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5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78" r:id="rId12"/>
    <p:sldId id="279" r:id="rId13"/>
    <p:sldId id="266" r:id="rId14"/>
    <p:sldId id="268" r:id="rId15"/>
    <p:sldId id="264" r:id="rId16"/>
    <p:sldId id="269" r:id="rId17"/>
    <p:sldId id="271" r:id="rId18"/>
    <p:sldId id="281" r:id="rId19"/>
    <p:sldId id="272" r:id="rId20"/>
    <p:sldId id="273" r:id="rId21"/>
    <p:sldId id="274" r:id="rId22"/>
    <p:sldId id="275" r:id="rId23"/>
    <p:sldId id="276" r:id="rId24"/>
    <p:sldId id="280" r:id="rId25"/>
    <p:sldId id="270" r:id="rId26"/>
    <p:sldId id="277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5FFFF"/>
    <a:srgbClr val="DDFFFF"/>
    <a:srgbClr val="CCFFFF"/>
    <a:srgbClr val="A8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94825" autoAdjust="0"/>
  </p:normalViewPr>
  <p:slideViewPr>
    <p:cSldViewPr snapToGrid="0"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888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9457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Satellites for Meteorology and Weather Forecasting, Ross Bannister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22ACD-4085-43E7-A442-8C443B8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855E-4C58-4CB6-9A0D-4CBDA164A078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096A1-2CB0-4E28-BE04-2ABD0B2F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96A1-2CB0-4E28-BE04-2ABD0B2F62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7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4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35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3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9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416-E1BB-44F3-9516-02E31909A86A}" type="datetimeFigureOut">
              <a:rPr lang="en-GB" smtClean="0"/>
              <a:t>24/03/2014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2497-343B-4824-9C55-C3ECC20B5A2C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85786" y="1500174"/>
            <a:ext cx="7715304" cy="0"/>
          </a:xfrm>
          <a:prstGeom prst="line">
            <a:avLst/>
          </a:prstGeom>
          <a:ln w="19050">
            <a:solidFill>
              <a:srgbClr val="FF0000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3255" y="6573986"/>
            <a:ext cx="8379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</a:rPr>
              <a:t>ES4 Spring School, April 2013</a:t>
            </a:r>
            <a:r>
              <a:rPr lang="en-GB" sz="1200" baseline="0" dirty="0" smtClean="0">
                <a:solidFill>
                  <a:schemeClr val="tx1">
                    <a:lumMod val="75000"/>
                  </a:schemeClr>
                </a:solidFill>
              </a:rPr>
              <a:t>                       </a:t>
            </a: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</a:rPr>
              <a:t>Satellites for Meteorology</a:t>
            </a:r>
            <a:r>
              <a:rPr lang="en-GB" sz="1200" baseline="0" dirty="0" smtClean="0">
                <a:solidFill>
                  <a:schemeClr val="tx1">
                    <a:lumMod val="75000"/>
                  </a:schemeClr>
                </a:solidFill>
              </a:rPr>
              <a:t> and Weather Forecasting                                                Page </a:t>
            </a:r>
            <a:fld id="{69FAB8D3-6F66-4093-8591-6685CBB859E9}" type="slidenum">
              <a:rPr lang="en-GB" sz="1200" baseline="0" smtClean="0">
                <a:solidFill>
                  <a:schemeClr val="tx1">
                    <a:lumMod val="75000"/>
                  </a:schemeClr>
                </a:solidFill>
              </a:rPr>
              <a:pPr/>
              <a:t>‹#›</a:t>
            </a:fld>
            <a:r>
              <a:rPr lang="en-GB" sz="1200" baseline="0" dirty="0" smtClean="0">
                <a:solidFill>
                  <a:schemeClr val="tx1">
                    <a:lumMod val="75000"/>
                  </a:schemeClr>
                </a:solidFill>
              </a:rPr>
              <a:t>/26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4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1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3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7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C83-5344-41E8-86F4-A70F82C2A489}" type="datetimeFigureOut">
              <a:rPr lang="en-US" smtClean="0"/>
              <a:pPr/>
              <a:t>3/24/2014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FDDD0-4122-4BDE-8749-08FD6B4060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2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42.jpeg"/><Relationship Id="rId18" Type="http://schemas.openxmlformats.org/officeDocument/2006/relationships/image" Target="../media/image55.jpeg"/><Relationship Id="rId26" Type="http://schemas.openxmlformats.org/officeDocument/2006/relationships/image" Target="../media/image32.jpeg"/><Relationship Id="rId3" Type="http://schemas.openxmlformats.org/officeDocument/2006/relationships/image" Target="../media/image50.jpeg"/><Relationship Id="rId21" Type="http://schemas.openxmlformats.org/officeDocument/2006/relationships/image" Target="../media/image56.jpeg"/><Relationship Id="rId34" Type="http://schemas.openxmlformats.org/officeDocument/2006/relationships/image" Target="../media/image49.jpeg"/><Relationship Id="rId7" Type="http://schemas.openxmlformats.org/officeDocument/2006/relationships/image" Target="../media/image40.jpeg"/><Relationship Id="rId12" Type="http://schemas.openxmlformats.org/officeDocument/2006/relationships/image" Target="../media/image53.jpeg"/><Relationship Id="rId17" Type="http://schemas.openxmlformats.org/officeDocument/2006/relationships/image" Target="../media/image29.jpeg"/><Relationship Id="rId25" Type="http://schemas.openxmlformats.org/officeDocument/2006/relationships/image" Target="../media/image46.jpeg"/><Relationship Id="rId3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jpeg"/><Relationship Id="rId20" Type="http://schemas.openxmlformats.org/officeDocument/2006/relationships/image" Target="../media/image30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20.jpeg"/><Relationship Id="rId24" Type="http://schemas.openxmlformats.org/officeDocument/2006/relationships/image" Target="../media/image57.jpeg"/><Relationship Id="rId32" Type="http://schemas.openxmlformats.org/officeDocument/2006/relationships/image" Target="../media/image34.jpeg"/><Relationship Id="rId5" Type="http://schemas.openxmlformats.org/officeDocument/2006/relationships/image" Target="../media/image26.jpeg"/><Relationship Id="rId15" Type="http://schemas.openxmlformats.org/officeDocument/2006/relationships/image" Target="../media/image54.jpeg"/><Relationship Id="rId23" Type="http://schemas.openxmlformats.org/officeDocument/2006/relationships/image" Target="../media/image31.jpeg"/><Relationship Id="rId28" Type="http://schemas.openxmlformats.org/officeDocument/2006/relationships/image" Target="../media/image47.jpeg"/><Relationship Id="rId36" Type="http://schemas.openxmlformats.org/officeDocument/2006/relationships/image" Target="../media/image22.png"/><Relationship Id="rId10" Type="http://schemas.openxmlformats.org/officeDocument/2006/relationships/image" Target="../media/image41.jpeg"/><Relationship Id="rId19" Type="http://schemas.openxmlformats.org/officeDocument/2006/relationships/image" Target="../media/image44.jpeg"/><Relationship Id="rId31" Type="http://schemas.openxmlformats.org/officeDocument/2006/relationships/image" Target="../media/image48.jpeg"/><Relationship Id="rId4" Type="http://schemas.openxmlformats.org/officeDocument/2006/relationships/image" Target="../media/image39.jpeg"/><Relationship Id="rId9" Type="http://schemas.openxmlformats.org/officeDocument/2006/relationships/image" Target="../media/image52.jpeg"/><Relationship Id="rId14" Type="http://schemas.openxmlformats.org/officeDocument/2006/relationships/image" Target="../media/image28.jpeg"/><Relationship Id="rId22" Type="http://schemas.openxmlformats.org/officeDocument/2006/relationships/image" Target="../media/image45.jpeg"/><Relationship Id="rId27" Type="http://schemas.openxmlformats.org/officeDocument/2006/relationships/image" Target="../media/image58.jpeg"/><Relationship Id="rId30" Type="http://schemas.openxmlformats.org/officeDocument/2006/relationships/image" Target="../media/image59.jpeg"/><Relationship Id="rId35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jp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\\metoprime.reading.ac.uk\ross\Conferences\ES4\ES4-14\Satellites_end.pptx#-1,1,Slide 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0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44.jpeg"/><Relationship Id="rId18" Type="http://schemas.openxmlformats.org/officeDocument/2006/relationships/image" Target="../media/image32.jpeg"/><Relationship Id="rId3" Type="http://schemas.openxmlformats.org/officeDocument/2006/relationships/image" Target="../media/image39.jpeg"/><Relationship Id="rId21" Type="http://schemas.openxmlformats.org/officeDocument/2006/relationships/image" Target="../media/image48.jpeg"/><Relationship Id="rId7" Type="http://schemas.openxmlformats.org/officeDocument/2006/relationships/image" Target="../media/image41.jpeg"/><Relationship Id="rId12" Type="http://schemas.openxmlformats.org/officeDocument/2006/relationships/image" Target="../media/image29.jpeg"/><Relationship Id="rId17" Type="http://schemas.openxmlformats.org/officeDocument/2006/relationships/image" Target="../media/image46.jpe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43.jpeg"/><Relationship Id="rId24" Type="http://schemas.openxmlformats.org/officeDocument/2006/relationships/image" Target="../media/image35.jpeg"/><Relationship Id="rId5" Type="http://schemas.openxmlformats.org/officeDocument/2006/relationships/image" Target="../media/image40.jpeg"/><Relationship Id="rId15" Type="http://schemas.openxmlformats.org/officeDocument/2006/relationships/image" Target="../media/image45.jpeg"/><Relationship Id="rId23" Type="http://schemas.openxmlformats.org/officeDocument/2006/relationships/image" Target="../media/image49.jpeg"/><Relationship Id="rId10" Type="http://schemas.openxmlformats.org/officeDocument/2006/relationships/image" Target="../media/image28.jpeg"/><Relationship Id="rId19" Type="http://schemas.openxmlformats.org/officeDocument/2006/relationships/image" Target="../media/image47.jpeg"/><Relationship Id="rId4" Type="http://schemas.openxmlformats.org/officeDocument/2006/relationships/image" Target="../media/image26.jpeg"/><Relationship Id="rId9" Type="http://schemas.openxmlformats.org/officeDocument/2006/relationships/image" Target="../media/image42.jpeg"/><Relationship Id="rId14" Type="http://schemas.openxmlformats.org/officeDocument/2006/relationships/image" Target="../media/image30.jpeg"/><Relationship Id="rId22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11188" y="833425"/>
            <a:ext cx="8153400" cy="59531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Satellites for Meteorology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Weather Forecasting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944" y="6001856"/>
            <a:ext cx="78153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dirty="0">
                <a:latin typeface="Arial Narrow" pitchFamily="34" charset="0"/>
              </a:rPr>
              <a:t>Ross </a:t>
            </a:r>
            <a:r>
              <a:rPr lang="en-GB" sz="1600" dirty="0" smtClean="0">
                <a:latin typeface="Arial Narrow" pitchFamily="34" charset="0"/>
              </a:rPr>
              <a:t>Bannister</a:t>
            </a:r>
          </a:p>
          <a:p>
            <a:pPr algn="l"/>
            <a:r>
              <a:rPr lang="en-GB" sz="1600" dirty="0" smtClean="0">
                <a:latin typeface="Arial Narrow" pitchFamily="34" charset="0"/>
              </a:rPr>
              <a:t>High Resolution Atmospheric Assimilation Group,</a:t>
            </a:r>
          </a:p>
          <a:p>
            <a:r>
              <a:rPr lang="en-GB" sz="1600" dirty="0" smtClean="0">
                <a:latin typeface="Arial Narrow" pitchFamily="34" charset="0"/>
              </a:rPr>
              <a:t>NERC National Centre for Earth Observation, University </a:t>
            </a:r>
            <a:r>
              <a:rPr lang="en-GB" sz="1600" dirty="0">
                <a:latin typeface="Arial Narrow" pitchFamily="34" charset="0"/>
              </a:rPr>
              <a:t>of Reading, UK</a:t>
            </a:r>
            <a:r>
              <a:rPr lang="en-GB" sz="1600" dirty="0" smtClean="0">
                <a:latin typeface="Arial Narrow" pitchFamily="34" charset="0"/>
              </a:rPr>
              <a:t>, </a:t>
            </a:r>
            <a:r>
              <a:rPr lang="en-GB" sz="1600" dirty="0">
                <a:latin typeface="Arial Narrow" pitchFamily="34" charset="0"/>
              </a:rPr>
              <a:t>r.n.bannister@reading.ac.uk</a:t>
            </a:r>
            <a:endParaRPr lang="en-US" sz="1600" dirty="0">
              <a:latin typeface="Arial Narrow" pitchFamily="34" charset="0"/>
            </a:endParaRPr>
          </a:p>
        </p:txBody>
      </p:sp>
      <p:pic>
        <p:nvPicPr>
          <p:cNvPr id="6" name="Picture 6" descr="18z070313"/>
          <p:cNvPicPr>
            <a:picLocks noChangeAspect="1" noChangeArrowheads="1"/>
          </p:cNvPicPr>
          <p:nvPr/>
        </p:nvPicPr>
        <p:blipFill>
          <a:blip r:embed="rId3" cstate="print"/>
          <a:srcRect t="11604" r="33734" b="10872"/>
          <a:stretch>
            <a:fillRect/>
          </a:stretch>
        </p:blipFill>
        <p:spPr bwMode="auto">
          <a:xfrm rot="5791288">
            <a:off x="515144" y="2985294"/>
            <a:ext cx="19939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Map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1898">
            <a:off x="395288" y="2492375"/>
            <a:ext cx="1871662" cy="1403350"/>
          </a:xfrm>
          <a:prstGeom prst="rect">
            <a:avLst/>
          </a:prstGeom>
          <a:noFill/>
        </p:spPr>
      </p:pic>
      <p:pic>
        <p:nvPicPr>
          <p:cNvPr id="8" name="Picture 14" descr="AIRCRAF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284538"/>
            <a:ext cx="1079500" cy="876300"/>
          </a:xfrm>
          <a:prstGeom prst="rect">
            <a:avLst/>
          </a:prstGeom>
          <a:noFill/>
        </p:spPr>
      </p:pic>
      <p:pic>
        <p:nvPicPr>
          <p:cNvPr id="9" name="Picture 15" descr="ANEMOME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7063" y="4868863"/>
            <a:ext cx="609600" cy="1081087"/>
          </a:xfrm>
          <a:prstGeom prst="rect">
            <a:avLst/>
          </a:prstGeom>
          <a:noFill/>
        </p:spPr>
      </p:pic>
      <p:pic>
        <p:nvPicPr>
          <p:cNvPr id="10" name="Picture 16" descr="RAD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5229225"/>
            <a:ext cx="798513" cy="1081088"/>
          </a:xfrm>
          <a:prstGeom prst="rect">
            <a:avLst/>
          </a:prstGeom>
          <a:noFill/>
        </p:spPr>
      </p:pic>
      <p:pic>
        <p:nvPicPr>
          <p:cNvPr id="11" name="Picture 17" descr="SATELL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2276475"/>
            <a:ext cx="1666875" cy="1095375"/>
          </a:xfrm>
          <a:prstGeom prst="rect">
            <a:avLst/>
          </a:prstGeom>
          <a:noFill/>
        </p:spPr>
      </p:pic>
      <p:pic>
        <p:nvPicPr>
          <p:cNvPr id="12" name="Picture 18" descr="SOND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1013" y="3716338"/>
            <a:ext cx="608012" cy="1081087"/>
          </a:xfrm>
          <a:prstGeom prst="rect">
            <a:avLst/>
          </a:prstGeom>
          <a:noFill/>
        </p:spPr>
      </p:pic>
      <p:pic>
        <p:nvPicPr>
          <p:cNvPr id="13" name="Picture 19" descr="THERMOM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60000">
            <a:off x="7740650" y="5229225"/>
            <a:ext cx="300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Pic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275" y="2997200"/>
            <a:ext cx="2152650" cy="2160588"/>
          </a:xfrm>
          <a:prstGeom prst="rect">
            <a:avLst/>
          </a:prstGeom>
          <a:noFill/>
        </p:spPr>
      </p:pic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6300788" y="4076700"/>
            <a:ext cx="43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3203575" y="4005263"/>
            <a:ext cx="43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948488" y="1890713"/>
            <a:ext cx="1301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dirty="0">
                <a:latin typeface="Arial Narrow" pitchFamily="34" charset="0"/>
              </a:rPr>
              <a:t>Observations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635375" y="1889117"/>
            <a:ext cx="1986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dirty="0">
                <a:latin typeface="Arial Narrow" pitchFamily="34" charset="0"/>
              </a:rPr>
              <a:t>Meteorological model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84213" y="1890713"/>
            <a:ext cx="1720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dirty="0">
                <a:latin typeface="Arial Narrow" pitchFamily="34" charset="0"/>
              </a:rPr>
              <a:t>Weather forecasts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6156325" y="4148138"/>
            <a:ext cx="17160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latin typeface="Arial Narrow" pitchFamily="34" charset="0"/>
              </a:rPr>
              <a:t>data</a:t>
            </a:r>
          </a:p>
          <a:p>
            <a:pPr algn="l"/>
            <a:r>
              <a:rPr lang="en-GB">
                <a:latin typeface="Arial Narrow" pitchFamily="34" charset="0"/>
              </a:rPr>
              <a:t>assimilation</a:t>
            </a:r>
          </a:p>
          <a:p>
            <a:pPr algn="l"/>
            <a:r>
              <a:rPr lang="en-GB">
                <a:latin typeface="Arial Narrow" pitchFamily="34" charset="0"/>
              </a:rPr>
              <a:t>(‘initial conditions’)</a:t>
            </a:r>
            <a:endParaRPr lang="en-US">
              <a:latin typeface="Arial Narrow" pitchFamily="34" charset="0"/>
            </a:endParaRPr>
          </a:p>
        </p:txBody>
      </p:sp>
      <p:pic>
        <p:nvPicPr>
          <p:cNvPr id="46" name="Picture 45" descr="NCEO_logo_lr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406" y="24655"/>
            <a:ext cx="2333086" cy="6537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41" y="24657"/>
            <a:ext cx="940450" cy="653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44" y="105774"/>
            <a:ext cx="1428750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51" y="0"/>
            <a:ext cx="1563937" cy="678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0" y="1630207"/>
            <a:ext cx="9144000" cy="4741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928662" y="2500306"/>
            <a:ext cx="8001056" cy="2652730"/>
            <a:chOff x="928662" y="2490782"/>
            <a:chExt cx="8001056" cy="2652730"/>
          </a:xfrm>
        </p:grpSpPr>
        <p:pic>
          <p:nvPicPr>
            <p:cNvPr id="50" name="Picture 49" descr="2010_3_14_0_MSG2_1_S4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7950" y="2500306"/>
              <a:ext cx="2571768" cy="2571768"/>
            </a:xfrm>
            <a:prstGeom prst="rect">
              <a:avLst/>
            </a:prstGeom>
          </p:spPr>
        </p:pic>
        <p:pic>
          <p:nvPicPr>
            <p:cNvPr id="16" name="Picture 15" descr="2010_3_14_0_MSG2_1_S4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868" y="2490782"/>
              <a:ext cx="2571768" cy="2571768"/>
            </a:xfrm>
            <a:prstGeom prst="rect">
              <a:avLst/>
            </a:prstGeom>
          </p:spPr>
        </p:pic>
        <p:pic>
          <p:nvPicPr>
            <p:cNvPr id="17" name="Picture 16" descr="2010_3_14_0_MSG2_1_S4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2571744"/>
              <a:ext cx="2571768" cy="2571768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928662" y="2500306"/>
            <a:ext cx="8001056" cy="2643206"/>
            <a:chOff x="928662" y="2643182"/>
            <a:chExt cx="8001056" cy="2643206"/>
          </a:xfrm>
        </p:grpSpPr>
        <p:pic>
          <p:nvPicPr>
            <p:cNvPr id="51" name="Picture 50" descr="2010_3_14_0_MSG2_1_S4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7950" y="2652706"/>
              <a:ext cx="2571768" cy="2571768"/>
            </a:xfrm>
            <a:prstGeom prst="rect">
              <a:avLst/>
            </a:prstGeom>
          </p:spPr>
        </p:pic>
        <p:pic>
          <p:nvPicPr>
            <p:cNvPr id="19" name="Picture 18" descr="2010_3_14_0_MSG2_1_S4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1868" y="2643182"/>
              <a:ext cx="2571768" cy="2571768"/>
            </a:xfrm>
            <a:prstGeom prst="rect">
              <a:avLst/>
            </a:prstGeom>
          </p:spPr>
        </p:pic>
        <p:pic>
          <p:nvPicPr>
            <p:cNvPr id="20" name="Picture 19" descr="2010_3_14_0_MSG2_1_S4.jpe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8662" y="2714620"/>
              <a:ext cx="2571768" cy="2571768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928662" y="2500306"/>
            <a:ext cx="8001056" cy="2652730"/>
            <a:chOff x="928662" y="2705096"/>
            <a:chExt cx="8001056" cy="2652730"/>
          </a:xfrm>
        </p:grpSpPr>
        <p:pic>
          <p:nvPicPr>
            <p:cNvPr id="52" name="Picture 51" descr="2010_3_14_0_MSG2_1_S4.jpe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7950" y="2714620"/>
              <a:ext cx="2571768" cy="2571768"/>
            </a:xfrm>
            <a:prstGeom prst="rect">
              <a:avLst/>
            </a:prstGeom>
          </p:spPr>
        </p:pic>
        <p:pic>
          <p:nvPicPr>
            <p:cNvPr id="22" name="Picture 21" descr="2010_3_14_0_MSG2_1_S4.jpe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71868" y="2705096"/>
              <a:ext cx="2571768" cy="2571768"/>
            </a:xfrm>
            <a:prstGeom prst="rect">
              <a:avLst/>
            </a:prstGeom>
          </p:spPr>
        </p:pic>
        <p:pic>
          <p:nvPicPr>
            <p:cNvPr id="23" name="Picture 22" descr="2010_3_14_0_MSG2_1_S4.jpe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8662" y="2786058"/>
              <a:ext cx="2571768" cy="2571768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928662" y="2500306"/>
            <a:ext cx="8001056" cy="2652730"/>
            <a:chOff x="928662" y="2776534"/>
            <a:chExt cx="8001056" cy="2652730"/>
          </a:xfrm>
        </p:grpSpPr>
        <p:pic>
          <p:nvPicPr>
            <p:cNvPr id="53" name="Picture 52" descr="2010_3_14_0_MSG2_1_S4.jpe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7950" y="2786058"/>
              <a:ext cx="2571768" cy="2571768"/>
            </a:xfrm>
            <a:prstGeom prst="rect">
              <a:avLst/>
            </a:prstGeom>
          </p:spPr>
        </p:pic>
        <p:pic>
          <p:nvPicPr>
            <p:cNvPr id="25" name="Picture 24" descr="2010_3_14_0_MSG2_1_S4.jpe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71868" y="2776534"/>
              <a:ext cx="2571768" cy="2571768"/>
            </a:xfrm>
            <a:prstGeom prst="rect">
              <a:avLst/>
            </a:prstGeom>
          </p:spPr>
        </p:pic>
        <p:pic>
          <p:nvPicPr>
            <p:cNvPr id="26" name="Picture 25" descr="2010_3_14_0_MSG2_1_S4.jpe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8662" y="2857496"/>
              <a:ext cx="2571768" cy="2571768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928662" y="2500306"/>
            <a:ext cx="8001056" cy="2652730"/>
            <a:chOff x="928662" y="2847972"/>
            <a:chExt cx="8001056" cy="2652730"/>
          </a:xfrm>
        </p:grpSpPr>
        <p:pic>
          <p:nvPicPr>
            <p:cNvPr id="54" name="Picture 53" descr="2010_3_14_0_MSG2_1_S4.jpe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57950" y="2857496"/>
              <a:ext cx="2571768" cy="2571768"/>
            </a:xfrm>
            <a:prstGeom prst="rect">
              <a:avLst/>
            </a:prstGeom>
          </p:spPr>
        </p:pic>
        <p:pic>
          <p:nvPicPr>
            <p:cNvPr id="28" name="Picture 27" descr="2010_3_14_0_MSG2_1_S4.jpe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71868" y="2847972"/>
              <a:ext cx="2571768" cy="2571768"/>
            </a:xfrm>
            <a:prstGeom prst="rect">
              <a:avLst/>
            </a:prstGeom>
          </p:spPr>
        </p:pic>
        <p:pic>
          <p:nvPicPr>
            <p:cNvPr id="29" name="Picture 28" descr="2010_3_14_0_MSG2_1_S4.jpe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8662" y="2928934"/>
              <a:ext cx="2571768" cy="2571768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928662" y="2500306"/>
            <a:ext cx="8001056" cy="2652730"/>
            <a:chOff x="928662" y="2919410"/>
            <a:chExt cx="8001056" cy="2652730"/>
          </a:xfrm>
        </p:grpSpPr>
        <p:pic>
          <p:nvPicPr>
            <p:cNvPr id="55" name="Picture 54" descr="2010_3_14_0_MSG2_1_S4.jpe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7950" y="2928934"/>
              <a:ext cx="2571768" cy="2571768"/>
            </a:xfrm>
            <a:prstGeom prst="rect">
              <a:avLst/>
            </a:prstGeom>
          </p:spPr>
        </p:pic>
        <p:pic>
          <p:nvPicPr>
            <p:cNvPr id="31" name="Picture 30" descr="2010_3_14_0_MSG2_1_S4.jpe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71868" y="2919410"/>
              <a:ext cx="2571768" cy="2571768"/>
            </a:xfrm>
            <a:prstGeom prst="rect">
              <a:avLst/>
            </a:prstGeom>
          </p:spPr>
        </p:pic>
        <p:pic>
          <p:nvPicPr>
            <p:cNvPr id="32" name="Picture 31" descr="2010_3_14_0_MSG2_1_S4.jpe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8662" y="3000372"/>
              <a:ext cx="2571768" cy="2571768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928662" y="2500306"/>
            <a:ext cx="8001056" cy="2652730"/>
            <a:chOff x="928662" y="2990848"/>
            <a:chExt cx="8001056" cy="2652730"/>
          </a:xfrm>
        </p:grpSpPr>
        <p:pic>
          <p:nvPicPr>
            <p:cNvPr id="56" name="Picture 55" descr="2010_3_14_0_MSG2_1_S4.jpe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57950" y="3000372"/>
              <a:ext cx="2571768" cy="2571768"/>
            </a:xfrm>
            <a:prstGeom prst="rect">
              <a:avLst/>
            </a:prstGeom>
          </p:spPr>
        </p:pic>
        <p:pic>
          <p:nvPicPr>
            <p:cNvPr id="34" name="Picture 33" descr="2010_3_14_0_MSG2_1_S4.jpe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71868" y="2990848"/>
              <a:ext cx="2571768" cy="2571768"/>
            </a:xfrm>
            <a:prstGeom prst="rect">
              <a:avLst/>
            </a:prstGeom>
          </p:spPr>
        </p:pic>
        <p:pic>
          <p:nvPicPr>
            <p:cNvPr id="35" name="Picture 34" descr="2010_3_14_0_MSG2_1_S4.jpe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8662" y="3071810"/>
              <a:ext cx="2571768" cy="2571768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928662" y="2500306"/>
            <a:ext cx="8001056" cy="2652730"/>
            <a:chOff x="928662" y="3062286"/>
            <a:chExt cx="8001056" cy="2652730"/>
          </a:xfrm>
        </p:grpSpPr>
        <p:pic>
          <p:nvPicPr>
            <p:cNvPr id="57" name="Picture 56" descr="2010_3_14_0_MSG2_1_S4.jpe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57950" y="3071810"/>
              <a:ext cx="2571768" cy="2571768"/>
            </a:xfrm>
            <a:prstGeom prst="rect">
              <a:avLst/>
            </a:prstGeom>
          </p:spPr>
        </p:pic>
        <p:pic>
          <p:nvPicPr>
            <p:cNvPr id="37" name="Picture 36" descr="2010_3_14_0_MSG2_1_S4.jpe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71868" y="3062286"/>
              <a:ext cx="2571768" cy="2571768"/>
            </a:xfrm>
            <a:prstGeom prst="rect">
              <a:avLst/>
            </a:prstGeom>
          </p:spPr>
        </p:pic>
        <p:pic>
          <p:nvPicPr>
            <p:cNvPr id="38" name="Picture 37" descr="2010_3_14_0_MSG2_1_S4.jpe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662" y="3143248"/>
              <a:ext cx="2571768" cy="2571768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928662" y="2500306"/>
            <a:ext cx="8001056" cy="2652730"/>
            <a:chOff x="928662" y="3133724"/>
            <a:chExt cx="8001056" cy="2652730"/>
          </a:xfrm>
        </p:grpSpPr>
        <p:pic>
          <p:nvPicPr>
            <p:cNvPr id="58" name="Picture 57" descr="2010_3_14_0_MSG2_1_S4.jpe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57950" y="3143248"/>
              <a:ext cx="2571768" cy="2571768"/>
            </a:xfrm>
            <a:prstGeom prst="rect">
              <a:avLst/>
            </a:prstGeom>
          </p:spPr>
        </p:pic>
        <p:pic>
          <p:nvPicPr>
            <p:cNvPr id="40" name="Picture 39" descr="2010_3_14_0_MSG2_1_S4.jpe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71868" y="3133724"/>
              <a:ext cx="2571768" cy="2571768"/>
            </a:xfrm>
            <a:prstGeom prst="rect">
              <a:avLst/>
            </a:prstGeom>
          </p:spPr>
        </p:pic>
        <p:pic>
          <p:nvPicPr>
            <p:cNvPr id="41" name="Picture 40" descr="2010_3_14_0_MSG2_1_S4.jpeg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8662" y="3214686"/>
              <a:ext cx="2571768" cy="2571768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928662" y="2500306"/>
            <a:ext cx="8001056" cy="2652730"/>
            <a:chOff x="928662" y="3205162"/>
            <a:chExt cx="8001056" cy="2652730"/>
          </a:xfrm>
        </p:grpSpPr>
        <p:pic>
          <p:nvPicPr>
            <p:cNvPr id="59" name="Picture 58" descr="2010_3_14_0_MSG2_1_S4.jpeg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57950" y="3214686"/>
              <a:ext cx="2571768" cy="2571768"/>
            </a:xfrm>
            <a:prstGeom prst="rect">
              <a:avLst/>
            </a:prstGeom>
          </p:spPr>
        </p:pic>
        <p:pic>
          <p:nvPicPr>
            <p:cNvPr id="43" name="Picture 42" descr="2010_3_14_0_MSG2_1_S4.jpeg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71868" y="3205162"/>
              <a:ext cx="2571768" cy="2571768"/>
            </a:xfrm>
            <a:prstGeom prst="rect">
              <a:avLst/>
            </a:prstGeom>
          </p:spPr>
        </p:pic>
        <p:pic>
          <p:nvPicPr>
            <p:cNvPr id="44" name="Picture 43" descr="2010_3_14_0_MSG2_1_S4.jpeg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8662" y="3286124"/>
              <a:ext cx="2571768" cy="2571768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928662" y="2500306"/>
            <a:ext cx="8001056" cy="2652730"/>
            <a:chOff x="928662" y="3276600"/>
            <a:chExt cx="8001056" cy="2652730"/>
          </a:xfrm>
        </p:grpSpPr>
        <p:pic>
          <p:nvPicPr>
            <p:cNvPr id="60" name="Picture 59" descr="2010_3_14_0_MSG2_1_S4.jpeg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57950" y="3286124"/>
              <a:ext cx="2571768" cy="2571768"/>
            </a:xfrm>
            <a:prstGeom prst="rect">
              <a:avLst/>
            </a:prstGeom>
          </p:spPr>
        </p:pic>
        <p:pic>
          <p:nvPicPr>
            <p:cNvPr id="46" name="Picture 45" descr="2010_3_14_0_MSG2_1_S4.jpeg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71868" y="3276600"/>
              <a:ext cx="2571768" cy="2571768"/>
            </a:xfrm>
            <a:prstGeom prst="rect">
              <a:avLst/>
            </a:prstGeom>
          </p:spPr>
        </p:pic>
        <p:pic>
          <p:nvPicPr>
            <p:cNvPr id="47" name="Picture 46" descr="2010_3_14_0_MSG2_1_S4.jpeg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28662" y="3357562"/>
              <a:ext cx="2571768" cy="257176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2800" dirty="0" smtClean="0"/>
              <a:t>Sequences of satellite images (visible + infrared + water vapour)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3223" y="59272"/>
            <a:ext cx="232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www.sat.dundee.ac.uk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857224" y="5621553"/>
            <a:ext cx="25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SEVIRI channel 1, 0.56 – 0.71 </a:t>
            </a:r>
            <a:r>
              <a:rPr lang="el-GR" sz="1400" dirty="0" smtClean="0">
                <a:solidFill>
                  <a:srgbClr val="FFFF00"/>
                </a:solidFill>
              </a:rPr>
              <a:t>μ</a:t>
            </a:r>
            <a:r>
              <a:rPr lang="en-GB" sz="1400" dirty="0" smtClean="0">
                <a:solidFill>
                  <a:srgbClr val="FFFF00"/>
                </a:solidFill>
              </a:rPr>
              <a:t>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3643" y="5621553"/>
            <a:ext cx="234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SEVIRI channel 10, 11 –13 </a:t>
            </a:r>
            <a:r>
              <a:rPr lang="el-GR" sz="1400" dirty="0" smtClean="0">
                <a:solidFill>
                  <a:srgbClr val="FFFF00"/>
                </a:solidFill>
              </a:rPr>
              <a:t>μ</a:t>
            </a:r>
            <a:r>
              <a:rPr lang="en-GB" sz="1400" dirty="0" smtClean="0">
                <a:solidFill>
                  <a:srgbClr val="FFFF00"/>
                </a:solidFill>
              </a:rPr>
              <a:t>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57950" y="5631077"/>
            <a:ext cx="2528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SEVIRI channel 6, 6.85 –7.85 </a:t>
            </a:r>
            <a:r>
              <a:rPr lang="el-GR" sz="1400" dirty="0" smtClean="0">
                <a:solidFill>
                  <a:srgbClr val="FFFF00"/>
                </a:solidFill>
              </a:rPr>
              <a:t>μ</a:t>
            </a:r>
            <a:r>
              <a:rPr lang="en-GB" sz="1400" dirty="0" smtClean="0">
                <a:solidFill>
                  <a:srgbClr val="FFFF00"/>
                </a:solidFill>
              </a:rPr>
              <a:t>m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73" name="Picture 6" descr="MS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 rot="18863460">
            <a:off x="7927428" y="1211459"/>
            <a:ext cx="1366838" cy="1368425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2320134" y="596406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NERC Satellite Receiving Station, University of Dundee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Flow regimes</a:t>
            </a:r>
            <a:endParaRPr lang="en-GB" sz="2800" dirty="0"/>
          </a:p>
        </p:txBody>
      </p:sp>
      <p:pic>
        <p:nvPicPr>
          <p:cNvPr id="4" name="Picture 3" descr="2010_3_14_0_MSG2_1_S4.jpeg"/>
          <p:cNvPicPr>
            <a:picLocks noChangeAspect="1"/>
          </p:cNvPicPr>
          <p:nvPr/>
        </p:nvPicPr>
        <p:blipFill>
          <a:blip r:embed="rId3" cstate="print"/>
          <a:srcRect l="16800" t="1109" r="49601" b="72001"/>
          <a:stretch>
            <a:fillRect/>
          </a:stretch>
        </p:blipFill>
        <p:spPr>
          <a:xfrm>
            <a:off x="4716016" y="1844824"/>
            <a:ext cx="2524401" cy="202032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 descr="2010_3_14_0_MSG2_1_S4.jpeg"/>
          <p:cNvPicPr>
            <a:picLocks noChangeAspect="1"/>
          </p:cNvPicPr>
          <p:nvPr/>
        </p:nvPicPr>
        <p:blipFill>
          <a:blip r:embed="rId3" cstate="print"/>
          <a:srcRect l="39199" t="30799" r="24402" b="44001"/>
          <a:stretch>
            <a:fillRect/>
          </a:stretch>
        </p:blipFill>
        <p:spPr>
          <a:xfrm>
            <a:off x="4644008" y="4293096"/>
            <a:ext cx="2734773" cy="189335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 descr="2010_3_14_0_MSG2_1_S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564904"/>
            <a:ext cx="2571768" cy="25717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79712" y="3429000"/>
            <a:ext cx="792088" cy="5760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331640" y="2564904"/>
            <a:ext cx="792088" cy="72008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smtClean="0"/>
              <a:t>Geostrophic balance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72" t="9347" r="6645" b="13051"/>
          <a:stretch>
            <a:fillRect/>
          </a:stretch>
        </p:blipFill>
        <p:spPr bwMode="auto">
          <a:xfrm>
            <a:off x="188269" y="1603948"/>
            <a:ext cx="3259471" cy="263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219" t="42274" r="20262" b="23950"/>
          <a:stretch>
            <a:fillRect/>
          </a:stretch>
        </p:blipFill>
        <p:spPr bwMode="auto">
          <a:xfrm>
            <a:off x="189802" y="4359859"/>
            <a:ext cx="2608287" cy="5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406" t="37963" r="9069" b="28262"/>
          <a:stretch>
            <a:fillRect/>
          </a:stretch>
        </p:blipFill>
        <p:spPr bwMode="auto">
          <a:xfrm>
            <a:off x="175828" y="5022732"/>
            <a:ext cx="3136706" cy="52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319" t="46466" r="9487" b="28090"/>
          <a:stretch>
            <a:fillRect/>
          </a:stretch>
        </p:blipFill>
        <p:spPr bwMode="auto">
          <a:xfrm>
            <a:off x="175823" y="5702624"/>
            <a:ext cx="3181682" cy="3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6685" t="59497" r="13182" b="22672"/>
          <a:stretch>
            <a:fillRect/>
          </a:stretch>
        </p:blipFill>
        <p:spPr bwMode="auto">
          <a:xfrm>
            <a:off x="2141316" y="6137589"/>
            <a:ext cx="1247942" cy="25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5241" t="44767" r="28343" b="36627"/>
          <a:stretch>
            <a:fillRect/>
          </a:stretch>
        </p:blipFill>
        <p:spPr bwMode="auto">
          <a:xfrm>
            <a:off x="1052883" y="6122094"/>
            <a:ext cx="1034321" cy="26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 l="2333" t="49208" r="26167" b="27555"/>
          <a:stretch>
            <a:fillRect/>
          </a:stretch>
        </p:blipFill>
        <p:spPr bwMode="auto">
          <a:xfrm>
            <a:off x="6944213" y="115097"/>
            <a:ext cx="2124837" cy="24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 l="2650" t="30247" r="6482" b="17722"/>
          <a:stretch>
            <a:fillRect/>
          </a:stretch>
        </p:blipFill>
        <p:spPr bwMode="auto">
          <a:xfrm>
            <a:off x="5349951" y="431090"/>
            <a:ext cx="3732545" cy="9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 l="1061" t="31932" r="10334" b="19436"/>
          <a:stretch>
            <a:fillRect/>
          </a:stretch>
        </p:blipFill>
        <p:spPr bwMode="auto">
          <a:xfrm>
            <a:off x="5215038" y="1421174"/>
            <a:ext cx="3867459" cy="80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 l="1034" t="40111" r="3452" b="22859"/>
          <a:stretch>
            <a:fillRect/>
          </a:stretch>
        </p:blipFill>
        <p:spPr bwMode="auto">
          <a:xfrm>
            <a:off x="3740067" y="2315573"/>
            <a:ext cx="5328983" cy="49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 l="4895" t="38428" r="6366" b="23700"/>
          <a:stretch>
            <a:fillRect/>
          </a:stretch>
        </p:blipFill>
        <p:spPr bwMode="auto">
          <a:xfrm>
            <a:off x="7019147" y="2873003"/>
            <a:ext cx="2034913" cy="50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 l="2114" t="34764" r="2890" b="22035"/>
          <a:stretch>
            <a:fillRect/>
          </a:stretch>
        </p:blipFill>
        <p:spPr bwMode="auto">
          <a:xfrm>
            <a:off x="4928004" y="3437544"/>
            <a:ext cx="4126056" cy="62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4706912" y="4062335"/>
            <a:ext cx="4362134" cy="2525846"/>
            <a:chOff x="10782300" y="2390774"/>
            <a:chExt cx="1509713" cy="1366839"/>
          </a:xfrm>
          <a:effectLst>
            <a:outerShdw blurRad="254000" dist="127000" dir="2700000" algn="tl" rotWithShape="0">
              <a:schemeClr val="tx1">
                <a:alpha val="40000"/>
              </a:schemeClr>
            </a:outerShdw>
          </a:effectLst>
        </p:grpSpPr>
        <p:pic>
          <p:nvPicPr>
            <p:cNvPr id="16" name="Picture 10" descr="Geo_midlat"/>
            <p:cNvPicPr>
              <a:picLocks noChangeAspect="1" noChangeArrowheads="1"/>
            </p:cNvPicPr>
            <p:nvPr/>
          </p:nvPicPr>
          <p:blipFill>
            <a:blip r:embed="rId14" cstate="print"/>
            <a:srcRect l="50877" t="8397" r="15674" b="35834"/>
            <a:stretch>
              <a:fillRect/>
            </a:stretch>
          </p:blipFill>
          <p:spPr bwMode="auto">
            <a:xfrm>
              <a:off x="10782300" y="2433638"/>
              <a:ext cx="1509713" cy="1323975"/>
            </a:xfrm>
            <a:prstGeom prst="rect">
              <a:avLst/>
            </a:prstGeom>
            <a:noFill/>
          </p:spPr>
        </p:pic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1530013" y="2390774"/>
              <a:ext cx="2476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L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67" y="2900501"/>
            <a:ext cx="1070379" cy="1420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4438" y="4263135"/>
            <a:ext cx="145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Gaspard-</a:t>
            </a:r>
            <a:r>
              <a:rPr lang="en-GB" sz="1400" dirty="0" err="1" smtClean="0"/>
              <a:t>Gustave</a:t>
            </a:r>
            <a:r>
              <a:rPr lang="en-GB" sz="1400" dirty="0" smtClean="0"/>
              <a:t> de </a:t>
            </a:r>
            <a:r>
              <a:rPr lang="en-GB" sz="1400" dirty="0" err="1" smtClean="0"/>
              <a:t>Coriolis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Orbit configurations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941108" y="4181218"/>
            <a:ext cx="7572428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</a:rPr>
              <a:t>Polar orbit</a:t>
            </a:r>
          </a:p>
          <a:p>
            <a:pPr marL="177800" indent="-92075">
              <a:buFont typeface="Arial" pitchFamily="34" charset="0"/>
              <a:buChar char="•"/>
            </a:pPr>
            <a:r>
              <a:rPr lang="en-GB" sz="1600" dirty="0" smtClean="0"/>
              <a:t>600 - 800 </a:t>
            </a:r>
            <a:r>
              <a:rPr lang="en-GB" sz="1600" dirty="0" smtClean="0"/>
              <a:t>km above sea level  typically.</a:t>
            </a:r>
          </a:p>
          <a:p>
            <a:pPr marL="177800" indent="-92075">
              <a:buFont typeface="Arial" pitchFamily="34" charset="0"/>
              <a:buChar char="•"/>
            </a:pPr>
            <a:r>
              <a:rPr lang="en-GB" sz="1600" dirty="0" smtClean="0"/>
              <a:t>Near-global coverage over time.</a:t>
            </a:r>
          </a:p>
          <a:p>
            <a:pPr marL="177800" indent="-92075">
              <a:buFont typeface="Arial" pitchFamily="34" charset="0"/>
              <a:buChar char="•"/>
            </a:pPr>
            <a:r>
              <a:rPr lang="en-GB" sz="1600" dirty="0" smtClean="0"/>
              <a:t>Non-continuous sampling of a given location.</a:t>
            </a:r>
          </a:p>
          <a:p>
            <a:pPr marL="177800" indent="-92075">
              <a:buFont typeface="Arial" pitchFamily="34" charset="0"/>
              <a:buChar char="•"/>
            </a:pPr>
            <a:r>
              <a:rPr lang="en-GB" sz="1600" dirty="0" smtClean="0"/>
              <a:t>Often used for sounders (e.g. on board </a:t>
            </a:r>
            <a:r>
              <a:rPr lang="en-GB" sz="1600" dirty="0" err="1" smtClean="0"/>
              <a:t>EnviSat</a:t>
            </a:r>
            <a:r>
              <a:rPr lang="en-GB" sz="1600" dirty="0" smtClean="0"/>
              <a:t>, EOS Aura, etc).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i="1" dirty="0" smtClean="0">
                <a:solidFill>
                  <a:schemeClr val="tx2"/>
                </a:solidFill>
              </a:rPr>
              <a:t>Geostationary orbit</a:t>
            </a:r>
          </a:p>
          <a:p>
            <a:pPr marL="266700" indent="-180975"/>
            <a:r>
              <a:rPr lang="en-GB" sz="1600" dirty="0" smtClean="0"/>
              <a:t>• 35 786 km above sea level, latitude 0.0°.</a:t>
            </a:r>
          </a:p>
          <a:p>
            <a:pPr marL="266700" indent="-180975"/>
            <a:r>
              <a:rPr lang="en-GB" sz="1600" dirty="0" smtClean="0"/>
              <a:t>• View 1/4 of Earth's surface (60S-60N).</a:t>
            </a:r>
          </a:p>
          <a:p>
            <a:pPr marL="266700" indent="-180975"/>
            <a:r>
              <a:rPr lang="en-GB" sz="1600" dirty="0" smtClean="0"/>
              <a:t>• Continuous sampling of a given location.</a:t>
            </a:r>
          </a:p>
          <a:p>
            <a:pPr marL="266700" indent="-180975"/>
            <a:r>
              <a:rPr lang="en-GB" sz="1600" dirty="0" smtClean="0"/>
              <a:t>• Often used for imagers (e.g. on board </a:t>
            </a:r>
            <a:r>
              <a:rPr lang="en-GB" sz="1600" dirty="0" err="1" smtClean="0"/>
              <a:t>MeteoSat</a:t>
            </a:r>
            <a:r>
              <a:rPr lang="en-GB" sz="1600" dirty="0" smtClean="0"/>
              <a:t>, etc).</a:t>
            </a:r>
          </a:p>
          <a:p>
            <a:pPr marL="266700" indent="-180975"/>
            <a:r>
              <a:rPr lang="en-GB" sz="1600" dirty="0" smtClean="0"/>
              <a:t>• </a:t>
            </a:r>
            <a:r>
              <a:rPr lang="en-GB" sz="1600" dirty="0" err="1" smtClean="0"/>
              <a:t>Horiz</a:t>
            </a:r>
            <a:r>
              <a:rPr lang="en-GB" sz="1600" dirty="0" smtClean="0"/>
              <a:t>. resolution degrades </a:t>
            </a:r>
            <a:r>
              <a:rPr lang="en-GB" sz="1600" dirty="0" err="1" smtClean="0"/>
              <a:t>poleward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6" name="Picture 5" descr="Polar_Orb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2608" y="1860602"/>
            <a:ext cx="1357322" cy="2101964"/>
          </a:xfrm>
          <a:prstGeom prst="rect">
            <a:avLst/>
          </a:prstGeom>
          <a:effectLst>
            <a:outerShdw blurRad="406400" dist="38100" dir="2700000" sx="112000" sy="112000" algn="tl" rotWithShape="0">
              <a:schemeClr val="tx1">
                <a:lumMod val="85000"/>
                <a:alpha val="40000"/>
              </a:schemeClr>
            </a:outerShdw>
          </a:effectLst>
        </p:spPr>
      </p:pic>
      <p:pic>
        <p:nvPicPr>
          <p:cNvPr id="8" name="Picture 7" descr="Geostationar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4442" y="2146354"/>
            <a:ext cx="2628902" cy="1643064"/>
          </a:xfrm>
          <a:prstGeom prst="rect">
            <a:avLst/>
          </a:prstGeom>
          <a:effectLst>
            <a:outerShdw blurRad="469900" dist="38100" dir="2700000" sx="110000" sy="110000" algn="tl" rotWithShape="0">
              <a:schemeClr val="tx1">
                <a:lumMod val="85000"/>
                <a:alpha val="40000"/>
              </a:scheme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414507" y="3058381"/>
            <a:ext cx="100007" cy="71438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3990" y="297741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rgbClr val="0033CC"/>
                </a:solidFill>
              </a:rPr>
              <a:t>12</a:t>
            </a:r>
            <a:endParaRPr lang="en-US" sz="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Viewing geometries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289050" y="1591763"/>
            <a:ext cx="7072362" cy="15696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</a:rPr>
              <a:t>Limb</a:t>
            </a:r>
          </a:p>
          <a:p>
            <a:pPr marL="266700" indent="-180975"/>
            <a:r>
              <a:rPr lang="en-GB" sz="1600" dirty="0" smtClean="0"/>
              <a:t>• Good vertical resolution possible (~1km).</a:t>
            </a:r>
          </a:p>
          <a:p>
            <a:pPr marL="266700" indent="-180975"/>
            <a:r>
              <a:rPr lang="en-GB" sz="1600" dirty="0" smtClean="0"/>
              <a:t>• Poor horizontal resolution.</a:t>
            </a:r>
          </a:p>
          <a:p>
            <a:pPr marL="266700" indent="-180975"/>
            <a:r>
              <a:rPr lang="en-GB" sz="1600" dirty="0" smtClean="0"/>
              <a:t>• Used mainly in research.</a:t>
            </a:r>
          </a:p>
          <a:p>
            <a:pPr marL="266700" indent="-180975"/>
            <a:endParaRPr lang="en-GB" sz="1600" dirty="0" smtClean="0"/>
          </a:p>
          <a:p>
            <a:r>
              <a:rPr lang="en-GB" sz="1600" i="1" dirty="0" smtClean="0">
                <a:solidFill>
                  <a:schemeClr val="tx2"/>
                </a:solidFill>
              </a:rPr>
              <a:t>Nadir</a:t>
            </a:r>
          </a:p>
          <a:p>
            <a:pPr marL="266700" indent="-180975"/>
            <a:r>
              <a:rPr lang="en-GB" sz="1600" dirty="0" smtClean="0"/>
              <a:t>• Good horizontal resolution possible.</a:t>
            </a:r>
          </a:p>
          <a:p>
            <a:pPr marL="266700" indent="-180975"/>
            <a:r>
              <a:rPr lang="en-GB" sz="1600" dirty="0" smtClean="0"/>
              <a:t>• Poor vertical resolution (several km).</a:t>
            </a:r>
          </a:p>
          <a:p>
            <a:pPr marL="266700" indent="-180975"/>
            <a:r>
              <a:rPr lang="en-GB" sz="1600" dirty="0" smtClean="0"/>
              <a:t>• Used mainly in operational  weather forecasting.</a:t>
            </a:r>
          </a:p>
        </p:txBody>
      </p:sp>
      <p:pic>
        <p:nvPicPr>
          <p:cNvPr id="6" name="Picture 5" descr="Limb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096" y="3438930"/>
            <a:ext cx="3967350" cy="29755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710813" y="3794073"/>
            <a:ext cx="2233392" cy="3548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30771" y="3170903"/>
            <a:ext cx="501444" cy="1455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5" descr="SATEL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41121">
            <a:off x="913519" y="3776353"/>
            <a:ext cx="1295400" cy="850900"/>
          </a:xfrm>
          <a:prstGeom prst="rect">
            <a:avLst/>
          </a:prstGeom>
          <a:noFill/>
        </p:spPr>
      </p:pic>
      <p:pic>
        <p:nvPicPr>
          <p:cNvPr id="19" name="Picture 35" descr="SATEL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50483">
            <a:off x="4328759" y="2588992"/>
            <a:ext cx="1295400" cy="85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Satellite ‘imagers’ </a:t>
            </a:r>
            <a:r>
              <a:rPr lang="en-GB" sz="2800" dirty="0" err="1" smtClean="0"/>
              <a:t>vs</a:t>
            </a:r>
            <a:r>
              <a:rPr lang="en-GB" sz="2800" dirty="0" smtClean="0"/>
              <a:t> ‘sounders’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2250412"/>
            <a:ext cx="68580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Imager: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An instrument that measures a signal with </a:t>
            </a:r>
            <a:r>
              <a:rPr lang="en-GB" sz="1600" i="1" dirty="0" smtClean="0"/>
              <a:t>spatial</a:t>
            </a:r>
            <a:r>
              <a:rPr lang="en-GB" sz="1600" dirty="0" smtClean="0"/>
              <a:t> resolution.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On board geostationary and polar orbiting satellites.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Nadir viewing only.</a:t>
            </a:r>
            <a:endParaRPr lang="en-US" sz="1600" dirty="0" smtClean="0"/>
          </a:p>
          <a:p>
            <a:pPr marL="177800" indent="-177800"/>
            <a:endParaRPr lang="en-US" dirty="0" smtClean="0"/>
          </a:p>
          <a:p>
            <a:pPr marL="177800" indent="-177800"/>
            <a:r>
              <a:rPr lang="en-US" dirty="0" smtClean="0">
                <a:solidFill>
                  <a:schemeClr val="tx2"/>
                </a:solidFill>
              </a:rPr>
              <a:t>Sounder: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An instrument that measures a signal with </a:t>
            </a:r>
            <a:r>
              <a:rPr lang="en-GB" sz="1600" i="1" dirty="0" smtClean="0"/>
              <a:t>spectral</a:t>
            </a:r>
            <a:r>
              <a:rPr lang="en-GB" sz="1600" dirty="0" smtClean="0"/>
              <a:t> resolution.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On board mainly polar orbiting satellites.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Nadir or limb viewing.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GB" sz="1600" dirty="0" smtClean="0"/>
              <a:t>Can be processed to give quasi-height resolved retrievals of T, q, O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, etc. (used heavily for numerical weather prediction).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Selection of instruments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555" t="12203" r="2946" b="3316"/>
          <a:stretch>
            <a:fillRect/>
          </a:stretch>
        </p:blipFill>
        <p:spPr bwMode="auto">
          <a:xfrm>
            <a:off x="571472" y="1785926"/>
            <a:ext cx="8001056" cy="45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79400" dist="38100" dir="2700000" sx="102000" sy="102000" algn="tl" rotWithShape="0">
              <a:schemeClr val="tx1">
                <a:lumMod val="95000"/>
                <a:alpha val="40000"/>
              </a:schemeClr>
            </a:outerShdw>
          </a:effectLst>
        </p:spPr>
      </p:pic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00034" y="714356"/>
            <a:ext cx="17303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/>
              <a:t>not comprehensive!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1500174"/>
            <a:ext cx="553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List of more acronyms at www.met.rdg.ac.uk/~ross/DARC/Acronyms.html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Other types of satellite instrument</a:t>
            </a:r>
            <a:endParaRPr lang="en-US" sz="2800" dirty="0"/>
          </a:p>
        </p:txBody>
      </p:sp>
      <p:pic>
        <p:nvPicPr>
          <p:cNvPr id="3" name="Picture 2" descr="Scattome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215" y="2676809"/>
            <a:ext cx="3127883" cy="2850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5598" y="2115402"/>
            <a:ext cx="627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Scatterometer</a:t>
            </a:r>
            <a:r>
              <a:rPr lang="en-GB" dirty="0" smtClean="0">
                <a:solidFill>
                  <a:schemeClr val="tx2"/>
                </a:solidFill>
              </a:rPr>
              <a:t>                                                            Radio occultation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G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3569" y="3017078"/>
            <a:ext cx="3156199" cy="203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Forecast accuracy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5" y="3374748"/>
            <a:ext cx="3829449" cy="2310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43" y="1827290"/>
            <a:ext cx="4341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buFont typeface="Arial" pitchFamily="34" charset="0"/>
              <a:buChar char="•"/>
            </a:pPr>
            <a:r>
              <a:rPr lang="en-GB" dirty="0"/>
              <a:t>Take the average accuracy of a 1-day forecast in 1980.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en-GB" dirty="0"/>
              <a:t>How long does a forecast have to be (subsequently) to achieve this accuracy?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229" y="5740077"/>
            <a:ext cx="147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Met Office 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51" y="3154174"/>
            <a:ext cx="4534314" cy="2547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3553" y="5746705"/>
            <a:ext cx="1298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ECMWF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757536" y="1880298"/>
            <a:ext cx="38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close is forecast to latest analysis?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78031" y="2427454"/>
            <a:ext cx="113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Northern hemisphere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055" y="2526846"/>
            <a:ext cx="113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Southern hemisphere</a:t>
            </a:r>
            <a:endParaRPr lang="en-GB" sz="1400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5247871" y="2950674"/>
            <a:ext cx="185520" cy="65391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flipH="1">
            <a:off x="5923722" y="3050066"/>
            <a:ext cx="298173" cy="72680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Example imagery – polar lows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20134" y="596406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NERC Satellite Receiving Station, University of Dundee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160067" y="1815144"/>
            <a:ext cx="6050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06/04/2007, MODIS                                                    30/03/2013, MODIS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" name="Picture 4" descr="PolarLowNorway.jpg"/>
          <p:cNvPicPr>
            <a:picLocks noChangeAspect="1"/>
          </p:cNvPicPr>
          <p:nvPr/>
        </p:nvPicPr>
        <p:blipFill>
          <a:blip r:embed="rId3" cstate="print"/>
          <a:srcRect t="3149" b="5512"/>
          <a:stretch>
            <a:fillRect/>
          </a:stretch>
        </p:blipFill>
        <p:spPr>
          <a:xfrm>
            <a:off x="1016705" y="2320119"/>
            <a:ext cx="2345059" cy="3166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6564" b="38164"/>
          <a:stretch/>
        </p:blipFill>
        <p:spPr>
          <a:xfrm>
            <a:off x="4185094" y="2604344"/>
            <a:ext cx="4159950" cy="259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3727" y="1709686"/>
            <a:ext cx="632852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There is a huge demand for up-to-date knowledge about the Earth system</a:t>
            </a: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endParaRPr lang="en-GB" dirty="0" smtClean="0">
              <a:solidFill>
                <a:schemeClr val="tx2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Issues with use of satellite data for numerical weather prediction (NWP)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2800" dirty="0" smtClean="0"/>
              <a:t>How do satellites help in understanding and forecasting weather events?</a:t>
            </a:r>
            <a:endParaRPr lang="en-GB" sz="2800" dirty="0"/>
          </a:p>
        </p:txBody>
      </p:sp>
      <p:graphicFrame>
        <p:nvGraphicFramePr>
          <p:cNvPr id="4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259733"/>
              </p:ext>
            </p:extLst>
          </p:nvPr>
        </p:nvGraphicFramePr>
        <p:xfrm>
          <a:off x="928662" y="2054628"/>
          <a:ext cx="7143800" cy="1376758"/>
        </p:xfrm>
        <a:graphic>
          <a:graphicData uri="http://schemas.openxmlformats.org/drawingml/2006/table">
            <a:tbl>
              <a:tblPr/>
              <a:tblGrid>
                <a:gridCol w="1511300"/>
                <a:gridCol w="5632500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Model forecasts stray from reality over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(chaotic destruction of knowledge).  The ‘butterfly effect’.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The world is a very large place!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Volume of atmosphere: 5 billion km</a:t>
                      </a:r>
                      <a:r>
                        <a:rPr kumimoji="0" lang="en-GB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.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5" descr="SATEL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1295400" cy="850900"/>
          </a:xfrm>
          <a:prstGeom prst="rect">
            <a:avLst/>
          </a:prstGeom>
          <a:noFill/>
        </p:spPr>
      </p:pic>
      <p:pic>
        <p:nvPicPr>
          <p:cNvPr id="8" name="Picture 42" descr="B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853" y="2206422"/>
            <a:ext cx="291726" cy="368496"/>
          </a:xfrm>
          <a:prstGeom prst="rect">
            <a:avLst/>
          </a:prstGeom>
          <a:noFill/>
        </p:spPr>
      </p:pic>
      <p:graphicFrame>
        <p:nvGraphicFramePr>
          <p:cNvPr id="9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37070"/>
              </p:ext>
            </p:extLst>
          </p:nvPr>
        </p:nvGraphicFramePr>
        <p:xfrm>
          <a:off x="928662" y="4185684"/>
          <a:ext cx="7143800" cy="2245446"/>
        </p:xfrm>
        <a:graphic>
          <a:graphicData uri="http://schemas.openxmlformats.org/drawingml/2006/table">
            <a:tbl>
              <a:tblPr/>
              <a:tblGrid>
                <a:gridCol w="1590842"/>
                <a:gridCol w="5552958"/>
              </a:tblGrid>
              <a:tr h="92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Satellites don’t measure directly meteorological quantities (winds / temperature / humidity /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etc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).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These have to be inferred for use with models: data assimilation.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Qualitative information from satellites (‘satellite pictures’) help us see the evolving atmosphere, but doesn’t satisfy this demand.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Satellite data need to be treated quantitatively to be useful for numerical weather forecasting.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99" y="1411499"/>
            <a:ext cx="1135436" cy="137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Example imagery – frontal systems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20134" y="596406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NERC Satellite Receiving Station, University of Dundee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56491" y="1815144"/>
            <a:ext cx="7777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31/01/2008, MODIS                             08/12/2011, MODIS                               22/03/13, AVHRR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6" name="Picture 5" descr="DepressionShetland.jpg"/>
          <p:cNvPicPr>
            <a:picLocks noChangeAspect="1"/>
          </p:cNvPicPr>
          <p:nvPr/>
        </p:nvPicPr>
        <p:blipFill>
          <a:blip r:embed="rId3" cstate="print"/>
          <a:srcRect t="3582" b="10050"/>
          <a:stretch>
            <a:fillRect/>
          </a:stretch>
        </p:blipFill>
        <p:spPr>
          <a:xfrm>
            <a:off x="377210" y="2272497"/>
            <a:ext cx="2296543" cy="3209518"/>
          </a:xfrm>
          <a:prstGeom prst="rect">
            <a:avLst/>
          </a:prstGeom>
        </p:spPr>
      </p:pic>
      <p:pic>
        <p:nvPicPr>
          <p:cNvPr id="7" name="Picture 6" descr="1290s.jpg"/>
          <p:cNvPicPr>
            <a:picLocks noChangeAspect="1"/>
          </p:cNvPicPr>
          <p:nvPr/>
        </p:nvPicPr>
        <p:blipFill>
          <a:blip r:embed="rId4" cstate="print"/>
          <a:srcRect l="14223" t="2917" r="7193" b="16490"/>
          <a:stretch>
            <a:fillRect/>
          </a:stretch>
        </p:blipFill>
        <p:spPr>
          <a:xfrm>
            <a:off x="2980519" y="2185368"/>
            <a:ext cx="2980669" cy="3438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38841" r="7541" b="15362"/>
          <a:stretch/>
        </p:blipFill>
        <p:spPr>
          <a:xfrm>
            <a:off x="6135758" y="2451402"/>
            <a:ext cx="2805210" cy="261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Example imagery - thunderstorms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20134" y="596406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NERC Satellite Receiving Station, University of Dundee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160067" y="1815144"/>
            <a:ext cx="6174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30/10/2008, AVHRR                                                         24/04/2008, MODIS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" name="Picture 4" descr="ThunderStormSEng.jpg"/>
          <p:cNvPicPr>
            <a:picLocks noChangeAspect="1"/>
          </p:cNvPicPr>
          <p:nvPr/>
        </p:nvPicPr>
        <p:blipFill>
          <a:blip r:embed="rId3" cstate="print"/>
          <a:srcRect l="26325" t="46965" r="16329" b="8458"/>
          <a:stretch>
            <a:fillRect/>
          </a:stretch>
        </p:blipFill>
        <p:spPr>
          <a:xfrm>
            <a:off x="709684" y="2388358"/>
            <a:ext cx="2975212" cy="3057098"/>
          </a:xfrm>
          <a:prstGeom prst="rect">
            <a:avLst/>
          </a:prstGeom>
        </p:spPr>
      </p:pic>
      <p:pic>
        <p:nvPicPr>
          <p:cNvPr id="6" name="Picture 5" descr="ThunderStormIreEngWales.jpg"/>
          <p:cNvPicPr>
            <a:picLocks noChangeAspect="1"/>
          </p:cNvPicPr>
          <p:nvPr/>
        </p:nvPicPr>
        <p:blipFill>
          <a:blip r:embed="rId4" cstate="print"/>
          <a:srcRect l="8394" t="22885" r="8144" b="4279"/>
          <a:stretch>
            <a:fillRect/>
          </a:stretch>
        </p:blipFill>
        <p:spPr>
          <a:xfrm>
            <a:off x="4885899" y="2374711"/>
            <a:ext cx="2781457" cy="305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Example imagery - hurricanes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20134" y="596406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NERC Satellite Receiving Station, University of Dundee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160067" y="1815144"/>
            <a:ext cx="6257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29/08/2005, GOES-E                                                         29/10/2012, GOES-E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" name="Picture 4" descr="Katrina.jpg"/>
          <p:cNvPicPr>
            <a:picLocks noChangeAspect="1"/>
          </p:cNvPicPr>
          <p:nvPr/>
        </p:nvPicPr>
        <p:blipFill>
          <a:blip r:embed="rId3" cstate="print"/>
          <a:srcRect l="17761" t="12537" r="44627" b="58806"/>
          <a:stretch>
            <a:fillRect/>
          </a:stretch>
        </p:blipFill>
        <p:spPr>
          <a:xfrm>
            <a:off x="506351" y="2593074"/>
            <a:ext cx="3331758" cy="2538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50" y="2528303"/>
            <a:ext cx="4391749" cy="260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Example imagery - anticyclones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20134" y="596406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NERC Satellite Receiving Station, University of Dundee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160067" y="1815144"/>
            <a:ext cx="6178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09/12/2001, MODIS                                                         21/09/2006, MODIS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" name="Picture 4" descr="UKanticyclone.jpg"/>
          <p:cNvPicPr>
            <a:picLocks noChangeAspect="1"/>
          </p:cNvPicPr>
          <p:nvPr/>
        </p:nvPicPr>
        <p:blipFill>
          <a:blip r:embed="rId3" cstate="print"/>
          <a:srcRect t="8159" r="5932" b="27164"/>
          <a:stretch>
            <a:fillRect/>
          </a:stretch>
        </p:blipFill>
        <p:spPr>
          <a:xfrm>
            <a:off x="683424" y="2279176"/>
            <a:ext cx="3064593" cy="3152633"/>
          </a:xfrm>
          <a:prstGeom prst="rect">
            <a:avLst/>
          </a:prstGeom>
        </p:spPr>
      </p:pic>
      <p:pic>
        <p:nvPicPr>
          <p:cNvPr id="6" name="Picture 5" descr="Euroanticyclone.jpg"/>
          <p:cNvPicPr>
            <a:picLocks noChangeAspect="1"/>
          </p:cNvPicPr>
          <p:nvPr/>
        </p:nvPicPr>
        <p:blipFill>
          <a:blip r:embed="rId4" cstate="print"/>
          <a:srcRect t="25074" b="16020"/>
          <a:stretch>
            <a:fillRect/>
          </a:stretch>
        </p:blipFill>
        <p:spPr>
          <a:xfrm>
            <a:off x="5044471" y="2224586"/>
            <a:ext cx="2721110" cy="3199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Example imagery – other features of interest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20134" y="596406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NERC Satellite Receiving Station, University of Dundee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96998" y="1815144"/>
            <a:ext cx="75672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03/04/2011, MODIS                          07/05/2010, MODIS                         20/03/2009, AVHRR</a:t>
            </a:r>
          </a:p>
          <a:p>
            <a:endParaRPr lang="en-GB" sz="1600" dirty="0">
              <a:solidFill>
                <a:srgbClr val="FFFF00"/>
              </a:solidFill>
            </a:endParaRPr>
          </a:p>
          <a:p>
            <a:endParaRPr lang="en-GB" sz="1600" dirty="0" smtClean="0">
              <a:solidFill>
                <a:srgbClr val="FFFF00"/>
              </a:solidFill>
            </a:endParaRPr>
          </a:p>
          <a:p>
            <a:endParaRPr lang="en-GB" sz="1600" dirty="0">
              <a:solidFill>
                <a:srgbClr val="FFFF00"/>
              </a:solidFill>
            </a:endParaRPr>
          </a:p>
          <a:p>
            <a:endParaRPr lang="en-GB" sz="1600" dirty="0" smtClean="0">
              <a:solidFill>
                <a:srgbClr val="FFFF00"/>
              </a:solidFill>
            </a:endParaRPr>
          </a:p>
          <a:p>
            <a:endParaRPr lang="en-GB" sz="1600" dirty="0">
              <a:solidFill>
                <a:srgbClr val="FFFF00"/>
              </a:solidFill>
            </a:endParaRPr>
          </a:p>
          <a:p>
            <a:endParaRPr lang="en-GB" sz="1600" dirty="0" smtClean="0">
              <a:solidFill>
                <a:srgbClr val="FFFF00"/>
              </a:solidFill>
            </a:endParaRPr>
          </a:p>
          <a:p>
            <a:endParaRPr lang="en-GB" sz="1600" dirty="0">
              <a:solidFill>
                <a:srgbClr val="FFFF00"/>
              </a:solidFill>
            </a:endParaRPr>
          </a:p>
          <a:p>
            <a:r>
              <a:rPr lang="en-GB" sz="16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                27/03/13, AVHRR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5981" t="13478" r="7065" b="5005"/>
          <a:stretch>
            <a:fillRect/>
          </a:stretch>
        </p:blipFill>
        <p:spPr bwMode="auto">
          <a:xfrm>
            <a:off x="255494" y="2514600"/>
            <a:ext cx="2743200" cy="258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11992" t="19340" r="25600" b="27810"/>
          <a:stretch>
            <a:fillRect/>
          </a:stretch>
        </p:blipFill>
        <p:spPr bwMode="auto">
          <a:xfrm>
            <a:off x="3348317" y="2514600"/>
            <a:ext cx="2447365" cy="262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5" cstate="print"/>
          <a:srcRect l="56412" t="42759" r="8708" b="31049"/>
          <a:stretch/>
        </p:blipFill>
        <p:spPr bwMode="auto">
          <a:xfrm>
            <a:off x="6573079" y="2146855"/>
            <a:ext cx="1690237" cy="159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02" y="4118788"/>
            <a:ext cx="2565789" cy="1605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2800" dirty="0" smtClean="0"/>
              <a:t>Deriving useful information from satellite data</a:t>
            </a:r>
            <a:endParaRPr lang="en-GB" sz="2800" dirty="0"/>
          </a:p>
        </p:txBody>
      </p:sp>
      <p:pic>
        <p:nvPicPr>
          <p:cNvPr id="3" name="Picture 2" descr="IASI_Spec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997" t="36090" r="6360" b="8078"/>
          <a:stretch>
            <a:fillRect/>
          </a:stretch>
        </p:blipFill>
        <p:spPr>
          <a:xfrm>
            <a:off x="6305271" y="2074462"/>
            <a:ext cx="2089945" cy="1062250"/>
          </a:xfrm>
          <a:prstGeom prst="rect">
            <a:avLst/>
          </a:prstGeom>
          <a:effectLst>
            <a:outerShdw blurRad="279400" dist="38100" dir="2700000" sx="105000" sy="105000" algn="tl" rotWithShape="0">
              <a:schemeClr val="tx1">
                <a:lumMod val="85000"/>
                <a:alpha val="40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6200000">
            <a:off x="5292738" y="2336939"/>
            <a:ext cx="1500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Measured</a:t>
            </a:r>
            <a:r>
              <a:rPr lang="en-GB" sz="1200" dirty="0" smtClean="0"/>
              <a:t> brightness</a:t>
            </a:r>
          </a:p>
          <a:p>
            <a:r>
              <a:rPr lang="en-GB" sz="1200" dirty="0" smtClean="0"/>
              <a:t>temperature (K)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564585" y="3125312"/>
            <a:ext cx="1403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wavenumber</a:t>
            </a:r>
            <a:r>
              <a:rPr lang="en-GB" sz="1200" dirty="0" smtClean="0"/>
              <a:t> (cm</a:t>
            </a:r>
            <a:r>
              <a:rPr lang="en-GB" sz="1200" baseline="30000" dirty="0" smtClean="0"/>
              <a:t>-1</a:t>
            </a:r>
            <a:r>
              <a:rPr lang="en-GB" sz="1200" dirty="0" smtClean="0"/>
              <a:t>)</a:t>
            </a:r>
            <a:endParaRPr lang="en-US" sz="1200" dirty="0"/>
          </a:p>
        </p:txBody>
      </p:sp>
      <p:pic>
        <p:nvPicPr>
          <p:cNvPr id="6" name="Picture 5" descr="IASI_Spec.gif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9997" t="36090" r="6360" b="8078"/>
          <a:stretch>
            <a:fillRect/>
          </a:stretch>
        </p:blipFill>
        <p:spPr>
          <a:xfrm>
            <a:off x="1489862" y="2144975"/>
            <a:ext cx="2089945" cy="1062250"/>
          </a:xfrm>
          <a:prstGeom prst="rect">
            <a:avLst/>
          </a:prstGeom>
          <a:effectLst>
            <a:outerShdw blurRad="241300" dist="38100" dir="2700000" sx="105000" sy="105000" algn="tl" rotWithShape="0">
              <a:schemeClr val="tx1">
                <a:lumMod val="85000"/>
                <a:alpha val="4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6200000">
            <a:off x="481049" y="2407452"/>
            <a:ext cx="149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Simulated</a:t>
            </a:r>
            <a:r>
              <a:rPr lang="en-GB" sz="1200" dirty="0" smtClean="0"/>
              <a:t> brightness</a:t>
            </a:r>
          </a:p>
          <a:p>
            <a:r>
              <a:rPr lang="en-GB" sz="1200" dirty="0" smtClean="0"/>
              <a:t>temperature (K)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21880" y="3195825"/>
            <a:ext cx="1403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wavenumber</a:t>
            </a:r>
            <a:r>
              <a:rPr lang="en-GB" sz="1200" dirty="0" smtClean="0"/>
              <a:t> (cm</a:t>
            </a:r>
            <a:r>
              <a:rPr lang="en-GB" sz="1200" baseline="30000" dirty="0" smtClean="0"/>
              <a:t>-1</a:t>
            </a:r>
            <a:r>
              <a:rPr lang="en-GB" sz="1200" dirty="0" smtClean="0"/>
              <a:t>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48418" y="2185323"/>
            <a:ext cx="229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compare simulated with measured spectra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30555" y="2784143"/>
            <a:ext cx="159678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0173" y="4223882"/>
            <a:ext cx="2791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adjust atmospheric profiles for greater agreement</a:t>
            </a:r>
            <a:endParaRPr lang="en-US" sz="1400" dirty="0" smtClean="0">
              <a:solidFill>
                <a:schemeClr val="tx2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(retrieval / assimilation theory)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699804" y="3530990"/>
            <a:ext cx="3066759" cy="12098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046849" y="3875650"/>
            <a:ext cx="52050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9644" y="3756069"/>
            <a:ext cx="1540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simulate spectrum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43801" y="5736014"/>
            <a:ext cx="159678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45447" y="5431803"/>
            <a:ext cx="2483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Estimation of atmospheric state refined with information from measured spectrum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15258" t="21381" r="12295" b="12171"/>
          <a:stretch>
            <a:fillRect/>
          </a:stretch>
        </p:blipFill>
        <p:spPr bwMode="auto">
          <a:xfrm>
            <a:off x="937929" y="4269189"/>
            <a:ext cx="2643063" cy="204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14399" y="6291612"/>
            <a:ext cx="245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Temperature   water vapour          O</a:t>
            </a:r>
            <a:r>
              <a:rPr lang="en-GB" sz="1200" baseline="-25000" dirty="0" smtClean="0"/>
              <a:t>3</a:t>
            </a:r>
            <a:endParaRPr lang="en-US" sz="1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010_3_14_0_MSG2_1_S4.jpeg">
            <a:hlinkClick r:id="rId3" action="ppaction://hlinkpres?slideindex=1&amp;slidetitle=Slide 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643182"/>
            <a:ext cx="2571768" cy="257176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214678" y="2143116"/>
            <a:ext cx="2528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SEVIRI channel 6, 6.85 –7.85 </a:t>
            </a:r>
            <a:r>
              <a:rPr lang="el-GR" sz="1400" dirty="0" smtClean="0">
                <a:solidFill>
                  <a:schemeClr val="tx2"/>
                </a:solidFill>
              </a:rPr>
              <a:t>μ</a:t>
            </a:r>
            <a:r>
              <a:rPr lang="en-GB" sz="1400" dirty="0" smtClean="0">
                <a:solidFill>
                  <a:schemeClr val="tx2"/>
                </a:solidFill>
              </a:rPr>
              <a:t>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15919" y="72332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NERC Satellite Receiving Station, University of Dundee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560" y="5643578"/>
            <a:ext cx="843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Ref: From Sputnik to </a:t>
            </a:r>
            <a:r>
              <a:rPr lang="en-GB" sz="1400" dirty="0" err="1" smtClean="0"/>
              <a:t>EnviSat</a:t>
            </a:r>
            <a:r>
              <a:rPr lang="en-GB" sz="1400" dirty="0" smtClean="0"/>
              <a:t>, and beyond: The use of satellite measurements in weather forecasting and research</a:t>
            </a:r>
          </a:p>
          <a:p>
            <a:r>
              <a:rPr lang="en-GB" sz="1400" dirty="0" err="1" smtClean="0"/>
              <a:t>Brugge</a:t>
            </a:r>
            <a:r>
              <a:rPr lang="en-GB" sz="1400" dirty="0" smtClean="0"/>
              <a:t> &amp; </a:t>
            </a:r>
            <a:r>
              <a:rPr lang="en-GB" sz="1400" dirty="0" err="1" smtClean="0"/>
              <a:t>Stuttard</a:t>
            </a:r>
            <a:r>
              <a:rPr lang="en-GB" sz="1400" dirty="0" smtClean="0"/>
              <a:t>, Weather 58 (March 2003), 107-112; Weather 58 (April 2003), 140-143.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500958" y="6500834"/>
            <a:ext cx="1428760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94" y="6628932"/>
            <a:ext cx="8966022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Types of weather measurements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630109"/>
              </p:ext>
            </p:extLst>
          </p:nvPr>
        </p:nvGraphicFramePr>
        <p:xfrm>
          <a:off x="142845" y="1071546"/>
          <a:ext cx="8929750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454"/>
                <a:gridCol w="1683766"/>
                <a:gridCol w="1799303"/>
                <a:gridCol w="135020"/>
                <a:gridCol w="1044851"/>
                <a:gridCol w="263819"/>
                <a:gridCol w="923767"/>
                <a:gridCol w="92377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2060"/>
                          </a:solidFill>
                        </a:rPr>
                        <a:t>Coverage</a:t>
                      </a:r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2060"/>
                          </a:solidFill>
                        </a:rPr>
                        <a:t>Resolution</a:t>
                      </a:r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Instrument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2060"/>
                          </a:solidFill>
                        </a:rPr>
                        <a:t>Quantities</a:t>
                      </a:r>
                      <a:endParaRPr lang="en-GB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Spatial</a:t>
                      </a:r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Temporal</a:t>
                      </a:r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Horiz</a:t>
                      </a:r>
                      <a:r>
                        <a:rPr lang="en-GB" sz="1400" b="1" dirty="0" smtClean="0"/>
                        <a:t>.</a:t>
                      </a:r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Vert.</a:t>
                      </a:r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en-GB" sz="1400" b="1" dirty="0" smtClean="0"/>
                        <a:t>In-situ instruments</a:t>
                      </a:r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Radiosondes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u, v, T, p, q, (O3)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Cont. N.H.,</a:t>
                      </a:r>
                      <a:r>
                        <a:rPr lang="en-GB" sz="1400" baseline="0" dirty="0" smtClean="0"/>
                        <a:t> t-sphere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i="0" dirty="0" smtClean="0"/>
                        <a:t>6 hourly 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i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point 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point 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Surface stations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u, v, T, p, q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Continental surface 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i="0" dirty="0" smtClean="0"/>
                        <a:t>6 hourly 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i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point 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n/a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Aircraft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 smtClean="0"/>
                        <a:t>u, v, T, p, q</a:t>
                      </a:r>
                      <a:endParaRPr lang="en-GB" sz="14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Flight paths, airports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dirty="0" smtClean="0"/>
                        <a:t>In flight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point 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point 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Drifting buoys 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u, v, T, p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Drift paths, sea level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dirty="0" smtClean="0"/>
                        <a:t>hourly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point 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/>
                        <a:t>n/a</a:t>
                      </a:r>
                      <a:endParaRPr lang="en-GB" sz="1400" i="0" dirty="0"/>
                    </a:p>
                  </a:txBody>
                  <a:tcPr>
                    <a:noFill/>
                  </a:tcPr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en-GB" sz="1400" b="1" dirty="0" smtClean="0"/>
                        <a:t>Remote sensing instruments</a:t>
                      </a:r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Geostationary</a:t>
                      </a:r>
                      <a:r>
                        <a:rPr lang="en-GB" sz="1400" baseline="0" dirty="0" smtClean="0"/>
                        <a:t> satellites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400" dirty="0" smtClean="0"/>
                        <a:t>Rad: </a:t>
                      </a:r>
                      <a:r>
                        <a:rPr lang="nn-NO" sz="1400" i="1" dirty="0" smtClean="0"/>
                        <a:t>MW, IR, Vis</a:t>
                      </a:r>
                      <a:endParaRPr lang="en-GB" sz="14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n-NO" sz="1400" dirty="0" smtClean="0"/>
                        <a:t>Global</a:t>
                      </a: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400" dirty="0" smtClean="0"/>
                        <a:t>15-30 mins 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n-NO" sz="1400" dirty="0" smtClean="0"/>
                        <a:t>&gt; </a:t>
                      </a:r>
                      <a:r>
                        <a:rPr lang="nn-NO" sz="1400" dirty="0" smtClean="0"/>
                        <a:t>10 </a:t>
                      </a:r>
                      <a:r>
                        <a:rPr lang="nn-NO" sz="1400" dirty="0" smtClean="0"/>
                        <a:t>km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/>
                        <a:t>many kms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Polar orbit satellites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(nadir) 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/>
                        <a:t>Rad: </a:t>
                      </a:r>
                      <a:r>
                        <a:rPr lang="nn-NO" sz="1400" i="1" dirty="0" smtClean="0"/>
                        <a:t>MW, IR, Vis</a:t>
                      </a:r>
                      <a:endParaRPr lang="en-GB" sz="1400" i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n-NO" sz="1400" dirty="0" smtClean="0"/>
                        <a:t>Global</a:t>
                      </a: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Continuous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/>
                        <a:t>100s</a:t>
                      </a:r>
                      <a:r>
                        <a:rPr lang="nn-NO" sz="1400" baseline="0" dirty="0" smtClean="0"/>
                        <a:t> </a:t>
                      </a:r>
                      <a:r>
                        <a:rPr lang="nn-NO" sz="1400" dirty="0" smtClean="0"/>
                        <a:t>m</a:t>
                      </a: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/>
                        <a:t>many kms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Polar orbit satellites (limb) 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/>
                        <a:t>Rad: </a:t>
                      </a:r>
                      <a:r>
                        <a:rPr lang="nn-NO" sz="1400" i="1" dirty="0" smtClean="0"/>
                        <a:t>MW, IR, Vis</a:t>
                      </a:r>
                      <a:endParaRPr lang="en-GB" sz="1400" i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nn-NO" sz="1400" dirty="0" smtClean="0"/>
                        <a:t>Global</a:t>
                      </a: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Continuous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100s</a:t>
                      </a:r>
                      <a:r>
                        <a:rPr lang="en-GB" sz="1400" baseline="0" dirty="0" smtClean="0"/>
                        <a:t> km</a:t>
                      </a: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/>
                        <a:t>1-2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Scatterometer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Radar backscatter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Oceans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Continuous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50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/>
                        <a:t>n/a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Radio occultation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GPS phase shifts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Global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~</a:t>
                      </a:r>
                      <a:r>
                        <a:rPr lang="en-GB" sz="1400" baseline="0" dirty="0" smtClean="0"/>
                        <a:t> h</a:t>
                      </a:r>
                      <a:r>
                        <a:rPr lang="en-GB" sz="1400" dirty="0" smtClean="0"/>
                        <a:t>ourly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150–300 km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/>
                        <a:t>1</a:t>
                      </a:r>
                      <a:r>
                        <a:rPr lang="nn-NO" sz="1400" baseline="0" dirty="0" smtClean="0"/>
                        <a:t> km</a:t>
                      </a:r>
                      <a:endParaRPr lang="nn-NO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Ground-based radar</a:t>
                      </a:r>
                      <a:endParaRPr lang="en-GB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Radar reflectivity</a:t>
                      </a:r>
                      <a:r>
                        <a:rPr lang="en-GB" sz="1400" baseline="0" dirty="0" smtClean="0"/>
                        <a:t> / </a:t>
                      </a:r>
                      <a:r>
                        <a:rPr lang="en-GB" sz="1400" baseline="0" dirty="0" err="1" smtClean="0"/>
                        <a:t>Dopler</a:t>
                      </a:r>
                      <a:r>
                        <a:rPr lang="en-GB" sz="1400" baseline="0" dirty="0" smtClean="0"/>
                        <a:t> shift</a:t>
                      </a: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dirty="0" err="1" smtClean="0"/>
                        <a:t>N.Am</a:t>
                      </a:r>
                      <a:r>
                        <a:rPr lang="en-GB" sz="1400" dirty="0" smtClean="0"/>
                        <a:t>., </a:t>
                      </a:r>
                      <a:r>
                        <a:rPr lang="en-GB" sz="1400" dirty="0" err="1" smtClean="0"/>
                        <a:t>Eu</a:t>
                      </a:r>
                      <a:r>
                        <a:rPr lang="en-GB" sz="1400" dirty="0" smtClean="0"/>
                        <a:t>., Australia.</a:t>
                      </a:r>
                    </a:p>
                    <a:p>
                      <a:r>
                        <a:rPr lang="en-GB" sz="1400" dirty="0" smtClean="0"/>
                        <a:t>200km from antenna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10 </a:t>
                      </a:r>
                      <a:r>
                        <a:rPr lang="en-GB" sz="1400" dirty="0" err="1" smtClean="0"/>
                        <a:t>mins</a:t>
                      </a:r>
                      <a:endParaRPr lang="en-GB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~</a:t>
                      </a:r>
                      <a:r>
                        <a:rPr lang="en-GB" sz="1400" baseline="0" dirty="0" smtClean="0"/>
                        <a:t> 1°</a:t>
                      </a: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126981" y="714356"/>
            <a:ext cx="17303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/>
              <a:t>not comprehensive!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0494" y="6413489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'</a:t>
            </a:r>
            <a:r>
              <a:rPr lang="en-GB" sz="1200" dirty="0" err="1" smtClean="0"/>
              <a:t>Rad</a:t>
            </a:r>
            <a:r>
              <a:rPr lang="en-GB" sz="1200" dirty="0" smtClean="0"/>
              <a:t>'=radiances, '</a:t>
            </a:r>
            <a:r>
              <a:rPr lang="en-GB" sz="1200" i="1" dirty="0" smtClean="0"/>
              <a:t>MW</a:t>
            </a:r>
            <a:r>
              <a:rPr lang="en-GB" sz="1200" dirty="0" smtClean="0"/>
              <a:t>'=microwave, '</a:t>
            </a:r>
            <a:r>
              <a:rPr lang="en-GB" sz="1200" i="1" dirty="0" smtClean="0"/>
              <a:t>IR</a:t>
            </a:r>
            <a:r>
              <a:rPr lang="en-GB" sz="1200" dirty="0" smtClean="0"/>
              <a:t>'=infrared, '</a:t>
            </a:r>
            <a:r>
              <a:rPr lang="en-GB" sz="1200" i="1" dirty="0" smtClean="0"/>
              <a:t>Vis</a:t>
            </a:r>
            <a:r>
              <a:rPr lang="en-GB" sz="1200" dirty="0" smtClean="0"/>
              <a:t>'=visible</a:t>
            </a:r>
          </a:p>
          <a:p>
            <a:r>
              <a:rPr lang="en-GB" sz="1200" i="1" dirty="0" smtClean="0"/>
              <a:t>In operational global weather forecasting there are ~10</a:t>
            </a:r>
            <a:r>
              <a:rPr lang="en-GB" sz="1200" i="1" baseline="30000" dirty="0"/>
              <a:t>8</a:t>
            </a:r>
            <a:r>
              <a:rPr lang="en-GB" sz="1200" i="1" dirty="0" smtClean="0"/>
              <a:t> observations assimilated per cycle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Coverage maps for NWP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27364" r="7143" b="7746"/>
          <a:stretch>
            <a:fillRect/>
          </a:stretch>
        </p:blipFill>
        <p:spPr bwMode="auto">
          <a:xfrm>
            <a:off x="1347322" y="1714488"/>
            <a:ext cx="28907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2700000" sx="106000" sy="106000" algn="tl" rotWithShape="0">
              <a:schemeClr val="tx1">
                <a:lumMod val="95000"/>
                <a:alpha val="40000"/>
              </a:scheme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2500" t="27364" r="7143" b="7746"/>
          <a:stretch>
            <a:fillRect/>
          </a:stretch>
        </p:blipFill>
        <p:spPr bwMode="auto">
          <a:xfrm>
            <a:off x="4633470" y="1714488"/>
            <a:ext cx="28907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2700000" sx="106000" sy="106000" algn="tl" rotWithShape="0">
              <a:schemeClr val="tx1">
                <a:lumMod val="95000"/>
                <a:alpha val="40000"/>
              </a:scheme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12500" t="28873" r="7143" b="6237"/>
          <a:stretch>
            <a:fillRect/>
          </a:stretch>
        </p:blipFill>
        <p:spPr bwMode="auto">
          <a:xfrm>
            <a:off x="1347322" y="4143380"/>
            <a:ext cx="28907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2700000" sx="106000" sy="106000" algn="tl" rotWithShape="0">
              <a:schemeClr val="tx1">
                <a:lumMod val="95000"/>
                <a:alpha val="40000"/>
              </a:scheme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11160" t="28873" r="7143" b="6237"/>
          <a:stretch>
            <a:fillRect/>
          </a:stretch>
        </p:blipFill>
        <p:spPr bwMode="auto">
          <a:xfrm>
            <a:off x="4633470" y="4143380"/>
            <a:ext cx="2938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2700000" sx="106000" sy="106000" algn="tl" rotWithShape="0">
              <a:schemeClr val="tx1">
                <a:lumMod val="95000"/>
                <a:alpha val="4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98342" y="6242360"/>
            <a:ext cx="147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Met Office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0_3_14_1200_MSG2_1_S4.jpeg"/>
          <p:cNvPicPr>
            <a:picLocks noChangeAspect="1"/>
          </p:cNvPicPr>
          <p:nvPr/>
        </p:nvPicPr>
        <p:blipFill>
          <a:blip r:embed="rId3" cstate="print">
            <a:lum bright="-50000"/>
          </a:blip>
          <a:srcRect t="958" r="31000" b="66938"/>
          <a:stretch>
            <a:fillRect/>
          </a:stretch>
        </p:blipFill>
        <p:spPr>
          <a:xfrm>
            <a:off x="-575188" y="1578077"/>
            <a:ext cx="9933533" cy="4984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Contents</a:t>
            </a:r>
            <a:endParaRPr lang="en-US" sz="2800" dirty="0"/>
          </a:p>
        </p:txBody>
      </p:sp>
      <p:pic>
        <p:nvPicPr>
          <p:cNvPr id="3" name="Picture 35" descr="SATEL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1865"/>
            <a:ext cx="1295400" cy="850900"/>
          </a:xfrm>
          <a:prstGeom prst="rect">
            <a:avLst/>
          </a:prstGeom>
          <a:noFill/>
        </p:spPr>
      </p:pic>
      <p:graphicFrame>
        <p:nvGraphicFramePr>
          <p:cNvPr id="5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519435"/>
              </p:ext>
            </p:extLst>
          </p:nvPr>
        </p:nvGraphicFramePr>
        <p:xfrm>
          <a:off x="1214414" y="2132992"/>
          <a:ext cx="7143800" cy="4038270"/>
        </p:xfrm>
        <a:graphic>
          <a:graphicData uri="http://schemas.openxmlformats.org/drawingml/2006/table">
            <a:tbl>
              <a:tblPr/>
              <a:tblGrid>
                <a:gridCol w="1590842"/>
                <a:gridCol w="5552958"/>
              </a:tblGrid>
              <a:tr h="86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 history of satellites for weather forecasting / Earth observation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What does a satellite ‘see’?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Types of satellite orbit / viewing geometry / instrument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PART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Example imagery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Deriving useful information from satellite measurements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0974" y="1066686"/>
            <a:ext cx="9505950" cy="4227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2800" dirty="0" smtClean="0"/>
              <a:t>A history of satellites for weather forecasting</a:t>
            </a:r>
            <a:endParaRPr lang="en-US" sz="2800" dirty="0"/>
          </a:p>
        </p:txBody>
      </p:sp>
      <p:pic>
        <p:nvPicPr>
          <p:cNvPr id="4" name="Picture 9" descr="EARTHPIC_TIROS"/>
          <p:cNvPicPr>
            <a:picLocks noChangeAspect="1" noChangeArrowheads="1"/>
          </p:cNvPicPr>
          <p:nvPr/>
        </p:nvPicPr>
        <p:blipFill>
          <a:blip r:embed="rId3" cstate="print"/>
          <a:srcRect l="2872" r="14418" b="9723"/>
          <a:stretch>
            <a:fillRect/>
          </a:stretch>
        </p:blipFill>
        <p:spPr bwMode="auto">
          <a:xfrm>
            <a:off x="-180975" y="3933825"/>
            <a:ext cx="9505950" cy="3095625"/>
          </a:xfrm>
          <a:prstGeom prst="rect">
            <a:avLst/>
          </a:prstGeom>
          <a:noFill/>
        </p:spPr>
      </p:pic>
      <p:pic>
        <p:nvPicPr>
          <p:cNvPr id="6" name="Picture 6" descr="M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63460">
            <a:off x="6998733" y="1282896"/>
            <a:ext cx="1366838" cy="1368425"/>
          </a:xfrm>
          <a:prstGeom prst="rect">
            <a:avLst/>
          </a:prstGeom>
          <a:noFill/>
        </p:spPr>
      </p:pic>
      <p:pic>
        <p:nvPicPr>
          <p:cNvPr id="7" name="Picture 7" descr="METEOS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5698">
            <a:off x="5726732" y="1600583"/>
            <a:ext cx="1027113" cy="1439862"/>
          </a:xfrm>
          <a:prstGeom prst="rect">
            <a:avLst/>
          </a:prstGeom>
          <a:noFill/>
        </p:spPr>
      </p:pic>
      <p:pic>
        <p:nvPicPr>
          <p:cNvPr id="8" name="Picture 8" descr="VANGU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11325"/>
            <a:ext cx="2268538" cy="1231900"/>
          </a:xfrm>
          <a:prstGeom prst="rect">
            <a:avLst/>
          </a:prstGeom>
          <a:noFill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 rot="17846384">
            <a:off x="-3175" y="3233738"/>
            <a:ext cx="19319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C0C0"/>
                </a:solidFill>
                <a:latin typeface="Arial Narrow" pitchFamily="34" charset="0"/>
              </a:rPr>
              <a:t>Feb 1959 – Vanguard</a:t>
            </a:r>
            <a:r>
              <a:rPr lang="en-GB" dirty="0">
                <a:latin typeface="Arial Narrow" pitchFamily="34" charset="0"/>
              </a:rPr>
              <a:t> </a:t>
            </a:r>
            <a:r>
              <a:rPr lang="en-GB" sz="1600" dirty="0">
                <a:solidFill>
                  <a:srgbClr val="C0C0C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 rot="17846384">
            <a:off x="642938" y="3232150"/>
            <a:ext cx="1835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C0C0C0"/>
                </a:solidFill>
                <a:latin typeface="Arial Narrow" pitchFamily="34" charset="0"/>
              </a:rPr>
              <a:t>Aug 1959 – Explorer 6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7846384">
            <a:off x="1325563" y="3227388"/>
            <a:ext cx="16891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C0C0C0"/>
                </a:solidFill>
                <a:latin typeface="Arial Narrow" pitchFamily="34" charset="0"/>
              </a:rPr>
              <a:t>Apr 1960 – TIROS 1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 rot="17846384">
            <a:off x="2708275" y="3281363"/>
            <a:ext cx="14382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C0C0C0"/>
                </a:solidFill>
                <a:latin typeface="Arial Narrow" pitchFamily="34" charset="0"/>
              </a:rPr>
              <a:t>1969 – Nimbus 3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 rot="17846384">
            <a:off x="1986757" y="2502694"/>
            <a:ext cx="22145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C0C0C0"/>
                </a:solidFill>
                <a:latin typeface="Arial Narrow" pitchFamily="34" charset="0"/>
              </a:rPr>
              <a:t>1966 – ATS (geostationary)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 rot="17846384">
            <a:off x="3400091" y="2643188"/>
            <a:ext cx="2251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C0C0"/>
                </a:solidFill>
                <a:latin typeface="Arial Narrow" pitchFamily="34" charset="0"/>
              </a:rPr>
              <a:t>1974 – SMS (geostationary)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 rot="17846384">
            <a:off x="4200525" y="2425701"/>
            <a:ext cx="2613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C0C0C0"/>
                </a:solidFill>
                <a:latin typeface="Arial Narrow" pitchFamily="34" charset="0"/>
              </a:rPr>
              <a:t>1978 – MeteoSat (geostationary</a:t>
            </a:r>
            <a:r>
              <a:rPr lang="en-GB" sz="1600">
                <a:solidFill>
                  <a:srgbClr val="C0C0C0"/>
                </a:solidFill>
              </a:rPr>
              <a:t>)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 rot="17846384">
            <a:off x="5430044" y="2467769"/>
            <a:ext cx="28876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C0C0C0"/>
                </a:solidFill>
                <a:latin typeface="Arial Narrow" pitchFamily="34" charset="0"/>
              </a:rPr>
              <a:t>2004 – MeteoSat SG (geostationary)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 rot="17846384">
            <a:off x="7201694" y="3728244"/>
            <a:ext cx="11985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C0C0C0"/>
                </a:solidFill>
                <a:latin typeface="Arial Narrow" pitchFamily="34" charset="0"/>
              </a:rPr>
              <a:t>2006 - MetOp</a:t>
            </a:r>
          </a:p>
        </p:txBody>
      </p:sp>
      <p:pic>
        <p:nvPicPr>
          <p:cNvPr id="18" name="Picture 37" descr="Met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5500" y="2454275"/>
            <a:ext cx="2298700" cy="1473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482711" y="6564572"/>
            <a:ext cx="2679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First picture of Earth from TIROS-1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975" y="-176981"/>
            <a:ext cx="9505949" cy="811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-180975" y="540433"/>
            <a:ext cx="2201503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760543" y="545353"/>
            <a:ext cx="564432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4314527" y="1071546"/>
            <a:ext cx="164904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not comprehensive!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30207"/>
            <a:ext cx="9144000" cy="4741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Sequences of satellite pictures (visible)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3223" y="59272"/>
            <a:ext cx="232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www.sat.dundee.ac.uk</a:t>
            </a:r>
            <a:endParaRPr lang="en-GB" dirty="0"/>
          </a:p>
        </p:txBody>
      </p:sp>
      <p:pic>
        <p:nvPicPr>
          <p:cNvPr id="6" name="Picture 5" descr="2010_3_14_0_MSG2_1_S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7" name="Picture 6" descr="2010_3_14_0_MSG2_1_S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8" name="Picture 7" descr="2010_3_14_0_MSG2_1_S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9" name="Picture 8" descr="2010_3_14_0_MSG2_1_S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10" name="Picture 9" descr="2010_3_14_0_MSG2_1_S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11" name="Picture 10" descr="2010_3_14_0_MSG2_1_S4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12" name="Picture 11" descr="2010_3_14_0_MSG2_1_S4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13" name="Picture 12" descr="2010_3_14_0_MSG2_1_S4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14" name="Picture 13" descr="2010_3_14_0_MSG2_1_S4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15" name="Picture 14" descr="2010_3_14_0_MSG2_1_S4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pic>
        <p:nvPicPr>
          <p:cNvPr id="16" name="Picture 15" descr="2010_3_14_0_MSG2_1_S4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43240" y="2428868"/>
            <a:ext cx="2571768" cy="25717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6676" y="5559998"/>
            <a:ext cx="25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SEVIRI channel 1, 0.56 – 0.71 </a:t>
            </a:r>
            <a:r>
              <a:rPr lang="el-GR" sz="1400" dirty="0" smtClean="0">
                <a:solidFill>
                  <a:srgbClr val="FFFF00"/>
                </a:solidFill>
              </a:rPr>
              <a:t>μ</a:t>
            </a:r>
            <a:r>
              <a:rPr lang="en-GB" sz="1400" dirty="0" smtClean="0">
                <a:solidFill>
                  <a:srgbClr val="FFFF00"/>
                </a:solidFill>
              </a:rPr>
              <a:t>m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8" name="Picture 6" descr="MS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8863460">
            <a:off x="7927428" y="1211459"/>
            <a:ext cx="1366838" cy="13684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20134" y="596406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Courtesy NERC Satellite Receiving Station, University of Dundee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1913301"/>
            <a:ext cx="283845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2800" dirty="0" smtClean="0"/>
              <a:t>Information from satellite measurements over other parts of the EM spectrum</a:t>
            </a:r>
            <a:endParaRPr lang="en-GB" sz="2800" dirty="0"/>
          </a:p>
        </p:txBody>
      </p:sp>
      <p:pic>
        <p:nvPicPr>
          <p:cNvPr id="3" name="Picture 6" descr="Sp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2976563"/>
            <a:ext cx="6486525" cy="2581275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74875" y="5680075"/>
            <a:ext cx="2698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Wavelength 10</a:t>
            </a:r>
            <a:r>
              <a:rPr lang="en-GB" baseline="30000"/>
              <a:t>-6</a:t>
            </a:r>
            <a:r>
              <a:rPr lang="en-GB"/>
              <a:t> m  (</a:t>
            </a:r>
            <a:r>
              <a:rPr lang="en-US"/>
              <a:t>µm</a:t>
            </a:r>
            <a:r>
              <a:rPr lang="en-GB"/>
              <a:t>)</a:t>
            </a:r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 rot="16200000">
            <a:off x="-928266" y="3280847"/>
            <a:ext cx="316304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‘radiance’ measured by satellite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25964" y="3952415"/>
            <a:ext cx="153465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/>
              <a:t>Thermal emission</a:t>
            </a:r>
          </a:p>
          <a:p>
            <a:r>
              <a:rPr lang="en-GB" sz="1400" dirty="0"/>
              <a:t>from body at 300K</a:t>
            </a:r>
            <a:endParaRPr lang="en-US" sz="1400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4741863" y="4414838"/>
            <a:ext cx="250825" cy="48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860425" y="3078163"/>
            <a:ext cx="18542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dirty="0"/>
              <a:t>9.7 </a:t>
            </a:r>
            <a:r>
              <a:rPr lang="en-US" sz="1400" dirty="0"/>
              <a:t>µm - </a:t>
            </a:r>
            <a:r>
              <a:rPr lang="en-GB" sz="1400" dirty="0"/>
              <a:t>information on temperature at ~13 km</a:t>
            </a:r>
            <a:endParaRPr lang="en-US" sz="1400" dirty="0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2212975" y="3605213"/>
            <a:ext cx="758825" cy="746125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641475" y="2178050"/>
            <a:ext cx="1931988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dirty="0"/>
              <a:t>12.0 </a:t>
            </a:r>
            <a:r>
              <a:rPr lang="en-US" sz="1400" dirty="0"/>
              <a:t>µm - </a:t>
            </a:r>
            <a:r>
              <a:rPr lang="en-GB" sz="1400" dirty="0"/>
              <a:t>information on temperature near the surface to ~3 km</a:t>
            </a:r>
            <a:endParaRPr lang="en-US" sz="1400" dirty="0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984500" y="2846388"/>
            <a:ext cx="85725" cy="773112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23900" y="4208463"/>
            <a:ext cx="1855788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7.3 </a:t>
            </a:r>
            <a:r>
              <a:rPr lang="en-US" sz="1400"/>
              <a:t>µm - </a:t>
            </a:r>
            <a:r>
              <a:rPr lang="en-GB" sz="1400"/>
              <a:t>information on temperature at ~3 to ~8 km</a:t>
            </a:r>
            <a:endParaRPr lang="en-US" sz="1400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2282825" y="4745038"/>
            <a:ext cx="434975" cy="211137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81981"/>
            <a:ext cx="1094582" cy="10945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39767" y="3004931"/>
            <a:ext cx="1014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Max Planck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1630207"/>
            <a:ext cx="9144000" cy="4741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928662" y="2419344"/>
            <a:ext cx="7500990" cy="2724168"/>
            <a:chOff x="857224" y="1643050"/>
            <a:chExt cx="7500990" cy="2724168"/>
          </a:xfrm>
        </p:grpSpPr>
        <p:pic>
          <p:nvPicPr>
            <p:cNvPr id="16" name="Picture 15" descr="2010_3_14_0_MSG2_1_S4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6446" y="1643050"/>
              <a:ext cx="2571768" cy="2571768"/>
            </a:xfrm>
            <a:prstGeom prst="rect">
              <a:avLst/>
            </a:prstGeom>
          </p:spPr>
        </p:pic>
        <p:pic>
          <p:nvPicPr>
            <p:cNvPr id="28" name="Picture 27" descr="2010_3_14_0_MSG2_1_S4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24" y="1795450"/>
              <a:ext cx="2571768" cy="257176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928662" y="2428868"/>
            <a:ext cx="7500990" cy="2714644"/>
            <a:chOff x="1357290" y="2009764"/>
            <a:chExt cx="7500990" cy="2714644"/>
          </a:xfrm>
        </p:grpSpPr>
        <p:pic>
          <p:nvPicPr>
            <p:cNvPr id="17" name="Picture 16" descr="2010_3_14_0_MSG2_1_S4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512" y="2009764"/>
              <a:ext cx="2571768" cy="2571768"/>
            </a:xfrm>
            <a:prstGeom prst="rect">
              <a:avLst/>
            </a:prstGeom>
          </p:spPr>
        </p:pic>
        <p:pic>
          <p:nvPicPr>
            <p:cNvPr id="29" name="Picture 28" descr="2010_3_14_0_MSG2_1_S4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290" y="2152640"/>
              <a:ext cx="2571768" cy="2571768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928662" y="2428868"/>
            <a:ext cx="7500990" cy="2724168"/>
            <a:chOff x="1714480" y="2285992"/>
            <a:chExt cx="7500990" cy="2724168"/>
          </a:xfrm>
        </p:grpSpPr>
        <p:pic>
          <p:nvPicPr>
            <p:cNvPr id="18" name="Picture 17" descr="2010_3_14_0_MSG2_1_S4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3702" y="2285992"/>
              <a:ext cx="2571768" cy="2571768"/>
            </a:xfrm>
            <a:prstGeom prst="rect">
              <a:avLst/>
            </a:prstGeom>
          </p:spPr>
        </p:pic>
        <p:pic>
          <p:nvPicPr>
            <p:cNvPr id="30" name="Picture 29" descr="2010_3_14_0_MSG2_1_S4.jpe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4480" y="2438392"/>
              <a:ext cx="2571768" cy="257176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928662" y="2428868"/>
            <a:ext cx="7500990" cy="2724168"/>
            <a:chOff x="1785918" y="2500306"/>
            <a:chExt cx="7500990" cy="2724168"/>
          </a:xfrm>
        </p:grpSpPr>
        <p:pic>
          <p:nvPicPr>
            <p:cNvPr id="19" name="Picture 18" descr="2010_3_14_0_MSG2_1_S4.jpe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5140" y="2500306"/>
              <a:ext cx="2571768" cy="2571768"/>
            </a:xfrm>
            <a:prstGeom prst="rect">
              <a:avLst/>
            </a:prstGeom>
          </p:spPr>
        </p:pic>
        <p:pic>
          <p:nvPicPr>
            <p:cNvPr id="31" name="Picture 30" descr="2010_3_14_0_MSG2_1_S4.jpe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5918" y="2652706"/>
              <a:ext cx="2571768" cy="2571768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928662" y="2428868"/>
            <a:ext cx="7500990" cy="2724168"/>
            <a:chOff x="1928794" y="2714620"/>
            <a:chExt cx="7500990" cy="2724168"/>
          </a:xfrm>
        </p:grpSpPr>
        <p:pic>
          <p:nvPicPr>
            <p:cNvPr id="20" name="Picture 19" descr="2010_3_14_0_MSG2_1_S4.jpe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58016" y="2714620"/>
              <a:ext cx="2571768" cy="2571768"/>
            </a:xfrm>
            <a:prstGeom prst="rect">
              <a:avLst/>
            </a:prstGeom>
          </p:spPr>
        </p:pic>
        <p:pic>
          <p:nvPicPr>
            <p:cNvPr id="32" name="Picture 31" descr="2010_3_14_0_MSG2_1_S4.jpe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28794" y="2867020"/>
              <a:ext cx="2571768" cy="2571768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928662" y="2428868"/>
            <a:ext cx="7500990" cy="2724168"/>
            <a:chOff x="2000232" y="2928934"/>
            <a:chExt cx="7500990" cy="2724168"/>
          </a:xfrm>
        </p:grpSpPr>
        <p:pic>
          <p:nvPicPr>
            <p:cNvPr id="21" name="Picture 20" descr="2010_3_14_0_MSG2_1_S4.jpe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29454" y="2928934"/>
              <a:ext cx="2571768" cy="2571768"/>
            </a:xfrm>
            <a:prstGeom prst="rect">
              <a:avLst/>
            </a:prstGeom>
          </p:spPr>
        </p:pic>
        <p:pic>
          <p:nvPicPr>
            <p:cNvPr id="33" name="Picture 32" descr="2010_3_14_0_MSG2_1_S4.jpe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00232" y="3081334"/>
              <a:ext cx="2571768" cy="257176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28662" y="2428868"/>
            <a:ext cx="7500990" cy="2724168"/>
            <a:chOff x="2143108" y="3143248"/>
            <a:chExt cx="7500990" cy="2724168"/>
          </a:xfrm>
        </p:grpSpPr>
        <p:pic>
          <p:nvPicPr>
            <p:cNvPr id="22" name="Picture 21" descr="2010_3_14_0_MSG2_1_S4.jpe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72330" y="3143248"/>
              <a:ext cx="2571768" cy="2571768"/>
            </a:xfrm>
            <a:prstGeom prst="rect">
              <a:avLst/>
            </a:prstGeom>
          </p:spPr>
        </p:pic>
        <p:pic>
          <p:nvPicPr>
            <p:cNvPr id="34" name="Picture 33" descr="2010_3_14_0_MSG2_1_S4.jpe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43108" y="3295648"/>
              <a:ext cx="2571768" cy="2571768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928662" y="2428868"/>
            <a:ext cx="7500990" cy="2724168"/>
            <a:chOff x="2285984" y="3286124"/>
            <a:chExt cx="7500990" cy="2724168"/>
          </a:xfrm>
        </p:grpSpPr>
        <p:pic>
          <p:nvPicPr>
            <p:cNvPr id="23" name="Picture 22" descr="2010_3_14_0_MSG2_1_S4.jpe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15206" y="3286124"/>
              <a:ext cx="2571768" cy="2571768"/>
            </a:xfrm>
            <a:prstGeom prst="rect">
              <a:avLst/>
            </a:prstGeom>
          </p:spPr>
        </p:pic>
        <p:pic>
          <p:nvPicPr>
            <p:cNvPr id="35" name="Picture 34" descr="2010_3_14_0_MSG2_1_S4.jpe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85984" y="3438524"/>
              <a:ext cx="2571768" cy="2571768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928662" y="2428868"/>
            <a:ext cx="7500990" cy="2724168"/>
            <a:chOff x="2357422" y="3429000"/>
            <a:chExt cx="7500990" cy="2724168"/>
          </a:xfrm>
        </p:grpSpPr>
        <p:pic>
          <p:nvPicPr>
            <p:cNvPr id="24" name="Picture 23" descr="2010_3_14_0_MSG2_1_S4.jpe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86644" y="3429000"/>
              <a:ext cx="2571768" cy="2571768"/>
            </a:xfrm>
            <a:prstGeom prst="rect">
              <a:avLst/>
            </a:prstGeom>
          </p:spPr>
        </p:pic>
        <p:pic>
          <p:nvPicPr>
            <p:cNvPr id="36" name="Picture 35" descr="2010_3_14_0_MSG2_1_S4.jpe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57422" y="3581400"/>
              <a:ext cx="2571768" cy="257176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28662" y="2428868"/>
            <a:ext cx="7500990" cy="2724168"/>
            <a:chOff x="2428860" y="3571876"/>
            <a:chExt cx="7500990" cy="2724168"/>
          </a:xfrm>
        </p:grpSpPr>
        <p:pic>
          <p:nvPicPr>
            <p:cNvPr id="25" name="Picture 24" descr="2010_3_14_0_MSG2_1_S4.jpe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58082" y="3571876"/>
              <a:ext cx="2571768" cy="2571768"/>
            </a:xfrm>
            <a:prstGeom prst="rect">
              <a:avLst/>
            </a:prstGeom>
          </p:spPr>
        </p:pic>
        <p:pic>
          <p:nvPicPr>
            <p:cNvPr id="37" name="Picture 36" descr="2010_3_14_0_MSG2_1_S4.jpe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28860" y="3724276"/>
              <a:ext cx="2571768" cy="257176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928662" y="2428868"/>
            <a:ext cx="7500990" cy="2724168"/>
            <a:chOff x="2500298" y="3714752"/>
            <a:chExt cx="7500990" cy="2724168"/>
          </a:xfrm>
        </p:grpSpPr>
        <p:pic>
          <p:nvPicPr>
            <p:cNvPr id="26" name="Picture 25" descr="2010_3_14_0_MSG2_1_S4.jpe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29520" y="3714752"/>
              <a:ext cx="2571768" cy="2571768"/>
            </a:xfrm>
            <a:prstGeom prst="rect">
              <a:avLst/>
            </a:prstGeom>
          </p:spPr>
        </p:pic>
        <p:pic>
          <p:nvPicPr>
            <p:cNvPr id="38" name="Picture 37" descr="2010_3_14_0_MSG2_1_S4.jpe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00298" y="3867152"/>
              <a:ext cx="2571768" cy="257176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Sequences of satellite images (visible + infrared)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3223" y="59272"/>
            <a:ext cx="232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www.sat.dundee.ac.uk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5550115"/>
            <a:ext cx="25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SEVIRI channel 1, 0.56 – 0.71 </a:t>
            </a:r>
            <a:r>
              <a:rPr lang="el-GR" sz="1400" dirty="0" smtClean="0">
                <a:solidFill>
                  <a:srgbClr val="FFFF00"/>
                </a:solidFill>
              </a:rPr>
              <a:t>μ</a:t>
            </a:r>
            <a:r>
              <a:rPr lang="en-GB" sz="1400" dirty="0" smtClean="0">
                <a:solidFill>
                  <a:srgbClr val="FFFF00"/>
                </a:solidFill>
              </a:rPr>
              <a:t>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1097" y="5550115"/>
            <a:ext cx="234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</a:rPr>
              <a:t>SEVIRI channel 10, 11 –13 </a:t>
            </a:r>
            <a:r>
              <a:rPr lang="el-GR" sz="1400" dirty="0" smtClean="0">
                <a:solidFill>
                  <a:srgbClr val="FFFF00"/>
                </a:solidFill>
              </a:rPr>
              <a:t>μ</a:t>
            </a:r>
            <a:r>
              <a:rPr lang="en-GB" sz="1400" dirty="0" smtClean="0">
                <a:solidFill>
                  <a:srgbClr val="FFFF00"/>
                </a:solidFill>
              </a:rPr>
              <a:t>m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39" name="Picture 6" descr="MS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18863460">
            <a:off x="7927428" y="1211459"/>
            <a:ext cx="1366838" cy="1368425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2320134" y="5964068"/>
            <a:ext cx="417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Courtesy NERC Satellite Receiving Station, University of Dundee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1259</Words>
  <Application>Microsoft Office PowerPoint</Application>
  <PresentationFormat>On-screen Show (4:3)</PresentationFormat>
  <Paragraphs>287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How do satellites help in understanding and forecasting weather events?</vt:lpstr>
      <vt:lpstr>Types of weather measurements</vt:lpstr>
      <vt:lpstr>Coverage maps for NWP</vt:lpstr>
      <vt:lpstr>Contents</vt:lpstr>
      <vt:lpstr>A history of satellites for weather forecasting</vt:lpstr>
      <vt:lpstr>Sequences of satellite pictures (visible)</vt:lpstr>
      <vt:lpstr>Information from satellite measurements over other parts of the EM spectrum</vt:lpstr>
      <vt:lpstr>Sequences of satellite images (visible + infrared)</vt:lpstr>
      <vt:lpstr>Sequences of satellite images (visible + infrared + water vapour)</vt:lpstr>
      <vt:lpstr>Flow regimes</vt:lpstr>
      <vt:lpstr>Geostrophic balance</vt:lpstr>
      <vt:lpstr>Orbit configurations</vt:lpstr>
      <vt:lpstr>Viewing geometries</vt:lpstr>
      <vt:lpstr>Satellite ‘imagers’ vs ‘sounders’</vt:lpstr>
      <vt:lpstr>Selection of instruments</vt:lpstr>
      <vt:lpstr>Other types of satellite instrument</vt:lpstr>
      <vt:lpstr>Forecast accuracy</vt:lpstr>
      <vt:lpstr>Example imagery – polar lows</vt:lpstr>
      <vt:lpstr>Example imagery – frontal systems</vt:lpstr>
      <vt:lpstr>Example imagery - thunderstorms</vt:lpstr>
      <vt:lpstr>Example imagery - hurricanes</vt:lpstr>
      <vt:lpstr>Example imagery - anticyclones</vt:lpstr>
      <vt:lpstr>Example imagery – other features of interest</vt:lpstr>
      <vt:lpstr>Deriving useful information from satellite data</vt:lpstr>
      <vt:lpstr>PowerPoint Presentation</vt:lpstr>
    </vt:vector>
  </TitlesOfParts>
  <Company>University of Reading Meteorlogy Dept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Met User</dc:creator>
  <cp:lastModifiedBy>sws98rnb</cp:lastModifiedBy>
  <cp:revision>97</cp:revision>
  <dcterms:created xsi:type="dcterms:W3CDTF">2010-03-13T18:33:21Z</dcterms:created>
  <dcterms:modified xsi:type="dcterms:W3CDTF">2014-03-24T12:23:33Z</dcterms:modified>
</cp:coreProperties>
</file>