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1" r:id="rId2"/>
    <p:sldMasterId id="2147483684" r:id="rId3"/>
  </p:sldMasterIdLst>
  <p:notesMasterIdLst>
    <p:notesMasterId r:id="rId18"/>
  </p:notesMasterIdLst>
  <p:handoutMasterIdLst>
    <p:handoutMasterId r:id="rId19"/>
  </p:handoutMasterIdLst>
  <p:sldIdLst>
    <p:sldId id="256" r:id="rId4"/>
    <p:sldId id="329" r:id="rId5"/>
    <p:sldId id="338" r:id="rId6"/>
    <p:sldId id="330" r:id="rId7"/>
    <p:sldId id="331" r:id="rId8"/>
    <p:sldId id="340" r:id="rId9"/>
    <p:sldId id="334" r:id="rId10"/>
    <p:sldId id="335" r:id="rId11"/>
    <p:sldId id="336" r:id="rId12"/>
    <p:sldId id="337" r:id="rId13"/>
    <p:sldId id="339" r:id="rId14"/>
    <p:sldId id="341" r:id="rId15"/>
    <p:sldId id="342" r:id="rId16"/>
    <p:sldId id="343" r:id="rId17"/>
  </p:sldIdLst>
  <p:sldSz cx="12192000" cy="6858000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8600" kern="1200">
        <a:solidFill>
          <a:schemeClr val="bg1"/>
        </a:solidFill>
        <a:latin typeface="Rdg Vesta" panose="02000503060000020004" pitchFamily="50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8600" kern="1200">
        <a:solidFill>
          <a:schemeClr val="bg1"/>
        </a:solidFill>
        <a:latin typeface="Rdg Vesta" panose="02000503060000020004" pitchFamily="50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8600" kern="1200">
        <a:solidFill>
          <a:schemeClr val="bg1"/>
        </a:solidFill>
        <a:latin typeface="Rdg Vesta" panose="02000503060000020004" pitchFamily="50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8600" kern="1200">
        <a:solidFill>
          <a:schemeClr val="bg1"/>
        </a:solidFill>
        <a:latin typeface="Rdg Vesta" panose="02000503060000020004" pitchFamily="50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8600" kern="1200">
        <a:solidFill>
          <a:schemeClr val="bg1"/>
        </a:solidFill>
        <a:latin typeface="Rdg Vesta" panose="02000503060000020004" pitchFamily="50" charset="0"/>
        <a:ea typeface="+mn-ea"/>
        <a:cs typeface="+mn-cs"/>
      </a:defRPr>
    </a:lvl5pPr>
    <a:lvl6pPr marL="2286000" algn="l" defTabSz="914400" rtl="0" eaLnBrk="1" latinLnBrk="0" hangingPunct="1">
      <a:defRPr sz="8600" kern="1200">
        <a:solidFill>
          <a:schemeClr val="bg1"/>
        </a:solidFill>
        <a:latin typeface="Rdg Vesta" panose="02000503060000020004" pitchFamily="50" charset="0"/>
        <a:ea typeface="+mn-ea"/>
        <a:cs typeface="+mn-cs"/>
      </a:defRPr>
    </a:lvl6pPr>
    <a:lvl7pPr marL="2743200" algn="l" defTabSz="914400" rtl="0" eaLnBrk="1" latinLnBrk="0" hangingPunct="1">
      <a:defRPr sz="8600" kern="1200">
        <a:solidFill>
          <a:schemeClr val="bg1"/>
        </a:solidFill>
        <a:latin typeface="Rdg Vesta" panose="02000503060000020004" pitchFamily="50" charset="0"/>
        <a:ea typeface="+mn-ea"/>
        <a:cs typeface="+mn-cs"/>
      </a:defRPr>
    </a:lvl7pPr>
    <a:lvl8pPr marL="3200400" algn="l" defTabSz="914400" rtl="0" eaLnBrk="1" latinLnBrk="0" hangingPunct="1">
      <a:defRPr sz="8600" kern="1200">
        <a:solidFill>
          <a:schemeClr val="bg1"/>
        </a:solidFill>
        <a:latin typeface="Rdg Vesta" panose="02000503060000020004" pitchFamily="50" charset="0"/>
        <a:ea typeface="+mn-ea"/>
        <a:cs typeface="+mn-cs"/>
      </a:defRPr>
    </a:lvl8pPr>
    <a:lvl9pPr marL="3657600" algn="l" defTabSz="914400" rtl="0" eaLnBrk="1" latinLnBrk="0" hangingPunct="1">
      <a:defRPr sz="8600" kern="1200">
        <a:solidFill>
          <a:schemeClr val="bg1"/>
        </a:solidFill>
        <a:latin typeface="Rdg Vesta" panose="02000503060000020004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0071"/>
    <a:srgbClr val="66CCFF"/>
    <a:srgbClr val="D799A1"/>
    <a:srgbClr val="194B8D"/>
    <a:srgbClr val="00823B"/>
    <a:srgbClr val="7EAF35"/>
    <a:srgbClr val="9B1D0A"/>
    <a:srgbClr val="981D0A"/>
    <a:srgbClr val="FF00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11" autoAdjust="0"/>
    <p:restoredTop sz="95990" autoAdjust="0"/>
  </p:normalViewPr>
  <p:slideViewPr>
    <p:cSldViewPr>
      <p:cViewPr varScale="1">
        <p:scale>
          <a:sx n="99" d="100"/>
          <a:sy n="99" d="100"/>
        </p:scale>
        <p:origin x="102" y="3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228"/>
    </p:cViewPr>
  </p:sorterViewPr>
  <p:notesViewPr>
    <p:cSldViewPr>
      <p:cViewPr varScale="1">
        <p:scale>
          <a:sx n="52" d="100"/>
          <a:sy n="52" d="100"/>
        </p:scale>
        <p:origin x="-2672" y="-6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5873" cy="49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202" tIns="46100" rIns="92202" bIns="46100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803" y="1"/>
            <a:ext cx="2945873" cy="49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202" tIns="46100" rIns="92202" bIns="46100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459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9988"/>
            <a:ext cx="2945873" cy="496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202" tIns="46100" rIns="92202" bIns="4610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459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803" y="9429988"/>
            <a:ext cx="2945873" cy="496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202" tIns="46100" rIns="92202" bIns="4610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BEC9D02-B636-4E0E-AA09-489CF80B6C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64109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5873" cy="49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02" tIns="46100" rIns="92202" bIns="4610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en-GB" alt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197" y="1"/>
            <a:ext cx="2945873" cy="49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02" tIns="46100" rIns="92202" bIns="4610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en-GB" alt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48" y="4715793"/>
            <a:ext cx="5438782" cy="446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02" tIns="46100" rIns="92202" bIns="46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8390"/>
            <a:ext cx="2945873" cy="49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02" tIns="46100" rIns="92202" bIns="4610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en-GB" alt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197" y="9428390"/>
            <a:ext cx="2945873" cy="49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02" tIns="46100" rIns="92202" bIns="4610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E285BEC5-494D-4595-B710-524C76439DB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058867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5BEC5-494D-4595-B710-524C76439DB3}" type="slidenum">
              <a:rPr lang="en-GB" altLang="en-US" smtClean="0"/>
              <a:pPr/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47632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5BEC5-494D-4595-B710-524C76439DB3}" type="slidenum">
              <a:rPr lang="en-GB" altLang="en-US" smtClean="0"/>
              <a:pPr/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88186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76735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74982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28101" y="320676"/>
            <a:ext cx="2639484" cy="5546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3300" y="320676"/>
            <a:ext cx="7721600" cy="5546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64559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Calibri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776917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22666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988253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145476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37892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3409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98237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792698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21763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686854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63074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48016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IMPALA Meeting January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6084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9582F-426B-4232-B20F-A2E7FDC69012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306580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4079-508A-44EF-BAE8-737E6E28BE75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030161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14E3F-3D89-4D28-9EE0-0C3A463306B3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440530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39BA2-80FE-4CD1-8979-7A53999A9425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750340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C2B38-DED0-407E-A535-7C0CCF6A8A13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160253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7C58A-8DC0-4972-811C-14C0A76C66F5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963882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0748961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558A-C011-436A-8273-745C760877F0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521247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4CE44-B4B8-467F-BBF7-3B9844AC54E2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593374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FB39-2408-4DC0-9EC5-6A72E4694D27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103835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C22CB-B381-4E75-829E-C5A7014BCC56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019045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3301" y="1647826"/>
            <a:ext cx="5179484" cy="4219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5984" y="1647826"/>
            <a:ext cx="5181600" cy="4219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03761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11594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19439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45106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247999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004651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80" name="Picture 68" descr="Device-bla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1" y="434975"/>
            <a:ext cx="1579033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33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1003301" y="320675"/>
            <a:ext cx="7973484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title style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3301" y="1647826"/>
            <a:ext cx="10564284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text style</a:t>
            </a:r>
          </a:p>
        </p:txBody>
      </p:sp>
      <p:sp>
        <p:nvSpPr>
          <p:cNvPr id="13360" name="Line 48"/>
          <p:cNvSpPr>
            <a:spLocks noChangeShapeType="1"/>
          </p:cNvSpPr>
          <p:nvPr/>
        </p:nvSpPr>
        <p:spPr bwMode="auto">
          <a:xfrm>
            <a:off x="3024718" y="6813550"/>
            <a:ext cx="297603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GB" sz="8600"/>
          </a:p>
        </p:txBody>
      </p:sp>
      <p:sp>
        <p:nvSpPr>
          <p:cNvPr id="13361" name="Line 49"/>
          <p:cNvSpPr>
            <a:spLocks noChangeShapeType="1"/>
          </p:cNvSpPr>
          <p:nvPr/>
        </p:nvSpPr>
        <p:spPr bwMode="auto">
          <a:xfrm>
            <a:off x="2351618" y="6858000"/>
            <a:ext cx="41275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GB" sz="8600"/>
          </a:p>
        </p:txBody>
      </p:sp>
      <p:sp>
        <p:nvSpPr>
          <p:cNvPr id="13381" name="Rectangle 69"/>
          <p:cNvSpPr>
            <a:spLocks noChangeArrowheads="1"/>
          </p:cNvSpPr>
          <p:nvPr/>
        </p:nvSpPr>
        <p:spPr bwMode="hidden">
          <a:xfrm>
            <a:off x="9791701" y="0"/>
            <a:ext cx="2400300" cy="1125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86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2800" kern="1200">
          <a:solidFill>
            <a:schemeClr val="accent2"/>
          </a:solidFill>
          <a:latin typeface="Calibri" pitchFamily="34" charset="0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Rdg Vesta" panose="02000503060000020004" pitchFamily="50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Rdg Vesta" panose="02000503060000020004" pitchFamily="50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Rdg Vesta" panose="02000503060000020004" pitchFamily="50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Rdg Vesta" panose="02000503060000020004" pitchFamily="50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Rdg Vesta" panose="02000503060000020004" pitchFamily="50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Rdg Vesta" panose="02000503060000020004" pitchFamily="50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Rdg Vesta" panose="02000503060000020004" pitchFamily="50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Rdg Vesta" panose="02000503060000020004" pitchFamily="50" charset="0"/>
        </a:defRPr>
      </a:lvl9pPr>
    </p:titleStyle>
    <p:bodyStyle>
      <a:lvl1pPr algn="l" rtl="0" fontAlgn="base">
        <a:lnSpc>
          <a:spcPct val="95000"/>
        </a:lnSpc>
        <a:spcBef>
          <a:spcPct val="20000"/>
        </a:spcBef>
        <a:spcAft>
          <a:spcPct val="0"/>
        </a:spcAft>
        <a:defRPr sz="8600" kern="1200">
          <a:solidFill>
            <a:schemeClr val="accent1"/>
          </a:solidFill>
          <a:latin typeface="Calibri" pitchFamily="34" charset="0"/>
          <a:ea typeface="+mn-ea"/>
          <a:cs typeface="+mn-cs"/>
        </a:defRPr>
      </a:lvl1pPr>
      <a:lvl2pPr marL="2330450" indent="-533400" algn="l" rtl="0" fontAlgn="base">
        <a:spcBef>
          <a:spcPct val="20000"/>
        </a:spcBef>
        <a:spcAft>
          <a:spcPct val="0"/>
        </a:spcAft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2967038" indent="-4572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3527425" indent="-3810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4087813" indent="-3810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dg Vesta" panose="02000503060000020004" pitchFamily="50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dg Vesta" panose="02000503060000020004" pitchFamily="50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dg Vesta" panose="02000503060000020004" pitchFamily="50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dg Vesta" panose="02000503060000020004" pitchFamily="50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dg Vesta" panose="02000503060000020004" pitchFamily="50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dg Vesta" panose="02000503060000020004" pitchFamily="50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dg Vesta" panose="02000503060000020004" pitchFamily="50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dg Vesta" panose="02000503060000020004" pitchFamily="50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C9DF2-7A03-450A-A185-5D55DDDF8039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7" name="Picture 35" descr="Device-white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10560496" y="185739"/>
            <a:ext cx="1414099" cy="34689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78027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7"/>
            <a:ext cx="12192000" cy="4392487"/>
          </a:xfrm>
          <a:prstGeom prst="rect">
            <a:avLst/>
          </a:prstGeom>
          <a:ln w="47625">
            <a:solidFill>
              <a:schemeClr val="tx1"/>
            </a:solidFill>
          </a:ln>
          <a:effectLst>
            <a:reflection endPos="0" dist="508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5480" y="1484784"/>
            <a:ext cx="9649072" cy="3456384"/>
          </a:xfrm>
        </p:spPr>
        <p:txBody>
          <a:bodyPr>
            <a:noAutofit/>
          </a:bodyPr>
          <a:lstStyle/>
          <a:p>
            <a:r>
              <a:rPr lang="en-GB" sz="5400" dirty="0">
                <a:solidFill>
                  <a:schemeClr val="accent2"/>
                </a:solidFill>
              </a:rPr>
              <a:t/>
            </a:r>
            <a:br>
              <a:rPr lang="en-GB" sz="5400" dirty="0">
                <a:solidFill>
                  <a:schemeClr val="accent2"/>
                </a:solidFill>
              </a:rPr>
            </a:br>
            <a:r>
              <a:rPr lang="en-GB" altLang="en-US" sz="2800" b="1" dirty="0">
                <a:solidFill>
                  <a:srgbClr val="BF0071"/>
                </a:solidFill>
                <a:latin typeface="Gill Sans MT" panose="020B0502020104020203" pitchFamily="34" charset="0"/>
              </a:rPr>
              <a:t>WP2.1a,b: High resolution simulations of convection</a:t>
            </a:r>
            <a:r>
              <a:rPr lang="en-US" altLang="en-US" sz="5400" b="1" dirty="0">
                <a:solidFill>
                  <a:srgbClr val="00704A"/>
                </a:solidFill>
                <a:latin typeface="Gill Sans MT" panose="020B0502020104020203" pitchFamily="34" charset="0"/>
              </a:rPr>
              <a:t/>
            </a:r>
            <a:br>
              <a:rPr lang="en-US" altLang="en-US" sz="5400" b="1" dirty="0">
                <a:solidFill>
                  <a:srgbClr val="00704A"/>
                </a:solidFill>
                <a:latin typeface="Gill Sans MT" panose="020B0502020104020203" pitchFamily="34" charset="0"/>
              </a:rPr>
            </a:br>
            <a:r>
              <a:rPr lang="en-US" altLang="en-US" sz="1100" b="1" dirty="0">
                <a:solidFill>
                  <a:srgbClr val="00704A"/>
                </a:solidFill>
                <a:latin typeface="Gill Sans MT" panose="020B0502020104020203" pitchFamily="34" charset="0"/>
              </a:rPr>
              <a:t> </a:t>
            </a:r>
            <a:br>
              <a:rPr lang="en-US" altLang="en-US" sz="1100" b="1" dirty="0">
                <a:solidFill>
                  <a:srgbClr val="00704A"/>
                </a:solidFill>
                <a:latin typeface="Gill Sans MT" panose="020B0502020104020203" pitchFamily="34" charset="0"/>
              </a:rPr>
            </a:br>
            <a:r>
              <a:rPr lang="en-US" altLang="en-US" sz="1100" b="1" dirty="0">
                <a:solidFill>
                  <a:srgbClr val="00704A"/>
                </a:solidFill>
                <a:latin typeface="Gill Sans MT" panose="020B0502020104020203" pitchFamily="34" charset="0"/>
              </a:rPr>
              <a:t> </a:t>
            </a:r>
            <a:r>
              <a:rPr lang="en-US" altLang="en-US" sz="5400" b="1" dirty="0">
                <a:solidFill>
                  <a:srgbClr val="00704A"/>
                </a:solidFill>
                <a:latin typeface="Gill Sans MT" panose="020B0502020104020203" pitchFamily="34" charset="0"/>
              </a:rPr>
              <a:t/>
            </a:r>
            <a:br>
              <a:rPr lang="en-US" altLang="en-US" sz="5400" b="1" dirty="0">
                <a:solidFill>
                  <a:srgbClr val="00704A"/>
                </a:solidFill>
                <a:latin typeface="Gill Sans MT" panose="020B0502020104020203" pitchFamily="34" charset="0"/>
              </a:rPr>
            </a:br>
            <a:r>
              <a:rPr lang="en-GB" altLang="en-US" sz="3200" b="1" dirty="0">
                <a:solidFill>
                  <a:schemeClr val="tx1"/>
                </a:solidFill>
              </a:rPr>
              <a:t>GOAL: </a:t>
            </a:r>
            <a:r>
              <a:rPr lang="en-GB" altLang="en-US" sz="3200" dirty="0">
                <a:solidFill>
                  <a:schemeClr val="tx1"/>
                </a:solidFill>
              </a:rPr>
              <a:t>To inform parametrization development and in particular improve the temporal evolution of convection (“convective memory”)</a:t>
            </a:r>
            <a:r>
              <a:rPr lang="en-GB" altLang="en-US" sz="3200" dirty="0">
                <a:solidFill>
                  <a:srgbClr val="FF0000"/>
                </a:solidFill>
              </a:rPr>
              <a:t/>
            </a:r>
            <a:br>
              <a:rPr lang="en-GB" altLang="en-US" sz="3200" dirty="0">
                <a:solidFill>
                  <a:srgbClr val="FF0000"/>
                </a:solidFill>
              </a:rPr>
            </a:br>
            <a:r>
              <a:rPr lang="en-GB" altLang="en-US" sz="1600" dirty="0">
                <a:solidFill>
                  <a:srgbClr val="FF0000"/>
                </a:solidFill>
              </a:rPr>
              <a:t> </a:t>
            </a:r>
            <a:r>
              <a:rPr lang="en-GB" altLang="en-US" sz="3200" dirty="0">
                <a:solidFill>
                  <a:srgbClr val="FF0000"/>
                </a:solidFill>
              </a:rPr>
              <a:t/>
            </a:r>
            <a:br>
              <a:rPr lang="en-GB" altLang="en-US" sz="3200" dirty="0">
                <a:solidFill>
                  <a:srgbClr val="FF0000"/>
                </a:solidFill>
              </a:rPr>
            </a:br>
            <a:r>
              <a:rPr lang="en-GB" altLang="en-US" sz="3200" b="1" dirty="0"/>
              <a:t>METHOD: </a:t>
            </a:r>
            <a:r>
              <a:rPr lang="en-GB" altLang="en-US" sz="3200" dirty="0"/>
              <a:t>Analysing the d</a:t>
            </a:r>
            <a:r>
              <a:rPr lang="en-GB" sz="3200" dirty="0"/>
              <a:t>iurnal cycle of deep convection using MONC </a:t>
            </a:r>
            <a:endParaRPr lang="en-GB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56" y="5167784"/>
            <a:ext cx="11821144" cy="1645592"/>
          </a:xfrm>
        </p:spPr>
        <p:txBody>
          <a:bodyPr>
            <a:normAutofit fontScale="85000" lnSpcReduction="20000"/>
          </a:bodyPr>
          <a:lstStyle/>
          <a:p>
            <a:pPr algn="r">
              <a:lnSpc>
                <a:spcPct val="100000"/>
              </a:lnSpc>
            </a:pPr>
            <a:endParaRPr lang="en-US" sz="2800" b="1" dirty="0">
              <a:solidFill>
                <a:schemeClr val="tx2"/>
              </a:solidFill>
            </a:endParaRPr>
          </a:p>
          <a:p>
            <a:pPr algn="r">
              <a:lnSpc>
                <a:spcPct val="100000"/>
              </a:lnSpc>
            </a:pPr>
            <a:r>
              <a:rPr lang="en-US" sz="2800" b="1" dirty="0" err="1">
                <a:solidFill>
                  <a:srgbClr val="BF0071"/>
                </a:solidFill>
              </a:rPr>
              <a:t>Chimene</a:t>
            </a:r>
            <a:r>
              <a:rPr lang="en-US" sz="2800" b="1" dirty="0">
                <a:solidFill>
                  <a:srgbClr val="BF0071"/>
                </a:solidFill>
              </a:rPr>
              <a:t> </a:t>
            </a:r>
            <a:r>
              <a:rPr lang="en-US" sz="2800" b="1" dirty="0" err="1">
                <a:solidFill>
                  <a:srgbClr val="BF0071"/>
                </a:solidFill>
              </a:rPr>
              <a:t>Daleu</a:t>
            </a:r>
            <a:r>
              <a:rPr lang="en-US" sz="2800" b="1" dirty="0">
                <a:solidFill>
                  <a:srgbClr val="BF0071"/>
                </a:solidFill>
              </a:rPr>
              <a:t>, Natalie Harvey </a:t>
            </a:r>
          </a:p>
          <a:p>
            <a:pPr algn="r">
              <a:lnSpc>
                <a:spcPct val="100000"/>
              </a:lnSpc>
            </a:pPr>
            <a:r>
              <a:rPr lang="en-US" sz="2800" b="1" dirty="0">
                <a:solidFill>
                  <a:srgbClr val="BF0071"/>
                </a:solidFill>
              </a:rPr>
              <a:t>Steve </a:t>
            </a:r>
            <a:r>
              <a:rPr lang="en-US" sz="2800" b="1" dirty="0" err="1">
                <a:solidFill>
                  <a:srgbClr val="BF0071"/>
                </a:solidFill>
              </a:rPr>
              <a:t>Woolnough</a:t>
            </a:r>
            <a:r>
              <a:rPr lang="en-US" sz="2800" b="1" dirty="0">
                <a:solidFill>
                  <a:srgbClr val="BF0071"/>
                </a:solidFill>
              </a:rPr>
              <a:t>, Bob Plant</a:t>
            </a:r>
          </a:p>
          <a:p>
            <a:pPr algn="r">
              <a:lnSpc>
                <a:spcPct val="100000"/>
              </a:lnSpc>
            </a:pPr>
            <a:r>
              <a:rPr lang="en-US" sz="2800" b="1" dirty="0">
                <a:solidFill>
                  <a:srgbClr val="BF0071"/>
                </a:solidFill>
              </a:rPr>
              <a:t>Alison </a:t>
            </a:r>
            <a:r>
              <a:rPr lang="en-US" sz="2800" b="1" dirty="0" err="1">
                <a:solidFill>
                  <a:srgbClr val="BF0071"/>
                </a:solidFill>
              </a:rPr>
              <a:t>Stirling</a:t>
            </a:r>
            <a:endParaRPr lang="en-US" sz="2800" b="1" dirty="0">
              <a:solidFill>
                <a:srgbClr val="BF0071"/>
              </a:solidFill>
            </a:endParaRPr>
          </a:p>
          <a:p>
            <a:pPr algn="r">
              <a:lnSpc>
                <a:spcPct val="100000"/>
              </a:lnSpc>
            </a:pPr>
            <a:endParaRPr lang="en-GB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4775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368" y="551414"/>
            <a:ext cx="10657185" cy="11430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What next?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3600" dirty="0">
                <a:solidFill>
                  <a:schemeClr val="tx1"/>
                </a:solidFill>
              </a:rPr>
              <a:t>How do thermodynamic and dynamic profiles change before and after rainfall?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6" t="9147" r="8976" b="5891"/>
          <a:stretch/>
        </p:blipFill>
        <p:spPr>
          <a:xfrm>
            <a:off x="1919535" y="1981832"/>
            <a:ext cx="4536505" cy="38070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6" t="8992" r="8724" b="5892"/>
          <a:stretch/>
        </p:blipFill>
        <p:spPr>
          <a:xfrm>
            <a:off x="6528048" y="1971191"/>
            <a:ext cx="4536505" cy="38316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3512" y="5758088"/>
            <a:ext cx="204877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+mn-lt"/>
              </a:rPr>
              <a:t>t</a:t>
            </a:r>
            <a:r>
              <a:rPr lang="en-GB" sz="1600" dirty="0" smtClean="0">
                <a:solidFill>
                  <a:schemeClr val="tx1"/>
                </a:solidFill>
                <a:latin typeface="+mn-lt"/>
              </a:rPr>
              <a:t>-1.5 hours</a:t>
            </a:r>
            <a:endParaRPr lang="en-GB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63398" y="5755645"/>
            <a:ext cx="204877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tx1"/>
                </a:solidFill>
                <a:latin typeface="+mn-lt"/>
              </a:rPr>
              <a:t>t-1.0 hour</a:t>
            </a:r>
            <a:endParaRPr lang="en-GB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9572" y="5768104"/>
            <a:ext cx="204877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tx1"/>
                </a:solidFill>
                <a:latin typeface="+mn-lt"/>
              </a:rPr>
              <a:t>t-0.5 hours</a:t>
            </a:r>
            <a:endParaRPr lang="en-GB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05738" y="5770547"/>
            <a:ext cx="204877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tx1"/>
                </a:solidFill>
                <a:latin typeface="+mn-lt"/>
              </a:rPr>
              <a:t>t</a:t>
            </a:r>
            <a:endParaRPr lang="en-GB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71912" y="5785450"/>
            <a:ext cx="204877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tx1"/>
                </a:solidFill>
                <a:latin typeface="+mn-lt"/>
              </a:rPr>
              <a:t>t-0.5 hours</a:t>
            </a:r>
            <a:endParaRPr lang="en-GB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63412" y="5770108"/>
            <a:ext cx="204877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tx1"/>
                </a:solidFill>
                <a:latin typeface="+mn-lt"/>
              </a:rPr>
              <a:t>t-1.0 hour</a:t>
            </a:r>
            <a:endParaRPr lang="en-GB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1343" y="2420888"/>
            <a:ext cx="165618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tx1"/>
                </a:solidFill>
                <a:latin typeface="+mn-lt"/>
              </a:rPr>
              <a:t>w (m/s)</a:t>
            </a:r>
            <a:endParaRPr lang="en-GB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8521" y="3645024"/>
            <a:ext cx="165618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>
                <a:solidFill>
                  <a:schemeClr val="tx1"/>
                </a:solidFill>
                <a:latin typeface="+mn-lt"/>
              </a:rPr>
              <a:t>Θ</a:t>
            </a:r>
            <a:r>
              <a:rPr lang="en-GB" sz="1600" dirty="0" smtClean="0">
                <a:solidFill>
                  <a:schemeClr val="tx1"/>
                </a:solidFill>
                <a:latin typeface="+mn-lt"/>
              </a:rPr>
              <a:t>’ (K)</a:t>
            </a:r>
            <a:endParaRPr lang="en-GB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3351" y="4882968"/>
            <a:ext cx="165618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tx1"/>
                </a:solidFill>
                <a:latin typeface="+mn-lt"/>
              </a:rPr>
              <a:t>q</a:t>
            </a:r>
            <a:r>
              <a:rPr lang="en-GB" sz="1600" baseline="-25000" dirty="0" smtClean="0">
                <a:solidFill>
                  <a:schemeClr val="tx1"/>
                </a:solidFill>
                <a:latin typeface="+mn-lt"/>
              </a:rPr>
              <a:t>v</a:t>
            </a:r>
            <a:r>
              <a:rPr lang="en-GB" sz="1600" dirty="0" smtClean="0">
                <a:solidFill>
                  <a:schemeClr val="tx1"/>
                </a:solidFill>
                <a:latin typeface="+mn-lt"/>
              </a:rPr>
              <a:t>’ (K)</a:t>
            </a:r>
            <a:endParaRPr lang="en-GB" sz="16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96049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367" y="274638"/>
            <a:ext cx="10657185" cy="11430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What next?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What is the impact of surface heterogeneity?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7" name="Content Placeholder 5"/>
          <p:cNvSpPr>
            <a:spLocks noGrp="1"/>
          </p:cNvSpPr>
          <p:nvPr>
            <p:ph sz="half" idx="1"/>
          </p:nvPr>
        </p:nvSpPr>
        <p:spPr>
          <a:xfrm>
            <a:off x="86641" y="1789111"/>
            <a:ext cx="5362029" cy="4351338"/>
          </a:xfrm>
        </p:spPr>
        <p:txBody>
          <a:bodyPr>
            <a:normAutofit fontScale="77500" lnSpcReduction="20000"/>
          </a:bodyPr>
          <a:lstStyle/>
          <a:p>
            <a:pPr marL="0" lvl="1" indent="0">
              <a:lnSpc>
                <a:spcPct val="100000"/>
              </a:lnSpc>
              <a:spcBef>
                <a:spcPts val="1000"/>
              </a:spcBef>
              <a:buSzPct val="110000"/>
              <a:buNone/>
            </a:pPr>
            <a:r>
              <a:rPr lang="en-GB" sz="2800" dirty="0"/>
              <a:t>	</a:t>
            </a:r>
          </a:p>
          <a:p>
            <a:pPr marL="228600" lvl="2">
              <a:lnSpc>
                <a:spcPct val="100000"/>
              </a:lnSpc>
              <a:spcBef>
                <a:spcPts val="1000"/>
              </a:spcBef>
              <a:buSzPct val="110000"/>
              <a:buFont typeface="Calibri Light" panose="020F0302020204030204" pitchFamily="34" charset="0"/>
              <a:buChar char="•"/>
            </a:pPr>
            <a:r>
              <a:rPr lang="en-GB" sz="2800" dirty="0"/>
              <a:t>Set up functionality to have </a:t>
            </a:r>
            <a:r>
              <a:rPr lang="en-GB" sz="2800" dirty="0" smtClean="0"/>
              <a:t>spatially </a:t>
            </a:r>
            <a:r>
              <a:rPr lang="en-GB" sz="2800" dirty="0"/>
              <a:t>varying surface fluxes/temperature (using </a:t>
            </a:r>
            <a:r>
              <a:rPr lang="en-GB" sz="2800" dirty="0" err="1"/>
              <a:t>netcdf</a:t>
            </a:r>
            <a:r>
              <a:rPr lang="en-GB" sz="2800" dirty="0"/>
              <a:t> files as input)</a:t>
            </a:r>
          </a:p>
          <a:p>
            <a:pPr marL="228600" lvl="2">
              <a:lnSpc>
                <a:spcPct val="100000"/>
              </a:lnSpc>
              <a:spcBef>
                <a:spcPts val="1000"/>
              </a:spcBef>
              <a:buSzPct val="110000"/>
              <a:buFont typeface="Calibri Light" panose="020F0302020204030204" pitchFamily="34" charset="0"/>
              <a:buChar char="•"/>
            </a:pPr>
            <a:r>
              <a:rPr lang="en-GB" sz="2800" dirty="0"/>
              <a:t>Idealised tests of impact of having spatially varying surface fluxes</a:t>
            </a:r>
          </a:p>
          <a:p>
            <a:pPr marL="685800" lvl="4">
              <a:lnSpc>
                <a:spcPct val="100000"/>
              </a:lnSpc>
              <a:spcBef>
                <a:spcPts val="1000"/>
              </a:spcBef>
              <a:buSzPct val="110000"/>
              <a:buFont typeface="Calibri Light" panose="020F0302020204030204" pitchFamily="34" charset="0"/>
              <a:buChar char="•"/>
            </a:pPr>
            <a:r>
              <a:rPr lang="en-GB" sz="2800" dirty="0"/>
              <a:t>Use idealised diurnal cycle </a:t>
            </a:r>
            <a:r>
              <a:rPr lang="en-GB" sz="2800" dirty="0" smtClean="0"/>
              <a:t>setup. Random </a:t>
            </a:r>
            <a:r>
              <a:rPr lang="en-GB" sz="2800" dirty="0"/>
              <a:t>perturbations? Patches? Sine wave? Correlation length scale?</a:t>
            </a:r>
          </a:p>
          <a:p>
            <a:pPr marL="685800" lvl="4">
              <a:lnSpc>
                <a:spcPct val="100000"/>
              </a:lnSpc>
              <a:spcBef>
                <a:spcPts val="1000"/>
              </a:spcBef>
              <a:buSzPct val="110000"/>
              <a:buFont typeface="Calibri Light" panose="020F0302020204030204" pitchFamily="34" charset="0"/>
              <a:buChar char="•"/>
            </a:pPr>
            <a:r>
              <a:rPr lang="en-GB" sz="2800" dirty="0"/>
              <a:t>Is there an impact on the convection? </a:t>
            </a:r>
            <a:r>
              <a:rPr lang="en-GB" sz="2800" dirty="0" smtClean="0"/>
              <a:t>Are the results significantly different to the homogeneous forcing?</a:t>
            </a:r>
          </a:p>
          <a:p>
            <a:endParaRPr lang="en-GB" dirty="0">
              <a:latin typeface="+mj-lt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4" t="5568" r="10559" b="5146"/>
          <a:stretch/>
        </p:blipFill>
        <p:spPr>
          <a:xfrm>
            <a:off x="5867869" y="1628800"/>
            <a:ext cx="5120952" cy="46719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10236564" y="3656161"/>
            <a:ext cx="162487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tx1"/>
                </a:solidFill>
                <a:latin typeface="+mj-lt"/>
              </a:rPr>
              <a:t>w </a:t>
            </a:r>
            <a:r>
              <a:rPr lang="en-GB" sz="2400" dirty="0">
                <a:solidFill>
                  <a:schemeClr val="tx1"/>
                </a:solidFill>
                <a:latin typeface="+mj-lt"/>
              </a:rPr>
              <a:t>(m/s)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452350" y="2092868"/>
            <a:ext cx="6620314" cy="4332766"/>
            <a:chOff x="5452350" y="2092868"/>
            <a:chExt cx="6620314" cy="433276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17806" t="15021" r="68571" b="71265"/>
            <a:stretch/>
          </p:blipFill>
          <p:spPr>
            <a:xfrm>
              <a:off x="6822232" y="2092868"/>
              <a:ext cx="3576736" cy="1125265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5452350" y="4221088"/>
              <a:ext cx="6620314" cy="2204546"/>
              <a:chOff x="5452350" y="4221088"/>
              <a:chExt cx="6620314" cy="2204546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4"/>
              <a:srcRect l="13648" t="29419" r="64617" b="55049"/>
              <a:stretch/>
            </p:blipFill>
            <p:spPr>
              <a:xfrm>
                <a:off x="5452350" y="4221088"/>
                <a:ext cx="6620314" cy="1478444"/>
              </a:xfrm>
              <a:prstGeom prst="rect">
                <a:avLst/>
              </a:prstGeom>
            </p:spPr>
          </p:pic>
          <p:cxnSp>
            <p:nvCxnSpPr>
              <p:cNvPr id="12" name="Straight Arrow Connector 11"/>
              <p:cNvCxnSpPr/>
              <p:nvPr/>
            </p:nvCxnSpPr>
            <p:spPr>
              <a:xfrm>
                <a:off x="5663952" y="5949280"/>
                <a:ext cx="5615881" cy="0"/>
              </a:xfrm>
              <a:prstGeom prst="straightConnector1">
                <a:avLst/>
              </a:prstGeom>
              <a:ln w="889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6715708" y="6056302"/>
                <a:ext cx="357673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800" dirty="0" smtClean="0">
                    <a:solidFill>
                      <a:schemeClr val="tx1"/>
                    </a:solidFill>
                    <a:latin typeface="+mn-lt"/>
                  </a:rPr>
                  <a:t>Increasing correlation length scale</a:t>
                </a:r>
                <a:endParaRPr lang="en-GB" sz="1800" dirty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</p:grpSp>
      <p:sp>
        <p:nvSpPr>
          <p:cNvPr id="17" name="TextBox 16"/>
          <p:cNvSpPr txBox="1"/>
          <p:nvPr/>
        </p:nvSpPr>
        <p:spPr>
          <a:xfrm>
            <a:off x="407367" y="1916832"/>
            <a:ext cx="12961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solidFill>
                  <a:srgbClr val="00B050"/>
                </a:solidFill>
                <a:latin typeface="+mj-lt"/>
                <a:sym typeface="Wingdings" panose="05000000000000000000" pitchFamily="2" charset="2"/>
              </a:rPr>
              <a:t></a:t>
            </a:r>
            <a:endParaRPr lang="en-GB" sz="8800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51931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367" y="274638"/>
            <a:ext cx="10657185" cy="11430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What next?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What is the impact of surface heterogeneity?</a:t>
            </a: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87" b="1344"/>
          <a:stretch/>
        </p:blipFill>
        <p:spPr>
          <a:xfrm>
            <a:off x="7328070" y="1930171"/>
            <a:ext cx="3736482" cy="396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7"/>
          <a:stretch/>
        </p:blipFill>
        <p:spPr>
          <a:xfrm>
            <a:off x="3924195" y="1989280"/>
            <a:ext cx="3586357" cy="396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9" t="-507" r="7" b="507"/>
          <a:stretch/>
        </p:blipFill>
        <p:spPr>
          <a:xfrm>
            <a:off x="263352" y="1932868"/>
            <a:ext cx="3660843" cy="3960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704512" y="2564904"/>
            <a:ext cx="1622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chemeClr val="tx1"/>
                </a:solidFill>
                <a:latin typeface="+mn-lt"/>
              </a:rPr>
              <a:t>Input</a:t>
            </a:r>
            <a:endParaRPr lang="en-GB" sz="160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681490" y="4509120"/>
            <a:ext cx="1622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chemeClr val="tx1"/>
                </a:solidFill>
                <a:latin typeface="+mn-lt"/>
              </a:rPr>
              <a:t>Output</a:t>
            </a:r>
            <a:endParaRPr lang="en-GB" sz="1600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0650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367" y="274638"/>
            <a:ext cx="10657185" cy="11430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What next?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What is the impact of surface heterogeneity?</a:t>
            </a: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5" y="1417638"/>
            <a:ext cx="12049185" cy="481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073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12192000" cy="4392487"/>
          </a:xfrm>
          <a:prstGeom prst="rect">
            <a:avLst/>
          </a:prstGeom>
          <a:ln w="47625">
            <a:solidFill>
              <a:schemeClr val="tx1"/>
            </a:solidFill>
          </a:ln>
          <a:effectLst>
            <a:reflection endPos="0" dist="508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0" y="2420888"/>
            <a:ext cx="121920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+mj-lt"/>
              </a:rPr>
              <a:t>Questions</a:t>
            </a:r>
            <a:r>
              <a:rPr lang="en-GB" dirty="0" smtClean="0">
                <a:latin typeface="+mj-lt"/>
              </a:rPr>
              <a:t>?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817130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BF0071"/>
                </a:solidFill>
              </a:rPr>
              <a:t>Experimental setup – based on EUROCS</a:t>
            </a:r>
            <a:endParaRPr lang="en-GB" dirty="0">
              <a:solidFill>
                <a:srgbClr val="BF007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Idealised prescribed surface forcing based on EUROCS (</a:t>
            </a:r>
            <a:r>
              <a:rPr lang="en-GB" sz="2000" dirty="0" err="1"/>
              <a:t>Guichard</a:t>
            </a:r>
            <a:r>
              <a:rPr lang="en-GB" sz="2000" dirty="0"/>
              <a:t> et al., 2004), balanced by a specified large scale cooling of -2.2K/day. Initial profiles also based on EUROCS. </a:t>
            </a:r>
          </a:p>
          <a:p>
            <a:pPr marL="285750" indent="-285750"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3D setup:  100km x 100km domain with 200m horizontal and 99  vertical levels (stretched grid and 20 km top). </a:t>
            </a:r>
          </a:p>
          <a:p>
            <a:pPr marL="285750" indent="-285750"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Run for 10 diurnal cycles  </a:t>
            </a:r>
          </a:p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7" t="7371" r="8650" b="51426"/>
          <a:stretch/>
        </p:blipFill>
        <p:spPr>
          <a:xfrm>
            <a:off x="2519225" y="3933056"/>
            <a:ext cx="7452000" cy="2446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968551" y="4482195"/>
                <a:ext cx="430887" cy="13483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vert270"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GB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GB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GB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8551" y="4482195"/>
                <a:ext cx="430887" cy="134835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5220836" y="6388656"/>
            <a:ext cx="20487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solidFill>
                  <a:schemeClr val="tx1"/>
                </a:solidFill>
                <a:latin typeface="+mj-lt"/>
              </a:rPr>
              <a:t>Time (hr)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456041" y="4777086"/>
                <a:ext cx="3553919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Peak SHF =130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GB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GB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16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  <a:p>
                <a:r>
                  <a:rPr lang="en-GB" sz="16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Peak LHF= 400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GB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GB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16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  <a:p>
                <a:endParaRPr lang="en-GB" sz="16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  <a:p>
                <a:r>
                  <a:rPr lang="en-GB" sz="16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But also have companion experiments: </a:t>
                </a:r>
                <a:r>
                  <a:rPr lang="en-GB" sz="16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strong (2x forcing)</a:t>
                </a:r>
                <a:r>
                  <a:rPr lang="en-GB" sz="16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,</a:t>
                </a:r>
                <a:r>
                  <a:rPr lang="en-GB" sz="16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GB" sz="1600" dirty="0">
                    <a:solidFill>
                      <a:srgbClr val="0070C0"/>
                    </a:solidFill>
                    <a:latin typeface="Calibri" panose="020F0502020204030204" pitchFamily="34" charset="0"/>
                  </a:rPr>
                  <a:t>weak (0.5x forcing)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041" y="4777086"/>
                <a:ext cx="3553919" cy="1323439"/>
              </a:xfrm>
              <a:prstGeom prst="rect">
                <a:avLst/>
              </a:prstGeom>
              <a:blipFill rotWithShape="0">
                <a:blip r:embed="rId5"/>
                <a:stretch>
                  <a:fillRect l="-858" t="-1382" b="-50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17813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0648"/>
            <a:ext cx="10515600" cy="1325563"/>
          </a:xfrm>
        </p:spPr>
        <p:txBody>
          <a:bodyPr/>
          <a:lstStyle/>
          <a:p>
            <a:r>
              <a:rPr lang="en-GB" dirty="0" smtClean="0">
                <a:solidFill>
                  <a:srgbClr val="BF0071"/>
                </a:solidFill>
              </a:rPr>
              <a:t>Development of convection</a:t>
            </a:r>
            <a:br>
              <a:rPr lang="en-GB" dirty="0" smtClean="0">
                <a:solidFill>
                  <a:srgbClr val="BF0071"/>
                </a:solidFill>
              </a:rPr>
            </a:br>
            <a:endParaRPr lang="en-GB" dirty="0">
              <a:solidFill>
                <a:srgbClr val="BF007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9582F-426B-4232-B20F-A2E7FDC69012}" type="slidenum">
              <a:rPr lang="en-GB" altLang="en-US" smtClean="0"/>
              <a:pPr/>
              <a:t>3</a:t>
            </a:fld>
            <a:endParaRPr lang="en-GB" altLang="en-US"/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6023992" y="6534878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4" name="TextBox 23"/>
          <p:cNvSpPr txBox="1"/>
          <p:nvPr/>
        </p:nvSpPr>
        <p:spPr>
          <a:xfrm>
            <a:off x="479376" y="5446074"/>
            <a:ext cx="889355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</a:rPr>
              <a:t>The characteristics of the convective response </a:t>
            </a:r>
            <a:r>
              <a:rPr lang="en-GB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are not consistent 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</a:rPr>
              <a:t>day-to-day.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2"/>
                </a:solidFill>
                <a:latin typeface="Calibri" panose="020F0502020204030204" pitchFamily="34" charset="0"/>
              </a:rPr>
              <a:t>Initial response 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</a:rPr>
              <a:t>of convection seen as a strong </a:t>
            </a:r>
            <a:r>
              <a:rPr lang="en-GB" sz="2000" b="1" dirty="0">
                <a:solidFill>
                  <a:schemeClr val="accent2"/>
                </a:solidFill>
                <a:latin typeface="Calibri" panose="020F0502020204030204" pitchFamily="34" charset="0"/>
              </a:rPr>
              <a:t>“spike</a:t>
            </a:r>
            <a:r>
              <a:rPr lang="en-GB" sz="20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”.</a:t>
            </a:r>
            <a:endParaRPr lang="en-GB" sz="2000" b="1" dirty="0">
              <a:solidFill>
                <a:schemeClr val="accent2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</a:rPr>
              <a:t>There is </a:t>
            </a:r>
            <a:r>
              <a:rPr lang="en-GB" sz="2000" b="1" dirty="0">
                <a:solidFill>
                  <a:srgbClr val="BF0071"/>
                </a:solidFill>
                <a:latin typeface="Calibri" panose="020F0502020204030204" pitchFamily="34" charset="0"/>
              </a:rPr>
              <a:t>always cloud at night time 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</a:rPr>
              <a:t>in the domain (sometimes deep) 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</a:rPr>
              <a:t>Maximum precipitation is </a:t>
            </a:r>
            <a:r>
              <a:rPr lang="en-GB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not always associated 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</a:rPr>
              <a:t>with the maximum in mass flux.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073466" y="908720"/>
            <a:ext cx="7901052" cy="4594636"/>
            <a:chOff x="1005710" y="1066832"/>
            <a:chExt cx="7901052" cy="4594636"/>
          </a:xfrm>
        </p:grpSpPr>
        <p:grpSp>
          <p:nvGrpSpPr>
            <p:cNvPr id="3" name="Group 2"/>
            <p:cNvGrpSpPr/>
            <p:nvPr/>
          </p:nvGrpSpPr>
          <p:grpSpPr>
            <a:xfrm>
              <a:off x="1331640" y="1066832"/>
              <a:ext cx="7575122" cy="4424248"/>
              <a:chOff x="1669401" y="908721"/>
              <a:chExt cx="6661371" cy="3638992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57" t="8421" r="8843" b="73721"/>
              <a:stretch/>
            </p:blipFill>
            <p:spPr>
              <a:xfrm>
                <a:off x="1669401" y="908721"/>
                <a:ext cx="6661371" cy="93610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57" t="42160" r="8843" b="5708"/>
              <a:stretch/>
            </p:blipFill>
            <p:spPr>
              <a:xfrm>
                <a:off x="1669401" y="1814918"/>
                <a:ext cx="6661371" cy="2732795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 rot="16200000">
                  <a:off x="785286" y="3437355"/>
                  <a:ext cx="941664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200" dirty="0">
                      <a:solidFill>
                        <a:schemeClr val="tx1"/>
                      </a:solidFill>
                      <a:latin typeface="Calibri" panose="020F0502020204030204" pitchFamily="34" charset="0"/>
                    </a:rPr>
                    <a:t>Mass Flux (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𝑘𝑔</m:t>
                          </m:r>
                          <m:r>
                            <a:rPr lang="en-GB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GB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GB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a14:m>
                  <a:r>
                    <a:rPr lang="en-GB" sz="1200" dirty="0">
                      <a:solidFill>
                        <a:schemeClr val="tx1"/>
                      </a:solidFill>
                      <a:latin typeface="Calibri" panose="020F0502020204030204" pitchFamily="34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85286" y="3437355"/>
                  <a:ext cx="941664" cy="4616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r="-1052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/>
            <p:cNvSpPr txBox="1"/>
            <p:nvPr/>
          </p:nvSpPr>
          <p:spPr>
            <a:xfrm rot="16200000">
              <a:off x="714626" y="1415827"/>
              <a:ext cx="10438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  <a:latin typeface="Calibri" panose="020F0502020204030204" pitchFamily="34" charset="0"/>
                </a:rPr>
                <a:t>Precipitation (mm/h)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860809" y="2452134"/>
              <a:ext cx="94166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  <a:latin typeface="Calibri" panose="020F0502020204030204" pitchFamily="34" charset="0"/>
                </a:rPr>
                <a:t>Cloud Top (km)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474071" y="5322914"/>
              <a:ext cx="154262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tx1"/>
                  </a:solidFill>
                  <a:latin typeface="Calibri" panose="020F0502020204030204" pitchFamily="34" charset="0"/>
                </a:rPr>
                <a:t>Time (days)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 rot="16200000">
              <a:off x="814757" y="4481481"/>
              <a:ext cx="103377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  <a:latin typeface="Calibri" panose="020F0502020204030204" pitchFamily="34" charset="0"/>
                </a:rPr>
                <a:t>Cloud fraction (%)</a:t>
              </a:r>
            </a:p>
          </p:txBody>
        </p:sp>
      </p:grpSp>
      <p:sp>
        <p:nvSpPr>
          <p:cNvPr id="7" name="Oval 6"/>
          <p:cNvSpPr/>
          <p:nvPr/>
        </p:nvSpPr>
        <p:spPr bwMode="auto">
          <a:xfrm>
            <a:off x="2842314" y="2053001"/>
            <a:ext cx="7113458" cy="349923"/>
          </a:xfrm>
          <a:prstGeom prst="ellipse">
            <a:avLst/>
          </a:prstGeom>
          <a:noFill/>
          <a:ln w="38100" cap="flat" cmpd="sng" algn="ctr">
            <a:solidFill>
              <a:srgbClr val="BF007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7" name="Oval 26"/>
          <p:cNvSpPr/>
          <p:nvPr/>
        </p:nvSpPr>
        <p:spPr bwMode="auto">
          <a:xfrm>
            <a:off x="5523969" y="3148570"/>
            <a:ext cx="338149" cy="918127"/>
          </a:xfrm>
          <a:prstGeom prst="ellipse">
            <a:avLst/>
          </a:prstGeom>
          <a:noFill/>
          <a:ln w="412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8" name="Oval 27"/>
          <p:cNvSpPr/>
          <p:nvPr/>
        </p:nvSpPr>
        <p:spPr bwMode="auto">
          <a:xfrm>
            <a:off x="5524805" y="1095596"/>
            <a:ext cx="338149" cy="918127"/>
          </a:xfrm>
          <a:prstGeom prst="ellipse">
            <a:avLst/>
          </a:prstGeom>
          <a:noFill/>
          <a:ln w="412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0" name="Oval 29"/>
          <p:cNvSpPr/>
          <p:nvPr/>
        </p:nvSpPr>
        <p:spPr bwMode="auto">
          <a:xfrm>
            <a:off x="3359697" y="3119190"/>
            <a:ext cx="338149" cy="918127"/>
          </a:xfrm>
          <a:prstGeom prst="ellipse">
            <a:avLst/>
          </a:prstGeom>
          <a:noFill/>
          <a:ln w="412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1" name="Oval 30"/>
          <p:cNvSpPr/>
          <p:nvPr/>
        </p:nvSpPr>
        <p:spPr bwMode="auto">
          <a:xfrm>
            <a:off x="3374837" y="4246676"/>
            <a:ext cx="338149" cy="918127"/>
          </a:xfrm>
          <a:prstGeom prst="ellipse">
            <a:avLst/>
          </a:prstGeom>
          <a:noFill/>
          <a:ln w="412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2" name="Oval 31"/>
          <p:cNvSpPr/>
          <p:nvPr/>
        </p:nvSpPr>
        <p:spPr bwMode="auto">
          <a:xfrm>
            <a:off x="3374837" y="1113495"/>
            <a:ext cx="338149" cy="918127"/>
          </a:xfrm>
          <a:prstGeom prst="ellipse">
            <a:avLst/>
          </a:prstGeom>
          <a:noFill/>
          <a:ln w="412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1862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28" grpId="0" animBg="1"/>
      <p:bldP spid="30" grpId="0" animBg="1"/>
      <p:bldP spid="31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 bwMode="auto">
          <a:xfrm>
            <a:off x="6023992" y="6534878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 rot="16200000">
                <a:off x="6038016" y="2965888"/>
                <a:ext cx="1174471" cy="48244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>
                    <a:solidFill>
                      <a:schemeClr val="tx1"/>
                    </a:solidFill>
                    <a:latin typeface="+mj-lt"/>
                  </a:rPr>
                  <a:t>Mass flux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𝑘𝑔</m:t>
                        </m:r>
                        <m:r>
                          <a:rPr lang="en-GB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GB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GB" sz="1200" dirty="0" smtClean="0">
                    <a:solidFill>
                      <a:schemeClr val="tx1"/>
                    </a:solidFill>
                    <a:latin typeface="+mj-lt"/>
                  </a:rPr>
                  <a:t>)</a:t>
                </a:r>
                <a:endParaRPr lang="en-GB" sz="12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038016" y="2965888"/>
                <a:ext cx="1174471" cy="482440"/>
              </a:xfrm>
              <a:prstGeom prst="rect">
                <a:avLst/>
              </a:prstGeom>
              <a:blipFill rotWithShape="0">
                <a:blip r:embed="rId2"/>
                <a:stretch>
                  <a:fillRect r="-101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2334697" y="6391869"/>
            <a:ext cx="204877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Hours</a:t>
            </a:r>
            <a:endParaRPr lang="en-GB" sz="1200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6092990" y="5270163"/>
            <a:ext cx="118217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tx1"/>
                </a:solidFill>
                <a:latin typeface="+mj-lt"/>
              </a:rPr>
              <a:t>Precipitation (mm/h)</a:t>
            </a:r>
            <a:endParaRPr lang="en-GB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35360" y="17874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dirty="0" smtClean="0">
                <a:solidFill>
                  <a:srgbClr val="BF0071"/>
                </a:solidFill>
              </a:rPr>
              <a:t>Development of convection</a:t>
            </a:r>
            <a:br>
              <a:rPr lang="en-GB" dirty="0" smtClean="0">
                <a:solidFill>
                  <a:srgbClr val="BF0071"/>
                </a:solidFill>
              </a:rPr>
            </a:br>
            <a:endParaRPr lang="en-GB" dirty="0">
              <a:solidFill>
                <a:srgbClr val="BF007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1039" y="1687777"/>
            <a:ext cx="52587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  <a:latin typeface="+mn-lt"/>
              </a:rPr>
              <a:t>Convection triggered </a:t>
            </a:r>
            <a:r>
              <a:rPr lang="en-GB" sz="2400" b="1" dirty="0" smtClean="0">
                <a:solidFill>
                  <a:schemeClr val="accent2"/>
                </a:solidFill>
                <a:latin typeface="+mn-lt"/>
              </a:rPr>
              <a:t>~2hours </a:t>
            </a:r>
            <a:r>
              <a:rPr lang="en-GB" sz="2400" dirty="0" smtClean="0">
                <a:solidFill>
                  <a:schemeClr val="tx1"/>
                </a:solidFill>
                <a:latin typeface="+mn-lt"/>
              </a:rPr>
              <a:t>after surface forcing starts.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  <a:latin typeface="+mn-lt"/>
              </a:rPr>
              <a:t>Away from triggering </a:t>
            </a:r>
            <a:r>
              <a:rPr lang="en-GB" sz="2400" b="1" dirty="0" smtClean="0">
                <a:solidFill>
                  <a:srgbClr val="00B050"/>
                </a:solidFill>
                <a:latin typeface="+mn-lt"/>
              </a:rPr>
              <a:t>mass flux follows surface forcing</a:t>
            </a:r>
            <a:r>
              <a:rPr lang="en-GB" sz="2400" b="1" dirty="0" smtClean="0">
                <a:solidFill>
                  <a:schemeClr val="tx1"/>
                </a:solidFill>
                <a:latin typeface="+mn-lt"/>
              </a:rPr>
              <a:t>. </a:t>
            </a:r>
          </a:p>
          <a:p>
            <a:endParaRPr lang="en-GB" sz="2400" b="1" dirty="0" smtClean="0">
              <a:solidFill>
                <a:schemeClr val="tx1"/>
              </a:solidFill>
              <a:latin typeface="+mn-lt"/>
            </a:endParaRPr>
          </a:p>
          <a:p>
            <a:endParaRPr lang="en-GB" sz="2400" b="1" dirty="0">
              <a:solidFill>
                <a:schemeClr val="tx1"/>
              </a:solidFill>
              <a:latin typeface="+mn-lt"/>
            </a:endParaRPr>
          </a:p>
          <a:p>
            <a:endParaRPr lang="en-GB" sz="2400" b="1" dirty="0" smtClean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tx1"/>
                </a:solidFill>
                <a:latin typeface="+mn-lt"/>
              </a:rPr>
              <a:t>Larger variability in precipitation </a:t>
            </a:r>
            <a:r>
              <a:rPr lang="en-GB" sz="2400" dirty="0" smtClean="0">
                <a:solidFill>
                  <a:schemeClr val="tx1"/>
                </a:solidFill>
                <a:latin typeface="+mn-lt"/>
              </a:rPr>
              <a:t>than mass flux.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  <a:latin typeface="+mn-lt"/>
              </a:rPr>
              <a:t>Peak in surface precipitation is </a:t>
            </a:r>
            <a:r>
              <a:rPr lang="en-GB" sz="2400" b="1" dirty="0" smtClean="0">
                <a:solidFill>
                  <a:srgbClr val="BF0071"/>
                </a:solidFill>
                <a:latin typeface="+mn-lt"/>
              </a:rPr>
              <a:t>before</a:t>
            </a:r>
            <a:r>
              <a:rPr lang="en-GB" sz="2400" dirty="0" smtClean="0">
                <a:solidFill>
                  <a:schemeClr val="tx1"/>
                </a:solidFill>
                <a:latin typeface="+mn-lt"/>
              </a:rPr>
              <a:t> the maximum in surface forcing.</a:t>
            </a:r>
          </a:p>
          <a:p>
            <a:endParaRPr lang="en-GB" sz="24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" t="37227" r="8393" b="36789"/>
          <a:stretch/>
        </p:blipFill>
        <p:spPr>
          <a:xfrm>
            <a:off x="5879977" y="1344517"/>
            <a:ext cx="5941034" cy="23005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" t="8840" r="8393" b="65059"/>
          <a:stretch/>
        </p:blipFill>
        <p:spPr>
          <a:xfrm>
            <a:off x="5879977" y="3962212"/>
            <a:ext cx="5941034" cy="2310914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 bwMode="auto">
          <a:xfrm>
            <a:off x="9552384" y="2849817"/>
            <a:ext cx="1895005" cy="620309"/>
          </a:xfrm>
          <a:prstGeom prst="ellipse">
            <a:avLst/>
          </a:prstGeom>
          <a:noFill/>
          <a:ln w="412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cxnSp>
        <p:nvCxnSpPr>
          <p:cNvPr id="17" name="Straight Connector 16"/>
          <p:cNvCxnSpPr/>
          <p:nvPr/>
        </p:nvCxnSpPr>
        <p:spPr bwMode="auto">
          <a:xfrm flipV="1">
            <a:off x="8400256" y="1124744"/>
            <a:ext cx="0" cy="5405624"/>
          </a:xfrm>
          <a:prstGeom prst="line">
            <a:avLst/>
          </a:prstGeom>
          <a:ln w="47625">
            <a:solidFill>
              <a:schemeClr val="accent2"/>
            </a:solidFill>
            <a:prstDash val="sysDash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 bwMode="auto">
          <a:xfrm flipH="1" flipV="1">
            <a:off x="9552384" y="1124744"/>
            <a:ext cx="2232" cy="5427920"/>
          </a:xfrm>
          <a:prstGeom prst="line">
            <a:avLst/>
          </a:prstGeom>
          <a:ln w="47625">
            <a:solidFill>
              <a:srgbClr val="BF0071"/>
            </a:solidFill>
            <a:prstDash val="sysDash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 bwMode="auto">
          <a:xfrm flipV="1">
            <a:off x="7896200" y="1124744"/>
            <a:ext cx="0" cy="5405624"/>
          </a:xfrm>
          <a:prstGeom prst="line">
            <a:avLst/>
          </a:prstGeom>
          <a:ln w="47625">
            <a:solidFill>
              <a:schemeClr val="accent2"/>
            </a:solidFill>
            <a:prstDash val="sysDash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/>
              <p:cNvSpPr txBox="1"/>
              <p:nvPr/>
            </p:nvSpPr>
            <p:spPr>
              <a:xfrm rot="16200000">
                <a:off x="4953046" y="2307907"/>
                <a:ext cx="1853858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Mass flux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𝑘𝑔</m:t>
                        </m:r>
                        <m:r>
                          <a:rPr lang="en-GB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GB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GB" sz="12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)</a:t>
                </a:r>
              </a:p>
            </p:txBody>
          </p:sp>
        </mc:Choice>
        <mc:Fallback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953046" y="2307907"/>
                <a:ext cx="1853858" cy="276999"/>
              </a:xfrm>
              <a:prstGeom prst="rect">
                <a:avLst/>
              </a:prstGeom>
              <a:blipFill rotWithShape="0">
                <a:blip r:embed="rId4"/>
                <a:stretch>
                  <a:fillRect r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/>
          <p:cNvSpPr txBox="1"/>
          <p:nvPr/>
        </p:nvSpPr>
        <p:spPr>
          <a:xfrm rot="16200000">
            <a:off x="5123353" y="4854350"/>
            <a:ext cx="144016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Calibri" panose="020F0502020204030204" pitchFamily="34" charset="0"/>
              </a:rPr>
              <a:t>Precipitation (mm/h)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175511" y="6489479"/>
            <a:ext cx="154262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alibri" panose="020F0502020204030204" pitchFamily="34" charset="0"/>
              </a:rPr>
              <a:t>Time </a:t>
            </a:r>
            <a:r>
              <a:rPr lang="en-GB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(hours)</a:t>
            </a:r>
            <a:endParaRPr lang="en-GB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6919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2" t="9284" r="8423" b="63297"/>
          <a:stretch/>
        </p:blipFill>
        <p:spPr>
          <a:xfrm>
            <a:off x="933449" y="3620045"/>
            <a:ext cx="4953869" cy="2046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4" t="65715" r="8781" b="6335"/>
          <a:stretch/>
        </p:blipFill>
        <p:spPr>
          <a:xfrm>
            <a:off x="6352483" y="3725973"/>
            <a:ext cx="4911887" cy="20726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4" t="9086" r="8781" b="63011"/>
          <a:stretch/>
        </p:blipFill>
        <p:spPr>
          <a:xfrm>
            <a:off x="6312024" y="1620757"/>
            <a:ext cx="4911888" cy="20692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BF0071"/>
                </a:solidFill>
              </a:rPr>
              <a:t>Cloud statistics</a:t>
            </a:r>
            <a:r>
              <a:rPr lang="en-GB" dirty="0" smtClean="0">
                <a:solidFill>
                  <a:srgbClr val="C00000"/>
                </a:solidFill>
              </a:rPr>
              <a:t/>
            </a:r>
            <a:br>
              <a:rPr lang="en-GB" dirty="0" smtClean="0">
                <a:solidFill>
                  <a:srgbClr val="C00000"/>
                </a:solidFill>
              </a:rPr>
            </a:br>
            <a:r>
              <a:rPr lang="en-GB" sz="2400" dirty="0" smtClean="0"/>
              <a:t>What is responsible for the initial mass flux spike?</a:t>
            </a:r>
            <a:endParaRPr lang="en-GB" sz="49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4461689" y="2414714"/>
            <a:ext cx="2153998" cy="2818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Calibri" panose="020F0502020204030204" pitchFamily="34" charset="0"/>
              </a:rPr>
              <a:t>Mean cloud radius (km)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 rot="16200000">
                <a:off x="-351061" y="4219204"/>
                <a:ext cx="2161908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Mean </a:t>
                </a:r>
                <a:r>
                  <a:rPr lang="en-GB" sz="14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mass flux </a:t>
                </a:r>
                <a:r>
                  <a:rPr lang="en-GB" sz="14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per cloud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𝑘𝑔</m:t>
                        </m:r>
                        <m: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GB" sz="14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351061" y="4219204"/>
                <a:ext cx="2161908" cy="523220"/>
              </a:xfrm>
              <a:prstGeom prst="rect">
                <a:avLst/>
              </a:prstGeom>
              <a:blipFill rotWithShape="0">
                <a:blip r:embed="rId4"/>
                <a:stretch>
                  <a:fillRect l="-2326" r="-116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 rot="16200000">
            <a:off x="5393018" y="4371458"/>
            <a:ext cx="178540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  <a:latin typeface="Calibri" panose="020F0502020204030204" pitchFamily="34" charset="0"/>
              </a:rPr>
              <a:t>Number of clouds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" t="37195" r="7707" b="34768"/>
          <a:stretch/>
        </p:blipFill>
        <p:spPr>
          <a:xfrm>
            <a:off x="835672" y="1554496"/>
            <a:ext cx="5051646" cy="20886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 rot="16200000">
                <a:off x="-368154" y="2323915"/>
                <a:ext cx="216190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Mass flux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𝑘𝑔</m:t>
                        </m:r>
                        <m: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GB" sz="14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368154" y="2323915"/>
                <a:ext cx="2161908" cy="307777"/>
              </a:xfrm>
              <a:prstGeom prst="rect">
                <a:avLst/>
              </a:prstGeom>
              <a:blipFill rotWithShape="0">
                <a:blip r:embed="rId6"/>
                <a:stretch>
                  <a:fillRect l="-2000" r="-2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/>
          <p:cNvCxnSpPr/>
          <p:nvPr/>
        </p:nvCxnSpPr>
        <p:spPr bwMode="auto">
          <a:xfrm>
            <a:off x="8112224" y="2292166"/>
            <a:ext cx="2592288" cy="0"/>
          </a:xfrm>
          <a:prstGeom prst="line">
            <a:avLst/>
          </a:prstGeom>
          <a:ln w="47625">
            <a:solidFill>
              <a:srgbClr val="00B050"/>
            </a:solidFill>
            <a:prstDash val="sysDash"/>
          </a:ln>
          <a:scene3d>
            <a:camera prst="orthographicFront">
              <a:rot lat="0" lon="21299996" rev="0"/>
            </a:camera>
            <a:lightRig rig="threePt" dir="t"/>
          </a:scene3d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 bwMode="auto">
          <a:xfrm>
            <a:off x="7968208" y="5157192"/>
            <a:ext cx="2592288" cy="0"/>
          </a:xfrm>
          <a:prstGeom prst="line">
            <a:avLst/>
          </a:prstGeom>
          <a:ln w="47625">
            <a:solidFill>
              <a:srgbClr val="00B050"/>
            </a:solidFill>
            <a:prstDash val="sysDash"/>
          </a:ln>
          <a:scene3d>
            <a:camera prst="orthographicFront">
              <a:rot lat="0" lon="21299996" rev="0"/>
            </a:camera>
            <a:lightRig rig="threePt" dir="t"/>
          </a:scene3d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 bwMode="auto">
          <a:xfrm>
            <a:off x="1559496" y="1642708"/>
            <a:ext cx="505855" cy="1382651"/>
          </a:xfrm>
          <a:prstGeom prst="ellipse">
            <a:avLst/>
          </a:prstGeom>
          <a:noFill/>
          <a:ln w="41275" cap="flat" cmpd="sng" algn="ctr">
            <a:solidFill>
              <a:srgbClr val="BF007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0" name="Oval 29"/>
          <p:cNvSpPr/>
          <p:nvPr/>
        </p:nvSpPr>
        <p:spPr bwMode="auto">
          <a:xfrm>
            <a:off x="7091301" y="3725973"/>
            <a:ext cx="643353" cy="1618537"/>
          </a:xfrm>
          <a:prstGeom prst="ellipse">
            <a:avLst/>
          </a:prstGeom>
          <a:noFill/>
          <a:ln w="41275" cap="flat" cmpd="sng" algn="ctr">
            <a:solidFill>
              <a:srgbClr val="BF007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5146039" y="2364739"/>
            <a:ext cx="184707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chemeClr val="tx1"/>
                </a:solidFill>
                <a:latin typeface="+mj-lt"/>
              </a:rPr>
              <a:t>Mean cloud radius (km)</a:t>
            </a:r>
            <a:endParaRPr lang="en-GB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639071" y="5497046"/>
            <a:ext cx="154262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alibri" panose="020F0502020204030204" pitchFamily="34" charset="0"/>
              </a:rPr>
              <a:t>Time </a:t>
            </a:r>
            <a:r>
              <a:rPr lang="en-GB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(hours)</a:t>
            </a:r>
            <a:endParaRPr lang="en-GB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061264" y="5629372"/>
            <a:ext cx="154262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alibri" panose="020F0502020204030204" pitchFamily="34" charset="0"/>
              </a:rPr>
              <a:t>Time </a:t>
            </a:r>
            <a:r>
              <a:rPr lang="en-GB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(hours)</a:t>
            </a:r>
            <a:endParaRPr lang="en-GB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8283" y="5950192"/>
            <a:ext cx="10596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rgbClr val="BF0071"/>
                </a:solidFill>
                <a:latin typeface="+mj-lt"/>
              </a:rPr>
              <a:t>Spike</a:t>
            </a:r>
            <a:r>
              <a:rPr lang="en-GB" sz="2400" dirty="0" smtClean="0">
                <a:solidFill>
                  <a:schemeClr val="tx1"/>
                </a:solidFill>
                <a:latin typeface="+mj-lt"/>
              </a:rPr>
              <a:t> in triggering mass flux is due to the </a:t>
            </a:r>
            <a:r>
              <a:rPr lang="en-GB" sz="2400" b="1" dirty="0" smtClean="0">
                <a:solidFill>
                  <a:srgbClr val="BF0071"/>
                </a:solidFill>
                <a:latin typeface="+mj-lt"/>
              </a:rPr>
              <a:t>number of (relatively small) clouds</a:t>
            </a:r>
            <a:r>
              <a:rPr lang="en-GB" sz="2400" dirty="0" smtClean="0">
                <a:solidFill>
                  <a:schemeClr val="tx1"/>
                </a:solidFill>
                <a:latin typeface="+mj-lt"/>
              </a:rPr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  <a:latin typeface="+mj-lt"/>
              </a:rPr>
              <a:t>After triggering </a:t>
            </a:r>
            <a:r>
              <a:rPr lang="en-GB" sz="2400" b="1" dirty="0" smtClean="0">
                <a:solidFill>
                  <a:srgbClr val="00B050"/>
                </a:solidFill>
                <a:latin typeface="+mj-lt"/>
              </a:rPr>
              <a:t>mean cloud radius approximately constant</a:t>
            </a:r>
            <a:r>
              <a:rPr lang="en-GB" sz="2400" dirty="0" smtClean="0">
                <a:solidFill>
                  <a:schemeClr val="tx1"/>
                </a:solidFill>
                <a:latin typeface="+mj-lt"/>
              </a:rPr>
              <a:t>. </a:t>
            </a:r>
            <a:endParaRPr lang="en-GB" sz="2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000796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" t="65810" r="8602" b="8790"/>
          <a:stretch/>
        </p:blipFill>
        <p:spPr>
          <a:xfrm>
            <a:off x="6301116" y="3727917"/>
            <a:ext cx="4969319" cy="19014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" t="8602" r="8602" b="63727"/>
          <a:stretch/>
        </p:blipFill>
        <p:spPr>
          <a:xfrm>
            <a:off x="6278399" y="1633219"/>
            <a:ext cx="4968867" cy="20712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1" t="9309" r="6811" b="65040"/>
          <a:stretch/>
        </p:blipFill>
        <p:spPr>
          <a:xfrm>
            <a:off x="797758" y="3665124"/>
            <a:ext cx="5254891" cy="19961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3" t="37390" r="8602" b="35341"/>
          <a:stretch/>
        </p:blipFill>
        <p:spPr>
          <a:xfrm>
            <a:off x="783068" y="1604484"/>
            <a:ext cx="5123012" cy="2099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BF0071"/>
                </a:solidFill>
              </a:rPr>
              <a:t>Cloud statistics</a:t>
            </a:r>
            <a:r>
              <a:rPr lang="en-GB" dirty="0" smtClean="0">
                <a:solidFill>
                  <a:srgbClr val="C00000"/>
                </a:solidFill>
              </a:rPr>
              <a:t/>
            </a:r>
            <a:br>
              <a:rPr lang="en-GB" dirty="0" smtClean="0">
                <a:solidFill>
                  <a:srgbClr val="C00000"/>
                </a:solidFill>
              </a:rPr>
            </a:br>
            <a:r>
              <a:rPr lang="en-GB" sz="2400" dirty="0" smtClean="0"/>
              <a:t>What is responsible for the initial mass flux spike?</a:t>
            </a:r>
            <a:endParaRPr lang="en-GB" sz="49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 rot="16200000">
                <a:off x="-351061" y="4318684"/>
                <a:ext cx="2161908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Mean </a:t>
                </a:r>
                <a:r>
                  <a:rPr lang="en-GB" sz="14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mass flux </a:t>
                </a:r>
                <a:r>
                  <a:rPr lang="en-GB" sz="14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per cloud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𝑘𝑔</m:t>
                        </m:r>
                        <m: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GB" sz="14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351061" y="4318684"/>
                <a:ext cx="2161908" cy="523220"/>
              </a:xfrm>
              <a:prstGeom prst="rect">
                <a:avLst/>
              </a:prstGeom>
              <a:blipFill rotWithShape="0">
                <a:blip r:embed="rId5"/>
                <a:stretch>
                  <a:fillRect l="-2326" r="-116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 rot="16200000">
            <a:off x="5393018" y="4371458"/>
            <a:ext cx="178540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  <a:latin typeface="Calibri" panose="020F0502020204030204" pitchFamily="34" charset="0"/>
              </a:rPr>
              <a:t>Number of clouds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 rot="16200000">
                <a:off x="-368154" y="2323915"/>
                <a:ext cx="216190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Mass flux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𝑘𝑔</m:t>
                        </m:r>
                        <m: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GB" sz="14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368154" y="2323915"/>
                <a:ext cx="2161908" cy="307777"/>
              </a:xfrm>
              <a:prstGeom prst="rect">
                <a:avLst/>
              </a:prstGeom>
              <a:blipFill rotWithShape="0">
                <a:blip r:embed="rId6"/>
                <a:stretch>
                  <a:fillRect l="-2000" r="-2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 rot="16200000">
            <a:off x="5252808" y="2373608"/>
            <a:ext cx="184707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chemeClr val="tx1"/>
                </a:solidFill>
                <a:latin typeface="+mj-lt"/>
              </a:rPr>
              <a:t>Mean cloud radius (km)</a:t>
            </a:r>
            <a:endParaRPr lang="en-GB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653891" y="5636730"/>
            <a:ext cx="154262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alibri" panose="020F0502020204030204" pitchFamily="34" charset="0"/>
              </a:rPr>
              <a:t>Time </a:t>
            </a:r>
            <a:r>
              <a:rPr lang="en-GB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(hours)</a:t>
            </a:r>
            <a:endParaRPr lang="en-GB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061264" y="5629372"/>
            <a:ext cx="154262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alibri" panose="020F0502020204030204" pitchFamily="34" charset="0"/>
              </a:rPr>
              <a:t>Time </a:t>
            </a:r>
            <a:r>
              <a:rPr lang="en-GB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(hours)</a:t>
            </a:r>
            <a:endParaRPr lang="en-GB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8283" y="5950192"/>
            <a:ext cx="10596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tx1"/>
                </a:solidFill>
                <a:latin typeface="+mj-lt"/>
              </a:rPr>
              <a:t>Changing the surface forcing </a:t>
            </a:r>
            <a:r>
              <a:rPr lang="en-GB" sz="2400" dirty="0" smtClean="0">
                <a:solidFill>
                  <a:schemeClr val="tx1"/>
                </a:solidFill>
                <a:latin typeface="+mj-lt"/>
              </a:rPr>
              <a:t>has </a:t>
            </a:r>
            <a:r>
              <a:rPr lang="en-GB" sz="2400" b="1" dirty="0" smtClean="0">
                <a:solidFill>
                  <a:schemeClr val="tx1"/>
                </a:solidFill>
                <a:latin typeface="+mj-lt"/>
              </a:rPr>
              <a:t>little effect </a:t>
            </a:r>
            <a:r>
              <a:rPr lang="en-GB" sz="2400" dirty="0" smtClean="0">
                <a:solidFill>
                  <a:schemeClr val="tx1"/>
                </a:solidFill>
                <a:latin typeface="+mj-lt"/>
              </a:rPr>
              <a:t>on these results (apart from the </a:t>
            </a:r>
            <a:r>
              <a:rPr lang="en-GB" sz="2400" b="1" dirty="0" smtClean="0">
                <a:solidFill>
                  <a:srgbClr val="BF0071"/>
                </a:solidFill>
                <a:latin typeface="+mj-lt"/>
              </a:rPr>
              <a:t>initial triggering time</a:t>
            </a:r>
            <a:r>
              <a:rPr lang="en-GB" sz="2400" dirty="0" smtClean="0">
                <a:solidFill>
                  <a:schemeClr val="tx1"/>
                </a:solidFill>
                <a:latin typeface="+mj-lt"/>
              </a:rPr>
              <a:t>). </a:t>
            </a:r>
            <a:endParaRPr lang="en-GB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230351" y="1666181"/>
            <a:ext cx="1121233" cy="1966463"/>
          </a:xfrm>
          <a:prstGeom prst="ellipse">
            <a:avLst/>
          </a:prstGeom>
          <a:noFill/>
          <a:ln w="41275" cap="flat" cmpd="sng" algn="ctr">
            <a:solidFill>
              <a:srgbClr val="BF007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4195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BF0071"/>
                </a:solidFill>
              </a:rPr>
              <a:t>Convective Memory</a:t>
            </a:r>
            <a:br>
              <a:rPr lang="en-GB" dirty="0" smtClean="0">
                <a:solidFill>
                  <a:srgbClr val="BF0071"/>
                </a:solidFill>
              </a:rPr>
            </a:br>
            <a:endParaRPr lang="en-GB" dirty="0">
              <a:solidFill>
                <a:srgbClr val="BF007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96752"/>
                <a:ext cx="5943600" cy="4980211"/>
              </a:xfrm>
            </p:spPr>
            <p:txBody>
              <a:bodyPr>
                <a:normAutofit/>
              </a:bodyPr>
              <a:lstStyle/>
              <a:p>
                <a:r>
                  <a:rPr lang="en-GB" sz="2200" dirty="0" smtClean="0"/>
                  <a:t>Use a metric based on the probability of precipitation at a specific grid point at time t and t+</a:t>
                </a:r>
                <a14:m>
                  <m:oMath xmlns:m="http://schemas.openxmlformats.org/officeDocument/2006/math">
                    <m:r>
                      <a:rPr lang="en-GB" sz="2200" i="1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GB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GB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en-GB" sz="2200" dirty="0" smtClean="0"/>
                  <a:t>[Precipitation data is coarse grained on to a 4km x 4km grid]</a:t>
                </a:r>
              </a:p>
              <a:p>
                <a:r>
                  <a:rPr lang="en-GB" sz="2200" dirty="0"/>
                  <a:t>For random distributions: </a:t>
                </a:r>
                <a:endParaRPr lang="en-GB" sz="220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GB" sz="22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sz="2200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+∆</m:t>
                        </m:r>
                        <m:r>
                          <a:rPr lang="en-GB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en-GB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sSup>
                      <m:sSupPr>
                        <m:ctrlPr>
                          <a:rPr lang="en-GB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en-GB" sz="2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200" dirty="0"/>
                  <a:t> =</a:t>
                </a:r>
                <a14:m>
                  <m:oMath xmlns:m="http://schemas.openxmlformats.org/officeDocument/2006/math">
                    <m:r>
                      <a:rPr lang="en-GB" sz="22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sz="2200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+∆</m:t>
                        </m:r>
                        <m:r>
                          <a:rPr lang="en-GB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en-GB" sz="22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GB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GB" sz="22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2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2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GB" sz="22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sz="2200" dirty="0"/>
                  <a:t>=</a:t>
                </a:r>
                <a14:m>
                  <m:oMath xmlns:m="http://schemas.openxmlformats.org/officeDocument/2006/math">
                    <m:r>
                      <a:rPr lang="en-GB" sz="22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sz="2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2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GB" sz="2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GB" sz="2200" dirty="0"/>
              </a:p>
              <a:p>
                <a:r>
                  <a:rPr lang="en-GB" sz="2200" dirty="0"/>
                  <a:t>There is memory in the convective system if:</a:t>
                </a:r>
                <a14:m>
                  <m:oMath xmlns:m="http://schemas.openxmlformats.org/officeDocument/2006/math">
                    <m:r>
                      <a:rPr lang="en-GB" sz="22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200" b="1" i="1" smtClean="0">
                        <a:solidFill>
                          <a:srgbClr val="BF0071"/>
                        </a:solidFill>
                        <a:latin typeface="Cambria Math" panose="02040503050406030204" pitchFamily="18" charset="0"/>
                      </a:rPr>
                      <m:t>𝑷</m:t>
                    </m:r>
                    <m:r>
                      <a:rPr lang="en-GB" sz="2200" b="1" i="1" smtClean="0">
                        <a:solidFill>
                          <a:srgbClr val="BF007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sz="2200" b="1" i="1">
                            <a:solidFill>
                              <a:srgbClr val="BF007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200" b="1" i="1">
                            <a:solidFill>
                              <a:srgbClr val="BF0071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GB" sz="2200" b="1" i="1">
                            <a:solidFill>
                              <a:srgbClr val="BF007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en-GB" sz="2200" b="1" i="1">
                            <a:solidFill>
                              <a:srgbClr val="BF0071"/>
                            </a:solidFill>
                            <a:latin typeface="Cambria Math" panose="02040503050406030204" pitchFamily="18" charset="0"/>
                          </a:rPr>
                          <m:t>+∆</m:t>
                        </m:r>
                        <m:r>
                          <a:rPr lang="en-GB" sz="2200" b="1" i="1">
                            <a:solidFill>
                              <a:srgbClr val="BF007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sup>
                    </m:sSup>
                    <m:r>
                      <a:rPr lang="en-GB" sz="2200" b="1" i="1" smtClean="0">
                        <a:solidFill>
                          <a:srgbClr val="BF007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sSup>
                      <m:sSupPr>
                        <m:ctrlPr>
                          <a:rPr lang="en-GB" sz="2200" b="1" i="1">
                            <a:solidFill>
                              <a:srgbClr val="BF007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200" b="1" i="1">
                            <a:solidFill>
                              <a:srgbClr val="BF0071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GB" sz="2200" b="1" i="1">
                            <a:solidFill>
                              <a:srgbClr val="BF007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p>
                    </m:sSup>
                    <m:r>
                      <a:rPr lang="en-GB" sz="2200" b="1" i="1">
                        <a:solidFill>
                          <a:srgbClr val="BF007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200" b="1" dirty="0">
                    <a:solidFill>
                      <a:srgbClr val="BF0071"/>
                    </a:solidFill>
                  </a:rPr>
                  <a:t> </a:t>
                </a:r>
                <a:r>
                  <a:rPr lang="en-GB" sz="2200" b="1" dirty="0" smtClean="0">
                    <a:solidFill>
                      <a:schemeClr val="tx1"/>
                    </a:solidFill>
                  </a:rPr>
                  <a:t>-</a:t>
                </a:r>
                <a14:m>
                  <m:oMath xmlns:m="http://schemas.openxmlformats.org/officeDocument/2006/math">
                    <m:r>
                      <a:rPr lang="en-GB" sz="2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𝑷</m:t>
                    </m:r>
                    <m:d>
                      <m:dPr>
                        <m:ctrlPr>
                          <a:rPr lang="en-GB" sz="22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22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2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r>
                              <a:rPr lang="en-GB" sz="22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  <m:r>
                      <a:rPr lang="en-GB" sz="2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2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GB" sz="2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endParaRPr lang="en-GB" sz="2200" dirty="0">
                  <a:solidFill>
                    <a:schemeClr val="tx1"/>
                  </a:solidFill>
                </a:endParaRPr>
              </a:p>
              <a:p>
                <a:r>
                  <a:rPr lang="en-GB" sz="2200" dirty="0" smtClean="0">
                    <a:solidFill>
                      <a:srgbClr val="00B050"/>
                    </a:solidFill>
                  </a:rPr>
                  <a:t>Normalise by</a:t>
                </a:r>
                <a14:m>
                  <m:oMath xmlns:m="http://schemas.openxmlformats.org/officeDocument/2006/math">
                    <m:r>
                      <a:rPr lang="en-GB" sz="22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2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sz="22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22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2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GB" sz="22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e>
                    </m:d>
                    <m:r>
                      <a:rPr lang="en-GB" sz="22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2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⟶</m:t>
                    </m:r>
                  </m:oMath>
                </a14:m>
                <a:r>
                  <a:rPr lang="en-GB" sz="2200" b="1" dirty="0" smtClean="0">
                    <a:solidFill>
                      <a:srgbClr val="00B050"/>
                    </a:solidFill>
                  </a:rPr>
                  <a:t> Memory time of approx. 3 hours.</a:t>
                </a:r>
              </a:p>
              <a:p>
                <a:r>
                  <a:rPr lang="en-GB" sz="2200" b="1" dirty="0"/>
                  <a:t>V</a:t>
                </a:r>
                <a:r>
                  <a:rPr lang="en-GB" sz="2200" b="1" dirty="0" smtClean="0"/>
                  <a:t>ery little impact </a:t>
                </a:r>
                <a:r>
                  <a:rPr lang="en-GB" sz="2200" dirty="0" smtClean="0"/>
                  <a:t>on this result when</a:t>
                </a:r>
                <a:r>
                  <a:rPr lang="en-GB" sz="2200" b="1" dirty="0" smtClean="0"/>
                  <a:t> forcing is changed. </a:t>
                </a:r>
                <a:endParaRPr lang="en-GB" sz="2200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96752"/>
                <a:ext cx="5943600" cy="4980211"/>
              </a:xfrm>
              <a:blipFill rotWithShape="0">
                <a:blip r:embed="rId2"/>
                <a:stretch>
                  <a:fillRect l="-1231" t="-1469" r="-19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9582F-426B-4232-B20F-A2E7FDC69012}" type="slidenum">
              <a:rPr lang="en-GB" altLang="en-US" smtClean="0"/>
              <a:pPr/>
              <a:t>7</a:t>
            </a:fld>
            <a:endParaRPr lang="en-GB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1" t="64493" r="8756" b="7101"/>
          <a:stretch/>
        </p:blipFill>
        <p:spPr>
          <a:xfrm>
            <a:off x="7152390" y="400810"/>
            <a:ext cx="4562061" cy="19480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 rot="16200000">
                <a:off x="6519209" y="1074842"/>
                <a:ext cx="1182175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GB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519209" y="1074842"/>
                <a:ext cx="1182175" cy="33855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" t="8406" r="8575" b="63333"/>
          <a:stretch/>
        </p:blipFill>
        <p:spPr>
          <a:xfrm>
            <a:off x="7142451" y="2570990"/>
            <a:ext cx="4581940" cy="19381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 rot="16200000">
                <a:off x="6482152" y="3311096"/>
                <a:ext cx="1331835" cy="3441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GB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GB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GB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+∆</m:t>
                          </m:r>
                          <m:r>
                            <a:rPr lang="en-GB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GB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GB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GB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GB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482152" y="3311096"/>
                <a:ext cx="1331835" cy="344133"/>
              </a:xfrm>
              <a:prstGeom prst="rect">
                <a:avLst/>
              </a:prstGeom>
              <a:blipFill rotWithShape="0">
                <a:blip r:embed="rId6"/>
                <a:stretch>
                  <a:fillRect r="-877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" t="37147" r="8575" b="35039"/>
          <a:stretch/>
        </p:blipFill>
        <p:spPr>
          <a:xfrm>
            <a:off x="7279573" y="4617886"/>
            <a:ext cx="4581940" cy="190745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 rot="16200000">
                <a:off x="6105628" y="5450642"/>
                <a:ext cx="2170043" cy="2870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2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GB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GB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GB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GB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+∆</m:t>
                          </m:r>
                          <m:r>
                            <a:rPr lang="en-GB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GB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sSup>
                        <m:sSupPr>
                          <m:ctrlPr>
                            <a:rPr lang="en-GB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GB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GB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GB" sz="1200" dirty="0">
                          <a:solidFill>
                            <a:schemeClr val="tx1"/>
                          </a:solidFill>
                        </a:rPr>
                        <m:t> −</m:t>
                      </m:r>
                      <m:r>
                        <a:rPr lang="en-GB" sz="12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GB" sz="12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GB" sz="12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2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GB" sz="12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12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GB" sz="12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r>
                        <m:rPr>
                          <m:nor/>
                        </m:rPr>
                        <a:rPr lang="en-GB" sz="1200" dirty="0">
                          <a:solidFill>
                            <a:schemeClr val="tx1"/>
                          </a:solidFill>
                        </a:rPr>
                        <m:t>/</m:t>
                      </m:r>
                      <m:r>
                        <a:rPr lang="en-GB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GB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sz="1200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105628" y="5450642"/>
                <a:ext cx="2170043" cy="287002"/>
              </a:xfrm>
              <a:prstGeom prst="rect">
                <a:avLst/>
              </a:prstGeom>
              <a:blipFill rotWithShape="0">
                <a:blip r:embed="rId7"/>
                <a:stretch>
                  <a:fillRect r="-63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610600" y="6402814"/>
                <a:ext cx="2048778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GB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sz="1600" dirty="0" smtClean="0">
                    <a:solidFill>
                      <a:schemeClr val="tx1"/>
                    </a:solidFill>
                  </a:rPr>
                  <a:t> (hours)</a:t>
                </a:r>
                <a:r>
                  <a:rPr lang="en-GB" sz="1600" dirty="0" smtClean="0"/>
                  <a:t>)</a:t>
                </a:r>
                <a:endParaRPr lang="en-GB" sz="16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6402814"/>
                <a:ext cx="2048778" cy="338554"/>
              </a:xfrm>
              <a:prstGeom prst="rect">
                <a:avLst/>
              </a:prstGeom>
              <a:blipFill rotWithShape="0">
                <a:blip r:embed="rId8"/>
                <a:stretch>
                  <a:fillRect t="-3571" b="-232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7005330" y="2570990"/>
            <a:ext cx="4856183" cy="1938130"/>
          </a:xfrm>
          <a:prstGeom prst="rect">
            <a:avLst/>
          </a:prstGeom>
          <a:noFill/>
          <a:ln w="38100">
            <a:solidFill>
              <a:srgbClr val="BF00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7005330" y="4591908"/>
            <a:ext cx="4856183" cy="21494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/>
          <p:cNvCxnSpPr/>
          <p:nvPr/>
        </p:nvCxnSpPr>
        <p:spPr bwMode="auto">
          <a:xfrm flipV="1">
            <a:off x="9120336" y="4621594"/>
            <a:ext cx="0" cy="1759734"/>
          </a:xfrm>
          <a:prstGeom prst="line">
            <a:avLst/>
          </a:prstGeom>
          <a:ln w="47625">
            <a:solidFill>
              <a:srgbClr val="00B050"/>
            </a:solidFill>
            <a:prstDash val="sysDash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799231" y="2201089"/>
            <a:ext cx="154262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alibri" panose="020F0502020204030204" pitchFamily="34" charset="0"/>
              </a:rPr>
              <a:t>Time </a:t>
            </a:r>
            <a:r>
              <a:rPr lang="en-GB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(hours)</a:t>
            </a:r>
            <a:endParaRPr lang="en-GB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4823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BF0071"/>
                </a:solidFill>
              </a:rPr>
              <a:t>Impact on memory of thermodynamic variability at the start of forcing cycle?</a:t>
            </a:r>
            <a:endParaRPr lang="en-GB" dirty="0">
              <a:solidFill>
                <a:srgbClr val="BF007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57534" y="1844824"/>
                <a:ext cx="10496266" cy="4351338"/>
              </a:xfrm>
            </p:spPr>
            <p:txBody>
              <a:bodyPr>
                <a:normAutofit/>
              </a:bodyPr>
              <a:lstStyle/>
              <a:p>
                <a:r>
                  <a:rPr lang="en-GB" sz="2200" dirty="0" smtClean="0"/>
                  <a:t>Repeat experiment but remove the variability in </a:t>
                </a:r>
                <a14:m>
                  <m:oMath xmlns:m="http://schemas.openxmlformats.org/officeDocument/2006/math">
                    <m:r>
                      <a:rPr lang="en-GB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sz="22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GB" sz="2200" dirty="0" smtClean="0"/>
                  <a:t> overnight. </a:t>
                </a:r>
                <a:endParaRPr lang="en-GB" sz="2200" dirty="0"/>
              </a:p>
              <a:p>
                <a:endParaRPr lang="en-GB" sz="1200" dirty="0"/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7534" y="1844824"/>
                <a:ext cx="10496266" cy="4351338"/>
              </a:xfrm>
              <a:blipFill rotWithShape="0">
                <a:blip r:embed="rId2"/>
                <a:stretch>
                  <a:fillRect l="-697" t="-16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78" t="70394" r="11615" b="7526"/>
          <a:stretch/>
        </p:blipFill>
        <p:spPr>
          <a:xfrm>
            <a:off x="1424049" y="2464959"/>
            <a:ext cx="4208831" cy="18587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1" t="70310" r="11195" b="6954"/>
          <a:stretch/>
        </p:blipFill>
        <p:spPr>
          <a:xfrm>
            <a:off x="1424049" y="4526566"/>
            <a:ext cx="4270783" cy="19143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60061" y="4276412"/>
            <a:ext cx="154262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alibri" panose="020F0502020204030204" pitchFamily="34" charset="0"/>
              </a:rPr>
              <a:t>x</a:t>
            </a:r>
            <a:r>
              <a:rPr lang="en-GB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(km)</a:t>
            </a:r>
            <a:endParaRPr lang="en-GB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48185" y="6321499"/>
            <a:ext cx="154262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alibri" panose="020F0502020204030204" pitchFamily="34" charset="0"/>
              </a:rPr>
              <a:t>x</a:t>
            </a:r>
            <a:r>
              <a:rPr lang="en-GB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(km)</a:t>
            </a:r>
            <a:endParaRPr lang="en-GB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407983" y="3240436"/>
            <a:ext cx="184707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  <a:latin typeface="+mj-lt"/>
              </a:rPr>
              <a:t>y</a:t>
            </a:r>
            <a:r>
              <a:rPr lang="en-GB" sz="1400" dirty="0" smtClean="0">
                <a:solidFill>
                  <a:schemeClr val="tx1"/>
                </a:solidFill>
                <a:latin typeface="+mj-lt"/>
              </a:rPr>
              <a:t> (km)</a:t>
            </a:r>
            <a:endParaRPr lang="en-GB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403156" y="5086419"/>
            <a:ext cx="184707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  <a:latin typeface="+mj-lt"/>
              </a:rPr>
              <a:t>y</a:t>
            </a:r>
            <a:r>
              <a:rPr lang="en-GB" sz="1400" dirty="0" smtClean="0">
                <a:solidFill>
                  <a:schemeClr val="tx1"/>
                </a:solidFill>
                <a:latin typeface="+mj-lt"/>
              </a:rPr>
              <a:t> (km)</a:t>
            </a:r>
            <a:endParaRPr lang="en-GB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07826" y="2184996"/>
            <a:ext cx="154262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Control</a:t>
            </a:r>
            <a:endParaRPr lang="en-GB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18791" y="4244079"/>
            <a:ext cx="26896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Variability removed </a:t>
            </a:r>
            <a:endParaRPr lang="en-GB" sz="16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" t="36176" r="8243" b="35273"/>
          <a:stretch/>
        </p:blipFill>
        <p:spPr>
          <a:xfrm>
            <a:off x="6083587" y="3722032"/>
            <a:ext cx="5694015" cy="2438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 rot="16200000">
                <a:off x="4651815" y="4794549"/>
                <a:ext cx="2702594" cy="29210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200" dirty="0" smtClean="0">
                          <a:solidFill>
                            <a:schemeClr val="tx1"/>
                          </a:solidFill>
                        </a:rPr>
                        <m:t>{</m:t>
                      </m:r>
                      <m:r>
                        <a:rPr lang="en-GB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GB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GB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GB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+∆</m:t>
                          </m:r>
                          <m:r>
                            <a:rPr lang="en-GB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GB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GB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GB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GB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GB" sz="1200" dirty="0">
                          <a:solidFill>
                            <a:schemeClr val="tx1"/>
                          </a:solidFill>
                        </a:rPr>
                        <m:t> −</m:t>
                      </m:r>
                      <m:r>
                        <a:rPr lang="en-GB" sz="12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GB" sz="12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GB" sz="12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2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GB" sz="12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12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GB" sz="1200" dirty="0">
                          <a:solidFill>
                            <a:schemeClr val="tx1"/>
                          </a:solidFill>
                        </a:rPr>
                        <m:t>}/</m:t>
                      </m:r>
                      <m:r>
                        <a:rPr lang="en-GB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GB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651815" y="4794549"/>
                <a:ext cx="2702594" cy="292104"/>
              </a:xfrm>
              <a:prstGeom prst="rect">
                <a:avLst/>
              </a:prstGeom>
              <a:blipFill rotWithShape="0">
                <a:blip r:embed="rId6"/>
                <a:stretch>
                  <a:fillRect r="-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7713491" y="5982189"/>
                <a:ext cx="212847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GB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sz="1600" dirty="0" smtClean="0">
                    <a:solidFill>
                      <a:schemeClr val="tx1"/>
                    </a:solidFill>
                  </a:rPr>
                  <a:t> (hrs)</a:t>
                </a:r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3491" y="5982189"/>
                <a:ext cx="2128476" cy="338554"/>
              </a:xfrm>
              <a:prstGeom prst="rect">
                <a:avLst/>
              </a:prstGeom>
              <a:blipFill rotWithShape="0">
                <a:blip r:embed="rId7"/>
                <a:stretch>
                  <a:fillRect t="-3571" b="-232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5645519" y="2464959"/>
            <a:ext cx="64971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/>
                </a:solidFill>
                <a:latin typeface="+mn-lt"/>
              </a:rPr>
              <a:t>At </a:t>
            </a:r>
            <a:r>
              <a:rPr lang="en-GB" sz="2200" dirty="0" smtClean="0">
                <a:solidFill>
                  <a:schemeClr val="tx1"/>
                </a:solidFill>
                <a:latin typeface="+mn-lt"/>
              </a:rPr>
              <a:t>triggering there is a </a:t>
            </a:r>
            <a:r>
              <a:rPr lang="en-GB" sz="2200" b="1" dirty="0" smtClean="0">
                <a:solidFill>
                  <a:srgbClr val="BF0071"/>
                </a:solidFill>
                <a:latin typeface="+mn-lt"/>
              </a:rPr>
              <a:t>larger number </a:t>
            </a:r>
            <a:r>
              <a:rPr lang="en-GB" sz="2200" b="1" dirty="0">
                <a:solidFill>
                  <a:srgbClr val="BF0071"/>
                </a:solidFill>
                <a:latin typeface="+mn-lt"/>
              </a:rPr>
              <a:t>of smaller </a:t>
            </a:r>
            <a:r>
              <a:rPr lang="en-GB" sz="2200" b="1" dirty="0" smtClean="0">
                <a:solidFill>
                  <a:srgbClr val="BF0071"/>
                </a:solidFill>
                <a:latin typeface="+mn-lt"/>
              </a:rPr>
              <a:t>clouds</a:t>
            </a:r>
            <a:r>
              <a:rPr lang="en-GB" sz="2200" dirty="0" smtClean="0">
                <a:solidFill>
                  <a:schemeClr val="tx1"/>
                </a:solidFill>
                <a:latin typeface="+mn-lt"/>
              </a:rPr>
              <a:t>.</a:t>
            </a:r>
            <a:endParaRPr lang="en-GB" sz="220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/>
                </a:solidFill>
                <a:latin typeface="+mn-lt"/>
              </a:rPr>
              <a:t>M</a:t>
            </a:r>
            <a:r>
              <a:rPr lang="en-GB" sz="2200" dirty="0" smtClean="0">
                <a:solidFill>
                  <a:schemeClr val="tx1"/>
                </a:solidFill>
                <a:latin typeface="+mn-lt"/>
              </a:rPr>
              <a:t>emory </a:t>
            </a:r>
            <a:r>
              <a:rPr lang="en-GB" sz="2200" dirty="0">
                <a:solidFill>
                  <a:schemeClr val="tx1"/>
                </a:solidFill>
                <a:latin typeface="+mn-lt"/>
              </a:rPr>
              <a:t>timescale is a </a:t>
            </a:r>
            <a:r>
              <a:rPr lang="en-GB" sz="2200" b="1" dirty="0" smtClean="0">
                <a:solidFill>
                  <a:srgbClr val="00B050"/>
                </a:solidFill>
                <a:latin typeface="+mn-lt"/>
              </a:rPr>
              <a:t>slightly shorter (order 30 minutes)</a:t>
            </a:r>
            <a:r>
              <a:rPr lang="en-GB" sz="2200" dirty="0" smtClean="0">
                <a:solidFill>
                  <a:schemeClr val="tx1"/>
                </a:solidFill>
                <a:latin typeface="+mn-lt"/>
              </a:rPr>
              <a:t>. </a:t>
            </a:r>
            <a:endParaRPr lang="en-GB" sz="22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 flipV="1">
            <a:off x="8328248" y="3861048"/>
            <a:ext cx="0" cy="2016224"/>
          </a:xfrm>
          <a:prstGeom prst="line">
            <a:avLst/>
          </a:prstGeom>
          <a:ln w="47625">
            <a:solidFill>
              <a:schemeClr val="tx1"/>
            </a:solidFill>
            <a:prstDash val="sysDash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 bwMode="auto">
          <a:xfrm flipV="1">
            <a:off x="8040216" y="3887885"/>
            <a:ext cx="0" cy="2016224"/>
          </a:xfrm>
          <a:prstGeom prst="line">
            <a:avLst/>
          </a:prstGeom>
          <a:ln w="47625">
            <a:solidFill>
              <a:srgbClr val="00B050"/>
            </a:solidFill>
            <a:prstDash val="sysDash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02038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BF0071"/>
                </a:solidFill>
              </a:rPr>
              <a:t>Headlines….</a:t>
            </a:r>
            <a:r>
              <a:rPr lang="en-GB" dirty="0" smtClean="0">
                <a:solidFill>
                  <a:srgbClr val="C00000"/>
                </a:solidFill>
              </a:rPr>
              <a:t/>
            </a:r>
            <a:br>
              <a:rPr lang="en-GB" dirty="0" smtClean="0">
                <a:solidFill>
                  <a:srgbClr val="C00000"/>
                </a:solidFill>
              </a:rPr>
            </a:br>
            <a:endParaRPr lang="en-GB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96752"/>
                <a:ext cx="10515600" cy="4980211"/>
              </a:xfrm>
            </p:spPr>
            <p:txBody>
              <a:bodyPr>
                <a:noAutofit/>
              </a:bodyPr>
              <a:lstStyle/>
              <a:p>
                <a:pPr marL="285750" indent="-285750" algn="just"/>
                <a:r>
                  <a:rPr lang="en-GB" sz="2200" dirty="0" smtClean="0"/>
                  <a:t>We have an semi-idealised diurnal </a:t>
                </a:r>
                <a:r>
                  <a:rPr lang="en-GB" sz="2200" dirty="0"/>
                  <a:t>cycle experiment that focuses on the triggering of deep convection</a:t>
                </a:r>
                <a:r>
                  <a:rPr lang="en-GB" sz="2200" dirty="0" smtClean="0"/>
                  <a:t>.</a:t>
                </a:r>
                <a:endParaRPr lang="en-GB" sz="2200" dirty="0"/>
              </a:p>
              <a:p>
                <a:pPr marL="285750" indent="-285750" algn="just"/>
                <a:r>
                  <a:rPr lang="en-GB" sz="2200" dirty="0"/>
                  <a:t>In all our </a:t>
                </a:r>
                <a:r>
                  <a:rPr lang="en-GB" sz="2200" dirty="0" smtClean="0"/>
                  <a:t>simulations: </a:t>
                </a:r>
                <a:endParaRPr lang="en-GB" sz="2200" dirty="0"/>
              </a:p>
              <a:p>
                <a:pPr marL="742950" lvl="1" indent="-285750" algn="just">
                  <a:buFont typeface="Courier New" panose="02070309020205020404" pitchFamily="49" charset="0"/>
                  <a:buChar char="o"/>
                </a:pPr>
                <a:r>
                  <a:rPr lang="en-GB" sz="2200" dirty="0" smtClean="0"/>
                  <a:t>The onset </a:t>
                </a:r>
                <a:r>
                  <a:rPr lang="en-GB" sz="2200" dirty="0"/>
                  <a:t>of </a:t>
                </a:r>
                <a:r>
                  <a:rPr lang="en-GB" sz="2200" dirty="0" smtClean="0"/>
                  <a:t>precipitation is ahead of the </a:t>
                </a:r>
                <a:r>
                  <a:rPr lang="en-GB" sz="2200" dirty="0"/>
                  <a:t>surface flux maxima.</a:t>
                </a:r>
              </a:p>
              <a:p>
                <a:pPr marL="742950" lvl="1" indent="-285750" algn="just">
                  <a:buFont typeface="Courier New" panose="02070309020205020404" pitchFamily="49" charset="0"/>
                  <a:buChar char="o"/>
                </a:pPr>
                <a:r>
                  <a:rPr lang="en-GB" sz="2200" dirty="0"/>
                  <a:t>m</a:t>
                </a:r>
                <a:r>
                  <a:rPr lang="en-GB" sz="2200" dirty="0" smtClean="0"/>
                  <a:t>ean cloud </a:t>
                </a:r>
                <a:r>
                  <a:rPr lang="en-GB" sz="2200" dirty="0"/>
                  <a:t>radius increases during the triggering phase, and </a:t>
                </a:r>
                <a:r>
                  <a:rPr lang="en-GB" sz="2200" dirty="0" smtClean="0"/>
                  <a:t>remains </a:t>
                </a:r>
                <a:r>
                  <a:rPr lang="en-GB" sz="2200" dirty="0"/>
                  <a:t>almost steady away from </a:t>
                </a:r>
                <a:r>
                  <a:rPr lang="en-GB" sz="2200" dirty="0" smtClean="0"/>
                  <a:t>triggering. </a:t>
                </a:r>
              </a:p>
              <a:p>
                <a:pPr marL="742950" lvl="1" indent="-285750" algn="just">
                  <a:buFont typeface="Courier New" panose="02070309020205020404" pitchFamily="49" charset="0"/>
                  <a:buChar char="o"/>
                </a:pPr>
                <a:r>
                  <a:rPr lang="en-GB" sz="2200" dirty="0" smtClean="0"/>
                  <a:t>Time-evolution </a:t>
                </a:r>
                <a:r>
                  <a:rPr lang="en-GB" sz="2200" dirty="0"/>
                  <a:t>of convection is mainly caused by variations in the cloud statistics, rather than changes in the characteristics of the </a:t>
                </a:r>
                <a:r>
                  <a:rPr lang="en-GB" sz="2200" dirty="0" smtClean="0"/>
                  <a:t>clouds. </a:t>
                </a:r>
              </a:p>
              <a:p>
                <a:pPr marL="742950" lvl="1" indent="-285750" algn="just">
                  <a:buFont typeface="Courier New" panose="02070309020205020404" pitchFamily="49" charset="0"/>
                  <a:buChar char="o"/>
                </a:pPr>
                <a:r>
                  <a:rPr lang="en-GB" sz="2200" dirty="0" smtClean="0"/>
                  <a:t>Changing the strength of the surface forcing does not seem to impact on these results.</a:t>
                </a:r>
                <a:endParaRPr lang="en-GB" sz="2200" dirty="0"/>
              </a:p>
              <a:p>
                <a:pPr marL="285750" indent="-285750"/>
                <a:r>
                  <a:rPr lang="en-GB" sz="2200" dirty="0"/>
                  <a:t>There is memory in the convective system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GB" sz="2200" dirty="0"/>
                  <a:t>The memory timescale </a:t>
                </a:r>
                <a:r>
                  <a:rPr lang="en-GB" sz="2200" dirty="0" smtClean="0"/>
                  <a:t>(approximately </a:t>
                </a:r>
                <a:r>
                  <a:rPr lang="en-GB" sz="2200" dirty="0"/>
                  <a:t>3hours) is not sensitive to the strength of the </a:t>
                </a:r>
                <a:r>
                  <a:rPr lang="en-GB" sz="2200" dirty="0" smtClean="0"/>
                  <a:t>forcing.</a:t>
                </a:r>
                <a:endParaRPr lang="en-GB" sz="2200" dirty="0"/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GB" sz="2200" dirty="0" smtClean="0"/>
                  <a:t>The memory timescale is slightly shorter if the variability in </a:t>
                </a:r>
                <a14:m>
                  <m:oMath xmlns:m="http://schemas.openxmlformats.org/officeDocument/2006/math">
                    <m:r>
                      <a:rPr lang="en-GB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sz="22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GB" sz="2200" dirty="0"/>
                  <a:t> </a:t>
                </a:r>
                <a:r>
                  <a:rPr lang="en-GB" sz="2200" dirty="0" smtClean="0"/>
                  <a:t>is removed at </a:t>
                </a:r>
                <a:r>
                  <a:rPr lang="en-GB" sz="2200" dirty="0"/>
                  <a:t>night </a:t>
                </a:r>
                <a:r>
                  <a:rPr lang="en-GB" sz="2200" dirty="0" smtClean="0"/>
                  <a:t>time. </a:t>
                </a:r>
                <a:endParaRPr lang="en-GB" sz="2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96752"/>
                <a:ext cx="10515600" cy="4980211"/>
              </a:xfrm>
              <a:blipFill rotWithShape="0">
                <a:blip r:embed="rId2"/>
                <a:stretch>
                  <a:fillRect l="-696" t="-1469" r="-696" b="-86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25416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BF0071"/>
      </a:dk2>
      <a:lt2>
        <a:srgbClr val="1C1C1C"/>
      </a:lt2>
      <a:accent1>
        <a:srgbClr val="BF0071"/>
      </a:accent1>
      <a:accent2>
        <a:srgbClr val="808080"/>
      </a:accent2>
      <a:accent3>
        <a:srgbClr val="FFFFFF"/>
      </a:accent3>
      <a:accent4>
        <a:srgbClr val="000000"/>
      </a:accent4>
      <a:accent5>
        <a:srgbClr val="DCAABB"/>
      </a:accent5>
      <a:accent6>
        <a:srgbClr val="737373"/>
      </a:accent6>
      <a:hlink>
        <a:srgbClr val="B2B2B2"/>
      </a:hlink>
      <a:folHlink>
        <a:srgbClr val="DDDDDD"/>
      </a:folHlink>
    </a:clrScheme>
    <a:fontScheme name="Custom Design">
      <a:majorFont>
        <a:latin typeface="Rdg Vesta"/>
        <a:ea typeface=""/>
        <a:cs typeface=""/>
      </a:majorFont>
      <a:minorFont>
        <a:latin typeface="Rdg Ves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8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Rdg Vesta" panose="02000503060000020004" pitchFamily="5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8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Rdg Vesta" panose="02000503060000020004" pitchFamily="50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BF0071"/>
        </a:dk2>
        <a:lt2>
          <a:srgbClr val="1C1C1C"/>
        </a:lt2>
        <a:accent1>
          <a:srgbClr val="BF0071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AABB"/>
        </a:accent5>
        <a:accent6>
          <a:srgbClr val="737373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">
      <a:dk1>
        <a:srgbClr val="000000"/>
      </a:dk1>
      <a:lt1>
        <a:srgbClr val="FFFFFF"/>
      </a:lt1>
      <a:dk2>
        <a:srgbClr val="1B4C8F"/>
      </a:dk2>
      <a:lt2>
        <a:srgbClr val="1C1C1C"/>
      </a:lt2>
      <a:accent1>
        <a:srgbClr val="333333"/>
      </a:accent1>
      <a:accent2>
        <a:srgbClr val="808080"/>
      </a:accent2>
      <a:accent3>
        <a:srgbClr val="FFFFFF"/>
      </a:accent3>
      <a:accent4>
        <a:srgbClr val="000000"/>
      </a:accent4>
      <a:accent5>
        <a:srgbClr val="ADADAD"/>
      </a:accent5>
      <a:accent6>
        <a:srgbClr val="737373"/>
      </a:accent6>
      <a:hlink>
        <a:srgbClr val="B2B2B2"/>
      </a:hlink>
      <a:folHlink>
        <a:srgbClr val="DDDDDD"/>
      </a:folHlink>
    </a:clrScheme>
    <a:fontScheme name="1_Custom Design">
      <a:majorFont>
        <a:latin typeface="Rdg Vesta"/>
        <a:ea typeface=""/>
        <a:cs typeface=""/>
      </a:majorFont>
      <a:minorFont>
        <a:latin typeface="Rdg Ves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8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Rdg Vesta" panose="02000503060000020004" pitchFamily="5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8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Rdg Vesta" panose="02000503060000020004" pitchFamily="50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3">
        <a:dk1>
          <a:srgbClr val="1C1C1C"/>
        </a:dk1>
        <a:lt1>
          <a:srgbClr val="FFFFFF"/>
        </a:lt1>
        <a:dk2>
          <a:srgbClr val="1A4B8E"/>
        </a:dk2>
        <a:lt2>
          <a:srgbClr val="FFFFFF"/>
        </a:lt2>
        <a:accent1>
          <a:srgbClr val="333333"/>
        </a:accent1>
        <a:accent2>
          <a:srgbClr val="808080"/>
        </a:accent2>
        <a:accent3>
          <a:srgbClr val="ABB1C6"/>
        </a:accent3>
        <a:accent4>
          <a:srgbClr val="DADADA"/>
        </a:accent4>
        <a:accent5>
          <a:srgbClr val="ADADAD"/>
        </a:accent5>
        <a:accent6>
          <a:srgbClr val="737373"/>
        </a:accent6>
        <a:hlink>
          <a:srgbClr val="B2B2B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4">
        <a:dk1>
          <a:srgbClr val="FFFFFF"/>
        </a:dk1>
        <a:lt1>
          <a:srgbClr val="FFFFFF"/>
        </a:lt1>
        <a:dk2>
          <a:srgbClr val="FFFFFF"/>
        </a:dk2>
        <a:lt2>
          <a:srgbClr val="1C1C1C"/>
        </a:lt2>
        <a:accent1>
          <a:srgbClr val="333333"/>
        </a:accent1>
        <a:accent2>
          <a:srgbClr val="808080"/>
        </a:accent2>
        <a:accent3>
          <a:srgbClr val="FFFFFF"/>
        </a:accent3>
        <a:accent4>
          <a:srgbClr val="DADADA"/>
        </a:accent4>
        <a:accent5>
          <a:srgbClr val="ADADAD"/>
        </a:accent5>
        <a:accent6>
          <a:srgbClr val="737373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15">
        <a:dk1>
          <a:srgbClr val="FFFFFF"/>
        </a:dk1>
        <a:lt1>
          <a:srgbClr val="FFFFFF"/>
        </a:lt1>
        <a:dk2>
          <a:srgbClr val="FFFFFF"/>
        </a:dk2>
        <a:lt2>
          <a:srgbClr val="1C1C1C"/>
        </a:lt2>
        <a:accent1>
          <a:srgbClr val="9C0113"/>
        </a:accent1>
        <a:accent2>
          <a:srgbClr val="808080"/>
        </a:accent2>
        <a:accent3>
          <a:srgbClr val="FFFFFF"/>
        </a:accent3>
        <a:accent4>
          <a:srgbClr val="DADADA"/>
        </a:accent4>
        <a:accent5>
          <a:srgbClr val="CBAAAA"/>
        </a:accent5>
        <a:accent6>
          <a:srgbClr val="737373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16">
        <a:dk1>
          <a:srgbClr val="000000"/>
        </a:dk1>
        <a:lt1>
          <a:srgbClr val="FFFFFF"/>
        </a:lt1>
        <a:dk2>
          <a:srgbClr val="FFFFFF"/>
        </a:dk2>
        <a:lt2>
          <a:srgbClr val="1C1C1C"/>
        </a:lt2>
        <a:accent1>
          <a:srgbClr val="9C0113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CBAAAA"/>
        </a:accent5>
        <a:accent6>
          <a:srgbClr val="737373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Rdg Rubine</Template>
  <TotalTime>4509</TotalTime>
  <Words>674</Words>
  <Application>Microsoft Office PowerPoint</Application>
  <PresentationFormat>Widescreen</PresentationFormat>
  <Paragraphs>120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Courier New</vt:lpstr>
      <vt:lpstr>Gill Sans MT</vt:lpstr>
      <vt:lpstr>Rdg Vesta</vt:lpstr>
      <vt:lpstr>Wingdings</vt:lpstr>
      <vt:lpstr>Custom Design</vt:lpstr>
      <vt:lpstr>1_Custom Design</vt:lpstr>
      <vt:lpstr>Office Theme</vt:lpstr>
      <vt:lpstr> WP2.1a,b: High resolution simulations of convection     GOAL: To inform parametrization development and in particular improve the temporal evolution of convection (“convective memory”)   METHOD: Analysing the diurnal cycle of deep convection using MONC </vt:lpstr>
      <vt:lpstr>Experimental setup – based on EUROCS</vt:lpstr>
      <vt:lpstr>Development of convection </vt:lpstr>
      <vt:lpstr>PowerPoint Presentation</vt:lpstr>
      <vt:lpstr>Cloud statistics What is responsible for the initial mass flux spike?</vt:lpstr>
      <vt:lpstr>Cloud statistics What is responsible for the initial mass flux spike?</vt:lpstr>
      <vt:lpstr>Convective Memory </vt:lpstr>
      <vt:lpstr>Impact on memory of thermodynamic variability at the start of forcing cycle?</vt:lpstr>
      <vt:lpstr>Headlines…. </vt:lpstr>
      <vt:lpstr>What next? How do thermodynamic and dynamic profiles change before and after rainfall?</vt:lpstr>
      <vt:lpstr>What next? What is the impact of surface heterogeneity?</vt:lpstr>
      <vt:lpstr>What next? What is the impact of surface heterogeneity?</vt:lpstr>
      <vt:lpstr>What next? What is the impact of surface heterogeneity?</vt:lpstr>
      <vt:lpstr>PowerPoint Presentation</vt:lpstr>
    </vt:vector>
  </TitlesOfParts>
  <Company>University of Reading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Volcanic ash modelling</dc:title>
  <dc:creator>Natalie Jane Harvey</dc:creator>
  <cp:lastModifiedBy>Natalie Harvey</cp:lastModifiedBy>
  <cp:revision>416</cp:revision>
  <cp:lastPrinted>2016-06-14T08:25:27Z</cp:lastPrinted>
  <dcterms:created xsi:type="dcterms:W3CDTF">2015-01-14T13:46:46Z</dcterms:created>
  <dcterms:modified xsi:type="dcterms:W3CDTF">2019-01-17T10:55:35Z</dcterms:modified>
</cp:coreProperties>
</file>