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62" r:id="rId4"/>
    <p:sldId id="259" r:id="rId5"/>
    <p:sldId id="260" r:id="rId6"/>
    <p:sldId id="261" r:id="rId7"/>
    <p:sldId id="271" r:id="rId8"/>
    <p:sldId id="267" r:id="rId9"/>
    <p:sldId id="263" r:id="rId10"/>
    <p:sldId id="264" r:id="rId11"/>
    <p:sldId id="265" r:id="rId12"/>
    <p:sldId id="270" r:id="rId13"/>
    <p:sldId id="266" r:id="rId14"/>
    <p:sldId id="268" r:id="rId15"/>
    <p:sldId id="269" r:id="rId16"/>
    <p:sldId id="25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image" Target="../media/image12.wmf"/><Relationship Id="rId7" Type="http://schemas.openxmlformats.org/officeDocument/2006/relationships/image" Target="../media/image16.wmf"/><Relationship Id="rId2" Type="http://schemas.openxmlformats.org/officeDocument/2006/relationships/image" Target="../media/image11.wmf"/><Relationship Id="rId1" Type="http://schemas.openxmlformats.org/officeDocument/2006/relationships/image" Target="../media/image10.wmf"/><Relationship Id="rId6" Type="http://schemas.openxmlformats.org/officeDocument/2006/relationships/image" Target="../media/image15.wmf"/><Relationship Id="rId5" Type="http://schemas.openxmlformats.org/officeDocument/2006/relationships/image" Target="../media/image14.wmf"/><Relationship Id="rId10" Type="http://schemas.openxmlformats.org/officeDocument/2006/relationships/image" Target="../media/image19.wmf"/><Relationship Id="rId4" Type="http://schemas.openxmlformats.org/officeDocument/2006/relationships/image" Target="../media/image13.wmf"/><Relationship Id="rId9" Type="http://schemas.openxmlformats.org/officeDocument/2006/relationships/image" Target="../media/image1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1A1532-0871-4759-9163-095347D5B666}" type="datetimeFigureOut">
              <a:rPr lang="en-US" smtClean="0"/>
              <a:pPr/>
              <a:t>6/23/2010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3F3BCC-3A46-4135-9CEF-B55F1C8788C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F3BCC-3A46-4135-9CEF-B55F1C8788C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F3BCC-3A46-4135-9CEF-B55F1C8788CF}"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F3BCC-3A46-4135-9CEF-B55F1C8788CF}"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F3BCC-3A46-4135-9CEF-B55F1C8788CF}"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F3BCC-3A46-4135-9CEF-B55F1C8788CF}"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F3BCC-3A46-4135-9CEF-B55F1C8788CF}"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F3BCC-3A46-4135-9CEF-B55F1C8788CF}"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F3BCC-3A46-4135-9CEF-B55F1C8788CF}"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F3BCC-3A46-4135-9CEF-B55F1C8788CF}"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F3BCC-3A46-4135-9CEF-B55F1C8788CF}"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F3BCC-3A46-4135-9CEF-B55F1C8788CF}"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E3F3BCC-3A46-4135-9CEF-B55F1C8788CF}"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F3BCC-3A46-4135-9CEF-B55F1C8788CF}"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F3BCC-3A46-4135-9CEF-B55F1C8788CF}"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F3BCC-3A46-4135-9CEF-B55F1C8788CF}"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3F3BCC-3A46-4135-9CEF-B55F1C8788C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0662F0-6997-4E7D-B229-109B9911C3D1}" type="datetimeFigureOut">
              <a:rPr lang="en-US" smtClean="0"/>
              <a:pPr/>
              <a:t>6/23/2010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A7987-7CE4-45D6-AF62-786198D8DBD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0662F0-6997-4E7D-B229-109B9911C3D1}" type="datetimeFigureOut">
              <a:rPr lang="en-US" smtClean="0"/>
              <a:pPr/>
              <a:t>6/23/2010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A7987-7CE4-45D6-AF62-786198D8DBD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0662F0-6997-4E7D-B229-109B9911C3D1}" type="datetimeFigureOut">
              <a:rPr lang="en-US" smtClean="0"/>
              <a:pPr/>
              <a:t>6/23/2010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A7987-7CE4-45D6-AF62-786198D8DBD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0662F0-6997-4E7D-B229-109B9911C3D1}" type="datetimeFigureOut">
              <a:rPr lang="en-US" smtClean="0"/>
              <a:pPr/>
              <a:t>6/23/2010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A7987-7CE4-45D6-AF62-786198D8DBD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0662F0-6997-4E7D-B229-109B9911C3D1}" type="datetimeFigureOut">
              <a:rPr lang="en-US" smtClean="0"/>
              <a:pPr/>
              <a:t>6/23/2010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A7987-7CE4-45D6-AF62-786198D8DBD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0662F0-6997-4E7D-B229-109B9911C3D1}" type="datetimeFigureOut">
              <a:rPr lang="en-US" smtClean="0"/>
              <a:pPr/>
              <a:t>6/23/2010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1A7987-7CE4-45D6-AF62-786198D8DBD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0662F0-6997-4E7D-B229-109B9911C3D1}" type="datetimeFigureOut">
              <a:rPr lang="en-US" smtClean="0"/>
              <a:pPr/>
              <a:t>6/23/2010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1A7987-7CE4-45D6-AF62-786198D8DBD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0662F0-6997-4E7D-B229-109B9911C3D1}" type="datetimeFigureOut">
              <a:rPr lang="en-US" smtClean="0"/>
              <a:pPr/>
              <a:t>6/23/2010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1A7987-7CE4-45D6-AF62-786198D8DBD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0662F0-6997-4E7D-B229-109B9911C3D1}" type="datetimeFigureOut">
              <a:rPr lang="en-US" smtClean="0"/>
              <a:pPr/>
              <a:t>6/23/2010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1A7987-7CE4-45D6-AF62-786198D8DBD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0662F0-6997-4E7D-B229-109B9911C3D1}" type="datetimeFigureOut">
              <a:rPr lang="en-US" smtClean="0"/>
              <a:pPr/>
              <a:t>6/23/2010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1A7987-7CE4-45D6-AF62-786198D8DBD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0662F0-6997-4E7D-B229-109B9911C3D1}" type="datetimeFigureOut">
              <a:rPr lang="en-US" smtClean="0"/>
              <a:pPr/>
              <a:t>6/23/2010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1A7987-7CE4-45D6-AF62-786198D8DBD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0662F0-6997-4E7D-B229-109B9911C3D1}" type="datetimeFigureOut">
              <a:rPr lang="en-US" smtClean="0"/>
              <a:pPr/>
              <a:t>6/23/2010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1A7987-7CE4-45D6-AF62-786198D8DB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oleObject" Target="../embeddings/oleObject13.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oleObject" Target="../embeddings/oleObject14.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image" Target="../media/image25.jpeg"/><Relationship Id="rId5" Type="http://schemas.openxmlformats.org/officeDocument/2006/relationships/image" Target="../media/image24.jpeg"/><Relationship Id="rId4" Type="http://schemas.openxmlformats.org/officeDocument/2006/relationships/oleObject" Target="../embeddings/oleObject15.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vmlDrawing" Target="../drawings/vmlDrawing6.vml"/><Relationship Id="rId4" Type="http://schemas.openxmlformats.org/officeDocument/2006/relationships/oleObject" Target="../embeddings/oleObject16.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6.xml"/><Relationship Id="rId1" Type="http://schemas.openxmlformats.org/officeDocument/2006/relationships/vmlDrawing" Target="../drawings/vmlDrawing7.vml"/><Relationship Id="rId4" Type="http://schemas.openxmlformats.org/officeDocument/2006/relationships/oleObject" Target="../embeddings/oleObject17.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7.bin"/><Relationship Id="rId13" Type="http://schemas.openxmlformats.org/officeDocument/2006/relationships/oleObject" Target="../embeddings/oleObject11.bin"/><Relationship Id="rId3" Type="http://schemas.openxmlformats.org/officeDocument/2006/relationships/notesSlide" Target="../notesSlides/notesSlide9.xml"/><Relationship Id="rId7" Type="http://schemas.openxmlformats.org/officeDocument/2006/relationships/oleObject" Target="../embeddings/oleObject6.bin"/><Relationship Id="rId12" Type="http://schemas.openxmlformats.org/officeDocument/2006/relationships/oleObject" Target="../embeddings/oleObject10.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5.bin"/><Relationship Id="rId11" Type="http://schemas.openxmlformats.org/officeDocument/2006/relationships/oleObject" Target="../embeddings/oleObject9.bin"/><Relationship Id="rId5" Type="http://schemas.openxmlformats.org/officeDocument/2006/relationships/oleObject" Target="../embeddings/oleObject4.bin"/><Relationship Id="rId10" Type="http://schemas.openxmlformats.org/officeDocument/2006/relationships/oleObject" Target="../embeddings/oleObject8.bin"/><Relationship Id="rId4" Type="http://schemas.openxmlformats.org/officeDocument/2006/relationships/oleObject" Target="../embeddings/oleObject3.bin"/><Relationship Id="rId9" Type="http://schemas.openxmlformats.org/officeDocument/2006/relationships/image" Target="../media/image20.jpeg"/><Relationship Id="rId14" Type="http://schemas.openxmlformats.org/officeDocument/2006/relationships/oleObject" Target="../embeddings/oleObject1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905000"/>
            <a:ext cx="8229600" cy="1143000"/>
          </a:xfrm>
        </p:spPr>
        <p:txBody>
          <a:bodyPr>
            <a:normAutofit/>
          </a:bodyPr>
          <a:lstStyle/>
          <a:p>
            <a:r>
              <a:rPr lang="en-GB" dirty="0" smtClean="0"/>
              <a:t>Error statistics in data assimilation</a:t>
            </a:r>
            <a:endParaRPr lang="en-US" dirty="0"/>
          </a:p>
        </p:txBody>
      </p:sp>
      <p:sp>
        <p:nvSpPr>
          <p:cNvPr id="5" name="TextBox 4"/>
          <p:cNvSpPr txBox="1"/>
          <p:nvPr/>
        </p:nvSpPr>
        <p:spPr>
          <a:xfrm>
            <a:off x="381000" y="5410200"/>
            <a:ext cx="5312160" cy="1200329"/>
          </a:xfrm>
          <a:prstGeom prst="rect">
            <a:avLst/>
          </a:prstGeom>
          <a:noFill/>
        </p:spPr>
        <p:txBody>
          <a:bodyPr wrap="none" rtlCol="0">
            <a:spAutoFit/>
          </a:bodyPr>
          <a:lstStyle/>
          <a:p>
            <a:r>
              <a:rPr lang="en-GB" dirty="0" smtClean="0"/>
              <a:t>Ross Bannister</a:t>
            </a:r>
          </a:p>
          <a:p>
            <a:r>
              <a:rPr lang="en-GB" dirty="0" smtClean="0"/>
              <a:t>NCEO</a:t>
            </a:r>
          </a:p>
          <a:p>
            <a:endParaRPr lang="en-GB" dirty="0"/>
          </a:p>
          <a:p>
            <a:r>
              <a:rPr lang="en-GB" dirty="0" smtClean="0"/>
              <a:t>University of Reading, UK, r.n.bannister@reading.ac.uk</a:t>
            </a:r>
            <a:endParaRPr lang="en-US" dirty="0"/>
          </a:p>
        </p:txBody>
      </p:sp>
      <p:sp>
        <p:nvSpPr>
          <p:cNvPr id="6" name="TextBox 5"/>
          <p:cNvSpPr txBox="1"/>
          <p:nvPr/>
        </p:nvSpPr>
        <p:spPr>
          <a:xfrm>
            <a:off x="838200" y="3496270"/>
            <a:ext cx="7499745" cy="923330"/>
          </a:xfrm>
          <a:prstGeom prst="rect">
            <a:avLst/>
          </a:prstGeom>
          <a:noFill/>
        </p:spPr>
        <p:txBody>
          <a:bodyPr wrap="none" rtlCol="0">
            <a:spAutoFit/>
          </a:bodyPr>
          <a:lstStyle/>
          <a:p>
            <a:r>
              <a:rPr lang="en-GB" i="1" dirty="0" smtClean="0"/>
              <a:t>“All models are wrong …” </a:t>
            </a:r>
            <a:r>
              <a:rPr lang="en-GB" dirty="0" smtClean="0"/>
              <a:t>(George Box)</a:t>
            </a:r>
          </a:p>
          <a:p>
            <a:endParaRPr lang="en-GB" dirty="0" smtClean="0"/>
          </a:p>
          <a:p>
            <a:r>
              <a:rPr lang="en-GB" i="1" dirty="0" smtClean="0"/>
              <a:t>“All models are wrong and all observations are inaccurate”</a:t>
            </a:r>
            <a:r>
              <a:rPr lang="en-GB" dirty="0" smtClean="0"/>
              <a:t> (a data assimilator)</a:t>
            </a:r>
          </a:p>
        </p:txBody>
      </p:sp>
      <p:pic>
        <p:nvPicPr>
          <p:cNvPr id="7" name="Picture 9" descr="NCEO_logo"/>
          <p:cNvPicPr>
            <a:picLocks noChangeAspect="1" noChangeArrowheads="1"/>
          </p:cNvPicPr>
          <p:nvPr/>
        </p:nvPicPr>
        <p:blipFill>
          <a:blip r:embed="rId3" cstate="print"/>
          <a:srcRect/>
          <a:stretch>
            <a:fillRect/>
          </a:stretch>
        </p:blipFill>
        <p:spPr bwMode="auto">
          <a:xfrm>
            <a:off x="228600" y="228600"/>
            <a:ext cx="1727200" cy="44132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t>F</a:t>
            </a:r>
            <a:r>
              <a:rPr lang="en-GB" sz="2800" dirty="0" smtClean="0"/>
              <a:t>. </a:t>
            </a:r>
            <a:r>
              <a:rPr lang="en-GB" sz="2800" dirty="0" smtClean="0"/>
              <a:t>Link between </a:t>
            </a:r>
            <a:r>
              <a:rPr lang="en-GB" sz="2800" dirty="0" err="1" smtClean="0"/>
              <a:t>Bayes</a:t>
            </a:r>
            <a:r>
              <a:rPr lang="en-GB" sz="2800" dirty="0" smtClean="0"/>
              <a:t>’ </a:t>
            </a:r>
            <a:r>
              <a:rPr lang="en-GB" sz="2800" dirty="0" smtClean="0"/>
              <a:t>Theorem and </a:t>
            </a:r>
            <a:r>
              <a:rPr lang="en-GB" sz="2800" dirty="0" smtClean="0"/>
              <a:t>the variational cost function</a:t>
            </a:r>
            <a:endParaRPr lang="en-US" sz="2800" dirty="0"/>
          </a:p>
        </p:txBody>
      </p:sp>
      <p:sp>
        <p:nvSpPr>
          <p:cNvPr id="3" name="TextBox 2"/>
          <p:cNvSpPr txBox="1"/>
          <p:nvPr/>
        </p:nvSpPr>
        <p:spPr>
          <a:xfrm>
            <a:off x="732357" y="1447800"/>
            <a:ext cx="7116243" cy="1077218"/>
          </a:xfrm>
          <a:prstGeom prst="rect">
            <a:avLst/>
          </a:prstGeom>
          <a:noFill/>
        </p:spPr>
        <p:txBody>
          <a:bodyPr wrap="none" rtlCol="0">
            <a:spAutoFit/>
          </a:bodyPr>
          <a:lstStyle/>
          <a:p>
            <a:r>
              <a:rPr lang="en-GB" sz="1600" dirty="0" err="1" smtClean="0"/>
              <a:t>Bayes</a:t>
            </a:r>
            <a:r>
              <a:rPr lang="en-GB" sz="1600" dirty="0" smtClean="0"/>
              <a:t> theorem links the following</a:t>
            </a:r>
          </a:p>
          <a:p>
            <a:pPr marL="95250" indent="-95250">
              <a:buFont typeface="Arial" pitchFamily="34" charset="0"/>
              <a:buChar char="•"/>
            </a:pPr>
            <a:r>
              <a:rPr lang="en-GB" sz="1600" dirty="0" smtClean="0"/>
              <a:t>PDF of the observations (given the truth)</a:t>
            </a:r>
          </a:p>
          <a:p>
            <a:pPr marL="95250" indent="-95250">
              <a:buFont typeface="Arial" pitchFamily="34" charset="0"/>
              <a:buChar char="•"/>
            </a:pPr>
            <a:r>
              <a:rPr lang="en-GB" sz="1600" dirty="0" smtClean="0"/>
              <a:t>PDF of the prior information (the background state)</a:t>
            </a:r>
          </a:p>
          <a:p>
            <a:pPr marL="95250" indent="-95250">
              <a:buFont typeface="Arial" pitchFamily="34" charset="0"/>
              <a:buChar char="•"/>
            </a:pPr>
            <a:r>
              <a:rPr lang="en-GB" sz="1600" dirty="0" smtClean="0"/>
              <a:t>PDF of the state (given the observations – this is the objective of data assimilation)</a:t>
            </a:r>
            <a:endParaRPr lang="en-US" sz="1600" dirty="0"/>
          </a:p>
        </p:txBody>
      </p:sp>
      <p:graphicFrame>
        <p:nvGraphicFramePr>
          <p:cNvPr id="5" name="Object 4"/>
          <p:cNvGraphicFramePr>
            <a:graphicFrameLocks noChangeAspect="1"/>
          </p:cNvGraphicFramePr>
          <p:nvPr/>
        </p:nvGraphicFramePr>
        <p:xfrm>
          <a:off x="1022350" y="2647950"/>
          <a:ext cx="7273925" cy="3541713"/>
        </p:xfrm>
        <a:graphic>
          <a:graphicData uri="http://schemas.openxmlformats.org/presentationml/2006/ole">
            <p:oleObj spid="_x0000_s27651" name="Equation" r:id="rId4" imgW="4851360" imgH="2361960" progId="Equation.3">
              <p:embed/>
            </p:oleObj>
          </a:graphicData>
        </a:graphic>
      </p:graphicFrame>
      <p:sp>
        <p:nvSpPr>
          <p:cNvPr id="6" name="Rectangle 5"/>
          <p:cNvSpPr/>
          <p:nvPr/>
        </p:nvSpPr>
        <p:spPr>
          <a:xfrm>
            <a:off x="1828800" y="5562600"/>
            <a:ext cx="5562600" cy="685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648200" y="0"/>
            <a:ext cx="457200" cy="3048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14241" y="0"/>
            <a:ext cx="5572359" cy="338554"/>
          </a:xfrm>
          <a:prstGeom prst="rect">
            <a:avLst/>
          </a:prstGeom>
          <a:noFill/>
        </p:spPr>
        <p:txBody>
          <a:bodyPr wrap="none" rtlCol="0">
            <a:spAutoFit/>
          </a:bodyPr>
          <a:lstStyle/>
          <a:p>
            <a:r>
              <a:rPr lang="en-GB" sz="1600" dirty="0" smtClean="0"/>
              <a:t>A            B           C            D            E            F            G            H            I</a:t>
            </a:r>
            <a:endParaRPr lang="en-US" sz="1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t>G</a:t>
            </a:r>
            <a:r>
              <a:rPr lang="en-GB" sz="2800" dirty="0" smtClean="0"/>
              <a:t>. </a:t>
            </a:r>
            <a:r>
              <a:rPr lang="en-GB" sz="2800" dirty="0" smtClean="0"/>
              <a:t>Link between the variational cost function and the ‘BLUE’ formula</a:t>
            </a:r>
            <a:endParaRPr lang="en-US" sz="2800" dirty="0"/>
          </a:p>
        </p:txBody>
      </p:sp>
      <p:graphicFrame>
        <p:nvGraphicFramePr>
          <p:cNvPr id="28674" name="Object 2"/>
          <p:cNvGraphicFramePr>
            <a:graphicFrameLocks noChangeAspect="1"/>
          </p:cNvGraphicFramePr>
          <p:nvPr/>
        </p:nvGraphicFramePr>
        <p:xfrm>
          <a:off x="309563" y="1371600"/>
          <a:ext cx="8701087" cy="5180013"/>
        </p:xfrm>
        <a:graphic>
          <a:graphicData uri="http://schemas.openxmlformats.org/presentationml/2006/ole">
            <p:oleObj spid="_x0000_s28674" name="Equation" r:id="rId4" imgW="5803560" imgH="3454200" progId="Equation.3">
              <p:embed/>
            </p:oleObj>
          </a:graphicData>
        </a:graphic>
      </p:graphicFrame>
      <p:sp>
        <p:nvSpPr>
          <p:cNvPr id="4" name="Rectangle 3"/>
          <p:cNvSpPr/>
          <p:nvPr/>
        </p:nvSpPr>
        <p:spPr>
          <a:xfrm>
            <a:off x="304800" y="4724400"/>
            <a:ext cx="7010400" cy="533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04800" y="6096000"/>
            <a:ext cx="7010400" cy="533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334000" y="0"/>
            <a:ext cx="457200" cy="3048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514241" y="0"/>
            <a:ext cx="5572359" cy="338554"/>
          </a:xfrm>
          <a:prstGeom prst="rect">
            <a:avLst/>
          </a:prstGeom>
          <a:noFill/>
        </p:spPr>
        <p:txBody>
          <a:bodyPr wrap="none" rtlCol="0">
            <a:spAutoFit/>
          </a:bodyPr>
          <a:lstStyle/>
          <a:p>
            <a:r>
              <a:rPr lang="en-GB" sz="1600" dirty="0" smtClean="0"/>
              <a:t>A            B           C            D            E            F            G            H            I</a:t>
            </a:r>
            <a:endParaRPr lang="en-US"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H</a:t>
            </a:r>
            <a:r>
              <a:rPr lang="en-GB" sz="2800" dirty="0" smtClean="0"/>
              <a:t>. </a:t>
            </a:r>
            <a:r>
              <a:rPr lang="en-GB" sz="2800" dirty="0" smtClean="0"/>
              <a:t>Example with a single observation</a:t>
            </a:r>
            <a:endParaRPr lang="en-US" sz="2800" dirty="0"/>
          </a:p>
        </p:txBody>
      </p:sp>
      <p:sp>
        <p:nvSpPr>
          <p:cNvPr id="4" name="TextBox 3"/>
          <p:cNvSpPr txBox="1"/>
          <p:nvPr/>
        </p:nvSpPr>
        <p:spPr>
          <a:xfrm>
            <a:off x="152400" y="1295400"/>
            <a:ext cx="6645794" cy="338554"/>
          </a:xfrm>
          <a:prstGeom prst="rect">
            <a:avLst/>
          </a:prstGeom>
          <a:noFill/>
        </p:spPr>
        <p:txBody>
          <a:bodyPr wrap="none" rtlCol="0">
            <a:spAutoFit/>
          </a:bodyPr>
          <a:lstStyle/>
          <a:p>
            <a:r>
              <a:rPr lang="en-GB" sz="1600" dirty="0" smtClean="0"/>
              <a:t>Analysis increment of the assimilation of a direct observation of </a:t>
            </a:r>
            <a:r>
              <a:rPr lang="en-GB" sz="1600" u="sng" dirty="0" smtClean="0"/>
              <a:t>one</a:t>
            </a:r>
            <a:r>
              <a:rPr lang="en-GB" sz="1600" dirty="0" smtClean="0"/>
              <a:t> variable. </a:t>
            </a:r>
            <a:endParaRPr lang="en-US" sz="1600" dirty="0"/>
          </a:p>
        </p:txBody>
      </p:sp>
      <p:graphicFrame>
        <p:nvGraphicFramePr>
          <p:cNvPr id="36866" name="Object 2"/>
          <p:cNvGraphicFramePr>
            <a:graphicFrameLocks noChangeAspect="1"/>
          </p:cNvGraphicFramePr>
          <p:nvPr/>
        </p:nvGraphicFramePr>
        <p:xfrm>
          <a:off x="117475" y="2133600"/>
          <a:ext cx="5826125" cy="3960813"/>
        </p:xfrm>
        <a:graphic>
          <a:graphicData uri="http://schemas.openxmlformats.org/presentationml/2006/ole">
            <p:oleObj spid="_x0000_s36866" name="Equation" r:id="rId4" imgW="3886200" imgH="2641320" progId="Equation.3">
              <p:embed/>
            </p:oleObj>
          </a:graphicData>
        </a:graphic>
      </p:graphicFrame>
      <p:pic>
        <p:nvPicPr>
          <p:cNvPr id="6" name="Picture 6" descr="Multvariate_p_fig3"/>
          <p:cNvPicPr>
            <a:picLocks noChangeAspect="1" noChangeArrowheads="1"/>
          </p:cNvPicPr>
          <p:nvPr/>
        </p:nvPicPr>
        <p:blipFill>
          <a:blip r:embed="rId5" cstate="print"/>
          <a:srcRect r="50244" b="50197"/>
          <a:stretch>
            <a:fillRect/>
          </a:stretch>
        </p:blipFill>
        <p:spPr bwMode="auto">
          <a:xfrm>
            <a:off x="6172200" y="3429000"/>
            <a:ext cx="2590800" cy="1600200"/>
          </a:xfrm>
          <a:prstGeom prst="rect">
            <a:avLst/>
          </a:prstGeom>
          <a:noFill/>
        </p:spPr>
      </p:pic>
      <p:pic>
        <p:nvPicPr>
          <p:cNvPr id="7" name="Picture 7" descr="Univariate_p_fig2"/>
          <p:cNvPicPr>
            <a:picLocks noChangeAspect="1" noChangeArrowheads="1"/>
          </p:cNvPicPr>
          <p:nvPr/>
        </p:nvPicPr>
        <p:blipFill>
          <a:blip r:embed="rId6" cstate="print"/>
          <a:srcRect r="50246"/>
          <a:stretch>
            <a:fillRect/>
          </a:stretch>
        </p:blipFill>
        <p:spPr bwMode="auto">
          <a:xfrm>
            <a:off x="6172200" y="1828800"/>
            <a:ext cx="2565400" cy="1549400"/>
          </a:xfrm>
          <a:prstGeom prst="rect">
            <a:avLst/>
          </a:prstGeom>
          <a:noFill/>
        </p:spPr>
      </p:pic>
      <p:pic>
        <p:nvPicPr>
          <p:cNvPr id="8" name="Picture 6" descr="Multvariate_p_fig3"/>
          <p:cNvPicPr>
            <a:picLocks noChangeAspect="1" noChangeArrowheads="1"/>
          </p:cNvPicPr>
          <p:nvPr/>
        </p:nvPicPr>
        <p:blipFill>
          <a:blip r:embed="rId5" cstate="print"/>
          <a:srcRect l="49756" r="488" b="50197"/>
          <a:stretch>
            <a:fillRect/>
          </a:stretch>
        </p:blipFill>
        <p:spPr bwMode="auto">
          <a:xfrm>
            <a:off x="6172200" y="5105400"/>
            <a:ext cx="2590800" cy="1600200"/>
          </a:xfrm>
          <a:prstGeom prst="rect">
            <a:avLst/>
          </a:prstGeom>
          <a:noFill/>
        </p:spPr>
      </p:pic>
      <p:sp>
        <p:nvSpPr>
          <p:cNvPr id="9" name="Rectangle 8"/>
          <p:cNvSpPr/>
          <p:nvPr/>
        </p:nvSpPr>
        <p:spPr>
          <a:xfrm>
            <a:off x="6096000" y="1752600"/>
            <a:ext cx="2819400" cy="4953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285935" y="6290846"/>
            <a:ext cx="2810065" cy="338554"/>
          </a:xfrm>
          <a:prstGeom prst="rect">
            <a:avLst/>
          </a:prstGeom>
          <a:noFill/>
        </p:spPr>
        <p:txBody>
          <a:bodyPr wrap="none" rtlCol="0">
            <a:spAutoFit/>
          </a:bodyPr>
          <a:lstStyle/>
          <a:p>
            <a:r>
              <a:rPr lang="en-GB" sz="1600" dirty="0" err="1" smtClean="0">
                <a:solidFill>
                  <a:srgbClr val="FF0000"/>
                </a:solidFill>
              </a:rPr>
              <a:t>Obs</a:t>
            </a:r>
            <a:r>
              <a:rPr lang="en-GB" sz="1600" dirty="0" smtClean="0">
                <a:solidFill>
                  <a:srgbClr val="FF0000"/>
                </a:solidFill>
              </a:rPr>
              <a:t> of atmospheric pressure →</a:t>
            </a:r>
            <a:endParaRPr lang="en-US" sz="1600" dirty="0">
              <a:solidFill>
                <a:srgbClr val="FF0000"/>
              </a:solidFill>
            </a:endParaRPr>
          </a:p>
        </p:txBody>
      </p:sp>
      <p:grpSp>
        <p:nvGrpSpPr>
          <p:cNvPr id="11" name="Group 11"/>
          <p:cNvGrpSpPr>
            <a:grpSpLocks/>
          </p:cNvGrpSpPr>
          <p:nvPr/>
        </p:nvGrpSpPr>
        <p:grpSpPr bwMode="auto">
          <a:xfrm>
            <a:off x="7412038" y="4114800"/>
            <a:ext cx="360362" cy="287338"/>
            <a:chOff x="2426" y="2387"/>
            <a:chExt cx="227" cy="181"/>
          </a:xfrm>
        </p:grpSpPr>
        <p:sp>
          <p:nvSpPr>
            <p:cNvPr id="12" name="Line 12"/>
            <p:cNvSpPr>
              <a:spLocks noChangeShapeType="1"/>
            </p:cNvSpPr>
            <p:nvPr/>
          </p:nvSpPr>
          <p:spPr bwMode="auto">
            <a:xfrm>
              <a:off x="2426" y="2387"/>
              <a:ext cx="227" cy="0"/>
            </a:xfrm>
            <a:prstGeom prst="line">
              <a:avLst/>
            </a:prstGeom>
            <a:noFill/>
            <a:ln w="25400">
              <a:solidFill>
                <a:srgbClr val="FF0000"/>
              </a:solidFill>
              <a:round/>
              <a:headEnd/>
              <a:tailEnd type="triangle" w="med" len="med"/>
            </a:ln>
            <a:effectLst/>
          </p:spPr>
          <p:txBody>
            <a:bodyPr/>
            <a:lstStyle/>
            <a:p>
              <a:endParaRPr lang="en-US"/>
            </a:p>
          </p:txBody>
        </p:sp>
        <p:sp>
          <p:nvSpPr>
            <p:cNvPr id="13" name="Line 13"/>
            <p:cNvSpPr>
              <a:spLocks noChangeShapeType="1"/>
            </p:cNvSpPr>
            <p:nvPr/>
          </p:nvSpPr>
          <p:spPr bwMode="auto">
            <a:xfrm rot="10800000">
              <a:off x="2426" y="2568"/>
              <a:ext cx="227" cy="0"/>
            </a:xfrm>
            <a:prstGeom prst="line">
              <a:avLst/>
            </a:prstGeom>
            <a:noFill/>
            <a:ln w="25400">
              <a:solidFill>
                <a:srgbClr val="FF0000"/>
              </a:solidFill>
              <a:round/>
              <a:headEnd/>
              <a:tailEnd type="triangle" w="med" len="med"/>
            </a:ln>
            <a:effectLst/>
          </p:spPr>
          <p:txBody>
            <a:bodyPr/>
            <a:lstStyle/>
            <a:p>
              <a:endParaRPr lang="en-US"/>
            </a:p>
          </p:txBody>
        </p:sp>
      </p:grpSp>
      <p:grpSp>
        <p:nvGrpSpPr>
          <p:cNvPr id="14" name="Group 14"/>
          <p:cNvGrpSpPr>
            <a:grpSpLocks/>
          </p:cNvGrpSpPr>
          <p:nvPr/>
        </p:nvGrpSpPr>
        <p:grpSpPr bwMode="auto">
          <a:xfrm rot="5400000">
            <a:off x="7431088" y="5772149"/>
            <a:ext cx="360363" cy="287338"/>
            <a:chOff x="2426" y="2387"/>
            <a:chExt cx="227" cy="181"/>
          </a:xfrm>
        </p:grpSpPr>
        <p:sp>
          <p:nvSpPr>
            <p:cNvPr id="15" name="Line 15"/>
            <p:cNvSpPr>
              <a:spLocks noChangeShapeType="1"/>
            </p:cNvSpPr>
            <p:nvPr/>
          </p:nvSpPr>
          <p:spPr bwMode="auto">
            <a:xfrm>
              <a:off x="2426" y="2387"/>
              <a:ext cx="227" cy="0"/>
            </a:xfrm>
            <a:prstGeom prst="line">
              <a:avLst/>
            </a:prstGeom>
            <a:noFill/>
            <a:ln w="25400">
              <a:solidFill>
                <a:srgbClr val="FF0000"/>
              </a:solidFill>
              <a:round/>
              <a:headEnd/>
              <a:tailEnd type="triangle" w="med" len="med"/>
            </a:ln>
            <a:effectLst/>
          </p:spPr>
          <p:txBody>
            <a:bodyPr/>
            <a:lstStyle/>
            <a:p>
              <a:endParaRPr lang="en-US"/>
            </a:p>
          </p:txBody>
        </p:sp>
        <p:sp>
          <p:nvSpPr>
            <p:cNvPr id="16" name="Line 16"/>
            <p:cNvSpPr>
              <a:spLocks noChangeShapeType="1"/>
            </p:cNvSpPr>
            <p:nvPr/>
          </p:nvSpPr>
          <p:spPr bwMode="auto">
            <a:xfrm rot="10800000">
              <a:off x="2426" y="2568"/>
              <a:ext cx="227" cy="0"/>
            </a:xfrm>
            <a:prstGeom prst="line">
              <a:avLst/>
            </a:prstGeom>
            <a:noFill/>
            <a:ln w="25400">
              <a:solidFill>
                <a:srgbClr val="FF0000"/>
              </a:solidFill>
              <a:round/>
              <a:headEnd/>
              <a:tailEnd type="triangle" w="med" len="med"/>
            </a:ln>
            <a:effectLst/>
          </p:spPr>
          <p:txBody>
            <a:bodyPr/>
            <a:lstStyle/>
            <a:p>
              <a:endParaRPr lang="en-US"/>
            </a:p>
          </p:txBody>
        </p:sp>
      </p:grpSp>
      <p:sp>
        <p:nvSpPr>
          <p:cNvPr id="17" name="Rectangle 16"/>
          <p:cNvSpPr/>
          <p:nvPr/>
        </p:nvSpPr>
        <p:spPr>
          <a:xfrm>
            <a:off x="6019800" y="0"/>
            <a:ext cx="457200" cy="3048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514241" y="0"/>
            <a:ext cx="5572359" cy="338554"/>
          </a:xfrm>
          <a:prstGeom prst="rect">
            <a:avLst/>
          </a:prstGeom>
          <a:noFill/>
        </p:spPr>
        <p:txBody>
          <a:bodyPr wrap="none" rtlCol="0">
            <a:spAutoFit/>
          </a:bodyPr>
          <a:lstStyle/>
          <a:p>
            <a:r>
              <a:rPr lang="en-GB" sz="1600" dirty="0" smtClean="0"/>
              <a:t>A            B           C            D            E            F            G            H            I</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I</a:t>
            </a:r>
            <a:r>
              <a:rPr lang="en-GB" sz="2800" dirty="0" smtClean="0"/>
              <a:t>. </a:t>
            </a:r>
            <a:r>
              <a:rPr lang="en-GB" sz="2800" dirty="0" smtClean="0"/>
              <a:t>Forecast error covariance statistics</a:t>
            </a:r>
            <a:endParaRPr lang="en-US" sz="2800" dirty="0"/>
          </a:p>
        </p:txBody>
      </p:sp>
      <p:sp>
        <p:nvSpPr>
          <p:cNvPr id="3" name="TextBox 2"/>
          <p:cNvSpPr txBox="1"/>
          <p:nvPr/>
        </p:nvSpPr>
        <p:spPr>
          <a:xfrm>
            <a:off x="304800" y="1524000"/>
            <a:ext cx="7011856" cy="4278094"/>
          </a:xfrm>
          <a:prstGeom prst="rect">
            <a:avLst/>
          </a:prstGeom>
          <a:noFill/>
        </p:spPr>
        <p:txBody>
          <a:bodyPr wrap="none" rtlCol="0">
            <a:spAutoFit/>
          </a:bodyPr>
          <a:lstStyle/>
          <a:p>
            <a:pPr marL="95250" indent="-95250">
              <a:buFont typeface="Arial" pitchFamily="34" charset="0"/>
              <a:buChar char="•"/>
            </a:pPr>
            <a:r>
              <a:rPr lang="en-GB" sz="1600" dirty="0" smtClean="0"/>
              <a:t>In data assimilation prior information often comes from a forecast.</a:t>
            </a:r>
          </a:p>
          <a:p>
            <a:pPr marL="95250" indent="-95250">
              <a:buFont typeface="Arial" pitchFamily="34" charset="0"/>
              <a:buChar char="•"/>
            </a:pPr>
            <a:endParaRPr lang="en-GB" sz="1600" dirty="0" smtClean="0"/>
          </a:p>
          <a:p>
            <a:pPr marL="95250" indent="-95250">
              <a:buFont typeface="Arial" pitchFamily="34" charset="0"/>
              <a:buChar char="•"/>
            </a:pPr>
            <a:r>
              <a:rPr lang="en-GB" sz="1600" dirty="0" smtClean="0"/>
              <a:t>Forecast error covariance statistics (</a:t>
            </a:r>
            <a:r>
              <a:rPr lang="en-GB" sz="1600" b="1" dirty="0" smtClean="0"/>
              <a:t>P</a:t>
            </a:r>
            <a:r>
              <a:rPr lang="en-GB" sz="1600" baseline="-25000" dirty="0" smtClean="0"/>
              <a:t>f</a:t>
            </a:r>
            <a:r>
              <a:rPr lang="en-GB" sz="1600" dirty="0" smtClean="0"/>
              <a:t>) specify how the forecast might be in error</a:t>
            </a:r>
          </a:p>
          <a:p>
            <a:pPr marL="95250" indent="-95250">
              <a:buFont typeface="Arial" pitchFamily="34" charset="0"/>
              <a:buChar char="•"/>
            </a:pPr>
            <a:endParaRPr lang="en-GB" sz="1600" dirty="0" smtClean="0"/>
          </a:p>
          <a:p>
            <a:pPr marL="95250" indent="-95250"/>
            <a:r>
              <a:rPr lang="en-GB" sz="1600" dirty="0" smtClean="0"/>
              <a:t>		</a:t>
            </a:r>
            <a:r>
              <a:rPr lang="el-GR" sz="1600" dirty="0" smtClean="0"/>
              <a:t>ε</a:t>
            </a:r>
            <a:r>
              <a:rPr lang="en-GB" sz="1600" baseline="-25000" dirty="0" smtClean="0"/>
              <a:t>f</a:t>
            </a:r>
            <a:r>
              <a:rPr lang="en-GB" sz="1600" dirty="0" smtClean="0"/>
              <a:t> = </a:t>
            </a:r>
            <a:r>
              <a:rPr lang="en-GB" sz="1600" dirty="0" err="1" smtClean="0"/>
              <a:t>x</a:t>
            </a:r>
            <a:r>
              <a:rPr lang="en-GB" sz="1600" baseline="-25000" dirty="0" err="1" smtClean="0"/>
              <a:t>f</a:t>
            </a:r>
            <a:r>
              <a:rPr lang="en-GB" sz="1600" dirty="0" smtClean="0"/>
              <a:t> – </a:t>
            </a:r>
            <a:r>
              <a:rPr lang="en-GB" sz="1600" dirty="0" err="1" smtClean="0"/>
              <a:t>x</a:t>
            </a:r>
            <a:r>
              <a:rPr lang="en-GB" sz="1600" baseline="-25000" dirty="0" err="1" smtClean="0"/>
              <a:t>true</a:t>
            </a:r>
            <a:r>
              <a:rPr lang="en-GB" sz="1600" dirty="0" smtClean="0"/>
              <a:t>,   </a:t>
            </a:r>
            <a:r>
              <a:rPr lang="en-GB" sz="1600" b="1" dirty="0" smtClean="0"/>
              <a:t>P</a:t>
            </a:r>
            <a:r>
              <a:rPr lang="en-GB" sz="1600" baseline="-25000" dirty="0" smtClean="0"/>
              <a:t>f</a:t>
            </a:r>
            <a:r>
              <a:rPr lang="en-GB" sz="1600" dirty="0" smtClean="0"/>
              <a:t> = &lt;</a:t>
            </a:r>
            <a:r>
              <a:rPr lang="el-GR" sz="1600" dirty="0" smtClean="0"/>
              <a:t>ε</a:t>
            </a:r>
            <a:r>
              <a:rPr lang="en-GB" sz="1600" baseline="-25000" dirty="0" smtClean="0"/>
              <a:t>f</a:t>
            </a:r>
            <a:r>
              <a:rPr lang="el-GR" sz="1600" dirty="0" smtClean="0"/>
              <a:t> ε</a:t>
            </a:r>
            <a:r>
              <a:rPr lang="en-GB" sz="1600" baseline="-25000" dirty="0" err="1" smtClean="0"/>
              <a:t>f</a:t>
            </a:r>
            <a:r>
              <a:rPr lang="en-GB" sz="1600" baseline="30000" dirty="0" err="1" smtClean="0"/>
              <a:t>T</a:t>
            </a:r>
            <a:r>
              <a:rPr lang="en-GB" sz="1600" dirty="0" smtClean="0"/>
              <a:t>&gt;.</a:t>
            </a:r>
          </a:p>
          <a:p>
            <a:pPr marL="95250" indent="-95250">
              <a:buFont typeface="Arial" pitchFamily="34" charset="0"/>
              <a:buChar char="•"/>
            </a:pPr>
            <a:endParaRPr lang="en-GB" sz="1600" dirty="0" smtClean="0"/>
          </a:p>
          <a:p>
            <a:pPr marL="95250" indent="-95250">
              <a:buFont typeface="Arial" pitchFamily="34" charset="0"/>
              <a:buChar char="•"/>
            </a:pPr>
            <a:r>
              <a:rPr lang="en-GB" sz="1600" dirty="0" smtClean="0"/>
              <a:t>How could </a:t>
            </a:r>
            <a:r>
              <a:rPr lang="en-GB" sz="1600" b="1" dirty="0" smtClean="0"/>
              <a:t>P</a:t>
            </a:r>
            <a:r>
              <a:rPr lang="en-GB" sz="1600" baseline="-25000" dirty="0" smtClean="0"/>
              <a:t>f</a:t>
            </a:r>
            <a:r>
              <a:rPr lang="en-GB" sz="1600" dirty="0" smtClean="0"/>
              <a:t> be estimated for use in data assimilation?</a:t>
            </a:r>
          </a:p>
          <a:p>
            <a:pPr marL="552450" lvl="1" indent="-95250">
              <a:buFont typeface="Arial" pitchFamily="34" charset="0"/>
              <a:buChar char="•"/>
            </a:pPr>
            <a:endParaRPr lang="en-GB" sz="1600" dirty="0" smtClean="0"/>
          </a:p>
          <a:p>
            <a:pPr marL="552450" lvl="1" indent="-95250">
              <a:buFont typeface="Arial" pitchFamily="34" charset="0"/>
              <a:buChar char="•"/>
            </a:pPr>
            <a:r>
              <a:rPr lang="en-GB" sz="1600" dirty="0" smtClean="0"/>
              <a:t>Analysis of innovations (*).</a:t>
            </a:r>
          </a:p>
          <a:p>
            <a:pPr marL="552450" lvl="1" indent="-95250">
              <a:buFont typeface="Arial" pitchFamily="34" charset="0"/>
              <a:buChar char="•"/>
            </a:pPr>
            <a:r>
              <a:rPr lang="en-GB" sz="1600" dirty="0" smtClean="0"/>
              <a:t>Differences of varying length forecasts.</a:t>
            </a:r>
          </a:p>
          <a:p>
            <a:pPr marL="552450" lvl="1" indent="-95250">
              <a:buFont typeface="Arial" pitchFamily="34" charset="0"/>
              <a:buChar char="•"/>
            </a:pPr>
            <a:r>
              <a:rPr lang="en-GB" sz="1600" dirty="0" smtClean="0"/>
              <a:t>Monte-Carlo method (*).</a:t>
            </a:r>
          </a:p>
          <a:p>
            <a:pPr marL="552450" lvl="1" indent="-95250">
              <a:buFont typeface="Arial" pitchFamily="34" charset="0"/>
              <a:buChar char="•"/>
            </a:pPr>
            <a:r>
              <a:rPr lang="en-GB" sz="1600" dirty="0" smtClean="0"/>
              <a:t>Forecast time lags.</a:t>
            </a:r>
          </a:p>
          <a:p>
            <a:pPr marL="95250" indent="-95250">
              <a:buFont typeface="Arial" pitchFamily="34" charset="0"/>
              <a:buChar char="•"/>
            </a:pPr>
            <a:endParaRPr lang="en-GB" sz="1600" dirty="0" smtClean="0"/>
          </a:p>
          <a:p>
            <a:pPr marL="95250" indent="-95250">
              <a:buFont typeface="Arial" pitchFamily="34" charset="0"/>
              <a:buChar char="•"/>
            </a:pPr>
            <a:r>
              <a:rPr lang="en-GB" sz="1600" dirty="0" smtClean="0"/>
              <a:t>Problems with the above methods.</a:t>
            </a:r>
          </a:p>
          <a:p>
            <a:pPr marL="95250" indent="-95250">
              <a:buFont typeface="Arial" pitchFamily="34" charset="0"/>
              <a:buChar char="•"/>
            </a:pPr>
            <a:endParaRPr lang="en-GB" sz="1600" dirty="0" smtClean="0"/>
          </a:p>
          <a:p>
            <a:pPr marL="95250" indent="-95250">
              <a:buFont typeface="Arial" pitchFamily="34" charset="0"/>
              <a:buChar char="•"/>
            </a:pPr>
            <a:r>
              <a:rPr lang="en-GB" sz="1600" dirty="0" smtClean="0"/>
              <a:t>A climatological average forecast error</a:t>
            </a:r>
          </a:p>
          <a:p>
            <a:pPr marL="95250" indent="-95250"/>
            <a:r>
              <a:rPr lang="en-GB" sz="1600" dirty="0" smtClean="0"/>
              <a:t>   covariance matrix is called </a:t>
            </a:r>
            <a:r>
              <a:rPr lang="en-GB" sz="1600" b="1" dirty="0" smtClean="0"/>
              <a:t>B</a:t>
            </a:r>
            <a:r>
              <a:rPr lang="en-GB" sz="1600" dirty="0" smtClean="0"/>
              <a:t>.</a:t>
            </a:r>
          </a:p>
        </p:txBody>
      </p:sp>
      <p:graphicFrame>
        <p:nvGraphicFramePr>
          <p:cNvPr id="4" name="Object 3"/>
          <p:cNvGraphicFramePr>
            <a:graphicFrameLocks noChangeAspect="1"/>
          </p:cNvGraphicFramePr>
          <p:nvPr/>
        </p:nvGraphicFramePr>
        <p:xfrm>
          <a:off x="4397375" y="3936325"/>
          <a:ext cx="4497388" cy="2197100"/>
        </p:xfrm>
        <a:graphic>
          <a:graphicData uri="http://schemas.openxmlformats.org/presentationml/2006/ole">
            <p:oleObj spid="_x0000_s35842" name="Equation" r:id="rId4" imgW="3746160" imgH="1828800" progId="Equation.3">
              <p:embed/>
            </p:oleObj>
          </a:graphicData>
        </a:graphic>
      </p:graphicFrame>
      <p:cxnSp>
        <p:nvCxnSpPr>
          <p:cNvPr id="6" name="Curved Connector 5"/>
          <p:cNvCxnSpPr/>
          <p:nvPr/>
        </p:nvCxnSpPr>
        <p:spPr>
          <a:xfrm>
            <a:off x="3581400" y="2640925"/>
            <a:ext cx="3429000" cy="990600"/>
          </a:xfrm>
          <a:prstGeom prst="curvedConnector3">
            <a:avLst>
              <a:gd name="adj1" fmla="val 100547"/>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6629400" y="0"/>
            <a:ext cx="457200" cy="3048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14241" y="0"/>
            <a:ext cx="5572359" cy="338554"/>
          </a:xfrm>
          <a:prstGeom prst="rect">
            <a:avLst/>
          </a:prstGeom>
          <a:noFill/>
        </p:spPr>
        <p:txBody>
          <a:bodyPr wrap="none" rtlCol="0">
            <a:spAutoFit/>
          </a:bodyPr>
          <a:lstStyle/>
          <a:p>
            <a:r>
              <a:rPr lang="en-GB" sz="1600" dirty="0" smtClean="0"/>
              <a:t>A            B           C            D            E            F            G            H            I</a:t>
            </a:r>
            <a:endParaRPr lang="en-US" sz="1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I</a:t>
            </a:r>
            <a:r>
              <a:rPr lang="en-GB" sz="2800" dirty="0" smtClean="0"/>
              <a:t>.1 </a:t>
            </a:r>
            <a:r>
              <a:rPr lang="en-GB" sz="2800" dirty="0" smtClean="0"/>
              <a:t>Analysis of innovations </a:t>
            </a:r>
            <a:endParaRPr lang="en-US" sz="2800" dirty="0"/>
          </a:p>
        </p:txBody>
      </p:sp>
      <p:sp>
        <p:nvSpPr>
          <p:cNvPr id="3" name="TextBox 2"/>
          <p:cNvSpPr txBox="1"/>
          <p:nvPr/>
        </p:nvSpPr>
        <p:spPr>
          <a:xfrm>
            <a:off x="228600" y="1038126"/>
            <a:ext cx="8892306" cy="5837495"/>
          </a:xfrm>
          <a:prstGeom prst="rect">
            <a:avLst/>
          </a:prstGeom>
          <a:noFill/>
        </p:spPr>
        <p:txBody>
          <a:bodyPr wrap="none" rtlCol="0">
            <a:spAutoFit/>
          </a:bodyPr>
          <a:lstStyle/>
          <a:p>
            <a:r>
              <a:rPr lang="en-GB" sz="1600" dirty="0" smtClean="0"/>
              <a:t>We don’t know the truth, but we do have observations of the truth with known error statistics.</a:t>
            </a:r>
          </a:p>
          <a:p>
            <a:endParaRPr lang="en-GB" sz="1600" dirty="0" smtClean="0"/>
          </a:p>
          <a:p>
            <a:r>
              <a:rPr lang="en-GB" sz="1600" dirty="0" smtClean="0"/>
              <a:t>Definition of observation error :    y   =   </a:t>
            </a:r>
            <a:r>
              <a:rPr lang="en-GB" sz="1600" dirty="0" err="1" smtClean="0"/>
              <a:t>y</a:t>
            </a:r>
            <a:r>
              <a:rPr lang="en-GB" sz="1600" baseline="-25000" dirty="0" err="1" smtClean="0"/>
              <a:t>true</a:t>
            </a:r>
            <a:r>
              <a:rPr lang="en-GB" sz="1600" dirty="0" smtClean="0"/>
              <a:t> + </a:t>
            </a:r>
            <a:r>
              <a:rPr lang="el-GR" sz="1600" dirty="0" smtClean="0"/>
              <a:t>ε</a:t>
            </a:r>
            <a:r>
              <a:rPr lang="en-GB" sz="1600" baseline="-25000" dirty="0" smtClean="0"/>
              <a:t>y</a:t>
            </a:r>
            <a:r>
              <a:rPr lang="en-GB" sz="1600" dirty="0" smtClean="0"/>
              <a:t>   =   h(</a:t>
            </a:r>
            <a:r>
              <a:rPr lang="en-GB" sz="1600" dirty="0" err="1" smtClean="0"/>
              <a:t>x</a:t>
            </a:r>
            <a:r>
              <a:rPr lang="en-GB" sz="1600" baseline="-25000" dirty="0" err="1" smtClean="0"/>
              <a:t>true</a:t>
            </a:r>
            <a:r>
              <a:rPr lang="en-GB" sz="1600" dirty="0" smtClean="0"/>
              <a:t>) + </a:t>
            </a:r>
            <a:r>
              <a:rPr lang="el-GR" sz="1600" dirty="0" smtClean="0"/>
              <a:t>ε</a:t>
            </a:r>
            <a:r>
              <a:rPr lang="en-GB" sz="1600" baseline="-25000" dirty="0" smtClean="0"/>
              <a:t>y</a:t>
            </a:r>
          </a:p>
          <a:p>
            <a:endParaRPr lang="en-GB" sz="1600" baseline="-25000" dirty="0" smtClean="0"/>
          </a:p>
          <a:p>
            <a:r>
              <a:rPr lang="en-GB" sz="1600" dirty="0" smtClean="0"/>
              <a:t>Definition of forecast error        :    </a:t>
            </a:r>
            <a:r>
              <a:rPr lang="en-GB" sz="1600" dirty="0" err="1" smtClean="0"/>
              <a:t>x</a:t>
            </a:r>
            <a:r>
              <a:rPr lang="en-GB" sz="1600" baseline="-25000" dirty="0" err="1" smtClean="0"/>
              <a:t>true</a:t>
            </a:r>
            <a:r>
              <a:rPr lang="en-GB" sz="1600" dirty="0" smtClean="0"/>
              <a:t> =  </a:t>
            </a:r>
            <a:r>
              <a:rPr lang="en-GB" sz="1600" dirty="0" err="1" smtClean="0"/>
              <a:t>x</a:t>
            </a:r>
            <a:r>
              <a:rPr lang="en-GB" sz="1600" baseline="-25000" dirty="0" err="1" smtClean="0"/>
              <a:t>f</a:t>
            </a:r>
            <a:r>
              <a:rPr lang="en-GB" sz="1600" dirty="0" smtClean="0"/>
              <a:t> – </a:t>
            </a:r>
            <a:r>
              <a:rPr lang="el-GR" sz="1600" dirty="0" smtClean="0"/>
              <a:t>ε</a:t>
            </a:r>
            <a:r>
              <a:rPr lang="en-GB" sz="1600" baseline="-25000" dirty="0" smtClean="0"/>
              <a:t>f</a:t>
            </a:r>
          </a:p>
          <a:p>
            <a:endParaRPr lang="en-GB" sz="1600" baseline="-25000" dirty="0" smtClean="0"/>
          </a:p>
          <a:p>
            <a:r>
              <a:rPr lang="en-GB" sz="1600" dirty="0" smtClean="0"/>
              <a:t>Eliminate </a:t>
            </a:r>
            <a:r>
              <a:rPr lang="en-GB" sz="1600" dirty="0" err="1" smtClean="0"/>
              <a:t>x</a:t>
            </a:r>
            <a:r>
              <a:rPr lang="en-GB" sz="1600" baseline="-25000" dirty="0" err="1" smtClean="0"/>
              <a:t>true</a:t>
            </a:r>
            <a:r>
              <a:rPr lang="en-GB" sz="1600" baseline="-25000" dirty="0" smtClean="0"/>
              <a:t> </a:t>
            </a:r>
            <a:r>
              <a:rPr lang="en-GB" sz="1600" dirty="0" smtClean="0"/>
              <a:t>                              :    y   =   h(</a:t>
            </a:r>
            <a:r>
              <a:rPr lang="en-GB" sz="1600" dirty="0" err="1" smtClean="0"/>
              <a:t>x</a:t>
            </a:r>
            <a:r>
              <a:rPr lang="en-GB" sz="1600" baseline="-25000" dirty="0" err="1" smtClean="0"/>
              <a:t>f</a:t>
            </a:r>
            <a:r>
              <a:rPr lang="en-GB" sz="1600" dirty="0" smtClean="0"/>
              <a:t> – </a:t>
            </a:r>
            <a:r>
              <a:rPr lang="el-GR" sz="1600" dirty="0" smtClean="0"/>
              <a:t>ε</a:t>
            </a:r>
            <a:r>
              <a:rPr lang="en-GB" sz="1600" baseline="-25000" dirty="0" smtClean="0"/>
              <a:t>f</a:t>
            </a:r>
            <a:r>
              <a:rPr lang="en-GB" sz="1600" dirty="0" smtClean="0"/>
              <a:t>) + </a:t>
            </a:r>
            <a:r>
              <a:rPr lang="el-GR" sz="1600" dirty="0" smtClean="0"/>
              <a:t>ε</a:t>
            </a:r>
            <a:r>
              <a:rPr lang="en-GB" sz="1600" baseline="-25000" dirty="0" smtClean="0"/>
              <a:t>y</a:t>
            </a:r>
            <a:r>
              <a:rPr lang="en-GB" sz="1600" dirty="0" smtClean="0"/>
              <a:t>  ≈   h(</a:t>
            </a:r>
            <a:r>
              <a:rPr lang="en-GB" sz="1600" dirty="0" err="1" smtClean="0"/>
              <a:t>x</a:t>
            </a:r>
            <a:r>
              <a:rPr lang="en-GB" sz="1600" baseline="-25000" dirty="0" err="1" smtClean="0"/>
              <a:t>f</a:t>
            </a:r>
            <a:r>
              <a:rPr lang="en-GB" sz="1600" dirty="0" smtClean="0"/>
              <a:t> )  -  H</a:t>
            </a:r>
            <a:r>
              <a:rPr lang="el-GR" sz="1600" dirty="0" smtClean="0"/>
              <a:t>ε</a:t>
            </a:r>
            <a:r>
              <a:rPr lang="en-GB" sz="1600" baseline="-25000" dirty="0" smtClean="0"/>
              <a:t>f </a:t>
            </a:r>
            <a:r>
              <a:rPr lang="en-GB" sz="1600" dirty="0" smtClean="0"/>
              <a:t>  +  </a:t>
            </a:r>
            <a:r>
              <a:rPr lang="el-GR" sz="1600" dirty="0" smtClean="0"/>
              <a:t>ε</a:t>
            </a:r>
            <a:r>
              <a:rPr lang="en-GB" sz="1600" baseline="-25000" dirty="0" smtClean="0"/>
              <a:t>y</a:t>
            </a:r>
            <a:endParaRPr lang="en-GB" sz="1600" dirty="0" smtClean="0"/>
          </a:p>
          <a:p>
            <a:endParaRPr lang="en-GB" sz="1600" dirty="0" smtClean="0"/>
          </a:p>
          <a:p>
            <a:r>
              <a:rPr lang="en-GB" sz="1600" dirty="0" smtClean="0"/>
              <a:t>‘Innovation’                                  :     y - h(</a:t>
            </a:r>
            <a:r>
              <a:rPr lang="en-GB" sz="1600" dirty="0" err="1" smtClean="0"/>
              <a:t>x</a:t>
            </a:r>
            <a:r>
              <a:rPr lang="en-GB" sz="1600" baseline="-25000" dirty="0" err="1" smtClean="0"/>
              <a:t>f</a:t>
            </a:r>
            <a:r>
              <a:rPr lang="en-GB" sz="1600" dirty="0" smtClean="0"/>
              <a:t> )   ≈   </a:t>
            </a:r>
            <a:r>
              <a:rPr lang="el-GR" sz="1600" dirty="0" smtClean="0"/>
              <a:t>ε</a:t>
            </a:r>
            <a:r>
              <a:rPr lang="en-GB" sz="1600" baseline="-25000" dirty="0" smtClean="0"/>
              <a:t>y</a:t>
            </a:r>
            <a:r>
              <a:rPr lang="en-GB" sz="1600" dirty="0" smtClean="0"/>
              <a:t> -  H</a:t>
            </a:r>
            <a:r>
              <a:rPr lang="el-GR" sz="1600" dirty="0" smtClean="0"/>
              <a:t>ε</a:t>
            </a:r>
            <a:r>
              <a:rPr lang="en-GB" sz="1600" baseline="-25000" dirty="0" smtClean="0"/>
              <a:t>f</a:t>
            </a:r>
            <a:endParaRPr lang="en-GB" sz="1600" dirty="0" smtClean="0"/>
          </a:p>
          <a:p>
            <a:r>
              <a:rPr lang="en-GB" sz="1600" dirty="0" smtClean="0"/>
              <a:t>                                                        LHS (known), RHS(unknown)</a:t>
            </a:r>
          </a:p>
          <a:p>
            <a:endParaRPr lang="en-GB" sz="1600" dirty="0" smtClean="0"/>
          </a:p>
          <a:p>
            <a:r>
              <a:rPr lang="en-GB" sz="1600" dirty="0" smtClean="0"/>
              <a:t>Take pairs of in-situ </a:t>
            </a:r>
            <a:r>
              <a:rPr lang="en-GB" sz="1600" dirty="0" err="1" smtClean="0"/>
              <a:t>obs</a:t>
            </a:r>
            <a:r>
              <a:rPr lang="en-GB" sz="1600" dirty="0" smtClean="0"/>
              <a:t> whose errors are uncorrelated (for variable v</a:t>
            </a:r>
            <a:r>
              <a:rPr lang="en-GB" sz="1600" baseline="-25000" dirty="0" smtClean="0"/>
              <a:t>1</a:t>
            </a:r>
            <a:r>
              <a:rPr lang="en-GB" sz="1600" dirty="0" smtClean="0"/>
              <a:t>, </a:t>
            </a:r>
            <a:r>
              <a:rPr lang="en-GB" sz="1600" dirty="0" err="1" smtClean="0"/>
              <a:t>posn</a:t>
            </a:r>
            <a:r>
              <a:rPr lang="en-GB" sz="1600" dirty="0" smtClean="0"/>
              <a:t> r and v</a:t>
            </a:r>
            <a:r>
              <a:rPr lang="en-GB" sz="1600" baseline="-25000" dirty="0" smtClean="0"/>
              <a:t>2</a:t>
            </a:r>
            <a:r>
              <a:rPr lang="en-GB" sz="1600" dirty="0" smtClean="0"/>
              <a:t>, r+</a:t>
            </a:r>
            <a:r>
              <a:rPr lang="el-GR" sz="1600" dirty="0" smtClean="0"/>
              <a:t>Δ</a:t>
            </a:r>
            <a:r>
              <a:rPr lang="en-GB" sz="1600" dirty="0" smtClean="0"/>
              <a:t>r)</a:t>
            </a:r>
          </a:p>
          <a:p>
            <a:r>
              <a:rPr lang="en-GB" sz="1600" dirty="0" smtClean="0"/>
              <a:t>   y(v</a:t>
            </a:r>
            <a:r>
              <a:rPr lang="en-GB" sz="1600" baseline="-25000" dirty="0" smtClean="0"/>
              <a:t>1</a:t>
            </a:r>
            <a:r>
              <a:rPr lang="en-GB" sz="1600" dirty="0" smtClean="0"/>
              <a:t>,r)  -  </a:t>
            </a:r>
            <a:r>
              <a:rPr lang="en-GB" sz="1600" dirty="0" err="1" smtClean="0"/>
              <a:t>x</a:t>
            </a:r>
            <a:r>
              <a:rPr lang="en-GB" sz="1600" baseline="-25000" dirty="0" err="1" smtClean="0"/>
              <a:t>f</a:t>
            </a:r>
            <a:r>
              <a:rPr lang="en-GB" sz="1600" baseline="-25000" dirty="0" smtClean="0"/>
              <a:t> </a:t>
            </a:r>
            <a:r>
              <a:rPr lang="en-GB" sz="1600" dirty="0" smtClean="0"/>
              <a:t>(v</a:t>
            </a:r>
            <a:r>
              <a:rPr lang="en-GB" sz="1600" baseline="-25000" dirty="0" smtClean="0"/>
              <a:t>1</a:t>
            </a:r>
            <a:r>
              <a:rPr lang="en-GB" sz="1600" dirty="0" smtClean="0"/>
              <a:t>,r)    ≈    </a:t>
            </a:r>
            <a:r>
              <a:rPr lang="el-GR" sz="1600" dirty="0" smtClean="0"/>
              <a:t>ε</a:t>
            </a:r>
            <a:r>
              <a:rPr lang="en-GB" sz="1600" baseline="-25000" dirty="0" smtClean="0"/>
              <a:t>y</a:t>
            </a:r>
            <a:r>
              <a:rPr lang="en-GB" sz="1600" dirty="0" smtClean="0"/>
              <a:t>(v</a:t>
            </a:r>
            <a:r>
              <a:rPr lang="en-GB" sz="1600" baseline="-25000" dirty="0" smtClean="0"/>
              <a:t>1</a:t>
            </a:r>
            <a:r>
              <a:rPr lang="en-GB" sz="1600" dirty="0" smtClean="0"/>
              <a:t>,r) -  </a:t>
            </a:r>
            <a:r>
              <a:rPr lang="el-GR" sz="1600" dirty="0" smtClean="0"/>
              <a:t>ε</a:t>
            </a:r>
            <a:r>
              <a:rPr lang="en-GB" sz="1600" baseline="-25000" dirty="0" smtClean="0"/>
              <a:t>f</a:t>
            </a:r>
            <a:r>
              <a:rPr lang="en-GB" sz="1600" dirty="0" smtClean="0"/>
              <a:t>(v</a:t>
            </a:r>
            <a:r>
              <a:rPr lang="en-GB" sz="1600" baseline="-25000" dirty="0" smtClean="0"/>
              <a:t>1</a:t>
            </a:r>
            <a:r>
              <a:rPr lang="en-GB" sz="1600" dirty="0" smtClean="0"/>
              <a:t>,r)             y(v</a:t>
            </a:r>
            <a:r>
              <a:rPr lang="en-GB" sz="1600" baseline="-25000" dirty="0" smtClean="0"/>
              <a:t>2</a:t>
            </a:r>
            <a:r>
              <a:rPr lang="en-GB" sz="1600" dirty="0" smtClean="0"/>
              <a:t>,r +</a:t>
            </a:r>
            <a:r>
              <a:rPr lang="el-GR" sz="1600" dirty="0" smtClean="0"/>
              <a:t>Δ</a:t>
            </a:r>
            <a:r>
              <a:rPr lang="en-GB" sz="1600" dirty="0" smtClean="0"/>
              <a:t>r)  -  </a:t>
            </a:r>
            <a:r>
              <a:rPr lang="en-GB" sz="1600" dirty="0" err="1" smtClean="0"/>
              <a:t>x</a:t>
            </a:r>
            <a:r>
              <a:rPr lang="en-GB" sz="1600" baseline="-25000" dirty="0" err="1" smtClean="0"/>
              <a:t>f</a:t>
            </a:r>
            <a:r>
              <a:rPr lang="en-GB" sz="1600" baseline="-25000" dirty="0" smtClean="0"/>
              <a:t> </a:t>
            </a:r>
            <a:r>
              <a:rPr lang="en-GB" sz="1600" dirty="0" smtClean="0"/>
              <a:t>(v</a:t>
            </a:r>
            <a:r>
              <a:rPr lang="en-GB" sz="1600" baseline="-25000" dirty="0" smtClean="0"/>
              <a:t>2</a:t>
            </a:r>
            <a:r>
              <a:rPr lang="en-GB" sz="1600" dirty="0" smtClean="0"/>
              <a:t>,r +</a:t>
            </a:r>
            <a:r>
              <a:rPr lang="el-GR" sz="1600" dirty="0" smtClean="0"/>
              <a:t>Δ</a:t>
            </a:r>
            <a:r>
              <a:rPr lang="en-GB" sz="1600" dirty="0" smtClean="0"/>
              <a:t>r)    ≈    </a:t>
            </a:r>
            <a:r>
              <a:rPr lang="el-GR" sz="1600" dirty="0" smtClean="0"/>
              <a:t>ε</a:t>
            </a:r>
            <a:r>
              <a:rPr lang="en-GB" sz="1600" baseline="-25000" dirty="0" smtClean="0"/>
              <a:t>y</a:t>
            </a:r>
            <a:r>
              <a:rPr lang="en-GB" sz="1600" dirty="0" smtClean="0"/>
              <a:t>(v</a:t>
            </a:r>
            <a:r>
              <a:rPr lang="en-GB" sz="1600" baseline="-25000" dirty="0" smtClean="0"/>
              <a:t>2</a:t>
            </a:r>
            <a:r>
              <a:rPr lang="en-GB" sz="1600" dirty="0" smtClean="0"/>
              <a:t>,r +</a:t>
            </a:r>
            <a:r>
              <a:rPr lang="el-GR" sz="1600" dirty="0" smtClean="0"/>
              <a:t>Δ</a:t>
            </a:r>
            <a:r>
              <a:rPr lang="en-GB" sz="1600" dirty="0" smtClean="0"/>
              <a:t>r) -  </a:t>
            </a:r>
            <a:r>
              <a:rPr lang="el-GR" sz="1600" dirty="0" smtClean="0"/>
              <a:t>ε</a:t>
            </a:r>
            <a:r>
              <a:rPr lang="en-GB" sz="1600" baseline="-25000" dirty="0" smtClean="0"/>
              <a:t>f</a:t>
            </a:r>
            <a:r>
              <a:rPr lang="en-GB" sz="1600" dirty="0" smtClean="0"/>
              <a:t>(v</a:t>
            </a:r>
            <a:r>
              <a:rPr lang="en-GB" sz="1600" baseline="-25000" dirty="0" smtClean="0"/>
              <a:t>2</a:t>
            </a:r>
            <a:r>
              <a:rPr lang="en-GB" sz="1600" dirty="0" smtClean="0"/>
              <a:t>,r +</a:t>
            </a:r>
            <a:r>
              <a:rPr lang="el-GR" sz="1600" dirty="0" smtClean="0"/>
              <a:t>Δ</a:t>
            </a:r>
            <a:r>
              <a:rPr lang="en-GB" sz="1600" dirty="0" smtClean="0"/>
              <a:t>r)</a:t>
            </a:r>
          </a:p>
          <a:p>
            <a:endParaRPr lang="en-GB" sz="1600" dirty="0" smtClean="0"/>
          </a:p>
          <a:p>
            <a:r>
              <a:rPr lang="en-GB" sz="1600" dirty="0" smtClean="0"/>
              <a:t>Covariances</a:t>
            </a:r>
          </a:p>
          <a:p>
            <a:r>
              <a:rPr lang="en-GB" sz="1600" dirty="0" smtClean="0"/>
              <a:t>&lt;[y(v</a:t>
            </a:r>
            <a:r>
              <a:rPr lang="en-GB" sz="1600" baseline="-25000" dirty="0" smtClean="0"/>
              <a:t>1</a:t>
            </a:r>
            <a:r>
              <a:rPr lang="en-GB" sz="1600" dirty="0" smtClean="0"/>
              <a:t>,r) - </a:t>
            </a:r>
            <a:r>
              <a:rPr lang="en-GB" sz="1600" dirty="0" err="1" smtClean="0"/>
              <a:t>x</a:t>
            </a:r>
            <a:r>
              <a:rPr lang="en-GB" sz="1600" baseline="-25000" dirty="0" err="1" smtClean="0"/>
              <a:t>f</a:t>
            </a:r>
            <a:r>
              <a:rPr lang="en-GB" sz="1600" baseline="-25000" dirty="0" smtClean="0"/>
              <a:t> </a:t>
            </a:r>
            <a:r>
              <a:rPr lang="en-GB" sz="1600" dirty="0" smtClean="0"/>
              <a:t>(v</a:t>
            </a:r>
            <a:r>
              <a:rPr lang="en-GB" sz="1600" baseline="-25000" dirty="0" smtClean="0"/>
              <a:t>1</a:t>
            </a:r>
            <a:r>
              <a:rPr lang="en-GB" sz="1600" dirty="0" smtClean="0"/>
              <a:t>,r)]   [y(v</a:t>
            </a:r>
            <a:r>
              <a:rPr lang="en-GB" sz="1600" baseline="-25000" dirty="0" smtClean="0"/>
              <a:t>2</a:t>
            </a:r>
            <a:r>
              <a:rPr lang="en-GB" sz="1600" dirty="0" smtClean="0"/>
              <a:t>,r +</a:t>
            </a:r>
            <a:r>
              <a:rPr lang="el-GR" sz="1600" dirty="0" smtClean="0"/>
              <a:t>Δ</a:t>
            </a:r>
            <a:r>
              <a:rPr lang="en-GB" sz="1600" dirty="0" smtClean="0"/>
              <a:t>r) - </a:t>
            </a:r>
            <a:r>
              <a:rPr lang="en-GB" sz="1600" dirty="0" err="1" smtClean="0"/>
              <a:t>x</a:t>
            </a:r>
            <a:r>
              <a:rPr lang="en-GB" sz="1600" baseline="-25000" dirty="0" err="1" smtClean="0"/>
              <a:t>f</a:t>
            </a:r>
            <a:r>
              <a:rPr lang="en-GB" sz="1600" baseline="-25000" dirty="0" smtClean="0"/>
              <a:t> </a:t>
            </a:r>
            <a:r>
              <a:rPr lang="en-GB" sz="1600" dirty="0" smtClean="0"/>
              <a:t>(v</a:t>
            </a:r>
            <a:r>
              <a:rPr lang="en-GB" sz="1600" baseline="-25000" dirty="0" smtClean="0"/>
              <a:t>2</a:t>
            </a:r>
            <a:r>
              <a:rPr lang="en-GB" sz="1600" dirty="0" smtClean="0"/>
              <a:t>,r +</a:t>
            </a:r>
            <a:r>
              <a:rPr lang="el-GR" sz="1600" dirty="0" smtClean="0"/>
              <a:t>Δ</a:t>
            </a:r>
            <a:r>
              <a:rPr lang="en-GB" sz="1600" dirty="0" smtClean="0"/>
              <a:t>r)]&gt;   =   &lt;[</a:t>
            </a:r>
            <a:r>
              <a:rPr lang="el-GR" sz="1600" dirty="0" smtClean="0"/>
              <a:t>ε</a:t>
            </a:r>
            <a:r>
              <a:rPr lang="en-GB" sz="1600" baseline="-25000" dirty="0" smtClean="0"/>
              <a:t>y</a:t>
            </a:r>
            <a:r>
              <a:rPr lang="en-GB" sz="1600" dirty="0" smtClean="0"/>
              <a:t>(v</a:t>
            </a:r>
            <a:r>
              <a:rPr lang="en-GB" sz="1600" baseline="-25000" dirty="0" smtClean="0"/>
              <a:t>1</a:t>
            </a:r>
            <a:r>
              <a:rPr lang="en-GB" sz="1600" dirty="0" smtClean="0"/>
              <a:t>,r) -  </a:t>
            </a:r>
            <a:r>
              <a:rPr lang="el-GR" sz="1600" dirty="0" smtClean="0"/>
              <a:t>ε</a:t>
            </a:r>
            <a:r>
              <a:rPr lang="en-GB" sz="1600" baseline="-25000" dirty="0" smtClean="0"/>
              <a:t>f</a:t>
            </a:r>
            <a:r>
              <a:rPr lang="en-GB" sz="1600" dirty="0" smtClean="0"/>
              <a:t>(v</a:t>
            </a:r>
            <a:r>
              <a:rPr lang="en-GB" sz="1600" baseline="-25000" dirty="0" smtClean="0"/>
              <a:t>1</a:t>
            </a:r>
            <a:r>
              <a:rPr lang="en-GB" sz="1600" dirty="0" smtClean="0"/>
              <a:t>,r)]   [</a:t>
            </a:r>
            <a:r>
              <a:rPr lang="el-GR" sz="1600" dirty="0" smtClean="0"/>
              <a:t>ε</a:t>
            </a:r>
            <a:r>
              <a:rPr lang="en-GB" sz="1600" baseline="-25000" dirty="0" smtClean="0"/>
              <a:t>y</a:t>
            </a:r>
            <a:r>
              <a:rPr lang="en-GB" sz="1600" dirty="0" smtClean="0"/>
              <a:t>(v</a:t>
            </a:r>
            <a:r>
              <a:rPr lang="en-GB" sz="1600" baseline="-25000" dirty="0" smtClean="0"/>
              <a:t>2</a:t>
            </a:r>
            <a:r>
              <a:rPr lang="en-GB" sz="1600" dirty="0" smtClean="0"/>
              <a:t>,r +</a:t>
            </a:r>
            <a:r>
              <a:rPr lang="el-GR" sz="1600" dirty="0" smtClean="0"/>
              <a:t>Δ</a:t>
            </a:r>
            <a:r>
              <a:rPr lang="en-GB" sz="1600" dirty="0" smtClean="0"/>
              <a:t>r) -  </a:t>
            </a:r>
            <a:r>
              <a:rPr lang="el-GR" sz="1600" dirty="0" smtClean="0"/>
              <a:t>ε</a:t>
            </a:r>
            <a:r>
              <a:rPr lang="en-GB" sz="1600" baseline="-25000" dirty="0" smtClean="0"/>
              <a:t>f</a:t>
            </a:r>
            <a:r>
              <a:rPr lang="en-GB" sz="1600" dirty="0" smtClean="0"/>
              <a:t>(v</a:t>
            </a:r>
            <a:r>
              <a:rPr lang="en-GB" sz="1600" baseline="-25000" dirty="0" smtClean="0"/>
              <a:t>2</a:t>
            </a:r>
            <a:r>
              <a:rPr lang="en-GB" sz="1600" dirty="0" smtClean="0"/>
              <a:t>,r +</a:t>
            </a:r>
            <a:r>
              <a:rPr lang="el-GR" sz="1600" dirty="0" smtClean="0"/>
              <a:t>Δ</a:t>
            </a:r>
            <a:r>
              <a:rPr lang="en-GB" sz="1600" dirty="0" smtClean="0"/>
              <a:t>r)]&gt;</a:t>
            </a:r>
          </a:p>
          <a:p>
            <a:endParaRPr lang="en-GB" sz="1600" dirty="0" smtClean="0"/>
          </a:p>
          <a:p>
            <a:r>
              <a:rPr lang="en-GB" sz="1600" dirty="0" smtClean="0"/>
              <a:t>             =   </a:t>
            </a:r>
            <a:r>
              <a:rPr lang="en-GB" sz="1600" dirty="0" smtClean="0">
                <a:solidFill>
                  <a:srgbClr val="FF0000"/>
                </a:solidFill>
              </a:rPr>
              <a:t>&lt;</a:t>
            </a:r>
            <a:r>
              <a:rPr lang="el-GR" sz="1600" dirty="0" smtClean="0">
                <a:solidFill>
                  <a:srgbClr val="FF0000"/>
                </a:solidFill>
              </a:rPr>
              <a:t>ε</a:t>
            </a:r>
            <a:r>
              <a:rPr lang="en-GB" sz="1600" baseline="-25000" dirty="0" smtClean="0">
                <a:solidFill>
                  <a:srgbClr val="FF0000"/>
                </a:solidFill>
              </a:rPr>
              <a:t>y</a:t>
            </a:r>
            <a:r>
              <a:rPr lang="en-GB" sz="1600" dirty="0" smtClean="0">
                <a:solidFill>
                  <a:srgbClr val="FF0000"/>
                </a:solidFill>
              </a:rPr>
              <a:t>(v</a:t>
            </a:r>
            <a:r>
              <a:rPr lang="en-GB" sz="1600" baseline="-25000" dirty="0" smtClean="0">
                <a:solidFill>
                  <a:srgbClr val="FF0000"/>
                </a:solidFill>
              </a:rPr>
              <a:t>1</a:t>
            </a:r>
            <a:r>
              <a:rPr lang="en-GB" sz="1600" dirty="0" smtClean="0">
                <a:solidFill>
                  <a:srgbClr val="FF0000"/>
                </a:solidFill>
              </a:rPr>
              <a:t>,r) </a:t>
            </a:r>
            <a:r>
              <a:rPr lang="el-GR" sz="1600" dirty="0" smtClean="0">
                <a:solidFill>
                  <a:srgbClr val="FF0000"/>
                </a:solidFill>
              </a:rPr>
              <a:t>ε</a:t>
            </a:r>
            <a:r>
              <a:rPr lang="en-GB" sz="1600" baseline="-25000" dirty="0" smtClean="0">
                <a:solidFill>
                  <a:srgbClr val="FF0000"/>
                </a:solidFill>
              </a:rPr>
              <a:t>y</a:t>
            </a:r>
            <a:r>
              <a:rPr lang="en-GB" sz="1600" dirty="0" smtClean="0">
                <a:solidFill>
                  <a:srgbClr val="FF0000"/>
                </a:solidFill>
              </a:rPr>
              <a:t>(v</a:t>
            </a:r>
            <a:r>
              <a:rPr lang="en-GB" sz="1600" baseline="-25000" dirty="0" smtClean="0">
                <a:solidFill>
                  <a:srgbClr val="FF0000"/>
                </a:solidFill>
              </a:rPr>
              <a:t>2</a:t>
            </a:r>
            <a:r>
              <a:rPr lang="en-GB" sz="1600" dirty="0" smtClean="0">
                <a:solidFill>
                  <a:srgbClr val="FF0000"/>
                </a:solidFill>
              </a:rPr>
              <a:t>,r +</a:t>
            </a:r>
            <a:r>
              <a:rPr lang="el-GR" sz="1600" dirty="0" smtClean="0">
                <a:solidFill>
                  <a:srgbClr val="FF0000"/>
                </a:solidFill>
              </a:rPr>
              <a:t>Δ</a:t>
            </a:r>
            <a:r>
              <a:rPr lang="en-GB" sz="1600" dirty="0" smtClean="0">
                <a:solidFill>
                  <a:srgbClr val="FF0000"/>
                </a:solidFill>
              </a:rPr>
              <a:t>r)&gt;  </a:t>
            </a:r>
            <a:r>
              <a:rPr lang="en-GB" sz="1600" dirty="0" smtClean="0">
                <a:solidFill>
                  <a:srgbClr val="00B050"/>
                </a:solidFill>
              </a:rPr>
              <a:t>-  &lt;</a:t>
            </a:r>
            <a:r>
              <a:rPr lang="el-GR" sz="1600" dirty="0" smtClean="0">
                <a:solidFill>
                  <a:srgbClr val="00B050"/>
                </a:solidFill>
              </a:rPr>
              <a:t>ε</a:t>
            </a:r>
            <a:r>
              <a:rPr lang="en-GB" sz="1600" baseline="-25000" dirty="0" smtClean="0">
                <a:solidFill>
                  <a:srgbClr val="00B050"/>
                </a:solidFill>
              </a:rPr>
              <a:t>y</a:t>
            </a:r>
            <a:r>
              <a:rPr lang="en-GB" sz="1600" dirty="0" smtClean="0">
                <a:solidFill>
                  <a:srgbClr val="00B050"/>
                </a:solidFill>
              </a:rPr>
              <a:t>(v</a:t>
            </a:r>
            <a:r>
              <a:rPr lang="en-GB" sz="1600" baseline="-25000" dirty="0" smtClean="0">
                <a:solidFill>
                  <a:srgbClr val="00B050"/>
                </a:solidFill>
              </a:rPr>
              <a:t>1</a:t>
            </a:r>
            <a:r>
              <a:rPr lang="en-GB" sz="1600" dirty="0" smtClean="0">
                <a:solidFill>
                  <a:srgbClr val="00B050"/>
                </a:solidFill>
              </a:rPr>
              <a:t>,r)</a:t>
            </a:r>
            <a:r>
              <a:rPr lang="el-GR" sz="1600" dirty="0" smtClean="0">
                <a:solidFill>
                  <a:srgbClr val="00B050"/>
                </a:solidFill>
              </a:rPr>
              <a:t> ε</a:t>
            </a:r>
            <a:r>
              <a:rPr lang="en-GB" sz="1600" baseline="-25000" dirty="0" smtClean="0">
                <a:solidFill>
                  <a:srgbClr val="00B050"/>
                </a:solidFill>
              </a:rPr>
              <a:t>f</a:t>
            </a:r>
            <a:r>
              <a:rPr lang="en-GB" sz="1600" dirty="0" smtClean="0">
                <a:solidFill>
                  <a:srgbClr val="00B050"/>
                </a:solidFill>
              </a:rPr>
              <a:t>(v</a:t>
            </a:r>
            <a:r>
              <a:rPr lang="en-GB" sz="1600" baseline="-25000" dirty="0" smtClean="0">
                <a:solidFill>
                  <a:srgbClr val="00B050"/>
                </a:solidFill>
              </a:rPr>
              <a:t>2</a:t>
            </a:r>
            <a:r>
              <a:rPr lang="en-GB" sz="1600" dirty="0" smtClean="0">
                <a:solidFill>
                  <a:srgbClr val="00B050"/>
                </a:solidFill>
              </a:rPr>
              <a:t>,r +</a:t>
            </a:r>
            <a:r>
              <a:rPr lang="el-GR" sz="1600" dirty="0" smtClean="0">
                <a:solidFill>
                  <a:srgbClr val="00B050"/>
                </a:solidFill>
              </a:rPr>
              <a:t>Δ</a:t>
            </a:r>
            <a:r>
              <a:rPr lang="en-GB" sz="1600" dirty="0" smtClean="0">
                <a:solidFill>
                  <a:srgbClr val="00B050"/>
                </a:solidFill>
              </a:rPr>
              <a:t>r)&gt;  -  &lt;</a:t>
            </a:r>
            <a:r>
              <a:rPr lang="el-GR" sz="1600" dirty="0" smtClean="0">
                <a:solidFill>
                  <a:srgbClr val="00B050"/>
                </a:solidFill>
              </a:rPr>
              <a:t>ε</a:t>
            </a:r>
            <a:r>
              <a:rPr lang="en-GB" sz="1600" baseline="-25000" dirty="0" smtClean="0">
                <a:solidFill>
                  <a:srgbClr val="00B050"/>
                </a:solidFill>
              </a:rPr>
              <a:t>f</a:t>
            </a:r>
            <a:r>
              <a:rPr lang="en-GB" sz="1600" dirty="0" smtClean="0">
                <a:solidFill>
                  <a:srgbClr val="00B050"/>
                </a:solidFill>
              </a:rPr>
              <a:t>(v</a:t>
            </a:r>
            <a:r>
              <a:rPr lang="en-GB" sz="1600" baseline="-25000" dirty="0" smtClean="0">
                <a:solidFill>
                  <a:srgbClr val="00B050"/>
                </a:solidFill>
              </a:rPr>
              <a:t>1</a:t>
            </a:r>
            <a:r>
              <a:rPr lang="en-GB" sz="1600" dirty="0" smtClean="0">
                <a:solidFill>
                  <a:srgbClr val="00B050"/>
                </a:solidFill>
              </a:rPr>
              <a:t>,r )</a:t>
            </a:r>
            <a:r>
              <a:rPr lang="el-GR" sz="1600" dirty="0" smtClean="0">
                <a:solidFill>
                  <a:srgbClr val="00B050"/>
                </a:solidFill>
              </a:rPr>
              <a:t> ε</a:t>
            </a:r>
            <a:r>
              <a:rPr lang="en-GB" sz="1600" baseline="-25000" dirty="0" smtClean="0">
                <a:solidFill>
                  <a:srgbClr val="00B050"/>
                </a:solidFill>
              </a:rPr>
              <a:t>y</a:t>
            </a:r>
            <a:r>
              <a:rPr lang="en-GB" sz="1600" dirty="0" smtClean="0">
                <a:solidFill>
                  <a:srgbClr val="00B050"/>
                </a:solidFill>
              </a:rPr>
              <a:t>(v</a:t>
            </a:r>
            <a:r>
              <a:rPr lang="en-GB" sz="1600" baseline="-25000" dirty="0" smtClean="0">
                <a:solidFill>
                  <a:srgbClr val="00B050"/>
                </a:solidFill>
              </a:rPr>
              <a:t>2</a:t>
            </a:r>
            <a:r>
              <a:rPr lang="en-GB" sz="1600" dirty="0" smtClean="0">
                <a:solidFill>
                  <a:srgbClr val="00B050"/>
                </a:solidFill>
              </a:rPr>
              <a:t>,r +</a:t>
            </a:r>
            <a:r>
              <a:rPr lang="el-GR" sz="1600" dirty="0" smtClean="0">
                <a:solidFill>
                  <a:srgbClr val="00B050"/>
                </a:solidFill>
              </a:rPr>
              <a:t>Δ</a:t>
            </a:r>
            <a:r>
              <a:rPr lang="en-GB" sz="1600" dirty="0" smtClean="0">
                <a:solidFill>
                  <a:srgbClr val="00B050"/>
                </a:solidFill>
              </a:rPr>
              <a:t>r)&gt;  </a:t>
            </a:r>
            <a:r>
              <a:rPr lang="en-GB" sz="1600" dirty="0" smtClean="0">
                <a:solidFill>
                  <a:srgbClr val="0070C0"/>
                </a:solidFill>
              </a:rPr>
              <a:t>+  &lt;</a:t>
            </a:r>
            <a:r>
              <a:rPr lang="el-GR" sz="1600" dirty="0" smtClean="0">
                <a:solidFill>
                  <a:srgbClr val="0070C0"/>
                </a:solidFill>
              </a:rPr>
              <a:t>ε</a:t>
            </a:r>
            <a:r>
              <a:rPr lang="en-GB" sz="1600" baseline="-25000" dirty="0" smtClean="0">
                <a:solidFill>
                  <a:srgbClr val="0070C0"/>
                </a:solidFill>
              </a:rPr>
              <a:t>f</a:t>
            </a:r>
            <a:r>
              <a:rPr lang="en-GB" sz="1600" dirty="0" smtClean="0">
                <a:solidFill>
                  <a:srgbClr val="0070C0"/>
                </a:solidFill>
              </a:rPr>
              <a:t>(v</a:t>
            </a:r>
            <a:r>
              <a:rPr lang="en-GB" sz="1600" baseline="-25000" dirty="0" smtClean="0">
                <a:solidFill>
                  <a:srgbClr val="0070C0"/>
                </a:solidFill>
              </a:rPr>
              <a:t>1</a:t>
            </a:r>
            <a:r>
              <a:rPr lang="en-GB" sz="1600" dirty="0" smtClean="0">
                <a:solidFill>
                  <a:srgbClr val="0070C0"/>
                </a:solidFill>
              </a:rPr>
              <a:t>,r)</a:t>
            </a:r>
            <a:r>
              <a:rPr lang="el-GR" sz="1600" dirty="0" smtClean="0">
                <a:solidFill>
                  <a:srgbClr val="0070C0"/>
                </a:solidFill>
              </a:rPr>
              <a:t> ε</a:t>
            </a:r>
            <a:r>
              <a:rPr lang="en-GB" sz="1600" baseline="-25000" dirty="0" smtClean="0">
                <a:solidFill>
                  <a:srgbClr val="0070C0"/>
                </a:solidFill>
              </a:rPr>
              <a:t>f</a:t>
            </a:r>
            <a:r>
              <a:rPr lang="en-GB" sz="1600" dirty="0" smtClean="0">
                <a:solidFill>
                  <a:srgbClr val="0070C0"/>
                </a:solidFill>
              </a:rPr>
              <a:t>(v</a:t>
            </a:r>
            <a:r>
              <a:rPr lang="en-GB" sz="1600" baseline="-25000" dirty="0" smtClean="0">
                <a:solidFill>
                  <a:srgbClr val="0070C0"/>
                </a:solidFill>
              </a:rPr>
              <a:t>2</a:t>
            </a:r>
            <a:r>
              <a:rPr lang="en-GB" sz="1600" dirty="0" smtClean="0">
                <a:solidFill>
                  <a:srgbClr val="0070C0"/>
                </a:solidFill>
              </a:rPr>
              <a:t>,r +</a:t>
            </a:r>
            <a:r>
              <a:rPr lang="el-GR" sz="1600" dirty="0" smtClean="0">
                <a:solidFill>
                  <a:srgbClr val="0070C0"/>
                </a:solidFill>
              </a:rPr>
              <a:t>Δ</a:t>
            </a:r>
            <a:r>
              <a:rPr lang="en-GB" sz="1600" dirty="0" smtClean="0">
                <a:solidFill>
                  <a:srgbClr val="0070C0"/>
                </a:solidFill>
              </a:rPr>
              <a:t>r)&gt;</a:t>
            </a:r>
          </a:p>
          <a:p>
            <a:r>
              <a:rPr lang="en-GB" sz="1600" dirty="0" smtClean="0"/>
              <a:t>                                  </a:t>
            </a:r>
            <a:r>
              <a:rPr lang="en-GB" sz="1600" dirty="0" smtClean="0">
                <a:solidFill>
                  <a:srgbClr val="FF0000"/>
                </a:solidFill>
              </a:rPr>
              <a:t>↑</a:t>
            </a:r>
            <a:r>
              <a:rPr lang="en-GB" sz="1600" dirty="0" smtClean="0"/>
              <a:t>                                    </a:t>
            </a:r>
            <a:r>
              <a:rPr lang="en-GB" sz="1600" dirty="0" smtClean="0">
                <a:solidFill>
                  <a:srgbClr val="00B050"/>
                </a:solidFill>
              </a:rPr>
              <a:t>↑                                       ↑</a:t>
            </a:r>
            <a:r>
              <a:rPr lang="en-GB" sz="1600" dirty="0" smtClean="0"/>
              <a:t>                                       </a:t>
            </a:r>
            <a:r>
              <a:rPr lang="en-GB" sz="1600" dirty="0" smtClean="0">
                <a:solidFill>
                  <a:srgbClr val="0070C0"/>
                </a:solidFill>
              </a:rPr>
              <a:t>↑</a:t>
            </a:r>
          </a:p>
          <a:p>
            <a:r>
              <a:rPr lang="en-GB" sz="1600" dirty="0" smtClean="0"/>
              <a:t>              </a:t>
            </a:r>
            <a:r>
              <a:rPr lang="en-GB" sz="1600" dirty="0" err="1" smtClean="0">
                <a:solidFill>
                  <a:srgbClr val="FF0000"/>
                </a:solidFill>
              </a:rPr>
              <a:t>Obs</a:t>
            </a:r>
            <a:r>
              <a:rPr lang="en-GB" sz="1600" dirty="0" smtClean="0">
                <a:solidFill>
                  <a:srgbClr val="FF0000"/>
                </a:solidFill>
              </a:rPr>
              <a:t> error covariance                  </a:t>
            </a:r>
            <a:r>
              <a:rPr lang="en-GB" sz="1600" dirty="0" smtClean="0">
                <a:solidFill>
                  <a:srgbClr val="00B050"/>
                </a:solidFill>
              </a:rPr>
              <a:t>Zero (</a:t>
            </a:r>
            <a:r>
              <a:rPr lang="en-GB" sz="1600" dirty="0" err="1" smtClean="0">
                <a:solidFill>
                  <a:srgbClr val="00B050"/>
                </a:solidFill>
              </a:rPr>
              <a:t>obs</a:t>
            </a:r>
            <a:r>
              <a:rPr lang="en-GB" sz="1600" dirty="0" smtClean="0">
                <a:solidFill>
                  <a:srgbClr val="00B050"/>
                </a:solidFill>
              </a:rPr>
              <a:t> and forecast errors                  </a:t>
            </a:r>
            <a:r>
              <a:rPr lang="en-GB" sz="1600" dirty="0" smtClean="0">
                <a:solidFill>
                  <a:srgbClr val="0070C0"/>
                </a:solidFill>
              </a:rPr>
              <a:t>Forecast error covariance</a:t>
            </a:r>
          </a:p>
          <a:p>
            <a:r>
              <a:rPr lang="en-GB" sz="1600" dirty="0" smtClean="0"/>
              <a:t>       </a:t>
            </a:r>
            <a:r>
              <a:rPr lang="en-GB" sz="1600" dirty="0" smtClean="0">
                <a:solidFill>
                  <a:srgbClr val="FF0000"/>
                </a:solidFill>
              </a:rPr>
              <a:t>between (v</a:t>
            </a:r>
            <a:r>
              <a:rPr lang="en-GB" sz="1600" baseline="-25000" dirty="0" smtClean="0">
                <a:solidFill>
                  <a:srgbClr val="FF0000"/>
                </a:solidFill>
              </a:rPr>
              <a:t>1</a:t>
            </a:r>
            <a:r>
              <a:rPr lang="en-GB" sz="1600" dirty="0" smtClean="0">
                <a:solidFill>
                  <a:srgbClr val="FF0000"/>
                </a:solidFill>
              </a:rPr>
              <a:t>, r) and (v</a:t>
            </a:r>
            <a:r>
              <a:rPr lang="en-GB" sz="1600" baseline="-25000" dirty="0" smtClean="0">
                <a:solidFill>
                  <a:srgbClr val="FF0000"/>
                </a:solidFill>
              </a:rPr>
              <a:t>2</a:t>
            </a:r>
            <a:r>
              <a:rPr lang="en-GB" sz="1600" dirty="0" smtClean="0">
                <a:solidFill>
                  <a:srgbClr val="FF0000"/>
                </a:solidFill>
              </a:rPr>
              <a:t>, r+</a:t>
            </a:r>
            <a:r>
              <a:rPr lang="el-GR" sz="1600" dirty="0" smtClean="0">
                <a:solidFill>
                  <a:srgbClr val="FF0000"/>
                </a:solidFill>
              </a:rPr>
              <a:t>Δ</a:t>
            </a:r>
            <a:r>
              <a:rPr lang="en-GB" sz="1600" dirty="0" smtClean="0">
                <a:solidFill>
                  <a:srgbClr val="FF0000"/>
                </a:solidFill>
              </a:rPr>
              <a:t>r)                     </a:t>
            </a:r>
            <a:r>
              <a:rPr lang="en-GB" sz="1600" dirty="0" smtClean="0">
                <a:solidFill>
                  <a:srgbClr val="00B050"/>
                </a:solidFill>
              </a:rPr>
              <a:t>uncorrelated)                                </a:t>
            </a:r>
            <a:r>
              <a:rPr lang="en-GB" sz="1600" dirty="0" smtClean="0">
                <a:solidFill>
                  <a:srgbClr val="0070C0"/>
                </a:solidFill>
              </a:rPr>
              <a:t>between (v</a:t>
            </a:r>
            <a:r>
              <a:rPr lang="en-GB" sz="1600" baseline="-25000" dirty="0" smtClean="0">
                <a:solidFill>
                  <a:srgbClr val="0070C0"/>
                </a:solidFill>
              </a:rPr>
              <a:t>1</a:t>
            </a:r>
            <a:r>
              <a:rPr lang="en-GB" sz="1600" dirty="0" smtClean="0">
                <a:solidFill>
                  <a:srgbClr val="0070C0"/>
                </a:solidFill>
              </a:rPr>
              <a:t>, r) and (v</a:t>
            </a:r>
            <a:r>
              <a:rPr lang="en-GB" sz="1600" baseline="-25000" dirty="0" smtClean="0">
                <a:solidFill>
                  <a:srgbClr val="0070C0"/>
                </a:solidFill>
              </a:rPr>
              <a:t>2</a:t>
            </a:r>
            <a:r>
              <a:rPr lang="en-GB" sz="1600" dirty="0" smtClean="0">
                <a:solidFill>
                  <a:srgbClr val="0070C0"/>
                </a:solidFill>
              </a:rPr>
              <a:t>, r+</a:t>
            </a:r>
            <a:r>
              <a:rPr lang="el-GR" sz="1600" dirty="0" smtClean="0">
                <a:solidFill>
                  <a:srgbClr val="0070C0"/>
                </a:solidFill>
              </a:rPr>
              <a:t>Δ</a:t>
            </a:r>
            <a:r>
              <a:rPr lang="en-GB" sz="1600" dirty="0" smtClean="0">
                <a:solidFill>
                  <a:srgbClr val="0070C0"/>
                </a:solidFill>
              </a:rPr>
              <a:t>r)</a:t>
            </a:r>
          </a:p>
          <a:p>
            <a:r>
              <a:rPr lang="en-GB" sz="1600" dirty="0" smtClean="0"/>
              <a:t>         </a:t>
            </a:r>
            <a:r>
              <a:rPr lang="en-GB" sz="1600" dirty="0" smtClean="0">
                <a:solidFill>
                  <a:srgbClr val="FF0000"/>
                </a:solidFill>
              </a:rPr>
              <a:t>zero unless v</a:t>
            </a:r>
            <a:r>
              <a:rPr lang="en-GB" sz="1600" baseline="-25000" dirty="0" smtClean="0">
                <a:solidFill>
                  <a:srgbClr val="FF0000"/>
                </a:solidFill>
              </a:rPr>
              <a:t>1</a:t>
            </a:r>
            <a:r>
              <a:rPr lang="en-GB" sz="1600" dirty="0" smtClean="0">
                <a:solidFill>
                  <a:srgbClr val="FF0000"/>
                </a:solidFill>
              </a:rPr>
              <a:t>=v</a:t>
            </a:r>
            <a:r>
              <a:rPr lang="en-GB" sz="1600" baseline="-25000" dirty="0" smtClean="0">
                <a:solidFill>
                  <a:srgbClr val="FF0000"/>
                </a:solidFill>
              </a:rPr>
              <a:t>2</a:t>
            </a:r>
            <a:r>
              <a:rPr lang="en-GB" sz="1600" dirty="0" smtClean="0">
                <a:solidFill>
                  <a:srgbClr val="FF0000"/>
                </a:solidFill>
              </a:rPr>
              <a:t> and </a:t>
            </a:r>
            <a:r>
              <a:rPr lang="el-GR" sz="1600" dirty="0" smtClean="0">
                <a:solidFill>
                  <a:srgbClr val="FF0000"/>
                </a:solidFill>
              </a:rPr>
              <a:t>Δ</a:t>
            </a:r>
            <a:r>
              <a:rPr lang="en-GB" sz="1600" dirty="0" smtClean="0">
                <a:solidFill>
                  <a:srgbClr val="FF0000"/>
                </a:solidFill>
              </a:rPr>
              <a:t>r=0 </a:t>
            </a:r>
            <a:endParaRPr lang="en-GB" sz="1600" dirty="0" smtClean="0">
              <a:solidFill>
                <a:srgbClr val="FF0000"/>
              </a:solidFill>
            </a:endParaRPr>
          </a:p>
          <a:p>
            <a:r>
              <a:rPr lang="en-GB" sz="1600" dirty="0" smtClean="0">
                <a:solidFill>
                  <a:srgbClr val="FF0000"/>
                </a:solidFill>
              </a:rPr>
              <a:t>(</a:t>
            </a:r>
            <a:r>
              <a:rPr lang="en-GB" sz="1600" dirty="0" smtClean="0">
                <a:solidFill>
                  <a:srgbClr val="FF0000"/>
                </a:solidFill>
              </a:rPr>
              <a:t>one particular matrix element of Pf or B</a:t>
            </a:r>
            <a:r>
              <a:rPr lang="en-GB" sz="1600" dirty="0" smtClean="0">
                <a:solidFill>
                  <a:srgbClr val="FF0000"/>
                </a:solidFill>
              </a:rPr>
              <a:t>)</a:t>
            </a:r>
            <a:endParaRPr lang="en-GB" sz="1600" dirty="0" smtClean="0">
              <a:solidFill>
                <a:srgbClr val="FF0000"/>
              </a:solidFill>
            </a:endParaRPr>
          </a:p>
          <a:p>
            <a:r>
              <a:rPr lang="en-GB" sz="1600" dirty="0" smtClean="0"/>
              <a:t>&lt;&gt;  average over available observations and sample population of forecasts</a:t>
            </a:r>
            <a:endParaRPr lang="en-US" sz="1600" dirty="0"/>
          </a:p>
        </p:txBody>
      </p:sp>
      <p:sp>
        <p:nvSpPr>
          <p:cNvPr id="6" name="Rectangle 5"/>
          <p:cNvSpPr/>
          <p:nvPr/>
        </p:nvSpPr>
        <p:spPr>
          <a:xfrm>
            <a:off x="6629400" y="0"/>
            <a:ext cx="457200" cy="3048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514241" y="0"/>
            <a:ext cx="5572359" cy="338554"/>
          </a:xfrm>
          <a:prstGeom prst="rect">
            <a:avLst/>
          </a:prstGeom>
          <a:noFill/>
        </p:spPr>
        <p:txBody>
          <a:bodyPr wrap="none" rtlCol="0">
            <a:spAutoFit/>
          </a:bodyPr>
          <a:lstStyle/>
          <a:p>
            <a:r>
              <a:rPr lang="en-GB" sz="1600" dirty="0" smtClean="0"/>
              <a:t>A            B           C            D            E            F            G            H            I</a:t>
            </a:r>
            <a:endParaRPr lang="en-US"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I</a:t>
            </a:r>
            <a:r>
              <a:rPr lang="en-GB" sz="2800" dirty="0" smtClean="0"/>
              <a:t>.2 </a:t>
            </a:r>
            <a:r>
              <a:rPr lang="en-GB" sz="2800" dirty="0" smtClean="0"/>
              <a:t>Monte-Carlo method (ensembles) </a:t>
            </a:r>
            <a:endParaRPr lang="en-US" sz="2800" dirty="0"/>
          </a:p>
        </p:txBody>
      </p:sp>
      <p:sp>
        <p:nvSpPr>
          <p:cNvPr id="3" name="TextBox 2"/>
          <p:cNvSpPr txBox="1"/>
          <p:nvPr/>
        </p:nvSpPr>
        <p:spPr>
          <a:xfrm>
            <a:off x="195776" y="1294728"/>
            <a:ext cx="6052624" cy="3949799"/>
          </a:xfrm>
          <a:prstGeom prst="rect">
            <a:avLst/>
          </a:prstGeom>
          <a:noFill/>
        </p:spPr>
        <p:txBody>
          <a:bodyPr wrap="square" rtlCol="0">
            <a:spAutoFit/>
          </a:bodyPr>
          <a:lstStyle/>
          <a:p>
            <a:pPr marL="95250" indent="-95250">
              <a:buFont typeface="Arial" pitchFamily="34" charset="0"/>
              <a:buChar char="•"/>
            </a:pPr>
            <a:r>
              <a:rPr lang="en-GB" sz="1600" i="1" dirty="0" smtClean="0"/>
              <a:t>N</a:t>
            </a:r>
            <a:r>
              <a:rPr lang="en-GB" sz="1600" dirty="0" smtClean="0"/>
              <a:t> members of an ensemble of analyses.</a:t>
            </a:r>
          </a:p>
          <a:p>
            <a:pPr marL="95250" indent="-95250">
              <a:buFont typeface="Arial" pitchFamily="34" charset="0"/>
              <a:buChar char="•"/>
            </a:pPr>
            <a:r>
              <a:rPr lang="en-GB" sz="1600" dirty="0" smtClean="0"/>
              <a:t>Leads to </a:t>
            </a:r>
            <a:r>
              <a:rPr lang="en-GB" sz="1600" i="1" dirty="0" smtClean="0"/>
              <a:t>N</a:t>
            </a:r>
            <a:r>
              <a:rPr lang="en-GB" sz="1600" dirty="0" smtClean="0"/>
              <a:t> members of an ensemble of forecasts</a:t>
            </a:r>
            <a:r>
              <a:rPr lang="en-GB" sz="1600" dirty="0" smtClean="0"/>
              <a:t>.</a:t>
            </a:r>
          </a:p>
          <a:p>
            <a:pPr marL="95250" indent="-95250">
              <a:buFont typeface="Arial" pitchFamily="34" charset="0"/>
              <a:buChar char="•"/>
            </a:pPr>
            <a:r>
              <a:rPr lang="en-GB" sz="1600" dirty="0" smtClean="0"/>
              <a:t>The ensemble must capture the errors contributing to forecast errors.</a:t>
            </a:r>
          </a:p>
          <a:p>
            <a:pPr marL="552450" lvl="1" indent="-95250">
              <a:buFont typeface="Arial" pitchFamily="34" charset="0"/>
              <a:buChar char="•"/>
            </a:pPr>
            <a:r>
              <a:rPr lang="en-GB" sz="1600" dirty="0" smtClean="0"/>
              <a:t>Initial condition errors (forecast/observation/assimilation errors  from previous data assimilation).</a:t>
            </a:r>
          </a:p>
          <a:p>
            <a:pPr marL="552450" lvl="1" indent="-95250">
              <a:buFont typeface="Arial" pitchFamily="34" charset="0"/>
              <a:buChar char="•"/>
            </a:pPr>
            <a:r>
              <a:rPr lang="en-GB" sz="1600" dirty="0" smtClean="0"/>
              <a:t>Model formulation errors (finite resolution, unknown parameters, …).</a:t>
            </a:r>
          </a:p>
          <a:p>
            <a:pPr marL="552450" lvl="1" indent="-95250">
              <a:buFont typeface="Arial" pitchFamily="34" charset="0"/>
              <a:buChar char="•"/>
            </a:pPr>
            <a:r>
              <a:rPr lang="en-GB" sz="1600" dirty="0" smtClean="0"/>
              <a:t>Unknown forcing.</a:t>
            </a:r>
            <a:endParaRPr lang="en-GB" sz="1600" dirty="0" smtClean="0"/>
          </a:p>
          <a:p>
            <a:pPr marL="95250" indent="-95250">
              <a:buFont typeface="Arial" pitchFamily="34" charset="0"/>
              <a:buChar char="•"/>
            </a:pPr>
            <a:r>
              <a:rPr lang="en-GB" sz="1600" dirty="0" smtClean="0"/>
              <a:t>Can be used to estimate the forecast error covariance </a:t>
            </a:r>
            <a:r>
              <a:rPr lang="en-GB" sz="1600" dirty="0" smtClean="0"/>
              <a:t>matrix, e.g.</a:t>
            </a:r>
            <a:endParaRPr lang="en-GB" sz="1600" dirty="0" smtClean="0"/>
          </a:p>
          <a:p>
            <a:pPr marL="552450" lvl="1" indent="-95250">
              <a:buFont typeface="Arial" pitchFamily="34" charset="0"/>
              <a:buChar char="•"/>
            </a:pPr>
            <a:r>
              <a:rPr lang="en-GB" sz="1600" b="1" dirty="0" smtClean="0"/>
              <a:t>P</a:t>
            </a:r>
            <a:r>
              <a:rPr lang="en-GB" sz="1600" baseline="-25000" dirty="0" smtClean="0"/>
              <a:t>f</a:t>
            </a:r>
            <a:r>
              <a:rPr lang="en-GB" sz="1600" dirty="0" smtClean="0"/>
              <a:t>   ≈   &lt; (x-&lt;x</a:t>
            </a:r>
            <a:r>
              <a:rPr lang="en-GB" sz="1600" dirty="0" smtClean="0"/>
              <a:t>&gt;)   (x-&lt;x&gt;) </a:t>
            </a:r>
            <a:r>
              <a:rPr lang="en-GB" sz="1600" baseline="30000" dirty="0" smtClean="0"/>
              <a:t>T</a:t>
            </a:r>
            <a:r>
              <a:rPr lang="en-GB" sz="1600" dirty="0" smtClean="0"/>
              <a:t> </a:t>
            </a:r>
            <a:r>
              <a:rPr lang="en-GB" sz="1600" dirty="0" smtClean="0"/>
              <a:t>&gt;   =   1/(N-1) ∑</a:t>
            </a:r>
            <a:r>
              <a:rPr lang="en-GB" sz="1600" baseline="-25000" dirty="0" err="1" smtClean="0"/>
              <a:t>i</a:t>
            </a:r>
            <a:r>
              <a:rPr lang="en-GB" sz="1600" baseline="-25000" dirty="0" smtClean="0"/>
              <a:t>=1,N</a:t>
            </a:r>
            <a:r>
              <a:rPr lang="en-GB" sz="1600" dirty="0" smtClean="0"/>
              <a:t>  (x</a:t>
            </a:r>
            <a:r>
              <a:rPr lang="en-GB" sz="1600" baseline="-25000" dirty="0" smtClean="0"/>
              <a:t>i</a:t>
            </a:r>
            <a:r>
              <a:rPr lang="en-GB" sz="1600" dirty="0" smtClean="0"/>
              <a:t> - &lt;x</a:t>
            </a:r>
            <a:r>
              <a:rPr lang="en-GB" sz="1600" dirty="0" smtClean="0"/>
              <a:t>&gt;) (x</a:t>
            </a:r>
            <a:r>
              <a:rPr lang="en-GB" sz="1600" baseline="-25000" dirty="0" smtClean="0"/>
              <a:t>i</a:t>
            </a:r>
            <a:r>
              <a:rPr lang="en-GB" sz="1600" dirty="0" smtClean="0"/>
              <a:t> - &lt;</a:t>
            </a:r>
            <a:r>
              <a:rPr lang="en-GB" sz="1600" dirty="0" smtClean="0"/>
              <a:t>x&gt;)</a:t>
            </a:r>
            <a:r>
              <a:rPr lang="en-GB" sz="1600" baseline="30000" dirty="0" smtClean="0"/>
              <a:t>T</a:t>
            </a:r>
            <a:endParaRPr lang="en-GB" sz="1600" dirty="0" smtClean="0"/>
          </a:p>
          <a:p>
            <a:pPr marL="552450" lvl="1" indent="-95250"/>
            <a:endParaRPr lang="en-GB" sz="1600" baseline="30000" dirty="0" smtClean="0"/>
          </a:p>
          <a:p>
            <a:pPr marL="95250" indent="-95250">
              <a:buFont typeface="Arial" pitchFamily="34" charset="0"/>
              <a:buChar char="•"/>
            </a:pPr>
            <a:r>
              <a:rPr lang="en-GB" sz="1600" dirty="0" smtClean="0"/>
              <a:t>Problem: for some applications </a:t>
            </a:r>
            <a:r>
              <a:rPr lang="en-GB" sz="1600" i="1" dirty="0" smtClean="0"/>
              <a:t>N</a:t>
            </a:r>
            <a:r>
              <a:rPr lang="en-GB" sz="1600" dirty="0" smtClean="0"/>
              <a:t> &lt;&lt; </a:t>
            </a:r>
            <a:r>
              <a:rPr lang="en-GB" sz="1600" i="1" dirty="0" smtClean="0"/>
              <a:t>n</a:t>
            </a:r>
            <a:r>
              <a:rPr lang="en-GB" sz="1600" dirty="0" smtClean="0"/>
              <a:t>.</a:t>
            </a:r>
          </a:p>
          <a:p>
            <a:pPr marL="552450" lvl="1" indent="-95250">
              <a:buFont typeface="Arial" pitchFamily="34" charset="0"/>
              <a:buChar char="•"/>
            </a:pPr>
            <a:r>
              <a:rPr lang="en-GB" sz="1600" i="1" dirty="0" smtClean="0"/>
              <a:t>n</a:t>
            </a:r>
            <a:r>
              <a:rPr lang="en-GB" sz="1600" dirty="0" smtClean="0"/>
              <a:t> elements of the state vector (in Meteorology can be 10</a:t>
            </a:r>
            <a:r>
              <a:rPr lang="en-GB" sz="1600" baseline="30000" dirty="0" smtClean="0"/>
              <a:t>7</a:t>
            </a:r>
            <a:r>
              <a:rPr lang="en-GB" sz="1600" dirty="0" smtClean="0"/>
              <a:t>).</a:t>
            </a:r>
          </a:p>
          <a:p>
            <a:pPr marL="552450" lvl="1" indent="-95250">
              <a:buFont typeface="Arial" pitchFamily="34" charset="0"/>
              <a:buChar char="•"/>
            </a:pPr>
            <a:r>
              <a:rPr lang="en-GB" sz="1600" i="1" dirty="0" smtClean="0"/>
              <a:t>N</a:t>
            </a:r>
            <a:r>
              <a:rPr lang="en-GB" sz="1600" dirty="0" smtClean="0"/>
              <a:t> ensemble members (typically 10</a:t>
            </a:r>
            <a:r>
              <a:rPr lang="en-GB" sz="1600" baseline="30000" dirty="0" smtClean="0"/>
              <a:t>2</a:t>
            </a:r>
            <a:r>
              <a:rPr lang="en-GB" sz="1600" dirty="0" smtClean="0"/>
              <a:t>).</a:t>
            </a:r>
          </a:p>
          <a:p>
            <a:pPr marL="552450" lvl="1" indent="-95250">
              <a:buFont typeface="Arial" pitchFamily="34" charset="0"/>
              <a:buChar char="•"/>
            </a:pPr>
            <a:r>
              <a:rPr lang="en-GB" sz="1600" dirty="0" smtClean="0"/>
              <a:t>Consequence – when </a:t>
            </a:r>
            <a:r>
              <a:rPr lang="en-GB" sz="1600" b="1" dirty="0" smtClean="0"/>
              <a:t>P</a:t>
            </a:r>
            <a:r>
              <a:rPr lang="en-GB" sz="1600" baseline="-25000" dirty="0" smtClean="0"/>
              <a:t>f</a:t>
            </a:r>
            <a:r>
              <a:rPr lang="en-GB" sz="1600" dirty="0" smtClean="0"/>
              <a:t> acts on a vector, the result is forced to lie in the sub-space spanned by the </a:t>
            </a:r>
            <a:r>
              <a:rPr lang="en-GB" sz="1600" i="1" dirty="0" smtClean="0"/>
              <a:t>N</a:t>
            </a:r>
            <a:r>
              <a:rPr lang="en-GB" sz="1600" dirty="0" smtClean="0"/>
              <a:t> ensemble members.</a:t>
            </a:r>
            <a:endParaRPr lang="en-US" sz="1600" dirty="0" smtClean="0"/>
          </a:p>
        </p:txBody>
      </p:sp>
      <p:grpSp>
        <p:nvGrpSpPr>
          <p:cNvPr id="19" name="Group 18"/>
          <p:cNvGrpSpPr/>
          <p:nvPr/>
        </p:nvGrpSpPr>
        <p:grpSpPr>
          <a:xfrm>
            <a:off x="6044418" y="2400300"/>
            <a:ext cx="2947182" cy="1752600"/>
            <a:chOff x="5029201" y="2667000"/>
            <a:chExt cx="2947182" cy="1752600"/>
          </a:xfrm>
        </p:grpSpPr>
        <p:sp>
          <p:nvSpPr>
            <p:cNvPr id="4" name="Text Box 34"/>
            <p:cNvSpPr txBox="1">
              <a:spLocks noChangeArrowheads="1"/>
            </p:cNvSpPr>
            <p:nvPr/>
          </p:nvSpPr>
          <p:spPr bwMode="auto">
            <a:xfrm>
              <a:off x="5029201" y="2667000"/>
              <a:ext cx="2947182" cy="1752600"/>
            </a:xfrm>
            <a:prstGeom prst="rect">
              <a:avLst/>
            </a:prstGeom>
            <a:solidFill>
              <a:srgbClr val="CCFFCC">
                <a:alpha val="20000"/>
              </a:srgbClr>
            </a:solidFill>
            <a:ln w="12700">
              <a:solidFill>
                <a:srgbClr val="00FF00"/>
              </a:solidFill>
              <a:miter lim="800000"/>
              <a:headEnd/>
              <a:tailEnd/>
            </a:ln>
            <a:effectLst/>
          </p:spPr>
          <p:txBody>
            <a:bodyPr wrap="square">
              <a:spAutoFit/>
            </a:bodyPr>
            <a:lstStyle/>
            <a:p>
              <a:r>
                <a:rPr lang="en-GB" sz="1400" u="sng" dirty="0"/>
                <a:t>Ensembles</a:t>
              </a:r>
              <a:endParaRPr lang="en-GB" sz="1400" dirty="0"/>
            </a:p>
            <a:p>
              <a:endParaRPr lang="en-GB" sz="1400" dirty="0"/>
            </a:p>
            <a:p>
              <a:endParaRPr lang="en-GB" sz="1600" dirty="0"/>
            </a:p>
            <a:p>
              <a:endParaRPr lang="en-GB" sz="1600" dirty="0"/>
            </a:p>
            <a:p>
              <a:endParaRPr lang="en-GB" sz="1600" dirty="0"/>
            </a:p>
            <a:p>
              <a:endParaRPr lang="en-GB" sz="1600" dirty="0"/>
            </a:p>
            <a:p>
              <a:endParaRPr lang="en-US" sz="1600" u="sng" dirty="0"/>
            </a:p>
          </p:txBody>
        </p:sp>
        <p:sp>
          <p:nvSpPr>
            <p:cNvPr id="5" name="Text Box 35"/>
            <p:cNvSpPr txBox="1">
              <a:spLocks noChangeArrowheads="1"/>
            </p:cNvSpPr>
            <p:nvPr/>
          </p:nvSpPr>
          <p:spPr bwMode="auto">
            <a:xfrm>
              <a:off x="7656778" y="4102100"/>
              <a:ext cx="227013" cy="274637"/>
            </a:xfrm>
            <a:prstGeom prst="rect">
              <a:avLst/>
            </a:prstGeom>
            <a:noFill/>
            <a:ln w="9525">
              <a:noFill/>
              <a:miter lim="800000"/>
              <a:headEnd/>
              <a:tailEnd/>
            </a:ln>
            <a:effectLst/>
          </p:spPr>
          <p:txBody>
            <a:bodyPr wrap="none">
              <a:spAutoFit/>
            </a:bodyPr>
            <a:lstStyle/>
            <a:p>
              <a:pPr algn="l"/>
              <a:r>
                <a:rPr lang="en-GB" sz="1200" dirty="0"/>
                <a:t>t</a:t>
              </a:r>
              <a:endParaRPr lang="en-US" sz="1200" dirty="0"/>
            </a:p>
          </p:txBody>
        </p:sp>
        <p:sp>
          <p:nvSpPr>
            <p:cNvPr id="6" name="Line 36"/>
            <p:cNvSpPr>
              <a:spLocks noChangeShapeType="1"/>
            </p:cNvSpPr>
            <p:nvPr/>
          </p:nvSpPr>
          <p:spPr bwMode="auto">
            <a:xfrm flipV="1">
              <a:off x="5348287" y="2955925"/>
              <a:ext cx="0" cy="1212850"/>
            </a:xfrm>
            <a:prstGeom prst="line">
              <a:avLst/>
            </a:prstGeom>
            <a:noFill/>
            <a:ln w="9525">
              <a:solidFill>
                <a:schemeClr val="tx1"/>
              </a:solidFill>
              <a:round/>
              <a:headEnd/>
              <a:tailEnd type="triangle" w="med" len="med"/>
            </a:ln>
            <a:effectLst/>
          </p:spPr>
          <p:txBody>
            <a:bodyPr/>
            <a:lstStyle/>
            <a:p>
              <a:endParaRPr lang="en-US"/>
            </a:p>
          </p:txBody>
        </p:sp>
        <p:sp>
          <p:nvSpPr>
            <p:cNvPr id="7" name="Line 37"/>
            <p:cNvSpPr>
              <a:spLocks noChangeShapeType="1"/>
            </p:cNvSpPr>
            <p:nvPr/>
          </p:nvSpPr>
          <p:spPr bwMode="auto">
            <a:xfrm flipV="1">
              <a:off x="5257800" y="4093698"/>
              <a:ext cx="2537509" cy="6814"/>
            </a:xfrm>
            <a:prstGeom prst="line">
              <a:avLst/>
            </a:prstGeom>
            <a:noFill/>
            <a:ln w="9525">
              <a:solidFill>
                <a:schemeClr val="tx1"/>
              </a:solidFill>
              <a:round/>
              <a:headEnd/>
              <a:tailEnd type="triangle" w="med" len="med"/>
            </a:ln>
            <a:effectLst/>
          </p:spPr>
          <p:txBody>
            <a:bodyPr/>
            <a:lstStyle/>
            <a:p>
              <a:endParaRPr lang="en-US"/>
            </a:p>
          </p:txBody>
        </p:sp>
        <p:sp>
          <p:nvSpPr>
            <p:cNvPr id="9" name="Text Box 39"/>
            <p:cNvSpPr txBox="1">
              <a:spLocks noChangeArrowheads="1"/>
            </p:cNvSpPr>
            <p:nvPr/>
          </p:nvSpPr>
          <p:spPr bwMode="auto">
            <a:xfrm>
              <a:off x="5078412" y="2998787"/>
              <a:ext cx="268288" cy="274638"/>
            </a:xfrm>
            <a:prstGeom prst="rect">
              <a:avLst/>
            </a:prstGeom>
            <a:noFill/>
            <a:ln w="9525">
              <a:noFill/>
              <a:miter lim="800000"/>
              <a:headEnd/>
              <a:tailEnd/>
            </a:ln>
            <a:effectLst/>
          </p:spPr>
          <p:txBody>
            <a:bodyPr wrap="none">
              <a:spAutoFit/>
            </a:bodyPr>
            <a:lstStyle/>
            <a:p>
              <a:pPr algn="l"/>
              <a:r>
                <a:rPr lang="en-GB" sz="1200" b="1"/>
                <a:t>x</a:t>
              </a:r>
              <a:endParaRPr lang="en-US" sz="1200" b="1"/>
            </a:p>
          </p:txBody>
        </p:sp>
        <p:grpSp>
          <p:nvGrpSpPr>
            <p:cNvPr id="18" name="Group 17"/>
            <p:cNvGrpSpPr/>
            <p:nvPr/>
          </p:nvGrpSpPr>
          <p:grpSpPr>
            <a:xfrm>
              <a:off x="5356225" y="3155950"/>
              <a:ext cx="2111375" cy="581025"/>
              <a:chOff x="5356225" y="3155950"/>
              <a:chExt cx="3471862" cy="581025"/>
            </a:xfrm>
          </p:grpSpPr>
          <p:sp>
            <p:nvSpPr>
              <p:cNvPr id="8" name="Freeform 38"/>
              <p:cNvSpPr>
                <a:spLocks/>
              </p:cNvSpPr>
              <p:nvPr/>
            </p:nvSpPr>
            <p:spPr bwMode="auto">
              <a:xfrm>
                <a:off x="5356225" y="3300412"/>
                <a:ext cx="3319462" cy="365125"/>
              </a:xfrm>
              <a:custGeom>
                <a:avLst/>
                <a:gdLst/>
                <a:ahLst/>
                <a:cxnLst>
                  <a:cxn ang="0">
                    <a:pos x="0" y="112"/>
                  </a:cxn>
                  <a:cxn ang="0">
                    <a:pos x="456" y="15"/>
                  </a:cxn>
                  <a:cxn ang="0">
                    <a:pos x="920" y="202"/>
                  </a:cxn>
                  <a:cxn ang="0">
                    <a:pos x="1750" y="180"/>
                  </a:cxn>
                  <a:cxn ang="0">
                    <a:pos x="2091" y="110"/>
                  </a:cxn>
                </a:cxnLst>
                <a:rect l="0" t="0" r="r" b="b"/>
                <a:pathLst>
                  <a:path w="2091" h="230">
                    <a:moveTo>
                      <a:pt x="0" y="112"/>
                    </a:moveTo>
                    <a:cubicBezTo>
                      <a:pt x="151" y="56"/>
                      <a:pt x="303" y="0"/>
                      <a:pt x="456" y="15"/>
                    </a:cubicBezTo>
                    <a:cubicBezTo>
                      <a:pt x="609" y="30"/>
                      <a:pt x="704" y="174"/>
                      <a:pt x="920" y="202"/>
                    </a:cubicBezTo>
                    <a:cubicBezTo>
                      <a:pt x="1136" y="230"/>
                      <a:pt x="1555" y="195"/>
                      <a:pt x="1750" y="180"/>
                    </a:cubicBezTo>
                    <a:cubicBezTo>
                      <a:pt x="1945" y="165"/>
                      <a:pt x="2020" y="125"/>
                      <a:pt x="2091" y="110"/>
                    </a:cubicBezTo>
                  </a:path>
                </a:pathLst>
              </a:custGeom>
              <a:noFill/>
              <a:ln w="12700">
                <a:solidFill>
                  <a:srgbClr val="FF0000"/>
                </a:solidFill>
                <a:round/>
                <a:headEnd/>
                <a:tailEnd/>
              </a:ln>
              <a:effectLst/>
            </p:spPr>
            <p:txBody>
              <a:bodyPr/>
              <a:lstStyle/>
              <a:p>
                <a:endParaRPr lang="en-US"/>
              </a:p>
            </p:txBody>
          </p:sp>
          <p:sp>
            <p:nvSpPr>
              <p:cNvPr id="10" name="Freeform 42"/>
              <p:cNvSpPr>
                <a:spLocks/>
              </p:cNvSpPr>
              <p:nvPr/>
            </p:nvSpPr>
            <p:spPr bwMode="auto">
              <a:xfrm>
                <a:off x="5362575" y="3155950"/>
                <a:ext cx="3386137" cy="334962"/>
              </a:xfrm>
              <a:custGeom>
                <a:avLst/>
                <a:gdLst/>
                <a:ahLst/>
                <a:cxnLst>
                  <a:cxn ang="0">
                    <a:pos x="0" y="141"/>
                  </a:cxn>
                  <a:cxn ang="0">
                    <a:pos x="329" y="59"/>
                  </a:cxn>
                  <a:cxn ang="0">
                    <a:pos x="681" y="119"/>
                  </a:cxn>
                  <a:cxn ang="0">
                    <a:pos x="898" y="201"/>
                  </a:cxn>
                  <a:cxn ang="0">
                    <a:pos x="1451" y="179"/>
                  </a:cxn>
                  <a:cxn ang="0">
                    <a:pos x="2027" y="29"/>
                  </a:cxn>
                  <a:cxn ang="0">
                    <a:pos x="2087" y="7"/>
                  </a:cxn>
                </a:cxnLst>
                <a:rect l="0" t="0" r="r" b="b"/>
                <a:pathLst>
                  <a:path w="2133" h="211">
                    <a:moveTo>
                      <a:pt x="0" y="141"/>
                    </a:moveTo>
                    <a:cubicBezTo>
                      <a:pt x="108" y="102"/>
                      <a:pt x="216" y="63"/>
                      <a:pt x="329" y="59"/>
                    </a:cubicBezTo>
                    <a:cubicBezTo>
                      <a:pt x="442" y="55"/>
                      <a:pt x="586" y="95"/>
                      <a:pt x="681" y="119"/>
                    </a:cubicBezTo>
                    <a:cubicBezTo>
                      <a:pt x="776" y="143"/>
                      <a:pt x="770" y="191"/>
                      <a:pt x="898" y="201"/>
                    </a:cubicBezTo>
                    <a:cubicBezTo>
                      <a:pt x="1026" y="211"/>
                      <a:pt x="1263" y="208"/>
                      <a:pt x="1451" y="179"/>
                    </a:cubicBezTo>
                    <a:cubicBezTo>
                      <a:pt x="1639" y="150"/>
                      <a:pt x="1921" y="58"/>
                      <a:pt x="2027" y="29"/>
                    </a:cubicBezTo>
                    <a:cubicBezTo>
                      <a:pt x="2133" y="0"/>
                      <a:pt x="2110" y="3"/>
                      <a:pt x="2087" y="7"/>
                    </a:cubicBezTo>
                  </a:path>
                </a:pathLst>
              </a:custGeom>
              <a:noFill/>
              <a:ln w="9525">
                <a:solidFill>
                  <a:schemeClr val="tx1"/>
                </a:solidFill>
                <a:round/>
                <a:headEnd/>
                <a:tailEnd/>
              </a:ln>
              <a:effectLst/>
            </p:spPr>
            <p:txBody>
              <a:bodyPr/>
              <a:lstStyle/>
              <a:p>
                <a:endParaRPr lang="en-US"/>
              </a:p>
            </p:txBody>
          </p:sp>
          <p:sp>
            <p:nvSpPr>
              <p:cNvPr id="11" name="Freeform 43"/>
              <p:cNvSpPr>
                <a:spLocks/>
              </p:cNvSpPr>
              <p:nvPr/>
            </p:nvSpPr>
            <p:spPr bwMode="auto">
              <a:xfrm>
                <a:off x="5399087" y="3463925"/>
                <a:ext cx="3276600" cy="273050"/>
              </a:xfrm>
              <a:custGeom>
                <a:avLst/>
                <a:gdLst/>
                <a:ahLst/>
                <a:cxnLst>
                  <a:cxn ang="0">
                    <a:pos x="0" y="89"/>
                  </a:cxn>
                  <a:cxn ang="0">
                    <a:pos x="247" y="7"/>
                  </a:cxn>
                  <a:cxn ang="0">
                    <a:pos x="546" y="45"/>
                  </a:cxn>
                  <a:cxn ang="0">
                    <a:pos x="808" y="149"/>
                  </a:cxn>
                  <a:cxn ang="0">
                    <a:pos x="2064" y="172"/>
                  </a:cxn>
                </a:cxnLst>
                <a:rect l="0" t="0" r="r" b="b"/>
                <a:pathLst>
                  <a:path w="2064" h="172">
                    <a:moveTo>
                      <a:pt x="0" y="89"/>
                    </a:moveTo>
                    <a:cubicBezTo>
                      <a:pt x="78" y="51"/>
                      <a:pt x="156" y="14"/>
                      <a:pt x="247" y="7"/>
                    </a:cubicBezTo>
                    <a:cubicBezTo>
                      <a:pt x="338" y="0"/>
                      <a:pt x="453" y="21"/>
                      <a:pt x="546" y="45"/>
                    </a:cubicBezTo>
                    <a:cubicBezTo>
                      <a:pt x="639" y="69"/>
                      <a:pt x="555" y="128"/>
                      <a:pt x="808" y="149"/>
                    </a:cubicBezTo>
                    <a:cubicBezTo>
                      <a:pt x="1061" y="170"/>
                      <a:pt x="1562" y="171"/>
                      <a:pt x="2064" y="172"/>
                    </a:cubicBezTo>
                  </a:path>
                </a:pathLst>
              </a:custGeom>
              <a:noFill/>
              <a:ln w="9525">
                <a:solidFill>
                  <a:schemeClr val="tx1"/>
                </a:solidFill>
                <a:round/>
                <a:headEnd/>
                <a:tailEnd/>
              </a:ln>
              <a:effectLst/>
            </p:spPr>
            <p:txBody>
              <a:bodyPr/>
              <a:lstStyle/>
              <a:p>
                <a:endParaRPr lang="en-US"/>
              </a:p>
            </p:txBody>
          </p:sp>
          <p:sp>
            <p:nvSpPr>
              <p:cNvPr id="12" name="Freeform 44"/>
              <p:cNvSpPr>
                <a:spLocks/>
              </p:cNvSpPr>
              <p:nvPr/>
            </p:nvSpPr>
            <p:spPr bwMode="auto">
              <a:xfrm>
                <a:off x="5422900" y="3390900"/>
                <a:ext cx="3405187" cy="288925"/>
              </a:xfrm>
              <a:custGeom>
                <a:avLst/>
                <a:gdLst/>
                <a:ahLst/>
                <a:cxnLst>
                  <a:cxn ang="0">
                    <a:pos x="0" y="83"/>
                  </a:cxn>
                  <a:cxn ang="0">
                    <a:pos x="291" y="1"/>
                  </a:cxn>
                  <a:cxn ang="0">
                    <a:pos x="598" y="91"/>
                  </a:cxn>
                  <a:cxn ang="0">
                    <a:pos x="793" y="173"/>
                  </a:cxn>
                  <a:cxn ang="0">
                    <a:pos x="1937" y="143"/>
                  </a:cxn>
                  <a:cxn ang="0">
                    <a:pos x="2042" y="120"/>
                  </a:cxn>
                </a:cxnLst>
                <a:rect l="0" t="0" r="r" b="b"/>
                <a:pathLst>
                  <a:path w="2145" h="182">
                    <a:moveTo>
                      <a:pt x="0" y="83"/>
                    </a:moveTo>
                    <a:cubicBezTo>
                      <a:pt x="95" y="41"/>
                      <a:pt x="191" y="0"/>
                      <a:pt x="291" y="1"/>
                    </a:cubicBezTo>
                    <a:cubicBezTo>
                      <a:pt x="391" y="2"/>
                      <a:pt x="514" y="62"/>
                      <a:pt x="598" y="91"/>
                    </a:cubicBezTo>
                    <a:cubicBezTo>
                      <a:pt x="682" y="120"/>
                      <a:pt x="570" y="164"/>
                      <a:pt x="793" y="173"/>
                    </a:cubicBezTo>
                    <a:cubicBezTo>
                      <a:pt x="1016" y="182"/>
                      <a:pt x="1729" y="152"/>
                      <a:pt x="1937" y="143"/>
                    </a:cubicBezTo>
                    <a:cubicBezTo>
                      <a:pt x="2145" y="134"/>
                      <a:pt x="2093" y="127"/>
                      <a:pt x="2042" y="120"/>
                    </a:cubicBezTo>
                  </a:path>
                </a:pathLst>
              </a:custGeom>
              <a:noFill/>
              <a:ln w="9525">
                <a:solidFill>
                  <a:schemeClr val="tx1"/>
                </a:solidFill>
                <a:round/>
                <a:headEnd/>
                <a:tailEnd/>
              </a:ln>
              <a:effectLst/>
            </p:spPr>
            <p:txBody>
              <a:bodyPr/>
              <a:lstStyle/>
              <a:p>
                <a:endParaRPr lang="en-US"/>
              </a:p>
            </p:txBody>
          </p:sp>
          <p:sp>
            <p:nvSpPr>
              <p:cNvPr id="13" name="Freeform 45"/>
              <p:cNvSpPr>
                <a:spLocks/>
              </p:cNvSpPr>
              <p:nvPr/>
            </p:nvSpPr>
            <p:spPr bwMode="auto">
              <a:xfrm>
                <a:off x="5386387" y="3281362"/>
                <a:ext cx="3359150" cy="273050"/>
              </a:xfrm>
              <a:custGeom>
                <a:avLst/>
                <a:gdLst/>
                <a:ahLst/>
                <a:cxnLst>
                  <a:cxn ang="0">
                    <a:pos x="0" y="70"/>
                  </a:cxn>
                  <a:cxn ang="0">
                    <a:pos x="284" y="2"/>
                  </a:cxn>
                  <a:cxn ang="0">
                    <a:pos x="644" y="55"/>
                  </a:cxn>
                  <a:cxn ang="0">
                    <a:pos x="875" y="167"/>
                  </a:cxn>
                  <a:cxn ang="0">
                    <a:pos x="1923" y="85"/>
                  </a:cxn>
                  <a:cxn ang="0">
                    <a:pos x="2035" y="47"/>
                  </a:cxn>
                </a:cxnLst>
                <a:rect l="0" t="0" r="r" b="b"/>
                <a:pathLst>
                  <a:path w="2116" h="172">
                    <a:moveTo>
                      <a:pt x="0" y="70"/>
                    </a:moveTo>
                    <a:cubicBezTo>
                      <a:pt x="88" y="37"/>
                      <a:pt x="177" y="4"/>
                      <a:pt x="284" y="2"/>
                    </a:cubicBezTo>
                    <a:cubicBezTo>
                      <a:pt x="391" y="0"/>
                      <a:pt x="546" y="28"/>
                      <a:pt x="644" y="55"/>
                    </a:cubicBezTo>
                    <a:cubicBezTo>
                      <a:pt x="742" y="82"/>
                      <a:pt x="662" y="162"/>
                      <a:pt x="875" y="167"/>
                    </a:cubicBezTo>
                    <a:cubicBezTo>
                      <a:pt x="1088" y="172"/>
                      <a:pt x="1730" y="105"/>
                      <a:pt x="1923" y="85"/>
                    </a:cubicBezTo>
                    <a:cubicBezTo>
                      <a:pt x="2116" y="65"/>
                      <a:pt x="2012" y="55"/>
                      <a:pt x="2035" y="47"/>
                    </a:cubicBezTo>
                  </a:path>
                </a:pathLst>
              </a:custGeom>
              <a:noFill/>
              <a:ln w="9525">
                <a:solidFill>
                  <a:schemeClr val="tx1"/>
                </a:solidFill>
                <a:round/>
                <a:headEnd/>
                <a:tailEnd/>
              </a:ln>
              <a:effectLst/>
            </p:spPr>
            <p:txBody>
              <a:bodyPr/>
              <a:lstStyle/>
              <a:p>
                <a:endParaRPr lang="en-US"/>
              </a:p>
            </p:txBody>
          </p:sp>
        </p:grpSp>
        <p:sp>
          <p:nvSpPr>
            <p:cNvPr id="14" name="Oval 50"/>
            <p:cNvSpPr>
              <a:spLocks noChangeArrowheads="1"/>
            </p:cNvSpPr>
            <p:nvPr/>
          </p:nvSpPr>
          <p:spPr bwMode="auto">
            <a:xfrm>
              <a:off x="7280079" y="3006969"/>
              <a:ext cx="190500" cy="914400"/>
            </a:xfrm>
            <a:prstGeom prst="ellipse">
              <a:avLst/>
            </a:prstGeom>
            <a:solidFill>
              <a:srgbClr val="C0C0C0">
                <a:alpha val="60001"/>
              </a:srgbClr>
            </a:solidFill>
            <a:ln w="9525">
              <a:noFill/>
              <a:round/>
              <a:headEnd/>
              <a:tailEnd/>
            </a:ln>
            <a:effectLst/>
          </p:spPr>
          <p:txBody>
            <a:bodyPr wrap="none" anchor="ctr"/>
            <a:lstStyle/>
            <a:p>
              <a:endParaRPr lang="en-US"/>
            </a:p>
          </p:txBody>
        </p:sp>
        <p:sp>
          <p:nvSpPr>
            <p:cNvPr id="15" name="Oval 51"/>
            <p:cNvSpPr>
              <a:spLocks noChangeArrowheads="1"/>
            </p:cNvSpPr>
            <p:nvPr/>
          </p:nvSpPr>
          <p:spPr bwMode="auto">
            <a:xfrm>
              <a:off x="5294312" y="3219450"/>
              <a:ext cx="155575" cy="511175"/>
            </a:xfrm>
            <a:prstGeom prst="ellipse">
              <a:avLst/>
            </a:prstGeom>
            <a:solidFill>
              <a:srgbClr val="C0C0C0">
                <a:alpha val="60001"/>
              </a:srgbClr>
            </a:solidFill>
            <a:ln w="9525">
              <a:noFill/>
              <a:round/>
              <a:headEnd/>
              <a:tailEnd/>
            </a:ln>
            <a:effectLst/>
          </p:spPr>
          <p:txBody>
            <a:bodyPr wrap="none" anchor="ctr"/>
            <a:lstStyle/>
            <a:p>
              <a:endParaRPr lang="en-US"/>
            </a:p>
          </p:txBody>
        </p:sp>
      </p:grpSp>
      <p:graphicFrame>
        <p:nvGraphicFramePr>
          <p:cNvPr id="17" name="Object 16"/>
          <p:cNvGraphicFramePr>
            <a:graphicFrameLocks noChangeAspect="1"/>
          </p:cNvGraphicFramePr>
          <p:nvPr/>
        </p:nvGraphicFramePr>
        <p:xfrm>
          <a:off x="1143000" y="5448300"/>
          <a:ext cx="3752850" cy="647700"/>
        </p:xfrm>
        <a:graphic>
          <a:graphicData uri="http://schemas.openxmlformats.org/presentationml/2006/ole">
            <p:oleObj spid="_x0000_s39938" name="Equation" r:id="rId4" imgW="2501640" imgH="431640" progId="Equation.3">
              <p:embed/>
            </p:oleObj>
          </a:graphicData>
        </a:graphic>
      </p:graphicFrame>
      <p:sp>
        <p:nvSpPr>
          <p:cNvPr id="22" name="Rectangle 21"/>
          <p:cNvSpPr/>
          <p:nvPr/>
        </p:nvSpPr>
        <p:spPr>
          <a:xfrm>
            <a:off x="6629400" y="0"/>
            <a:ext cx="457200" cy="3048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1514241" y="0"/>
            <a:ext cx="5572359" cy="338554"/>
          </a:xfrm>
          <a:prstGeom prst="rect">
            <a:avLst/>
          </a:prstGeom>
          <a:noFill/>
        </p:spPr>
        <p:txBody>
          <a:bodyPr wrap="none" rtlCol="0">
            <a:spAutoFit/>
          </a:bodyPr>
          <a:lstStyle/>
          <a:p>
            <a:r>
              <a:rPr lang="en-GB" sz="1600" dirty="0" smtClean="0"/>
              <a:t>A            B           C            D            E            F            G            H            I</a:t>
            </a:r>
            <a:endParaRPr lang="en-US" sz="1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10414" y="2754868"/>
            <a:ext cx="2603726" cy="1200329"/>
          </a:xfrm>
          <a:prstGeom prst="rect">
            <a:avLst/>
          </a:prstGeom>
          <a:noFill/>
        </p:spPr>
        <p:txBody>
          <a:bodyPr wrap="none" rtlCol="0">
            <a:spAutoFit/>
          </a:bodyPr>
          <a:lstStyle/>
          <a:p>
            <a:pPr algn="ctr"/>
            <a:r>
              <a:rPr lang="en-GB" dirty="0" smtClean="0"/>
              <a:t>Comments and Questions</a:t>
            </a:r>
          </a:p>
          <a:p>
            <a:pPr algn="ctr"/>
            <a:endParaRPr lang="en-GB" dirty="0" smtClean="0"/>
          </a:p>
          <a:p>
            <a:pPr algn="ctr"/>
            <a:r>
              <a:rPr lang="en-GB" dirty="0" smtClean="0"/>
              <a:t>!</a:t>
            </a:r>
          </a:p>
          <a:p>
            <a:pPr algn="ctr"/>
            <a:r>
              <a:rPr lang="en-GB"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fltVal val="0"/>
                                          </p:val>
                                        </p:tav>
                                        <p:tav tm="100000">
                                          <p:val>
                                            <p:strVal val="#ppt_w"/>
                                          </p:val>
                                        </p:tav>
                                      </p:tavLst>
                                    </p:anim>
                                    <p:anim calcmode="lin" valueType="num">
                                      <p:cBhvr>
                                        <p:cTn id="8" dur="3000" fill="hold"/>
                                        <p:tgtEl>
                                          <p:spTgt spid="2"/>
                                        </p:tgtEl>
                                        <p:attrNameLst>
                                          <p:attrName>ppt_h</p:attrName>
                                        </p:attrNameLst>
                                      </p:cBhvr>
                                      <p:tavLst>
                                        <p:tav tm="0">
                                          <p:val>
                                            <p:fltVal val="0"/>
                                          </p:val>
                                        </p:tav>
                                        <p:tav tm="100000">
                                          <p:val>
                                            <p:strVal val="#ppt_h"/>
                                          </p:val>
                                        </p:tav>
                                      </p:tavLst>
                                    </p:anim>
                                    <p:anim calcmode="lin" valueType="num">
                                      <p:cBhvr>
                                        <p:cTn id="9" dur="3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3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t>Distinction between ‘errors’ and ‘error statistics’</a:t>
            </a:r>
            <a:endParaRPr lang="en-US" sz="2800" dirty="0"/>
          </a:p>
        </p:txBody>
      </p:sp>
      <p:sp>
        <p:nvSpPr>
          <p:cNvPr id="3" name="TextBox 2"/>
          <p:cNvSpPr txBox="1"/>
          <p:nvPr/>
        </p:nvSpPr>
        <p:spPr>
          <a:xfrm>
            <a:off x="431010" y="1173063"/>
            <a:ext cx="8072723" cy="5262979"/>
          </a:xfrm>
          <a:prstGeom prst="rect">
            <a:avLst/>
          </a:prstGeom>
          <a:noFill/>
        </p:spPr>
        <p:txBody>
          <a:bodyPr wrap="none" rtlCol="0">
            <a:spAutoFit/>
          </a:bodyPr>
          <a:lstStyle/>
          <a:p>
            <a:r>
              <a:rPr lang="en-GB" sz="1600" dirty="0" smtClean="0"/>
              <a:t>When people say ‘errors’ they sometimes (but not always) mean ‘error statistics’</a:t>
            </a:r>
          </a:p>
          <a:p>
            <a:endParaRPr lang="en-GB" sz="1600" dirty="0"/>
          </a:p>
          <a:p>
            <a:r>
              <a:rPr lang="en-GB" sz="1600" b="1" dirty="0" smtClean="0"/>
              <a:t>Error</a:t>
            </a:r>
            <a:r>
              <a:rPr lang="en-GB" sz="1600" dirty="0" smtClean="0"/>
              <a:t>: The difference between some estimated/measured quantity and its true value.</a:t>
            </a:r>
          </a:p>
          <a:p>
            <a:r>
              <a:rPr lang="en-GB" sz="1600" dirty="0" smtClean="0"/>
              <a:t>            E.g. </a:t>
            </a:r>
            <a:r>
              <a:rPr lang="el-GR" sz="1600" dirty="0" smtClean="0"/>
              <a:t>ε</a:t>
            </a:r>
            <a:r>
              <a:rPr lang="en-GB" sz="1600" baseline="-25000" dirty="0" err="1" smtClean="0"/>
              <a:t>est</a:t>
            </a:r>
            <a:r>
              <a:rPr lang="en-GB" sz="1600" dirty="0" smtClean="0"/>
              <a:t> = </a:t>
            </a:r>
            <a:r>
              <a:rPr lang="en-GB" sz="1600" dirty="0" err="1" smtClean="0"/>
              <a:t>x</a:t>
            </a:r>
            <a:r>
              <a:rPr lang="en-GB" sz="1600" baseline="-25000" dirty="0" err="1" smtClean="0"/>
              <a:t>est</a:t>
            </a:r>
            <a:r>
              <a:rPr lang="en-GB" sz="1600" dirty="0" smtClean="0"/>
              <a:t> – </a:t>
            </a:r>
            <a:r>
              <a:rPr lang="en-GB" sz="1600" dirty="0" err="1" smtClean="0"/>
              <a:t>x</a:t>
            </a:r>
            <a:r>
              <a:rPr lang="en-GB" sz="1600" baseline="-25000" dirty="0" err="1" smtClean="0"/>
              <a:t>true</a:t>
            </a:r>
            <a:r>
              <a:rPr lang="en-GB" sz="1600" dirty="0" smtClean="0"/>
              <a:t>   or    </a:t>
            </a:r>
            <a:r>
              <a:rPr lang="el-GR" sz="1600" dirty="0" smtClean="0"/>
              <a:t>ε</a:t>
            </a:r>
            <a:r>
              <a:rPr lang="en-GB" sz="1600" baseline="-25000" dirty="0" smtClean="0"/>
              <a:t>y</a:t>
            </a:r>
            <a:r>
              <a:rPr lang="en-GB" sz="1600" dirty="0" smtClean="0"/>
              <a:t> = y – </a:t>
            </a:r>
            <a:r>
              <a:rPr lang="en-GB" sz="1600" dirty="0" err="1" smtClean="0"/>
              <a:t>y</a:t>
            </a:r>
            <a:r>
              <a:rPr lang="en-GB" sz="1600" baseline="-25000" dirty="0" err="1" smtClean="0"/>
              <a:t>true</a:t>
            </a:r>
            <a:endParaRPr lang="en-GB" sz="1600" baseline="-25000" dirty="0" smtClean="0"/>
          </a:p>
          <a:p>
            <a:endParaRPr lang="en-GB" sz="1600" dirty="0" smtClean="0"/>
          </a:p>
          <a:p>
            <a:r>
              <a:rPr lang="en-GB" sz="1600" dirty="0"/>
              <a:t> </a:t>
            </a:r>
            <a:r>
              <a:rPr lang="en-GB" sz="1600" dirty="0" smtClean="0"/>
              <a:t>           Errors are unknown and unknowable quantities</a:t>
            </a:r>
          </a:p>
          <a:p>
            <a:endParaRPr lang="en-GB" sz="1600" dirty="0"/>
          </a:p>
          <a:p>
            <a:r>
              <a:rPr lang="en-GB" sz="1600" b="1" dirty="0" smtClean="0"/>
              <a:t>Error Statistics</a:t>
            </a:r>
            <a:r>
              <a:rPr lang="en-GB" sz="1600" dirty="0" smtClean="0"/>
              <a:t>: Some useful measure of the possible values that </a:t>
            </a:r>
            <a:r>
              <a:rPr lang="el-GR" sz="1600" dirty="0" smtClean="0"/>
              <a:t>ε</a:t>
            </a:r>
            <a:r>
              <a:rPr lang="en-GB" sz="1600" dirty="0" smtClean="0"/>
              <a:t> could have.</a:t>
            </a:r>
            <a:endParaRPr lang="en-GB" sz="1600" dirty="0"/>
          </a:p>
          <a:p>
            <a:endParaRPr lang="en-GB" sz="1600" dirty="0" smtClean="0"/>
          </a:p>
          <a:p>
            <a:r>
              <a:rPr lang="en-GB" sz="1600" dirty="0" smtClean="0"/>
              <a:t>            E.g. a PDF</a:t>
            </a:r>
          </a:p>
          <a:p>
            <a:endParaRPr lang="en-GB" sz="1600" dirty="0" smtClean="0"/>
          </a:p>
          <a:p>
            <a:endParaRPr lang="en-GB" sz="1600" dirty="0"/>
          </a:p>
          <a:p>
            <a:endParaRPr lang="en-GB" sz="1600" dirty="0" smtClean="0"/>
          </a:p>
          <a:p>
            <a:endParaRPr lang="en-GB" sz="1600" dirty="0"/>
          </a:p>
          <a:p>
            <a:endParaRPr lang="en-GB" sz="1600" dirty="0" smtClean="0"/>
          </a:p>
          <a:p>
            <a:endParaRPr lang="en-GB" sz="1600" dirty="0"/>
          </a:p>
          <a:p>
            <a:endParaRPr lang="en-GB" sz="1600" dirty="0" smtClean="0"/>
          </a:p>
          <a:p>
            <a:endParaRPr lang="en-GB" sz="1600" dirty="0"/>
          </a:p>
          <a:p>
            <a:r>
              <a:rPr lang="en-GB" sz="1600" dirty="0" smtClean="0"/>
              <a:t>Error statistics are knowable, although often difficult to determine – even in the Gaussian case.</a:t>
            </a:r>
          </a:p>
          <a:p>
            <a:endParaRPr lang="en-GB" sz="1600" dirty="0"/>
          </a:p>
          <a:p>
            <a:r>
              <a:rPr lang="en-GB" sz="1600" dirty="0" smtClean="0"/>
              <a:t>Here, error statistics = second moment (</a:t>
            </a:r>
            <a:r>
              <a:rPr lang="en-GB" sz="1600" dirty="0" err="1" smtClean="0"/>
              <a:t>ie</a:t>
            </a:r>
            <a:r>
              <a:rPr lang="en-GB" sz="1600" dirty="0" smtClean="0"/>
              <a:t> assume PDFs are  Gaussian and unbiased, &lt;</a:t>
            </a:r>
            <a:r>
              <a:rPr lang="el-GR" sz="1600" dirty="0" smtClean="0"/>
              <a:t>ε</a:t>
            </a:r>
            <a:r>
              <a:rPr lang="en-GB" sz="1600" dirty="0" smtClean="0"/>
              <a:t>&gt; = 0).</a:t>
            </a:r>
            <a:endParaRPr lang="en-US" sz="1600" dirty="0"/>
          </a:p>
        </p:txBody>
      </p:sp>
      <p:grpSp>
        <p:nvGrpSpPr>
          <p:cNvPr id="4" name="Group 3"/>
          <p:cNvGrpSpPr/>
          <p:nvPr/>
        </p:nvGrpSpPr>
        <p:grpSpPr>
          <a:xfrm>
            <a:off x="810718" y="3733800"/>
            <a:ext cx="2161082" cy="1676400"/>
            <a:chOff x="2563318" y="2514600"/>
            <a:chExt cx="2161082" cy="1676400"/>
          </a:xfrm>
        </p:grpSpPr>
        <p:grpSp>
          <p:nvGrpSpPr>
            <p:cNvPr id="5" name="Group 6"/>
            <p:cNvGrpSpPr/>
            <p:nvPr/>
          </p:nvGrpSpPr>
          <p:grpSpPr>
            <a:xfrm>
              <a:off x="2590006" y="2667000"/>
              <a:ext cx="2058194" cy="1295400"/>
              <a:chOff x="2590006" y="2667000"/>
              <a:chExt cx="2058194" cy="1295400"/>
            </a:xfrm>
          </p:grpSpPr>
          <p:cxnSp>
            <p:nvCxnSpPr>
              <p:cNvPr id="9" name="Straight Arrow Connector 2"/>
              <p:cNvCxnSpPr/>
              <p:nvPr/>
            </p:nvCxnSpPr>
            <p:spPr>
              <a:xfrm rot="5400000" flipH="1" flipV="1">
                <a:off x="2902800" y="3314069"/>
                <a:ext cx="1295400" cy="126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2590006" y="3849757"/>
                <a:ext cx="2058194" cy="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6" name="Freeform 5"/>
            <p:cNvSpPr/>
            <p:nvPr/>
          </p:nvSpPr>
          <p:spPr>
            <a:xfrm>
              <a:off x="2563318" y="3055495"/>
              <a:ext cx="2068643" cy="752007"/>
            </a:xfrm>
            <a:custGeom>
              <a:avLst/>
              <a:gdLst>
                <a:gd name="connsiteX0" fmla="*/ 0 w 2068643"/>
                <a:gd name="connsiteY0" fmla="*/ 737016 h 752007"/>
                <a:gd name="connsiteX1" fmla="*/ 464695 w 2068643"/>
                <a:gd name="connsiteY1" fmla="*/ 572125 h 752007"/>
                <a:gd name="connsiteX2" fmla="*/ 689548 w 2068643"/>
                <a:gd name="connsiteY2" fmla="*/ 197371 h 752007"/>
                <a:gd name="connsiteX3" fmla="*/ 809469 w 2068643"/>
                <a:gd name="connsiteY3" fmla="*/ 287312 h 752007"/>
                <a:gd name="connsiteX4" fmla="*/ 1139252 w 2068643"/>
                <a:gd name="connsiteY4" fmla="*/ 2498 h 752007"/>
                <a:gd name="connsiteX5" fmla="*/ 1394085 w 2068643"/>
                <a:gd name="connsiteY5" fmla="*/ 272321 h 752007"/>
                <a:gd name="connsiteX6" fmla="*/ 1499016 w 2068643"/>
                <a:gd name="connsiteY6" fmla="*/ 512164 h 752007"/>
                <a:gd name="connsiteX7" fmla="*/ 1708879 w 2068643"/>
                <a:gd name="connsiteY7" fmla="*/ 542144 h 752007"/>
                <a:gd name="connsiteX8" fmla="*/ 1933731 w 2068643"/>
                <a:gd name="connsiteY8" fmla="*/ 707036 h 752007"/>
                <a:gd name="connsiteX9" fmla="*/ 2068643 w 2068643"/>
                <a:gd name="connsiteY9" fmla="*/ 722026 h 752007"/>
                <a:gd name="connsiteX10" fmla="*/ 2068643 w 2068643"/>
                <a:gd name="connsiteY10" fmla="*/ 722026 h 752007"/>
                <a:gd name="connsiteX11" fmla="*/ 2068643 w 2068643"/>
                <a:gd name="connsiteY11" fmla="*/ 752007 h 752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8643" h="752007">
                  <a:moveTo>
                    <a:pt x="0" y="737016"/>
                  </a:moveTo>
                  <a:cubicBezTo>
                    <a:pt x="174885" y="699541"/>
                    <a:pt x="349770" y="662066"/>
                    <a:pt x="464695" y="572125"/>
                  </a:cubicBezTo>
                  <a:cubicBezTo>
                    <a:pt x="579620" y="482184"/>
                    <a:pt x="632086" y="244840"/>
                    <a:pt x="689548" y="197371"/>
                  </a:cubicBezTo>
                  <a:cubicBezTo>
                    <a:pt x="747010" y="149902"/>
                    <a:pt x="734518" y="319791"/>
                    <a:pt x="809469" y="287312"/>
                  </a:cubicBezTo>
                  <a:cubicBezTo>
                    <a:pt x="884420" y="254833"/>
                    <a:pt x="1041816" y="4997"/>
                    <a:pt x="1139252" y="2498"/>
                  </a:cubicBezTo>
                  <a:cubicBezTo>
                    <a:pt x="1236688" y="0"/>
                    <a:pt x="1334124" y="187377"/>
                    <a:pt x="1394085" y="272321"/>
                  </a:cubicBezTo>
                  <a:cubicBezTo>
                    <a:pt x="1454046" y="357265"/>
                    <a:pt x="1446550" y="467194"/>
                    <a:pt x="1499016" y="512164"/>
                  </a:cubicBezTo>
                  <a:cubicBezTo>
                    <a:pt x="1551482" y="557134"/>
                    <a:pt x="1636427" y="509665"/>
                    <a:pt x="1708879" y="542144"/>
                  </a:cubicBezTo>
                  <a:cubicBezTo>
                    <a:pt x="1781332" y="574623"/>
                    <a:pt x="1873770" y="677056"/>
                    <a:pt x="1933731" y="707036"/>
                  </a:cubicBezTo>
                  <a:cubicBezTo>
                    <a:pt x="1993692" y="737016"/>
                    <a:pt x="2068643" y="722026"/>
                    <a:pt x="2068643" y="722026"/>
                  </a:cubicBezTo>
                  <a:lnTo>
                    <a:pt x="2068643" y="722026"/>
                  </a:lnTo>
                  <a:lnTo>
                    <a:pt x="2068643" y="752007"/>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ectangle 6"/>
            <p:cNvSpPr/>
            <p:nvPr/>
          </p:nvSpPr>
          <p:spPr>
            <a:xfrm>
              <a:off x="4433936" y="3821668"/>
              <a:ext cx="290464" cy="369332"/>
            </a:xfrm>
            <a:prstGeom prst="rect">
              <a:avLst/>
            </a:prstGeom>
          </p:spPr>
          <p:txBody>
            <a:bodyPr wrap="none">
              <a:spAutoFit/>
            </a:bodyPr>
            <a:lstStyle/>
            <a:p>
              <a:r>
                <a:rPr lang="el-GR" dirty="0" smtClean="0"/>
                <a:t>ε</a:t>
              </a:r>
              <a:endParaRPr lang="en-US" dirty="0"/>
            </a:p>
          </p:txBody>
        </p:sp>
        <p:sp>
          <p:nvSpPr>
            <p:cNvPr id="8" name="TextBox 7"/>
            <p:cNvSpPr txBox="1"/>
            <p:nvPr/>
          </p:nvSpPr>
          <p:spPr>
            <a:xfrm>
              <a:off x="2851713" y="2514600"/>
              <a:ext cx="729687" cy="338554"/>
            </a:xfrm>
            <a:prstGeom prst="rect">
              <a:avLst/>
            </a:prstGeom>
            <a:noFill/>
          </p:spPr>
          <p:txBody>
            <a:bodyPr wrap="none" rtlCol="0">
              <a:spAutoFit/>
            </a:bodyPr>
            <a:lstStyle/>
            <a:p>
              <a:r>
                <a:rPr lang="en-GB" sz="1600" dirty="0" smtClean="0"/>
                <a:t>PDF(</a:t>
              </a:r>
              <a:r>
                <a:rPr lang="el-GR" sz="1600" dirty="0" smtClean="0"/>
                <a:t>ε</a:t>
              </a:r>
              <a:r>
                <a:rPr lang="en-GB" sz="1600" dirty="0" smtClean="0"/>
                <a:t>)</a:t>
              </a:r>
              <a:endParaRPr lang="en-US" sz="1600" dirty="0"/>
            </a:p>
          </p:txBody>
        </p:sp>
      </p:grpSp>
      <p:sp>
        <p:nvSpPr>
          <p:cNvPr id="11" name="TextBox 10"/>
          <p:cNvSpPr txBox="1"/>
          <p:nvPr/>
        </p:nvSpPr>
        <p:spPr>
          <a:xfrm>
            <a:off x="5486401" y="3248892"/>
            <a:ext cx="3200399" cy="1908215"/>
          </a:xfrm>
          <a:prstGeom prst="rect">
            <a:avLst/>
          </a:prstGeom>
          <a:noFill/>
        </p:spPr>
        <p:txBody>
          <a:bodyPr wrap="square" rtlCol="0">
            <a:spAutoFit/>
          </a:bodyPr>
          <a:lstStyle/>
          <a:p>
            <a:r>
              <a:rPr lang="en-GB" dirty="0" smtClean="0"/>
              <a:t> </a:t>
            </a:r>
            <a:r>
              <a:rPr lang="en-GB" sz="1600" dirty="0" smtClean="0"/>
              <a:t>E.g. second moment of </a:t>
            </a:r>
            <a:r>
              <a:rPr lang="el-GR" sz="1600" dirty="0" smtClean="0"/>
              <a:t>ε</a:t>
            </a:r>
            <a:r>
              <a:rPr lang="en-GB" sz="1600" dirty="0" smtClean="0"/>
              <a:t>, &lt;</a:t>
            </a:r>
            <a:r>
              <a:rPr lang="el-GR" sz="1600" dirty="0" smtClean="0"/>
              <a:t>ε</a:t>
            </a:r>
            <a:r>
              <a:rPr lang="en-GB" sz="1600" baseline="30000" dirty="0" smtClean="0"/>
              <a:t>2</a:t>
            </a:r>
            <a:r>
              <a:rPr lang="en-GB" sz="1600" dirty="0" smtClean="0"/>
              <a:t>&gt; (called a variance), or &lt;</a:t>
            </a:r>
            <a:r>
              <a:rPr lang="el-GR" sz="1600" dirty="0" smtClean="0"/>
              <a:t>ε</a:t>
            </a:r>
            <a:r>
              <a:rPr lang="en-GB" sz="1600" baseline="30000" dirty="0" smtClean="0"/>
              <a:t>2</a:t>
            </a:r>
            <a:r>
              <a:rPr lang="en-GB" sz="1600" dirty="0" smtClean="0"/>
              <a:t>&gt;</a:t>
            </a:r>
            <a:r>
              <a:rPr lang="en-GB" sz="1600" baseline="30000" dirty="0" smtClean="0"/>
              <a:t>1/2</a:t>
            </a:r>
            <a:r>
              <a:rPr lang="en-GB" sz="1600" dirty="0" smtClean="0"/>
              <a:t> = </a:t>
            </a:r>
            <a:r>
              <a:rPr lang="el-GR" sz="1600" dirty="0" smtClean="0"/>
              <a:t>σ</a:t>
            </a:r>
            <a:r>
              <a:rPr lang="en-GB" sz="1600" dirty="0" smtClean="0"/>
              <a:t> (standard deviation).  If only the variance is known, then the PDF is approximated as a Gaussian.</a:t>
            </a:r>
          </a:p>
          <a:p>
            <a:endParaRPr lang="en-GB" sz="1600" dirty="0" smtClean="0"/>
          </a:p>
          <a:p>
            <a:r>
              <a:rPr lang="en-GB" sz="1600" dirty="0" smtClean="0"/>
              <a:t>            P(</a:t>
            </a:r>
            <a:r>
              <a:rPr lang="el-GR" sz="1600" dirty="0" smtClean="0"/>
              <a:t>ε</a:t>
            </a:r>
            <a:r>
              <a:rPr lang="en-GB" sz="1600" dirty="0" smtClean="0"/>
              <a:t>) ~ exp –</a:t>
            </a:r>
            <a:r>
              <a:rPr lang="el-GR" sz="1600" dirty="0" smtClean="0"/>
              <a:t> ε</a:t>
            </a:r>
            <a:r>
              <a:rPr lang="en-GB" sz="1600" baseline="30000" dirty="0" smtClean="0"/>
              <a:t>2</a:t>
            </a:r>
            <a:r>
              <a:rPr lang="en-GB" sz="1600" dirty="0" smtClean="0"/>
              <a:t>/2&lt;</a:t>
            </a:r>
            <a:r>
              <a:rPr lang="el-GR" sz="1600" dirty="0" smtClean="0"/>
              <a:t>ε</a:t>
            </a:r>
            <a:r>
              <a:rPr lang="en-GB" sz="1600" baseline="30000" dirty="0" smtClean="0"/>
              <a:t>2</a:t>
            </a:r>
            <a:r>
              <a:rPr lang="en-GB" sz="1600" dirty="0" smtClean="0"/>
              <a:t>&gt;</a:t>
            </a:r>
            <a:endParaRPr lang="en-US" sz="1600" dirty="0"/>
          </a:p>
        </p:txBody>
      </p:sp>
      <p:cxnSp>
        <p:nvCxnSpPr>
          <p:cNvPr id="16" name="Straight Arrow Connector 15"/>
          <p:cNvCxnSpPr/>
          <p:nvPr/>
        </p:nvCxnSpPr>
        <p:spPr>
          <a:xfrm rot="5400000" flipH="1" flipV="1">
            <a:off x="4122794" y="4685669"/>
            <a:ext cx="1295400" cy="126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3810000" y="5221357"/>
            <a:ext cx="2058194" cy="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Freeform 24"/>
          <p:cNvSpPr>
            <a:spLocks/>
          </p:cNvSpPr>
          <p:nvPr/>
        </p:nvSpPr>
        <p:spPr bwMode="auto">
          <a:xfrm>
            <a:off x="3884324" y="4319155"/>
            <a:ext cx="1712912" cy="893618"/>
          </a:xfrm>
          <a:custGeom>
            <a:avLst/>
            <a:gdLst/>
            <a:ahLst/>
            <a:cxnLst>
              <a:cxn ang="0">
                <a:pos x="0" y="879"/>
              </a:cxn>
              <a:cxn ang="0">
                <a:pos x="457" y="872"/>
              </a:cxn>
              <a:cxn ang="0">
                <a:pos x="659" y="812"/>
              </a:cxn>
              <a:cxn ang="0">
                <a:pos x="846" y="648"/>
              </a:cxn>
              <a:cxn ang="0">
                <a:pos x="1003" y="348"/>
              </a:cxn>
              <a:cxn ang="0">
                <a:pos x="1175" y="57"/>
              </a:cxn>
              <a:cxn ang="0">
                <a:pos x="1272" y="4"/>
              </a:cxn>
              <a:cxn ang="0">
                <a:pos x="1354" y="49"/>
              </a:cxn>
              <a:cxn ang="0">
                <a:pos x="1481" y="251"/>
              </a:cxn>
              <a:cxn ang="0">
                <a:pos x="1631" y="505"/>
              </a:cxn>
              <a:cxn ang="0">
                <a:pos x="1848" y="805"/>
              </a:cxn>
              <a:cxn ang="0">
                <a:pos x="2080" y="879"/>
              </a:cxn>
              <a:cxn ang="0">
                <a:pos x="2439" y="887"/>
              </a:cxn>
            </a:cxnLst>
            <a:rect l="0" t="0" r="r" b="b"/>
            <a:pathLst>
              <a:path w="2439" h="893">
                <a:moveTo>
                  <a:pt x="0" y="879"/>
                </a:moveTo>
                <a:cubicBezTo>
                  <a:pt x="173" y="881"/>
                  <a:pt x="347" y="883"/>
                  <a:pt x="457" y="872"/>
                </a:cubicBezTo>
                <a:cubicBezTo>
                  <a:pt x="567" y="861"/>
                  <a:pt x="594" y="849"/>
                  <a:pt x="659" y="812"/>
                </a:cubicBezTo>
                <a:cubicBezTo>
                  <a:pt x="724" y="775"/>
                  <a:pt x="789" y="725"/>
                  <a:pt x="846" y="648"/>
                </a:cubicBezTo>
                <a:cubicBezTo>
                  <a:pt x="903" y="571"/>
                  <a:pt x="948" y="446"/>
                  <a:pt x="1003" y="348"/>
                </a:cubicBezTo>
                <a:cubicBezTo>
                  <a:pt x="1058" y="250"/>
                  <a:pt x="1130" y="114"/>
                  <a:pt x="1175" y="57"/>
                </a:cubicBezTo>
                <a:cubicBezTo>
                  <a:pt x="1220" y="0"/>
                  <a:pt x="1242" y="5"/>
                  <a:pt x="1272" y="4"/>
                </a:cubicBezTo>
                <a:cubicBezTo>
                  <a:pt x="1302" y="3"/>
                  <a:pt x="1319" y="8"/>
                  <a:pt x="1354" y="49"/>
                </a:cubicBezTo>
                <a:cubicBezTo>
                  <a:pt x="1389" y="90"/>
                  <a:pt x="1435" y="175"/>
                  <a:pt x="1481" y="251"/>
                </a:cubicBezTo>
                <a:cubicBezTo>
                  <a:pt x="1527" y="327"/>
                  <a:pt x="1570" y="413"/>
                  <a:pt x="1631" y="505"/>
                </a:cubicBezTo>
                <a:cubicBezTo>
                  <a:pt x="1692" y="597"/>
                  <a:pt x="1773" y="743"/>
                  <a:pt x="1848" y="805"/>
                </a:cubicBezTo>
                <a:cubicBezTo>
                  <a:pt x="1923" y="867"/>
                  <a:pt x="1982" y="865"/>
                  <a:pt x="2080" y="879"/>
                </a:cubicBezTo>
                <a:cubicBezTo>
                  <a:pt x="2178" y="893"/>
                  <a:pt x="2378" y="886"/>
                  <a:pt x="2439" y="887"/>
                </a:cubicBezTo>
              </a:path>
            </a:pathLst>
          </a:custGeom>
          <a:noFill/>
          <a:ln w="9525">
            <a:solidFill>
              <a:srgbClr val="FF0000"/>
            </a:solidFill>
            <a:round/>
            <a:headEnd/>
            <a:tailEnd/>
          </a:ln>
          <a:effectLst/>
        </p:spPr>
        <p:txBody>
          <a:bodyPr/>
          <a:lstStyle/>
          <a:p>
            <a:endParaRPr lang="en-US"/>
          </a:p>
        </p:txBody>
      </p:sp>
      <p:sp>
        <p:nvSpPr>
          <p:cNvPr id="18" name="Line 26"/>
          <p:cNvSpPr>
            <a:spLocks noChangeShapeType="1"/>
          </p:cNvSpPr>
          <p:nvPr/>
        </p:nvSpPr>
        <p:spPr bwMode="auto">
          <a:xfrm flipV="1">
            <a:off x="4783283" y="4759036"/>
            <a:ext cx="214745" cy="1588"/>
          </a:xfrm>
          <a:prstGeom prst="line">
            <a:avLst/>
          </a:prstGeom>
          <a:noFill/>
          <a:ln w="38100">
            <a:solidFill>
              <a:srgbClr val="FF0000"/>
            </a:solidFill>
            <a:round/>
            <a:headEnd/>
            <a:tailEnd/>
          </a:ln>
          <a:effectLst/>
        </p:spPr>
        <p:txBody>
          <a:bodyPr/>
          <a:lstStyle/>
          <a:p>
            <a:endParaRPr lang="en-US"/>
          </a:p>
        </p:txBody>
      </p:sp>
      <p:sp>
        <p:nvSpPr>
          <p:cNvPr id="19" name="Line 29"/>
          <p:cNvSpPr>
            <a:spLocks noChangeShapeType="1"/>
          </p:cNvSpPr>
          <p:nvPr/>
        </p:nvSpPr>
        <p:spPr bwMode="auto">
          <a:xfrm>
            <a:off x="4102822" y="4249594"/>
            <a:ext cx="769938" cy="403225"/>
          </a:xfrm>
          <a:prstGeom prst="line">
            <a:avLst/>
          </a:prstGeom>
          <a:noFill/>
          <a:ln w="9525">
            <a:solidFill>
              <a:schemeClr val="tx1"/>
            </a:solidFill>
            <a:round/>
            <a:headEnd/>
            <a:tailEnd type="triangle" w="med" len="med"/>
          </a:ln>
          <a:effectLst/>
        </p:spPr>
        <p:txBody>
          <a:bodyPr/>
          <a:lstStyle/>
          <a:p>
            <a:endParaRPr lang="en-US"/>
          </a:p>
        </p:txBody>
      </p:sp>
      <p:sp>
        <p:nvSpPr>
          <p:cNvPr id="20" name="Rectangle 19"/>
          <p:cNvSpPr/>
          <p:nvPr/>
        </p:nvSpPr>
        <p:spPr>
          <a:xfrm>
            <a:off x="3810000" y="3971704"/>
            <a:ext cx="896399" cy="338554"/>
          </a:xfrm>
          <a:prstGeom prst="rect">
            <a:avLst/>
          </a:prstGeom>
        </p:spPr>
        <p:txBody>
          <a:bodyPr wrap="none">
            <a:spAutoFit/>
          </a:bodyPr>
          <a:lstStyle/>
          <a:p>
            <a:r>
              <a:rPr lang="el-GR" sz="1600" dirty="0" smtClean="0"/>
              <a:t>σ</a:t>
            </a:r>
            <a:r>
              <a:rPr lang="en-GB" sz="1600" dirty="0" smtClean="0"/>
              <a:t>=</a:t>
            </a:r>
            <a:r>
              <a:rPr lang="en-GB" sz="1600" baseline="30000" dirty="0" smtClean="0"/>
              <a:t> </a:t>
            </a:r>
            <a:r>
              <a:rPr lang="en-GB" sz="1600" dirty="0" smtClean="0"/>
              <a:t>√</a:t>
            </a:r>
            <a:r>
              <a:rPr lang="en-GB" sz="1600" dirty="0" smtClean="0"/>
              <a:t>&lt;</a:t>
            </a:r>
            <a:r>
              <a:rPr lang="el-GR" sz="1600" dirty="0" smtClean="0"/>
              <a:t>ε</a:t>
            </a:r>
            <a:r>
              <a:rPr lang="en-GB" sz="1600" baseline="30000" dirty="0" smtClean="0"/>
              <a:t>2</a:t>
            </a:r>
            <a:r>
              <a:rPr lang="en-GB" sz="1600" dirty="0" smtClean="0"/>
              <a:t>&gt;</a:t>
            </a:r>
            <a:endParaRPr lang="en-US" sz="1600" dirty="0"/>
          </a:p>
        </p:txBody>
      </p:sp>
      <p:sp>
        <p:nvSpPr>
          <p:cNvPr id="21" name="Rectangle 20"/>
          <p:cNvSpPr/>
          <p:nvPr/>
        </p:nvSpPr>
        <p:spPr>
          <a:xfrm>
            <a:off x="5653136" y="5193268"/>
            <a:ext cx="290464" cy="369332"/>
          </a:xfrm>
          <a:prstGeom prst="rect">
            <a:avLst/>
          </a:prstGeom>
        </p:spPr>
        <p:txBody>
          <a:bodyPr wrap="none">
            <a:spAutoFit/>
          </a:bodyPr>
          <a:lstStyle/>
          <a:p>
            <a:r>
              <a:rPr lang="el-GR" dirty="0" smtClean="0"/>
              <a:t>ε</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This talk ...</a:t>
            </a:r>
            <a:endParaRPr lang="en-US" sz="2800" dirty="0"/>
          </a:p>
        </p:txBody>
      </p:sp>
      <p:sp>
        <p:nvSpPr>
          <p:cNvPr id="3" name="TextBox 2"/>
          <p:cNvSpPr txBox="1"/>
          <p:nvPr/>
        </p:nvSpPr>
        <p:spPr>
          <a:xfrm>
            <a:off x="1524000" y="1600200"/>
            <a:ext cx="6338082" cy="4278094"/>
          </a:xfrm>
          <a:prstGeom prst="rect">
            <a:avLst/>
          </a:prstGeom>
          <a:noFill/>
        </p:spPr>
        <p:txBody>
          <a:bodyPr wrap="none" rtlCol="0">
            <a:spAutoFit/>
          </a:bodyPr>
          <a:lstStyle/>
          <a:p>
            <a:r>
              <a:rPr lang="en-GB" sz="1600" dirty="0" smtClean="0"/>
              <a:t>A. What </a:t>
            </a:r>
            <a:r>
              <a:rPr lang="en-GB" sz="1600" dirty="0" smtClean="0"/>
              <a:t>quantities should be assigned error statistics in data assimilation</a:t>
            </a:r>
            <a:r>
              <a:rPr lang="en-GB" sz="1600" dirty="0" smtClean="0"/>
              <a:t>?</a:t>
            </a:r>
          </a:p>
          <a:p>
            <a:endParaRPr lang="en-GB" sz="1600" dirty="0" smtClean="0"/>
          </a:p>
          <a:p>
            <a:r>
              <a:rPr lang="en-GB" sz="1600" dirty="0" smtClean="0"/>
              <a:t>B. How are error statistics important in data assimilation</a:t>
            </a:r>
            <a:r>
              <a:rPr lang="en-GB" sz="1600" dirty="0" smtClean="0"/>
              <a:t>?</a:t>
            </a:r>
          </a:p>
          <a:p>
            <a:endParaRPr lang="en-GB" sz="1600" dirty="0" smtClean="0"/>
          </a:p>
          <a:p>
            <a:r>
              <a:rPr lang="en-GB" sz="1600" dirty="0" smtClean="0"/>
              <a:t>C. </a:t>
            </a:r>
            <a:r>
              <a:rPr lang="en-GB" sz="1600" dirty="0" smtClean="0"/>
              <a:t>‘Observation’ and ‘state’ </a:t>
            </a:r>
            <a:r>
              <a:rPr lang="en-GB" sz="1600" dirty="0" smtClean="0"/>
              <a:t>vectors.</a:t>
            </a:r>
          </a:p>
          <a:p>
            <a:endParaRPr lang="en-GB" sz="1600" dirty="0" smtClean="0"/>
          </a:p>
          <a:p>
            <a:r>
              <a:rPr lang="en-GB" sz="1600" dirty="0" smtClean="0"/>
              <a:t>D. </a:t>
            </a:r>
            <a:r>
              <a:rPr lang="en-GB" sz="1600" dirty="0" smtClean="0"/>
              <a:t>‘Inner’ and ‘outer’ </a:t>
            </a:r>
            <a:r>
              <a:rPr lang="en-GB" sz="1600" dirty="0" smtClean="0"/>
              <a:t>products.</a:t>
            </a:r>
          </a:p>
          <a:p>
            <a:endParaRPr lang="en-GB" sz="1600" dirty="0" smtClean="0"/>
          </a:p>
          <a:p>
            <a:r>
              <a:rPr lang="en-GB" sz="1600" dirty="0" smtClean="0"/>
              <a:t>E. </a:t>
            </a:r>
            <a:r>
              <a:rPr lang="en-GB" sz="1600" dirty="0" smtClean="0"/>
              <a:t>Forms of (Gaussian) error </a:t>
            </a:r>
            <a:r>
              <a:rPr lang="en-GB" sz="1600" dirty="0" smtClean="0"/>
              <a:t>covariances.</a:t>
            </a:r>
          </a:p>
          <a:p>
            <a:endParaRPr lang="en-GB" sz="1600" dirty="0" smtClean="0"/>
          </a:p>
          <a:p>
            <a:r>
              <a:rPr lang="en-GB" sz="1600" dirty="0" smtClean="0"/>
              <a:t>F. </a:t>
            </a:r>
            <a:r>
              <a:rPr lang="en-GB" sz="1600" dirty="0" smtClean="0"/>
              <a:t>Link between </a:t>
            </a:r>
            <a:r>
              <a:rPr lang="en-GB" sz="1600" dirty="0" err="1" smtClean="0"/>
              <a:t>Bayes</a:t>
            </a:r>
            <a:r>
              <a:rPr lang="en-GB" sz="1600" dirty="0" smtClean="0"/>
              <a:t>’ </a:t>
            </a:r>
            <a:r>
              <a:rPr lang="en-GB" sz="1600" dirty="0" smtClean="0"/>
              <a:t>Theorem and the </a:t>
            </a:r>
            <a:r>
              <a:rPr lang="en-GB" sz="1600" dirty="0" smtClean="0"/>
              <a:t>variational cost </a:t>
            </a:r>
            <a:r>
              <a:rPr lang="en-GB" sz="1600" dirty="0" smtClean="0"/>
              <a:t>function.</a:t>
            </a:r>
          </a:p>
          <a:p>
            <a:endParaRPr lang="en-GB" sz="1600" dirty="0" smtClean="0"/>
          </a:p>
          <a:p>
            <a:r>
              <a:rPr lang="en-GB" sz="1600" dirty="0" smtClean="0"/>
              <a:t>G. </a:t>
            </a:r>
            <a:r>
              <a:rPr lang="en-GB" sz="1600" dirty="0" smtClean="0"/>
              <a:t>Link between the variational cost function and the ‘BLUE’ </a:t>
            </a:r>
            <a:r>
              <a:rPr lang="en-GB" sz="1600" dirty="0" smtClean="0"/>
              <a:t>formula.</a:t>
            </a:r>
          </a:p>
          <a:p>
            <a:endParaRPr lang="en-GB" sz="1600" dirty="0" smtClean="0"/>
          </a:p>
          <a:p>
            <a:r>
              <a:rPr lang="en-GB" sz="1600" dirty="0" smtClean="0"/>
              <a:t>H. Example with a single observation.</a:t>
            </a:r>
          </a:p>
          <a:p>
            <a:endParaRPr lang="en-GB" sz="1600" dirty="0" smtClean="0"/>
          </a:p>
          <a:p>
            <a:r>
              <a:rPr lang="en-GB" sz="1600" dirty="0" smtClean="0"/>
              <a:t>I. </a:t>
            </a:r>
            <a:r>
              <a:rPr lang="en-GB" sz="1600" dirty="0" smtClean="0"/>
              <a:t>Forecast error covariance </a:t>
            </a:r>
            <a:r>
              <a:rPr lang="en-GB" sz="1600" dirty="0" smtClean="0"/>
              <a:t>statistics.</a:t>
            </a:r>
            <a:endParaRPr lang="en-US" sz="1600" dirty="0"/>
          </a:p>
        </p:txBody>
      </p:sp>
      <p:sp>
        <p:nvSpPr>
          <p:cNvPr id="4" name="TextBox 3"/>
          <p:cNvSpPr txBox="1"/>
          <p:nvPr/>
        </p:nvSpPr>
        <p:spPr>
          <a:xfrm>
            <a:off x="1514241" y="0"/>
            <a:ext cx="5572359" cy="338554"/>
          </a:xfrm>
          <a:prstGeom prst="rect">
            <a:avLst/>
          </a:prstGeom>
          <a:noFill/>
        </p:spPr>
        <p:txBody>
          <a:bodyPr wrap="none" rtlCol="0">
            <a:spAutoFit/>
          </a:bodyPr>
          <a:lstStyle/>
          <a:p>
            <a:r>
              <a:rPr lang="en-GB" sz="1600" dirty="0" smtClean="0"/>
              <a:t>A            B           C            D            E            F            G            H            I</a:t>
            </a:r>
            <a:endParaRPr 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447800" y="0"/>
            <a:ext cx="457200" cy="3048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Autofit/>
          </a:bodyPr>
          <a:lstStyle/>
          <a:p>
            <a:r>
              <a:rPr lang="en-GB" sz="2800" dirty="0" smtClean="0"/>
              <a:t>A. What quantities should be assigned error statistics in data assimilation?</a:t>
            </a:r>
            <a:endParaRPr lang="en-US" sz="2800" dirty="0"/>
          </a:p>
        </p:txBody>
      </p:sp>
      <p:sp>
        <p:nvSpPr>
          <p:cNvPr id="3" name="TextBox 2"/>
          <p:cNvSpPr txBox="1"/>
          <p:nvPr/>
        </p:nvSpPr>
        <p:spPr>
          <a:xfrm>
            <a:off x="1752601" y="1709214"/>
            <a:ext cx="3827318" cy="2554545"/>
          </a:xfrm>
          <a:prstGeom prst="rect">
            <a:avLst/>
          </a:prstGeom>
          <a:noFill/>
        </p:spPr>
        <p:txBody>
          <a:bodyPr wrap="square" rtlCol="0">
            <a:spAutoFit/>
          </a:bodyPr>
          <a:lstStyle/>
          <a:p>
            <a:r>
              <a:rPr lang="en-GB" sz="1600" dirty="0" smtClean="0"/>
              <a:t>All data that are being fitted to.</a:t>
            </a:r>
          </a:p>
          <a:p>
            <a:endParaRPr lang="en-GB" sz="1600" dirty="0" smtClean="0"/>
          </a:p>
          <a:p>
            <a:pPr marL="120650" indent="-120650">
              <a:buFont typeface="Arial" pitchFamily="34" charset="0"/>
              <a:buChar char="•"/>
            </a:pPr>
            <a:r>
              <a:rPr lang="en-GB" sz="1600" dirty="0" smtClean="0"/>
              <a:t>Observations (real-world data).</a:t>
            </a:r>
          </a:p>
          <a:p>
            <a:pPr marL="120650" indent="-120650">
              <a:buFont typeface="Arial" pitchFamily="34" charset="0"/>
              <a:buChar char="•"/>
            </a:pPr>
            <a:r>
              <a:rPr lang="en-GB" sz="1600" dirty="0" smtClean="0"/>
              <a:t>Prior data for the system’s state.</a:t>
            </a:r>
          </a:p>
          <a:p>
            <a:pPr marL="120650" indent="-120650">
              <a:buFont typeface="Arial" pitchFamily="34" charset="0"/>
              <a:buChar char="•"/>
            </a:pPr>
            <a:r>
              <a:rPr lang="en-GB" sz="1600" dirty="0" smtClean="0"/>
              <a:t>Prior data for any unknown parameters.</a:t>
            </a:r>
          </a:p>
          <a:p>
            <a:pPr marL="120650" indent="-120650"/>
            <a:endParaRPr lang="en-GB" sz="1600" dirty="0" smtClean="0"/>
          </a:p>
          <a:p>
            <a:pPr marL="120650" indent="-120650"/>
            <a:r>
              <a:rPr lang="en-GB" sz="1600" dirty="0" smtClean="0"/>
              <a:t>Data that have been fitted.</a:t>
            </a:r>
          </a:p>
          <a:p>
            <a:pPr marL="120650" indent="-120650"/>
            <a:endParaRPr lang="en-GB" sz="1600" dirty="0" smtClean="0"/>
          </a:p>
          <a:p>
            <a:pPr marL="120650" indent="-120650">
              <a:buFont typeface="Arial" pitchFamily="34" charset="0"/>
              <a:buChar char="•"/>
            </a:pPr>
            <a:r>
              <a:rPr lang="en-GB" sz="1600" dirty="0" smtClean="0"/>
              <a:t>Data assimilation-fitted data (analysis, </a:t>
            </a:r>
            <a:r>
              <a:rPr lang="en-GB" sz="1600" dirty="0" err="1" smtClean="0"/>
              <a:t>ie</a:t>
            </a:r>
            <a:r>
              <a:rPr lang="en-GB" sz="1600" dirty="0" smtClean="0"/>
              <a:t> </a:t>
            </a:r>
            <a:r>
              <a:rPr lang="en-GB" sz="1600" dirty="0" err="1" smtClean="0"/>
              <a:t>posteriori</a:t>
            </a:r>
            <a:r>
              <a:rPr lang="en-GB" sz="1600" dirty="0" smtClean="0"/>
              <a:t> error statistics).</a:t>
            </a:r>
            <a:endParaRPr lang="en-US" sz="1600" dirty="0"/>
          </a:p>
        </p:txBody>
      </p:sp>
      <p:sp>
        <p:nvSpPr>
          <p:cNvPr id="4" name="TextBox 3"/>
          <p:cNvSpPr txBox="1"/>
          <p:nvPr/>
        </p:nvSpPr>
        <p:spPr>
          <a:xfrm>
            <a:off x="5171205" y="2344364"/>
            <a:ext cx="457200" cy="769441"/>
          </a:xfrm>
          <a:prstGeom prst="rect">
            <a:avLst/>
          </a:prstGeom>
          <a:noFill/>
        </p:spPr>
        <p:txBody>
          <a:bodyPr wrap="square" rtlCol="0">
            <a:spAutoFit/>
          </a:bodyPr>
          <a:lstStyle/>
          <a:p>
            <a:r>
              <a:rPr lang="en-GB" sz="4400" dirty="0" smtClean="0"/>
              <a:t>}</a:t>
            </a:r>
            <a:endParaRPr lang="en-US" sz="4400" dirty="0"/>
          </a:p>
        </p:txBody>
      </p:sp>
      <p:sp>
        <p:nvSpPr>
          <p:cNvPr id="5" name="TextBox 4"/>
          <p:cNvSpPr txBox="1"/>
          <p:nvPr/>
        </p:nvSpPr>
        <p:spPr>
          <a:xfrm>
            <a:off x="6525491" y="2791688"/>
            <a:ext cx="2209800" cy="1077218"/>
          </a:xfrm>
          <a:prstGeom prst="rect">
            <a:avLst/>
          </a:prstGeom>
          <a:noFill/>
        </p:spPr>
        <p:txBody>
          <a:bodyPr wrap="square" rtlCol="0">
            <a:spAutoFit/>
          </a:bodyPr>
          <a:lstStyle/>
          <a:p>
            <a:r>
              <a:rPr lang="en-GB" sz="1600" dirty="0" smtClean="0"/>
              <a:t>Information available about the system before observations are considered.</a:t>
            </a:r>
            <a:endParaRPr lang="en-US" sz="1600" dirty="0"/>
          </a:p>
        </p:txBody>
      </p:sp>
      <p:cxnSp>
        <p:nvCxnSpPr>
          <p:cNvPr id="7" name="Shape 6"/>
          <p:cNvCxnSpPr>
            <a:endCxn id="4" idx="3"/>
          </p:cNvCxnSpPr>
          <p:nvPr/>
        </p:nvCxnSpPr>
        <p:spPr>
          <a:xfrm rot="10800000">
            <a:off x="5628406" y="2729086"/>
            <a:ext cx="678877" cy="315451"/>
          </a:xfrm>
          <a:prstGeom prst="curvedConnector3">
            <a:avLst>
              <a:gd name="adj1" fmla="val 50000"/>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514241" y="0"/>
            <a:ext cx="5572359" cy="338554"/>
          </a:xfrm>
          <a:prstGeom prst="rect">
            <a:avLst/>
          </a:prstGeom>
          <a:noFill/>
        </p:spPr>
        <p:txBody>
          <a:bodyPr wrap="none" rtlCol="0">
            <a:spAutoFit/>
          </a:bodyPr>
          <a:lstStyle/>
          <a:p>
            <a:r>
              <a:rPr lang="en-GB" sz="1600" dirty="0" smtClean="0"/>
              <a:t>A            B           C            D            E            F            G            H            I</a:t>
            </a:r>
            <a:endParaRPr 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B. How are error statistics important in data assimilation?</a:t>
            </a:r>
            <a:endParaRPr lang="en-US" dirty="0"/>
          </a:p>
        </p:txBody>
      </p:sp>
      <p:pic>
        <p:nvPicPr>
          <p:cNvPr id="3" name="Picture 2" descr="Pic1.gif"/>
          <p:cNvPicPr>
            <a:picLocks noChangeAspect="1"/>
          </p:cNvPicPr>
          <p:nvPr/>
        </p:nvPicPr>
        <p:blipFill>
          <a:blip r:embed="rId3" cstate="print"/>
          <a:stretch>
            <a:fillRect/>
          </a:stretch>
        </p:blipFill>
        <p:spPr>
          <a:xfrm>
            <a:off x="5537731" y="2049063"/>
            <a:ext cx="1442272" cy="1906732"/>
          </a:xfrm>
          <a:prstGeom prst="rect">
            <a:avLst/>
          </a:prstGeom>
        </p:spPr>
      </p:pic>
      <p:sp>
        <p:nvSpPr>
          <p:cNvPr id="4" name="TextBox 3"/>
          <p:cNvSpPr txBox="1"/>
          <p:nvPr/>
        </p:nvSpPr>
        <p:spPr>
          <a:xfrm>
            <a:off x="2137141" y="1296203"/>
            <a:ext cx="4663071" cy="338554"/>
          </a:xfrm>
          <a:prstGeom prst="rect">
            <a:avLst/>
          </a:prstGeom>
          <a:noFill/>
        </p:spPr>
        <p:txBody>
          <a:bodyPr wrap="none" rtlCol="0">
            <a:spAutoFit/>
          </a:bodyPr>
          <a:lstStyle/>
          <a:p>
            <a:r>
              <a:rPr lang="en-GB" sz="1600" dirty="0" smtClean="0"/>
              <a:t>1. Error statistics give a measure of confidence in data</a:t>
            </a:r>
            <a:endParaRPr lang="en-US" sz="1600" dirty="0"/>
          </a:p>
        </p:txBody>
      </p:sp>
      <p:pic>
        <p:nvPicPr>
          <p:cNvPr id="7" name="Picture 6" descr="Bg.jpg"/>
          <p:cNvPicPr>
            <a:picLocks noChangeAspect="1"/>
          </p:cNvPicPr>
          <p:nvPr/>
        </p:nvPicPr>
        <p:blipFill>
          <a:blip r:embed="rId4" cstate="print"/>
          <a:srcRect l="7500" t="4153" r="52727" b="53675"/>
          <a:stretch>
            <a:fillRect/>
          </a:stretch>
        </p:blipFill>
        <p:spPr>
          <a:xfrm>
            <a:off x="544471" y="1832210"/>
            <a:ext cx="3406952" cy="2345930"/>
          </a:xfrm>
          <a:prstGeom prst="rect">
            <a:avLst/>
          </a:prstGeom>
        </p:spPr>
      </p:pic>
      <p:pic>
        <p:nvPicPr>
          <p:cNvPr id="9" name="Picture 8" descr="VarBad.jpg"/>
          <p:cNvPicPr>
            <a:picLocks noChangeAspect="1"/>
          </p:cNvPicPr>
          <p:nvPr/>
        </p:nvPicPr>
        <p:blipFill>
          <a:blip r:embed="rId5" cstate="print"/>
          <a:srcRect l="8068" t="3885" r="51705" b="53872"/>
          <a:stretch>
            <a:fillRect/>
          </a:stretch>
        </p:blipFill>
        <p:spPr>
          <a:xfrm>
            <a:off x="585320" y="4484553"/>
            <a:ext cx="3445888" cy="2336196"/>
          </a:xfrm>
          <a:prstGeom prst="rect">
            <a:avLst/>
          </a:prstGeom>
        </p:spPr>
      </p:pic>
      <p:pic>
        <p:nvPicPr>
          <p:cNvPr id="10" name="Picture 9" descr="VarGood.jpg"/>
          <p:cNvPicPr>
            <a:picLocks noChangeAspect="1"/>
          </p:cNvPicPr>
          <p:nvPr/>
        </p:nvPicPr>
        <p:blipFill>
          <a:blip r:embed="rId6" cstate="print"/>
          <a:srcRect l="7841" t="3181" r="50682" b="53520"/>
          <a:stretch>
            <a:fillRect/>
          </a:stretch>
        </p:blipFill>
        <p:spPr>
          <a:xfrm>
            <a:off x="4336437" y="4452896"/>
            <a:ext cx="3552965" cy="2394601"/>
          </a:xfrm>
          <a:prstGeom prst="rect">
            <a:avLst/>
          </a:prstGeom>
        </p:spPr>
      </p:pic>
      <p:sp>
        <p:nvSpPr>
          <p:cNvPr id="11" name="TextBox 10"/>
          <p:cNvSpPr txBox="1"/>
          <p:nvPr/>
        </p:nvSpPr>
        <p:spPr>
          <a:xfrm>
            <a:off x="1020726" y="1562879"/>
            <a:ext cx="6340710" cy="3046988"/>
          </a:xfrm>
          <a:prstGeom prst="rect">
            <a:avLst/>
          </a:prstGeom>
          <a:noFill/>
        </p:spPr>
        <p:txBody>
          <a:bodyPr wrap="none" rtlCol="0">
            <a:spAutoFit/>
          </a:bodyPr>
          <a:lstStyle/>
          <a:p>
            <a:r>
              <a:rPr lang="en-GB" sz="1600" dirty="0" smtClean="0"/>
              <a:t>No </a:t>
            </a:r>
            <a:r>
              <a:rPr lang="en-GB" sz="1600" dirty="0" err="1" smtClean="0"/>
              <a:t>assim</a:t>
            </a:r>
            <a:endParaRPr lang="en-GB" sz="1600" dirty="0" smtClean="0"/>
          </a:p>
          <a:p>
            <a:endParaRPr lang="en-GB" sz="1600" dirty="0" smtClean="0"/>
          </a:p>
          <a:p>
            <a:endParaRPr lang="en-GB" sz="1600" dirty="0" smtClean="0"/>
          </a:p>
          <a:p>
            <a:endParaRPr lang="en-GB" sz="1600" dirty="0" smtClean="0"/>
          </a:p>
          <a:p>
            <a:endParaRPr lang="en-GB" sz="1600" dirty="0" smtClean="0"/>
          </a:p>
          <a:p>
            <a:endParaRPr lang="en-GB" sz="1600" dirty="0" smtClean="0"/>
          </a:p>
          <a:p>
            <a:endParaRPr lang="en-GB" sz="1600" dirty="0" smtClean="0"/>
          </a:p>
          <a:p>
            <a:endParaRPr lang="en-GB" sz="1600" dirty="0" smtClean="0"/>
          </a:p>
          <a:p>
            <a:endParaRPr lang="en-GB" sz="1600" dirty="0" smtClean="0"/>
          </a:p>
          <a:p>
            <a:endParaRPr lang="en-GB" sz="1600" dirty="0" smtClean="0"/>
          </a:p>
          <a:p>
            <a:endParaRPr lang="en-GB" sz="1600" dirty="0" smtClean="0"/>
          </a:p>
          <a:p>
            <a:r>
              <a:rPr lang="en-GB" sz="1600" dirty="0" err="1" smtClean="0"/>
              <a:t>Assim</a:t>
            </a:r>
            <a:r>
              <a:rPr lang="en-GB" sz="1600" dirty="0" smtClean="0"/>
              <a:t> with large </a:t>
            </a:r>
            <a:r>
              <a:rPr lang="en-GB" sz="1600" dirty="0" err="1" smtClean="0"/>
              <a:t>obs</a:t>
            </a:r>
            <a:r>
              <a:rPr lang="en-GB" sz="1600" dirty="0" smtClean="0"/>
              <a:t> errors                                   </a:t>
            </a:r>
            <a:r>
              <a:rPr lang="en-GB" sz="1600" dirty="0" err="1" smtClean="0"/>
              <a:t>Assim</a:t>
            </a:r>
            <a:r>
              <a:rPr lang="en-GB" sz="1600" dirty="0" smtClean="0"/>
              <a:t> with small </a:t>
            </a:r>
            <a:r>
              <a:rPr lang="en-GB" sz="1600" dirty="0" err="1" smtClean="0"/>
              <a:t>obs</a:t>
            </a:r>
            <a:r>
              <a:rPr lang="en-GB" sz="1600" dirty="0" smtClean="0"/>
              <a:t> errors</a:t>
            </a:r>
            <a:endParaRPr lang="en-US" sz="1600" dirty="0"/>
          </a:p>
        </p:txBody>
      </p:sp>
      <p:sp>
        <p:nvSpPr>
          <p:cNvPr id="12" name="Rectangle 11"/>
          <p:cNvSpPr/>
          <p:nvPr/>
        </p:nvSpPr>
        <p:spPr>
          <a:xfrm>
            <a:off x="2057400" y="0"/>
            <a:ext cx="457200" cy="3048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514241" y="0"/>
            <a:ext cx="5572359" cy="338554"/>
          </a:xfrm>
          <a:prstGeom prst="rect">
            <a:avLst/>
          </a:prstGeom>
          <a:noFill/>
        </p:spPr>
        <p:txBody>
          <a:bodyPr wrap="none" rtlCol="0">
            <a:spAutoFit/>
          </a:bodyPr>
          <a:lstStyle/>
          <a:p>
            <a:r>
              <a:rPr lang="en-GB" sz="1600" dirty="0" smtClean="0"/>
              <a:t>A            B           C            D            E            F            G            H            I</a:t>
            </a:r>
            <a:endParaRPr 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t>B. How are error statistics important in data assimilation?</a:t>
            </a:r>
            <a:endParaRPr lang="en-US" sz="2800" dirty="0"/>
          </a:p>
        </p:txBody>
      </p:sp>
      <p:sp>
        <p:nvSpPr>
          <p:cNvPr id="3" name="TextBox 2"/>
          <p:cNvSpPr txBox="1"/>
          <p:nvPr/>
        </p:nvSpPr>
        <p:spPr>
          <a:xfrm>
            <a:off x="1648764" y="1296203"/>
            <a:ext cx="5843779" cy="338554"/>
          </a:xfrm>
          <a:prstGeom prst="rect">
            <a:avLst/>
          </a:prstGeom>
          <a:noFill/>
        </p:spPr>
        <p:txBody>
          <a:bodyPr wrap="none" rtlCol="0">
            <a:spAutoFit/>
          </a:bodyPr>
          <a:lstStyle/>
          <a:p>
            <a:r>
              <a:rPr lang="en-GB" sz="1600" dirty="0" smtClean="0"/>
              <a:t>2. Error statistics of prior data imply relationships between variables</a:t>
            </a:r>
            <a:endParaRPr lang="en-US" sz="1600" dirty="0"/>
          </a:p>
        </p:txBody>
      </p:sp>
      <p:cxnSp>
        <p:nvCxnSpPr>
          <p:cNvPr id="5" name="Straight Arrow Connector 4"/>
          <p:cNvCxnSpPr/>
          <p:nvPr/>
        </p:nvCxnSpPr>
        <p:spPr>
          <a:xfrm rot="16200000" flipV="1">
            <a:off x="872837" y="3293918"/>
            <a:ext cx="1153391" cy="1039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340427" y="3532909"/>
            <a:ext cx="768928" cy="75853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1257300" y="2161309"/>
            <a:ext cx="5153891" cy="155863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51" name="Group 50"/>
          <p:cNvGrpSpPr/>
          <p:nvPr/>
        </p:nvGrpSpPr>
        <p:grpSpPr>
          <a:xfrm>
            <a:off x="1295400" y="3283527"/>
            <a:ext cx="928254" cy="450273"/>
            <a:chOff x="228600" y="1981200"/>
            <a:chExt cx="928254" cy="450273"/>
          </a:xfrm>
        </p:grpSpPr>
        <p:sp>
          <p:nvSpPr>
            <p:cNvPr id="11" name="Oval 10"/>
            <p:cNvSpPr/>
            <p:nvPr/>
          </p:nvSpPr>
          <p:spPr>
            <a:xfrm>
              <a:off x="228600" y="1981200"/>
              <a:ext cx="928254" cy="450273"/>
            </a:xfrm>
            <a:prstGeom prst="ellipse">
              <a:avLst/>
            </a:prstGeom>
            <a:solidFill>
              <a:schemeClr val="accent2">
                <a:lumMod val="75000"/>
                <a:alpha val="20000"/>
              </a:schemeClr>
            </a:solidFill>
            <a:ln>
              <a:noFill/>
            </a:ln>
            <a:scene3d>
              <a:camera prst="orthographicFront">
                <a:rot lat="2046725" lon="18307750" rev="196124"/>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60218" y="2040082"/>
              <a:ext cx="692727" cy="318656"/>
            </a:xfrm>
            <a:prstGeom prst="ellipse">
              <a:avLst/>
            </a:prstGeom>
            <a:solidFill>
              <a:schemeClr val="accent2">
                <a:lumMod val="75000"/>
                <a:alpha val="15000"/>
              </a:schemeClr>
            </a:solidFill>
            <a:ln>
              <a:noFill/>
            </a:ln>
            <a:scene3d>
              <a:camera prst="orthographicFront">
                <a:rot lat="2046725" lon="18307750" rev="196124"/>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512618" y="2109354"/>
              <a:ext cx="374073" cy="166255"/>
            </a:xfrm>
            <a:prstGeom prst="ellipse">
              <a:avLst/>
            </a:prstGeom>
            <a:solidFill>
              <a:schemeClr val="accent2">
                <a:lumMod val="75000"/>
                <a:alpha val="15000"/>
              </a:schemeClr>
            </a:solidFill>
            <a:ln>
              <a:noFill/>
            </a:ln>
            <a:scene3d>
              <a:camera prst="orthographicFront">
                <a:rot lat="2046725" lon="18307750" rev="196124"/>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p:cNvGrpSpPr/>
          <p:nvPr/>
        </p:nvGrpSpPr>
        <p:grpSpPr>
          <a:xfrm>
            <a:off x="2209800" y="2819400"/>
            <a:ext cx="117764" cy="270164"/>
            <a:chOff x="2479965" y="3449781"/>
            <a:chExt cx="117764" cy="270164"/>
          </a:xfrm>
        </p:grpSpPr>
        <p:cxnSp>
          <p:nvCxnSpPr>
            <p:cNvPr id="20" name="Straight Connector 19"/>
            <p:cNvCxnSpPr/>
            <p:nvPr/>
          </p:nvCxnSpPr>
          <p:spPr>
            <a:xfrm rot="5400000">
              <a:off x="2410691" y="3584863"/>
              <a:ext cx="270164"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flipV="1">
              <a:off x="2474769" y="3524250"/>
              <a:ext cx="128155" cy="117764"/>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grpSp>
        <p:nvGrpSpPr>
          <p:cNvPr id="28" name="Group 27"/>
          <p:cNvGrpSpPr/>
          <p:nvPr/>
        </p:nvGrpSpPr>
        <p:grpSpPr>
          <a:xfrm>
            <a:off x="5410200" y="2590800"/>
            <a:ext cx="117764" cy="270164"/>
            <a:chOff x="2479965" y="3449781"/>
            <a:chExt cx="117764" cy="270164"/>
          </a:xfrm>
        </p:grpSpPr>
        <p:cxnSp>
          <p:nvCxnSpPr>
            <p:cNvPr id="29" name="Straight Connector 28"/>
            <p:cNvCxnSpPr/>
            <p:nvPr/>
          </p:nvCxnSpPr>
          <p:spPr>
            <a:xfrm rot="5400000">
              <a:off x="2410691" y="3584863"/>
              <a:ext cx="270164"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V="1">
              <a:off x="2474769" y="3524250"/>
              <a:ext cx="128155" cy="117764"/>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grpSp>
        <p:nvGrpSpPr>
          <p:cNvPr id="31" name="Group 30"/>
          <p:cNvGrpSpPr/>
          <p:nvPr/>
        </p:nvGrpSpPr>
        <p:grpSpPr>
          <a:xfrm>
            <a:off x="4724400" y="2209800"/>
            <a:ext cx="117764" cy="270164"/>
            <a:chOff x="2479965" y="3449781"/>
            <a:chExt cx="117764" cy="270164"/>
          </a:xfrm>
        </p:grpSpPr>
        <p:cxnSp>
          <p:nvCxnSpPr>
            <p:cNvPr id="32" name="Straight Connector 31"/>
            <p:cNvCxnSpPr/>
            <p:nvPr/>
          </p:nvCxnSpPr>
          <p:spPr>
            <a:xfrm rot="5400000">
              <a:off x="2410691" y="3584863"/>
              <a:ext cx="270164"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V="1">
              <a:off x="2474769" y="3524250"/>
              <a:ext cx="128155" cy="117764"/>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grpSp>
        <p:nvGrpSpPr>
          <p:cNvPr id="34" name="Group 33"/>
          <p:cNvGrpSpPr/>
          <p:nvPr/>
        </p:nvGrpSpPr>
        <p:grpSpPr>
          <a:xfrm>
            <a:off x="3657600" y="3048000"/>
            <a:ext cx="117764" cy="270164"/>
            <a:chOff x="2479965" y="3449781"/>
            <a:chExt cx="117764" cy="270164"/>
          </a:xfrm>
        </p:grpSpPr>
        <p:cxnSp>
          <p:nvCxnSpPr>
            <p:cNvPr id="35" name="Straight Connector 34"/>
            <p:cNvCxnSpPr/>
            <p:nvPr/>
          </p:nvCxnSpPr>
          <p:spPr>
            <a:xfrm rot="5400000">
              <a:off x="2410691" y="3584863"/>
              <a:ext cx="270164"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6200000" flipV="1">
              <a:off x="2474769" y="3524250"/>
              <a:ext cx="128155" cy="117764"/>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grpSp>
        <p:nvGrpSpPr>
          <p:cNvPr id="37" name="Group 36"/>
          <p:cNvGrpSpPr/>
          <p:nvPr/>
        </p:nvGrpSpPr>
        <p:grpSpPr>
          <a:xfrm>
            <a:off x="4343400" y="2971800"/>
            <a:ext cx="117764" cy="270164"/>
            <a:chOff x="2479965" y="3449781"/>
            <a:chExt cx="117764" cy="270164"/>
          </a:xfrm>
        </p:grpSpPr>
        <p:cxnSp>
          <p:nvCxnSpPr>
            <p:cNvPr id="38" name="Straight Connector 37"/>
            <p:cNvCxnSpPr/>
            <p:nvPr/>
          </p:nvCxnSpPr>
          <p:spPr>
            <a:xfrm rot="5400000">
              <a:off x="2410691" y="3584863"/>
              <a:ext cx="270164"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V="1">
              <a:off x="2474769" y="3524250"/>
              <a:ext cx="128155" cy="117764"/>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grpSp>
        <p:nvGrpSpPr>
          <p:cNvPr id="40" name="Group 39"/>
          <p:cNvGrpSpPr/>
          <p:nvPr/>
        </p:nvGrpSpPr>
        <p:grpSpPr>
          <a:xfrm>
            <a:off x="2667000" y="2895600"/>
            <a:ext cx="117764" cy="270164"/>
            <a:chOff x="2479965" y="3449781"/>
            <a:chExt cx="117764" cy="270164"/>
          </a:xfrm>
        </p:grpSpPr>
        <p:cxnSp>
          <p:nvCxnSpPr>
            <p:cNvPr id="41" name="Straight Connector 40"/>
            <p:cNvCxnSpPr/>
            <p:nvPr/>
          </p:nvCxnSpPr>
          <p:spPr>
            <a:xfrm rot="5400000">
              <a:off x="2410691" y="3584863"/>
              <a:ext cx="270164"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16200000" flipV="1">
              <a:off x="2474769" y="3524250"/>
              <a:ext cx="128155" cy="117764"/>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sp>
        <p:nvSpPr>
          <p:cNvPr id="43" name="Freeform 42"/>
          <p:cNvSpPr/>
          <p:nvPr/>
        </p:nvSpPr>
        <p:spPr>
          <a:xfrm>
            <a:off x="1756064" y="2260023"/>
            <a:ext cx="5351318" cy="1241713"/>
          </a:xfrm>
          <a:custGeom>
            <a:avLst/>
            <a:gdLst>
              <a:gd name="connsiteX0" fmla="*/ 0 w 5351318"/>
              <a:gd name="connsiteY0" fmla="*/ 1241713 h 1241713"/>
              <a:gd name="connsiteX1" fmla="*/ 488372 w 5351318"/>
              <a:gd name="connsiteY1" fmla="*/ 826077 h 1241713"/>
              <a:gd name="connsiteX2" fmla="*/ 2005445 w 5351318"/>
              <a:gd name="connsiteY2" fmla="*/ 1075459 h 1241713"/>
              <a:gd name="connsiteX3" fmla="*/ 2421081 w 5351318"/>
              <a:gd name="connsiteY3" fmla="*/ 784513 h 1241713"/>
              <a:gd name="connsiteX4" fmla="*/ 2639291 w 5351318"/>
              <a:gd name="connsiteY4" fmla="*/ 36368 h 1241713"/>
              <a:gd name="connsiteX5" fmla="*/ 3086100 w 5351318"/>
              <a:gd name="connsiteY5" fmla="*/ 566304 h 1241713"/>
              <a:gd name="connsiteX6" fmla="*/ 4010891 w 5351318"/>
              <a:gd name="connsiteY6" fmla="*/ 597477 h 1241713"/>
              <a:gd name="connsiteX7" fmla="*/ 4499263 w 5351318"/>
              <a:gd name="connsiteY7" fmla="*/ 296141 h 1241713"/>
              <a:gd name="connsiteX8" fmla="*/ 5351318 w 5351318"/>
              <a:gd name="connsiteY8" fmla="*/ 129886 h 1241713"/>
              <a:gd name="connsiteX9" fmla="*/ 5351318 w 5351318"/>
              <a:gd name="connsiteY9" fmla="*/ 129886 h 124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51318" h="1241713">
                <a:moveTo>
                  <a:pt x="0" y="1241713"/>
                </a:moveTo>
                <a:cubicBezTo>
                  <a:pt x="77065" y="1047749"/>
                  <a:pt x="154131" y="853786"/>
                  <a:pt x="488372" y="826077"/>
                </a:cubicBezTo>
                <a:cubicBezTo>
                  <a:pt x="822613" y="798368"/>
                  <a:pt x="1683327" y="1082386"/>
                  <a:pt x="2005445" y="1075459"/>
                </a:cubicBezTo>
                <a:cubicBezTo>
                  <a:pt x="2327563" y="1068532"/>
                  <a:pt x="2315440" y="957695"/>
                  <a:pt x="2421081" y="784513"/>
                </a:cubicBezTo>
                <a:cubicBezTo>
                  <a:pt x="2526722" y="611331"/>
                  <a:pt x="2528455" y="72736"/>
                  <a:pt x="2639291" y="36368"/>
                </a:cubicBezTo>
                <a:cubicBezTo>
                  <a:pt x="2750128" y="0"/>
                  <a:pt x="2857500" y="472786"/>
                  <a:pt x="3086100" y="566304"/>
                </a:cubicBezTo>
                <a:cubicBezTo>
                  <a:pt x="3314700" y="659822"/>
                  <a:pt x="3775364" y="642504"/>
                  <a:pt x="4010891" y="597477"/>
                </a:cubicBezTo>
                <a:cubicBezTo>
                  <a:pt x="4246418" y="552450"/>
                  <a:pt x="4275859" y="374073"/>
                  <a:pt x="4499263" y="296141"/>
                </a:cubicBezTo>
                <a:cubicBezTo>
                  <a:pt x="4722667" y="218209"/>
                  <a:pt x="5351318" y="129886"/>
                  <a:pt x="5351318" y="129886"/>
                </a:cubicBezTo>
                <a:lnTo>
                  <a:pt x="5351318" y="129886"/>
                </a:lnTo>
              </a:path>
            </a:pathLst>
          </a:custGeom>
          <a:ln w="127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TextBox 43"/>
          <p:cNvSpPr txBox="1"/>
          <p:nvPr/>
        </p:nvSpPr>
        <p:spPr>
          <a:xfrm flipH="1">
            <a:off x="1859973" y="4191000"/>
            <a:ext cx="426027" cy="307777"/>
          </a:xfrm>
          <a:prstGeom prst="rect">
            <a:avLst/>
          </a:prstGeom>
          <a:noFill/>
        </p:spPr>
        <p:txBody>
          <a:bodyPr wrap="square" rtlCol="0">
            <a:spAutoFit/>
          </a:bodyPr>
          <a:lstStyle/>
          <a:p>
            <a:r>
              <a:rPr lang="en-GB" sz="1400" dirty="0" smtClean="0"/>
              <a:t>x</a:t>
            </a:r>
            <a:r>
              <a:rPr lang="en-GB" sz="1400" baseline="-25000" dirty="0" smtClean="0"/>
              <a:t>1</a:t>
            </a:r>
            <a:endParaRPr lang="en-US" sz="1400" baseline="-25000" dirty="0"/>
          </a:p>
        </p:txBody>
      </p:sp>
      <p:sp>
        <p:nvSpPr>
          <p:cNvPr id="45" name="TextBox 44"/>
          <p:cNvSpPr txBox="1"/>
          <p:nvPr/>
        </p:nvSpPr>
        <p:spPr>
          <a:xfrm flipH="1">
            <a:off x="1143000" y="2511623"/>
            <a:ext cx="426027" cy="307777"/>
          </a:xfrm>
          <a:prstGeom prst="rect">
            <a:avLst/>
          </a:prstGeom>
          <a:noFill/>
        </p:spPr>
        <p:txBody>
          <a:bodyPr wrap="square" rtlCol="0">
            <a:spAutoFit/>
          </a:bodyPr>
          <a:lstStyle/>
          <a:p>
            <a:r>
              <a:rPr lang="en-GB" sz="1400" dirty="0" smtClean="0"/>
              <a:t>x</a:t>
            </a:r>
            <a:r>
              <a:rPr lang="en-GB" sz="1400" baseline="-25000" dirty="0" smtClean="0"/>
              <a:t>2</a:t>
            </a:r>
            <a:endParaRPr lang="en-US" sz="1400" baseline="-25000" dirty="0"/>
          </a:p>
        </p:txBody>
      </p:sp>
      <p:sp>
        <p:nvSpPr>
          <p:cNvPr id="46" name="TextBox 45"/>
          <p:cNvSpPr txBox="1"/>
          <p:nvPr/>
        </p:nvSpPr>
        <p:spPr>
          <a:xfrm>
            <a:off x="5728706" y="1981200"/>
            <a:ext cx="519694" cy="307777"/>
          </a:xfrm>
          <a:prstGeom prst="rect">
            <a:avLst/>
          </a:prstGeom>
          <a:noFill/>
        </p:spPr>
        <p:txBody>
          <a:bodyPr wrap="none" rtlCol="0">
            <a:spAutoFit/>
          </a:bodyPr>
          <a:lstStyle/>
          <a:p>
            <a:r>
              <a:rPr lang="en-GB" sz="1400" dirty="0" smtClean="0"/>
              <a:t>time</a:t>
            </a:r>
            <a:endParaRPr lang="en-US" sz="1400" dirty="0"/>
          </a:p>
        </p:txBody>
      </p:sp>
      <p:sp>
        <p:nvSpPr>
          <p:cNvPr id="48" name="Freeform 47"/>
          <p:cNvSpPr/>
          <p:nvPr/>
        </p:nvSpPr>
        <p:spPr>
          <a:xfrm>
            <a:off x="1922318" y="2417619"/>
            <a:ext cx="5545282" cy="938645"/>
          </a:xfrm>
          <a:custGeom>
            <a:avLst/>
            <a:gdLst>
              <a:gd name="connsiteX0" fmla="*/ 0 w 6016337"/>
              <a:gd name="connsiteY0" fmla="*/ 938645 h 938645"/>
              <a:gd name="connsiteX1" fmla="*/ 457200 w 6016337"/>
              <a:gd name="connsiteY1" fmla="*/ 554181 h 938645"/>
              <a:gd name="connsiteX2" fmla="*/ 1901537 w 6016337"/>
              <a:gd name="connsiteY2" fmla="*/ 730826 h 938645"/>
              <a:gd name="connsiteX3" fmla="*/ 2337955 w 6016337"/>
              <a:gd name="connsiteY3" fmla="*/ 761999 h 938645"/>
              <a:gd name="connsiteX4" fmla="*/ 2545773 w 6016337"/>
              <a:gd name="connsiteY4" fmla="*/ 304799 h 938645"/>
              <a:gd name="connsiteX5" fmla="*/ 2732809 w 6016337"/>
              <a:gd name="connsiteY5" fmla="*/ 13854 h 938645"/>
              <a:gd name="connsiteX6" fmla="*/ 3480955 w 6016337"/>
              <a:gd name="connsiteY6" fmla="*/ 221672 h 938645"/>
              <a:gd name="connsiteX7" fmla="*/ 5247409 w 6016337"/>
              <a:gd name="connsiteY7" fmla="*/ 554181 h 938645"/>
              <a:gd name="connsiteX8" fmla="*/ 6016337 w 6016337"/>
              <a:gd name="connsiteY8" fmla="*/ 450272 h 938645"/>
              <a:gd name="connsiteX0" fmla="*/ 0 w 6016337"/>
              <a:gd name="connsiteY0" fmla="*/ 938645 h 938645"/>
              <a:gd name="connsiteX1" fmla="*/ 457200 w 6016337"/>
              <a:gd name="connsiteY1" fmla="*/ 554181 h 938645"/>
              <a:gd name="connsiteX2" fmla="*/ 1901537 w 6016337"/>
              <a:gd name="connsiteY2" fmla="*/ 730826 h 938645"/>
              <a:gd name="connsiteX3" fmla="*/ 2337955 w 6016337"/>
              <a:gd name="connsiteY3" fmla="*/ 761999 h 938645"/>
              <a:gd name="connsiteX4" fmla="*/ 2545773 w 6016337"/>
              <a:gd name="connsiteY4" fmla="*/ 304799 h 938645"/>
              <a:gd name="connsiteX5" fmla="*/ 2732809 w 6016337"/>
              <a:gd name="connsiteY5" fmla="*/ 13854 h 938645"/>
              <a:gd name="connsiteX6" fmla="*/ 3480955 w 6016337"/>
              <a:gd name="connsiteY6" fmla="*/ 221672 h 938645"/>
              <a:gd name="connsiteX7" fmla="*/ 4935682 w 6016337"/>
              <a:gd name="connsiteY7" fmla="*/ 401781 h 938645"/>
              <a:gd name="connsiteX8" fmla="*/ 6016337 w 6016337"/>
              <a:gd name="connsiteY8" fmla="*/ 450272 h 938645"/>
              <a:gd name="connsiteX0" fmla="*/ 0 w 5545282"/>
              <a:gd name="connsiteY0" fmla="*/ 938645 h 938645"/>
              <a:gd name="connsiteX1" fmla="*/ 457200 w 5545282"/>
              <a:gd name="connsiteY1" fmla="*/ 554181 h 938645"/>
              <a:gd name="connsiteX2" fmla="*/ 1901537 w 5545282"/>
              <a:gd name="connsiteY2" fmla="*/ 730826 h 938645"/>
              <a:gd name="connsiteX3" fmla="*/ 2337955 w 5545282"/>
              <a:gd name="connsiteY3" fmla="*/ 761999 h 938645"/>
              <a:gd name="connsiteX4" fmla="*/ 2545773 w 5545282"/>
              <a:gd name="connsiteY4" fmla="*/ 304799 h 938645"/>
              <a:gd name="connsiteX5" fmla="*/ 2732809 w 5545282"/>
              <a:gd name="connsiteY5" fmla="*/ 13854 h 938645"/>
              <a:gd name="connsiteX6" fmla="*/ 3480955 w 5545282"/>
              <a:gd name="connsiteY6" fmla="*/ 221672 h 938645"/>
              <a:gd name="connsiteX7" fmla="*/ 4935682 w 5545282"/>
              <a:gd name="connsiteY7" fmla="*/ 401781 h 938645"/>
              <a:gd name="connsiteX8" fmla="*/ 5545282 w 5545282"/>
              <a:gd name="connsiteY8" fmla="*/ 249381 h 938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45282" h="938645">
                <a:moveTo>
                  <a:pt x="0" y="938645"/>
                </a:moveTo>
                <a:cubicBezTo>
                  <a:pt x="70138" y="763731"/>
                  <a:pt x="140277" y="588818"/>
                  <a:pt x="457200" y="554181"/>
                </a:cubicBezTo>
                <a:cubicBezTo>
                  <a:pt x="774123" y="519545"/>
                  <a:pt x="1588078" y="696190"/>
                  <a:pt x="1901537" y="730826"/>
                </a:cubicBezTo>
                <a:cubicBezTo>
                  <a:pt x="2214996" y="765462"/>
                  <a:pt x="2230582" y="833004"/>
                  <a:pt x="2337955" y="761999"/>
                </a:cubicBezTo>
                <a:cubicBezTo>
                  <a:pt x="2445328" y="690995"/>
                  <a:pt x="2479964" y="429490"/>
                  <a:pt x="2545773" y="304799"/>
                </a:cubicBezTo>
                <a:cubicBezTo>
                  <a:pt x="2611582" y="180108"/>
                  <a:pt x="2576945" y="27709"/>
                  <a:pt x="2732809" y="13854"/>
                </a:cubicBezTo>
                <a:cubicBezTo>
                  <a:pt x="2888673" y="0"/>
                  <a:pt x="3113810" y="157018"/>
                  <a:pt x="3480955" y="221672"/>
                </a:cubicBezTo>
                <a:cubicBezTo>
                  <a:pt x="3848100" y="286326"/>
                  <a:pt x="4591628" y="397163"/>
                  <a:pt x="4935682" y="401781"/>
                </a:cubicBezTo>
                <a:cubicBezTo>
                  <a:pt x="5279736" y="406399"/>
                  <a:pt x="5372100" y="320385"/>
                  <a:pt x="5545282" y="249381"/>
                </a:cubicBezTo>
              </a:path>
            </a:pathLst>
          </a:custGeom>
          <a:ln w="127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TextBox 48"/>
          <p:cNvSpPr txBox="1"/>
          <p:nvPr/>
        </p:nvSpPr>
        <p:spPr>
          <a:xfrm>
            <a:off x="3810000" y="3505200"/>
            <a:ext cx="4769575" cy="584775"/>
          </a:xfrm>
          <a:prstGeom prst="rect">
            <a:avLst/>
          </a:prstGeom>
          <a:noFill/>
        </p:spPr>
        <p:txBody>
          <a:bodyPr wrap="none" rtlCol="0">
            <a:spAutoFit/>
          </a:bodyPr>
          <a:lstStyle/>
          <a:p>
            <a:r>
              <a:rPr lang="en-GB" sz="1600" dirty="0" smtClean="0">
                <a:solidFill>
                  <a:srgbClr val="0070C0"/>
                </a:solidFill>
              </a:rPr>
              <a:t>Background forecast (no </a:t>
            </a:r>
            <a:r>
              <a:rPr lang="en-GB" sz="1600" dirty="0" err="1" smtClean="0">
                <a:solidFill>
                  <a:srgbClr val="0070C0"/>
                </a:solidFill>
              </a:rPr>
              <a:t>assim</a:t>
            </a:r>
            <a:r>
              <a:rPr lang="en-GB" sz="1600" dirty="0" smtClean="0">
                <a:solidFill>
                  <a:srgbClr val="0070C0"/>
                </a:solidFill>
              </a:rPr>
              <a:t>)</a:t>
            </a:r>
            <a:endParaRPr lang="en-GB" sz="1600" dirty="0" smtClean="0"/>
          </a:p>
          <a:p>
            <a:r>
              <a:rPr lang="en-GB" sz="1600" dirty="0" smtClean="0">
                <a:solidFill>
                  <a:srgbClr val="00B050"/>
                </a:solidFill>
              </a:rPr>
              <a:t>Analysis forecast (consistent with prior and ob errors) </a:t>
            </a:r>
            <a:endParaRPr lang="en-US" sz="1600" dirty="0">
              <a:solidFill>
                <a:srgbClr val="00B050"/>
              </a:solidFill>
            </a:endParaRPr>
          </a:p>
        </p:txBody>
      </p:sp>
      <p:sp>
        <p:nvSpPr>
          <p:cNvPr id="50" name="TextBox 49"/>
          <p:cNvSpPr txBox="1"/>
          <p:nvPr/>
        </p:nvSpPr>
        <p:spPr>
          <a:xfrm>
            <a:off x="1295400" y="4724400"/>
            <a:ext cx="6553200" cy="1815882"/>
          </a:xfrm>
          <a:prstGeom prst="rect">
            <a:avLst/>
          </a:prstGeom>
          <a:noFill/>
        </p:spPr>
        <p:txBody>
          <a:bodyPr wrap="square" rtlCol="0">
            <a:spAutoFit/>
          </a:bodyPr>
          <a:lstStyle/>
          <a:p>
            <a:r>
              <a:rPr lang="en-GB" sz="1600" dirty="0" smtClean="0"/>
              <a:t>x</a:t>
            </a:r>
            <a:r>
              <a:rPr lang="en-GB" sz="1600" baseline="-25000" dirty="0" smtClean="0"/>
              <a:t>1</a:t>
            </a:r>
            <a:r>
              <a:rPr lang="en-GB" sz="1600" dirty="0" smtClean="0"/>
              <a:t> and x</a:t>
            </a:r>
            <a:r>
              <a:rPr lang="en-GB" sz="1600" baseline="-25000" dirty="0" smtClean="0"/>
              <a:t>2</a:t>
            </a:r>
            <a:r>
              <a:rPr lang="en-GB" sz="1600" dirty="0" smtClean="0"/>
              <a:t> cannot be varied independently by the assimilation here because of the shape of the prior joint PDF.</a:t>
            </a:r>
          </a:p>
          <a:p>
            <a:endParaRPr lang="en-GB" sz="1600" dirty="0" smtClean="0"/>
          </a:p>
          <a:p>
            <a:pPr marL="117475" indent="-117475">
              <a:buFont typeface="Arial" pitchFamily="34" charset="0"/>
              <a:buChar char="•"/>
            </a:pPr>
            <a:r>
              <a:rPr lang="en-GB" sz="1600" dirty="0" smtClean="0"/>
              <a:t>Known relationships between variables are often exploited to gain knowledge of the complicated nature of the prior error statistics (e.g. changes in pressure are associated with changes in wind in the mid-latitude atmosphere (geostrophic balance).</a:t>
            </a:r>
            <a:endParaRPr lang="en-US" sz="1600" dirty="0"/>
          </a:p>
        </p:txBody>
      </p:sp>
      <p:sp>
        <p:nvSpPr>
          <p:cNvPr id="53" name="Rectangle 52"/>
          <p:cNvSpPr/>
          <p:nvPr/>
        </p:nvSpPr>
        <p:spPr>
          <a:xfrm>
            <a:off x="2057400" y="0"/>
            <a:ext cx="457200" cy="3048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p:cNvSpPr txBox="1"/>
          <p:nvPr/>
        </p:nvSpPr>
        <p:spPr>
          <a:xfrm>
            <a:off x="1514241" y="0"/>
            <a:ext cx="5572359" cy="338554"/>
          </a:xfrm>
          <a:prstGeom prst="rect">
            <a:avLst/>
          </a:prstGeom>
          <a:noFill/>
        </p:spPr>
        <p:txBody>
          <a:bodyPr wrap="none" rtlCol="0">
            <a:spAutoFit/>
          </a:bodyPr>
          <a:lstStyle/>
          <a:p>
            <a:r>
              <a:rPr lang="en-GB" sz="1600" dirty="0" smtClean="0"/>
              <a:t>A            B           C            D            E            F            G            H            I</a:t>
            </a:r>
            <a:endParaRPr 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C. ‘Observation’ and ‘state’ vectors</a:t>
            </a:r>
            <a:endParaRPr lang="en-US" sz="2800" dirty="0"/>
          </a:p>
        </p:txBody>
      </p:sp>
      <p:pic>
        <p:nvPicPr>
          <p:cNvPr id="4" name="Picture 3" descr="Picture6.png"/>
          <p:cNvPicPr>
            <a:picLocks noChangeAspect="1"/>
          </p:cNvPicPr>
          <p:nvPr/>
        </p:nvPicPr>
        <p:blipFill>
          <a:blip r:embed="rId3" cstate="print"/>
          <a:stretch>
            <a:fillRect/>
          </a:stretch>
        </p:blipFill>
        <p:spPr>
          <a:xfrm>
            <a:off x="5081569" y="1447800"/>
            <a:ext cx="2614631" cy="3821383"/>
          </a:xfrm>
          <a:prstGeom prst="rect">
            <a:avLst/>
          </a:prstGeom>
        </p:spPr>
      </p:pic>
      <p:sp>
        <p:nvSpPr>
          <p:cNvPr id="5" name="Rectangle 4"/>
          <p:cNvSpPr/>
          <p:nvPr/>
        </p:nvSpPr>
        <p:spPr>
          <a:xfrm>
            <a:off x="4638652" y="5522893"/>
            <a:ext cx="3286148" cy="1169551"/>
          </a:xfrm>
          <a:prstGeom prst="rect">
            <a:avLst/>
          </a:prstGeom>
        </p:spPr>
        <p:txBody>
          <a:bodyPr wrap="square" numCol="1">
            <a:spAutoFit/>
          </a:bodyPr>
          <a:lstStyle/>
          <a:p>
            <a:r>
              <a:rPr lang="en-US" sz="1400" dirty="0" smtClean="0"/>
              <a:t>The structure </a:t>
            </a:r>
            <a:r>
              <a:rPr lang="en-US" sz="1400" dirty="0" smtClean="0"/>
              <a:t>of the state </a:t>
            </a:r>
            <a:r>
              <a:rPr lang="en-US" sz="1400" dirty="0" smtClean="0"/>
              <a:t>vector for the example of meteorological fields (</a:t>
            </a:r>
            <a:r>
              <a:rPr lang="en-GB" sz="1400" dirty="0" smtClean="0"/>
              <a:t>u, v, </a:t>
            </a:r>
            <a:r>
              <a:rPr lang="el-GR" sz="1400" dirty="0" smtClean="0"/>
              <a:t>θ</a:t>
            </a:r>
            <a:r>
              <a:rPr lang="en-GB" sz="1400" dirty="0" smtClean="0"/>
              <a:t>, p, q are meteorological 3-D </a:t>
            </a:r>
            <a:r>
              <a:rPr lang="en-GB" sz="1400" dirty="0" smtClean="0"/>
              <a:t>fields; </a:t>
            </a:r>
            <a:r>
              <a:rPr lang="el-GR" sz="1400" dirty="0" smtClean="0"/>
              <a:t>λ</a:t>
            </a:r>
            <a:r>
              <a:rPr lang="en-GB" sz="1400" dirty="0" smtClean="0"/>
              <a:t>, </a:t>
            </a:r>
            <a:r>
              <a:rPr lang="el-GR" sz="1400" dirty="0" smtClean="0"/>
              <a:t>φ</a:t>
            </a:r>
            <a:r>
              <a:rPr lang="en-GB" sz="1400" dirty="0" smtClean="0"/>
              <a:t> and ℓ are longitude, latitude and </a:t>
            </a:r>
            <a:r>
              <a:rPr lang="en-GB" sz="1400" dirty="0" smtClean="0"/>
              <a:t>vertical level</a:t>
            </a:r>
            <a:r>
              <a:rPr lang="en-US" sz="1400" dirty="0" smtClean="0"/>
              <a:t>).  There are </a:t>
            </a:r>
            <a:r>
              <a:rPr lang="en-US" sz="1400" i="1" dirty="0" smtClean="0"/>
              <a:t>n</a:t>
            </a:r>
            <a:r>
              <a:rPr lang="en-US" sz="1400" dirty="0" smtClean="0"/>
              <a:t> elements in total.</a:t>
            </a:r>
            <a:endParaRPr lang="en-US" sz="1400" i="1" dirty="0" smtClean="0"/>
          </a:p>
        </p:txBody>
      </p:sp>
      <p:sp>
        <p:nvSpPr>
          <p:cNvPr id="6" name="TextBox 5"/>
          <p:cNvSpPr txBox="1"/>
          <p:nvPr/>
        </p:nvSpPr>
        <p:spPr>
          <a:xfrm>
            <a:off x="4333879" y="3171836"/>
            <a:ext cx="521297" cy="338554"/>
          </a:xfrm>
          <a:prstGeom prst="rect">
            <a:avLst/>
          </a:prstGeom>
          <a:noFill/>
        </p:spPr>
        <p:txBody>
          <a:bodyPr wrap="none" rtlCol="0">
            <a:spAutoFit/>
          </a:bodyPr>
          <a:lstStyle/>
          <a:p>
            <a:r>
              <a:rPr lang="en-GB" sz="1600" b="1" dirty="0" smtClean="0"/>
              <a:t>x</a:t>
            </a:r>
            <a:r>
              <a:rPr lang="en-GB" sz="1600" dirty="0" smtClean="0"/>
              <a:t>   =</a:t>
            </a:r>
            <a:endParaRPr lang="en-US" sz="1600" dirty="0"/>
          </a:p>
        </p:txBody>
      </p:sp>
      <p:sp>
        <p:nvSpPr>
          <p:cNvPr id="7" name="Rectangle 6"/>
          <p:cNvSpPr/>
          <p:nvPr/>
        </p:nvSpPr>
        <p:spPr>
          <a:xfrm>
            <a:off x="804834" y="5562600"/>
            <a:ext cx="3309966" cy="738664"/>
          </a:xfrm>
          <a:prstGeom prst="rect">
            <a:avLst/>
          </a:prstGeom>
        </p:spPr>
        <p:txBody>
          <a:bodyPr wrap="square" numCol="1" spcCol="180000">
            <a:spAutoFit/>
          </a:bodyPr>
          <a:lstStyle/>
          <a:p>
            <a:r>
              <a:rPr lang="en-US" sz="1400" dirty="0" smtClean="0"/>
              <a:t>The observation </a:t>
            </a:r>
            <a:r>
              <a:rPr lang="en-US" sz="1400" dirty="0" smtClean="0"/>
              <a:t>vector </a:t>
            </a:r>
            <a:r>
              <a:rPr lang="en-US" sz="1400" dirty="0" smtClean="0"/>
              <a:t>– comprising each observation made.  There are </a:t>
            </a:r>
            <a:r>
              <a:rPr lang="en-US" sz="1400" i="1" dirty="0" smtClean="0"/>
              <a:t>p</a:t>
            </a:r>
            <a:r>
              <a:rPr lang="en-US" sz="1400" dirty="0" smtClean="0"/>
              <a:t> observations.</a:t>
            </a:r>
            <a:endParaRPr lang="en-US" sz="1400" dirty="0" smtClean="0"/>
          </a:p>
        </p:txBody>
      </p:sp>
      <p:pic>
        <p:nvPicPr>
          <p:cNvPr id="8" name="Picture 7" descr="Picture9.png"/>
          <p:cNvPicPr>
            <a:picLocks noChangeAspect="1"/>
          </p:cNvPicPr>
          <p:nvPr/>
        </p:nvPicPr>
        <p:blipFill>
          <a:blip r:embed="rId4" cstate="print"/>
          <a:srcRect t="13763" r="85129"/>
          <a:stretch>
            <a:fillRect/>
          </a:stretch>
        </p:blipFill>
        <p:spPr>
          <a:xfrm>
            <a:off x="1981200" y="2398453"/>
            <a:ext cx="381000" cy="1909778"/>
          </a:xfrm>
          <a:prstGeom prst="rect">
            <a:avLst/>
          </a:prstGeom>
        </p:spPr>
      </p:pic>
      <p:sp>
        <p:nvSpPr>
          <p:cNvPr id="9" name="TextBox 8"/>
          <p:cNvSpPr txBox="1"/>
          <p:nvPr/>
        </p:nvSpPr>
        <p:spPr>
          <a:xfrm>
            <a:off x="1231303" y="3160453"/>
            <a:ext cx="524503" cy="338554"/>
          </a:xfrm>
          <a:prstGeom prst="rect">
            <a:avLst/>
          </a:prstGeom>
          <a:noFill/>
        </p:spPr>
        <p:txBody>
          <a:bodyPr wrap="none" rtlCol="0">
            <a:spAutoFit/>
          </a:bodyPr>
          <a:lstStyle/>
          <a:p>
            <a:r>
              <a:rPr lang="en-GB" sz="1600" b="1" dirty="0" smtClean="0"/>
              <a:t>y</a:t>
            </a:r>
            <a:r>
              <a:rPr lang="en-GB" sz="1600" dirty="0" smtClean="0"/>
              <a:t>   =</a:t>
            </a:r>
            <a:endParaRPr lang="en-US" sz="1600" dirty="0"/>
          </a:p>
        </p:txBody>
      </p:sp>
      <p:sp>
        <p:nvSpPr>
          <p:cNvPr id="10" name="Rectangle 9"/>
          <p:cNvSpPr/>
          <p:nvPr/>
        </p:nvSpPr>
        <p:spPr>
          <a:xfrm>
            <a:off x="2667000" y="0"/>
            <a:ext cx="457200" cy="3048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514241" y="0"/>
            <a:ext cx="5572359" cy="338554"/>
          </a:xfrm>
          <a:prstGeom prst="rect">
            <a:avLst/>
          </a:prstGeom>
          <a:noFill/>
        </p:spPr>
        <p:txBody>
          <a:bodyPr wrap="none" rtlCol="0">
            <a:spAutoFit/>
          </a:bodyPr>
          <a:lstStyle/>
          <a:p>
            <a:r>
              <a:rPr lang="en-GB" sz="1600" dirty="0" smtClean="0"/>
              <a:t>A            B           C            D            E            F            G            H            I</a:t>
            </a:r>
            <a:endParaRPr lang="en-US"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D</a:t>
            </a:r>
            <a:r>
              <a:rPr lang="en-GB" sz="2800" dirty="0" smtClean="0"/>
              <a:t>. </a:t>
            </a:r>
            <a:r>
              <a:rPr lang="en-GB" sz="2800" dirty="0" smtClean="0"/>
              <a:t>‘Inner’ and ‘outer’ products</a:t>
            </a:r>
            <a:endParaRPr lang="en-US" sz="2800" dirty="0"/>
          </a:p>
        </p:txBody>
      </p:sp>
      <p:sp>
        <p:nvSpPr>
          <p:cNvPr id="3" name="TextBox 2"/>
          <p:cNvSpPr txBox="1"/>
          <p:nvPr/>
        </p:nvSpPr>
        <p:spPr>
          <a:xfrm>
            <a:off x="685800" y="1828800"/>
            <a:ext cx="6438686" cy="4524315"/>
          </a:xfrm>
          <a:prstGeom prst="rect">
            <a:avLst/>
          </a:prstGeom>
          <a:noFill/>
        </p:spPr>
        <p:txBody>
          <a:bodyPr wrap="none" rtlCol="0">
            <a:spAutoFit/>
          </a:bodyPr>
          <a:lstStyle/>
          <a:p>
            <a:r>
              <a:rPr lang="en-GB" sz="1600" dirty="0" smtClean="0"/>
              <a:t>The </a:t>
            </a:r>
            <a:r>
              <a:rPr lang="en-GB" sz="1600" b="1" dirty="0" smtClean="0"/>
              <a:t>inner product </a:t>
            </a:r>
            <a:r>
              <a:rPr lang="en-GB" sz="1600" dirty="0" smtClean="0"/>
              <a:t>(‘scalar’ product) between two vectors gives a scalar</a:t>
            </a:r>
          </a:p>
          <a:p>
            <a:endParaRPr lang="en-GB" sz="1600" dirty="0" smtClean="0"/>
          </a:p>
          <a:p>
            <a:endParaRPr lang="en-GB" sz="1600" dirty="0" smtClean="0"/>
          </a:p>
          <a:p>
            <a:endParaRPr lang="en-GB" sz="1600" dirty="0" smtClean="0"/>
          </a:p>
          <a:p>
            <a:endParaRPr lang="en-GB" sz="1600" dirty="0" smtClean="0"/>
          </a:p>
          <a:p>
            <a:endParaRPr lang="en-GB" sz="1600" dirty="0" smtClean="0"/>
          </a:p>
          <a:p>
            <a:endParaRPr lang="en-GB" sz="1600" dirty="0" smtClean="0"/>
          </a:p>
          <a:p>
            <a:endParaRPr lang="en-GB" sz="1600" dirty="0" smtClean="0"/>
          </a:p>
          <a:p>
            <a:r>
              <a:rPr lang="en-GB" sz="1600" dirty="0" smtClean="0"/>
              <a:t>The </a:t>
            </a:r>
            <a:r>
              <a:rPr lang="en-GB" sz="1600" b="1" dirty="0" smtClean="0"/>
              <a:t>outer product </a:t>
            </a:r>
            <a:r>
              <a:rPr lang="en-GB" sz="1600" dirty="0" smtClean="0"/>
              <a:t>between two vectors gives a matrix</a:t>
            </a:r>
          </a:p>
          <a:p>
            <a:endParaRPr lang="en-GB" sz="1600" dirty="0" smtClean="0"/>
          </a:p>
          <a:p>
            <a:endParaRPr lang="en-GB" sz="1600" dirty="0" smtClean="0"/>
          </a:p>
          <a:p>
            <a:endParaRPr lang="en-GB" sz="1600" dirty="0" smtClean="0"/>
          </a:p>
          <a:p>
            <a:endParaRPr lang="en-GB" sz="1600" dirty="0" smtClean="0"/>
          </a:p>
          <a:p>
            <a:endParaRPr lang="en-GB" sz="1600" dirty="0" smtClean="0"/>
          </a:p>
          <a:p>
            <a:endParaRPr lang="en-GB" sz="1600" dirty="0" smtClean="0"/>
          </a:p>
          <a:p>
            <a:endParaRPr lang="en-GB" sz="1600" dirty="0" smtClean="0"/>
          </a:p>
          <a:p>
            <a:endParaRPr lang="en-GB" sz="1600" dirty="0" smtClean="0"/>
          </a:p>
          <a:p>
            <a:r>
              <a:rPr lang="en-GB" sz="1600" dirty="0" smtClean="0"/>
              <a:t>When  </a:t>
            </a:r>
            <a:r>
              <a:rPr lang="en-GB" sz="1600" dirty="0" smtClean="0"/>
              <a:t>ε is a vector of errors, &lt;</a:t>
            </a:r>
            <a:r>
              <a:rPr lang="en-GB" sz="1600" dirty="0" err="1" smtClean="0"/>
              <a:t>εε</a:t>
            </a:r>
            <a:r>
              <a:rPr lang="en-GB" sz="1600" baseline="30000" dirty="0" err="1" smtClean="0"/>
              <a:t>T</a:t>
            </a:r>
            <a:r>
              <a:rPr lang="en-GB" sz="1600" dirty="0" smtClean="0"/>
              <a:t>&gt; is </a:t>
            </a:r>
            <a:r>
              <a:rPr lang="en-GB" sz="1600" dirty="0" smtClean="0"/>
              <a:t>a (symmetric) </a:t>
            </a:r>
            <a:r>
              <a:rPr lang="en-GB" sz="1600" dirty="0" smtClean="0"/>
              <a:t>error covariance matrix</a:t>
            </a:r>
          </a:p>
        </p:txBody>
      </p:sp>
      <p:graphicFrame>
        <p:nvGraphicFramePr>
          <p:cNvPr id="4" name="Object 3"/>
          <p:cNvGraphicFramePr>
            <a:graphicFrameLocks noChangeAspect="1"/>
          </p:cNvGraphicFramePr>
          <p:nvPr/>
        </p:nvGraphicFramePr>
        <p:xfrm>
          <a:off x="409575" y="2286000"/>
          <a:ext cx="7502525" cy="1411288"/>
        </p:xfrm>
        <a:graphic>
          <a:graphicData uri="http://schemas.openxmlformats.org/presentationml/2006/ole">
            <p:oleObj spid="_x0000_s31746" name="Equation" r:id="rId4" imgW="5003640" imgH="939600" progId="Equation.3">
              <p:embed/>
            </p:oleObj>
          </a:graphicData>
        </a:graphic>
      </p:graphicFrame>
      <p:graphicFrame>
        <p:nvGraphicFramePr>
          <p:cNvPr id="31747" name="Object 3"/>
          <p:cNvGraphicFramePr>
            <a:graphicFrameLocks noChangeAspect="1"/>
          </p:cNvGraphicFramePr>
          <p:nvPr/>
        </p:nvGraphicFramePr>
        <p:xfrm>
          <a:off x="531813" y="4267200"/>
          <a:ext cx="8266112" cy="1411288"/>
        </p:xfrm>
        <a:graphic>
          <a:graphicData uri="http://schemas.openxmlformats.org/presentationml/2006/ole">
            <p:oleObj spid="_x0000_s31747" name="Equation" r:id="rId5" imgW="5511600" imgH="939600" progId="Equation.3">
              <p:embed/>
            </p:oleObj>
          </a:graphicData>
        </a:graphic>
      </p:graphicFrame>
      <p:sp>
        <p:nvSpPr>
          <p:cNvPr id="6" name="Rectangle 5"/>
          <p:cNvSpPr/>
          <p:nvPr/>
        </p:nvSpPr>
        <p:spPr>
          <a:xfrm>
            <a:off x="3352800" y="0"/>
            <a:ext cx="457200" cy="3048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514241" y="0"/>
            <a:ext cx="5572359" cy="338554"/>
          </a:xfrm>
          <a:prstGeom prst="rect">
            <a:avLst/>
          </a:prstGeom>
          <a:noFill/>
        </p:spPr>
        <p:txBody>
          <a:bodyPr wrap="none" rtlCol="0">
            <a:spAutoFit/>
          </a:bodyPr>
          <a:lstStyle/>
          <a:p>
            <a:r>
              <a:rPr lang="en-GB" sz="1600" dirty="0" smtClean="0"/>
              <a:t>A            B           C            D            E            F            G            H            I</a:t>
            </a:r>
            <a:endParaRPr lang="en-US"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E</a:t>
            </a:r>
            <a:r>
              <a:rPr lang="en-GB" sz="2800" dirty="0" smtClean="0"/>
              <a:t>. </a:t>
            </a:r>
            <a:r>
              <a:rPr lang="en-GB" sz="2800" dirty="0" smtClean="0"/>
              <a:t>Forms of (Gaussian) error covariances</a:t>
            </a:r>
            <a:endParaRPr lang="en-US" sz="2800" dirty="0"/>
          </a:p>
        </p:txBody>
      </p:sp>
      <p:sp>
        <p:nvSpPr>
          <p:cNvPr id="3" name="TextBox 2"/>
          <p:cNvSpPr txBox="1"/>
          <p:nvPr/>
        </p:nvSpPr>
        <p:spPr>
          <a:xfrm>
            <a:off x="609600" y="1536918"/>
            <a:ext cx="2164439" cy="2308324"/>
          </a:xfrm>
          <a:prstGeom prst="rect">
            <a:avLst/>
          </a:prstGeom>
          <a:noFill/>
        </p:spPr>
        <p:txBody>
          <a:bodyPr wrap="none" rtlCol="0">
            <a:spAutoFit/>
          </a:bodyPr>
          <a:lstStyle/>
          <a:p>
            <a:r>
              <a:rPr lang="en-GB" sz="1600" b="1" dirty="0" smtClean="0"/>
              <a:t>The one-variable case</a:t>
            </a:r>
          </a:p>
          <a:p>
            <a:endParaRPr lang="en-GB" sz="1600" dirty="0" smtClean="0"/>
          </a:p>
          <a:p>
            <a:endParaRPr lang="en-GB" sz="1600" dirty="0" smtClean="0"/>
          </a:p>
          <a:p>
            <a:endParaRPr lang="en-GB" sz="1600" dirty="0" smtClean="0"/>
          </a:p>
          <a:p>
            <a:endParaRPr lang="en-GB" sz="1600" dirty="0" smtClean="0"/>
          </a:p>
          <a:p>
            <a:endParaRPr lang="en-GB" sz="1600" dirty="0" smtClean="0"/>
          </a:p>
          <a:p>
            <a:endParaRPr lang="en-GB" sz="1600" dirty="0" smtClean="0"/>
          </a:p>
          <a:p>
            <a:endParaRPr lang="en-GB" sz="1600" dirty="0" smtClean="0"/>
          </a:p>
          <a:p>
            <a:r>
              <a:rPr lang="en-GB" sz="1600" b="1" dirty="0" smtClean="0"/>
              <a:t>The many variable case</a:t>
            </a:r>
            <a:endParaRPr lang="en-US" sz="1600" b="1" dirty="0"/>
          </a:p>
        </p:txBody>
      </p:sp>
      <p:graphicFrame>
        <p:nvGraphicFramePr>
          <p:cNvPr id="20" name="Object 19"/>
          <p:cNvGraphicFramePr>
            <a:graphicFrameLocks noChangeAspect="1"/>
          </p:cNvGraphicFramePr>
          <p:nvPr/>
        </p:nvGraphicFramePr>
        <p:xfrm>
          <a:off x="838200" y="1981195"/>
          <a:ext cx="2857501" cy="1409700"/>
        </p:xfrm>
        <a:graphic>
          <a:graphicData uri="http://schemas.openxmlformats.org/presentationml/2006/ole">
            <p:oleObj spid="_x0000_s1028" name="Equation" r:id="rId4" imgW="1904760" imgH="939600" progId="Equation.3">
              <p:embed/>
            </p:oleObj>
          </a:graphicData>
        </a:graphic>
      </p:graphicFrame>
      <p:graphicFrame>
        <p:nvGraphicFramePr>
          <p:cNvPr id="1029" name="Object 5"/>
          <p:cNvGraphicFramePr>
            <a:graphicFrameLocks noChangeAspect="1"/>
          </p:cNvGraphicFramePr>
          <p:nvPr/>
        </p:nvGraphicFramePr>
        <p:xfrm>
          <a:off x="3867145" y="2286000"/>
          <a:ext cx="2076455" cy="723899"/>
        </p:xfrm>
        <a:graphic>
          <a:graphicData uri="http://schemas.openxmlformats.org/presentationml/2006/ole">
            <p:oleObj spid="_x0000_s1029" name="Equation" r:id="rId5" imgW="1384200" imgH="482400" progId="Equation.3">
              <p:embed/>
            </p:oleObj>
          </a:graphicData>
        </a:graphic>
      </p:graphicFrame>
      <p:graphicFrame>
        <p:nvGraphicFramePr>
          <p:cNvPr id="1030" name="Object 6"/>
          <p:cNvGraphicFramePr>
            <a:graphicFrameLocks noChangeAspect="1"/>
          </p:cNvGraphicFramePr>
          <p:nvPr/>
        </p:nvGraphicFramePr>
        <p:xfrm>
          <a:off x="485775" y="3876675"/>
          <a:ext cx="4343400" cy="762000"/>
        </p:xfrm>
        <a:graphic>
          <a:graphicData uri="http://schemas.openxmlformats.org/presentationml/2006/ole">
            <p:oleObj spid="_x0000_s1030" name="Equation" r:id="rId6" imgW="2895480" imgH="507960" progId="Equation.3">
              <p:embed/>
            </p:oleObj>
          </a:graphicData>
        </a:graphic>
      </p:graphicFrame>
      <p:graphicFrame>
        <p:nvGraphicFramePr>
          <p:cNvPr id="23" name="Object 22"/>
          <p:cNvGraphicFramePr>
            <a:graphicFrameLocks noChangeAspect="1"/>
          </p:cNvGraphicFramePr>
          <p:nvPr/>
        </p:nvGraphicFramePr>
        <p:xfrm>
          <a:off x="2590800" y="4648200"/>
          <a:ext cx="5181600" cy="1885950"/>
        </p:xfrm>
        <a:graphic>
          <a:graphicData uri="http://schemas.openxmlformats.org/presentationml/2006/ole">
            <p:oleObj spid="_x0000_s1031" name="Equation" r:id="rId7" imgW="3454200" imgH="1257120" progId="Equation.3">
              <p:embed/>
            </p:oleObj>
          </a:graphicData>
        </a:graphic>
      </p:graphicFrame>
      <p:grpSp>
        <p:nvGrpSpPr>
          <p:cNvPr id="24" name="Group 23"/>
          <p:cNvGrpSpPr/>
          <p:nvPr/>
        </p:nvGrpSpPr>
        <p:grpSpPr>
          <a:xfrm>
            <a:off x="6096000" y="1676400"/>
            <a:ext cx="2058194" cy="1295400"/>
            <a:chOff x="2209800" y="4343400"/>
            <a:chExt cx="2058194" cy="1295400"/>
          </a:xfrm>
        </p:grpSpPr>
        <p:grpSp>
          <p:nvGrpSpPr>
            <p:cNvPr id="25" name="Group 7"/>
            <p:cNvGrpSpPr/>
            <p:nvPr/>
          </p:nvGrpSpPr>
          <p:grpSpPr>
            <a:xfrm>
              <a:off x="2209800" y="4343400"/>
              <a:ext cx="2058194" cy="1295400"/>
              <a:chOff x="2590006" y="2667000"/>
              <a:chExt cx="2058194" cy="1295400"/>
            </a:xfrm>
          </p:grpSpPr>
          <p:cxnSp>
            <p:nvCxnSpPr>
              <p:cNvPr id="27" name="Straight Arrow Connector 26"/>
              <p:cNvCxnSpPr/>
              <p:nvPr/>
            </p:nvCxnSpPr>
            <p:spPr>
              <a:xfrm rot="5400000" flipH="1" flipV="1">
                <a:off x="2171537" y="3314069"/>
                <a:ext cx="1295400" cy="126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2590006" y="3849757"/>
                <a:ext cx="2058194" cy="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6" name="Freeform 24"/>
            <p:cNvSpPr>
              <a:spLocks/>
            </p:cNvSpPr>
            <p:nvPr/>
          </p:nvSpPr>
          <p:spPr bwMode="auto">
            <a:xfrm>
              <a:off x="2284124" y="4623955"/>
              <a:ext cx="1712912" cy="893618"/>
            </a:xfrm>
            <a:custGeom>
              <a:avLst/>
              <a:gdLst/>
              <a:ahLst/>
              <a:cxnLst>
                <a:cxn ang="0">
                  <a:pos x="0" y="879"/>
                </a:cxn>
                <a:cxn ang="0">
                  <a:pos x="457" y="872"/>
                </a:cxn>
                <a:cxn ang="0">
                  <a:pos x="659" y="812"/>
                </a:cxn>
                <a:cxn ang="0">
                  <a:pos x="846" y="648"/>
                </a:cxn>
                <a:cxn ang="0">
                  <a:pos x="1003" y="348"/>
                </a:cxn>
                <a:cxn ang="0">
                  <a:pos x="1175" y="57"/>
                </a:cxn>
                <a:cxn ang="0">
                  <a:pos x="1272" y="4"/>
                </a:cxn>
                <a:cxn ang="0">
                  <a:pos x="1354" y="49"/>
                </a:cxn>
                <a:cxn ang="0">
                  <a:pos x="1481" y="251"/>
                </a:cxn>
                <a:cxn ang="0">
                  <a:pos x="1631" y="505"/>
                </a:cxn>
                <a:cxn ang="0">
                  <a:pos x="1848" y="805"/>
                </a:cxn>
                <a:cxn ang="0">
                  <a:pos x="2080" y="879"/>
                </a:cxn>
                <a:cxn ang="0">
                  <a:pos x="2439" y="887"/>
                </a:cxn>
              </a:cxnLst>
              <a:rect l="0" t="0" r="r" b="b"/>
              <a:pathLst>
                <a:path w="2439" h="893">
                  <a:moveTo>
                    <a:pt x="0" y="879"/>
                  </a:moveTo>
                  <a:cubicBezTo>
                    <a:pt x="173" y="881"/>
                    <a:pt x="347" y="883"/>
                    <a:pt x="457" y="872"/>
                  </a:cubicBezTo>
                  <a:cubicBezTo>
                    <a:pt x="567" y="861"/>
                    <a:pt x="594" y="849"/>
                    <a:pt x="659" y="812"/>
                  </a:cubicBezTo>
                  <a:cubicBezTo>
                    <a:pt x="724" y="775"/>
                    <a:pt x="789" y="725"/>
                    <a:pt x="846" y="648"/>
                  </a:cubicBezTo>
                  <a:cubicBezTo>
                    <a:pt x="903" y="571"/>
                    <a:pt x="948" y="446"/>
                    <a:pt x="1003" y="348"/>
                  </a:cubicBezTo>
                  <a:cubicBezTo>
                    <a:pt x="1058" y="250"/>
                    <a:pt x="1130" y="114"/>
                    <a:pt x="1175" y="57"/>
                  </a:cubicBezTo>
                  <a:cubicBezTo>
                    <a:pt x="1220" y="0"/>
                    <a:pt x="1242" y="5"/>
                    <a:pt x="1272" y="4"/>
                  </a:cubicBezTo>
                  <a:cubicBezTo>
                    <a:pt x="1302" y="3"/>
                    <a:pt x="1319" y="8"/>
                    <a:pt x="1354" y="49"/>
                  </a:cubicBezTo>
                  <a:cubicBezTo>
                    <a:pt x="1389" y="90"/>
                    <a:pt x="1435" y="175"/>
                    <a:pt x="1481" y="251"/>
                  </a:cubicBezTo>
                  <a:cubicBezTo>
                    <a:pt x="1527" y="327"/>
                    <a:pt x="1570" y="413"/>
                    <a:pt x="1631" y="505"/>
                  </a:cubicBezTo>
                  <a:cubicBezTo>
                    <a:pt x="1692" y="597"/>
                    <a:pt x="1773" y="743"/>
                    <a:pt x="1848" y="805"/>
                  </a:cubicBezTo>
                  <a:cubicBezTo>
                    <a:pt x="1923" y="867"/>
                    <a:pt x="1982" y="865"/>
                    <a:pt x="2080" y="879"/>
                  </a:cubicBezTo>
                  <a:cubicBezTo>
                    <a:pt x="2178" y="893"/>
                    <a:pt x="2378" y="886"/>
                    <a:pt x="2439" y="887"/>
                  </a:cubicBezTo>
                </a:path>
              </a:pathLst>
            </a:custGeom>
            <a:noFill/>
            <a:ln w="9525">
              <a:solidFill>
                <a:srgbClr val="FF0000"/>
              </a:solidFill>
              <a:round/>
              <a:headEnd/>
              <a:tailEnd/>
            </a:ln>
            <a:effectLst/>
          </p:spPr>
          <p:txBody>
            <a:bodyPr/>
            <a:lstStyle/>
            <a:p>
              <a:endParaRPr lang="en-US"/>
            </a:p>
          </p:txBody>
        </p:sp>
      </p:grpSp>
      <p:graphicFrame>
        <p:nvGraphicFramePr>
          <p:cNvPr id="1032" name="Object 8"/>
          <p:cNvGraphicFramePr>
            <a:graphicFrameLocks noChangeAspect="1"/>
          </p:cNvGraphicFramePr>
          <p:nvPr/>
        </p:nvGraphicFramePr>
        <p:xfrm>
          <a:off x="381000" y="5067301"/>
          <a:ext cx="2038355" cy="723899"/>
        </p:xfrm>
        <a:graphic>
          <a:graphicData uri="http://schemas.openxmlformats.org/presentationml/2006/ole">
            <p:oleObj spid="_x0000_s1032" name="Equation" r:id="rId8" imgW="1358640" imgH="482400" progId="Equation.3">
              <p:embed/>
            </p:oleObj>
          </a:graphicData>
        </a:graphic>
      </p:graphicFrame>
      <p:grpSp>
        <p:nvGrpSpPr>
          <p:cNvPr id="33" name="Group 32"/>
          <p:cNvGrpSpPr/>
          <p:nvPr/>
        </p:nvGrpSpPr>
        <p:grpSpPr>
          <a:xfrm>
            <a:off x="4986385" y="3886200"/>
            <a:ext cx="4005216" cy="2133600"/>
            <a:chOff x="3344863" y="3333162"/>
            <a:chExt cx="5280025" cy="2683463"/>
          </a:xfrm>
        </p:grpSpPr>
        <p:pic>
          <p:nvPicPr>
            <p:cNvPr id="4" name="Picture 6" descr="PDF2d"/>
            <p:cNvPicPr>
              <a:picLocks noChangeAspect="1" noChangeArrowheads="1"/>
            </p:cNvPicPr>
            <p:nvPr/>
          </p:nvPicPr>
          <p:blipFill>
            <a:blip r:embed="rId9" cstate="print"/>
            <a:srcRect/>
            <a:stretch>
              <a:fillRect/>
            </a:stretch>
          </p:blipFill>
          <p:spPr bwMode="auto">
            <a:xfrm>
              <a:off x="3657600" y="3429000"/>
              <a:ext cx="4967288" cy="2587625"/>
            </a:xfrm>
            <a:prstGeom prst="rect">
              <a:avLst/>
            </a:prstGeom>
            <a:noFill/>
          </p:spPr>
        </p:pic>
        <p:sp>
          <p:nvSpPr>
            <p:cNvPr id="6" name="Text Box 12"/>
            <p:cNvSpPr txBox="1">
              <a:spLocks noChangeArrowheads="1"/>
            </p:cNvSpPr>
            <p:nvPr/>
          </p:nvSpPr>
          <p:spPr bwMode="auto">
            <a:xfrm>
              <a:off x="3344863" y="4603750"/>
              <a:ext cx="296862" cy="336550"/>
            </a:xfrm>
            <a:prstGeom prst="rect">
              <a:avLst/>
            </a:prstGeom>
            <a:noFill/>
            <a:ln w="9525">
              <a:noFill/>
              <a:miter lim="800000"/>
              <a:headEnd/>
              <a:tailEnd/>
            </a:ln>
            <a:effectLst/>
          </p:spPr>
          <p:txBody>
            <a:bodyPr wrap="none">
              <a:spAutoFit/>
            </a:bodyPr>
            <a:lstStyle/>
            <a:p>
              <a:pPr algn="l"/>
              <a:r>
                <a:rPr lang="en-GB" sz="1600"/>
                <a:t>0</a:t>
              </a:r>
              <a:endParaRPr lang="en-US" sz="1600"/>
            </a:p>
          </p:txBody>
        </p:sp>
        <p:graphicFrame>
          <p:nvGraphicFramePr>
            <p:cNvPr id="18" name="Object 35"/>
            <p:cNvGraphicFramePr>
              <a:graphicFrameLocks noChangeAspect="1"/>
            </p:cNvGraphicFramePr>
            <p:nvPr/>
          </p:nvGraphicFramePr>
          <p:xfrm>
            <a:off x="5184775" y="5683250"/>
            <a:ext cx="228600" cy="323850"/>
          </p:xfrm>
          <a:graphic>
            <a:graphicData uri="http://schemas.openxmlformats.org/presentationml/2006/ole">
              <p:oleObj spid="_x0000_s1026" name="Equation" r:id="rId10" imgW="152280" imgH="215640" progId="Equation.3">
                <p:embed/>
              </p:oleObj>
            </a:graphicData>
          </a:graphic>
        </p:graphicFrame>
        <p:graphicFrame>
          <p:nvGraphicFramePr>
            <p:cNvPr id="19" name="Object 36"/>
            <p:cNvGraphicFramePr>
              <a:graphicFrameLocks noChangeAspect="1"/>
            </p:cNvGraphicFramePr>
            <p:nvPr/>
          </p:nvGraphicFramePr>
          <p:xfrm>
            <a:off x="7780338" y="5465763"/>
            <a:ext cx="247650" cy="323850"/>
          </p:xfrm>
          <a:graphic>
            <a:graphicData uri="http://schemas.openxmlformats.org/presentationml/2006/ole">
              <p:oleObj spid="_x0000_s1027" name="Equation" r:id="rId11" imgW="164880" imgH="215640" progId="Equation.3">
                <p:embed/>
              </p:oleObj>
            </a:graphicData>
          </a:graphic>
        </p:graphicFrame>
        <p:graphicFrame>
          <p:nvGraphicFramePr>
            <p:cNvPr id="1033" name="Object 9"/>
            <p:cNvGraphicFramePr>
              <a:graphicFrameLocks noChangeAspect="1"/>
            </p:cNvGraphicFramePr>
            <p:nvPr/>
          </p:nvGraphicFramePr>
          <p:xfrm>
            <a:off x="3501759" y="3333162"/>
            <a:ext cx="396240" cy="243838"/>
          </p:xfrm>
          <a:graphic>
            <a:graphicData uri="http://schemas.openxmlformats.org/presentationml/2006/ole">
              <p:oleObj spid="_x0000_s1033" name="Equation" r:id="rId12" imgW="330120" imgH="203040" progId="Equation.3">
                <p:embed/>
              </p:oleObj>
            </a:graphicData>
          </a:graphic>
        </p:graphicFrame>
      </p:grpSp>
      <p:graphicFrame>
        <p:nvGraphicFramePr>
          <p:cNvPr id="1034" name="Object 10"/>
          <p:cNvGraphicFramePr>
            <a:graphicFrameLocks noChangeAspect="1"/>
          </p:cNvGraphicFramePr>
          <p:nvPr/>
        </p:nvGraphicFramePr>
        <p:xfrm>
          <a:off x="7848600" y="2957512"/>
          <a:ext cx="152400" cy="166688"/>
        </p:xfrm>
        <a:graphic>
          <a:graphicData uri="http://schemas.openxmlformats.org/presentationml/2006/ole">
            <p:oleObj spid="_x0000_s1034" name="Equation" r:id="rId13" imgW="126720" imgH="139680" progId="Equation.3">
              <p:embed/>
            </p:oleObj>
          </a:graphicData>
        </a:graphic>
      </p:graphicFrame>
      <p:graphicFrame>
        <p:nvGraphicFramePr>
          <p:cNvPr id="1035" name="Object 11"/>
          <p:cNvGraphicFramePr>
            <a:graphicFrameLocks noChangeAspect="1"/>
          </p:cNvGraphicFramePr>
          <p:nvPr/>
        </p:nvGraphicFramePr>
        <p:xfrm>
          <a:off x="5867400" y="1447800"/>
          <a:ext cx="395287" cy="242888"/>
        </p:xfrm>
        <a:graphic>
          <a:graphicData uri="http://schemas.openxmlformats.org/presentationml/2006/ole">
            <p:oleObj spid="_x0000_s1035" name="Equation" r:id="rId14" imgW="330120" imgH="203040" progId="Equation.3">
              <p:embed/>
            </p:oleObj>
          </a:graphicData>
        </a:graphic>
      </p:graphicFrame>
      <p:cxnSp>
        <p:nvCxnSpPr>
          <p:cNvPr id="22" name="Straight Arrow Connector 21"/>
          <p:cNvCxnSpPr/>
          <p:nvPr/>
        </p:nvCxnSpPr>
        <p:spPr>
          <a:xfrm rot="5400000" flipH="1" flipV="1">
            <a:off x="6408794" y="2323469"/>
            <a:ext cx="1295400" cy="1261"/>
          </a:xfrm>
          <a:prstGeom prst="straightConnector1">
            <a:avLst/>
          </a:prstGeom>
          <a:ln cap="rnd">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9" name="Line 26"/>
          <p:cNvSpPr>
            <a:spLocks noChangeShapeType="1"/>
          </p:cNvSpPr>
          <p:nvPr/>
        </p:nvSpPr>
        <p:spPr bwMode="auto">
          <a:xfrm flipV="1">
            <a:off x="7069283" y="2396836"/>
            <a:ext cx="214745" cy="1588"/>
          </a:xfrm>
          <a:prstGeom prst="line">
            <a:avLst/>
          </a:prstGeom>
          <a:noFill/>
          <a:ln w="38100">
            <a:solidFill>
              <a:srgbClr val="FF0000"/>
            </a:solidFill>
            <a:round/>
            <a:headEnd/>
            <a:tailEnd/>
          </a:ln>
          <a:effectLst/>
        </p:spPr>
        <p:txBody>
          <a:bodyPr/>
          <a:lstStyle/>
          <a:p>
            <a:endParaRPr lang="en-US"/>
          </a:p>
        </p:txBody>
      </p:sp>
      <p:sp>
        <p:nvSpPr>
          <p:cNvPr id="30" name="Line 29"/>
          <p:cNvSpPr>
            <a:spLocks noChangeShapeType="1"/>
          </p:cNvSpPr>
          <p:nvPr/>
        </p:nvSpPr>
        <p:spPr bwMode="auto">
          <a:xfrm flipH="1">
            <a:off x="7162800" y="1752600"/>
            <a:ext cx="457200" cy="609600"/>
          </a:xfrm>
          <a:prstGeom prst="line">
            <a:avLst/>
          </a:prstGeom>
          <a:noFill/>
          <a:ln w="9525">
            <a:solidFill>
              <a:schemeClr val="tx1"/>
            </a:solidFill>
            <a:round/>
            <a:headEnd/>
            <a:tailEnd type="triangle" w="med" len="med"/>
          </a:ln>
          <a:effectLst/>
        </p:spPr>
        <p:txBody>
          <a:bodyPr/>
          <a:lstStyle/>
          <a:p>
            <a:endParaRPr lang="en-US"/>
          </a:p>
        </p:txBody>
      </p:sp>
      <p:sp>
        <p:nvSpPr>
          <p:cNvPr id="31" name="Rectangle 30"/>
          <p:cNvSpPr/>
          <p:nvPr/>
        </p:nvSpPr>
        <p:spPr>
          <a:xfrm>
            <a:off x="7333201" y="1447800"/>
            <a:ext cx="896399" cy="338554"/>
          </a:xfrm>
          <a:prstGeom prst="rect">
            <a:avLst/>
          </a:prstGeom>
        </p:spPr>
        <p:txBody>
          <a:bodyPr wrap="none">
            <a:spAutoFit/>
          </a:bodyPr>
          <a:lstStyle/>
          <a:p>
            <a:r>
              <a:rPr lang="el-GR" sz="1600" dirty="0" smtClean="0"/>
              <a:t>σ</a:t>
            </a:r>
            <a:r>
              <a:rPr lang="en-GB" sz="1600" dirty="0" smtClean="0"/>
              <a:t>=</a:t>
            </a:r>
            <a:r>
              <a:rPr lang="en-GB" sz="1600" baseline="30000" dirty="0" smtClean="0"/>
              <a:t> </a:t>
            </a:r>
            <a:r>
              <a:rPr lang="en-GB" sz="1600" dirty="0" smtClean="0"/>
              <a:t>√</a:t>
            </a:r>
            <a:r>
              <a:rPr lang="en-GB" sz="1600" dirty="0" smtClean="0"/>
              <a:t>&lt;</a:t>
            </a:r>
            <a:r>
              <a:rPr lang="el-GR" sz="1600" dirty="0" smtClean="0"/>
              <a:t>ε</a:t>
            </a:r>
            <a:r>
              <a:rPr lang="en-GB" sz="1600" baseline="30000" dirty="0" smtClean="0"/>
              <a:t>2</a:t>
            </a:r>
            <a:r>
              <a:rPr lang="en-GB" sz="1600" dirty="0" smtClean="0"/>
              <a:t>&gt;</a:t>
            </a:r>
            <a:endParaRPr lang="en-US" sz="1600" dirty="0"/>
          </a:p>
        </p:txBody>
      </p:sp>
      <p:sp>
        <p:nvSpPr>
          <p:cNvPr id="37" name="Rectangle 36"/>
          <p:cNvSpPr/>
          <p:nvPr/>
        </p:nvSpPr>
        <p:spPr>
          <a:xfrm>
            <a:off x="6858000" y="2895600"/>
            <a:ext cx="478016" cy="338554"/>
          </a:xfrm>
          <a:prstGeom prst="rect">
            <a:avLst/>
          </a:prstGeom>
        </p:spPr>
        <p:txBody>
          <a:bodyPr wrap="none">
            <a:spAutoFit/>
          </a:bodyPr>
          <a:lstStyle/>
          <a:p>
            <a:r>
              <a:rPr lang="en-GB" sz="1600" dirty="0" smtClean="0"/>
              <a:t>&lt;</a:t>
            </a:r>
            <a:r>
              <a:rPr lang="en-GB" sz="1600" dirty="0" smtClean="0"/>
              <a:t>x</a:t>
            </a:r>
            <a:r>
              <a:rPr lang="en-GB" sz="1600" dirty="0" smtClean="0"/>
              <a:t>&gt;</a:t>
            </a:r>
            <a:endParaRPr lang="en-US" sz="1600" dirty="0"/>
          </a:p>
        </p:txBody>
      </p:sp>
      <p:sp>
        <p:nvSpPr>
          <p:cNvPr id="38" name="Rectangle 37"/>
          <p:cNvSpPr/>
          <p:nvPr/>
        </p:nvSpPr>
        <p:spPr>
          <a:xfrm>
            <a:off x="4038600" y="0"/>
            <a:ext cx="457200" cy="3048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1514241" y="0"/>
            <a:ext cx="5572359" cy="338554"/>
          </a:xfrm>
          <a:prstGeom prst="rect">
            <a:avLst/>
          </a:prstGeom>
          <a:noFill/>
        </p:spPr>
        <p:txBody>
          <a:bodyPr wrap="none" rtlCol="0">
            <a:spAutoFit/>
          </a:bodyPr>
          <a:lstStyle/>
          <a:p>
            <a:r>
              <a:rPr lang="en-GB" sz="1600" dirty="0" smtClean="0"/>
              <a:t>A            B           C            D            E            F            G            H            I</a:t>
            </a:r>
            <a:endParaRPr lang="en-US" sz="1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1166</TotalTime>
  <Words>1446</Words>
  <Application>Microsoft Office PowerPoint</Application>
  <PresentationFormat>On-screen Show (4:3)</PresentationFormat>
  <Paragraphs>234</Paragraphs>
  <Slides>16</Slides>
  <Notes>16</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19" baseType="lpstr">
      <vt:lpstr>Office Theme</vt:lpstr>
      <vt:lpstr>Equation</vt:lpstr>
      <vt:lpstr>Microsoft Equation 3.0</vt:lpstr>
      <vt:lpstr>Error statistics in data assimilation</vt:lpstr>
      <vt:lpstr>Distinction between ‘errors’ and ‘error statistics’</vt:lpstr>
      <vt:lpstr>This talk ...</vt:lpstr>
      <vt:lpstr>A. What quantities should be assigned error statistics in data assimilation?</vt:lpstr>
      <vt:lpstr>B. How are error statistics important in data assimilation?</vt:lpstr>
      <vt:lpstr>B. How are error statistics important in data assimilation?</vt:lpstr>
      <vt:lpstr>C. ‘Observation’ and ‘state’ vectors</vt:lpstr>
      <vt:lpstr>D. ‘Inner’ and ‘outer’ products</vt:lpstr>
      <vt:lpstr>E. Forms of (Gaussian) error covariances</vt:lpstr>
      <vt:lpstr>F. Link between Bayes’ Theorem and the variational cost function</vt:lpstr>
      <vt:lpstr>G. Link between the variational cost function and the ‘BLUE’ formula</vt:lpstr>
      <vt:lpstr>H. Example with a single observation</vt:lpstr>
      <vt:lpstr>I. Forecast error covariance statistics</vt:lpstr>
      <vt:lpstr>I.1 Analysis of innovations </vt:lpstr>
      <vt:lpstr>I.2 Monte-Carlo method (ensembles) </vt:lpstr>
      <vt:lpstr>Slide 16</vt:lpstr>
    </vt:vector>
  </TitlesOfParts>
  <Company>University of Reading Met Dept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Error covariances in data assimilation</dc:title>
  <dc:creator>sws98rnb</dc:creator>
  <cp:lastModifiedBy>Ross</cp:lastModifiedBy>
  <cp:revision>47</cp:revision>
  <dcterms:created xsi:type="dcterms:W3CDTF">2010-06-15T15:43:19Z</dcterms:created>
  <dcterms:modified xsi:type="dcterms:W3CDTF">2010-06-23T11:43:42Z</dcterms:modified>
</cp:coreProperties>
</file>