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5" r:id="rId1"/>
    <p:sldMasterId id="2147483830" r:id="rId2"/>
    <p:sldMasterId id="2147483862" r:id="rId3"/>
    <p:sldMasterId id="2147483883" r:id="rId4"/>
  </p:sldMasterIdLst>
  <p:notesMasterIdLst>
    <p:notesMasterId r:id="rId25"/>
  </p:notesMasterIdLst>
  <p:handoutMasterIdLst>
    <p:handoutMasterId r:id="rId26"/>
  </p:handoutMasterIdLst>
  <p:sldIdLst>
    <p:sldId id="1143" r:id="rId5"/>
    <p:sldId id="1197" r:id="rId6"/>
    <p:sldId id="1188" r:id="rId7"/>
    <p:sldId id="1194" r:id="rId8"/>
    <p:sldId id="1190" r:id="rId9"/>
    <p:sldId id="401" r:id="rId10"/>
    <p:sldId id="1196" r:id="rId11"/>
    <p:sldId id="1198" r:id="rId12"/>
    <p:sldId id="1193" r:id="rId13"/>
    <p:sldId id="1192" r:id="rId14"/>
    <p:sldId id="1200" r:id="rId15"/>
    <p:sldId id="1201" r:id="rId16"/>
    <p:sldId id="1202" r:id="rId17"/>
    <p:sldId id="734" r:id="rId18"/>
    <p:sldId id="1189" r:id="rId19"/>
    <p:sldId id="1186" r:id="rId20"/>
    <p:sldId id="1169" r:id="rId21"/>
    <p:sldId id="400" r:id="rId22"/>
    <p:sldId id="1170" r:id="rId23"/>
    <p:sldId id="1094" r:id="rId24"/>
  </p:sldIdLst>
  <p:sldSz cx="9144000" cy="6858000" type="screen4x3"/>
  <p:notesSz cx="6745288" cy="9713913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3B5"/>
    <a:srgbClr val="A46202"/>
    <a:srgbClr val="FF5050"/>
    <a:srgbClr val="DD6AE0"/>
    <a:srgbClr val="FF7C80"/>
    <a:srgbClr val="006699"/>
    <a:srgbClr val="FF0066"/>
    <a:srgbClr val="66FF33"/>
    <a:srgbClr val="99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3" autoAdjust="0"/>
    <p:restoredTop sz="94404" autoAdjust="0"/>
  </p:normalViewPr>
  <p:slideViewPr>
    <p:cSldViewPr>
      <p:cViewPr varScale="1">
        <p:scale>
          <a:sx n="83" d="100"/>
          <a:sy n="83" d="100"/>
        </p:scale>
        <p:origin x="50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0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9220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1D6F5EF-70D5-42F0-8202-762E13637E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281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62000"/>
            <a:ext cx="4775200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953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0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220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5A4170C-8AB0-46D3-924B-94720B1EC4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lots of new results focussing on the slower rates of surface warming and associated unusual climatic conditions at the beginning of the 21</a:t>
            </a:r>
            <a:r>
              <a:rPr lang="en-GB" baseline="30000" dirty="0"/>
              <a:t>st</a:t>
            </a:r>
            <a:r>
              <a:rPr lang="en-GB" dirty="0"/>
              <a:t> century (see DEEP-C website: http://www.met.reading.ac.uk/~sgs02rpa/research/DEEP-C.html#PAPERS).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4170C-8AB0-46D3-924B-94720B1EC4E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3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071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2171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63264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5679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17048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8486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8586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121065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42887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35561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43538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3186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46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GB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GB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47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AB62B-0FC4-4713-BBFC-824CFFB876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39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FFFFFF"/>
                </a:solidFill>
                <a:latin typeface="Rdg Vesta"/>
              </a:rPr>
              <a:t>	</a:t>
            </a:r>
            <a:r>
              <a:rPr lang="en-US" kern="0" dirty="0" err="1">
                <a:solidFill>
                  <a:srgbClr val="FFFFFF"/>
                </a:solidFill>
                <a:latin typeface="Rdg Vesta"/>
              </a:rPr>
              <a:t>RMetS</a:t>
            </a:r>
            <a:r>
              <a:rPr lang="en-US" kern="0" baseline="0" dirty="0">
                <a:solidFill>
                  <a:srgbClr val="FFFFFF"/>
                </a:solidFill>
                <a:latin typeface="Rdg Vesta"/>
              </a:rPr>
              <a:t> SE Meeting</a:t>
            </a:r>
            <a:r>
              <a:rPr lang="en-US" kern="0" dirty="0">
                <a:solidFill>
                  <a:srgbClr val="FFFFFF"/>
                </a:solidFill>
                <a:latin typeface="Rdg Vesta"/>
              </a:rPr>
              <a:t>, Reading</a:t>
            </a:r>
            <a:r>
              <a:rPr lang="en-US" kern="0" baseline="0" dirty="0">
                <a:solidFill>
                  <a:srgbClr val="FFFFFF"/>
                </a:solidFill>
                <a:latin typeface="Rdg Vesta"/>
              </a:rPr>
              <a:t> Town Hall</a:t>
            </a:r>
            <a:r>
              <a:rPr lang="en-US" kern="0" dirty="0">
                <a:solidFill>
                  <a:srgbClr val="FFFFFF"/>
                </a:solidFill>
                <a:latin typeface="Rdg Vesta"/>
              </a:rPr>
              <a:t>, 2014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69084686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4F944D-2272-47F7-8969-DDDA7767633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11560" y="6429938"/>
            <a:ext cx="730830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kern="0" dirty="0">
                <a:solidFill>
                  <a:srgbClr val="FFFFFF"/>
                </a:solidFill>
                <a:latin typeface="Rdg Vesta"/>
              </a:rPr>
              <a:t>	Year 12 Symposium, University of Reading, 2013</a:t>
            </a:r>
            <a:endParaRPr lang="en-US" sz="1600" kern="0" dirty="0">
              <a:solidFill>
                <a:srgbClr val="FFFFFF"/>
              </a:solidFill>
              <a:latin typeface="Rdg Vesta"/>
            </a:endParaRPr>
          </a:p>
        </p:txBody>
      </p:sp>
    </p:spTree>
    <p:extLst>
      <p:ext uri="{BB962C8B-B14F-4D97-AF65-F5344CB8AC3E}">
        <p14:creationId xmlns:p14="http://schemas.microsoft.com/office/powerpoint/2010/main" val="243283216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6003" y="1"/>
            <a:ext cx="1627997" cy="332656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39552" y="5846978"/>
            <a:ext cx="6845228" cy="880967"/>
            <a:chOff x="274693" y="5123435"/>
            <a:chExt cx="7026886" cy="982865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93" y="5123435"/>
              <a:ext cx="1258471" cy="51558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889265" y="5267547"/>
              <a:ext cx="937068" cy="3841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810" y="5206233"/>
              <a:ext cx="1382830" cy="3318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270505" y="5701622"/>
              <a:ext cx="993190" cy="30457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655676" y="5267547"/>
              <a:ext cx="921908" cy="3195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861265" y="5249293"/>
              <a:ext cx="975188" cy="34131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603948" y="5701622"/>
              <a:ext cx="1575520" cy="3571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056" y="5695897"/>
              <a:ext cx="1575523" cy="3571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64" y="5624418"/>
              <a:ext cx="481881" cy="48188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643" y="5223136"/>
              <a:ext cx="610066" cy="3640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 userDrawn="1"/>
        </p:nvSpPr>
        <p:spPr>
          <a:xfrm>
            <a:off x="1597806" y="27749"/>
            <a:ext cx="5904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Securing Multidisciplinary UndeRstanding and Prediction of Hiatus and Surge events (SMURPHS) </a:t>
            </a:r>
            <a:r>
              <a:rPr lang="en-GB" sz="1400" b="1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http://www.smurphs.leeds.ac.uk/</a:t>
            </a:r>
          </a:p>
          <a:p>
            <a:endParaRPr lang="en-GB" sz="1400" b="1" dirty="0"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" y="20174"/>
            <a:ext cx="1643777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80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6003" y="1"/>
            <a:ext cx="1627997" cy="332656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39552" y="5846978"/>
            <a:ext cx="6845228" cy="880967"/>
            <a:chOff x="274693" y="5123435"/>
            <a:chExt cx="7026886" cy="982865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93" y="5123435"/>
              <a:ext cx="1258471" cy="51558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889265" y="5267547"/>
              <a:ext cx="937068" cy="38419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810" y="5206233"/>
              <a:ext cx="1382830" cy="3318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270505" y="5701622"/>
              <a:ext cx="993190" cy="30457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655676" y="5267547"/>
              <a:ext cx="921908" cy="3195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861265" y="5249293"/>
              <a:ext cx="975188" cy="34131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603948" y="5701622"/>
              <a:ext cx="1575520" cy="3571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056" y="5695897"/>
              <a:ext cx="1575523" cy="3571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64" y="5624418"/>
              <a:ext cx="481881" cy="48188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643" y="5223136"/>
              <a:ext cx="610066" cy="3640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 userDrawn="1"/>
        </p:nvSpPr>
        <p:spPr>
          <a:xfrm>
            <a:off x="1597806" y="27749"/>
            <a:ext cx="5904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Securing Multidisciplinary UndeRstanding and Prediction of Hiatus and Surge events (SMURPHS) </a:t>
            </a:r>
            <a:r>
              <a:rPr lang="en-GB" sz="1400" b="1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http://www.smurphs.leeds.ac.uk/</a:t>
            </a:r>
          </a:p>
          <a:p>
            <a:endParaRPr lang="en-GB" sz="1400" b="1" dirty="0"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" y="20174"/>
            <a:ext cx="1643777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4582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75800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0096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186311129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220817448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58775502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1781017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21955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87393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42832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09502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61741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19239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867789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83944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4946243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06335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21513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966453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5544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92558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51369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28494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7280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254764209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0798966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89649133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69701930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90635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7097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07618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46578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55849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91497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66301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70500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2062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96430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29254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21070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484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32976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8449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95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81175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529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2815771293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E0E0E1"/>
                </a:solidFill>
              </a:rPr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>
                <a:solidFill>
                  <a:srgbClr val="E0E0E1"/>
                </a:solidFill>
                <a:latin typeface="Effra"/>
              </a:rPr>
              <a:t>Copyright University of Reading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59424398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637931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1210319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38403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84453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180104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93077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3469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743811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8657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76830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7067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911080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04955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167995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3679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5367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400" dirty="0" err="1">
              <a:solidFill>
                <a:srgbClr val="FFFFFF"/>
              </a:solidFill>
              <a:latin typeface="Effra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790256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 sz="2000">
              <a:solidFill>
                <a:srgbClr val="000000"/>
              </a:solidFill>
              <a:latin typeface="Effr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0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2106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7549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829" r:id="rId22"/>
    <p:sldLayoutId id="2147483677" r:id="rId23"/>
    <p:sldLayoutId id="2147483702" r:id="rId24"/>
    <p:sldLayoutId id="2147483824" r:id="rId25"/>
    <p:sldLayoutId id="2147483825" r:id="rId2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73718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66139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82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36322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38/s41586-018-0158-3" TargetMode="External"/><Relationship Id="rId7" Type="http://schemas.openxmlformats.org/officeDocument/2006/relationships/hyperlink" Target="http://onlinelibrary.wiley.com/doi/10.1002/2017GL072855/abstract" TargetMode="External"/><Relationship Id="rId2" Type="http://schemas.openxmlformats.org/officeDocument/2006/relationships/hyperlink" Target="https://doi.org/10.1007/s40641-018-0110-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5/JCLI-D-18-0102.1" TargetMode="External"/><Relationship Id="rId5" Type="http://schemas.openxmlformats.org/officeDocument/2006/relationships/hyperlink" Target="http://www.nature.com/nclimate/journal/v5/n8/full/nclimate2664.html" TargetMode="External"/><Relationship Id="rId4" Type="http://schemas.openxmlformats.org/officeDocument/2006/relationships/hyperlink" Target="https://doi.org/10.1088/1748-9326/ab4438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nature11377" TargetMode="External"/><Relationship Id="rId3" Type="http://schemas.openxmlformats.org/officeDocument/2006/relationships/hyperlink" Target="http://www.nature.com/nature/journal/v544/n7651/full/nature22069.html" TargetMode="External"/><Relationship Id="rId7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doi.org/10.1002/2013GL058511" TargetMode="External"/><Relationship Id="rId4" Type="http://schemas.openxmlformats.org/officeDocument/2006/relationships/hyperlink" Target="https://www.nature.com/articles/ngeo1173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://www.agu.org/pubs/crossref/2012/2011JD016568.shtml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6JD025428/ful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doi.org/10.1175/JCLI-D-18-0102.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opscience.iop.org/article/10.1088/1748-9326/aa869e" TargetMode="Externa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://www.sciencemag.org/content/321/5895/1481.abstract" TargetMode="External"/><Relationship Id="rId7" Type="http://schemas.openxmlformats.org/officeDocument/2006/relationships/image" Target="../media/image52.png"/><Relationship Id="rId2" Type="http://schemas.openxmlformats.org/officeDocument/2006/relationships/hyperlink" Target="http://www.google.co.uk/url?sa=t&amp;rct=j&amp;q=trenberth%202003%20changing%20character%20of%20precipitation&amp;source=web&amp;cd=1&amp;ved=0CCUQFjAA&amp;url=http://portal.iri.columbia.edu/~alesall/ouagaCILSS/articles/trenberth_bams2003.pdf&amp;ei=b-4rT6ieLsLv8APox6iADw&amp;usg=AFQjCNEThn97wRYTiR1hE46Hw4NnGP83tQ&amp;cad=rja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agu.org/pubs/crossref/2012/2011JD016568.shtml" TargetMode="External"/><Relationship Id="rId5" Type="http://schemas.openxmlformats.org/officeDocument/2006/relationships/hyperlink" Target="http://www.nature.com/ngeo/journal/v5/n10/abs/ngeo1568.html" TargetMode="External"/><Relationship Id="rId4" Type="http://schemas.openxmlformats.org/officeDocument/2006/relationships/hyperlink" Target="http://www.nature.com/ngeo/journal/v6/n3/abs/ngeo1731.html" TargetMode="Externa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9/2019GL084826" TargetMode="External"/><Relationship Id="rId13" Type="http://schemas.openxmlformats.org/officeDocument/2006/relationships/hyperlink" Target="https://doi.org/10.1029/2005GL022760" TargetMode="External"/><Relationship Id="rId18" Type="http://schemas.openxmlformats.org/officeDocument/2006/relationships/hyperlink" Target="http://doi.org/10.1088/1748-9326/aad135" TargetMode="External"/><Relationship Id="rId3" Type="http://schemas.openxmlformats.org/officeDocument/2006/relationships/hyperlink" Target="http://www.hydrol-earth-syst-sci.net/19/1753/2015/hess-19-1753-2015.html" TargetMode="External"/><Relationship Id="rId7" Type="http://schemas.openxmlformats.org/officeDocument/2006/relationships/hyperlink" Target="https://doi.org/10.1029/2019GL082908" TargetMode="External"/><Relationship Id="rId12" Type="http://schemas.openxmlformats.org/officeDocument/2006/relationships/hyperlink" Target="http://www.pnas.org/content/early/2017/01/17/1615333114" TargetMode="External"/><Relationship Id="rId17" Type="http://schemas.openxmlformats.org/officeDocument/2006/relationships/hyperlink" Target="https://doi.org/10.1175/JCLI-D-16-0808.1" TargetMode="External"/><Relationship Id="rId2" Type="http://schemas.openxmlformats.org/officeDocument/2006/relationships/hyperlink" Target="https://doi.org/10.1038/ngeo523" TargetMode="External"/><Relationship Id="rId16" Type="http://schemas.openxmlformats.org/officeDocument/2006/relationships/hyperlink" Target="http://dx.doi.org/10.5194/hess-15-3033-2011" TargetMode="External"/><Relationship Id="rId20" Type="http://schemas.openxmlformats.org/officeDocument/2006/relationships/hyperlink" Target="https://doi.org/10.1088/1748-9326/5/2/02520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73/pnas.1800357115" TargetMode="External"/><Relationship Id="rId11" Type="http://schemas.openxmlformats.org/officeDocument/2006/relationships/hyperlink" Target="https://doi.org/10.1029/2018GL080833" TargetMode="External"/><Relationship Id="rId5" Type="http://schemas.openxmlformats.org/officeDocument/2006/relationships/hyperlink" Target="http://www.nature.com/ngeo/journal/v6/n3/abs/ngeo1731.html" TargetMode="External"/><Relationship Id="rId15" Type="http://schemas.openxmlformats.org/officeDocument/2006/relationships/hyperlink" Target="https://doi.org/10.1016/j.wace.2019.100219" TargetMode="External"/><Relationship Id="rId10" Type="http://schemas.openxmlformats.org/officeDocument/2006/relationships/hyperlink" Target="https://doi.org/10.1029/2018GL079327" TargetMode="External"/><Relationship Id="rId19" Type="http://schemas.openxmlformats.org/officeDocument/2006/relationships/hyperlink" Target="http://dx.doi.org/10.1175/JCLI-D-14-00182.1" TargetMode="External"/><Relationship Id="rId4" Type="http://schemas.openxmlformats.org/officeDocument/2006/relationships/hyperlink" Target="http://doi.org/10.1038/nclimate3168" TargetMode="External"/><Relationship Id="rId9" Type="http://schemas.openxmlformats.org/officeDocument/2006/relationships/hyperlink" Target="http://journals.ametsoc.org/doi/full/10.1175/JCLI-D-16-0381.1" TargetMode="External"/><Relationship Id="rId14" Type="http://schemas.openxmlformats.org/officeDocument/2006/relationships/hyperlink" Target="https://doi.org/10.1029/2018GL080557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.com/nclimate/journal/v3/n6/full/nclimate1840.html" TargetMode="External"/><Relationship Id="rId13" Type="http://schemas.openxmlformats.org/officeDocument/2006/relationships/hyperlink" Target="http://dx.doi.org/10.1038/nclimate2389" TargetMode="External"/><Relationship Id="rId18" Type="http://schemas.openxmlformats.org/officeDocument/2006/relationships/hyperlink" Target="http://www.nature.com/nclimate/journal/v6/n3/full/nclimate2840.html" TargetMode="External"/><Relationship Id="rId26" Type="http://schemas.openxmlformats.org/officeDocument/2006/relationships/hyperlink" Target="http://onlinelibrary.wiley.com/doi/10.1002/2016GL068159/abstract" TargetMode="External"/><Relationship Id="rId3" Type="http://schemas.openxmlformats.org/officeDocument/2006/relationships/image" Target="../media/image55.gif"/><Relationship Id="rId21" Type="http://schemas.openxmlformats.org/officeDocument/2006/relationships/hyperlink" Target="http://dx.doi.org/10.1038/nclimate3058" TargetMode="External"/><Relationship Id="rId7" Type="http://schemas.openxmlformats.org/officeDocument/2006/relationships/hyperlink" Target="http://link.springer.com/article/10.1007/s00382-012-1484-z" TargetMode="External"/><Relationship Id="rId12" Type="http://schemas.openxmlformats.org/officeDocument/2006/relationships/hyperlink" Target="http://dx.doi.org/10.1038/nclimate2387" TargetMode="External"/><Relationship Id="rId17" Type="http://schemas.openxmlformats.org/officeDocument/2006/relationships/hyperlink" Target="http://www.nature.com/ncomms/2016/160330/ncomms10926/full/ncomms10926.html" TargetMode="External"/><Relationship Id="rId25" Type="http://schemas.openxmlformats.org/officeDocument/2006/relationships/hyperlink" Target="http://onlinelibrary.wiley.com/doi/10.1002/2014GL062366/abstract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://onlinelibrary.wiley.com/doi/10.1002/2015GL067254/abstract" TargetMode="External"/><Relationship Id="rId20" Type="http://schemas.openxmlformats.org/officeDocument/2006/relationships/hyperlink" Target="http://onlinelibrary.wiley.com/resolve/reference/XREF?id=10.1038/ngeo2438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journals.ametsoc.org/doi/abs/10.1175/2011JCLI3932.1" TargetMode="External"/><Relationship Id="rId11" Type="http://schemas.openxmlformats.org/officeDocument/2006/relationships/hyperlink" Target="http://journals.ametsoc.org/doi/abs/10.1175/JCLI-D-13-00294.1" TargetMode="External"/><Relationship Id="rId24" Type="http://schemas.openxmlformats.org/officeDocument/2006/relationships/hyperlink" Target="http://www.nature.com/ngeo/journal/vaop/ncurrent/full/ngeo2228.html" TargetMode="External"/><Relationship Id="rId5" Type="http://schemas.openxmlformats.org/officeDocument/2006/relationships/hyperlink" Target="http://www.nature.com/nclimate/journal/v4/n10/full/nclimate2341.html" TargetMode="External"/><Relationship Id="rId15" Type="http://schemas.openxmlformats.org/officeDocument/2006/relationships/hyperlink" Target="http://onlinelibrary.wiley.com/doi/10.1002/2014JD022576/full" TargetMode="External"/><Relationship Id="rId23" Type="http://schemas.openxmlformats.org/officeDocument/2006/relationships/hyperlink" Target="http://dx.doi.org/10.1088/1748-9326/11/9/094018" TargetMode="External"/><Relationship Id="rId28" Type="http://schemas.openxmlformats.org/officeDocument/2006/relationships/hyperlink" Target="http://dx.doi.org/10.1038/nclimate2106" TargetMode="External"/><Relationship Id="rId10" Type="http://schemas.openxmlformats.org/officeDocument/2006/relationships/hyperlink" Target="http://onlinelibrary.wiley.com/doi/10.1002/grl.50382/abstract" TargetMode="External"/><Relationship Id="rId19" Type="http://schemas.openxmlformats.org/officeDocument/2006/relationships/hyperlink" Target="http://www.nature.com/nclimate/journal/vaop/ncurrent/full/nclimate2330.html" TargetMode="External"/><Relationship Id="rId4" Type="http://schemas.openxmlformats.org/officeDocument/2006/relationships/hyperlink" Target="http://www.nature.com/nature/journal/v509/n7499/full/nature13260.html" TargetMode="External"/><Relationship Id="rId9" Type="http://schemas.openxmlformats.org/officeDocument/2006/relationships/hyperlink" Target="http://www.nature.com/nclimate/journal/v4/n10/full/nclimate2355.html" TargetMode="External"/><Relationship Id="rId14" Type="http://schemas.openxmlformats.org/officeDocument/2006/relationships/hyperlink" Target="http://www.sciencemag.org/content/early/2015/07/08/science.aaa4521.abstract" TargetMode="External"/><Relationship Id="rId22" Type="http://schemas.openxmlformats.org/officeDocument/2006/relationships/hyperlink" Target="http://www.nature.com/nclimate/journal/v6/n7/full/nclimate3043.html" TargetMode="External"/><Relationship Id="rId27" Type="http://schemas.openxmlformats.org/officeDocument/2006/relationships/hyperlink" Target="http://www.nature.com/nature/journal/vaop/ncurrent/full/nature12534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1160787" TargetMode="Externa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ink.springer.com/article/10.1007/s10712-012-9213-z" TargetMode="External"/><Relationship Id="rId4" Type="http://schemas.openxmlformats.org/officeDocument/2006/relationships/hyperlink" Target="http://www.nature.com/ngeo/journal/v5/n10/full/ngeo1568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u.org/pubs/crossref/2012/2011JD016568.shtml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19-52277-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9/2018GL079071" TargetMode="External"/><Relationship Id="rId3" Type="http://schemas.openxmlformats.org/officeDocument/2006/relationships/image" Target="../media/image24.gif"/><Relationship Id="rId7" Type="http://schemas.openxmlformats.org/officeDocument/2006/relationships/hyperlink" Target="http://www.agu.org/pubs/crossref/2011/2011GL049783.shtml" TargetMode="External"/><Relationship Id="rId2" Type="http://schemas.openxmlformats.org/officeDocument/2006/relationships/hyperlink" Target="http://www.met.reading.ac.uk/~sgs02rpa/MISC/tcw-Nov2009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iopscience.iop.org/1748-9326/8/3/034010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://doi.org/10.1175/JHM-D-18-0175.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8.emf"/><Relationship Id="rId7" Type="http://schemas.openxmlformats.org/officeDocument/2006/relationships/image" Target="../media/image31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i.org/10.1002/joc.6431" TargetMode="Externa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i.org/10.1002/joc.6431" TargetMode="Externa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1C15-00ED-47DB-AF44-7E361D766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600" dirty="0"/>
              <a:t>Accounting for large-scale circulation effects on extreme precipitation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81322-C973-44CE-8149-F243918B9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00" y="4653136"/>
            <a:ext cx="8467680" cy="925512"/>
          </a:xfrm>
        </p:spPr>
        <p:txBody>
          <a:bodyPr/>
          <a:lstStyle/>
          <a:p>
            <a:r>
              <a:rPr lang="en-GB" dirty="0"/>
              <a:t>Richard P. Allan		r.p.allan@reading.ac.uk		</a:t>
            </a:r>
            <a:r>
              <a:rPr lang="en-GB" dirty="0">
                <a:solidFill>
                  <a:schemeClr val="accent5"/>
                </a:solidFill>
              </a:rPr>
              <a:t>@</a:t>
            </a:r>
            <a:r>
              <a:rPr lang="en-GB" dirty="0" err="1">
                <a:solidFill>
                  <a:schemeClr val="accent5"/>
                </a:solidFill>
              </a:rPr>
              <a:t>rpallanuk</a:t>
            </a:r>
            <a:endParaRPr lang="en-GB" dirty="0">
              <a:solidFill>
                <a:schemeClr val="accent5"/>
              </a:solidFill>
            </a:endParaRPr>
          </a:p>
          <a:p>
            <a:r>
              <a:rPr lang="en-GB" sz="1600" dirty="0" err="1"/>
              <a:t>Chunlei</a:t>
            </a:r>
            <a:r>
              <a:rPr lang="en-GB" sz="1600" dirty="0"/>
              <a:t> Liu (Guangdong Ocean University); Stephen Blenkinsop, Hayley Fowler (Newcastle)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7EC9A-9552-41F6-9088-436C69177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1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BB28B-E58B-4FE6-85A9-6B815CAF33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3146376" cy="651662"/>
          </a:xfrm>
        </p:spPr>
        <p:txBody>
          <a:bodyPr/>
          <a:lstStyle/>
          <a:p>
            <a:r>
              <a:rPr lang="en-GB" dirty="0"/>
              <a:t>Department of Meteorology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C6D3549-3F28-4B5C-816C-5C523936265B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59356"/>
          <a:stretch/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NCEO - National Centre for Earth Observation">
            <a:extLst>
              <a:ext uri="{FF2B5EF4-FFF2-40B4-BE49-F238E27FC236}">
                <a16:creationId xmlns:a16="http://schemas.microsoft.com/office/drawing/2014/main" id="{F86FB11A-3D5B-4A60-B0A7-7B21351D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19" y="5711180"/>
            <a:ext cx="2169965" cy="5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29425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C442-DC9E-42B9-8CA9-B04AACC2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70000"/>
            <a:ext cx="8280000" cy="494704"/>
          </a:xfrm>
        </p:spPr>
        <p:txBody>
          <a:bodyPr/>
          <a:lstStyle/>
          <a:p>
            <a:r>
              <a:rPr lang="en-GB" sz="3200" dirty="0"/>
              <a:t>Circulation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79F2B-06FE-49C4-A16C-A5BF217DA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00" y="953908"/>
            <a:ext cx="8287200" cy="3960000"/>
          </a:xfrm>
        </p:spPr>
        <p:txBody>
          <a:bodyPr/>
          <a:lstStyle/>
          <a:p>
            <a:r>
              <a:rPr lang="en-GB" sz="1700" dirty="0"/>
              <a:t>Intensification and narrowing of tropical rain belt (e.g. </a:t>
            </a:r>
            <a:r>
              <a:rPr lang="da-DK" sz="1700" u="sng" dirty="0">
                <a:hlinkClick r:id="rId2"/>
              </a:rPr>
              <a:t>Byrne et al. (2018) CCCR</a:t>
            </a:r>
            <a:r>
              <a:rPr lang="en-GB" sz="1700" dirty="0"/>
              <a:t>)</a:t>
            </a:r>
          </a:p>
          <a:p>
            <a:r>
              <a:rPr lang="en-GB" sz="1700" dirty="0"/>
              <a:t>Weaker tropical circulation increases rainfall duration from slower TCs (e.g. </a:t>
            </a:r>
            <a:r>
              <a:rPr lang="en-GB" sz="1700" dirty="0" err="1">
                <a:hlinkClick r:id="rId3"/>
              </a:rPr>
              <a:t>Kossin</a:t>
            </a:r>
            <a:r>
              <a:rPr lang="en-GB" sz="1700" dirty="0">
                <a:hlinkClick r:id="rId3"/>
              </a:rPr>
              <a:t> (2018) Nature</a:t>
            </a:r>
            <a:r>
              <a:rPr lang="en-GB" sz="1700" dirty="0"/>
              <a:t> + discussion) but reduces thermodynamic intensification of monsoon intensity/area plus reduced longitudinal contrast across Pacific</a:t>
            </a:r>
          </a:p>
          <a:p>
            <a:r>
              <a:rPr lang="en-GB" sz="1700" dirty="0"/>
              <a:t>Subtropical expansion - different mechanisms in both hemispheres, not simple relationship with drying, season dependent </a:t>
            </a:r>
            <a:r>
              <a:rPr lang="en-GB" sz="1600" dirty="0"/>
              <a:t>(e.g. </a:t>
            </a:r>
            <a:r>
              <a:rPr lang="en-GB" sz="1600" u="sng" dirty="0" err="1">
                <a:hlinkClick r:id="rId4"/>
              </a:rPr>
              <a:t>Brogli</a:t>
            </a:r>
            <a:r>
              <a:rPr lang="en-GB" sz="1600" u="sng" dirty="0">
                <a:hlinkClick r:id="rId4"/>
              </a:rPr>
              <a:t> et al. (2019) ERL</a:t>
            </a:r>
            <a:r>
              <a:rPr lang="en-GB" sz="1600" u="sng" dirty="0"/>
              <a:t> </a:t>
            </a:r>
            <a:r>
              <a:rPr lang="en-GB" sz="1600" dirty="0"/>
              <a:t>summer Mediterranean drying attributed to land-ocean warming contrast and thermodynamic stratification, less certain shift in atmospheric circulation explain winter drying), </a:t>
            </a:r>
            <a:r>
              <a:rPr lang="en-GB" sz="1700" dirty="0"/>
              <a:t>regionally dependent </a:t>
            </a:r>
            <a:r>
              <a:rPr lang="en-GB" sz="1600" dirty="0"/>
              <a:t>(e.g. more intense Sahara heat low, northward shift, later more intense seasons </a:t>
            </a:r>
            <a:r>
              <a:rPr lang="en-GB" sz="1600" dirty="0">
                <a:hlinkClick r:id="rId5"/>
              </a:rPr>
              <a:t>Dong and Sutton (2015) Nature </a:t>
            </a:r>
            <a:r>
              <a:rPr lang="en-GB" sz="1600" dirty="0" err="1">
                <a:hlinkClick r:id="rId5"/>
              </a:rPr>
              <a:t>Clim</a:t>
            </a:r>
            <a:r>
              <a:rPr lang="en-GB" sz="1600" dirty="0"/>
              <a:t>; </a:t>
            </a:r>
            <a:r>
              <a:rPr lang="en-GB" sz="1600" dirty="0">
                <a:hlinkClick r:id="rId6"/>
              </a:rPr>
              <a:t>Dunning et al. 2018 J </a:t>
            </a:r>
            <a:r>
              <a:rPr lang="en-GB" sz="1600" dirty="0" err="1">
                <a:hlinkClick r:id="rId6"/>
              </a:rPr>
              <a:t>Clim</a:t>
            </a:r>
            <a:r>
              <a:rPr lang="en-GB" sz="1600" b="1" u="sng" dirty="0">
                <a:hlinkClick r:id="rId6"/>
              </a:rPr>
              <a:t>.</a:t>
            </a:r>
            <a:r>
              <a:rPr lang="en-GB" sz="1600" dirty="0"/>
              <a:t>)</a:t>
            </a:r>
          </a:p>
          <a:p>
            <a:r>
              <a:rPr lang="en-GB" sz="1700" dirty="0"/>
              <a:t>Poleward migration of storm tracks; reduced low level Arctic-mid-latitude temperature gradient (slower/slacker jet stream plausible but multiple competing mechanisms) but stronger upper level temperature gradient &amp; evidence for stronger westerlies at lower latitudes implying shorter duration events (</a:t>
            </a:r>
            <a:r>
              <a:rPr lang="en-GB" sz="1700" dirty="0" err="1">
                <a:hlinkClick r:id="rId7"/>
              </a:rPr>
              <a:t>Dwyre</a:t>
            </a:r>
            <a:r>
              <a:rPr lang="en-GB" sz="1700" dirty="0">
                <a:hlinkClick r:id="rId7"/>
              </a:rPr>
              <a:t> &amp; O'Gorman (2017) GRL</a:t>
            </a:r>
            <a:r>
              <a:rPr lang="en-GB" sz="1700" dirty="0"/>
              <a:t> but see also </a:t>
            </a:r>
            <a:r>
              <a:rPr lang="en-GB" sz="1700" dirty="0" err="1"/>
              <a:t>Kharaman</a:t>
            </a:r>
            <a:r>
              <a:rPr lang="en-GB" sz="1700" dirty="0"/>
              <a:t> et al. poster)</a:t>
            </a:r>
          </a:p>
          <a:p>
            <a:r>
              <a:rPr lang="en-GB" sz="1700" dirty="0"/>
              <a:t>Increased moisture transport into storm systems (TCs, ETCs/ARs, convective events/MCSs), ITCZ/monsoons and Arctic; increased contrast between wet/dry weather events, seasons and year to year variability (fb)</a:t>
            </a:r>
          </a:p>
          <a:p>
            <a:r>
              <a:rPr lang="en-GB" sz="1700" dirty="0"/>
              <a:t>Local circulation shift effects on extreme precipitation uncertain but physical understanding and storyline approach can provide policy-relevant information</a:t>
            </a:r>
          </a:p>
          <a:p>
            <a:endParaRPr lang="en-GB" sz="17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47A64-888A-4DA3-B322-465F5FEAE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10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4159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4">
            <a:extLst>
              <a:ext uri="{FF2B5EF4-FFF2-40B4-BE49-F238E27FC236}">
                <a16:creationId xmlns:a16="http://schemas.microsoft.com/office/drawing/2014/main" id="{2F2F04C7-7AC9-4E2A-AA4B-3C4FBD659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14" y="3501008"/>
            <a:ext cx="4147074" cy="27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B48D1-75DC-4BA5-92DE-AFD7484F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261"/>
            <a:ext cx="8280000" cy="828000"/>
          </a:xfrm>
        </p:spPr>
        <p:txBody>
          <a:bodyPr/>
          <a:lstStyle/>
          <a:p>
            <a:r>
              <a:rPr lang="en-GB" sz="2800" dirty="0"/>
              <a:t>Role of Land surface 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64EB-1926-4841-B784-45D98D314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00" y="1124744"/>
            <a:ext cx="8280000" cy="3960000"/>
          </a:xfrm>
        </p:spPr>
        <p:txBody>
          <a:bodyPr/>
          <a:lstStyle/>
          <a:p>
            <a:r>
              <a:rPr lang="en-GB" sz="1800" u="sng" dirty="0">
                <a:hlinkClick r:id="rId3"/>
              </a:rPr>
              <a:t>Taylor et al. (2017) Nature</a:t>
            </a:r>
            <a:r>
              <a:rPr lang="en-GB" sz="1800" dirty="0"/>
              <a:t>: Heating of Sahara by rising greenhouse gases intensifying Sahelian storms (MCS) through land-ocean warming contrasts rather than purely thermodynamics</a:t>
            </a:r>
          </a:p>
          <a:p>
            <a:r>
              <a:rPr lang="en-GB" sz="1800" dirty="0"/>
              <a:t>Soil moisture patterns determine location of convection (</a:t>
            </a:r>
            <a:r>
              <a:rPr lang="en-GB" sz="1800" dirty="0">
                <a:hlinkClick r:id="rId4"/>
              </a:rPr>
              <a:t>Taylor et al. 2011 Nature </a:t>
            </a:r>
            <a:r>
              <a:rPr lang="en-GB" sz="1800" dirty="0" err="1">
                <a:hlinkClick r:id="rId4"/>
              </a:rPr>
              <a:t>Geosci</a:t>
            </a:r>
            <a:r>
              <a:rPr lang="en-GB" sz="1800" dirty="0">
                <a:hlinkClick r:id="rId4"/>
              </a:rPr>
              <a:t>.</a:t>
            </a:r>
            <a:r>
              <a:rPr lang="en-GB" sz="1800" dirty="0"/>
              <a:t>) &amp; these </a:t>
            </a:r>
            <a:r>
              <a:rPr lang="en-GB" sz="1800" dirty="0" err="1"/>
              <a:t>forcings</a:t>
            </a:r>
            <a:r>
              <a:rPr lang="en-GB" sz="1800" dirty="0"/>
              <a:t> and potential for feedback are not adequately captured by lower resolution simulations (</a:t>
            </a:r>
            <a:r>
              <a:rPr lang="en-GB" sz="1800" dirty="0">
                <a:hlinkClick r:id="rId5"/>
              </a:rPr>
              <a:t>Taylor et al. 2013</a:t>
            </a:r>
            <a:r>
              <a:rPr lang="en-GB" sz="1800" dirty="0"/>
              <a:t>; 2015 GRL)</a:t>
            </a:r>
          </a:p>
          <a:p>
            <a:r>
              <a:rPr lang="en-GB" sz="1800" dirty="0"/>
              <a:t>Chris Taylor didn’t pay me for this slide (…yet) + lots of Christoph </a:t>
            </a:r>
            <a:r>
              <a:rPr lang="en-GB" sz="1800" dirty="0" err="1"/>
              <a:t>Schär’s</a:t>
            </a:r>
            <a:r>
              <a:rPr lang="en-GB" sz="1800" dirty="0"/>
              <a:t> work.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0AE76-CDC9-4B85-8AAF-C5E2A29E1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11</a:t>
            </a:fld>
            <a:endParaRPr lang="en-GB" altLang="en-US">
              <a:solidFill>
                <a:srgbClr val="50535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09AB1B-F788-43DE-927D-E3FFC2360EA2}"/>
              </a:ext>
            </a:extLst>
          </p:cNvPr>
          <p:cNvGrpSpPr/>
          <p:nvPr/>
        </p:nvGrpSpPr>
        <p:grpSpPr>
          <a:xfrm>
            <a:off x="467544" y="3356992"/>
            <a:ext cx="4205854" cy="3024336"/>
            <a:chOff x="150122" y="3789040"/>
            <a:chExt cx="4205854" cy="30243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3E0923-3E7C-4B1A-A9F2-2B99E5699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000" b="69241"/>
            <a:stretch/>
          </p:blipFill>
          <p:spPr>
            <a:xfrm>
              <a:off x="150122" y="3789040"/>
              <a:ext cx="4205854" cy="1497094"/>
            </a:xfrm>
            <a:prstGeom prst="rect">
              <a:avLst/>
            </a:prstGeom>
          </p:spPr>
        </p:pic>
        <p:pic>
          <p:nvPicPr>
            <p:cNvPr id="1028" name="Picture 4" descr="figure1">
              <a:extLst>
                <a:ext uri="{FF2B5EF4-FFF2-40B4-BE49-F238E27FC236}">
                  <a16:creationId xmlns:a16="http://schemas.microsoft.com/office/drawing/2014/main" id="{7FFA7899-B3F2-48D4-9442-2D9A1FFE76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91"/>
            <a:stretch/>
          </p:blipFill>
          <p:spPr bwMode="auto">
            <a:xfrm>
              <a:off x="251520" y="5157191"/>
              <a:ext cx="4032447" cy="16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89C3BF-20A6-414E-BF1B-3A0DB101C3FD}"/>
                </a:ext>
              </a:extLst>
            </p:cNvPr>
            <p:cNvSpPr txBox="1"/>
            <p:nvPr/>
          </p:nvSpPr>
          <p:spPr>
            <a:xfrm>
              <a:off x="3383868" y="6476752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</a:rPr>
                <a:t>Wet soils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8FD332-590D-4FE3-89BA-8FE56A7F40D2}"/>
                </a:ext>
              </a:extLst>
            </p:cNvPr>
            <p:cNvSpPr txBox="1"/>
            <p:nvPr/>
          </p:nvSpPr>
          <p:spPr>
            <a:xfrm>
              <a:off x="434215" y="6452895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</a:rPr>
                <a:t>Dry soils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B879C4-67D9-4028-9C0F-1694BD1885B9}"/>
                </a:ext>
              </a:extLst>
            </p:cNvPr>
            <p:cNvSpPr/>
            <p:nvPr/>
          </p:nvSpPr>
          <p:spPr>
            <a:xfrm>
              <a:off x="1763688" y="6073551"/>
              <a:ext cx="21332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u="sng" dirty="0">
                  <a:hlinkClick r:id="rId8"/>
                </a:rPr>
                <a:t>Taylor et al. Nature 2012</a:t>
              </a:r>
              <a:endParaRPr lang="en-GB" sz="14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2871CE-6E6D-4B2B-91A5-7A6FAF389AC3}"/>
              </a:ext>
            </a:extLst>
          </p:cNvPr>
          <p:cNvSpPr txBox="1"/>
          <p:nvPr/>
        </p:nvSpPr>
        <p:spPr>
          <a:xfrm>
            <a:off x="791580" y="55352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20851-B4D2-4401-BDBE-C1E07D2A51B3}"/>
              </a:ext>
            </a:extLst>
          </p:cNvPr>
          <p:cNvSpPr txBox="1"/>
          <p:nvPr/>
        </p:nvSpPr>
        <p:spPr>
          <a:xfrm>
            <a:off x="755576" y="35010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tx2"/>
                </a:solidFill>
                <a:latin typeface="+mn-lt"/>
              </a:rPr>
              <a:t>Obs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3450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48D1-75DC-4BA5-92DE-AFD7484F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207312"/>
            <a:ext cx="8280000" cy="828000"/>
          </a:xfrm>
        </p:spPr>
        <p:txBody>
          <a:bodyPr/>
          <a:lstStyle/>
          <a:p>
            <a:r>
              <a:rPr lang="en-GB" sz="2800" dirty="0"/>
              <a:t>Some Conclusions/thoughts…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64EB-1926-4841-B784-45D98D314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93136"/>
            <a:ext cx="8280000" cy="3960000"/>
          </a:xfrm>
        </p:spPr>
        <p:txBody>
          <a:bodyPr/>
          <a:lstStyle/>
          <a:p>
            <a:r>
              <a:rPr lang="en-GB" sz="1800" dirty="0"/>
              <a:t>Distinct mechanisms leading to extreme precipitation events                          </a:t>
            </a:r>
            <a:r>
              <a:rPr lang="en-GB" sz="1600" dirty="0"/>
              <a:t>(e.g. tropical cyclones, thunderstorms, mesoscale convective systems, atmospheric rivers, frontal rain with/without embedded convection, orographic vs surface forced events, stalled or consecutive weather systems,….)</a:t>
            </a:r>
          </a:p>
          <a:p>
            <a:r>
              <a:rPr lang="en-GB" sz="1800" dirty="0"/>
              <a:t>Storyline/pseudo global warming approaches beneficial in isolating important mechanisms and covering low probability, high impact events</a:t>
            </a:r>
          </a:p>
          <a:p>
            <a:r>
              <a:rPr lang="en-GB" sz="1800" dirty="0"/>
              <a:t>Local scaling of extreme precipitation with temperature/moisture is not directly relevant for climate change unless meteorology is accounted for and even then there can be regime shifts with climate change </a:t>
            </a:r>
            <a:r>
              <a:rPr lang="en-GB" sz="1600" dirty="0"/>
              <a:t>(e.g. frontal to frontal with embedded convection, unprecedented MCSs/TCs?)</a:t>
            </a:r>
          </a:p>
          <a:p>
            <a:r>
              <a:rPr lang="en-GB" sz="1800" dirty="0"/>
              <a:t>Large-scale circulation shifts including land surface feedbacks dominate/amplify regional water cycle changes in many regions but are least certain aspects of change leading to irreducible uncertainty at local level</a:t>
            </a:r>
          </a:p>
          <a:p>
            <a:r>
              <a:rPr lang="en-GB" sz="1800" dirty="0"/>
              <a:t>But combining evidence from observations, physical basis and detailed modelling can provide policy relevant information/starting point e.g.</a:t>
            </a:r>
          </a:p>
          <a:p>
            <a:r>
              <a:rPr lang="en-GB" sz="1600" dirty="0"/>
              <a:t>Heaviest rainfall events, where and when they occur, will intensify, close to 6%/</a:t>
            </a:r>
            <a:r>
              <a:rPr lang="en-GB" sz="1600" baseline="30000" dirty="0"/>
              <a:t>o</a:t>
            </a:r>
            <a:r>
              <a:rPr lang="en-GB" sz="1600" dirty="0"/>
              <a:t>C rate</a:t>
            </a:r>
          </a:p>
          <a:p>
            <a:r>
              <a:rPr lang="en-GB" sz="1600" dirty="0"/>
              <a:t>Additional latent heating will dynamically invigorate some types of event (largest convection, cores of tropical cyclones) increasing this scaling above 6%/</a:t>
            </a:r>
            <a:r>
              <a:rPr lang="en-GB" sz="1600" baseline="30000" dirty="0"/>
              <a:t>o</a:t>
            </a:r>
            <a:r>
              <a:rPr lang="en-GB" sz="1600" dirty="0"/>
              <a:t>C</a:t>
            </a:r>
          </a:p>
          <a:p>
            <a:r>
              <a:rPr lang="en-GB" sz="1600" dirty="0"/>
              <a:t>Flooding associated with the most intense events will become more severe, particularly for smaller catchments but drying of soil and changes in circulation will reduce flood frequency in some regions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0AE76-CDC9-4B85-8AAF-C5E2A29E1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12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34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C650-6158-4DF9-A8D5-1B52ADDEC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5DEB7-12F8-45ED-954B-0456E5381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9C53-163C-4F91-864F-9530EC985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13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989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 l="3999"/>
          <a:stretch>
            <a:fillRect/>
          </a:stretch>
        </p:blipFill>
        <p:spPr bwMode="auto">
          <a:xfrm>
            <a:off x="1447800" y="2987675"/>
            <a:ext cx="54864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r="7642"/>
          <a:stretch/>
        </p:blipFill>
        <p:spPr bwMode="auto">
          <a:xfrm>
            <a:off x="2628900" y="-989110"/>
            <a:ext cx="2705100" cy="56373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2133600" y="152400"/>
            <a:ext cx="4114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/>
              <a:t>1 day			5 day</a:t>
            </a: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76200" y="1143000"/>
            <a:ext cx="152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/>
              <a:t>Precipitation intensity (mm/day)</a:t>
            </a: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152400" y="3581400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dirty="0"/>
              <a:t>Precipitation intensity change with mean surface temperature (%/day)</a:t>
            </a:r>
          </a:p>
        </p:txBody>
      </p:sp>
      <p:pic>
        <p:nvPicPr>
          <p:cNvPr id="4301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65875"/>
            <a:ext cx="32321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6934200" y="2403475"/>
            <a:ext cx="21336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800" dirty="0">
                <a:solidFill>
                  <a:schemeClr val="accent2"/>
                </a:solidFill>
                <a:latin typeface="Calibri" pitchFamily="34" charset="0"/>
              </a:rPr>
              <a:t>Precipitation intensity distributions &amp; responses between datasets </a:t>
            </a:r>
            <a:r>
              <a:rPr lang="en-GB" sz="2000" dirty="0">
                <a:solidFill>
                  <a:schemeClr val="accent2"/>
                </a:solidFill>
                <a:latin typeface="Calibri" pitchFamily="34" charset="0"/>
              </a:rPr>
              <a:t>(tropical oceans)</a:t>
            </a:r>
          </a:p>
        </p:txBody>
      </p:sp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1295400"/>
            <a:ext cx="14351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80325" y="685800"/>
            <a:ext cx="145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TextBox 12"/>
          <p:cNvSpPr txBox="1">
            <a:spLocks noChangeArrowheads="1"/>
          </p:cNvSpPr>
          <p:nvPr/>
        </p:nvSpPr>
        <p:spPr bwMode="auto">
          <a:xfrm>
            <a:off x="2339752" y="6324600"/>
            <a:ext cx="40767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dirty="0"/>
              <a:t>Precipitation intensity percentile (%)</a:t>
            </a:r>
          </a:p>
        </p:txBody>
      </p:sp>
      <p:sp>
        <p:nvSpPr>
          <p:cNvPr id="43019" name="Text Box 12"/>
          <p:cNvSpPr txBox="1">
            <a:spLocks noChangeArrowheads="1"/>
          </p:cNvSpPr>
          <p:nvPr/>
        </p:nvSpPr>
        <p:spPr bwMode="auto">
          <a:xfrm>
            <a:off x="7239000" y="5759450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dirty="0">
                <a:hlinkClick r:id="rId7"/>
              </a:rPr>
              <a:t>Liu &amp; Allan (2012) JGR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15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" y="0"/>
            <a:ext cx="9109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05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b="8810"/>
          <a:stretch/>
        </p:blipFill>
        <p:spPr>
          <a:xfrm>
            <a:off x="499091" y="3471968"/>
            <a:ext cx="6805248" cy="2981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06" y="320047"/>
            <a:ext cx="8280000" cy="828000"/>
          </a:xfrm>
        </p:spPr>
        <p:txBody>
          <a:bodyPr/>
          <a:lstStyle/>
          <a:p>
            <a:r>
              <a:rPr lang="en-GB" sz="2800" dirty="0"/>
              <a:t>Strengthening Sahara HEAT </a:t>
            </a:r>
            <a:br>
              <a:rPr lang="en-GB" sz="2800" dirty="0"/>
            </a:br>
            <a:r>
              <a:rPr lang="en-GB" sz="2800" dirty="0"/>
              <a:t>Low Delays Wet Season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16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60606" y="1340768"/>
            <a:ext cx="4722928" cy="1171434"/>
          </a:xfrm>
        </p:spPr>
        <p:txBody>
          <a:bodyPr/>
          <a:lstStyle/>
          <a:p>
            <a:r>
              <a:rPr lang="en-GB" sz="1800" dirty="0"/>
              <a:t>Seasonal timing of wet season linked to impacts across Africa. </a:t>
            </a:r>
          </a:p>
          <a:p>
            <a:r>
              <a:rPr lang="en-GB" sz="1800" dirty="0"/>
              <a:t>New method to define wet season in satellite products/models (</a:t>
            </a:r>
            <a:r>
              <a:rPr lang="en-GB" sz="1800" dirty="0">
                <a:hlinkClick r:id="rId3"/>
              </a:rPr>
              <a:t>Dunning et al. 2016 JGR</a:t>
            </a:r>
            <a:r>
              <a:rPr lang="en-GB" sz="1800" dirty="0"/>
              <a:t>)   </a:t>
            </a:r>
          </a:p>
          <a:p>
            <a:r>
              <a:rPr lang="en-GB" sz="1800" dirty="0"/>
              <a:t>Intensification of Sahara Heat Low drives later wet seasons in projections: </a:t>
            </a:r>
            <a:r>
              <a:rPr lang="en-GB" sz="1800" dirty="0">
                <a:hlinkClick r:id="rId4"/>
              </a:rPr>
              <a:t>Dunning et al. 2018 J. </a:t>
            </a:r>
            <a:r>
              <a:rPr lang="en-GB" sz="1800" dirty="0" err="1">
                <a:hlinkClick r:id="rId4"/>
              </a:rPr>
              <a:t>Clim</a:t>
            </a:r>
            <a:endParaRPr lang="en-GB" sz="1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436096" y="908721"/>
            <a:ext cx="3430995" cy="2749226"/>
            <a:chOff x="5436096" y="908721"/>
            <a:chExt cx="3430995" cy="27492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49379" t="66989" b="6313"/>
            <a:stretch/>
          </p:blipFill>
          <p:spPr>
            <a:xfrm>
              <a:off x="5436096" y="1297709"/>
              <a:ext cx="3430995" cy="22682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815881" y="3319393"/>
              <a:ext cx="29348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  <a:latin typeface="+mn-lt"/>
                </a:rPr>
                <a:t>Stronger Heat Low </a:t>
              </a:r>
              <a:r>
                <a:rPr lang="en-GB" sz="1600" dirty="0">
                  <a:solidFill>
                    <a:schemeClr val="tx2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endParaRPr lang="en-GB" sz="16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4313641" y="2083438"/>
              <a:ext cx="2657212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2"/>
                  </a:solidFill>
                  <a:latin typeface="+mn-lt"/>
                </a:rPr>
                <a:t>Rainy belt movement (</a:t>
              </a:r>
              <a:r>
                <a:rPr lang="en-GB" sz="1400" baseline="30000" dirty="0">
                  <a:solidFill>
                    <a:schemeClr val="tx2"/>
                  </a:solidFill>
                  <a:latin typeface="+mn-lt"/>
                </a:rPr>
                <a:t>o</a:t>
              </a:r>
              <a:r>
                <a:rPr lang="en-GB" sz="1400" dirty="0">
                  <a:solidFill>
                    <a:schemeClr val="tx2"/>
                  </a:solidFill>
                  <a:latin typeface="+mn-lt"/>
                </a:rPr>
                <a:t>N) </a:t>
              </a:r>
              <a:r>
                <a:rPr lang="en-GB" sz="1400" dirty="0">
                  <a:solidFill>
                    <a:schemeClr val="tx2"/>
                  </a:solidFill>
                  <a:latin typeface="+mn-lt"/>
                  <a:sym typeface="Wingdings" panose="05000000000000000000" pitchFamily="2" charset="2"/>
                </a:rPr>
                <a:t></a:t>
              </a:r>
              <a:endParaRPr lang="en-GB" sz="1400" dirty="0">
                <a:solidFill>
                  <a:schemeClr val="tx2"/>
                </a:solidFill>
                <a:latin typeface="+mn-lt"/>
              </a:endParaRPr>
            </a:p>
          </p:txBody>
        </p:sp>
      </p:grpSp>
      <p:pic>
        <p:nvPicPr>
          <p:cNvPr id="21" name="Picture 2" descr="DACCIWA - Dynamics-aerosol-chemistry-cloud interactions in West Afr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18" y="3810522"/>
            <a:ext cx="1787682" cy="68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09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 bwMode="auto">
          <a:xfrm>
            <a:off x="414475" y="476672"/>
            <a:ext cx="6749813" cy="66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800" kern="0" dirty="0"/>
              <a:t>Biases in Seasonal Rainfall </a:t>
            </a:r>
          </a:p>
          <a:p>
            <a:pPr>
              <a:lnSpc>
                <a:spcPct val="120000"/>
              </a:lnSpc>
            </a:pPr>
            <a:r>
              <a:rPr lang="en-GB" sz="2800" kern="0" dirty="0"/>
              <a:t>SIMULATION HINDER PROJECTIONS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1" r="3229"/>
          <a:stretch/>
        </p:blipFill>
        <p:spPr>
          <a:xfrm>
            <a:off x="3993448" y="1196752"/>
            <a:ext cx="4953435" cy="37450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4475" y="5151054"/>
            <a:ext cx="8516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chemeClr val="tx2"/>
                </a:solidFill>
              </a:rPr>
              <a:t>Atmosphere-only simulations capture seasonal cycle, </a:t>
            </a:r>
            <a:r>
              <a:rPr lang="en-GB" b="1" dirty="0">
                <a:solidFill>
                  <a:schemeClr val="tx2"/>
                </a:solidFill>
              </a:rPr>
              <a:t>coupled simulations </a:t>
            </a:r>
            <a:r>
              <a:rPr lang="en-GB" dirty="0">
                <a:solidFill>
                  <a:schemeClr val="tx2"/>
                </a:solidFill>
              </a:rPr>
              <a:t>don’t - Due to systematic biases in </a:t>
            </a:r>
            <a:r>
              <a:rPr lang="en-US" dirty="0">
                <a:solidFill>
                  <a:schemeClr val="tx2"/>
                </a:solidFill>
              </a:rPr>
              <a:t>Gulf of Guinea sea surface temperature (SST) &amp; deficient representation of SST/rainfall relationship (Wainwright et al. in prep)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- Are there links to Southern Ocean biases? (</a:t>
            </a:r>
            <a:r>
              <a:rPr lang="en-US" dirty="0" err="1">
                <a:solidFill>
                  <a:schemeClr val="tx2"/>
                </a:solidFill>
              </a:rPr>
              <a:t>Hyder</a:t>
            </a:r>
            <a:r>
              <a:rPr lang="en-US" dirty="0">
                <a:solidFill>
                  <a:schemeClr val="tx2"/>
                </a:solidFill>
              </a:rPr>
              <a:t> et al. in prep).</a:t>
            </a:r>
            <a:endParaRPr lang="en-GB" dirty="0">
              <a:solidFill>
                <a:schemeClr val="tx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1679" y="2996952"/>
            <a:ext cx="4048084" cy="1913460"/>
            <a:chOff x="4639570" y="4202245"/>
            <a:chExt cx="4048084" cy="1913460"/>
          </a:xfrm>
        </p:grpSpPr>
        <p:grpSp>
          <p:nvGrpSpPr>
            <p:cNvPr id="12" name="Group 11"/>
            <p:cNvGrpSpPr/>
            <p:nvPr/>
          </p:nvGrpSpPr>
          <p:grpSpPr>
            <a:xfrm>
              <a:off x="4639570" y="4396423"/>
              <a:ext cx="4048084" cy="1719282"/>
              <a:chOff x="4639570" y="3968565"/>
              <a:chExt cx="4048084" cy="171928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200" r="39486" b="1701"/>
              <a:stretch/>
            </p:blipFill>
            <p:spPr>
              <a:xfrm>
                <a:off x="4639570" y="3968565"/>
                <a:ext cx="4048084" cy="1719282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864511" y="5128412"/>
                <a:ext cx="1371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OBS/</a:t>
                </a:r>
                <a:r>
                  <a:rPr lang="en-GB" b="1" dirty="0">
                    <a:solidFill>
                      <a:srgbClr val="7030A0"/>
                    </a:solidFill>
                  </a:rPr>
                  <a:t>AMIP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27268" y="4549805"/>
                <a:ext cx="10012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00B050"/>
                    </a:solidFill>
                  </a:rPr>
                  <a:t>CMIP5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404513" y="4202245"/>
              <a:ext cx="300485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/>
                <a:t>SST seasonal cycle</a:t>
              </a:r>
            </a:p>
          </p:txBody>
        </p:sp>
      </p:grpSp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4" r="50964" b="8942"/>
          <a:stretch/>
        </p:blipFill>
        <p:spPr>
          <a:xfrm>
            <a:off x="1466620" y="1292149"/>
            <a:ext cx="2629451" cy="16552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48515" y="1630541"/>
            <a:ext cx="1651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Dunning </a:t>
            </a:r>
            <a:r>
              <a:rPr lang="en-GB" i="1" dirty="0">
                <a:hlinkClick r:id="rId5"/>
              </a:rPr>
              <a:t>et al. </a:t>
            </a:r>
            <a:r>
              <a:rPr lang="en-GB" dirty="0">
                <a:hlinkClick r:id="rId5"/>
              </a:rPr>
              <a:t>2017 ERL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938338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3"/>
          <p:cNvSpPr txBox="1">
            <a:spLocks noChangeArrowheads="1"/>
          </p:cNvSpPr>
          <p:nvPr/>
        </p:nvSpPr>
        <p:spPr bwMode="auto">
          <a:xfrm>
            <a:off x="381000" y="188640"/>
            <a:ext cx="3038872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10000"/>
              </a:spcBef>
            </a:pPr>
            <a:r>
              <a:rPr lang="en-US" sz="36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Extreme Precipitation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67544" y="1716448"/>
            <a:ext cx="4608512" cy="46648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Moisture convergence fuels large-scale rainfall events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e.g. </a:t>
            </a:r>
            <a:r>
              <a:rPr lang="en-GB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2"/>
              </a:rPr>
              <a:t>Trenberth</a:t>
            </a:r>
            <a:r>
              <a:rPr lang="en-GB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2"/>
              </a:rPr>
              <a:t> et al. (2003) BAMS</a:t>
            </a:r>
            <a:r>
              <a:rPr lang="en-GB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Intensification of rainfall with warming 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GB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Clausius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Clapeyron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e.g. </a:t>
            </a:r>
            <a:r>
              <a:rPr lang="en-GB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3"/>
              </a:rPr>
              <a:t>Allan &amp; Soden (2008) Science</a:t>
            </a:r>
            <a:endParaRPr lang="en-GB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Amplifying latent heat feedbacks?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e.g. </a:t>
            </a:r>
            <a:r>
              <a:rPr lang="en-GB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Berg et al. (2013) Nature Geo </a:t>
            </a:r>
            <a:endParaRPr lang="en-GB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Time/space scale important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Observational constraints?  </a:t>
            </a:r>
            <a:r>
              <a:rPr lang="en-GB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e.g. </a:t>
            </a:r>
            <a:r>
              <a:rPr lang="en-GB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5"/>
              </a:rPr>
              <a:t>O’Gorman (2012) Nature </a:t>
            </a:r>
            <a:r>
              <a:rPr lang="en-GB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5"/>
              </a:rPr>
              <a:t>Geosci</a:t>
            </a:r>
            <a:r>
              <a:rPr lang="en-GB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;           </a:t>
            </a:r>
            <a:r>
              <a:rPr lang="en-GB" sz="2000" dirty="0">
                <a:solidFill>
                  <a:srgbClr val="000000"/>
                </a:solidFill>
                <a:latin typeface="Calibri" pitchFamily="34" charset="0"/>
                <a:hlinkClick r:id="rId6"/>
              </a:rPr>
              <a:t>Liu &amp; Allan (2012) JGR</a:t>
            </a:r>
            <a:endParaRPr lang="en-GB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downpou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63" y="188640"/>
            <a:ext cx="1375377" cy="126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80" y="2919469"/>
            <a:ext cx="4165648" cy="317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r="14562" b="1000"/>
          <a:stretch/>
        </p:blipFill>
        <p:spPr>
          <a:xfrm>
            <a:off x="5220072" y="213085"/>
            <a:ext cx="3594212" cy="254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3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19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02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B497-B4B8-47A5-82C6-7A22286F7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96680"/>
            <a:ext cx="8280000" cy="468024"/>
          </a:xfrm>
        </p:spPr>
        <p:txBody>
          <a:bodyPr/>
          <a:lstStyle/>
          <a:p>
            <a:r>
              <a:rPr lang="en-GB" sz="2400" dirty="0"/>
              <a:t>Thoughts ON Regime effects On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7784-5B35-4627-B120-06C341C4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19" y="1124744"/>
            <a:ext cx="8280000" cy="3960000"/>
          </a:xfrm>
        </p:spPr>
        <p:txBody>
          <a:bodyPr/>
          <a:lstStyle/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Unexpected rise in extreme precipitation scaling can be caused by a shift in rain type, e.g. 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Haerter &amp; Berg 2009 Nature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Geosci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.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Molnar et al. 2015 HESS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700" u="sng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Prein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et al. 2017 Nat. </a:t>
            </a:r>
            <a:r>
              <a:rPr lang="en-GB" sz="1700" u="sng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Clim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.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Latent heating can plausibly intensify cloud system (e.g. </a:t>
            </a:r>
            <a:r>
              <a:rPr lang="en-GB" sz="1700" i="1" dirty="0">
                <a:solidFill>
                  <a:srgbClr val="000000"/>
                </a:solidFill>
                <a:latin typeface="Calibri" panose="020F0502020204030204" pitchFamily="34" charset="0"/>
                <a:cs typeface="Calibri" pitchFamily="34" charset="0"/>
                <a:hlinkClick r:id="rId5"/>
              </a:rPr>
              <a:t>Berg et al. 2013 Nat. </a:t>
            </a:r>
            <a:r>
              <a:rPr lang="en-GB" sz="17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itchFamily="34" charset="0"/>
                <a:hlinkClick r:id="rId5"/>
              </a:rPr>
              <a:t>Geosci</a:t>
            </a:r>
            <a:r>
              <a:rPr lang="en-GB" sz="1700" i="1" dirty="0">
                <a:solidFill>
                  <a:srgbClr val="000000"/>
                </a:solidFill>
                <a:latin typeface="Calibri" panose="020F0502020204030204" pitchFamily="34" charset="0"/>
                <a:cs typeface="Calibri" pitchFamily="34" charset="0"/>
              </a:rPr>
              <a:t>; </a:t>
            </a:r>
            <a:r>
              <a:rPr lang="da-DK" sz="17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Nie et al. 2018 PNAS</a:t>
            </a:r>
            <a:r>
              <a:rPr lang="da-DK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it-IT" sz="1700" u="sng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Li et al. 2019 GRL</a:t>
            </a:r>
            <a:r>
              <a:rPr lang="it-IT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nb-NO" sz="1700" u="sng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Pendergrass et al. 2019 GRL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) yet suppress convection at larger space &amp; time scales (</a:t>
            </a:r>
            <a:r>
              <a:rPr lang="fr-FR" sz="1700" u="sng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Loriaux et al. 2017 J. Clim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Tandon et al. 2018 GRL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For scaling to be relevant to climate change need to remove non-climate weather/seasonal variability. Hottest T over land only possible with dry prior conditions? Less stable? </a:t>
            </a: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Extreme rainfall increasingly unusual for hottest temperatures. Negative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scalings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for hottest conditions can reflect this but thresholds not relevant for climate change (e.g. 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Roderick et al. (2019) GRL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nl-NL" sz="1700" u="sng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Neelin et al. (2017) PNAS</a:t>
            </a:r>
            <a:r>
              <a:rPr lang="nl-NL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700" u="sng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Prein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et al. 2017 Nat. </a:t>
            </a:r>
            <a:r>
              <a:rPr lang="en-GB" sz="1700" u="sng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Clim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.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7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At monthly scale, less cloud/rain can lead to hotter conditions over many tropical land regions (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Trenberth &amp; Shea (2005) GRL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). Shorter duration events reduce this effect (conditioning on wetter events)</a:t>
            </a: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Scaling with T</a:t>
            </a:r>
            <a:r>
              <a:rPr lang="en-GB" sz="1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dew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better as it reduces regime effects (</a:t>
            </a:r>
            <a:r>
              <a:rPr lang="da-DK" sz="17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Ali et al. 2018 GRL</a:t>
            </a:r>
            <a:r>
              <a:rPr lang="da-DK" sz="17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da-DK" sz="17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Barbero et al. 2018 WCE</a:t>
            </a:r>
            <a:r>
              <a:rPr lang="da-DK" sz="17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  <a:hlinkClick r:id="rId16"/>
              </a:rPr>
              <a:t>Lenderink et al. 2011 HESS</a:t>
            </a:r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  <a:hlinkClick r:id="rId17"/>
              </a:rPr>
              <a:t>2017 J. Cim</a:t>
            </a:r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GB" sz="1700" dirty="0" err="1">
                <a:latin typeface="Calibri" panose="020F0502020204030204" pitchFamily="34" charset="0"/>
                <a:cs typeface="Calibri" panose="020F0502020204030204" pitchFamily="34" charset="0"/>
                <a:hlinkClick r:id="rId18"/>
              </a:rPr>
              <a:t>Wasko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  <a:hlinkClick r:id="rId18"/>
              </a:rPr>
              <a:t> et al. (2018) ERL</a:t>
            </a:r>
            <a:r>
              <a:rPr lang="nb-NO" sz="17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but still T</a:t>
            </a:r>
            <a:r>
              <a:rPr lang="en-GB" sz="1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dew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=25</a:t>
            </a:r>
            <a:r>
              <a:rPr lang="en-GB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 could reflect humid 26</a:t>
            </a:r>
            <a:r>
              <a:rPr lang="en-GB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 or dry 32</a:t>
            </a:r>
            <a:r>
              <a:rPr lang="en-GB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 where more difficult for convection access moisture?</a:t>
            </a: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Condition on dynamical regime (difficult) or look at trends (but big aerosol forcing change, data record length?) or by statistically sampling entire large-scale circulation &amp; scaling with tropical/global temperature (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19"/>
              </a:rPr>
              <a:t>Pendergrass &amp; Hartmann 2014 J. </a:t>
            </a:r>
            <a:r>
              <a:rPr lang="en-GB" sz="1700" u="sng" dirty="0" err="1">
                <a:latin typeface="Calibri" panose="020F0502020204030204" pitchFamily="34" charset="0"/>
                <a:cs typeface="Calibri" panose="020F0502020204030204" pitchFamily="34" charset="0"/>
                <a:hlinkClick r:id="rId19"/>
              </a:rPr>
              <a:t>Clim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20"/>
              </a:rPr>
              <a:t>Allan &amp; </a:t>
            </a:r>
            <a:r>
              <a:rPr lang="en-GB" sz="1700" u="sng" dirty="0" err="1">
                <a:latin typeface="Calibri" panose="020F0502020204030204" pitchFamily="34" charset="0"/>
                <a:cs typeface="Calibri" panose="020F0502020204030204" pitchFamily="34" charset="0"/>
                <a:hlinkClick r:id="rId20"/>
              </a:rPr>
              <a:t>Soden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  <a:hlinkClick r:id="rId20"/>
              </a:rPr>
              <a:t> 2008</a:t>
            </a:r>
            <a:r>
              <a:rPr lang="en-GB" sz="1700" u="sng" dirty="0"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9D5FA-625F-4D36-A0C0-52C4E83DEE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2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2406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1718065" y="3319611"/>
            <a:ext cx="0" cy="1100094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esrl.noaa.gov/psd/map/images/sst/sst.seasonal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3" t="30700" r="20096" b="34650"/>
          <a:stretch/>
        </p:blipFill>
        <p:spPr bwMode="auto">
          <a:xfrm>
            <a:off x="1680092" y="1994808"/>
            <a:ext cx="5857718" cy="2649607"/>
          </a:xfrm>
          <a:prstGeom prst="rect">
            <a:avLst/>
          </a:prstGeom>
          <a:noFill/>
          <a:scene3d>
            <a:camera prst="orthographicFront">
              <a:rot lat="3816930" lon="20538419" rev="2067752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856711" y="3264992"/>
            <a:ext cx="3162905" cy="0"/>
          </a:xfrm>
          <a:prstGeom prst="straightConnector1">
            <a:avLst/>
          </a:prstGeom>
          <a:ln w="101600">
            <a:solidFill>
              <a:schemeClr val="tx2">
                <a:lumMod val="75000"/>
              </a:schemeClr>
            </a:solidFill>
            <a:tailEnd type="arrow"/>
          </a:ln>
          <a:scene3d>
            <a:camera prst="orthographicFront">
              <a:rot lat="30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534396" y="1879337"/>
            <a:ext cx="3048438" cy="307923"/>
          </a:xfrm>
          <a:custGeom>
            <a:avLst/>
            <a:gdLst>
              <a:gd name="connsiteX0" fmla="*/ 0 w 3672114"/>
              <a:gd name="connsiteY0" fmla="*/ 406400 h 406400"/>
              <a:gd name="connsiteX1" fmla="*/ 14514 w 3672114"/>
              <a:gd name="connsiteY1" fmla="*/ 203200 h 406400"/>
              <a:gd name="connsiteX2" fmla="*/ 87086 w 3672114"/>
              <a:gd name="connsiteY2" fmla="*/ 116114 h 406400"/>
              <a:gd name="connsiteX3" fmla="*/ 304800 w 3672114"/>
              <a:gd name="connsiteY3" fmla="*/ 58057 h 406400"/>
              <a:gd name="connsiteX4" fmla="*/ 754743 w 3672114"/>
              <a:gd name="connsiteY4" fmla="*/ 14514 h 406400"/>
              <a:gd name="connsiteX5" fmla="*/ 2278743 w 3672114"/>
              <a:gd name="connsiteY5" fmla="*/ 29028 h 406400"/>
              <a:gd name="connsiteX6" fmla="*/ 3672114 w 3672114"/>
              <a:gd name="connsiteY6" fmla="*/ 0 h 406400"/>
              <a:gd name="connsiteX7" fmla="*/ 3672114 w 3672114"/>
              <a:gd name="connsiteY7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114" h="406400">
                <a:moveTo>
                  <a:pt x="0" y="406400"/>
                </a:moveTo>
                <a:cubicBezTo>
                  <a:pt x="0" y="328990"/>
                  <a:pt x="0" y="251581"/>
                  <a:pt x="14514" y="203200"/>
                </a:cubicBezTo>
                <a:cubicBezTo>
                  <a:pt x="29028" y="154819"/>
                  <a:pt x="38705" y="140305"/>
                  <a:pt x="87086" y="116114"/>
                </a:cubicBezTo>
                <a:cubicBezTo>
                  <a:pt x="135467" y="91923"/>
                  <a:pt x="193524" y="74990"/>
                  <a:pt x="304800" y="58057"/>
                </a:cubicBezTo>
                <a:cubicBezTo>
                  <a:pt x="416076" y="41124"/>
                  <a:pt x="754743" y="14514"/>
                  <a:pt x="754743" y="14514"/>
                </a:cubicBezTo>
                <a:lnTo>
                  <a:pt x="2278743" y="29028"/>
                </a:lnTo>
                <a:cubicBezTo>
                  <a:pt x="2764971" y="26609"/>
                  <a:pt x="3672114" y="0"/>
                  <a:pt x="3672114" y="0"/>
                </a:cubicBezTo>
                <a:lnTo>
                  <a:pt x="3672114" y="0"/>
                </a:lnTo>
              </a:path>
            </a:pathLst>
          </a:custGeom>
          <a:noFill/>
          <a:ln w="508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 flipH="1" flipV="1">
            <a:off x="3299517" y="2514428"/>
            <a:ext cx="2909872" cy="433016"/>
          </a:xfrm>
          <a:custGeom>
            <a:avLst/>
            <a:gdLst>
              <a:gd name="connsiteX0" fmla="*/ 0 w 3672114"/>
              <a:gd name="connsiteY0" fmla="*/ 406400 h 406400"/>
              <a:gd name="connsiteX1" fmla="*/ 14514 w 3672114"/>
              <a:gd name="connsiteY1" fmla="*/ 203200 h 406400"/>
              <a:gd name="connsiteX2" fmla="*/ 87086 w 3672114"/>
              <a:gd name="connsiteY2" fmla="*/ 116114 h 406400"/>
              <a:gd name="connsiteX3" fmla="*/ 304800 w 3672114"/>
              <a:gd name="connsiteY3" fmla="*/ 58057 h 406400"/>
              <a:gd name="connsiteX4" fmla="*/ 754743 w 3672114"/>
              <a:gd name="connsiteY4" fmla="*/ 14514 h 406400"/>
              <a:gd name="connsiteX5" fmla="*/ 2278743 w 3672114"/>
              <a:gd name="connsiteY5" fmla="*/ 29028 h 406400"/>
              <a:gd name="connsiteX6" fmla="*/ 3672114 w 3672114"/>
              <a:gd name="connsiteY6" fmla="*/ 0 h 406400"/>
              <a:gd name="connsiteX7" fmla="*/ 3672114 w 3672114"/>
              <a:gd name="connsiteY7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2114" h="406400">
                <a:moveTo>
                  <a:pt x="0" y="406400"/>
                </a:moveTo>
                <a:cubicBezTo>
                  <a:pt x="0" y="328990"/>
                  <a:pt x="0" y="251581"/>
                  <a:pt x="14514" y="203200"/>
                </a:cubicBezTo>
                <a:cubicBezTo>
                  <a:pt x="29028" y="154819"/>
                  <a:pt x="38705" y="140305"/>
                  <a:pt x="87086" y="116114"/>
                </a:cubicBezTo>
                <a:cubicBezTo>
                  <a:pt x="135467" y="91923"/>
                  <a:pt x="193524" y="74990"/>
                  <a:pt x="304800" y="58057"/>
                </a:cubicBezTo>
                <a:cubicBezTo>
                  <a:pt x="416076" y="41124"/>
                  <a:pt x="754743" y="14514"/>
                  <a:pt x="754743" y="14514"/>
                </a:cubicBezTo>
                <a:lnTo>
                  <a:pt x="2278743" y="29028"/>
                </a:lnTo>
                <a:cubicBezTo>
                  <a:pt x="2764971" y="26609"/>
                  <a:pt x="3672114" y="0"/>
                  <a:pt x="3672114" y="0"/>
                </a:cubicBezTo>
                <a:lnTo>
                  <a:pt x="3672114" y="0"/>
                </a:lnTo>
              </a:path>
            </a:pathLst>
          </a:custGeom>
          <a:noFill/>
          <a:ln w="508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Arc 20"/>
          <p:cNvSpPr/>
          <p:nvPr/>
        </p:nvSpPr>
        <p:spPr>
          <a:xfrm>
            <a:off x="5450293" y="1879337"/>
            <a:ext cx="759097" cy="981506"/>
          </a:xfrm>
          <a:prstGeom prst="arc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H="1" flipV="1">
            <a:off x="2540420" y="1879337"/>
            <a:ext cx="759097" cy="1039242"/>
          </a:xfrm>
          <a:prstGeom prst="arc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3227" y="1950516"/>
            <a:ext cx="284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black"/>
                </a:solidFill>
                <a:latin typeface="Calibri"/>
              </a:rPr>
              <a:t>Enhanced Walker Circulation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19672" y="2745433"/>
            <a:ext cx="1524946" cy="1015663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Increased sea height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FF0000"/>
                </a:solidFill>
                <a:latin typeface="Calibri"/>
              </a:rPr>
              <a:t>Warm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13590" y="2889449"/>
            <a:ext cx="1578690" cy="707886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prstClr val="black"/>
                </a:solidFill>
                <a:latin typeface="Calibri"/>
              </a:rPr>
              <a:t>Upwelling,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4F81BD"/>
                </a:solidFill>
                <a:latin typeface="Calibri"/>
              </a:rPr>
              <a:t>Cool water</a:t>
            </a:r>
          </a:p>
        </p:txBody>
      </p:sp>
      <p:sp>
        <p:nvSpPr>
          <p:cNvPr id="26" name="Arc 25"/>
          <p:cNvSpPr/>
          <p:nvPr/>
        </p:nvSpPr>
        <p:spPr>
          <a:xfrm>
            <a:off x="4754452" y="3380463"/>
            <a:ext cx="1075389" cy="404149"/>
          </a:xfrm>
          <a:prstGeom prst="arc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Arc 28"/>
          <p:cNvSpPr/>
          <p:nvPr/>
        </p:nvSpPr>
        <p:spPr>
          <a:xfrm>
            <a:off x="3995356" y="3380463"/>
            <a:ext cx="1075389" cy="404149"/>
          </a:xfrm>
          <a:prstGeom prst="arc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>
            <a:off x="2919969" y="3380463"/>
            <a:ext cx="1075389" cy="404149"/>
          </a:xfrm>
          <a:prstGeom prst="arc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1" name="Arc 30"/>
          <p:cNvSpPr/>
          <p:nvPr/>
        </p:nvSpPr>
        <p:spPr>
          <a:xfrm flipV="1">
            <a:off x="2919969" y="2880215"/>
            <a:ext cx="1075389" cy="269306"/>
          </a:xfrm>
          <a:prstGeom prst="arc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2" name="Arc 31"/>
          <p:cNvSpPr/>
          <p:nvPr/>
        </p:nvSpPr>
        <p:spPr>
          <a:xfrm flipV="1">
            <a:off x="3868839" y="2860843"/>
            <a:ext cx="1075389" cy="269306"/>
          </a:xfrm>
          <a:prstGeom prst="arc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3" name="Arc 32"/>
          <p:cNvSpPr/>
          <p:nvPr/>
        </p:nvSpPr>
        <p:spPr>
          <a:xfrm flipV="1">
            <a:off x="4627936" y="2860843"/>
            <a:ext cx="1075389" cy="269306"/>
          </a:xfrm>
          <a:prstGeom prst="arc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99517" y="3562511"/>
            <a:ext cx="278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/>
              </a:rPr>
              <a:t>Strengthening trade winds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537810" y="3264992"/>
            <a:ext cx="0" cy="1154713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1718065" y="3900085"/>
            <a:ext cx="5816983" cy="461885"/>
          </a:xfrm>
          <a:custGeom>
            <a:avLst/>
            <a:gdLst>
              <a:gd name="connsiteX0" fmla="*/ 0 w 7054243"/>
              <a:gd name="connsiteY0" fmla="*/ 754743 h 754743"/>
              <a:gd name="connsiteX1" fmla="*/ 3048000 w 7054243"/>
              <a:gd name="connsiteY1" fmla="*/ 740229 h 754743"/>
              <a:gd name="connsiteX2" fmla="*/ 5094514 w 7054243"/>
              <a:gd name="connsiteY2" fmla="*/ 508000 h 754743"/>
              <a:gd name="connsiteX3" fmla="*/ 6749142 w 7054243"/>
              <a:gd name="connsiteY3" fmla="*/ 174171 h 754743"/>
              <a:gd name="connsiteX4" fmla="*/ 7053942 w 7054243"/>
              <a:gd name="connsiteY4" fmla="*/ 0 h 754743"/>
              <a:gd name="connsiteX5" fmla="*/ 7053942 w 7054243"/>
              <a:gd name="connsiteY5" fmla="*/ 0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4243" h="754743">
                <a:moveTo>
                  <a:pt x="0" y="754743"/>
                </a:moveTo>
                <a:lnTo>
                  <a:pt x="3048000" y="740229"/>
                </a:lnTo>
                <a:cubicBezTo>
                  <a:pt x="3897086" y="699105"/>
                  <a:pt x="4477657" y="602343"/>
                  <a:pt x="5094514" y="508000"/>
                </a:cubicBezTo>
                <a:cubicBezTo>
                  <a:pt x="5711371" y="413657"/>
                  <a:pt x="6422571" y="258838"/>
                  <a:pt x="6749142" y="174171"/>
                </a:cubicBezTo>
                <a:cubicBezTo>
                  <a:pt x="7075713" y="89504"/>
                  <a:pt x="7053942" y="0"/>
                  <a:pt x="7053942" y="0"/>
                </a:cubicBezTo>
                <a:lnTo>
                  <a:pt x="705394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718065" y="4419705"/>
            <a:ext cx="5819745" cy="0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own Arrow 40"/>
          <p:cNvSpPr/>
          <p:nvPr/>
        </p:nvSpPr>
        <p:spPr>
          <a:xfrm>
            <a:off x="2212447" y="1196752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3724615" y="1196752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4" name="Down Arrow 43"/>
          <p:cNvSpPr/>
          <p:nvPr/>
        </p:nvSpPr>
        <p:spPr>
          <a:xfrm>
            <a:off x="5164775" y="1196752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6581408" y="1196752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620688"/>
            <a:ext cx="5749920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Continued heating from greenhouse gases</a:t>
            </a:r>
          </a:p>
        </p:txBody>
      </p:sp>
      <p:sp>
        <p:nvSpPr>
          <p:cNvPr id="47" name="Freeform 46"/>
          <p:cNvSpPr/>
          <p:nvPr/>
        </p:nvSpPr>
        <p:spPr>
          <a:xfrm>
            <a:off x="2382272" y="3959511"/>
            <a:ext cx="4199136" cy="286987"/>
          </a:xfrm>
          <a:custGeom>
            <a:avLst/>
            <a:gdLst>
              <a:gd name="connsiteX0" fmla="*/ 0 w 7054243"/>
              <a:gd name="connsiteY0" fmla="*/ 754743 h 754743"/>
              <a:gd name="connsiteX1" fmla="*/ 3048000 w 7054243"/>
              <a:gd name="connsiteY1" fmla="*/ 740229 h 754743"/>
              <a:gd name="connsiteX2" fmla="*/ 5094514 w 7054243"/>
              <a:gd name="connsiteY2" fmla="*/ 508000 h 754743"/>
              <a:gd name="connsiteX3" fmla="*/ 6749142 w 7054243"/>
              <a:gd name="connsiteY3" fmla="*/ 174171 h 754743"/>
              <a:gd name="connsiteX4" fmla="*/ 7053942 w 7054243"/>
              <a:gd name="connsiteY4" fmla="*/ 0 h 754743"/>
              <a:gd name="connsiteX5" fmla="*/ 7053942 w 7054243"/>
              <a:gd name="connsiteY5" fmla="*/ 0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4243" h="754743">
                <a:moveTo>
                  <a:pt x="0" y="754743"/>
                </a:moveTo>
                <a:lnTo>
                  <a:pt x="3048000" y="740229"/>
                </a:lnTo>
                <a:cubicBezTo>
                  <a:pt x="3897086" y="699105"/>
                  <a:pt x="4477657" y="602343"/>
                  <a:pt x="5094514" y="508000"/>
                </a:cubicBezTo>
                <a:cubicBezTo>
                  <a:pt x="5711371" y="413657"/>
                  <a:pt x="6422571" y="258838"/>
                  <a:pt x="6749142" y="174171"/>
                </a:cubicBezTo>
                <a:cubicBezTo>
                  <a:pt x="7075713" y="89504"/>
                  <a:pt x="7053942" y="0"/>
                  <a:pt x="7053942" y="0"/>
                </a:cubicBezTo>
                <a:lnTo>
                  <a:pt x="7053942" y="0"/>
                </a:lnTo>
              </a:path>
            </a:pathLst>
          </a:custGeom>
          <a:noFill/>
          <a:ln w="63500">
            <a:solidFill>
              <a:schemeClr val="tx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30589" y="3825553"/>
            <a:ext cx="348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4F81BD"/>
                </a:solidFill>
                <a:latin typeface="Calibri"/>
              </a:rPr>
              <a:t>Equatorial Undercurrent</a:t>
            </a:r>
          </a:p>
        </p:txBody>
      </p:sp>
      <p:sp>
        <p:nvSpPr>
          <p:cNvPr id="52" name="Down Arrow 51"/>
          <p:cNvSpPr/>
          <p:nvPr/>
        </p:nvSpPr>
        <p:spPr>
          <a:xfrm>
            <a:off x="6546014" y="4249881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4810181" y="4246498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3228727" y="4250514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1678902" y="4250514"/>
            <a:ext cx="703369" cy="577356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496" y="4974267"/>
            <a:ext cx="7058141" cy="70788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Enhanced mixing of heat below 100 metres depth by accelerating shallow overturning cells and equatorial undercurrent</a:t>
            </a:r>
          </a:p>
        </p:txBody>
      </p:sp>
      <p:sp>
        <p:nvSpPr>
          <p:cNvPr id="63" name="Circular Arrow 62"/>
          <p:cNvSpPr/>
          <p:nvPr/>
        </p:nvSpPr>
        <p:spPr>
          <a:xfrm flipH="1">
            <a:off x="5646092" y="4499777"/>
            <a:ext cx="563298" cy="555020"/>
          </a:xfrm>
          <a:prstGeom prst="circular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4" name="Circular Arrow 63"/>
          <p:cNvSpPr/>
          <p:nvPr/>
        </p:nvSpPr>
        <p:spPr>
          <a:xfrm flipV="1">
            <a:off x="4277255" y="4304234"/>
            <a:ext cx="477199" cy="502561"/>
          </a:xfrm>
          <a:prstGeom prst="circular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5" name="Circular Arrow 64"/>
          <p:cNvSpPr/>
          <p:nvPr/>
        </p:nvSpPr>
        <p:spPr>
          <a:xfrm flipH="1">
            <a:off x="3886158" y="4539193"/>
            <a:ext cx="469869" cy="479781"/>
          </a:xfrm>
          <a:prstGeom prst="circular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6" name="Circular Arrow 65"/>
          <p:cNvSpPr/>
          <p:nvPr/>
        </p:nvSpPr>
        <p:spPr>
          <a:xfrm flipV="1">
            <a:off x="2666936" y="4308768"/>
            <a:ext cx="431259" cy="465902"/>
          </a:xfrm>
          <a:prstGeom prst="circular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7" name="Circular Arrow 66"/>
          <p:cNvSpPr/>
          <p:nvPr/>
        </p:nvSpPr>
        <p:spPr>
          <a:xfrm flipH="1">
            <a:off x="2350645" y="4552279"/>
            <a:ext cx="424635" cy="444783"/>
          </a:xfrm>
          <a:prstGeom prst="circular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8" name="Circular Arrow 67"/>
          <p:cNvSpPr/>
          <p:nvPr/>
        </p:nvSpPr>
        <p:spPr>
          <a:xfrm flipV="1">
            <a:off x="6082874" y="4225422"/>
            <a:ext cx="572086" cy="581373"/>
          </a:xfrm>
          <a:prstGeom prst="circular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5940152" y="1628800"/>
            <a:ext cx="2786078" cy="1539691"/>
            <a:chOff x="6699901" y="1423366"/>
            <a:chExt cx="3356078" cy="2032097"/>
          </a:xfrm>
        </p:grpSpPr>
        <p:sp>
          <p:nvSpPr>
            <p:cNvPr id="70" name="Oval 69"/>
            <p:cNvSpPr/>
            <p:nvPr/>
          </p:nvSpPr>
          <p:spPr>
            <a:xfrm>
              <a:off x="7655507" y="1676400"/>
              <a:ext cx="1533072" cy="165431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545743" y="1644859"/>
              <a:ext cx="1642836" cy="1584206"/>
            </a:xfrm>
            <a:prstGeom prst="rect">
              <a:avLst/>
            </a:prstGeom>
            <a:noFill/>
            <a:effectLst>
              <a:glow rad="127000">
                <a:schemeClr val="accent1"/>
              </a:glow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prstClr val="black"/>
                  </a:solidFill>
                  <a:latin typeface="Calibri"/>
                </a:rPr>
                <a:t>Pacific SST strengthens atmospheric circulation</a:t>
              </a:r>
            </a:p>
          </p:txBody>
        </p:sp>
        <p:sp>
          <p:nvSpPr>
            <p:cNvPr id="73" name="Circular Arrow 72"/>
            <p:cNvSpPr/>
            <p:nvPr/>
          </p:nvSpPr>
          <p:spPr>
            <a:xfrm flipH="1">
              <a:off x="6699901" y="2057401"/>
              <a:ext cx="1447798" cy="1398062"/>
            </a:xfrm>
            <a:prstGeom prst="circularArrow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4" name="Circular Arrow 73"/>
            <p:cNvSpPr/>
            <p:nvPr/>
          </p:nvSpPr>
          <p:spPr>
            <a:xfrm flipV="1">
              <a:off x="8608179" y="1423366"/>
              <a:ext cx="1447800" cy="1464445"/>
            </a:xfrm>
            <a:prstGeom prst="circularArrow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18224" y="1440692"/>
            <a:ext cx="2005504" cy="12311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prstClr val="black"/>
                </a:solidFill>
                <a:latin typeface="Calibri"/>
              </a:rPr>
              <a:t>Unusual weather patterns </a:t>
            </a:r>
            <a:r>
              <a:rPr lang="en-GB" sz="1700" dirty="0">
                <a:solidFill>
                  <a:prstClr val="black"/>
                </a:solidFill>
              </a:rPr>
              <a:t>(</a:t>
            </a:r>
            <a:r>
              <a:rPr lang="en-GB" sz="1700" dirty="0">
                <a:solidFill>
                  <a:prstClr val="black"/>
                </a:solidFill>
                <a:hlinkClick r:id="rId4"/>
              </a:rPr>
              <a:t>Ding et al. 2014</a:t>
            </a:r>
            <a:r>
              <a:rPr lang="en-GB" sz="1700" dirty="0">
                <a:solidFill>
                  <a:prstClr val="black"/>
                </a:solidFill>
              </a:rPr>
              <a:t>; </a:t>
            </a:r>
            <a:r>
              <a:rPr lang="en-GB" sz="1700" dirty="0" err="1">
                <a:solidFill>
                  <a:prstClr val="black"/>
                </a:solidFill>
                <a:hlinkClick r:id="rId5"/>
              </a:rPr>
              <a:t>Trenberth</a:t>
            </a:r>
            <a:r>
              <a:rPr lang="en-GB" sz="1700" dirty="0">
                <a:solidFill>
                  <a:prstClr val="black"/>
                </a:solidFill>
                <a:hlinkClick r:id="rId5"/>
              </a:rPr>
              <a:t> et al. 2014b</a:t>
            </a:r>
            <a:r>
              <a:rPr lang="en-GB" sz="1700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76" name="Curved Connector 75"/>
          <p:cNvCxnSpPr/>
          <p:nvPr/>
        </p:nvCxnSpPr>
        <p:spPr>
          <a:xfrm rot="10800000">
            <a:off x="1718066" y="2529597"/>
            <a:ext cx="816331" cy="417848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-36512" y="5805264"/>
            <a:ext cx="9180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See also: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6"/>
              </a:rPr>
              <a:t>Merrifield (2010)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.;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7"/>
              </a:rPr>
              <a:t>Sohn et al. (2013)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.;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8"/>
              </a:rPr>
              <a:t>L’Heureux et al. (2013) . Change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;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9"/>
              </a:rPr>
              <a:t>Watanabe et al. (2014)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10"/>
              </a:rPr>
              <a:t>; </a:t>
            </a:r>
            <a:r>
              <a:rPr lang="en-GB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10"/>
              </a:rPr>
              <a:t>Balmaseda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10"/>
              </a:rPr>
              <a:t> et al. (2013)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;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11"/>
              </a:rPr>
              <a:t>Trenberth et al. (2014)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.; </a:t>
            </a:r>
            <a:r>
              <a:rPr lang="fr-FR" sz="1600" u="sng" dirty="0" err="1">
                <a:hlinkClick r:id="rId12"/>
              </a:rPr>
              <a:t>Llovel</a:t>
            </a:r>
            <a:r>
              <a:rPr lang="fr-FR" sz="1600" u="sng" dirty="0">
                <a:hlinkClick r:id="rId12"/>
              </a:rPr>
              <a:t> et al. (2014) </a:t>
            </a:r>
            <a:r>
              <a:rPr lang="fr-FR" dirty="0"/>
              <a:t>;</a:t>
            </a:r>
            <a:r>
              <a:rPr lang="fr-FR" sz="1600" u="sng" dirty="0" err="1">
                <a:hlinkClick r:id="rId13"/>
              </a:rPr>
              <a:t>Durack</a:t>
            </a:r>
            <a:r>
              <a:rPr lang="fr-FR" sz="1600" u="sng" dirty="0">
                <a:hlinkClick r:id="rId13"/>
              </a:rPr>
              <a:t> et al. (2014) </a:t>
            </a:r>
            <a:r>
              <a:rPr lang="fr-FR" dirty="0"/>
              <a:t>; </a:t>
            </a:r>
            <a:r>
              <a:rPr lang="en-GB" dirty="0">
                <a:solidFill>
                  <a:prstClr val="black"/>
                </a:solidFill>
                <a:latin typeface="Calibri"/>
                <a:hlinkClick r:id="rId14"/>
              </a:rPr>
              <a:t>Nieves et al. (2015)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; </a:t>
            </a:r>
            <a:r>
              <a:rPr lang="da-DK" sz="1600" u="sng" dirty="0">
                <a:hlinkClick r:id="rId15"/>
              </a:rPr>
              <a:t>Brown et al. (2015) JGR</a:t>
            </a:r>
            <a:r>
              <a:rPr lang="da-DK" sz="1600" u="sng" dirty="0"/>
              <a:t> ; </a:t>
            </a:r>
            <a:r>
              <a:rPr lang="da-DK" sz="1600" u="sng" dirty="0">
                <a:hlinkClick r:id="rId16"/>
              </a:rPr>
              <a:t>Somavilla et al. (2016) </a:t>
            </a:r>
            <a:r>
              <a:rPr lang="da-DK" sz="1600" dirty="0"/>
              <a:t>; </a:t>
            </a:r>
            <a:r>
              <a:rPr lang="fr-FR" sz="1600" u="sng" dirty="0">
                <a:hlinkClick r:id="rId17"/>
              </a:rPr>
              <a:t>Liu et al. (2016) </a:t>
            </a:r>
            <a:endParaRPr lang="en-GB" sz="1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7504" y="3668831"/>
            <a:ext cx="1440160" cy="120032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Increased precipitation</a:t>
            </a:r>
          </a:p>
          <a:p>
            <a:r>
              <a:rPr lang="en-GB" dirty="0">
                <a:solidFill>
                  <a:prstClr val="black"/>
                </a:solidFill>
              </a:rPr>
              <a:t>Decreased salinity</a:t>
            </a:r>
          </a:p>
        </p:txBody>
      </p:sp>
      <p:cxnSp>
        <p:nvCxnSpPr>
          <p:cNvPr id="57" name="Straight Arrow Connector 56"/>
          <p:cNvCxnSpPr>
            <a:stCxn id="51" idx="3"/>
          </p:cNvCxnSpPr>
          <p:nvPr/>
        </p:nvCxnSpPr>
        <p:spPr bwMode="auto">
          <a:xfrm flipV="1">
            <a:off x="1547664" y="3562511"/>
            <a:ext cx="578567" cy="70648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Connector 57"/>
          <p:cNvCxnSpPr/>
          <p:nvPr/>
        </p:nvCxnSpPr>
        <p:spPr>
          <a:xfrm>
            <a:off x="7164288" y="3842348"/>
            <a:ext cx="0" cy="1101405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547664" y="3931843"/>
            <a:ext cx="0" cy="1004100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7164288" y="4433207"/>
            <a:ext cx="370760" cy="502736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1547664" y="4437112"/>
            <a:ext cx="144016" cy="559950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itle 1"/>
          <p:cNvSpPr txBox="1">
            <a:spLocks/>
          </p:cNvSpPr>
          <p:nvPr/>
        </p:nvSpPr>
        <p:spPr bwMode="auto">
          <a:xfrm>
            <a:off x="457200" y="116632"/>
            <a:ext cx="5845735" cy="53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sz="2800" kern="0" dirty="0">
                <a:solidFill>
                  <a:srgbClr val="CCCCFF">
                    <a:lumMod val="50000"/>
                  </a:srgbClr>
                </a:solidFill>
              </a:rPr>
              <a:t>Some earlier strands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8258" y="3212976"/>
            <a:ext cx="1640246" cy="1477328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+mn-lt"/>
              </a:rPr>
              <a:t>Remote forcing from Atlantic: </a:t>
            </a:r>
          </a:p>
          <a:p>
            <a:r>
              <a:rPr lang="en-GB" dirty="0">
                <a:solidFill>
                  <a:schemeClr val="tx2"/>
                </a:solidFill>
                <a:latin typeface="+mn-lt"/>
                <a:hlinkClick r:id="rId18"/>
              </a:rPr>
              <a:t>Li et al. (2016) 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;</a:t>
            </a:r>
            <a:endParaRPr lang="en-GB" dirty="0">
              <a:solidFill>
                <a:prstClr val="black"/>
              </a:solidFill>
              <a:latin typeface="+mn-lt"/>
            </a:endParaRPr>
          </a:p>
          <a:p>
            <a:r>
              <a:rPr lang="en-GB" u="sng" dirty="0">
                <a:solidFill>
                  <a:prstClr val="black"/>
                </a:solidFill>
                <a:latin typeface="+mn-lt"/>
                <a:hlinkClick r:id="rId19"/>
              </a:rPr>
              <a:t>McGregor et al. (2014) </a:t>
            </a:r>
            <a:endParaRPr lang="en-GB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Left-Right Arrow 3"/>
          <p:cNvSpPr/>
          <p:nvPr/>
        </p:nvSpPr>
        <p:spPr>
          <a:xfrm rot="20840244">
            <a:off x="6194568" y="3436260"/>
            <a:ext cx="1436741" cy="509684"/>
          </a:xfrm>
          <a:prstGeom prst="leftRightArrow">
            <a:avLst/>
          </a:prstGeom>
          <a:ln w="12700"/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8224" y="2766338"/>
            <a:ext cx="1440160" cy="83099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? Heat flux to Indian ocean </a:t>
            </a:r>
            <a:r>
              <a:rPr lang="en-GB" sz="1600" dirty="0">
                <a:solidFill>
                  <a:prstClr val="black"/>
                </a:solidFill>
                <a:hlinkClick r:id="rId20"/>
              </a:rPr>
              <a:t>Lee </a:t>
            </a:r>
            <a:r>
              <a:rPr lang="en-GB" sz="1600" dirty="0" err="1">
                <a:solidFill>
                  <a:prstClr val="black"/>
                </a:solidFill>
                <a:hlinkClick r:id="rId20"/>
              </a:rPr>
              <a:t>etal</a:t>
            </a:r>
            <a:r>
              <a:rPr lang="en-GB" sz="1600" dirty="0">
                <a:solidFill>
                  <a:prstClr val="black"/>
                </a:solidFill>
                <a:hlinkClick r:id="rId20"/>
              </a:rPr>
              <a:t> 2015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1558384" y="3380463"/>
            <a:ext cx="349320" cy="2168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9803" y="1052736"/>
            <a:ext cx="1774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Aerosol forcing of circulation (</a:t>
            </a:r>
            <a:r>
              <a:rPr lang="en-GB" sz="1600" dirty="0">
                <a:hlinkClick r:id="rId21"/>
              </a:rPr>
              <a:t>Smith et al. 2016</a:t>
            </a:r>
            <a:r>
              <a:rPr lang="en-GB" sz="160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8144" y="44624"/>
            <a:ext cx="3275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Radiative Forcing/Imbalance </a:t>
            </a:r>
            <a:r>
              <a:rPr lang="en-GB" sz="1600" dirty="0">
                <a:hlinkClick r:id="rId22"/>
              </a:rPr>
              <a:t>Johnson et al. (2016) </a:t>
            </a:r>
            <a:r>
              <a:rPr lang="en-GB" sz="1600" dirty="0"/>
              <a:t>; </a:t>
            </a:r>
            <a:r>
              <a:rPr lang="en-GB" sz="1600" dirty="0" err="1">
                <a:hlinkClick r:id="rId23"/>
              </a:rPr>
              <a:t>Checa</a:t>
            </a:r>
            <a:r>
              <a:rPr lang="en-GB" sz="1600" dirty="0">
                <a:hlinkClick r:id="rId23"/>
              </a:rPr>
              <a:t>-Garcia et al. (2016)</a:t>
            </a:r>
            <a:r>
              <a:rPr lang="en-GB" sz="1600" dirty="0"/>
              <a:t> ; </a:t>
            </a:r>
            <a:r>
              <a:rPr lang="en-GB" sz="1600" dirty="0">
                <a:hlinkClick r:id="rId24"/>
              </a:rPr>
              <a:t>Huber &amp; </a:t>
            </a:r>
            <a:r>
              <a:rPr lang="en-GB" sz="1600" dirty="0" err="1">
                <a:hlinkClick r:id="rId24"/>
              </a:rPr>
              <a:t>Knutti</a:t>
            </a:r>
            <a:r>
              <a:rPr lang="en-GB" sz="1600" dirty="0">
                <a:hlinkClick r:id="rId24"/>
              </a:rPr>
              <a:t> (2014) </a:t>
            </a:r>
            <a:r>
              <a:rPr lang="en-GB" sz="1600" dirty="0"/>
              <a:t>;</a:t>
            </a:r>
            <a:r>
              <a:rPr lang="da-DK" sz="1600" dirty="0">
                <a:hlinkClick r:id="rId25"/>
              </a:rPr>
              <a:t>Santer et al. (2015) </a:t>
            </a:r>
            <a:r>
              <a:rPr lang="da-DK" sz="1600" dirty="0"/>
              <a:t>: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7041611" y="4725144"/>
            <a:ext cx="22109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u="sng" dirty="0"/>
              <a:t>Pacific dominates?</a:t>
            </a:r>
            <a:endParaRPr lang="en-GB" sz="1600" dirty="0"/>
          </a:p>
          <a:p>
            <a:r>
              <a:rPr lang="en-GB" sz="1600" u="sng" dirty="0">
                <a:hlinkClick r:id="rId26"/>
              </a:rPr>
              <a:t>Mann et al. (2016</a:t>
            </a:r>
            <a:r>
              <a:rPr lang="en-GB" u="sng" dirty="0">
                <a:hlinkClick r:id="rId26"/>
              </a:rPr>
              <a:t>)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27"/>
              </a:rPr>
              <a:t> </a:t>
            </a:r>
            <a:r>
              <a:rPr lang="en-GB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27"/>
              </a:rPr>
              <a:t>Kosaka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27"/>
              </a:rPr>
              <a:t> &amp; </a:t>
            </a:r>
            <a:r>
              <a:rPr lang="en-GB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27"/>
              </a:rPr>
              <a:t>Xie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27"/>
              </a:rPr>
              <a:t> (2013) </a:t>
            </a:r>
            <a:r>
              <a:rPr lang="en-GB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hlinkClick r:id="rId28"/>
              </a:rPr>
              <a:t>England et al. (2014)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1" grpId="0" animBg="1"/>
      <p:bldP spid="24" grpId="0" animBg="1"/>
      <p:bldP spid="23" grpId="0"/>
      <p:bldP spid="25" grpId="0"/>
      <p:bldP spid="27" grpId="0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8" grpId="0"/>
      <p:bldP spid="56" grpId="0" animBg="1"/>
      <p:bldP spid="72" grpId="0" animBg="1"/>
      <p:bldP spid="51" grpId="0" animBg="1"/>
      <p:bldP spid="3" grpId="0" animBg="1"/>
      <p:bldP spid="4" grpId="0" animBg="1"/>
      <p:bldP spid="61" grpId="0" animBg="1"/>
      <p:bldP spid="9" grpId="0" animBg="1"/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3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655"/>
          <a:stretch/>
        </p:blipFill>
        <p:spPr>
          <a:xfrm>
            <a:off x="0" y="108270"/>
            <a:ext cx="9144000" cy="626587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8500845-E547-4366-9A32-82C7B33968F1}"/>
              </a:ext>
            </a:extLst>
          </p:cNvPr>
          <p:cNvSpPr txBox="1">
            <a:spLocks/>
          </p:cNvSpPr>
          <p:nvPr/>
        </p:nvSpPr>
        <p:spPr>
          <a:xfrm>
            <a:off x="439201" y="3933056"/>
            <a:ext cx="8419426" cy="24410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①</a:t>
            </a:r>
            <a:r>
              <a:rPr lang="en-GB" sz="2000" dirty="0">
                <a:latin typeface="Calibri" panose="020F0502020204030204" pitchFamily="34" charset="0"/>
              </a:rPr>
              <a:t> More </a:t>
            </a:r>
            <a:r>
              <a:rPr lang="en-GB" sz="2000" dirty="0" err="1">
                <a:latin typeface="Calibri" panose="020F0502020204030204" pitchFamily="34" charset="0"/>
              </a:rPr>
              <a:t>positve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dP</a:t>
            </a:r>
            <a:r>
              <a:rPr lang="en-GB" sz="2000" dirty="0">
                <a:latin typeface="Calibri" panose="020F0502020204030204" pitchFamily="34" charset="0"/>
              </a:rPr>
              <a:t>/dT for heavier percentiles 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②</a:t>
            </a:r>
            <a:r>
              <a:rPr lang="en-GB" sz="2000" dirty="0">
                <a:latin typeface="Calibri" panose="020F0502020204030204" pitchFamily="34" charset="0"/>
              </a:rPr>
              <a:t> More positive observed sensitivity over ocean</a:t>
            </a:r>
          </a:p>
          <a:p>
            <a:pPr marL="0" indent="0">
              <a:buNone/>
            </a:pPr>
            <a:r>
              <a:rPr lang="en-GB" sz="2000" b="1" dirty="0">
                <a:solidFill>
                  <a:schemeClr val="accent5"/>
                </a:solidFill>
                <a:latin typeface="Calibri" panose="020F0502020204030204" pitchFamily="34" charset="0"/>
              </a:rPr>
              <a:t>③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</a:rPr>
              <a:t>More moderate sensitivity to climate change partly as additional CO</a:t>
            </a:r>
            <a:r>
              <a:rPr lang="en-GB" sz="2000" baseline="-25000" dirty="0">
                <a:solidFill>
                  <a:schemeClr val="tx2"/>
                </a:solidFill>
                <a:latin typeface="Calibri" panose="020F0502020204030204" pitchFamily="34" charset="0"/>
              </a:rPr>
              <a:t>2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</a:rPr>
              <a:t> atmospheric heating supresses total (global) rainfall e.g.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Allan &amp; </a:t>
            </a:r>
            <a:r>
              <a:rPr lang="en-GB" sz="2000" dirty="0" err="1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Soden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hlinkClick r:id="rId3"/>
              </a:rPr>
              <a:t> (2008) 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chemeClr val="accent2"/>
                </a:solidFill>
                <a:latin typeface="Calibri" pitchFamily="34" charset="0"/>
              </a:rPr>
              <a:t>④</a:t>
            </a:r>
            <a:r>
              <a:rPr lang="en-GB" sz="2000" dirty="0">
                <a:latin typeface="Calibri" panose="020F0502020204030204" pitchFamily="34" charset="0"/>
              </a:rPr>
              <a:t> Negative land </a:t>
            </a:r>
            <a:r>
              <a:rPr lang="en-GB" sz="2000" dirty="0" err="1">
                <a:latin typeface="Calibri" panose="020F0502020204030204" pitchFamily="34" charset="0"/>
              </a:rPr>
              <a:t>dP</a:t>
            </a:r>
            <a:r>
              <a:rPr lang="en-GB" sz="2000" dirty="0">
                <a:latin typeface="Calibri" panose="020F0502020204030204" pitchFamily="34" charset="0"/>
              </a:rPr>
              <a:t>/dT as more rain during cool La Niña so interannual </a:t>
            </a:r>
            <a:r>
              <a:rPr lang="en-GB" sz="2000" dirty="0" err="1">
                <a:latin typeface="Calibri" panose="020F0502020204030204" pitchFamily="34" charset="0"/>
              </a:rPr>
              <a:t>dP</a:t>
            </a:r>
            <a:r>
              <a:rPr lang="en-GB" sz="2000" dirty="0">
                <a:latin typeface="Calibri" panose="020F0502020204030204" pitchFamily="34" charset="0"/>
              </a:rPr>
              <a:t>/dT not good direct proxy for climate change, especially over land but may be good indirect proxy and indicator of model diversity e.g. </a:t>
            </a:r>
            <a:r>
              <a:rPr lang="en-GB" sz="2000" dirty="0">
                <a:latin typeface="Calibri" panose="020F0502020204030204" pitchFamily="34" charset="0"/>
                <a:hlinkClick r:id="rId4"/>
              </a:rPr>
              <a:t>O’Gorman (2012)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C64C4-C713-48FC-A378-331648CA21B9}"/>
              </a:ext>
            </a:extLst>
          </p:cNvPr>
          <p:cNvSpPr/>
          <p:nvPr/>
        </p:nvSpPr>
        <p:spPr>
          <a:xfrm>
            <a:off x="4105679" y="28973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</a:rPr>
              <a:t>①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064D81-FA62-4EF0-BEE1-613A75F731C2}"/>
              </a:ext>
            </a:extLst>
          </p:cNvPr>
          <p:cNvSpPr/>
          <p:nvPr/>
        </p:nvSpPr>
        <p:spPr>
          <a:xfrm>
            <a:off x="3491880" y="84999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</a:rPr>
              <a:t>②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FDCF1C-2E31-4DBD-BF10-5CAE60060F0E}"/>
              </a:ext>
            </a:extLst>
          </p:cNvPr>
          <p:cNvSpPr/>
          <p:nvPr/>
        </p:nvSpPr>
        <p:spPr>
          <a:xfrm>
            <a:off x="4441200" y="126876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5"/>
                </a:solidFill>
                <a:latin typeface="Calibri" panose="020F0502020204030204" pitchFamily="34" charset="0"/>
              </a:rPr>
              <a:t>③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79E23C-3AA3-452C-854D-9C3F0BD322B9}"/>
              </a:ext>
            </a:extLst>
          </p:cNvPr>
          <p:cNvSpPr/>
          <p:nvPr/>
        </p:nvSpPr>
        <p:spPr>
          <a:xfrm>
            <a:off x="7308304" y="184466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Calibri" pitchFamily="34" charset="0"/>
              </a:rPr>
              <a:t>④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E6A69D-0B51-4EFF-9914-AE679F145CA7}"/>
              </a:ext>
            </a:extLst>
          </p:cNvPr>
          <p:cNvSpPr/>
          <p:nvPr/>
        </p:nvSpPr>
        <p:spPr>
          <a:xfrm>
            <a:off x="5652120" y="2852936"/>
            <a:ext cx="2880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kern="0" dirty="0">
                <a:solidFill>
                  <a:srgbClr val="000000"/>
                </a:solidFill>
                <a:latin typeface="Calibri" pitchFamily="34" charset="0"/>
                <a:hlinkClick r:id="rId5"/>
              </a:rPr>
              <a:t>Allan et al. (2014) </a:t>
            </a:r>
            <a:r>
              <a:rPr lang="en-GB" sz="1600" kern="0" dirty="0" err="1">
                <a:solidFill>
                  <a:srgbClr val="000000"/>
                </a:solidFill>
                <a:latin typeface="Calibri" pitchFamily="34" charset="0"/>
                <a:hlinkClick r:id="rId5"/>
              </a:rPr>
              <a:t>Surv</a:t>
            </a:r>
            <a:r>
              <a:rPr lang="en-GB" sz="1600" kern="0" dirty="0">
                <a:solidFill>
                  <a:srgbClr val="000000"/>
                </a:solidFill>
                <a:latin typeface="Calibri" pitchFamily="34" charset="0"/>
                <a:hlinkClick r:id="rId5"/>
              </a:rPr>
              <a:t>. </a:t>
            </a:r>
            <a:r>
              <a:rPr lang="en-GB" sz="1600" kern="0" dirty="0" err="1">
                <a:solidFill>
                  <a:srgbClr val="000000"/>
                </a:solidFill>
                <a:latin typeface="Calibri" pitchFamily="34" charset="0"/>
                <a:hlinkClick r:id="rId5"/>
              </a:rPr>
              <a:t>Geophys</a:t>
            </a:r>
            <a:r>
              <a:rPr lang="en-GB" sz="1600" kern="0" dirty="0">
                <a:solidFill>
                  <a:srgbClr val="000000"/>
                </a:solidFill>
                <a:latin typeface="Calibri" pitchFamily="34" charset="0"/>
                <a:hlinkClick r:id="rId5"/>
              </a:rPr>
              <a:t> </a:t>
            </a:r>
            <a:endParaRPr lang="en-GB" sz="1600" i="1" dirty="0">
              <a:solidFill>
                <a:srgbClr val="000000"/>
              </a:solidFill>
              <a:latin typeface="Effra"/>
            </a:endParaRPr>
          </a:p>
        </p:txBody>
      </p:sp>
    </p:spTree>
    <p:extLst>
      <p:ext uri="{BB962C8B-B14F-4D97-AF65-F5344CB8AC3E}">
        <p14:creationId xmlns:p14="http://schemas.microsoft.com/office/powerpoint/2010/main" val="2631211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 l="3999"/>
          <a:stretch>
            <a:fillRect/>
          </a:stretch>
        </p:blipFill>
        <p:spPr bwMode="auto">
          <a:xfrm>
            <a:off x="1447800" y="2645048"/>
            <a:ext cx="54864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2123728" y="2366293"/>
            <a:ext cx="4114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 dirty="0"/>
              <a:t>1 day			5 day</a:t>
            </a: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152400" y="3238773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dirty="0"/>
              <a:t>Precipitation intensity change with mean surface temperature (%/day)</a:t>
            </a:r>
          </a:p>
        </p:txBody>
      </p:sp>
      <p:sp>
        <p:nvSpPr>
          <p:cNvPr id="43015" name="TextBox 4"/>
          <p:cNvSpPr txBox="1">
            <a:spLocks noChangeArrowheads="1"/>
          </p:cNvSpPr>
          <p:nvPr/>
        </p:nvSpPr>
        <p:spPr bwMode="auto">
          <a:xfrm>
            <a:off x="6876256" y="4049777"/>
            <a:ext cx="2133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dirty="0">
                <a:solidFill>
                  <a:schemeClr val="accent2"/>
                </a:solidFill>
                <a:latin typeface="Calibri" pitchFamily="34" charset="0"/>
              </a:rPr>
              <a:t>Diagnosed intensity response between datasets (tropical oceans)</a:t>
            </a:r>
          </a:p>
        </p:txBody>
      </p:sp>
      <p:sp>
        <p:nvSpPr>
          <p:cNvPr id="43018" name="TextBox 12"/>
          <p:cNvSpPr txBox="1">
            <a:spLocks noChangeArrowheads="1"/>
          </p:cNvSpPr>
          <p:nvPr/>
        </p:nvSpPr>
        <p:spPr bwMode="auto">
          <a:xfrm>
            <a:off x="2511524" y="5981973"/>
            <a:ext cx="40767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dirty="0"/>
              <a:t>Precipitation intensity percentile (%)</a:t>
            </a:r>
          </a:p>
        </p:txBody>
      </p:sp>
      <p:sp>
        <p:nvSpPr>
          <p:cNvPr id="43019" name="Text Box 12"/>
          <p:cNvSpPr txBox="1">
            <a:spLocks noChangeArrowheads="1"/>
          </p:cNvSpPr>
          <p:nvPr/>
        </p:nvSpPr>
        <p:spPr bwMode="auto">
          <a:xfrm>
            <a:off x="7239000" y="5416823"/>
            <a:ext cx="152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dirty="0">
                <a:hlinkClick r:id="rId3"/>
              </a:rPr>
              <a:t>Liu &amp; Allan (2012) JGR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6F27-8E5C-4A09-93E5-EB253C66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126" y="2778"/>
            <a:ext cx="3410109" cy="2363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3DEC64-C660-409E-AD8D-AEB6CB9C29B1}"/>
              </a:ext>
            </a:extLst>
          </p:cNvPr>
          <p:cNvSpPr/>
          <p:nvPr/>
        </p:nvSpPr>
        <p:spPr>
          <a:xfrm>
            <a:off x="1447800" y="506139"/>
            <a:ext cx="2908176" cy="155470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scene3d>
            <a:camera prst="orthographicFront">
              <a:rot lat="2887880" lon="20617294" rev="20698650"/>
            </a:camera>
            <a:lightRig rig="threePt" dir="t"/>
          </a:scene3d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3E6F1-4BE5-4562-9F87-EE762EC1A7AB}"/>
              </a:ext>
            </a:extLst>
          </p:cNvPr>
          <p:cNvSpPr/>
          <p:nvPr/>
        </p:nvSpPr>
        <p:spPr>
          <a:xfrm>
            <a:off x="1043608" y="44624"/>
            <a:ext cx="4483969" cy="2836836"/>
          </a:xfrm>
          <a:prstGeom prst="rect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>
              <a:rot lat="2635335" lon="19831788" rev="19831781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06070A-D2B0-4295-B397-90B0E4ACB167}"/>
              </a:ext>
            </a:extLst>
          </p:cNvPr>
          <p:cNvSpPr/>
          <p:nvPr/>
        </p:nvSpPr>
        <p:spPr>
          <a:xfrm>
            <a:off x="4355976" y="2204864"/>
            <a:ext cx="144016" cy="161429"/>
          </a:xfrm>
          <a:prstGeom prst="ellipse">
            <a:avLst/>
          </a:prstGeom>
          <a:solidFill>
            <a:srgbClr val="0B33B5"/>
          </a:solidFill>
          <a:ln w="381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3BB8FD-CDB0-41CF-A2F6-74854BE457B6}"/>
              </a:ext>
            </a:extLst>
          </p:cNvPr>
          <p:cNvSpPr/>
          <p:nvPr/>
        </p:nvSpPr>
        <p:spPr>
          <a:xfrm>
            <a:off x="4067944" y="1268760"/>
            <a:ext cx="144016" cy="161429"/>
          </a:xfrm>
          <a:prstGeom prst="ellipse">
            <a:avLst/>
          </a:prstGeom>
          <a:solidFill>
            <a:srgbClr val="0B33B5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47637B-522F-48D9-B4BD-9DD09854E41F}"/>
              </a:ext>
            </a:extLst>
          </p:cNvPr>
          <p:cNvSpPr/>
          <p:nvPr/>
        </p:nvSpPr>
        <p:spPr>
          <a:xfrm>
            <a:off x="5436096" y="1501874"/>
            <a:ext cx="144016" cy="161429"/>
          </a:xfrm>
          <a:prstGeom prst="ellipse">
            <a:avLst/>
          </a:prstGeom>
          <a:solidFill>
            <a:srgbClr val="0B33B5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A41D46-684A-4833-83CA-32DA7C6953FA}"/>
              </a:ext>
            </a:extLst>
          </p:cNvPr>
          <p:cNvSpPr/>
          <p:nvPr/>
        </p:nvSpPr>
        <p:spPr>
          <a:xfrm>
            <a:off x="5940152" y="1755403"/>
            <a:ext cx="144016" cy="161429"/>
          </a:xfrm>
          <a:prstGeom prst="ellipse">
            <a:avLst/>
          </a:prstGeom>
          <a:solidFill>
            <a:srgbClr val="0B33B5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4EB249-44A5-4CA0-B535-27372E4BA0D0}"/>
              </a:ext>
            </a:extLst>
          </p:cNvPr>
          <p:cNvSpPr/>
          <p:nvPr/>
        </p:nvSpPr>
        <p:spPr>
          <a:xfrm>
            <a:off x="5868144" y="1268760"/>
            <a:ext cx="144016" cy="161429"/>
          </a:xfrm>
          <a:prstGeom prst="ellipse">
            <a:avLst/>
          </a:prstGeom>
          <a:solidFill>
            <a:srgbClr val="0B33B5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8764C8-A46F-4BBD-821E-02D44ADC7EA3}"/>
              </a:ext>
            </a:extLst>
          </p:cNvPr>
          <p:cNvSpPr/>
          <p:nvPr/>
        </p:nvSpPr>
        <p:spPr>
          <a:xfrm>
            <a:off x="1331640" y="1421160"/>
            <a:ext cx="144016" cy="161429"/>
          </a:xfrm>
          <a:prstGeom prst="ellipse">
            <a:avLst/>
          </a:prstGeom>
          <a:solidFill>
            <a:srgbClr val="0B33B5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C5F5D-1C23-479B-B981-7F151C6A1322}"/>
              </a:ext>
            </a:extLst>
          </p:cNvPr>
          <p:cNvSpPr txBox="1"/>
          <p:nvPr/>
        </p:nvSpPr>
        <p:spPr>
          <a:xfrm>
            <a:off x="6256026" y="328588"/>
            <a:ext cx="270846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tx2"/>
                </a:solidFill>
                <a:latin typeface="+mn-lt"/>
              </a:rPr>
              <a:t>What is the effective space and time scale of the measurement?</a:t>
            </a:r>
          </a:p>
          <a:p>
            <a:pPr algn="l"/>
            <a:r>
              <a:rPr lang="en-GB" dirty="0">
                <a:solidFill>
                  <a:schemeClr val="tx2"/>
                </a:solidFill>
                <a:latin typeface="+mn-lt"/>
              </a:rPr>
              <a:t>How do storms and manifest across these scales?</a:t>
            </a:r>
          </a:p>
          <a:p>
            <a:pPr algn="l"/>
            <a:r>
              <a:rPr lang="en-GB" dirty="0">
                <a:solidFill>
                  <a:schemeClr val="tx2"/>
                </a:solidFill>
                <a:latin typeface="+mn-lt"/>
              </a:rPr>
              <a:t>How do drivers of change depend on these scales?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BDDAC13-69DD-42F0-A056-BDAEBCED12F5}"/>
              </a:ext>
            </a:extLst>
          </p:cNvPr>
          <p:cNvSpPr/>
          <p:nvPr/>
        </p:nvSpPr>
        <p:spPr>
          <a:xfrm>
            <a:off x="316596" y="992782"/>
            <a:ext cx="504562" cy="762621"/>
          </a:xfrm>
          <a:prstGeom prst="cloud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118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0301 L 0.5415 -0.0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9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B1966A63-CE7A-4332-BD30-CCF95E567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3" b="49075"/>
          <a:stretch/>
        </p:blipFill>
        <p:spPr bwMode="auto">
          <a:xfrm>
            <a:off x="3203848" y="5157192"/>
            <a:ext cx="4600345" cy="133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02CAB0-44CC-445D-A4CB-6B637048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90895"/>
            <a:ext cx="8280000" cy="504056"/>
          </a:xfrm>
        </p:spPr>
        <p:txBody>
          <a:bodyPr/>
          <a:lstStyle/>
          <a:p>
            <a:r>
              <a:rPr lang="en-GB" sz="2400" dirty="0"/>
              <a:t>Thought ON Frequency vs intensity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2C835-84F3-4899-AEF1-9EF69CFEF0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5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0EBD3DA-43DB-4E1A-8EC4-1F52D09A80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0" t="46111" r="301" b="-784"/>
          <a:stretch/>
        </p:blipFill>
        <p:spPr bwMode="auto">
          <a:xfrm>
            <a:off x="4067945" y="1234779"/>
            <a:ext cx="3608783" cy="24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53A7211-5EE2-4D28-AE6A-ACD4CB903461}"/>
              </a:ext>
            </a:extLst>
          </p:cNvPr>
          <p:cNvGrpSpPr/>
          <p:nvPr/>
        </p:nvGrpSpPr>
        <p:grpSpPr>
          <a:xfrm>
            <a:off x="3995936" y="5157192"/>
            <a:ext cx="3808257" cy="1067760"/>
            <a:chOff x="1915871" y="5373216"/>
            <a:chExt cx="3808257" cy="10677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6A7003-61BA-4AD9-8E91-5C23882D7999}"/>
                </a:ext>
              </a:extLst>
            </p:cNvPr>
            <p:cNvSpPr/>
            <p:nvPr/>
          </p:nvSpPr>
          <p:spPr>
            <a:xfrm>
              <a:off x="1915871" y="5373216"/>
              <a:ext cx="3808257" cy="106776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153C839-580A-4C6D-8262-DA18F2653A2E}"/>
                </a:ext>
              </a:extLst>
            </p:cNvPr>
            <p:cNvSpPr/>
            <p:nvPr/>
          </p:nvSpPr>
          <p:spPr>
            <a:xfrm>
              <a:off x="1958109" y="5504872"/>
              <a:ext cx="2152073" cy="936104"/>
            </a:xfrm>
            <a:custGeom>
              <a:avLst/>
              <a:gdLst>
                <a:gd name="connsiteX0" fmla="*/ 0 w 2152073"/>
                <a:gd name="connsiteY0" fmla="*/ 0 h 471054"/>
                <a:gd name="connsiteX1" fmla="*/ 535709 w 2152073"/>
                <a:gd name="connsiteY1" fmla="*/ 304800 h 471054"/>
                <a:gd name="connsiteX2" fmla="*/ 1209964 w 2152073"/>
                <a:gd name="connsiteY2" fmla="*/ 415636 h 471054"/>
                <a:gd name="connsiteX3" fmla="*/ 2152073 w 2152073"/>
                <a:gd name="connsiteY3" fmla="*/ 471054 h 471054"/>
                <a:gd name="connsiteX4" fmla="*/ 2152073 w 2152073"/>
                <a:gd name="connsiteY4" fmla="*/ 471054 h 4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073" h="471054">
                  <a:moveTo>
                    <a:pt x="0" y="0"/>
                  </a:moveTo>
                  <a:cubicBezTo>
                    <a:pt x="167024" y="117763"/>
                    <a:pt x="334048" y="235527"/>
                    <a:pt x="535709" y="304800"/>
                  </a:cubicBezTo>
                  <a:cubicBezTo>
                    <a:pt x="737370" y="374073"/>
                    <a:pt x="940570" y="387927"/>
                    <a:pt x="1209964" y="415636"/>
                  </a:cubicBezTo>
                  <a:cubicBezTo>
                    <a:pt x="1479358" y="443345"/>
                    <a:pt x="2152073" y="471054"/>
                    <a:pt x="2152073" y="471054"/>
                  </a:cubicBezTo>
                  <a:lnTo>
                    <a:pt x="2152073" y="471054"/>
                  </a:lnTo>
                </a:path>
              </a:pathLst>
            </a:custGeom>
            <a:noFill/>
            <a:ln w="38100">
              <a:solidFill>
                <a:srgbClr val="0B33B5"/>
              </a:solidFill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8A699D-59E9-4721-BEF1-62E3677DF9F0}"/>
                </a:ext>
              </a:extLst>
            </p:cNvPr>
            <p:cNvSpPr/>
            <p:nvPr/>
          </p:nvSpPr>
          <p:spPr>
            <a:xfrm>
              <a:off x="1915871" y="5478225"/>
              <a:ext cx="3808257" cy="936104"/>
            </a:xfrm>
            <a:custGeom>
              <a:avLst/>
              <a:gdLst>
                <a:gd name="connsiteX0" fmla="*/ 0 w 2152073"/>
                <a:gd name="connsiteY0" fmla="*/ 0 h 471054"/>
                <a:gd name="connsiteX1" fmla="*/ 535709 w 2152073"/>
                <a:gd name="connsiteY1" fmla="*/ 304800 h 471054"/>
                <a:gd name="connsiteX2" fmla="*/ 1209964 w 2152073"/>
                <a:gd name="connsiteY2" fmla="*/ 415636 h 471054"/>
                <a:gd name="connsiteX3" fmla="*/ 2152073 w 2152073"/>
                <a:gd name="connsiteY3" fmla="*/ 471054 h 471054"/>
                <a:gd name="connsiteX4" fmla="*/ 2152073 w 2152073"/>
                <a:gd name="connsiteY4" fmla="*/ 471054 h 4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073" h="471054">
                  <a:moveTo>
                    <a:pt x="0" y="0"/>
                  </a:moveTo>
                  <a:cubicBezTo>
                    <a:pt x="167024" y="117763"/>
                    <a:pt x="334048" y="235527"/>
                    <a:pt x="535709" y="304800"/>
                  </a:cubicBezTo>
                  <a:cubicBezTo>
                    <a:pt x="737370" y="374073"/>
                    <a:pt x="940570" y="387927"/>
                    <a:pt x="1209964" y="415636"/>
                  </a:cubicBezTo>
                  <a:cubicBezTo>
                    <a:pt x="1479358" y="443345"/>
                    <a:pt x="2152073" y="471054"/>
                    <a:pt x="2152073" y="471054"/>
                  </a:cubicBezTo>
                  <a:lnTo>
                    <a:pt x="2152073" y="471054"/>
                  </a:ln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F239E6-0D87-4E95-BAF6-7927C228388F}"/>
                </a:ext>
              </a:extLst>
            </p:cNvPr>
            <p:cNvCxnSpPr/>
            <p:nvPr/>
          </p:nvCxnSpPr>
          <p:spPr bwMode="auto">
            <a:xfrm flipV="1">
              <a:off x="2699792" y="5373216"/>
              <a:ext cx="0" cy="1067760"/>
            </a:xfrm>
            <a:prstGeom prst="line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DEA0961-9227-4833-92E3-6FE613FCB6A8}"/>
              </a:ext>
            </a:extLst>
          </p:cNvPr>
          <p:cNvSpPr/>
          <p:nvPr/>
        </p:nvSpPr>
        <p:spPr>
          <a:xfrm>
            <a:off x="439199" y="3789929"/>
            <a:ext cx="78052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rgbClr val="025A88"/>
                </a:solidFill>
                <a:latin typeface="Lucida Sans" panose="020B0602030504020204" pitchFamily="34" charset="0"/>
                <a:hlinkClick r:id="rId3"/>
              </a:rPr>
              <a:t>Myhre et al. (2019) Sci. Adv.</a:t>
            </a:r>
            <a:r>
              <a:rPr lang="en-GB" dirty="0">
                <a:solidFill>
                  <a:srgbClr val="333333"/>
                </a:solidFill>
                <a:latin typeface="Lucida Sans" panose="020B0602030504020204" pitchFamily="34" charset="0"/>
              </a:rPr>
              <a:t>: Increases in rainfall above a fixed intensity threshold determined mostly by increases in frequency?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33"/>
                </a:solidFill>
                <a:latin typeface="Lucida Sans" panose="020B0602030504020204" pitchFamily="34" charset="0"/>
              </a:rPr>
              <a:t>BUT less severe precipitation events intensifying above the threshold and intensification of heavy rainfall in weather events is the dominant process.</a:t>
            </a:r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530E62-70E7-4AE7-9A93-35E379FE87AF}"/>
              </a:ext>
            </a:extLst>
          </p:cNvPr>
          <p:cNvGrpSpPr/>
          <p:nvPr/>
        </p:nvGrpSpPr>
        <p:grpSpPr>
          <a:xfrm>
            <a:off x="4445889" y="5938457"/>
            <a:ext cx="270127" cy="261743"/>
            <a:chOff x="1793459" y="5892463"/>
            <a:chExt cx="270127" cy="26174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78C8E5-3F74-4D01-8223-EC2F37575BC0}"/>
                </a:ext>
              </a:extLst>
            </p:cNvPr>
            <p:cNvSpPr/>
            <p:nvPr/>
          </p:nvSpPr>
          <p:spPr>
            <a:xfrm>
              <a:off x="1865467" y="5892463"/>
              <a:ext cx="45719" cy="4571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A2808D3-0A01-4EA1-A0C1-4EEA62D31D91}"/>
                </a:ext>
              </a:extLst>
            </p:cNvPr>
            <p:cNvSpPr/>
            <p:nvPr/>
          </p:nvSpPr>
          <p:spPr>
            <a:xfrm>
              <a:off x="2017867" y="6044863"/>
              <a:ext cx="45719" cy="4571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09ACFFC-235B-4E67-8D15-637D3D713071}"/>
                </a:ext>
              </a:extLst>
            </p:cNvPr>
            <p:cNvSpPr/>
            <p:nvPr/>
          </p:nvSpPr>
          <p:spPr>
            <a:xfrm>
              <a:off x="1891756" y="6108487"/>
              <a:ext cx="45719" cy="4571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8E213AB-5EFC-40DE-A599-54B003308F97}"/>
                </a:ext>
              </a:extLst>
            </p:cNvPr>
            <p:cNvSpPr/>
            <p:nvPr/>
          </p:nvSpPr>
          <p:spPr>
            <a:xfrm>
              <a:off x="1963764" y="5938182"/>
              <a:ext cx="45719" cy="4571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E5B3099-D154-408E-BD1E-C59BACE20924}"/>
                </a:ext>
              </a:extLst>
            </p:cNvPr>
            <p:cNvSpPr/>
            <p:nvPr/>
          </p:nvSpPr>
          <p:spPr>
            <a:xfrm>
              <a:off x="1793459" y="6036479"/>
              <a:ext cx="45719" cy="4571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2E4469-877A-4E31-A30B-40C0AE937E1D}"/>
              </a:ext>
            </a:extLst>
          </p:cNvPr>
          <p:cNvCxnSpPr/>
          <p:nvPr/>
        </p:nvCxnSpPr>
        <p:spPr bwMode="auto">
          <a:xfrm>
            <a:off x="4707063" y="6093296"/>
            <a:ext cx="175828" cy="0"/>
          </a:xfrm>
          <a:prstGeom prst="straightConnector1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BB1A54-7093-43FC-AAC7-C75D6220BECE}"/>
              </a:ext>
            </a:extLst>
          </p:cNvPr>
          <p:cNvGrpSpPr/>
          <p:nvPr/>
        </p:nvGrpSpPr>
        <p:grpSpPr>
          <a:xfrm>
            <a:off x="4427984" y="5936562"/>
            <a:ext cx="270127" cy="261743"/>
            <a:chOff x="1115616" y="6191593"/>
            <a:chExt cx="270127" cy="26174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C4F27B5-F6B9-437A-B23E-35F90240F221}"/>
                </a:ext>
              </a:extLst>
            </p:cNvPr>
            <p:cNvSpPr/>
            <p:nvPr/>
          </p:nvSpPr>
          <p:spPr>
            <a:xfrm>
              <a:off x="1187624" y="6191593"/>
              <a:ext cx="45719" cy="45719"/>
            </a:xfrm>
            <a:prstGeom prst="ellipse">
              <a:avLst/>
            </a:prstGeom>
            <a:solidFill>
              <a:srgbClr val="0B33B5"/>
            </a:solidFill>
            <a:ln w="38100">
              <a:solidFill>
                <a:srgbClr val="0B33B5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EF5C4B-718C-461B-8F40-0411945C94DF}"/>
                </a:ext>
              </a:extLst>
            </p:cNvPr>
            <p:cNvSpPr/>
            <p:nvPr/>
          </p:nvSpPr>
          <p:spPr>
            <a:xfrm>
              <a:off x="1340024" y="6343993"/>
              <a:ext cx="45719" cy="45719"/>
            </a:xfrm>
            <a:prstGeom prst="ellipse">
              <a:avLst/>
            </a:prstGeom>
            <a:solidFill>
              <a:srgbClr val="0B33B5"/>
            </a:solidFill>
            <a:ln w="38100">
              <a:solidFill>
                <a:srgbClr val="0B33B5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B0577B-0DB9-4C0C-A7FE-63C82CB534EE}"/>
                </a:ext>
              </a:extLst>
            </p:cNvPr>
            <p:cNvSpPr/>
            <p:nvPr/>
          </p:nvSpPr>
          <p:spPr>
            <a:xfrm>
              <a:off x="1213913" y="6407617"/>
              <a:ext cx="45719" cy="45719"/>
            </a:xfrm>
            <a:prstGeom prst="ellipse">
              <a:avLst/>
            </a:prstGeom>
            <a:solidFill>
              <a:srgbClr val="0B33B5"/>
            </a:solidFill>
            <a:ln w="38100">
              <a:solidFill>
                <a:srgbClr val="0B33B5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A97B58-9E78-4F68-963C-29F9CF3CC1ED}"/>
                </a:ext>
              </a:extLst>
            </p:cNvPr>
            <p:cNvSpPr/>
            <p:nvPr/>
          </p:nvSpPr>
          <p:spPr>
            <a:xfrm>
              <a:off x="1285921" y="6237312"/>
              <a:ext cx="45719" cy="45719"/>
            </a:xfrm>
            <a:prstGeom prst="ellipse">
              <a:avLst/>
            </a:prstGeom>
            <a:solidFill>
              <a:srgbClr val="0B33B5"/>
            </a:solidFill>
            <a:ln w="38100">
              <a:solidFill>
                <a:srgbClr val="0B33B5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9D22A3-EBA4-45A2-B30E-AFB04933BD22}"/>
                </a:ext>
              </a:extLst>
            </p:cNvPr>
            <p:cNvSpPr/>
            <p:nvPr/>
          </p:nvSpPr>
          <p:spPr>
            <a:xfrm>
              <a:off x="1115616" y="6335609"/>
              <a:ext cx="45719" cy="45719"/>
            </a:xfrm>
            <a:prstGeom prst="ellipse">
              <a:avLst/>
            </a:prstGeom>
            <a:solidFill>
              <a:srgbClr val="0B33B5"/>
            </a:solidFill>
            <a:ln w="38100">
              <a:solidFill>
                <a:srgbClr val="0B33B5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GB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3DC52F9-9758-4BC1-9CE2-6C9DA3FE8D29}"/>
              </a:ext>
            </a:extLst>
          </p:cNvPr>
          <p:cNvSpPr txBox="1"/>
          <p:nvPr/>
        </p:nvSpPr>
        <p:spPr>
          <a:xfrm>
            <a:off x="251525" y="5517232"/>
            <a:ext cx="29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Most events will be near to fixed threshold, limiting increase </a:t>
            </a:r>
            <a:r>
              <a:rPr lang="en-GB" sz="1600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</a:t>
            </a:r>
            <a:endParaRPr lang="en-GB" sz="1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6" name="Content Placeholder 5">
            <a:extLst>
              <a:ext uri="{FF2B5EF4-FFF2-40B4-BE49-F238E27FC236}">
                <a16:creationId xmlns:a16="http://schemas.microsoft.com/office/drawing/2014/main" id="{64048A8F-F782-4605-BB64-12332B17E0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3" b="49075"/>
          <a:stretch/>
        </p:blipFill>
        <p:spPr bwMode="auto">
          <a:xfrm>
            <a:off x="611560" y="1412777"/>
            <a:ext cx="3456383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796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04514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t.reading.ac.uk/~sgs02rpa/MISC/tcw-Nov2009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08721"/>
            <a:ext cx="4896544" cy="34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39952" y="2651795"/>
            <a:ext cx="2520280" cy="46166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Calibri" pitchFamily="34" charset="0"/>
              </a:rPr>
              <a:t>“Number” of ARs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89868"/>
            <a:ext cx="5338935" cy="1143000"/>
          </a:xfrm>
        </p:spPr>
        <p:txBody>
          <a:bodyPr/>
          <a:lstStyle/>
          <a:p>
            <a:pPr algn="l"/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</a:rPr>
              <a:t>Atmospheric Precursors to </a:t>
            </a:r>
            <a:b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</a:rPr>
              <a:t>Heavy rainfall &amp; flooding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/>
          <a:stretch/>
        </p:blipFill>
        <p:spPr bwMode="auto">
          <a:xfrm>
            <a:off x="5580112" y="1484784"/>
            <a:ext cx="3312368" cy="267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66645" y="1624472"/>
            <a:ext cx="231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kern="0" dirty="0">
                <a:solidFill>
                  <a:srgbClr val="000000"/>
                </a:solidFill>
                <a:latin typeface="Calibri" pitchFamily="34" charset="0"/>
                <a:hlinkClick r:id="rId5"/>
              </a:rPr>
              <a:t>Lavers et al. (2013) ERL</a:t>
            </a:r>
            <a:endParaRPr lang="en-GB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62664" y="2780928"/>
            <a:ext cx="1421904" cy="33855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Arial"/>
              </a:rPr>
              <a:t>NorESM1-M</a:t>
            </a:r>
          </a:p>
        </p:txBody>
      </p:sp>
      <p:pic>
        <p:nvPicPr>
          <p:cNvPr id="14" name="Picture 2" descr="NER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8532"/>
            <a:ext cx="965408" cy="67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6156176" y="1879218"/>
            <a:ext cx="1728192" cy="103667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66FF"/>
            </a:solidFill>
            <a:prstDash val="solid"/>
            <a:round/>
            <a:headEnd type="oval" w="med" len="med"/>
            <a:tailEnd type="triangle"/>
          </a:ln>
          <a:effectLst/>
        </p:spPr>
      </p:cxn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683567" y="4336504"/>
            <a:ext cx="8208912" cy="2044824"/>
          </a:xfrm>
        </p:spPr>
        <p:txBody>
          <a:bodyPr/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UK winter flooding linked to Atmospheric Rivers e.g. Cumbria November 2009 (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Lavers et al. 2011 GRL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), building on extensive research on ARs in USA &amp; elsewhere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ARs will strengthen thermodynamically (rather than increase in “number”). What about dynamical intensity/location/orientation?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Zhang et al. (2019) GRL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: Enhanced latent heat release can invigorate the parent storm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Are ARs diagnostic “snail trails” of moisture convergence ahead of the storm?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Dacre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 et al. (2019) J.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Hydromet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show moisture ingested ahead of storm in centred view</a:t>
            </a:r>
          </a:p>
        </p:txBody>
      </p:sp>
    </p:spTree>
    <p:extLst>
      <p:ext uri="{BB962C8B-B14F-4D97-AF65-F5344CB8AC3E}">
        <p14:creationId xmlns:p14="http://schemas.microsoft.com/office/powerpoint/2010/main" val="2050746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48D1-75DC-4BA5-92DE-AFD7484F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12" y="440760"/>
            <a:ext cx="5617964" cy="828000"/>
          </a:xfrm>
        </p:spPr>
        <p:txBody>
          <a:bodyPr/>
          <a:lstStyle/>
          <a:p>
            <a:r>
              <a:rPr lang="en-GB" sz="2800" dirty="0"/>
              <a:t>Atmospheric precursors to </a:t>
            </a:r>
            <a:br>
              <a:rPr lang="en-GB" sz="2800" dirty="0"/>
            </a:br>
            <a:r>
              <a:rPr lang="en-GB" sz="2800" dirty="0"/>
              <a:t>Heaviest 3hr Summer EVENT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0AE76-CDC9-4B85-8AAF-C5E2A29E1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7</a:t>
            </a:fld>
            <a:endParaRPr lang="en-GB" altLang="en-US">
              <a:solidFill>
                <a:srgbClr val="50535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B285E-6C88-40DA-A64F-E35BD20E122F}"/>
              </a:ext>
            </a:extLst>
          </p:cNvPr>
          <p:cNvGrpSpPr/>
          <p:nvPr/>
        </p:nvGrpSpPr>
        <p:grpSpPr>
          <a:xfrm>
            <a:off x="2887191" y="1772816"/>
            <a:ext cx="3629025" cy="2624821"/>
            <a:chOff x="942975" y="3429000"/>
            <a:chExt cx="3629025" cy="26248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933A90-A833-4644-83FD-0129058E8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975" y="3429000"/>
              <a:ext cx="3629025" cy="22002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0D0519-D162-4D83-B37F-A0EED733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608" y="5550101"/>
              <a:ext cx="3456384" cy="50372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8CF1A09-1B07-446E-B885-2E38273B5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" y="4511067"/>
            <a:ext cx="9125664" cy="2346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2A60C-C0F5-4C53-8BF9-7CA0A6F25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92" y="4318567"/>
            <a:ext cx="3770550" cy="192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8CA88B-5B83-49CE-9987-93EC6EF39DB0}"/>
              </a:ext>
            </a:extLst>
          </p:cNvPr>
          <p:cNvSpPr txBox="1"/>
          <p:nvPr/>
        </p:nvSpPr>
        <p:spPr>
          <a:xfrm>
            <a:off x="8100316" y="212364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local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E9661-4CA3-4415-80D2-026A45BFDB6B}"/>
              </a:ext>
            </a:extLst>
          </p:cNvPr>
          <p:cNvSpPr txBox="1"/>
          <p:nvPr/>
        </p:nvSpPr>
        <p:spPr>
          <a:xfrm>
            <a:off x="2887191" y="136578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NW England &amp; Wales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14DD83-1DC6-4642-8B9A-CEFAFE766D0D}"/>
              </a:ext>
            </a:extLst>
          </p:cNvPr>
          <p:cNvSpPr txBox="1"/>
          <p:nvPr/>
        </p:nvSpPr>
        <p:spPr>
          <a:xfrm>
            <a:off x="467544" y="1530609"/>
            <a:ext cx="231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95DC3-B4B7-46F4-AB7A-7C7C452A2B7C}"/>
              </a:ext>
            </a:extLst>
          </p:cNvPr>
          <p:cNvSpPr txBox="1"/>
          <p:nvPr/>
        </p:nvSpPr>
        <p:spPr>
          <a:xfrm>
            <a:off x="257730" y="1358766"/>
            <a:ext cx="273009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Heaviest observed events associated with northward transport of warm, moist airmass e.g. “Spanish Plume”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Geopotential height anomalies near Newfoundland 5-10 days prior (blocking)</a:t>
            </a:r>
          </a:p>
          <a:p>
            <a:pPr algn="l"/>
            <a:r>
              <a:rPr lang="en-GB" sz="1500" dirty="0">
                <a:solidFill>
                  <a:schemeClr val="tx2"/>
                </a:solidFill>
                <a:latin typeface="+mn-lt"/>
                <a:hlinkClick r:id="rId6"/>
              </a:rPr>
              <a:t>Allan et al. (2020) Int. J </a:t>
            </a:r>
            <a:r>
              <a:rPr lang="en-GB" sz="1500" dirty="0" err="1">
                <a:solidFill>
                  <a:schemeClr val="tx2"/>
                </a:solidFill>
                <a:latin typeface="+mn-lt"/>
                <a:hlinkClick r:id="rId6"/>
              </a:rPr>
              <a:t>Clim</a:t>
            </a:r>
            <a:r>
              <a:rPr lang="en-GB" sz="1500" dirty="0">
                <a:solidFill>
                  <a:schemeClr val="tx2"/>
                </a:solidFill>
                <a:latin typeface="+mn-lt"/>
                <a:hlinkClick r:id="rId6"/>
              </a:rPr>
              <a:t>.</a:t>
            </a:r>
            <a:r>
              <a:rPr lang="en-GB" sz="15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393CD89B-1A50-4A3F-96D5-EDD2E678D9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549078" y="116632"/>
            <a:ext cx="2376264" cy="213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F945C9-CCEB-4FC8-ACC9-1C1542F5F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148" y="1997709"/>
            <a:ext cx="2376265" cy="227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5978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0AE76-CDC9-4B85-8AAF-C5E2A29E1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8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DED2D6-A2AF-4171-8409-0A2694295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0" y="4547096"/>
            <a:ext cx="9144000" cy="2194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61D8C-A7D0-490D-A370-6779927A5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0"/>
            <a:ext cx="2352382" cy="4295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F4F5F-68EC-49EF-B9B2-CEE90797E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306" y="1628800"/>
            <a:ext cx="3609975" cy="282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4F308-EFF1-4A67-ACEF-846507974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963" y="4300628"/>
            <a:ext cx="3726450" cy="28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A5AF7B-033B-4761-8BD4-BEE2CE11F945}"/>
              </a:ext>
            </a:extLst>
          </p:cNvPr>
          <p:cNvSpPr txBox="1"/>
          <p:nvPr/>
        </p:nvSpPr>
        <p:spPr>
          <a:xfrm>
            <a:off x="7885315" y="109569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local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25A96-9D51-44F2-B977-8EE488E0B290}"/>
              </a:ext>
            </a:extLst>
          </p:cNvPr>
          <p:cNvSpPr txBox="1"/>
          <p:nvPr/>
        </p:nvSpPr>
        <p:spPr>
          <a:xfrm>
            <a:off x="7668420" y="2226350"/>
            <a:ext cx="122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latin typeface="+mn-lt"/>
              </a:rPr>
              <a:t>North Sea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E5C42-3AC2-4AE8-BF8B-74F0A5BFF032}"/>
              </a:ext>
            </a:extLst>
          </p:cNvPr>
          <p:cNvSpPr txBox="1"/>
          <p:nvPr/>
        </p:nvSpPr>
        <p:spPr>
          <a:xfrm>
            <a:off x="3059832" y="12687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SE England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60B028-2DF1-469F-A289-9FAA15B9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12" y="440760"/>
            <a:ext cx="5617964" cy="828000"/>
          </a:xfrm>
        </p:spPr>
        <p:txBody>
          <a:bodyPr/>
          <a:lstStyle/>
          <a:p>
            <a:r>
              <a:rPr lang="en-GB" sz="2800" dirty="0"/>
              <a:t>Atmospheric precursors to </a:t>
            </a:r>
            <a:br>
              <a:rPr lang="en-GB" sz="2800" dirty="0"/>
            </a:br>
            <a:r>
              <a:rPr lang="en-GB" sz="2800" dirty="0"/>
              <a:t>Heaviest 3hr Summer EVENT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6CFE01-56B5-46A2-A0E7-C9DEA2A084A4}"/>
              </a:ext>
            </a:extLst>
          </p:cNvPr>
          <p:cNvSpPr txBox="1"/>
          <p:nvPr/>
        </p:nvSpPr>
        <p:spPr>
          <a:xfrm>
            <a:off x="257730" y="1358766"/>
            <a:ext cx="273009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Heaviest observed events associated with northward transport of warm, moist airmass e.g. “Spanish Plume”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+mn-lt"/>
              </a:rPr>
              <a:t>Geopotential height anomalies near Newfoundland 5-10 days prior (blocking)</a:t>
            </a:r>
          </a:p>
          <a:p>
            <a:pPr algn="l"/>
            <a:r>
              <a:rPr lang="en-GB" sz="1500" dirty="0">
                <a:solidFill>
                  <a:schemeClr val="tx2"/>
                </a:solidFill>
                <a:latin typeface="+mn-lt"/>
                <a:hlinkClick r:id="rId6"/>
              </a:rPr>
              <a:t>Allan et al. (2020) Int. J </a:t>
            </a:r>
            <a:r>
              <a:rPr lang="en-GB" sz="1500" dirty="0" err="1">
                <a:solidFill>
                  <a:schemeClr val="tx2"/>
                </a:solidFill>
                <a:latin typeface="+mn-lt"/>
                <a:hlinkClick r:id="rId6"/>
              </a:rPr>
              <a:t>Clim</a:t>
            </a:r>
            <a:r>
              <a:rPr lang="en-GB" sz="1500" dirty="0">
                <a:solidFill>
                  <a:schemeClr val="tx2"/>
                </a:solidFill>
                <a:latin typeface="+mn-lt"/>
                <a:hlinkClick r:id="rId6"/>
              </a:rPr>
              <a:t>.</a:t>
            </a:r>
            <a:endParaRPr lang="en-GB" sz="15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425370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72CD0-1BA3-4041-9946-A1B880A050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9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C35B9-5AAA-4BD6-BA3F-D6B5A649D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83466"/>
            <a:ext cx="6696744" cy="54171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1CE95D-DA14-4681-97CF-C8E754698BD6}"/>
              </a:ext>
            </a:extLst>
          </p:cNvPr>
          <p:cNvSpPr/>
          <p:nvPr/>
        </p:nvSpPr>
        <p:spPr>
          <a:xfrm>
            <a:off x="3275856" y="908720"/>
            <a:ext cx="2376264" cy="82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E61411-0599-470E-977B-5864286CEEE7}"/>
              </a:ext>
            </a:extLst>
          </p:cNvPr>
          <p:cNvSpPr txBox="1">
            <a:spLocks/>
          </p:cNvSpPr>
          <p:nvPr/>
        </p:nvSpPr>
        <p:spPr bwMode="auto">
          <a:xfrm>
            <a:off x="395536" y="296680"/>
            <a:ext cx="8280000" cy="4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kern="0" dirty="0"/>
              <a:t>Multiple Processes driving flooding</a:t>
            </a:r>
          </a:p>
        </p:txBody>
      </p:sp>
    </p:spTree>
    <p:extLst>
      <p:ext uri="{BB962C8B-B14F-4D97-AF65-F5344CB8AC3E}">
        <p14:creationId xmlns:p14="http://schemas.microsoft.com/office/powerpoint/2010/main" val="214793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26567</TotalTime>
  <Words>1804</Words>
  <Application>Microsoft Office PowerPoint</Application>
  <PresentationFormat>On-screen Show (4:3)</PresentationFormat>
  <Paragraphs>149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Effra</vt:lpstr>
      <vt:lpstr>Effra Bold</vt:lpstr>
      <vt:lpstr>Effra Heavy</vt:lpstr>
      <vt:lpstr>Effra Light</vt:lpstr>
      <vt:lpstr>Lucida Sans</vt:lpstr>
      <vt:lpstr>Rdg Vesta</vt:lpstr>
      <vt:lpstr>Times New Roman</vt:lpstr>
      <vt:lpstr>UoR Theme</vt:lpstr>
      <vt:lpstr>1_UoR Theme</vt:lpstr>
      <vt:lpstr>2_UoR Theme</vt:lpstr>
      <vt:lpstr>3_UoR Theme</vt:lpstr>
      <vt:lpstr>Accounting for large-scale circulation effects on extreme precipitation</vt:lpstr>
      <vt:lpstr>Thoughts ON Regime effects On Scaling</vt:lpstr>
      <vt:lpstr>PowerPoint Presentation</vt:lpstr>
      <vt:lpstr>PowerPoint Presentation</vt:lpstr>
      <vt:lpstr>Thought ON Frequency vs intensity</vt:lpstr>
      <vt:lpstr>Atmospheric Precursors to  Heavy rainfall &amp; flooding</vt:lpstr>
      <vt:lpstr>Atmospheric precursors to  Heaviest 3hr Summer EVENT</vt:lpstr>
      <vt:lpstr>Atmospheric precursors to  Heaviest 3hr Summer EVENT</vt:lpstr>
      <vt:lpstr>PowerPoint Presentation</vt:lpstr>
      <vt:lpstr>Circulation change</vt:lpstr>
      <vt:lpstr>Role of Land surface Gradients</vt:lpstr>
      <vt:lpstr>Some Conclusions/thoughts…</vt:lpstr>
      <vt:lpstr>PowerPoint Presentation</vt:lpstr>
      <vt:lpstr>PowerPoint Presentation</vt:lpstr>
      <vt:lpstr>PowerPoint Presentation</vt:lpstr>
      <vt:lpstr>Strengthening Sahara HEAT  Low Delays Wet Season</vt:lpstr>
      <vt:lpstr>PowerPoint Presentation</vt:lpstr>
      <vt:lpstr>PowerPoint Presentation</vt:lpstr>
      <vt:lpstr>PowerPoint Presentation</vt:lpstr>
      <vt:lpstr>PowerPoint Presentation</vt:lpstr>
    </vt:vector>
  </TitlesOfParts>
  <Company>ESSC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SINERGEE</dc:title>
  <dc:creator>Allan and Slingo</dc:creator>
  <cp:lastModifiedBy>Richard Allan</cp:lastModifiedBy>
  <cp:revision>2105</cp:revision>
  <cp:lastPrinted>2015-06-08T13:57:33Z</cp:lastPrinted>
  <dcterms:created xsi:type="dcterms:W3CDTF">2001-08-31T10:10:14Z</dcterms:created>
  <dcterms:modified xsi:type="dcterms:W3CDTF">2020-02-06T08:40:41Z</dcterms:modified>
</cp:coreProperties>
</file>