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 id="2147483830" r:id="rId2"/>
    <p:sldMasterId id="2147483862" r:id="rId3"/>
    <p:sldMasterId id="2147483883" r:id="rId4"/>
  </p:sldMasterIdLst>
  <p:notesMasterIdLst>
    <p:notesMasterId r:id="rId20"/>
  </p:notesMasterIdLst>
  <p:handoutMasterIdLst>
    <p:handoutMasterId r:id="rId21"/>
  </p:handoutMasterIdLst>
  <p:sldIdLst>
    <p:sldId id="1143" r:id="rId5"/>
    <p:sldId id="1198" r:id="rId6"/>
    <p:sldId id="1202" r:id="rId7"/>
    <p:sldId id="1158" r:id="rId8"/>
    <p:sldId id="1190" r:id="rId9"/>
    <p:sldId id="1145" r:id="rId10"/>
    <p:sldId id="1192" r:id="rId11"/>
    <p:sldId id="1203" r:id="rId12"/>
    <p:sldId id="1201" r:id="rId13"/>
    <p:sldId id="1086" r:id="rId14"/>
    <p:sldId id="1189" r:id="rId15"/>
    <p:sldId id="1113" r:id="rId16"/>
    <p:sldId id="1188" r:id="rId17"/>
    <p:sldId id="1165" r:id="rId18"/>
    <p:sldId id="1191" r:id="rId19"/>
  </p:sldIdLst>
  <p:sldSz cx="9144000" cy="6858000" type="screen4x3"/>
  <p:notesSz cx="6745288" cy="9713913"/>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3B5"/>
    <a:srgbClr val="FF5050"/>
    <a:srgbClr val="DD6AE0"/>
    <a:srgbClr val="FF7C80"/>
    <a:srgbClr val="A46202"/>
    <a:srgbClr val="006699"/>
    <a:srgbClr val="FF0066"/>
    <a:srgbClr val="66FF33"/>
    <a:srgbClr val="99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1" autoAdjust="0"/>
    <p:restoredTop sz="87333" autoAdjust="0"/>
  </p:normalViewPr>
  <p:slideViewPr>
    <p:cSldViewPr>
      <p:cViewPr varScale="1">
        <p:scale>
          <a:sx n="71" d="100"/>
          <a:sy n="71" d="100"/>
        </p:scale>
        <p:origin x="143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4099" name="Rectangle 3"/>
          <p:cNvSpPr>
            <a:spLocks noGrp="1" noChangeArrowheads="1"/>
          </p:cNvSpPr>
          <p:nvPr>
            <p:ph type="dt" sz="quarter" idx="1"/>
          </p:nvPr>
        </p:nvSpPr>
        <p:spPr bwMode="auto">
          <a:xfrm>
            <a:off x="381000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GB"/>
          </a:p>
        </p:txBody>
      </p:sp>
      <p:sp>
        <p:nvSpPr>
          <p:cNvPr id="4100" name="Rectangle 4"/>
          <p:cNvSpPr>
            <a:spLocks noGrp="1" noChangeArrowheads="1"/>
          </p:cNvSpPr>
          <p:nvPr>
            <p:ph type="ftr" sz="quarter" idx="2"/>
          </p:nvPr>
        </p:nvSpPr>
        <p:spPr bwMode="auto">
          <a:xfrm>
            <a:off x="0" y="9220200"/>
            <a:ext cx="2895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4101" name="Rectangle 5"/>
          <p:cNvSpPr>
            <a:spLocks noGrp="1" noChangeArrowheads="1"/>
          </p:cNvSpPr>
          <p:nvPr>
            <p:ph type="sldNum" sz="quarter" idx="3"/>
          </p:nvPr>
        </p:nvSpPr>
        <p:spPr bwMode="auto">
          <a:xfrm>
            <a:off x="3810000" y="92202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0" hangingPunct="0">
              <a:defRPr sz="1200" smtClean="0">
                <a:latin typeface="Times New Roman" pitchFamily="18" charset="0"/>
              </a:defRPr>
            </a:lvl1pPr>
          </a:lstStyle>
          <a:p>
            <a:pPr>
              <a:defRPr/>
            </a:pPr>
            <a:fld id="{21D6F5EF-70D5-42F0-8202-762E13637E8F}" type="slidenum">
              <a:rPr lang="en-GB"/>
              <a:pPr>
                <a:defRPr/>
              </a:pPr>
              <a:t>‹#›</a:t>
            </a:fld>
            <a:endParaRPr lang="en-GB"/>
          </a:p>
        </p:txBody>
      </p:sp>
    </p:spTree>
    <p:extLst>
      <p:ext uri="{BB962C8B-B14F-4D97-AF65-F5344CB8AC3E}">
        <p14:creationId xmlns:p14="http://schemas.microsoft.com/office/powerpoint/2010/main" val="169528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33795" name="Rectangle 3"/>
          <p:cNvSpPr>
            <a:spLocks noGrp="1" noChangeArrowheads="1"/>
          </p:cNvSpPr>
          <p:nvPr>
            <p:ph type="dt" idx="1"/>
          </p:nvPr>
        </p:nvSpPr>
        <p:spPr bwMode="auto">
          <a:xfrm>
            <a:off x="38100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GB"/>
          </a:p>
        </p:txBody>
      </p:sp>
      <p:sp>
        <p:nvSpPr>
          <p:cNvPr id="6148" name="Rectangle 4"/>
          <p:cNvSpPr>
            <a:spLocks noGrp="1" noRot="1" noChangeAspect="1" noChangeArrowheads="1" noTextEdit="1"/>
          </p:cNvSpPr>
          <p:nvPr>
            <p:ph type="sldImg" idx="2"/>
          </p:nvPr>
        </p:nvSpPr>
        <p:spPr bwMode="auto">
          <a:xfrm>
            <a:off x="1004888" y="762000"/>
            <a:ext cx="4775200"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14400" y="4648200"/>
            <a:ext cx="4953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798" name="Rectangle 6"/>
          <p:cNvSpPr>
            <a:spLocks noGrp="1" noChangeArrowheads="1"/>
          </p:cNvSpPr>
          <p:nvPr>
            <p:ph type="ftr" sz="quarter" idx="4"/>
          </p:nvPr>
        </p:nvSpPr>
        <p:spPr bwMode="auto">
          <a:xfrm>
            <a:off x="0" y="9220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33799" name="Rectangle 7"/>
          <p:cNvSpPr>
            <a:spLocks noGrp="1" noChangeArrowheads="1"/>
          </p:cNvSpPr>
          <p:nvPr>
            <p:ph type="sldNum" sz="quarter" idx="5"/>
          </p:nvPr>
        </p:nvSpPr>
        <p:spPr bwMode="auto">
          <a:xfrm>
            <a:off x="3810000" y="9220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D5A4170C-8AB0-46D3-924B-94720B1EC4EF}" type="slidenum">
              <a:rPr lang="en-GB"/>
              <a:pPr>
                <a:defRPr/>
              </a:pPr>
              <a:t>‹#›</a:t>
            </a:fld>
            <a:endParaRPr lang="en-GB"/>
          </a:p>
        </p:txBody>
      </p:sp>
    </p:spTree>
    <p:extLst>
      <p:ext uri="{BB962C8B-B14F-4D97-AF65-F5344CB8AC3E}">
        <p14:creationId xmlns:p14="http://schemas.microsoft.com/office/powerpoint/2010/main" val="410617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How is Earth’s energy budget driving and responding to climate change?</a:t>
            </a:r>
          </a:p>
          <a:p>
            <a:r>
              <a:rPr lang="en-GB" dirty="0"/>
              <a:t>Where is energy accumulating in the oceans and what are the mechanisms?</a:t>
            </a:r>
          </a:p>
          <a:p>
            <a:r>
              <a:rPr lang="en-GB" dirty="0"/>
              <a:t>Are models capturing Earth’s energy imbalance and the mechanisms of heat accumulation?</a:t>
            </a:r>
          </a:p>
          <a:p>
            <a:r>
              <a:rPr lang="en-GB" dirty="0"/>
              <a:t>Can models represent water vapour and cloud feedbacks and their change over time?</a:t>
            </a:r>
          </a:p>
          <a:p>
            <a:r>
              <a:rPr lang="en-GB" dirty="0"/>
              <a:t>What is the link between the energy budget and water cycle?</a:t>
            </a:r>
          </a:p>
        </p:txBody>
      </p:sp>
      <p:sp>
        <p:nvSpPr>
          <p:cNvPr id="4" name="Slide Number Placeholder 3"/>
          <p:cNvSpPr>
            <a:spLocks noGrp="1"/>
          </p:cNvSpPr>
          <p:nvPr>
            <p:ph type="sldNum" sz="quarter" idx="5"/>
          </p:nvPr>
        </p:nvSpPr>
        <p:spPr/>
        <p:txBody>
          <a:bodyPr/>
          <a:lstStyle/>
          <a:p>
            <a:pPr>
              <a:defRPr/>
            </a:pPr>
            <a:fld id="{D5A4170C-8AB0-46D3-924B-94720B1EC4EF}" type="slidenum">
              <a:rPr lang="en-GB" smtClean="0"/>
              <a:pPr>
                <a:defRPr/>
              </a:pPr>
              <a:t>1</a:t>
            </a:fld>
            <a:endParaRPr lang="en-GB"/>
          </a:p>
        </p:txBody>
      </p:sp>
    </p:spTree>
    <p:extLst>
      <p:ext uri="{BB962C8B-B14F-4D97-AF65-F5344CB8AC3E}">
        <p14:creationId xmlns:p14="http://schemas.microsoft.com/office/powerpoint/2010/main" val="82988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9E6F76-D373-48AA-88C0-1E8B9AC7969B}" type="slidenum">
              <a:rPr lang="en-GB" smtClean="0"/>
              <a:t>2</a:t>
            </a:fld>
            <a:endParaRPr lang="en-GB"/>
          </a:p>
        </p:txBody>
      </p:sp>
    </p:spTree>
    <p:extLst>
      <p:ext uri="{BB962C8B-B14F-4D97-AF65-F5344CB8AC3E}">
        <p14:creationId xmlns:p14="http://schemas.microsoft.com/office/powerpoint/2010/main" val="376169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latin typeface="Times New Roman" panose="02020603050405020304" pitchFamily="18" charset="0"/>
              </a:rPr>
              <a:t>Time series of global meridional transports at 30</a:t>
            </a:r>
            <a:r>
              <a:rPr lang="en-GB" sz="900" dirty="0">
                <a:solidFill>
                  <a:srgbClr val="000000"/>
                </a:solidFill>
                <a:latin typeface="Times New Roman" panose="02020603050405020304" pitchFamily="18" charset="0"/>
              </a:rPr>
              <a:t>◦</a:t>
            </a:r>
            <a:r>
              <a:rPr lang="en-GB" dirty="0">
                <a:solidFill>
                  <a:srgbClr val="000000"/>
                </a:solidFill>
                <a:latin typeface="Times New Roman" panose="02020603050405020304" pitchFamily="18" charset="0"/>
              </a:rPr>
              <a:t>N, equator and 30</a:t>
            </a:r>
            <a:r>
              <a:rPr lang="en-GB" sz="900" dirty="0">
                <a:solidFill>
                  <a:srgbClr val="000000"/>
                </a:solidFill>
                <a:latin typeface="Times New Roman" panose="02020603050405020304" pitchFamily="18" charset="0"/>
              </a:rPr>
              <a:t>◦</a:t>
            </a:r>
            <a:r>
              <a:rPr lang="en-GB" dirty="0">
                <a:solidFill>
                  <a:srgbClr val="000000"/>
                </a:solidFill>
                <a:latin typeface="Times New Roman" panose="02020603050405020304" pitchFamily="18" charset="0"/>
              </a:rPr>
              <a:t>S in ocean (left column) and atmosphere (right column). Contributions of net surface energy flux and heat storage integrated from the north pole to oceanic transport are also plotted. Heat storage contribution and MEI index are all adjusted up and down for clarity.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5A4170C-8AB0-46D3-924B-94720B1EC4EF}" type="slidenum">
              <a:rPr lang="en-GB" smtClean="0"/>
              <a:pPr>
                <a:defRPr/>
              </a:pPr>
              <a:t>7</a:t>
            </a:fld>
            <a:endParaRPr lang="en-GB"/>
          </a:p>
        </p:txBody>
      </p:sp>
    </p:spTree>
    <p:extLst>
      <p:ext uri="{BB962C8B-B14F-4D97-AF65-F5344CB8AC3E}">
        <p14:creationId xmlns:p14="http://schemas.microsoft.com/office/powerpoint/2010/main" val="342679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9E6F76-D373-48AA-88C0-1E8B9AC7969B}" type="slidenum">
              <a:rPr lang="en-GB" smtClean="0"/>
              <a:t>12</a:t>
            </a:fld>
            <a:endParaRPr lang="en-GB"/>
          </a:p>
        </p:txBody>
      </p:sp>
    </p:spTree>
    <p:extLst>
      <p:ext uri="{BB962C8B-B14F-4D97-AF65-F5344CB8AC3E}">
        <p14:creationId xmlns:p14="http://schemas.microsoft.com/office/powerpoint/2010/main" val="334488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latin typeface="Times New Roman" panose="02020603050405020304" pitchFamily="18" charset="0"/>
              </a:rPr>
              <a:t>(a) Updated observations of energy flows between ocean and land regions in the climate system in </a:t>
            </a:r>
            <a:r>
              <a:rPr lang="en-GB" dirty="0" err="1">
                <a:solidFill>
                  <a:srgbClr val="000000"/>
                </a:solidFill>
                <a:latin typeface="Times New Roman" panose="02020603050405020304" pitchFamily="18" charset="0"/>
              </a:rPr>
              <a:t>petawatts</a:t>
            </a:r>
            <a:r>
              <a:rPr lang="en-GB" dirty="0">
                <a:solidFill>
                  <a:srgbClr val="000000"/>
                </a:solidFill>
                <a:latin typeface="Times New Roman" panose="02020603050405020304" pitchFamily="18" charset="0"/>
              </a:rPr>
              <a:t> (PW) over 2006–2013. TOA radiative flux is from CERES EBAF 4.0 anchored to 0.71 Wm</a:t>
            </a:r>
            <a:r>
              <a:rPr lang="en-GB" sz="900" dirty="0">
                <a:solidFill>
                  <a:srgbClr val="000000"/>
                </a:solidFill>
                <a:latin typeface="Times New Roman" panose="02020603050405020304" pitchFamily="18" charset="0"/>
              </a:rPr>
              <a:t>-2 </a:t>
            </a:r>
            <a:r>
              <a:rPr lang="en-GB" dirty="0">
                <a:solidFill>
                  <a:srgbClr val="000000"/>
                </a:solidFill>
                <a:latin typeface="Times New Roman" panose="02020603050405020304" pitchFamily="18" charset="0"/>
              </a:rPr>
              <a:t>(0.36 PW) over 2006–2013. (b) Time series of the transport from ocean to land, together with the MEI index which is divided by 10 and shifted up to match the transport. The five year mean transports are displayed at the top.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5A4170C-8AB0-46D3-924B-94720B1EC4EF}" type="slidenum">
              <a:rPr lang="en-GB" smtClean="0"/>
              <a:pPr>
                <a:defRPr/>
              </a:pPr>
              <a:t>15</a:t>
            </a:fld>
            <a:endParaRPr lang="en-GB"/>
          </a:p>
        </p:txBody>
      </p:sp>
    </p:spTree>
    <p:extLst>
      <p:ext uri="{BB962C8B-B14F-4D97-AF65-F5344CB8AC3E}">
        <p14:creationId xmlns:p14="http://schemas.microsoft.com/office/powerpoint/2010/main" val="103625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2607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50535A"/>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3942171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40716326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0175679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5631704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888486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608586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18412106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26734288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21913556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647435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83813186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a:defRPr/>
            </a:pPr>
            <a:endParaRPr lang="en-GB" sz="2000">
              <a:solidFill>
                <a:srgbClr val="000000"/>
              </a:solidFill>
              <a:latin typeface="Effra"/>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l">
              <a:defRPr/>
            </a:pPr>
            <a:endParaRPr lang="en-GB" sz="2000">
              <a:solidFill>
                <a:srgbClr val="000000"/>
              </a:solidFill>
              <a:latin typeface="Effra"/>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23068F-F456-4397-B194-A222F97D865E}" type="slidenum">
              <a:rPr lang="en-GB">
                <a:solidFill>
                  <a:srgbClr val="50535A"/>
                </a:solidFill>
              </a:rPr>
              <a:pPr>
                <a:defRPr/>
              </a:pPr>
              <a:t>‹#›</a:t>
            </a:fld>
            <a:endParaRPr lang="en-GB">
              <a:solidFill>
                <a:srgbClr val="50535A"/>
              </a:solidFill>
            </a:endParaRPr>
          </a:p>
        </p:txBody>
      </p:sp>
    </p:spTree>
    <p:extLst>
      <p:ext uri="{BB962C8B-B14F-4D97-AF65-F5344CB8AC3E}">
        <p14:creationId xmlns:p14="http://schemas.microsoft.com/office/powerpoint/2010/main" val="235424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44F944D-2272-47F7-8969-DDDA77676334}" type="slidenum">
              <a:rPr lang="en-GB">
                <a:solidFill>
                  <a:srgbClr val="FFFFFF"/>
                </a:solidFill>
              </a:rPr>
              <a:pPr/>
              <a:t>‹#›</a:t>
            </a:fld>
            <a:endParaRPr lang="en-GB" dirty="0">
              <a:solidFill>
                <a:srgbClr val="FFFFFF"/>
              </a:solidFill>
            </a:endParaRPr>
          </a:p>
        </p:txBody>
      </p:sp>
      <p:sp>
        <p:nvSpPr>
          <p:cNvPr id="7" name="Rectangle 6"/>
          <p:cNvSpPr/>
          <p:nvPr userDrawn="1"/>
        </p:nvSpPr>
        <p:spPr>
          <a:xfrm>
            <a:off x="611560" y="6429938"/>
            <a:ext cx="7308304" cy="397032"/>
          </a:xfrm>
          <a:prstGeom prst="rect">
            <a:avLst/>
          </a:prstGeom>
          <a:solidFill>
            <a:schemeClr val="bg1"/>
          </a:solidFill>
        </p:spPr>
        <p:txBody>
          <a:bodyPr wrap="square">
            <a:spAutoFit/>
          </a:bodyPr>
          <a:lstStyle/>
          <a:p>
            <a:pPr marL="342900" indent="-342900" algn="l">
              <a:lnSpc>
                <a:spcPct val="110000"/>
              </a:lnSpc>
              <a:spcBef>
                <a:spcPct val="20000"/>
              </a:spcBef>
              <a:defRPr/>
            </a:pPr>
            <a:r>
              <a:rPr lang="en-US" kern="0" dirty="0">
                <a:solidFill>
                  <a:srgbClr val="FFFFFF"/>
                </a:solidFill>
                <a:latin typeface="Rdg Vesta"/>
              </a:rPr>
              <a:t>	</a:t>
            </a:r>
            <a:r>
              <a:rPr lang="en-US" kern="0" dirty="0" err="1">
                <a:solidFill>
                  <a:srgbClr val="FFFFFF"/>
                </a:solidFill>
                <a:latin typeface="Rdg Vesta"/>
              </a:rPr>
              <a:t>RMetS</a:t>
            </a:r>
            <a:r>
              <a:rPr lang="en-US" kern="0" baseline="0" dirty="0">
                <a:solidFill>
                  <a:srgbClr val="FFFFFF"/>
                </a:solidFill>
                <a:latin typeface="Rdg Vesta"/>
              </a:rPr>
              <a:t> SE Meeting</a:t>
            </a:r>
            <a:r>
              <a:rPr lang="en-US" kern="0" dirty="0">
                <a:solidFill>
                  <a:srgbClr val="FFFFFF"/>
                </a:solidFill>
                <a:latin typeface="Rdg Vesta"/>
              </a:rPr>
              <a:t>, Reading</a:t>
            </a:r>
            <a:r>
              <a:rPr lang="en-US" kern="0" baseline="0" dirty="0">
                <a:solidFill>
                  <a:srgbClr val="FFFFFF"/>
                </a:solidFill>
                <a:latin typeface="Rdg Vesta"/>
              </a:rPr>
              <a:t> Town Hall</a:t>
            </a:r>
            <a:r>
              <a:rPr lang="en-US" kern="0" dirty="0">
                <a:solidFill>
                  <a:srgbClr val="FFFFFF"/>
                </a:solidFill>
                <a:latin typeface="Rdg Vesta"/>
              </a:rPr>
              <a:t>, 2014</a:t>
            </a:r>
            <a:endParaRPr lang="en-US" sz="1600" kern="0" dirty="0">
              <a:solidFill>
                <a:srgbClr val="FFFFFF"/>
              </a:solidFill>
              <a:latin typeface="Rdg Vesta"/>
            </a:endParaRPr>
          </a:p>
        </p:txBody>
      </p:sp>
    </p:spTree>
    <p:extLst>
      <p:ext uri="{BB962C8B-B14F-4D97-AF65-F5344CB8AC3E}">
        <p14:creationId xmlns:p14="http://schemas.microsoft.com/office/powerpoint/2010/main" val="6908468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44F944D-2272-47F7-8969-DDDA77676334}" type="slidenum">
              <a:rPr lang="en-GB">
                <a:solidFill>
                  <a:srgbClr val="FFFFFF"/>
                </a:solidFill>
              </a:rPr>
              <a:pPr/>
              <a:t>‹#›</a:t>
            </a:fld>
            <a:endParaRPr lang="en-GB" dirty="0">
              <a:solidFill>
                <a:srgbClr val="FFFFFF"/>
              </a:solidFill>
            </a:endParaRPr>
          </a:p>
        </p:txBody>
      </p:sp>
      <p:sp>
        <p:nvSpPr>
          <p:cNvPr id="7" name="Rectangle 6"/>
          <p:cNvSpPr/>
          <p:nvPr userDrawn="1"/>
        </p:nvSpPr>
        <p:spPr>
          <a:xfrm>
            <a:off x="611560" y="6429938"/>
            <a:ext cx="7308304" cy="397032"/>
          </a:xfrm>
          <a:prstGeom prst="rect">
            <a:avLst/>
          </a:prstGeom>
          <a:solidFill>
            <a:schemeClr val="bg1"/>
          </a:solidFill>
        </p:spPr>
        <p:txBody>
          <a:bodyPr wrap="square">
            <a:spAutoFit/>
          </a:bodyPr>
          <a:lstStyle/>
          <a:p>
            <a:pPr marL="342900" indent="-342900" algn="l">
              <a:lnSpc>
                <a:spcPct val="110000"/>
              </a:lnSpc>
              <a:spcBef>
                <a:spcPct val="20000"/>
              </a:spcBef>
              <a:defRPr/>
            </a:pPr>
            <a:r>
              <a:rPr lang="en-US" kern="0" dirty="0">
                <a:solidFill>
                  <a:srgbClr val="FFFFFF"/>
                </a:solidFill>
                <a:latin typeface="Rdg Vesta"/>
              </a:rPr>
              <a:t>	Year 12 Symposium, University of Reading, 2013</a:t>
            </a:r>
            <a:endParaRPr lang="en-US" sz="1600" kern="0" dirty="0">
              <a:solidFill>
                <a:srgbClr val="FFFFFF"/>
              </a:solidFill>
              <a:latin typeface="Rdg Vesta"/>
            </a:endParaRPr>
          </a:p>
        </p:txBody>
      </p:sp>
    </p:spTree>
    <p:extLst>
      <p:ext uri="{BB962C8B-B14F-4D97-AF65-F5344CB8AC3E}">
        <p14:creationId xmlns:p14="http://schemas.microsoft.com/office/powerpoint/2010/main" val="24328321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7516003" y="1"/>
            <a:ext cx="1627997" cy="332656"/>
          </a:xfrm>
          <a:prstGeom prst="rect">
            <a:avLst/>
          </a:prstGeom>
        </p:spPr>
      </p:pic>
      <p:grpSp>
        <p:nvGrpSpPr>
          <p:cNvPr id="6" name="Group 5"/>
          <p:cNvGrpSpPr/>
          <p:nvPr userDrawn="1"/>
        </p:nvGrpSpPr>
        <p:grpSpPr>
          <a:xfrm>
            <a:off x="539552" y="5846978"/>
            <a:ext cx="6845228" cy="880967"/>
            <a:chOff x="274693" y="5123435"/>
            <a:chExt cx="7026886" cy="982865"/>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93" y="5123435"/>
              <a:ext cx="1258471" cy="515585"/>
            </a:xfrm>
            <a:prstGeom prst="rect">
              <a:avLst/>
            </a:prstGeom>
          </p:spPr>
        </p:pic>
        <p:pic>
          <p:nvPicPr>
            <p:cNvPr id="5" name="Picture 4"/>
            <p:cNvPicPr>
              <a:picLocks noChangeAspect="1"/>
            </p:cNvPicPr>
            <p:nvPr userDrawn="1"/>
          </p:nvPicPr>
          <p:blipFill>
            <a:blip r:embed="rId4"/>
            <a:stretch>
              <a:fillRect/>
            </a:stretch>
          </p:blipFill>
          <p:spPr>
            <a:xfrm>
              <a:off x="3889265" y="5267547"/>
              <a:ext cx="937068" cy="384198"/>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05810" y="5206233"/>
              <a:ext cx="1382830" cy="331878"/>
            </a:xfrm>
            <a:prstGeom prst="rect">
              <a:avLst/>
            </a:prstGeom>
          </p:spPr>
        </p:pic>
        <p:pic>
          <p:nvPicPr>
            <p:cNvPr id="12" name="Picture 11"/>
            <p:cNvPicPr>
              <a:picLocks noChangeAspect="1"/>
            </p:cNvPicPr>
            <p:nvPr userDrawn="1"/>
          </p:nvPicPr>
          <p:blipFill>
            <a:blip r:embed="rId6"/>
            <a:stretch>
              <a:fillRect/>
            </a:stretch>
          </p:blipFill>
          <p:spPr>
            <a:xfrm>
              <a:off x="2270505" y="5701622"/>
              <a:ext cx="993190" cy="304579"/>
            </a:xfrm>
            <a:prstGeom prst="rect">
              <a:avLst/>
            </a:prstGeom>
          </p:spPr>
        </p:pic>
        <p:pic>
          <p:nvPicPr>
            <p:cNvPr id="13" name="Picture 12"/>
            <p:cNvPicPr>
              <a:picLocks noChangeAspect="1"/>
            </p:cNvPicPr>
            <p:nvPr userDrawn="1"/>
          </p:nvPicPr>
          <p:blipFill>
            <a:blip r:embed="rId7"/>
            <a:stretch>
              <a:fillRect/>
            </a:stretch>
          </p:blipFill>
          <p:spPr>
            <a:xfrm>
              <a:off x="1655676" y="5267547"/>
              <a:ext cx="921908" cy="319595"/>
            </a:xfrm>
            <a:prstGeom prst="rect">
              <a:avLst/>
            </a:prstGeom>
          </p:spPr>
        </p:pic>
        <p:pic>
          <p:nvPicPr>
            <p:cNvPr id="14" name="Picture 13"/>
            <p:cNvPicPr>
              <a:picLocks noChangeAspect="1"/>
            </p:cNvPicPr>
            <p:nvPr userDrawn="1"/>
          </p:nvPicPr>
          <p:blipFill>
            <a:blip r:embed="rId8"/>
            <a:stretch>
              <a:fillRect/>
            </a:stretch>
          </p:blipFill>
          <p:spPr>
            <a:xfrm>
              <a:off x="2861265" y="5249293"/>
              <a:ext cx="975188" cy="341316"/>
            </a:xfrm>
            <a:prstGeom prst="rect">
              <a:avLst/>
            </a:prstGeom>
          </p:spPr>
        </p:pic>
        <p:pic>
          <p:nvPicPr>
            <p:cNvPr id="15" name="Picture 14"/>
            <p:cNvPicPr>
              <a:picLocks noChangeAspect="1"/>
            </p:cNvPicPr>
            <p:nvPr userDrawn="1"/>
          </p:nvPicPr>
          <p:blipFill>
            <a:blip r:embed="rId9"/>
            <a:stretch>
              <a:fillRect/>
            </a:stretch>
          </p:blipFill>
          <p:spPr>
            <a:xfrm>
              <a:off x="3603948" y="5701622"/>
              <a:ext cx="1575520" cy="357118"/>
            </a:xfrm>
            <a:prstGeom prst="rect">
              <a:avLst/>
            </a:prstGeom>
          </p:spPr>
        </p:pic>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26056" y="5695897"/>
              <a:ext cx="1575523" cy="357118"/>
            </a:xfrm>
            <a:prstGeom prst="rect">
              <a:avLst/>
            </a:prstGeom>
          </p:spPr>
        </p:pic>
        <p:pic>
          <p:nvPicPr>
            <p:cNvPr id="19" name="Picture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33164" y="5624418"/>
              <a:ext cx="481881" cy="481882"/>
            </a:xfrm>
            <a:prstGeom prst="rect">
              <a:avLst/>
            </a:prstGeom>
          </p:spPr>
        </p:pic>
        <p:pic>
          <p:nvPicPr>
            <p:cNvPr id="28" name="Picture 2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17643" y="5223136"/>
              <a:ext cx="610066" cy="364006"/>
            </a:xfrm>
            <a:prstGeom prst="rect">
              <a:avLst/>
            </a:prstGeom>
          </p:spPr>
        </p:pic>
      </p:grpSp>
      <p:sp>
        <p:nvSpPr>
          <p:cNvPr id="9" name="TextBox 8"/>
          <p:cNvSpPr txBox="1"/>
          <p:nvPr userDrawn="1"/>
        </p:nvSpPr>
        <p:spPr>
          <a:xfrm>
            <a:off x="1597806" y="27749"/>
            <a:ext cx="5904656" cy="738664"/>
          </a:xfrm>
          <a:prstGeom prst="rect">
            <a:avLst/>
          </a:prstGeom>
          <a:noFill/>
        </p:spPr>
        <p:txBody>
          <a:bodyPr wrap="square" rtlCol="0">
            <a:spAutoFit/>
          </a:bodyPr>
          <a:lstStyle/>
          <a:p>
            <a:r>
              <a:rPr lang="en-GB" sz="1400" b="1" dirty="0">
                <a:solidFill>
                  <a:schemeClr val="tx2">
                    <a:lumMod val="60000"/>
                    <a:lumOff val="40000"/>
                  </a:schemeClr>
                </a:solidFill>
                <a:effectLst/>
              </a:rPr>
              <a:t>Securing Multidisciplinary UndeRstanding and Prediction of Hiatus and Surge events (SMURPHS) </a:t>
            </a:r>
            <a:r>
              <a:rPr lang="en-GB" sz="1400" b="1" i="1" dirty="0">
                <a:solidFill>
                  <a:schemeClr val="tx2">
                    <a:lumMod val="60000"/>
                    <a:lumOff val="40000"/>
                  </a:schemeClr>
                </a:solidFill>
                <a:effectLst/>
              </a:rPr>
              <a:t>http://www.smurphs.leeds.ac.uk/</a:t>
            </a:r>
          </a:p>
          <a:p>
            <a:endParaRPr lang="en-GB" sz="1400" b="1" dirty="0">
              <a:solidFill>
                <a:schemeClr val="tx2">
                  <a:lumMod val="60000"/>
                  <a:lumOff val="40000"/>
                </a:schemeClr>
              </a:solidFill>
              <a:effectLst/>
            </a:endParaRPr>
          </a:p>
        </p:txBody>
      </p: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783" y="20174"/>
            <a:ext cx="1643777" cy="764704"/>
          </a:xfrm>
          <a:prstGeom prst="rect">
            <a:avLst/>
          </a:prstGeom>
        </p:spPr>
      </p:pic>
    </p:spTree>
    <p:extLst>
      <p:ext uri="{BB962C8B-B14F-4D97-AF65-F5344CB8AC3E}">
        <p14:creationId xmlns:p14="http://schemas.microsoft.com/office/powerpoint/2010/main" val="23802808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7516003" y="1"/>
            <a:ext cx="1627997" cy="332656"/>
          </a:xfrm>
          <a:prstGeom prst="rect">
            <a:avLst/>
          </a:prstGeom>
        </p:spPr>
      </p:pic>
      <p:grpSp>
        <p:nvGrpSpPr>
          <p:cNvPr id="6" name="Group 5"/>
          <p:cNvGrpSpPr/>
          <p:nvPr userDrawn="1"/>
        </p:nvGrpSpPr>
        <p:grpSpPr>
          <a:xfrm>
            <a:off x="539552" y="5846978"/>
            <a:ext cx="6845228" cy="880967"/>
            <a:chOff x="274693" y="5123435"/>
            <a:chExt cx="7026886" cy="982865"/>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93" y="5123435"/>
              <a:ext cx="1258471" cy="515585"/>
            </a:xfrm>
            <a:prstGeom prst="rect">
              <a:avLst/>
            </a:prstGeom>
          </p:spPr>
        </p:pic>
        <p:pic>
          <p:nvPicPr>
            <p:cNvPr id="5" name="Picture 4"/>
            <p:cNvPicPr>
              <a:picLocks noChangeAspect="1"/>
            </p:cNvPicPr>
            <p:nvPr userDrawn="1"/>
          </p:nvPicPr>
          <p:blipFill>
            <a:blip r:embed="rId4"/>
            <a:stretch>
              <a:fillRect/>
            </a:stretch>
          </p:blipFill>
          <p:spPr>
            <a:xfrm>
              <a:off x="3889265" y="5267547"/>
              <a:ext cx="937068" cy="384198"/>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05810" y="5206233"/>
              <a:ext cx="1382830" cy="331878"/>
            </a:xfrm>
            <a:prstGeom prst="rect">
              <a:avLst/>
            </a:prstGeom>
          </p:spPr>
        </p:pic>
        <p:pic>
          <p:nvPicPr>
            <p:cNvPr id="12" name="Picture 11"/>
            <p:cNvPicPr>
              <a:picLocks noChangeAspect="1"/>
            </p:cNvPicPr>
            <p:nvPr userDrawn="1"/>
          </p:nvPicPr>
          <p:blipFill>
            <a:blip r:embed="rId6"/>
            <a:stretch>
              <a:fillRect/>
            </a:stretch>
          </p:blipFill>
          <p:spPr>
            <a:xfrm>
              <a:off x="2270505" y="5701622"/>
              <a:ext cx="993190" cy="304579"/>
            </a:xfrm>
            <a:prstGeom prst="rect">
              <a:avLst/>
            </a:prstGeom>
          </p:spPr>
        </p:pic>
        <p:pic>
          <p:nvPicPr>
            <p:cNvPr id="13" name="Picture 12"/>
            <p:cNvPicPr>
              <a:picLocks noChangeAspect="1"/>
            </p:cNvPicPr>
            <p:nvPr userDrawn="1"/>
          </p:nvPicPr>
          <p:blipFill>
            <a:blip r:embed="rId7"/>
            <a:stretch>
              <a:fillRect/>
            </a:stretch>
          </p:blipFill>
          <p:spPr>
            <a:xfrm>
              <a:off x="1655676" y="5267547"/>
              <a:ext cx="921908" cy="319595"/>
            </a:xfrm>
            <a:prstGeom prst="rect">
              <a:avLst/>
            </a:prstGeom>
          </p:spPr>
        </p:pic>
        <p:pic>
          <p:nvPicPr>
            <p:cNvPr id="14" name="Picture 13"/>
            <p:cNvPicPr>
              <a:picLocks noChangeAspect="1"/>
            </p:cNvPicPr>
            <p:nvPr userDrawn="1"/>
          </p:nvPicPr>
          <p:blipFill>
            <a:blip r:embed="rId8"/>
            <a:stretch>
              <a:fillRect/>
            </a:stretch>
          </p:blipFill>
          <p:spPr>
            <a:xfrm>
              <a:off x="2861265" y="5249293"/>
              <a:ext cx="975188" cy="341316"/>
            </a:xfrm>
            <a:prstGeom prst="rect">
              <a:avLst/>
            </a:prstGeom>
          </p:spPr>
        </p:pic>
        <p:pic>
          <p:nvPicPr>
            <p:cNvPr id="15" name="Picture 14"/>
            <p:cNvPicPr>
              <a:picLocks noChangeAspect="1"/>
            </p:cNvPicPr>
            <p:nvPr userDrawn="1"/>
          </p:nvPicPr>
          <p:blipFill>
            <a:blip r:embed="rId9"/>
            <a:stretch>
              <a:fillRect/>
            </a:stretch>
          </p:blipFill>
          <p:spPr>
            <a:xfrm>
              <a:off x="3603948" y="5701622"/>
              <a:ext cx="1575520" cy="357118"/>
            </a:xfrm>
            <a:prstGeom prst="rect">
              <a:avLst/>
            </a:prstGeom>
          </p:spPr>
        </p:pic>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26056" y="5695897"/>
              <a:ext cx="1575523" cy="357118"/>
            </a:xfrm>
            <a:prstGeom prst="rect">
              <a:avLst/>
            </a:prstGeom>
          </p:spPr>
        </p:pic>
        <p:pic>
          <p:nvPicPr>
            <p:cNvPr id="19" name="Picture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33164" y="5624418"/>
              <a:ext cx="481881" cy="481882"/>
            </a:xfrm>
            <a:prstGeom prst="rect">
              <a:avLst/>
            </a:prstGeom>
          </p:spPr>
        </p:pic>
        <p:pic>
          <p:nvPicPr>
            <p:cNvPr id="28" name="Picture 2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17643" y="5223136"/>
              <a:ext cx="610066" cy="364006"/>
            </a:xfrm>
            <a:prstGeom prst="rect">
              <a:avLst/>
            </a:prstGeom>
          </p:spPr>
        </p:pic>
      </p:grpSp>
      <p:sp>
        <p:nvSpPr>
          <p:cNvPr id="9" name="TextBox 8"/>
          <p:cNvSpPr txBox="1"/>
          <p:nvPr userDrawn="1"/>
        </p:nvSpPr>
        <p:spPr>
          <a:xfrm>
            <a:off x="1597806" y="27749"/>
            <a:ext cx="5904656" cy="738664"/>
          </a:xfrm>
          <a:prstGeom prst="rect">
            <a:avLst/>
          </a:prstGeom>
          <a:noFill/>
        </p:spPr>
        <p:txBody>
          <a:bodyPr wrap="square" rtlCol="0">
            <a:spAutoFit/>
          </a:bodyPr>
          <a:lstStyle/>
          <a:p>
            <a:r>
              <a:rPr lang="en-GB" sz="1400" b="1" dirty="0">
                <a:solidFill>
                  <a:schemeClr val="tx2">
                    <a:lumMod val="60000"/>
                    <a:lumOff val="40000"/>
                  </a:schemeClr>
                </a:solidFill>
                <a:effectLst/>
              </a:rPr>
              <a:t>Securing Multidisciplinary UndeRstanding and Prediction of Hiatus and Surge events (SMURPHS) </a:t>
            </a:r>
            <a:r>
              <a:rPr lang="en-GB" sz="1400" b="1" i="1" dirty="0">
                <a:solidFill>
                  <a:schemeClr val="tx2">
                    <a:lumMod val="60000"/>
                    <a:lumOff val="40000"/>
                  </a:schemeClr>
                </a:solidFill>
                <a:effectLst/>
              </a:rPr>
              <a:t>http://www.smurphs.leeds.ac.uk/</a:t>
            </a:r>
          </a:p>
          <a:p>
            <a:endParaRPr lang="en-GB" sz="1400" b="1" dirty="0">
              <a:solidFill>
                <a:schemeClr val="tx2">
                  <a:lumMod val="60000"/>
                  <a:lumOff val="40000"/>
                </a:schemeClr>
              </a:solidFill>
              <a:effectLst/>
            </a:endParaRPr>
          </a:p>
        </p:txBody>
      </p:sp>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783" y="20174"/>
            <a:ext cx="1643777" cy="764704"/>
          </a:xfrm>
          <a:prstGeom prst="rect">
            <a:avLst/>
          </a:prstGeom>
        </p:spPr>
      </p:pic>
    </p:spTree>
    <p:extLst>
      <p:ext uri="{BB962C8B-B14F-4D97-AF65-F5344CB8AC3E}">
        <p14:creationId xmlns:p14="http://schemas.microsoft.com/office/powerpoint/2010/main" val="7774458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347580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156220096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endParaRPr lang="en-GB" sz="2000">
              <a:solidFill>
                <a:srgbClr val="FFFFFF"/>
              </a:solidFill>
            </a:endParaRPr>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Tree>
    <p:extLst>
      <p:ext uri="{BB962C8B-B14F-4D97-AF65-F5344CB8AC3E}">
        <p14:creationId xmlns:p14="http://schemas.microsoft.com/office/powerpoint/2010/main" val="186311129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358775502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29178101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endParaRPr lang="en-GB" sz="2000">
              <a:solidFill>
                <a:srgbClr val="FFFFFF"/>
              </a:solidFill>
            </a:endParaRPr>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Tree>
    <p:extLst>
      <p:ext uri="{BB962C8B-B14F-4D97-AF65-F5344CB8AC3E}">
        <p14:creationId xmlns:p14="http://schemas.microsoft.com/office/powerpoint/2010/main" val="220817448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5421955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438739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044283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FFFFFF"/>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275009502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50535A"/>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40276174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54919239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406867789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34783944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106335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512151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149462430"/>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289966453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26975554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24992558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08051369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6428494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160827280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endParaRPr lang="en-GB" sz="2000">
              <a:solidFill>
                <a:srgbClr val="FFFFFF"/>
              </a:solidFill>
            </a:endParaRPr>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Tree>
    <p:extLst>
      <p:ext uri="{BB962C8B-B14F-4D97-AF65-F5344CB8AC3E}">
        <p14:creationId xmlns:p14="http://schemas.microsoft.com/office/powerpoint/2010/main" val="2547642096"/>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230798966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16970193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719063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289649133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4627097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707618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FFFFFF"/>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15246578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50535A"/>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246655849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57691497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63566301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4617050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43206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0129254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292107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7996430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73314846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55232976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356418449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295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8081175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315208529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endParaRPr lang="en-GB" sz="2000">
              <a:solidFill>
                <a:srgbClr val="FFFFFF"/>
              </a:solidFill>
            </a:endParaRPr>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Tree>
    <p:extLst>
      <p:ext uri="{BB962C8B-B14F-4D97-AF65-F5344CB8AC3E}">
        <p14:creationId xmlns:p14="http://schemas.microsoft.com/office/powerpoint/2010/main" val="281577129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solidFill>
                  <a:srgbClr val="E0E0E1"/>
                </a:solidFill>
              </a:rPr>
              <a:pPr/>
              <a:t>‹#›</a:t>
            </a:fld>
            <a:endParaRPr lang="en-GB" altLang="en-US" dirty="0">
              <a:solidFill>
                <a:srgbClr val="E0E0E1"/>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solidFill>
                  <a:srgbClr val="E0E0E1"/>
                </a:solidFill>
              </a:rPr>
              <a:t>Copyright University of Reading</a:t>
            </a:r>
            <a:endParaRPr lang="en-GB" dirty="0">
              <a:solidFill>
                <a:srgbClr val="E0E0E1"/>
              </a:solidFill>
            </a:endParaRP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solidFill>
                  <a:srgbClr val="E0E0E1"/>
                </a:solidFill>
              </a:rPr>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algn="l">
              <a:spcBef>
                <a:spcPct val="20000"/>
              </a:spcBef>
              <a:buClr>
                <a:srgbClr val="D2002E"/>
              </a:buClr>
              <a:buFont typeface="Arial" charset="0"/>
              <a:buNone/>
              <a:defRPr/>
            </a:pPr>
            <a:r>
              <a:rPr lang="en-GB" sz="800" kern="0" dirty="0">
                <a:solidFill>
                  <a:srgbClr val="E0E0E1"/>
                </a:solidFill>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594243980"/>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291210319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813840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926379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6984453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41801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FFFFFF"/>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6439307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50535A"/>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56334698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23074381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14808657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76876830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2570676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3204955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29851679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7791108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236623679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61765367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400" dirty="0" err="1">
              <a:solidFill>
                <a:srgbClr val="FFFFFF"/>
              </a:solidFill>
              <a:latin typeface="Effra"/>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04779025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l">
              <a:defRPr/>
            </a:pPr>
            <a:endParaRPr lang="en-US" sz="2000">
              <a:solidFill>
                <a:srgbClr val="000000"/>
              </a:solidFill>
              <a:latin typeface="Effra"/>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40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20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r>
              <a:rPr lang="en-GB" altLang="en-US" sz="15000" dirty="0">
                <a:solidFill>
                  <a:srgbClr val="FFFFFF"/>
                </a:solidFill>
                <a:latin typeface="Effra Bold"/>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7962106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1.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3.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2.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theme" Target="../theme/theme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image" Target="../media/image3.png"/><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image" Target="../media/image2.png"/><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solidFill>
                  <a:srgbClr val="50535A"/>
                </a:solidFill>
              </a:rPr>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375492723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6" r:id="rId20"/>
    <p:sldLayoutId id="2147483677" r:id="rId21"/>
    <p:sldLayoutId id="2147483702" r:id="rId22"/>
    <p:sldLayoutId id="2147483824" r:id="rId23"/>
    <p:sldLayoutId id="2147483825" r:id="rId2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5">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solidFill>
                  <a:srgbClr val="50535A"/>
                </a:solidFill>
              </a:rPr>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73718200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10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5">
        <p:tmplLst>
          <p:tmpl lvl="1">
            <p:tnLst>
              <p:par>
                <p:cTn presetID="10" presetClass="entr" presetSubtype="0" fill="hold" nodeType="clickEffect">
                  <p:stCondLst>
                    <p:cond delay="10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solidFill>
                  <a:srgbClr val="50535A"/>
                </a:solidFill>
              </a:rPr>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66139513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10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5">
        <p:tmplLst>
          <p:tmpl lvl="1">
            <p:tnLst>
              <p:par>
                <p:cTn presetID="10" presetClass="entr" presetSubtype="0" fill="hold" nodeType="clickEffect">
                  <p:stCondLst>
                    <p:cond delay="10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solidFill>
                  <a:srgbClr val="50535A"/>
                </a:solidFill>
              </a:rPr>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rgbClr val="50535A"/>
                </a:solidFill>
                <a:latin typeface="Effra Light" pitchFamily="34" charset="0"/>
              </a:rPr>
              <a:t>LIMITLESS </a:t>
            </a:r>
            <a:r>
              <a:rPr lang="en-GB" altLang="en-US" sz="1400" dirty="0">
                <a:solidFill>
                  <a:srgbClr val="50535A"/>
                </a:solidFill>
                <a:latin typeface="Effra Heavy" pitchFamily="34" charset="0"/>
              </a:rPr>
              <a:t>POTENTIAL</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OPPORTUNITIES</a:t>
            </a:r>
            <a:r>
              <a:rPr lang="en-GB" altLang="en-US" sz="1400" dirty="0">
                <a:solidFill>
                  <a:srgbClr val="50535A"/>
                </a:solidFill>
                <a:latin typeface="Effra Light" pitchFamily="34" charset="0"/>
              </a:rPr>
              <a:t> | LIMITLESS </a:t>
            </a:r>
            <a:r>
              <a:rPr lang="en-GB" altLang="en-US" sz="1400" dirty="0">
                <a:solidFill>
                  <a:srgbClr val="50535A"/>
                </a:solidFill>
                <a:latin typeface="Effra Heavy" pitchFamily="34" charset="0"/>
              </a:rPr>
              <a:t>IMPACT</a:t>
            </a:r>
          </a:p>
        </p:txBody>
      </p:sp>
    </p:spTree>
    <p:extLst>
      <p:ext uri="{BB962C8B-B14F-4D97-AF65-F5344CB8AC3E}">
        <p14:creationId xmlns:p14="http://schemas.microsoft.com/office/powerpoint/2010/main" val="3363223348"/>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10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10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5">
        <p:tmplLst>
          <p:tmpl lvl="1">
            <p:tnLst>
              <p:par>
                <p:cTn presetID="10" presetClass="entr" presetSubtype="0" fill="hold" nodeType="clickEffect">
                  <p:stCondLst>
                    <p:cond delay="10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8" Type="http://schemas.openxmlformats.org/officeDocument/2006/relationships/hyperlink" Target="http://dx.doi.org/10.1002/2017GL076468" TargetMode="External"/><Relationship Id="rId13" Type="http://schemas.openxmlformats.org/officeDocument/2006/relationships/hyperlink" Target="http://dx.doi.org/10.1038/nclimate3066" TargetMode="External"/><Relationship Id="rId3" Type="http://schemas.openxmlformats.org/officeDocument/2006/relationships/hyperlink" Target="http://www.pnas.org/content/early/2018/02/06/1717312115" TargetMode="External"/><Relationship Id="rId7" Type="http://schemas.openxmlformats.org/officeDocument/2006/relationships/hyperlink" Target="https://doi.org/10.1007/s00382-020-05451-8" TargetMode="External"/><Relationship Id="rId12" Type="http://schemas.openxmlformats.org/officeDocument/2006/relationships/hyperlink" Target="http://journals.ametsoc.org/doi/pdf/10.1175/JCLI-D-14-00597.1" TargetMode="External"/><Relationship Id="rId17" Type="http://schemas.openxmlformats.org/officeDocument/2006/relationships/hyperlink" Target="https://doi.org/10.1175/JCLI-D-19-0343.1" TargetMode="External"/><Relationship Id="rId2" Type="http://schemas.openxmlformats.org/officeDocument/2006/relationships/hyperlink" Target="http://advances.sciencemag.org/content/3/3/e1601545.full" TargetMode="External"/><Relationship Id="rId16" Type="http://schemas.openxmlformats.org/officeDocument/2006/relationships/hyperlink" Target="https://doi.org/10.1175/JCLI-D-14-00555.1" TargetMode="External"/><Relationship Id="rId1" Type="http://schemas.openxmlformats.org/officeDocument/2006/relationships/slideLayout" Target="../slideLayouts/slideLayout2.xml"/><Relationship Id="rId6" Type="http://schemas.openxmlformats.org/officeDocument/2006/relationships/hyperlink" Target="http://dx.doi.org/10.1002/2016GL072475" TargetMode="External"/><Relationship Id="rId11" Type="http://schemas.openxmlformats.org/officeDocument/2006/relationships/hyperlink" Target="http://doi.org/10.1029/2019GL086705" TargetMode="External"/><Relationship Id="rId5" Type="http://schemas.openxmlformats.org/officeDocument/2006/relationships/hyperlink" Target="https://doi.org/10.1175/JAMC-D-16-0406.1" TargetMode="External"/><Relationship Id="rId15" Type="http://schemas.openxmlformats.org/officeDocument/2006/relationships/hyperlink" Target="http://journals.ametsoc.org/doi/abs/10.1175/JCLI-D-17-0087.1" TargetMode="External"/><Relationship Id="rId10" Type="http://schemas.openxmlformats.org/officeDocument/2006/relationships/hyperlink" Target="https://agupubs.onlinelibrary.wiley.com/doi/abs/10.1029/2018GL077904" TargetMode="External"/><Relationship Id="rId4" Type="http://schemas.openxmlformats.org/officeDocument/2006/relationships/hyperlink" Target="https://doi.org/10.1088/2515-7620/abbb39" TargetMode="External"/><Relationship Id="rId9" Type="http://schemas.openxmlformats.org/officeDocument/2006/relationships/hyperlink" Target="http://onlinelibrary.wiley.com/doi/10.1002/2017GL075583/abstract" TargetMode="External"/><Relationship Id="rId14" Type="http://schemas.openxmlformats.org/officeDocument/2006/relationships/hyperlink" Target="http://www.pnas.org/content/114/50/1312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dx.doi.org/10.17864/1947.111" TargetMode="External"/><Relationship Id="rId3" Type="http://schemas.openxmlformats.org/officeDocument/2006/relationships/image" Target="../media/image20.png"/><Relationship Id="rId7" Type="http://schemas.openxmlformats.org/officeDocument/2006/relationships/hyperlink" Target="http://onlinelibrary.wiley.com/doi/10.1002/2017JD026616/abstrac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doi.org/10.1007/s00382-020-05451-8" TargetMode="External"/><Relationship Id="rId10" Type="http://schemas.openxmlformats.org/officeDocument/2006/relationships/image" Target="../media/image23.emf"/><Relationship Id="rId4" Type="http://schemas.openxmlformats.org/officeDocument/2006/relationships/hyperlink" Target="http://onlinelibrary.wiley.com/doi/10.1002/2014GL060962/full" TargetMode="Externa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www.nature.com/articles/s41561-019-0528-y" TargetMode="External"/><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hyperlink" Target="https://www.atmos-chem-phys-discuss.net/acp-2019-1188/" TargetMode="Externa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38/s41467-018-05634-2" TargetMode="External"/><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8" Type="http://schemas.openxmlformats.org/officeDocument/2006/relationships/hyperlink" Target="https://doi.org/10.1007/s00382-020-05451-8" TargetMode="External"/><Relationship Id="rId13" Type="http://schemas.openxmlformats.org/officeDocument/2006/relationships/hyperlink" Target="https://doi.org/10.1038/s41467-018-05634-2" TargetMode="External"/><Relationship Id="rId18" Type="http://schemas.openxmlformats.org/officeDocument/2006/relationships/hyperlink" Target="http://dx.doi.org/10.17864/1947.111" TargetMode="External"/><Relationship Id="rId3" Type="http://schemas.openxmlformats.org/officeDocument/2006/relationships/image" Target="../media/image20.png"/><Relationship Id="rId7" Type="http://schemas.openxmlformats.org/officeDocument/2006/relationships/hyperlink" Target="http://onlinelibrary.wiley.com/doi/10.1002/2014GL060962/full" TargetMode="External"/><Relationship Id="rId12" Type="http://schemas.openxmlformats.org/officeDocument/2006/relationships/hyperlink" Target="https://doi.org/10.5194/amt-11-3373-2018" TargetMode="External"/><Relationship Id="rId17" Type="http://schemas.openxmlformats.org/officeDocument/2006/relationships/image" Target="../media/image23.emf"/><Relationship Id="rId2" Type="http://schemas.openxmlformats.org/officeDocument/2006/relationships/notesSlide" Target="../notesSlides/notesSlide2.xml"/><Relationship Id="rId16" Type="http://schemas.openxmlformats.org/officeDocument/2006/relationships/hyperlink" Target="https://www.nature.com/articles/s41561-019-0528-y" TargetMode="Externa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doi.org/10.5194/gmd-11-3681-2018" TargetMode="External"/><Relationship Id="rId5" Type="http://schemas.openxmlformats.org/officeDocument/2006/relationships/hyperlink" Target="http://onlinelibrary.wiley.com/doi/10.1002/2017JD026616/abstract" TargetMode="External"/><Relationship Id="rId15" Type="http://schemas.openxmlformats.org/officeDocument/2006/relationships/hyperlink" Target="https://doi.org/10.1175/JCLI-D-19-0323.1" TargetMode="External"/><Relationship Id="rId10" Type="http://schemas.openxmlformats.org/officeDocument/2006/relationships/hyperlink" Target="https://doi.org/10.1029/2018ms001372" TargetMode="External"/><Relationship Id="rId4" Type="http://schemas.openxmlformats.org/officeDocument/2006/relationships/image" Target="../media/image21.png"/><Relationship Id="rId9" Type="http://schemas.openxmlformats.org/officeDocument/2006/relationships/hyperlink" Target="https://doi.org/10.1002/2017ms001115" TargetMode="External"/><Relationship Id="rId14" Type="http://schemas.openxmlformats.org/officeDocument/2006/relationships/hyperlink" Target="https://doi.org/10.1029/2018JD02877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dvances.sciencemag.org/content/3/3/e1601545.full" TargetMode="External"/><Relationship Id="rId2" Type="http://schemas.openxmlformats.org/officeDocument/2006/relationships/hyperlink" Target="https://doi.org/10.1088/2515-7620/abbb39"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hyperlink" Target="http://www.mdpi.com/2225-1154/6/3/62" TargetMode="External"/><Relationship Id="rId3" Type="http://schemas.openxmlformats.org/officeDocument/2006/relationships/image" Target="../media/image26.png"/><Relationship Id="rId7" Type="http://schemas.openxmlformats.org/officeDocument/2006/relationships/hyperlink" Target="https://www.nature.com/articles/s41598-019-56490-z" TargetMode="External"/><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hyperlink" Target="http://advances.sciencemag.org/content/3/3/e1601545.full" TargetMode="External"/><Relationship Id="rId5" Type="http://schemas.openxmlformats.org/officeDocument/2006/relationships/hyperlink" Target="https://doi.org/10.1029/2018JD028776" TargetMode="External"/><Relationship Id="rId4" Type="http://schemas.openxmlformats.org/officeDocument/2006/relationships/hyperlink" Target="https://doi.org/10.1007/s00382-020-05451-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38/s41467-018-05634-2" TargetMode="External"/><Relationship Id="rId2" Type="http://schemas.openxmlformats.org/officeDocument/2006/relationships/hyperlink" Target="http://doi.org/10.1029/2019GL086705" TargetMode="Externa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hyperlink" Target="https://doi.org/10.1007/s00382-020-05451-8" TargetMode="External"/><Relationship Id="rId3" Type="http://schemas.openxmlformats.org/officeDocument/2006/relationships/hyperlink" Target="http://onlinelibrary.wiley.com/doi/10.1002/2017JD026616/full" TargetMode="External"/><Relationship Id="rId7" Type="http://schemas.openxmlformats.org/officeDocument/2006/relationships/image" Target="../media/image19.jpeg"/><Relationship Id="rId2" Type="http://schemas.openxmlformats.org/officeDocument/2006/relationships/hyperlink" Target="http://www.nature.com/ngeo/journal/v6/n11/full/ngeo1987.html" TargetMode="External"/><Relationship Id="rId1" Type="http://schemas.openxmlformats.org/officeDocument/2006/relationships/slideLayout" Target="../slideLayouts/slideLayout2.xml"/><Relationship Id="rId6" Type="http://schemas.openxmlformats.org/officeDocument/2006/relationships/hyperlink" Target="https://doi.org/10.1002/2016GL070413" TargetMode="External"/><Relationship Id="rId5" Type="http://schemas.openxmlformats.org/officeDocument/2006/relationships/hyperlink" Target="http://dx.doi.org/10.1038/nclimate2513" TargetMode="External"/><Relationship Id="rId4" Type="http://schemas.openxmlformats.org/officeDocument/2006/relationships/hyperlink" Target="http://link.springer.com/article/10.1007/s00382-015-2766-z" TargetMode="External"/><Relationship Id="rId9" Type="http://schemas.openxmlformats.org/officeDocument/2006/relationships/image" Target="../media/image29.emf"/></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i.org/10.1007/s00382-020-05451-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07/s00382-020-05451-8" TargetMode="Externa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hyperlink" Target="http://dx.doi.org/10.1002/2016GL07247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007/s10712-012-9213-z"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doi.org/10.1111/nyas.14337" TargetMode="External"/><Relationship Id="rId4" Type="http://schemas.openxmlformats.org/officeDocument/2006/relationships/hyperlink" Target="http://onlinelibrary.wiley.com/doi/10.1002/2014GL060962/f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1C15-00ED-47DB-AF44-7E361D76684F}"/>
              </a:ext>
            </a:extLst>
          </p:cNvPr>
          <p:cNvSpPr>
            <a:spLocks noGrp="1"/>
          </p:cNvSpPr>
          <p:nvPr>
            <p:ph type="ctrTitle"/>
          </p:nvPr>
        </p:nvSpPr>
        <p:spPr/>
        <p:txBody>
          <a:bodyPr/>
          <a:lstStyle/>
          <a:p>
            <a:r>
              <a:rPr lang="en-GB" sz="2600" dirty="0"/>
              <a:t>Earth’s energy Budget Changes over Recent Decades</a:t>
            </a:r>
          </a:p>
        </p:txBody>
      </p:sp>
      <p:sp>
        <p:nvSpPr>
          <p:cNvPr id="3" name="Subtitle 2">
            <a:extLst>
              <a:ext uri="{FF2B5EF4-FFF2-40B4-BE49-F238E27FC236}">
                <a16:creationId xmlns:a16="http://schemas.microsoft.com/office/drawing/2014/main" id="{F9A81322-C973-44CE-8149-F243918B9404}"/>
              </a:ext>
            </a:extLst>
          </p:cNvPr>
          <p:cNvSpPr>
            <a:spLocks noGrp="1"/>
          </p:cNvSpPr>
          <p:nvPr>
            <p:ph type="subTitle" idx="1"/>
          </p:nvPr>
        </p:nvSpPr>
        <p:spPr/>
        <p:txBody>
          <a:bodyPr/>
          <a:lstStyle/>
          <a:p>
            <a:r>
              <a:rPr lang="en-GB" dirty="0"/>
              <a:t>Richard P. Allan		r.p.allan@reading.ac.uk		</a:t>
            </a:r>
            <a:r>
              <a:rPr lang="en-GB" dirty="0">
                <a:solidFill>
                  <a:schemeClr val="accent5"/>
                </a:solidFill>
              </a:rPr>
              <a:t>@</a:t>
            </a:r>
            <a:r>
              <a:rPr lang="en-GB" dirty="0" err="1">
                <a:solidFill>
                  <a:schemeClr val="accent5"/>
                </a:solidFill>
              </a:rPr>
              <a:t>rpallanuk</a:t>
            </a:r>
            <a:endParaRPr lang="en-GB" dirty="0">
              <a:solidFill>
                <a:schemeClr val="accent5"/>
              </a:solidFill>
            </a:endParaRPr>
          </a:p>
          <a:p>
            <a:r>
              <a:rPr lang="en-GB" dirty="0" err="1"/>
              <a:t>Chunlei</a:t>
            </a:r>
            <a:r>
              <a:rPr lang="en-GB" dirty="0"/>
              <a:t> Liu (Guangdong Ocean University, Zhanjiang, China)</a:t>
            </a:r>
          </a:p>
        </p:txBody>
      </p:sp>
      <p:sp>
        <p:nvSpPr>
          <p:cNvPr id="4" name="Slide Number Placeholder 3">
            <a:extLst>
              <a:ext uri="{FF2B5EF4-FFF2-40B4-BE49-F238E27FC236}">
                <a16:creationId xmlns:a16="http://schemas.microsoft.com/office/drawing/2014/main" id="{F327EC9A-9552-41F6-9088-436C69177B70}"/>
              </a:ext>
            </a:extLst>
          </p:cNvPr>
          <p:cNvSpPr>
            <a:spLocks noGrp="1"/>
          </p:cNvSpPr>
          <p:nvPr>
            <p:ph type="sldNum" sz="quarter" idx="4"/>
          </p:nvPr>
        </p:nvSpPr>
        <p:spPr/>
        <p:txBody>
          <a:bodyPr/>
          <a:lstStyle/>
          <a:p>
            <a:fld id="{44C01B32-D1A0-401C-8867-70456BBB1E87}" type="slidenum">
              <a:rPr lang="en-GB" altLang="en-US" smtClean="0">
                <a:solidFill>
                  <a:srgbClr val="E0E0E1"/>
                </a:solidFill>
              </a:rPr>
              <a:pPr/>
              <a:t>1</a:t>
            </a:fld>
            <a:endParaRPr lang="en-GB" altLang="en-US" dirty="0">
              <a:solidFill>
                <a:srgbClr val="E0E0E1"/>
              </a:solidFill>
            </a:endParaRPr>
          </a:p>
        </p:txBody>
      </p:sp>
      <p:sp>
        <p:nvSpPr>
          <p:cNvPr id="5" name="Text Placeholder 4">
            <a:extLst>
              <a:ext uri="{FF2B5EF4-FFF2-40B4-BE49-F238E27FC236}">
                <a16:creationId xmlns:a16="http://schemas.microsoft.com/office/drawing/2014/main" id="{687BB28B-E58B-4FE6-85A9-6B815CAF3351}"/>
              </a:ext>
            </a:extLst>
          </p:cNvPr>
          <p:cNvSpPr>
            <a:spLocks noGrp="1"/>
          </p:cNvSpPr>
          <p:nvPr>
            <p:ph type="body" sz="quarter" idx="13"/>
          </p:nvPr>
        </p:nvSpPr>
        <p:spPr>
          <a:xfrm>
            <a:off x="417512" y="0"/>
            <a:ext cx="3146376" cy="651662"/>
          </a:xfrm>
        </p:spPr>
        <p:txBody>
          <a:bodyPr/>
          <a:lstStyle/>
          <a:p>
            <a:r>
              <a:rPr lang="en-GB" dirty="0"/>
              <a:t>Department of Meteorology</a:t>
            </a:r>
          </a:p>
        </p:txBody>
      </p:sp>
      <p:pic>
        <p:nvPicPr>
          <p:cNvPr id="7" name="Picture 2">
            <a:extLst>
              <a:ext uri="{FF2B5EF4-FFF2-40B4-BE49-F238E27FC236}">
                <a16:creationId xmlns:a16="http://schemas.microsoft.com/office/drawing/2014/main" id="{9C6D3549-3F28-4B5C-816C-5C523936265B}"/>
              </a:ext>
            </a:extLst>
          </p:cNvPr>
          <p:cNvPicPr>
            <a:picLocks noGrp="1" noChangeAspect="1" noChangeArrowheads="1"/>
          </p:cNvPicPr>
          <p:nvPr>
            <p:ph type="pic" sz="quarter" idx="16"/>
          </p:nvPr>
        </p:nvPicPr>
        <p:blipFill rotWithShape="1">
          <a:blip r:embed="rId3">
            <a:extLst>
              <a:ext uri="{28A0092B-C50C-407E-A947-70E740481C1C}">
                <a14:useLocalDpi xmlns:a14="http://schemas.microsoft.com/office/drawing/2010/main" val="0"/>
              </a:ext>
            </a:extLst>
          </a:blip>
          <a:srcRect t="15770" b="59356"/>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NCEO - National Centre for Earth Observation">
            <a:extLst>
              <a:ext uri="{FF2B5EF4-FFF2-40B4-BE49-F238E27FC236}">
                <a16:creationId xmlns:a16="http://schemas.microsoft.com/office/drawing/2014/main" id="{F86FB11A-3D5B-4A60-B0A7-7B21351DC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19" y="5711180"/>
            <a:ext cx="2169965" cy="55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9425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706090"/>
          </a:xfrm>
        </p:spPr>
        <p:txBody>
          <a:bodyPr/>
          <a:lstStyle/>
          <a:p>
            <a:r>
              <a:rPr lang="en-GB" sz="3200" dirty="0">
                <a:solidFill>
                  <a:srgbClr val="C00000"/>
                </a:solidFill>
              </a:rPr>
              <a:t>Summary</a:t>
            </a:r>
          </a:p>
        </p:txBody>
      </p:sp>
      <p:sp>
        <p:nvSpPr>
          <p:cNvPr id="6" name="Content Placeholder 5"/>
          <p:cNvSpPr>
            <a:spLocks noGrp="1"/>
          </p:cNvSpPr>
          <p:nvPr>
            <p:ph idx="1"/>
          </p:nvPr>
        </p:nvSpPr>
        <p:spPr>
          <a:xfrm>
            <a:off x="251520" y="980728"/>
            <a:ext cx="8507288" cy="5112568"/>
          </a:xfrm>
        </p:spPr>
        <p:txBody>
          <a:bodyPr/>
          <a:lstStyle/>
          <a:p>
            <a:r>
              <a:rPr lang="en-GB" sz="1800" dirty="0"/>
              <a:t>How is Earth’s energy budget driving and responding to climate change? </a:t>
            </a:r>
          </a:p>
          <a:p>
            <a:r>
              <a:rPr lang="en-GB" sz="1800" dirty="0"/>
              <a:t>Multi-decadal estimates of Earth’s energy imbalance/sea level </a:t>
            </a:r>
            <a:r>
              <a:rPr lang="en-GB" sz="1800" i="1" dirty="0"/>
              <a:t>broadly</a:t>
            </a:r>
            <a:r>
              <a:rPr lang="en-GB" sz="1800" dirty="0"/>
              <a:t> consistent:   </a:t>
            </a:r>
            <a:r>
              <a:rPr lang="en-GB" sz="1800" u="sng" dirty="0">
                <a:hlinkClick r:id="rId2"/>
              </a:rPr>
              <a:t>Cheng et al. 2017 Sci. Adv.</a:t>
            </a:r>
            <a:r>
              <a:rPr lang="en-GB" sz="1800" dirty="0"/>
              <a:t>; </a:t>
            </a:r>
            <a:r>
              <a:rPr lang="da-DK" sz="1800" u="sng" dirty="0">
                <a:hlinkClick r:id="rId3"/>
              </a:rPr>
              <a:t>Nerem et al. 2018 PNAS</a:t>
            </a:r>
            <a:r>
              <a:rPr lang="da-DK" sz="1800" u="sng" dirty="0"/>
              <a:t>; </a:t>
            </a:r>
            <a:r>
              <a:rPr lang="en-GB" sz="1800" u="sng" dirty="0">
                <a:solidFill>
                  <a:srgbClr val="CC0000"/>
                </a:solidFill>
                <a:hlinkClick r:id="rId4"/>
              </a:rPr>
              <a:t>Allison et al. 2020 ERL</a:t>
            </a:r>
            <a:endParaRPr lang="en-GB" sz="1800" dirty="0"/>
          </a:p>
          <a:p>
            <a:r>
              <a:rPr lang="en-GB" sz="1800" dirty="0"/>
              <a:t>What is accuracy of trends in Earth’s energy imbalance? </a:t>
            </a:r>
            <a:r>
              <a:rPr lang="en-GB" sz="1600" i="1" dirty="0"/>
              <a:t>“ensure orbital ERB measurements track true climate, rather than instrument changes” </a:t>
            </a:r>
            <a:r>
              <a:rPr lang="en-GB" sz="1600" dirty="0"/>
              <a:t>(e.g. using the moon) </a:t>
            </a:r>
            <a:r>
              <a:rPr lang="en-GB" sz="1600" dirty="0">
                <a:hlinkClick r:id="rId5"/>
              </a:rPr>
              <a:t>Matthews (2018) JAMC</a:t>
            </a:r>
            <a:r>
              <a:rPr lang="en-GB" sz="1600" dirty="0"/>
              <a:t> </a:t>
            </a:r>
          </a:p>
          <a:p>
            <a:r>
              <a:rPr lang="en-GB" sz="1800" dirty="0"/>
              <a:t>Where is energy accumulating in the oceans and what are the mechanisms? Are models capturing Earth’s energy imbalance and the mechanisms of heat accumulation? </a:t>
            </a:r>
          </a:p>
          <a:p>
            <a:r>
              <a:rPr lang="en-GB" sz="1800" dirty="0"/>
              <a:t>What are the mechanisms that determine N Atlantic variability and links with Pacific and ocean heat uptake? How are inter-hemispheric, land/ocean and low to high latitude heat transports changing? e. g. </a:t>
            </a:r>
            <a:r>
              <a:rPr lang="en-GB" sz="1800" dirty="0">
                <a:hlinkClick r:id="rId6"/>
              </a:rPr>
              <a:t>Trenberth &amp; Fasullo, 2017 GRL</a:t>
            </a:r>
            <a:r>
              <a:rPr lang="en-GB" sz="1800" dirty="0"/>
              <a:t>; </a:t>
            </a:r>
            <a:r>
              <a:rPr lang="en-GB" sz="1800" dirty="0">
                <a:solidFill>
                  <a:srgbClr val="000000"/>
                </a:solidFill>
                <a:cs typeface="Calibri" panose="020F0502020204030204" pitchFamily="34" charset="0"/>
                <a:hlinkClick r:id="rId7"/>
              </a:rPr>
              <a:t>Liu et al. 2020 </a:t>
            </a:r>
            <a:r>
              <a:rPr lang="en-GB" sz="1800" dirty="0" err="1">
                <a:solidFill>
                  <a:srgbClr val="000000"/>
                </a:solidFill>
                <a:cs typeface="Calibri" panose="020F0502020204030204" pitchFamily="34" charset="0"/>
                <a:hlinkClick r:id="rId7"/>
              </a:rPr>
              <a:t>Clim</a:t>
            </a:r>
            <a:r>
              <a:rPr lang="en-GB" sz="1800" dirty="0">
                <a:solidFill>
                  <a:srgbClr val="000000"/>
                </a:solidFill>
                <a:cs typeface="Calibri" panose="020F0502020204030204" pitchFamily="34" charset="0"/>
                <a:hlinkClick r:id="rId7"/>
              </a:rPr>
              <a:t>. </a:t>
            </a:r>
            <a:r>
              <a:rPr lang="en-GB" sz="1800" dirty="0" err="1">
                <a:solidFill>
                  <a:srgbClr val="000000"/>
                </a:solidFill>
                <a:cs typeface="Calibri" panose="020F0502020204030204" pitchFamily="34" charset="0"/>
                <a:hlinkClick r:id="rId7"/>
              </a:rPr>
              <a:t>Dyn</a:t>
            </a:r>
            <a:endParaRPr lang="en-GB" sz="1800" dirty="0"/>
          </a:p>
          <a:p>
            <a:r>
              <a:rPr lang="en-GB" sz="1800" dirty="0"/>
              <a:t>Can models represent water vapour and cloud feedbacks and their change over time? Do climate models underestimate low cloud amplifying feedbacks, internal variability &amp; climate sensitivity? </a:t>
            </a:r>
            <a:r>
              <a:rPr lang="en-GB" sz="1800" u="sng" dirty="0">
                <a:hlinkClick r:id="rId8"/>
              </a:rPr>
              <a:t>Marvel et al. 2018</a:t>
            </a:r>
            <a:r>
              <a:rPr lang="en-GB" sz="1800" dirty="0"/>
              <a:t>; </a:t>
            </a:r>
            <a:r>
              <a:rPr lang="en-GB" sz="1800" u="sng" dirty="0">
                <a:hlinkClick r:id="rId9"/>
              </a:rPr>
              <a:t>Silvers et al. 2017 </a:t>
            </a:r>
            <a:r>
              <a:rPr lang="en-GB" sz="1800" u="sng" dirty="0"/>
              <a:t>;</a:t>
            </a:r>
            <a:r>
              <a:rPr lang="en-GB" sz="1800" dirty="0"/>
              <a:t> </a:t>
            </a:r>
            <a:r>
              <a:rPr lang="da-DK" sz="1800" dirty="0">
                <a:hlinkClick r:id="rId10"/>
              </a:rPr>
              <a:t>Yuan et al. 2018 </a:t>
            </a:r>
            <a:r>
              <a:rPr lang="da-DK" sz="1800" dirty="0"/>
              <a:t>; </a:t>
            </a:r>
            <a:r>
              <a:rPr lang="en-GB" sz="1800" dirty="0">
                <a:cs typeface="Calibri" panose="020F0502020204030204" pitchFamily="34" charset="0"/>
                <a:hlinkClick r:id="rId11"/>
              </a:rPr>
              <a:t>Loeb et al. 2020 GRL</a:t>
            </a:r>
            <a:r>
              <a:rPr lang="en-GB" sz="1800" dirty="0">
                <a:cs typeface="Calibri" panose="020F0502020204030204" pitchFamily="34" charset="0"/>
              </a:rPr>
              <a:t> and response to s</a:t>
            </a:r>
            <a:r>
              <a:rPr lang="fr-FR" sz="1800" dirty="0" err="1"/>
              <a:t>patial</a:t>
            </a:r>
            <a:r>
              <a:rPr lang="fr-FR" sz="1800" dirty="0"/>
              <a:t> patterns of </a:t>
            </a:r>
            <a:r>
              <a:rPr lang="fr-FR" sz="1800" dirty="0" err="1"/>
              <a:t>warming</a:t>
            </a:r>
            <a:r>
              <a:rPr lang="fr-FR" sz="1800" dirty="0"/>
              <a:t> e.g. </a:t>
            </a:r>
            <a:r>
              <a:rPr lang="en-GB" sz="1800" u="sng" dirty="0">
                <a:hlinkClick r:id="rId12"/>
              </a:rPr>
              <a:t>He &amp; </a:t>
            </a:r>
            <a:r>
              <a:rPr lang="en-GB" sz="1800" u="sng" dirty="0" err="1">
                <a:hlinkClick r:id="rId12"/>
              </a:rPr>
              <a:t>Soden</a:t>
            </a:r>
            <a:r>
              <a:rPr lang="en-GB" sz="1800" u="sng" dirty="0">
                <a:hlinkClick r:id="rId12"/>
              </a:rPr>
              <a:t> (2016)</a:t>
            </a:r>
            <a:r>
              <a:rPr lang="en-GB" sz="1800" u="sng" dirty="0"/>
              <a:t>; </a:t>
            </a:r>
            <a:r>
              <a:rPr lang="fr-FR" sz="1800" u="sng" dirty="0">
                <a:hlinkClick r:id="rId13"/>
              </a:rPr>
              <a:t>Richardson et al. (2016)</a:t>
            </a:r>
            <a:r>
              <a:rPr lang="fr-FR" sz="1800" u="sng" dirty="0"/>
              <a:t>; </a:t>
            </a:r>
            <a:r>
              <a:rPr lang="en-GB" sz="1800" u="sng" dirty="0" err="1">
                <a:hlinkClick r:id="rId14"/>
              </a:rPr>
              <a:t>Ceppi</a:t>
            </a:r>
            <a:r>
              <a:rPr lang="en-GB" sz="1800" u="sng" dirty="0">
                <a:hlinkClick r:id="rId14"/>
              </a:rPr>
              <a:t> &amp; Gregory (2017)</a:t>
            </a:r>
            <a:r>
              <a:rPr lang="en-GB" sz="1800" dirty="0"/>
              <a:t>; </a:t>
            </a:r>
            <a:r>
              <a:rPr lang="en-GB" sz="1800" u="sng" dirty="0">
                <a:hlinkClick r:id="rId15"/>
              </a:rPr>
              <a:t>Andrews &amp; Webb (2017) </a:t>
            </a:r>
            <a:r>
              <a:rPr lang="en-GB" sz="1800" dirty="0"/>
              <a:t> </a:t>
            </a:r>
          </a:p>
          <a:p>
            <a:r>
              <a:rPr lang="en-GB" sz="1800" dirty="0"/>
              <a:t>Observational insight on fast/slow coupling between the energy and water cycles? Joint energy/water cycle approaches e.g. </a:t>
            </a:r>
            <a:r>
              <a:rPr lang="en-GB" sz="1800" dirty="0" err="1">
                <a:hlinkClick r:id="rId16"/>
              </a:rPr>
              <a:t>Rodell</a:t>
            </a:r>
            <a:r>
              <a:rPr lang="en-GB" sz="1800" dirty="0">
                <a:hlinkClick r:id="rId16"/>
              </a:rPr>
              <a:t> et al. 2015 </a:t>
            </a:r>
            <a:r>
              <a:rPr lang="en-GB" sz="1800" dirty="0" err="1">
                <a:hlinkClick r:id="rId16"/>
              </a:rPr>
              <a:t>J.Clim</a:t>
            </a:r>
            <a:r>
              <a:rPr lang="en-GB" sz="1800" dirty="0"/>
              <a:t>; </a:t>
            </a:r>
            <a:r>
              <a:rPr lang="en-GB" sz="1800" dirty="0">
                <a:hlinkClick r:id="rId17"/>
              </a:rPr>
              <a:t>Thomas et al. 2019 J. </a:t>
            </a:r>
            <a:r>
              <a:rPr lang="en-GB" sz="1800" dirty="0" err="1">
                <a:hlinkClick r:id="rId17"/>
              </a:rPr>
              <a:t>Clim</a:t>
            </a:r>
            <a:r>
              <a:rPr lang="en-GB" sz="1800" dirty="0"/>
              <a:t> </a:t>
            </a:r>
          </a:p>
          <a:p>
            <a:endParaRPr lang="en-GB" sz="1800" dirty="0"/>
          </a:p>
          <a:p>
            <a:endParaRPr lang="en-GB" sz="2000" dirty="0"/>
          </a:p>
          <a:p>
            <a:endParaRPr lang="en-GB" sz="2000" dirty="0"/>
          </a:p>
          <a:p>
            <a:endParaRPr lang="en-GB" sz="2000" dirty="0"/>
          </a:p>
        </p:txBody>
      </p:sp>
    </p:spTree>
    <p:extLst>
      <p:ext uri="{BB962C8B-B14F-4D97-AF65-F5344CB8AC3E}">
        <p14:creationId xmlns:p14="http://schemas.microsoft.com/office/powerpoint/2010/main" val="9527291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11</a:t>
            </a:fld>
            <a:endParaRPr lang="en-GB" altLang="en-US">
              <a:solidFill>
                <a:srgbClr val="50535A"/>
              </a:solidFill>
            </a:endParaRPr>
          </a:p>
        </p:txBody>
      </p:sp>
    </p:spTree>
    <p:extLst>
      <p:ext uri="{BB962C8B-B14F-4D97-AF65-F5344CB8AC3E}">
        <p14:creationId xmlns:p14="http://schemas.microsoft.com/office/powerpoint/2010/main" val="34770826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124744"/>
            <a:ext cx="6381750" cy="5133975"/>
          </a:xfrm>
          <a:prstGeom prst="rect">
            <a:avLst/>
          </a:prstGeom>
        </p:spPr>
      </p:pic>
      <p:sp>
        <p:nvSpPr>
          <p:cNvPr id="2" name="Title 1"/>
          <p:cNvSpPr>
            <a:spLocks noGrp="1"/>
          </p:cNvSpPr>
          <p:nvPr>
            <p:ph type="title"/>
          </p:nvPr>
        </p:nvSpPr>
        <p:spPr>
          <a:xfrm>
            <a:off x="467544" y="38620"/>
            <a:ext cx="6408710" cy="716222"/>
          </a:xfrm>
        </p:spPr>
        <p:txBody>
          <a:bodyPr>
            <a:noAutofit/>
          </a:bodyPr>
          <a:lstStyle/>
          <a:p>
            <a:pPr algn="l"/>
            <a:r>
              <a:rPr lang="en-GB" sz="2600" dirty="0">
                <a:solidFill>
                  <a:srgbClr val="C00000"/>
                </a:solidFill>
              </a:rPr>
              <a:t>Earth’s Energy Budget SINCE 1985</a:t>
            </a:r>
          </a:p>
        </p:txBody>
      </p:sp>
      <p:sp>
        <p:nvSpPr>
          <p:cNvPr id="3" name="Content Placeholder 2"/>
          <p:cNvSpPr>
            <a:spLocks noGrp="1"/>
          </p:cNvSpPr>
          <p:nvPr>
            <p:ph idx="1"/>
          </p:nvPr>
        </p:nvSpPr>
        <p:spPr>
          <a:xfrm>
            <a:off x="6156176" y="3998128"/>
            <a:ext cx="2808312" cy="2023160"/>
          </a:xfrm>
        </p:spPr>
        <p:txBody>
          <a:bodyPr/>
          <a:lstStyle/>
          <a:p>
            <a:pPr marL="342900" indent="-285750">
              <a:spcBef>
                <a:spcPct val="0"/>
              </a:spcBef>
            </a:pPr>
            <a:r>
              <a:rPr lang="en-GB" sz="1800" dirty="0">
                <a:solidFill>
                  <a:srgbClr val="000000"/>
                </a:solidFill>
              </a:rPr>
              <a:t>Use modelling to combine ERBS+CERES records &amp; estimate uncertainty:  </a:t>
            </a:r>
            <a:r>
              <a:rPr lang="en-GB" sz="1800" dirty="0">
                <a:latin typeface="Calibri" panose="020F0502020204030204" pitchFamily="34" charset="0"/>
                <a:cs typeface="Calibri" panose="020F0502020204030204" pitchFamily="34" charset="0"/>
                <a:hlinkClick r:id="rId4"/>
              </a:rPr>
              <a:t>Allan et al. (2014) GRL</a:t>
            </a:r>
            <a:r>
              <a:rPr lang="en-GB" sz="1800" dirty="0">
                <a:latin typeface="Calibri" panose="020F0502020204030204" pitchFamily="34" charset="0"/>
                <a:cs typeface="Calibri" panose="020F0502020204030204" pitchFamily="34" charset="0"/>
              </a:rPr>
              <a:t> </a:t>
            </a:r>
          </a:p>
          <a:p>
            <a:pPr marL="342900" indent="-285750">
              <a:spcBef>
                <a:spcPct val="0"/>
              </a:spcBef>
            </a:pPr>
            <a:r>
              <a:rPr lang="en-GB" sz="1800" dirty="0">
                <a:solidFill>
                  <a:srgbClr val="000000"/>
                </a:solidFill>
                <a:latin typeface="Calibri" panose="020F0502020204030204" pitchFamily="34" charset="0"/>
                <a:cs typeface="Calibri" panose="020F0502020204030204" pitchFamily="34" charset="0"/>
              </a:rPr>
              <a:t>Compute surface fluxes using modified energy budget approach:            </a:t>
            </a:r>
            <a:r>
              <a:rPr lang="en-GB" sz="1800" dirty="0">
                <a:solidFill>
                  <a:srgbClr val="000000"/>
                </a:solidFill>
                <a:latin typeface="Calibri" panose="020F0502020204030204" pitchFamily="34" charset="0"/>
                <a:cs typeface="Calibri" panose="020F0502020204030204" pitchFamily="34" charset="0"/>
                <a:hlinkClick r:id="rId5"/>
              </a:rPr>
              <a:t>Liu et al. (2020) </a:t>
            </a:r>
            <a:r>
              <a:rPr lang="en-GB" sz="1800" dirty="0" err="1">
                <a:solidFill>
                  <a:srgbClr val="000000"/>
                </a:solidFill>
                <a:latin typeface="Calibri" panose="020F0502020204030204" pitchFamily="34" charset="0"/>
                <a:cs typeface="Calibri" panose="020F0502020204030204" pitchFamily="34" charset="0"/>
                <a:hlinkClick r:id="rId5"/>
              </a:rPr>
              <a:t>Clim</a:t>
            </a:r>
            <a:r>
              <a:rPr lang="en-GB" sz="1800" dirty="0">
                <a:solidFill>
                  <a:srgbClr val="000000"/>
                </a:solidFill>
                <a:latin typeface="Calibri" panose="020F0502020204030204" pitchFamily="34" charset="0"/>
                <a:cs typeface="Calibri" panose="020F0502020204030204" pitchFamily="34" charset="0"/>
                <a:hlinkClick r:id="rId5"/>
              </a:rPr>
              <a:t>. </a:t>
            </a:r>
            <a:r>
              <a:rPr lang="en-GB" sz="1800" dirty="0" err="1">
                <a:solidFill>
                  <a:srgbClr val="000000"/>
                </a:solidFill>
                <a:latin typeface="Calibri" panose="020F0502020204030204" pitchFamily="34" charset="0"/>
                <a:cs typeface="Calibri" panose="020F0502020204030204" pitchFamily="34" charset="0"/>
                <a:hlinkClick r:id="rId5"/>
              </a:rPr>
              <a:t>Dyn</a:t>
            </a:r>
            <a:r>
              <a:rPr lang="en-GB" sz="1800" dirty="0">
                <a:solidFill>
                  <a:srgbClr val="000000"/>
                </a:solidFill>
                <a:latin typeface="Calibri" panose="020F0502020204030204" pitchFamily="34" charset="0"/>
                <a:cs typeface="Calibri" panose="020F0502020204030204" pitchFamily="34" charset="0"/>
                <a:hlinkClick r:id="rId5"/>
              </a:rPr>
              <a:t>.</a:t>
            </a:r>
            <a:r>
              <a:rPr lang="en-GB" sz="1800" dirty="0">
                <a:solidFill>
                  <a:srgbClr val="000000"/>
                </a:solidFill>
                <a:latin typeface="Calibri" panose="020F0502020204030204" pitchFamily="34" charset="0"/>
                <a:cs typeface="Calibri" panose="020F0502020204030204" pitchFamily="34" charset="0"/>
              </a:rPr>
              <a:t> </a:t>
            </a:r>
            <a:endParaRPr lang="en-GB" sz="1800" dirty="0">
              <a:solidFill>
                <a:srgbClr val="000000"/>
              </a:solidFill>
            </a:endParaRPr>
          </a:p>
        </p:txBody>
      </p:sp>
      <p:sp>
        <p:nvSpPr>
          <p:cNvPr id="12" name="Title 1"/>
          <p:cNvSpPr txBox="1">
            <a:spLocks/>
          </p:cNvSpPr>
          <p:nvPr/>
        </p:nvSpPr>
        <p:spPr>
          <a:xfrm>
            <a:off x="255874" y="706267"/>
            <a:ext cx="5944350" cy="52220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accent2">
                    <a:lumMod val="50000"/>
                  </a:schemeClr>
                </a:solidFill>
              </a:rPr>
              <a:t>    </a:t>
            </a:r>
            <a:r>
              <a:rPr lang="en-GB" sz="2900" dirty="0"/>
              <a:t>top of atmosphere	  surface </a:t>
            </a:r>
          </a:p>
        </p:txBody>
      </p:sp>
      <p:pic>
        <p:nvPicPr>
          <p:cNvPr id="10" name="Picture 9"/>
          <p:cNvPicPr>
            <a:picLocks noChangeAspect="1"/>
          </p:cNvPicPr>
          <p:nvPr/>
        </p:nvPicPr>
        <p:blipFill>
          <a:blip r:embed="rId6"/>
          <a:stretch>
            <a:fillRect/>
          </a:stretch>
        </p:blipFill>
        <p:spPr>
          <a:xfrm>
            <a:off x="5940152" y="1368875"/>
            <a:ext cx="3188601" cy="2633569"/>
          </a:xfrm>
          <a:prstGeom prst="rect">
            <a:avLst/>
          </a:prstGeom>
        </p:spPr>
      </p:pic>
      <p:sp>
        <p:nvSpPr>
          <p:cNvPr id="13" name="TextBox 12"/>
          <p:cNvSpPr txBox="1"/>
          <p:nvPr/>
        </p:nvSpPr>
        <p:spPr>
          <a:xfrm>
            <a:off x="255874" y="6165304"/>
            <a:ext cx="7268454" cy="369332"/>
          </a:xfrm>
          <a:prstGeom prst="rect">
            <a:avLst/>
          </a:prstGeom>
          <a:noFill/>
        </p:spPr>
        <p:txBody>
          <a:bodyPr wrap="square" rtlCol="0">
            <a:spAutoFit/>
          </a:bodyPr>
          <a:lstStyle/>
          <a:p>
            <a:pPr algn="l"/>
            <a:r>
              <a:rPr lang="en-GB" dirty="0">
                <a:solidFill>
                  <a:srgbClr val="000000"/>
                </a:solidFill>
                <a:latin typeface="+mn-lt"/>
                <a:hlinkClick r:id="rId7"/>
              </a:rPr>
              <a:t>Liu et al. (2017) JGR</a:t>
            </a:r>
            <a:r>
              <a:rPr lang="en-GB" dirty="0">
                <a:solidFill>
                  <a:srgbClr val="000000"/>
                </a:solidFill>
                <a:latin typeface="+mn-lt"/>
              </a:rPr>
              <a:t> Data: </a:t>
            </a:r>
            <a:r>
              <a:rPr lang="en-GB" u="sng" dirty="0">
                <a:latin typeface="+mn-lt"/>
                <a:hlinkClick r:id="rId8"/>
              </a:rPr>
              <a:t>doi.org/10.17864/1947.111</a:t>
            </a:r>
            <a:endParaRPr lang="en-GB" dirty="0">
              <a:solidFill>
                <a:srgbClr val="000000"/>
              </a:solidFill>
              <a:latin typeface="+mn-lt"/>
            </a:endParaRPr>
          </a:p>
        </p:txBody>
      </p:sp>
      <p:pic>
        <p:nvPicPr>
          <p:cNvPr id="11" name="Picture 10"/>
          <p:cNvPicPr>
            <a:picLocks noChangeAspect="1"/>
          </p:cNvPicPr>
          <p:nvPr/>
        </p:nvPicPr>
        <p:blipFill rotWithShape="1">
          <a:blip r:embed="rId9"/>
          <a:srcRect t="22397" b="12934"/>
          <a:stretch/>
        </p:blipFill>
        <p:spPr>
          <a:xfrm>
            <a:off x="6837908" y="2974814"/>
            <a:ext cx="1357531" cy="360040"/>
          </a:xfrm>
          <a:prstGeom prst="rect">
            <a:avLst/>
          </a:prstGeom>
          <a:effectLst>
            <a:glow rad="127000">
              <a:schemeClr val="accent3"/>
            </a:glow>
          </a:effectLst>
        </p:spPr>
      </p:pic>
      <p:sp>
        <p:nvSpPr>
          <p:cNvPr id="4" name="TextBox 3"/>
          <p:cNvSpPr txBox="1"/>
          <p:nvPr/>
        </p:nvSpPr>
        <p:spPr>
          <a:xfrm>
            <a:off x="6814869" y="1340768"/>
            <a:ext cx="1357531" cy="1600438"/>
          </a:xfrm>
          <a:prstGeom prst="rect">
            <a:avLst/>
          </a:prstGeom>
          <a:noFill/>
        </p:spPr>
        <p:txBody>
          <a:bodyPr wrap="square" rtlCol="0">
            <a:spAutoFit/>
          </a:bodyPr>
          <a:lstStyle/>
          <a:p>
            <a:r>
              <a:rPr lang="en-GB" dirty="0">
                <a:solidFill>
                  <a:schemeClr val="accent1">
                    <a:lumMod val="50000"/>
                  </a:schemeClr>
                </a:solidFill>
              </a:rPr>
              <a:t>ERBS </a:t>
            </a:r>
            <a:r>
              <a:rPr lang="en-GB" dirty="0">
                <a:solidFill>
                  <a:srgbClr val="FF0000"/>
                </a:solidFill>
              </a:rPr>
              <a:t>CERES</a:t>
            </a:r>
          </a:p>
          <a:p>
            <a:endParaRPr lang="en-GB" dirty="0">
              <a:solidFill>
                <a:srgbClr val="FF0000"/>
              </a:solidFill>
            </a:endParaRPr>
          </a:p>
          <a:p>
            <a:endParaRPr lang="en-GB" dirty="0">
              <a:solidFill>
                <a:srgbClr val="FF0000"/>
              </a:solidFill>
            </a:endParaRPr>
          </a:p>
          <a:p>
            <a:endParaRPr lang="en-GB" sz="800" dirty="0">
              <a:solidFill>
                <a:srgbClr val="FF0000"/>
              </a:solidFill>
            </a:endParaRPr>
          </a:p>
          <a:p>
            <a:r>
              <a:rPr lang="en-GB" dirty="0">
                <a:solidFill>
                  <a:srgbClr val="00B050"/>
                </a:solidFill>
              </a:rPr>
              <a:t>reanalyses</a:t>
            </a:r>
          </a:p>
        </p:txBody>
      </p:sp>
      <p:pic>
        <p:nvPicPr>
          <p:cNvPr id="5" name="Picture 4">
            <a:extLst>
              <a:ext uri="{FF2B5EF4-FFF2-40B4-BE49-F238E27FC236}">
                <a16:creationId xmlns:a16="http://schemas.microsoft.com/office/drawing/2014/main" id="{BFB35458-E78B-49C1-8F21-5A4CB5F25CED}"/>
              </a:ext>
            </a:extLst>
          </p:cNvPr>
          <p:cNvPicPr>
            <a:picLocks noChangeAspect="1"/>
          </p:cNvPicPr>
          <p:nvPr/>
        </p:nvPicPr>
        <p:blipFill>
          <a:blip r:embed="rId10"/>
          <a:stretch>
            <a:fillRect/>
          </a:stretch>
        </p:blipFill>
        <p:spPr>
          <a:xfrm>
            <a:off x="5868144" y="272272"/>
            <a:ext cx="3105432" cy="852472"/>
          </a:xfrm>
          <a:prstGeom prst="rect">
            <a:avLst/>
          </a:prstGeom>
        </p:spPr>
      </p:pic>
    </p:spTree>
    <p:extLst>
      <p:ext uri="{BB962C8B-B14F-4D97-AF65-F5344CB8AC3E}">
        <p14:creationId xmlns:p14="http://schemas.microsoft.com/office/powerpoint/2010/main" val="8681828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b="5108"/>
          <a:stretch/>
        </p:blipFill>
        <p:spPr>
          <a:xfrm>
            <a:off x="2455381" y="2082990"/>
            <a:ext cx="6688619" cy="4370346"/>
          </a:xfrm>
          <a:prstGeom prst="rect">
            <a:avLst/>
          </a:prstGeom>
        </p:spPr>
      </p:pic>
      <p:sp>
        <p:nvSpPr>
          <p:cNvPr id="2" name="Title 1"/>
          <p:cNvSpPr>
            <a:spLocks noGrp="1"/>
          </p:cNvSpPr>
          <p:nvPr>
            <p:ph type="title"/>
          </p:nvPr>
        </p:nvSpPr>
        <p:spPr>
          <a:xfrm>
            <a:off x="251520" y="332656"/>
            <a:ext cx="2736304" cy="1750334"/>
          </a:xfrm>
        </p:spPr>
        <p:txBody>
          <a:bodyPr/>
          <a:lstStyle/>
          <a:p>
            <a:r>
              <a:rPr lang="en-GB" sz="2800" dirty="0"/>
              <a:t>Observed </a:t>
            </a:r>
            <a:br>
              <a:rPr lang="en-GB" sz="2800" dirty="0"/>
            </a:br>
            <a:r>
              <a:rPr lang="en-GB" sz="2800" dirty="0"/>
              <a:t>Changes in </a:t>
            </a:r>
            <a:br>
              <a:rPr lang="en-GB" sz="2800" dirty="0"/>
            </a:br>
            <a:r>
              <a:rPr lang="en-GB" sz="2800" dirty="0"/>
              <a:t>shortwave</a:t>
            </a:r>
            <a:br>
              <a:rPr lang="en-GB" sz="2800" dirty="0"/>
            </a:br>
            <a:r>
              <a:rPr lang="en-GB" sz="2800" dirty="0"/>
              <a:t>absorption</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13</a:t>
            </a:fld>
            <a:endParaRPr lang="en-GB" altLang="en-US" dirty="0">
              <a:solidFill>
                <a:srgbClr val="50535A"/>
              </a:solidFill>
            </a:endParaRPr>
          </a:p>
        </p:txBody>
      </p:sp>
      <p:sp>
        <p:nvSpPr>
          <p:cNvPr id="9" name="Rectangle 8"/>
          <p:cNvSpPr/>
          <p:nvPr/>
        </p:nvSpPr>
        <p:spPr>
          <a:xfrm>
            <a:off x="4499992" y="6186790"/>
            <a:ext cx="4531111" cy="338554"/>
          </a:xfrm>
          <a:prstGeom prst="rect">
            <a:avLst/>
          </a:prstGeom>
          <a:solidFill>
            <a:schemeClr val="bg1"/>
          </a:solidFill>
        </p:spPr>
        <p:txBody>
          <a:bodyPr wrap="square">
            <a:spAutoFit/>
          </a:bodyPr>
          <a:lstStyle/>
          <a:p>
            <a:r>
              <a:rPr lang="en-GB" sz="1600" dirty="0">
                <a:hlinkClick r:id="rId3"/>
              </a:rPr>
              <a:t>Schwarz et al. (2020) Nature </a:t>
            </a:r>
            <a:r>
              <a:rPr lang="en-GB" sz="1600" dirty="0" err="1">
                <a:hlinkClick r:id="rId3"/>
              </a:rPr>
              <a:t>Geosci</a:t>
            </a:r>
            <a:r>
              <a:rPr lang="en-GB" sz="1600" dirty="0">
                <a:hlinkClick r:id="rId3"/>
              </a:rPr>
              <a:t>.</a:t>
            </a:r>
            <a:r>
              <a:rPr lang="en-GB" sz="1600" dirty="0"/>
              <a:t> </a:t>
            </a:r>
          </a:p>
        </p:txBody>
      </p:sp>
      <p:pic>
        <p:nvPicPr>
          <p:cNvPr id="3" name="Picture 2"/>
          <p:cNvPicPr>
            <a:picLocks noChangeAspect="1"/>
          </p:cNvPicPr>
          <p:nvPr/>
        </p:nvPicPr>
        <p:blipFill>
          <a:blip r:embed="rId4"/>
          <a:stretch>
            <a:fillRect/>
          </a:stretch>
        </p:blipFill>
        <p:spPr>
          <a:xfrm>
            <a:off x="2798366" y="135956"/>
            <a:ext cx="6219874" cy="2284932"/>
          </a:xfrm>
          <a:prstGeom prst="rect">
            <a:avLst/>
          </a:prstGeom>
        </p:spPr>
      </p:pic>
      <p:sp>
        <p:nvSpPr>
          <p:cNvPr id="5" name="TextBox 4"/>
          <p:cNvSpPr txBox="1"/>
          <p:nvPr/>
        </p:nvSpPr>
        <p:spPr>
          <a:xfrm>
            <a:off x="251520" y="2279690"/>
            <a:ext cx="2376264" cy="3693319"/>
          </a:xfrm>
          <a:prstGeom prst="rect">
            <a:avLst/>
          </a:prstGeom>
          <a:noFill/>
        </p:spPr>
        <p:txBody>
          <a:bodyPr wrap="square" rtlCol="0">
            <a:spAutoFit/>
          </a:bodyPr>
          <a:lstStyle/>
          <a:p>
            <a:pPr algn="l"/>
            <a:r>
              <a:rPr lang="en-GB" dirty="0">
                <a:solidFill>
                  <a:schemeClr val="tx2"/>
                </a:solidFill>
                <a:latin typeface="+mn-lt"/>
              </a:rPr>
              <a:t>- Combine TOA &amp; surface </a:t>
            </a:r>
            <a:r>
              <a:rPr lang="en-GB" dirty="0" err="1">
                <a:solidFill>
                  <a:schemeClr val="tx2"/>
                </a:solidFill>
                <a:latin typeface="+mn-lt"/>
              </a:rPr>
              <a:t>obs</a:t>
            </a:r>
            <a:endParaRPr lang="en-GB" dirty="0">
              <a:solidFill>
                <a:schemeClr val="tx2"/>
              </a:solidFill>
              <a:latin typeface="+mn-lt"/>
            </a:endParaRPr>
          </a:p>
          <a:p>
            <a:pPr algn="l"/>
            <a:r>
              <a:rPr lang="en-GB" dirty="0">
                <a:solidFill>
                  <a:schemeClr val="tx2"/>
                </a:solidFill>
                <a:latin typeface="+mn-lt"/>
              </a:rPr>
              <a:t>- Surface dimming then brightening after air pollution control</a:t>
            </a:r>
          </a:p>
          <a:p>
            <a:pPr algn="l"/>
            <a:r>
              <a:rPr lang="en-GB" dirty="0">
                <a:solidFill>
                  <a:schemeClr val="tx2"/>
                </a:solidFill>
                <a:latin typeface="+mn-lt"/>
              </a:rPr>
              <a:t>- Atmospheric absorption more important than previously thought</a:t>
            </a:r>
          </a:p>
          <a:p>
            <a:pPr algn="l"/>
            <a:r>
              <a:rPr lang="en-GB" dirty="0">
                <a:solidFill>
                  <a:schemeClr val="tx2"/>
                </a:solidFill>
                <a:latin typeface="+mn-lt"/>
              </a:rPr>
              <a:t>- Implications for water cycle </a:t>
            </a:r>
            <a:r>
              <a:rPr lang="en-GB" sz="1600" dirty="0">
                <a:solidFill>
                  <a:schemeClr val="tx2"/>
                </a:solidFill>
                <a:latin typeface="+mn-lt"/>
              </a:rPr>
              <a:t>e.g. </a:t>
            </a:r>
            <a:r>
              <a:rPr lang="en-GB" sz="1600" dirty="0">
                <a:solidFill>
                  <a:schemeClr val="tx2"/>
                </a:solidFill>
                <a:latin typeface="+mn-lt"/>
                <a:hlinkClick r:id="rId5"/>
              </a:rPr>
              <a:t>Wilcox et al. (2020) ACPD</a:t>
            </a:r>
            <a:endParaRPr lang="en-GB" sz="1600" dirty="0">
              <a:solidFill>
                <a:schemeClr val="tx2"/>
              </a:solidFill>
              <a:latin typeface="+mn-lt"/>
            </a:endParaRPr>
          </a:p>
        </p:txBody>
      </p:sp>
    </p:spTree>
    <p:extLst>
      <p:ext uri="{BB962C8B-B14F-4D97-AF65-F5344CB8AC3E}">
        <p14:creationId xmlns:p14="http://schemas.microsoft.com/office/powerpoint/2010/main" val="26402361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EBEBB4-FB33-44AE-BF24-F75B262E4C10}"/>
              </a:ext>
            </a:extLst>
          </p:cNvPr>
          <p:cNvPicPr>
            <a:picLocks noChangeAspect="1"/>
          </p:cNvPicPr>
          <p:nvPr/>
        </p:nvPicPr>
        <p:blipFill>
          <a:blip r:embed="rId2"/>
          <a:stretch>
            <a:fillRect/>
          </a:stretch>
        </p:blipFill>
        <p:spPr>
          <a:xfrm>
            <a:off x="4355977" y="3072280"/>
            <a:ext cx="4788024" cy="3741096"/>
          </a:xfrm>
          <a:prstGeom prst="rect">
            <a:avLst/>
          </a:prstGeom>
        </p:spPr>
      </p:pic>
      <p:sp>
        <p:nvSpPr>
          <p:cNvPr id="2" name="Title 1">
            <a:extLst>
              <a:ext uri="{FF2B5EF4-FFF2-40B4-BE49-F238E27FC236}">
                <a16:creationId xmlns:a16="http://schemas.microsoft.com/office/drawing/2014/main" id="{6CCF5F3A-1464-4662-B744-FACA475C809D}"/>
              </a:ext>
            </a:extLst>
          </p:cNvPr>
          <p:cNvSpPr>
            <a:spLocks noGrp="1"/>
          </p:cNvSpPr>
          <p:nvPr>
            <p:ph type="title"/>
          </p:nvPr>
        </p:nvSpPr>
        <p:spPr>
          <a:xfrm>
            <a:off x="395536" y="490662"/>
            <a:ext cx="3960441" cy="922114"/>
          </a:xfrm>
        </p:spPr>
        <p:txBody>
          <a:bodyPr/>
          <a:lstStyle/>
          <a:p>
            <a:r>
              <a:rPr lang="en-GB" sz="2600" dirty="0">
                <a:solidFill>
                  <a:srgbClr val="C00000"/>
                </a:solidFill>
              </a:rPr>
              <a:t>CLIMATE model biases </a:t>
            </a:r>
            <a:br>
              <a:rPr lang="en-GB" sz="2600" dirty="0">
                <a:solidFill>
                  <a:srgbClr val="C00000"/>
                </a:solidFill>
              </a:rPr>
            </a:br>
            <a:r>
              <a:rPr lang="en-GB" sz="2600" dirty="0">
                <a:solidFill>
                  <a:srgbClr val="C00000"/>
                </a:solidFill>
              </a:rPr>
              <a:t>in SOUTHERN OCEAN</a:t>
            </a:r>
            <a:br>
              <a:rPr lang="en-GB" sz="2600" dirty="0">
                <a:solidFill>
                  <a:srgbClr val="C00000"/>
                </a:solidFill>
              </a:rPr>
            </a:br>
            <a:r>
              <a:rPr lang="en-GB" sz="2600" dirty="0">
                <a:solidFill>
                  <a:srgbClr val="C00000"/>
                </a:solidFill>
              </a:rPr>
              <a:t>Influence Asymmetry</a:t>
            </a:r>
          </a:p>
        </p:txBody>
      </p:sp>
      <p:sp>
        <p:nvSpPr>
          <p:cNvPr id="3" name="Content Placeholder 2">
            <a:extLst>
              <a:ext uri="{FF2B5EF4-FFF2-40B4-BE49-F238E27FC236}">
                <a16:creationId xmlns:a16="http://schemas.microsoft.com/office/drawing/2014/main" id="{660F1688-3DE6-4F82-A4A6-C8B66C390DD4}"/>
              </a:ext>
            </a:extLst>
          </p:cNvPr>
          <p:cNvSpPr>
            <a:spLocks noGrp="1"/>
          </p:cNvSpPr>
          <p:nvPr>
            <p:ph idx="1"/>
          </p:nvPr>
        </p:nvSpPr>
        <p:spPr>
          <a:xfrm>
            <a:off x="323528" y="1660024"/>
            <a:ext cx="3929293" cy="2764904"/>
          </a:xfrm>
        </p:spPr>
        <p:txBody>
          <a:bodyPr/>
          <a:lstStyle/>
          <a:p>
            <a:r>
              <a:rPr lang="en-GB" sz="2000" dirty="0"/>
              <a:t>Use surface flux product to trace causes of coupled SST biases to atmospheric model processes</a:t>
            </a:r>
          </a:p>
          <a:p>
            <a:r>
              <a:rPr lang="en-GB" sz="2000" dirty="0"/>
              <a:t>Biases in AMIP5 simulations of cloud linked to SST &amp; zonal wind maximum latitude (ZWML) bias</a:t>
            </a:r>
          </a:p>
          <a:p>
            <a:pPr marL="0" indent="0">
              <a:buNone/>
            </a:pPr>
            <a:r>
              <a:rPr lang="en-GB" sz="1800" dirty="0">
                <a:hlinkClick r:id="rId3"/>
              </a:rPr>
              <a:t>Hyder et al. (2018) </a:t>
            </a:r>
            <a:r>
              <a:rPr lang="en-GB" sz="1800" i="1" dirty="0">
                <a:hlinkClick r:id="rId3"/>
              </a:rPr>
              <a:t>Nature </a:t>
            </a:r>
            <a:r>
              <a:rPr lang="en-GB" sz="1800" i="1" dirty="0" err="1">
                <a:hlinkClick r:id="rId3"/>
              </a:rPr>
              <a:t>Comms</a:t>
            </a:r>
            <a:endParaRPr lang="en-GB" sz="1800" i="1" dirty="0"/>
          </a:p>
        </p:txBody>
      </p:sp>
      <p:grpSp>
        <p:nvGrpSpPr>
          <p:cNvPr id="11" name="Group 10"/>
          <p:cNvGrpSpPr/>
          <p:nvPr/>
        </p:nvGrpSpPr>
        <p:grpSpPr>
          <a:xfrm>
            <a:off x="4562708" y="142147"/>
            <a:ext cx="4512506" cy="6671229"/>
            <a:chOff x="4418693" y="142147"/>
            <a:chExt cx="4512506" cy="6671229"/>
          </a:xfrm>
        </p:grpSpPr>
        <p:pic>
          <p:nvPicPr>
            <p:cNvPr id="8" name="Picture 7">
              <a:extLst>
                <a:ext uri="{FF2B5EF4-FFF2-40B4-BE49-F238E27FC236}">
                  <a16:creationId xmlns:a16="http://schemas.microsoft.com/office/drawing/2014/main" id="{5C8310DE-B4D3-4D01-BF0F-57442A1E5353}"/>
                </a:ext>
              </a:extLst>
            </p:cNvPr>
            <p:cNvPicPr/>
            <p:nvPr/>
          </p:nvPicPr>
          <p:blipFill rotWithShape="1">
            <a:blip r:embed="rId4" cstate="print">
              <a:extLst>
                <a:ext uri="{28A0092B-C50C-407E-A947-70E740481C1C}">
                  <a14:useLocalDpi xmlns:a14="http://schemas.microsoft.com/office/drawing/2010/main" val="0"/>
                </a:ext>
              </a:extLst>
            </a:blip>
            <a:srcRect t="7883" r="3807" b="4372"/>
            <a:stretch/>
          </p:blipFill>
          <p:spPr bwMode="auto">
            <a:xfrm>
              <a:off x="4492399" y="142147"/>
              <a:ext cx="4438800" cy="3430869"/>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8647D1D-A83D-4614-8442-1CB7BF645F84}"/>
                </a:ext>
              </a:extLst>
            </p:cNvPr>
            <p:cNvPicPr/>
            <p:nvPr/>
          </p:nvPicPr>
          <p:blipFill rotWithShape="1">
            <a:blip r:embed="rId5" cstate="print">
              <a:extLst>
                <a:ext uri="{28A0092B-C50C-407E-A947-70E740481C1C}">
                  <a14:useLocalDpi xmlns:a14="http://schemas.microsoft.com/office/drawing/2010/main" val="0"/>
                </a:ext>
              </a:extLst>
            </a:blip>
            <a:srcRect t="10012" r="4662"/>
            <a:stretch/>
          </p:blipFill>
          <p:spPr bwMode="auto">
            <a:xfrm>
              <a:off x="4475376" y="3429000"/>
              <a:ext cx="4417105" cy="3384376"/>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rot="16200000">
              <a:off x="3631251" y="1552146"/>
              <a:ext cx="1944216" cy="369332"/>
            </a:xfrm>
            <a:prstGeom prst="rect">
              <a:avLst/>
            </a:prstGeom>
            <a:solidFill>
              <a:schemeClr val="bg1"/>
            </a:solidFill>
          </p:spPr>
          <p:txBody>
            <a:bodyPr wrap="square" rtlCol="0">
              <a:spAutoFit/>
            </a:bodyPr>
            <a:lstStyle/>
            <a:p>
              <a:r>
                <a:rPr lang="en-GB" dirty="0">
                  <a:solidFill>
                    <a:schemeClr val="tx2"/>
                  </a:solidFill>
                  <a:latin typeface="+mn-lt"/>
                </a:rPr>
                <a:t>CMIP5 SST bias</a:t>
              </a:r>
            </a:p>
          </p:txBody>
        </p:sp>
      </p:grpSp>
      <p:sp>
        <p:nvSpPr>
          <p:cNvPr id="12" name="TextBox 11"/>
          <p:cNvSpPr txBox="1"/>
          <p:nvPr/>
        </p:nvSpPr>
        <p:spPr>
          <a:xfrm>
            <a:off x="2164378" y="6449448"/>
            <a:ext cx="2520280" cy="369332"/>
          </a:xfrm>
          <a:prstGeom prst="rect">
            <a:avLst/>
          </a:prstGeom>
          <a:solidFill>
            <a:schemeClr val="bg1"/>
          </a:solidFill>
        </p:spPr>
        <p:txBody>
          <a:bodyPr wrap="square" rtlCol="0">
            <a:spAutoFit/>
          </a:bodyPr>
          <a:lstStyle/>
          <a:p>
            <a:endParaRPr lang="en-GB" dirty="0">
              <a:solidFill>
                <a:schemeClr val="tx2"/>
              </a:solidFill>
              <a:latin typeface="+mn-lt"/>
            </a:endParaRPr>
          </a:p>
        </p:txBody>
      </p:sp>
      <p:pic>
        <p:nvPicPr>
          <p:cNvPr id="13" name="Picture 12"/>
          <p:cNvPicPr>
            <a:picLocks noChangeAspect="1"/>
          </p:cNvPicPr>
          <p:nvPr/>
        </p:nvPicPr>
        <p:blipFill rotWithShape="1">
          <a:blip r:embed="rId6"/>
          <a:srcRect l="2764" r="5877"/>
          <a:stretch/>
        </p:blipFill>
        <p:spPr>
          <a:xfrm>
            <a:off x="35496" y="4005065"/>
            <a:ext cx="4761249" cy="2718492"/>
          </a:xfrm>
          <a:prstGeom prst="rect">
            <a:avLst/>
          </a:prstGeom>
        </p:spPr>
      </p:pic>
    </p:spTree>
    <p:extLst>
      <p:ext uri="{BB962C8B-B14F-4D97-AF65-F5344CB8AC3E}">
        <p14:creationId xmlns:p14="http://schemas.microsoft.com/office/powerpoint/2010/main" val="14743336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3401"/>
            <a:ext cx="8280000" cy="533311"/>
          </a:xfrm>
        </p:spPr>
        <p:txBody>
          <a:bodyPr/>
          <a:lstStyle/>
          <a:p>
            <a:r>
              <a:rPr lang="en-GB" sz="2800" dirty="0"/>
              <a:t>Ocean and land energy budget</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15</a:t>
            </a:fld>
            <a:endParaRPr lang="en-GB" altLang="en-US">
              <a:solidFill>
                <a:srgbClr val="50535A"/>
              </a:solidFill>
            </a:endParaRPr>
          </a:p>
        </p:txBody>
      </p:sp>
      <p:pic>
        <p:nvPicPr>
          <p:cNvPr id="5" name="Picture 4"/>
          <p:cNvPicPr>
            <a:picLocks noChangeAspect="1"/>
          </p:cNvPicPr>
          <p:nvPr/>
        </p:nvPicPr>
        <p:blipFill>
          <a:blip r:embed="rId3"/>
          <a:stretch>
            <a:fillRect/>
          </a:stretch>
        </p:blipFill>
        <p:spPr>
          <a:xfrm>
            <a:off x="323528" y="1234800"/>
            <a:ext cx="6025163" cy="5159745"/>
          </a:xfrm>
          <a:prstGeom prst="rect">
            <a:avLst/>
          </a:prstGeom>
        </p:spPr>
      </p:pic>
      <p:sp>
        <p:nvSpPr>
          <p:cNvPr id="7" name="TextBox 6"/>
          <p:cNvSpPr txBox="1"/>
          <p:nvPr/>
        </p:nvSpPr>
        <p:spPr>
          <a:xfrm>
            <a:off x="683568" y="3802338"/>
            <a:ext cx="1962765" cy="369332"/>
          </a:xfrm>
          <a:prstGeom prst="rect">
            <a:avLst/>
          </a:prstGeom>
          <a:noFill/>
        </p:spPr>
        <p:txBody>
          <a:bodyPr wrap="square" rtlCol="0">
            <a:spAutoFit/>
          </a:bodyPr>
          <a:lstStyle/>
          <a:p>
            <a:r>
              <a:rPr lang="en-GB" dirty="0">
                <a:solidFill>
                  <a:schemeClr val="tx2"/>
                </a:solidFill>
                <a:latin typeface="+mn-lt"/>
              </a:rPr>
              <a:t>Liu et al. in prep</a:t>
            </a:r>
          </a:p>
        </p:txBody>
      </p:sp>
      <p:pic>
        <p:nvPicPr>
          <p:cNvPr id="6" name="图片 4">
            <a:extLst>
              <a:ext uri="{FF2B5EF4-FFF2-40B4-BE49-F238E27FC236}">
                <a16:creationId xmlns:a16="http://schemas.microsoft.com/office/drawing/2014/main" id="{05BC8978-58A5-4131-A592-5D590AB6722E}"/>
              </a:ext>
            </a:extLst>
          </p:cNvPr>
          <p:cNvPicPr/>
          <p:nvPr/>
        </p:nvPicPr>
        <p:blipFill rotWithShape="1">
          <a:blip r:embed="rId4">
            <a:extLst>
              <a:ext uri="{28A0092B-C50C-407E-A947-70E740481C1C}">
                <a14:useLocalDpi xmlns:a14="http://schemas.microsoft.com/office/drawing/2010/main" val="0"/>
              </a:ext>
            </a:extLst>
          </a:blip>
          <a:srcRect b="26628"/>
          <a:stretch/>
        </p:blipFill>
        <p:spPr>
          <a:xfrm>
            <a:off x="107504" y="1148117"/>
            <a:ext cx="6624736" cy="5341195"/>
          </a:xfrm>
          <a:prstGeom prst="rect">
            <a:avLst/>
          </a:prstGeom>
        </p:spPr>
      </p:pic>
    </p:spTree>
    <p:extLst>
      <p:ext uri="{BB962C8B-B14F-4D97-AF65-F5344CB8AC3E}">
        <p14:creationId xmlns:p14="http://schemas.microsoft.com/office/powerpoint/2010/main" val="20882689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46837"/>
          <a:stretch/>
        </p:blipFill>
        <p:spPr>
          <a:xfrm>
            <a:off x="0" y="1124745"/>
            <a:ext cx="6381750" cy="2729368"/>
          </a:xfrm>
          <a:prstGeom prst="rect">
            <a:avLst/>
          </a:prstGeom>
        </p:spPr>
      </p:pic>
      <p:sp>
        <p:nvSpPr>
          <p:cNvPr id="2" name="Title 1"/>
          <p:cNvSpPr>
            <a:spLocks noGrp="1"/>
          </p:cNvSpPr>
          <p:nvPr>
            <p:ph type="title"/>
          </p:nvPr>
        </p:nvSpPr>
        <p:spPr>
          <a:xfrm>
            <a:off x="467544" y="38620"/>
            <a:ext cx="6408710" cy="716222"/>
          </a:xfrm>
        </p:spPr>
        <p:txBody>
          <a:bodyPr>
            <a:noAutofit/>
          </a:bodyPr>
          <a:lstStyle/>
          <a:p>
            <a:pPr algn="l"/>
            <a:r>
              <a:rPr lang="en-GB" sz="2600" dirty="0">
                <a:solidFill>
                  <a:srgbClr val="C00000"/>
                </a:solidFill>
              </a:rPr>
              <a:t>Earth’s Energy Budget SINCE 1985</a:t>
            </a:r>
          </a:p>
        </p:txBody>
      </p:sp>
      <p:sp>
        <p:nvSpPr>
          <p:cNvPr id="12" name="Title 1"/>
          <p:cNvSpPr txBox="1">
            <a:spLocks/>
          </p:cNvSpPr>
          <p:nvPr/>
        </p:nvSpPr>
        <p:spPr>
          <a:xfrm>
            <a:off x="255874" y="706267"/>
            <a:ext cx="5944350" cy="52220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accent2">
                    <a:lumMod val="50000"/>
                  </a:schemeClr>
                </a:solidFill>
              </a:rPr>
              <a:t>    </a:t>
            </a:r>
            <a:r>
              <a:rPr lang="en-GB" sz="2900" dirty="0"/>
              <a:t>top of atmosphere	  surface </a:t>
            </a:r>
          </a:p>
        </p:txBody>
      </p:sp>
      <p:pic>
        <p:nvPicPr>
          <p:cNvPr id="10" name="Picture 9"/>
          <p:cNvPicPr>
            <a:picLocks noChangeAspect="1"/>
          </p:cNvPicPr>
          <p:nvPr/>
        </p:nvPicPr>
        <p:blipFill>
          <a:blip r:embed="rId4"/>
          <a:stretch>
            <a:fillRect/>
          </a:stretch>
        </p:blipFill>
        <p:spPr>
          <a:xfrm>
            <a:off x="5940152" y="1008835"/>
            <a:ext cx="3188601" cy="2633569"/>
          </a:xfrm>
          <a:prstGeom prst="rect">
            <a:avLst/>
          </a:prstGeom>
        </p:spPr>
      </p:pic>
      <p:sp>
        <p:nvSpPr>
          <p:cNvPr id="13" name="TextBox 12"/>
          <p:cNvSpPr txBox="1"/>
          <p:nvPr/>
        </p:nvSpPr>
        <p:spPr>
          <a:xfrm>
            <a:off x="51349" y="3429883"/>
            <a:ext cx="2072379" cy="369332"/>
          </a:xfrm>
          <a:prstGeom prst="rect">
            <a:avLst/>
          </a:prstGeom>
          <a:noFill/>
        </p:spPr>
        <p:txBody>
          <a:bodyPr wrap="square" rtlCol="0">
            <a:spAutoFit/>
          </a:bodyPr>
          <a:lstStyle/>
          <a:p>
            <a:pPr algn="l"/>
            <a:r>
              <a:rPr lang="en-GB" dirty="0">
                <a:solidFill>
                  <a:srgbClr val="000000"/>
                </a:solidFill>
                <a:latin typeface="+mn-lt"/>
                <a:hlinkClick r:id="rId5"/>
              </a:rPr>
              <a:t>Liu et al. (2017) JGR</a:t>
            </a:r>
            <a:endParaRPr lang="en-GB" dirty="0">
              <a:solidFill>
                <a:srgbClr val="000000"/>
              </a:solidFill>
              <a:latin typeface="+mn-lt"/>
            </a:endParaRPr>
          </a:p>
        </p:txBody>
      </p:sp>
      <p:pic>
        <p:nvPicPr>
          <p:cNvPr id="11" name="Picture 10"/>
          <p:cNvPicPr>
            <a:picLocks noChangeAspect="1"/>
          </p:cNvPicPr>
          <p:nvPr/>
        </p:nvPicPr>
        <p:blipFill rotWithShape="1">
          <a:blip r:embed="rId6"/>
          <a:srcRect t="22397" b="12934"/>
          <a:stretch/>
        </p:blipFill>
        <p:spPr>
          <a:xfrm>
            <a:off x="6837908" y="2562284"/>
            <a:ext cx="1357531" cy="360040"/>
          </a:xfrm>
          <a:prstGeom prst="rect">
            <a:avLst/>
          </a:prstGeom>
          <a:effectLst>
            <a:glow rad="127000">
              <a:schemeClr val="accent3"/>
            </a:glow>
          </a:effectLst>
        </p:spPr>
      </p:pic>
      <p:sp>
        <p:nvSpPr>
          <p:cNvPr id="4" name="TextBox 3"/>
          <p:cNvSpPr txBox="1"/>
          <p:nvPr/>
        </p:nvSpPr>
        <p:spPr>
          <a:xfrm>
            <a:off x="6814869" y="980728"/>
            <a:ext cx="1357531" cy="1600438"/>
          </a:xfrm>
          <a:prstGeom prst="rect">
            <a:avLst/>
          </a:prstGeom>
          <a:noFill/>
        </p:spPr>
        <p:txBody>
          <a:bodyPr wrap="square" rtlCol="0">
            <a:spAutoFit/>
          </a:bodyPr>
          <a:lstStyle/>
          <a:p>
            <a:r>
              <a:rPr lang="en-GB" dirty="0">
                <a:solidFill>
                  <a:schemeClr val="accent1">
                    <a:lumMod val="50000"/>
                  </a:schemeClr>
                </a:solidFill>
              </a:rPr>
              <a:t>ERBS </a:t>
            </a:r>
            <a:r>
              <a:rPr lang="en-GB" dirty="0">
                <a:solidFill>
                  <a:srgbClr val="FF0000"/>
                </a:solidFill>
              </a:rPr>
              <a:t>CERES</a:t>
            </a:r>
          </a:p>
          <a:p>
            <a:endParaRPr lang="en-GB" dirty="0">
              <a:solidFill>
                <a:srgbClr val="FF0000"/>
              </a:solidFill>
            </a:endParaRPr>
          </a:p>
          <a:p>
            <a:endParaRPr lang="en-GB" dirty="0">
              <a:solidFill>
                <a:srgbClr val="FF0000"/>
              </a:solidFill>
            </a:endParaRPr>
          </a:p>
          <a:p>
            <a:endParaRPr lang="en-GB" sz="800" dirty="0">
              <a:solidFill>
                <a:srgbClr val="FF0000"/>
              </a:solidFill>
            </a:endParaRPr>
          </a:p>
          <a:p>
            <a:r>
              <a:rPr lang="en-GB" dirty="0">
                <a:solidFill>
                  <a:srgbClr val="00B050"/>
                </a:solidFill>
              </a:rPr>
              <a:t>reanalyses</a:t>
            </a:r>
          </a:p>
        </p:txBody>
      </p:sp>
      <p:sp>
        <p:nvSpPr>
          <p:cNvPr id="5" name="Content Placeholder 4">
            <a:extLst>
              <a:ext uri="{FF2B5EF4-FFF2-40B4-BE49-F238E27FC236}">
                <a16:creationId xmlns:a16="http://schemas.microsoft.com/office/drawing/2014/main" id="{3EF68D0D-E25C-49CB-9821-1122A3126F0E}"/>
              </a:ext>
            </a:extLst>
          </p:cNvPr>
          <p:cNvSpPr>
            <a:spLocks noGrp="1"/>
          </p:cNvSpPr>
          <p:nvPr>
            <p:ph idx="1"/>
          </p:nvPr>
        </p:nvSpPr>
        <p:spPr>
          <a:xfrm>
            <a:off x="194869" y="4012307"/>
            <a:ext cx="8564596" cy="2580308"/>
          </a:xfrm>
        </p:spPr>
        <p:txBody>
          <a:bodyPr/>
          <a:lstStyle/>
          <a:p>
            <a:pPr marL="342900" indent="-285750">
              <a:spcBef>
                <a:spcPct val="0"/>
              </a:spcBef>
            </a:pPr>
            <a:r>
              <a:rPr lang="en-GB" sz="1800" dirty="0">
                <a:solidFill>
                  <a:srgbClr val="000000"/>
                </a:solidFill>
              </a:rPr>
              <a:t>Modelling to combine ERBS/CERES records &amp; estimate uncertainty:</a:t>
            </a:r>
            <a:r>
              <a:rPr lang="en-GB" sz="1600" dirty="0">
                <a:solidFill>
                  <a:srgbClr val="000000"/>
                </a:solidFill>
              </a:rPr>
              <a:t>  </a:t>
            </a:r>
            <a:r>
              <a:rPr lang="en-GB" sz="1600" dirty="0">
                <a:cs typeface="Calibri" panose="020F0502020204030204" pitchFamily="34" charset="0"/>
                <a:hlinkClick r:id="rId7"/>
              </a:rPr>
              <a:t>Allan et al. (2014) GRL</a:t>
            </a:r>
            <a:r>
              <a:rPr lang="en-GB" sz="1600" dirty="0">
                <a:cs typeface="Calibri" panose="020F0502020204030204" pitchFamily="34" charset="0"/>
              </a:rPr>
              <a:t> </a:t>
            </a:r>
          </a:p>
          <a:p>
            <a:pPr marL="342900" indent="-285750">
              <a:spcBef>
                <a:spcPct val="0"/>
              </a:spcBef>
            </a:pPr>
            <a:r>
              <a:rPr lang="en-GB" sz="1800" dirty="0">
                <a:solidFill>
                  <a:srgbClr val="000000"/>
                </a:solidFill>
                <a:cs typeface="Calibri" panose="020F0502020204030204" pitchFamily="34" charset="0"/>
              </a:rPr>
              <a:t>Compute surface fluxes using modified energy budget approach: </a:t>
            </a:r>
            <a:r>
              <a:rPr lang="en-GB" sz="1600" dirty="0">
                <a:solidFill>
                  <a:srgbClr val="000000"/>
                </a:solidFill>
                <a:cs typeface="Calibri" panose="020F0502020204030204" pitchFamily="34" charset="0"/>
                <a:hlinkClick r:id="rId8"/>
              </a:rPr>
              <a:t>Liu et al. (2020) </a:t>
            </a:r>
            <a:r>
              <a:rPr lang="en-GB" sz="1600" dirty="0" err="1">
                <a:solidFill>
                  <a:srgbClr val="000000"/>
                </a:solidFill>
                <a:cs typeface="Calibri" panose="020F0502020204030204" pitchFamily="34" charset="0"/>
                <a:hlinkClick r:id="rId8"/>
              </a:rPr>
              <a:t>Clim</a:t>
            </a:r>
            <a:r>
              <a:rPr lang="en-GB" sz="1600" dirty="0">
                <a:solidFill>
                  <a:srgbClr val="000000"/>
                </a:solidFill>
                <a:cs typeface="Calibri" panose="020F0502020204030204" pitchFamily="34" charset="0"/>
                <a:hlinkClick r:id="rId8"/>
              </a:rPr>
              <a:t>. </a:t>
            </a:r>
            <a:r>
              <a:rPr lang="en-GB" sz="1600" dirty="0" err="1">
                <a:solidFill>
                  <a:srgbClr val="000000"/>
                </a:solidFill>
                <a:cs typeface="Calibri" panose="020F0502020204030204" pitchFamily="34" charset="0"/>
                <a:hlinkClick r:id="rId8"/>
              </a:rPr>
              <a:t>Dyn</a:t>
            </a:r>
            <a:r>
              <a:rPr lang="en-GB" sz="1600" dirty="0">
                <a:solidFill>
                  <a:srgbClr val="000000"/>
                </a:solidFill>
                <a:cs typeface="Calibri" panose="020F0502020204030204" pitchFamily="34" charset="0"/>
                <a:hlinkClick r:id="rId8"/>
              </a:rPr>
              <a:t>.</a:t>
            </a:r>
            <a:r>
              <a:rPr lang="en-GB" sz="1600" dirty="0">
                <a:solidFill>
                  <a:srgbClr val="000000"/>
                </a:solidFill>
                <a:cs typeface="Calibri" panose="020F0502020204030204" pitchFamily="34" charset="0"/>
              </a:rPr>
              <a:t> </a:t>
            </a:r>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Evaluation of models, reanalyses, satellite products e.g. </a:t>
            </a:r>
            <a:r>
              <a:rPr lang="en-GB" sz="1800" dirty="0">
                <a:latin typeface="Calibri" panose="020F0502020204030204" pitchFamily="34" charset="0"/>
                <a:cs typeface="Calibri" panose="020F0502020204030204" pitchFamily="34" charset="0"/>
                <a:hlinkClick r:id="rId9"/>
              </a:rPr>
              <a:t>Williams et al. (2018) </a:t>
            </a:r>
            <a:r>
              <a:rPr lang="en-GB" sz="1800" i="1" dirty="0">
                <a:latin typeface="Calibri" panose="020F0502020204030204" pitchFamily="34" charset="0"/>
                <a:cs typeface="Calibri" panose="020F0502020204030204" pitchFamily="34" charset="0"/>
                <a:hlinkClick r:id="rId9"/>
              </a:rPr>
              <a:t>JAMES</a:t>
            </a:r>
            <a:r>
              <a:rPr lang="en-GB"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hlinkClick r:id="rId10"/>
              </a:rPr>
              <a:t>Wittenberg et al. (2018) </a:t>
            </a:r>
            <a:r>
              <a:rPr lang="en-GB" sz="1800" i="1" dirty="0">
                <a:latin typeface="Calibri" panose="020F0502020204030204" pitchFamily="34" charset="0"/>
                <a:cs typeface="Calibri" panose="020F0502020204030204" pitchFamily="34" charset="0"/>
                <a:hlinkClick r:id="rId10"/>
              </a:rPr>
              <a:t>JAMES</a:t>
            </a:r>
            <a:r>
              <a:rPr lang="en-GB" sz="1800" dirty="0">
                <a:latin typeface="Calibri" panose="020F0502020204030204" pitchFamily="34" charset="0"/>
                <a:cs typeface="Calibri" panose="020F0502020204030204" pitchFamily="34" charset="0"/>
                <a:hlinkClick r:id="rId10"/>
              </a:rPr>
              <a:t> </a:t>
            </a:r>
            <a:r>
              <a:rPr lang="en-GB"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hlinkClick r:id="rId11"/>
              </a:rPr>
              <a:t>Roberts et al. (2018) </a:t>
            </a:r>
            <a:r>
              <a:rPr lang="en-GB" sz="1800" i="1" dirty="0">
                <a:latin typeface="Calibri" panose="020F0502020204030204" pitchFamily="34" charset="0"/>
                <a:cs typeface="Calibri" panose="020F0502020204030204" pitchFamily="34" charset="0"/>
                <a:hlinkClick r:id="rId11"/>
              </a:rPr>
              <a:t>GMD</a:t>
            </a:r>
            <a:r>
              <a:rPr lang="en-GB"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hlinkClick r:id="rId12"/>
              </a:rPr>
              <a:t>Sus et al. (2018) </a:t>
            </a:r>
            <a:r>
              <a:rPr lang="en-GB" sz="1800" i="1" dirty="0">
                <a:latin typeface="Calibri" panose="020F0502020204030204" pitchFamily="34" charset="0"/>
                <a:cs typeface="Calibri" panose="020F0502020204030204" pitchFamily="34" charset="0"/>
                <a:hlinkClick r:id="rId12"/>
              </a:rPr>
              <a:t>AMT</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etc</a:t>
            </a:r>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Southern Ocean cloud biases: </a:t>
            </a:r>
            <a:r>
              <a:rPr lang="en-GB" sz="1800" dirty="0" err="1">
                <a:latin typeface="Calibri" panose="020F0502020204030204" pitchFamily="34" charset="0"/>
                <a:cs typeface="Calibri" panose="020F0502020204030204" pitchFamily="34" charset="0"/>
                <a:hlinkClick r:id="rId13"/>
              </a:rPr>
              <a:t>Hyder</a:t>
            </a:r>
            <a:r>
              <a:rPr lang="en-GB" sz="1800" dirty="0">
                <a:latin typeface="Calibri" panose="020F0502020204030204" pitchFamily="34" charset="0"/>
                <a:cs typeface="Calibri" panose="020F0502020204030204" pitchFamily="34" charset="0"/>
                <a:hlinkClick r:id="rId13"/>
              </a:rPr>
              <a:t> et al. (2018) </a:t>
            </a:r>
            <a:r>
              <a:rPr lang="en-GB" sz="1800" i="1" dirty="0">
                <a:latin typeface="Calibri" panose="020F0502020204030204" pitchFamily="34" charset="0"/>
                <a:cs typeface="Calibri" panose="020F0502020204030204" pitchFamily="34" charset="0"/>
                <a:hlinkClick r:id="rId13"/>
              </a:rPr>
              <a:t>Nature Comms</a:t>
            </a:r>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Volcanic radiative responses: </a:t>
            </a:r>
            <a:r>
              <a:rPr lang="en-GB" sz="1800" dirty="0">
                <a:latin typeface="Calibri" panose="020F0502020204030204" pitchFamily="34" charset="0"/>
                <a:cs typeface="Calibri" panose="020F0502020204030204" pitchFamily="34" charset="0"/>
                <a:hlinkClick r:id="rId14"/>
              </a:rPr>
              <a:t>Schmidt et al. (2018) JGR</a:t>
            </a:r>
            <a:r>
              <a:rPr lang="en-GB" sz="1800" dirty="0">
                <a:latin typeface="Calibri" panose="020F0502020204030204" pitchFamily="34" charset="0"/>
                <a:cs typeface="Calibri" panose="020F0502020204030204" pitchFamily="34" charset="0"/>
              </a:rPr>
              <a:t> </a:t>
            </a:r>
          </a:p>
          <a:p>
            <a:r>
              <a:rPr lang="en-GB" sz="1800" dirty="0">
                <a:latin typeface="Calibri" panose="020F0502020204030204" pitchFamily="34" charset="0"/>
                <a:cs typeface="Calibri" panose="020F0502020204030204" pitchFamily="34" charset="0"/>
              </a:rPr>
              <a:t>North Atlantic Heat transports: </a:t>
            </a:r>
            <a:r>
              <a:rPr lang="en-GB" sz="1800" dirty="0">
                <a:latin typeface="Calibri" panose="020F0502020204030204" pitchFamily="34" charset="0"/>
                <a:cs typeface="Calibri" panose="020F0502020204030204" pitchFamily="34" charset="0"/>
                <a:hlinkClick r:id="rId15"/>
              </a:rPr>
              <a:t>Brydon et al. (2020) J. </a:t>
            </a:r>
            <a:r>
              <a:rPr lang="en-GB" sz="1800" dirty="0" err="1">
                <a:latin typeface="Calibri" panose="020F0502020204030204" pitchFamily="34" charset="0"/>
                <a:cs typeface="Calibri" panose="020F0502020204030204" pitchFamily="34" charset="0"/>
                <a:hlinkClick r:id="rId15"/>
              </a:rPr>
              <a:t>Clim</a:t>
            </a:r>
            <a:r>
              <a:rPr lang="en-GB" sz="1800" dirty="0">
                <a:latin typeface="Calibri" panose="020F0502020204030204" pitchFamily="34" charset="0"/>
                <a:cs typeface="Calibri" panose="020F0502020204030204" pitchFamily="34" charset="0"/>
              </a:rPr>
              <a:t> </a:t>
            </a:r>
          </a:p>
          <a:p>
            <a:r>
              <a:rPr lang="en-GB" sz="1800" dirty="0">
                <a:latin typeface="Calibri" panose="020F0502020204030204" pitchFamily="34" charset="0"/>
                <a:cs typeface="Calibri" panose="020F0502020204030204" pitchFamily="34" charset="0"/>
              </a:rPr>
              <a:t>Aerosol effects on energy budget: </a:t>
            </a:r>
            <a:r>
              <a:rPr lang="en-GB" sz="1800" dirty="0">
                <a:latin typeface="Calibri" panose="020F0502020204030204" pitchFamily="34" charset="0"/>
                <a:cs typeface="Calibri" panose="020F0502020204030204" pitchFamily="34" charset="0"/>
                <a:hlinkClick r:id="rId16"/>
              </a:rPr>
              <a:t>Schwarz et al. (2020) Nature </a:t>
            </a:r>
            <a:r>
              <a:rPr lang="en-GB" sz="1800" dirty="0" err="1">
                <a:latin typeface="Calibri" panose="020F0502020204030204" pitchFamily="34" charset="0"/>
                <a:cs typeface="Calibri" panose="020F0502020204030204" pitchFamily="34" charset="0"/>
                <a:hlinkClick r:id="rId16"/>
              </a:rPr>
              <a:t>Geosci</a:t>
            </a:r>
            <a:r>
              <a:rPr lang="en-GB" sz="1800" dirty="0">
                <a:latin typeface="Calibri" panose="020F0502020204030204" pitchFamily="34" charset="0"/>
                <a:cs typeface="Calibri" panose="020F0502020204030204" pitchFamily="34" charset="0"/>
                <a:hlinkClick r:id="rId16"/>
              </a:rPr>
              <a:t>.</a:t>
            </a:r>
            <a:r>
              <a:rPr lang="en-GB" sz="1800" dirty="0">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73C5FEDE-6390-4AA1-81F5-A654BB3509FD}"/>
              </a:ext>
            </a:extLst>
          </p:cNvPr>
          <p:cNvPicPr>
            <a:picLocks noChangeAspect="1"/>
          </p:cNvPicPr>
          <p:nvPr/>
        </p:nvPicPr>
        <p:blipFill>
          <a:blip r:embed="rId17"/>
          <a:stretch>
            <a:fillRect/>
          </a:stretch>
        </p:blipFill>
        <p:spPr>
          <a:xfrm>
            <a:off x="5940152" y="44624"/>
            <a:ext cx="3168352" cy="869744"/>
          </a:xfrm>
          <a:prstGeom prst="rect">
            <a:avLst/>
          </a:prstGeom>
        </p:spPr>
      </p:pic>
      <p:sp>
        <p:nvSpPr>
          <p:cNvPr id="14" name="TextBox 13">
            <a:extLst>
              <a:ext uri="{FF2B5EF4-FFF2-40B4-BE49-F238E27FC236}">
                <a16:creationId xmlns:a16="http://schemas.microsoft.com/office/drawing/2014/main" id="{AF903D71-913C-4E1D-AAF0-54BAE06A3977}"/>
              </a:ext>
            </a:extLst>
          </p:cNvPr>
          <p:cNvSpPr txBox="1"/>
          <p:nvPr/>
        </p:nvSpPr>
        <p:spPr>
          <a:xfrm>
            <a:off x="4198849" y="3497977"/>
            <a:ext cx="4572000" cy="369332"/>
          </a:xfrm>
          <a:prstGeom prst="rect">
            <a:avLst/>
          </a:prstGeom>
          <a:noFill/>
        </p:spPr>
        <p:txBody>
          <a:bodyPr wrap="square">
            <a:spAutoFit/>
          </a:bodyPr>
          <a:lstStyle/>
          <a:p>
            <a:r>
              <a:rPr lang="en-GB" dirty="0">
                <a:solidFill>
                  <a:srgbClr val="000000"/>
                </a:solidFill>
                <a:latin typeface="+mn-lt"/>
              </a:rPr>
              <a:t>Data: </a:t>
            </a:r>
            <a:r>
              <a:rPr lang="en-GB" u="sng" dirty="0">
                <a:latin typeface="+mn-lt"/>
                <a:hlinkClick r:id="rId18"/>
              </a:rPr>
              <a:t>doi.org/10.17864/1947.111</a:t>
            </a:r>
            <a:endParaRPr lang="en-GB" dirty="0"/>
          </a:p>
        </p:txBody>
      </p:sp>
    </p:spTree>
    <p:extLst>
      <p:ext uri="{BB962C8B-B14F-4D97-AF65-F5344CB8AC3E}">
        <p14:creationId xmlns:p14="http://schemas.microsoft.com/office/powerpoint/2010/main" val="27407788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2DF3-763E-471E-9596-D2CC92293519}"/>
              </a:ext>
            </a:extLst>
          </p:cNvPr>
          <p:cNvSpPr>
            <a:spLocks noGrp="1"/>
          </p:cNvSpPr>
          <p:nvPr>
            <p:ph type="title"/>
          </p:nvPr>
        </p:nvSpPr>
        <p:spPr>
          <a:xfrm>
            <a:off x="433627" y="512768"/>
            <a:ext cx="8280000" cy="828000"/>
          </a:xfrm>
        </p:spPr>
        <p:txBody>
          <a:bodyPr/>
          <a:lstStyle/>
          <a:p>
            <a:r>
              <a:rPr lang="en-GB" sz="3200" i="0" dirty="0">
                <a:solidFill>
                  <a:srgbClr val="C00000"/>
                </a:solidFill>
                <a:effectLst/>
              </a:rPr>
              <a:t>planetary heating since the 1980s </a:t>
            </a:r>
            <a:br>
              <a:rPr lang="en-GB" sz="3200" i="0" dirty="0">
                <a:solidFill>
                  <a:srgbClr val="C00000"/>
                </a:solidFill>
                <a:effectLst/>
              </a:rPr>
            </a:br>
            <a:r>
              <a:rPr lang="en-GB" sz="3200" i="0" dirty="0">
                <a:solidFill>
                  <a:srgbClr val="C00000"/>
                </a:solidFill>
                <a:effectLst/>
              </a:rPr>
              <a:t>from multiple independent datasets</a:t>
            </a:r>
            <a:endParaRPr lang="en-GB" sz="3200" dirty="0">
              <a:solidFill>
                <a:srgbClr val="C00000"/>
              </a:solidFill>
            </a:endParaRPr>
          </a:p>
        </p:txBody>
      </p:sp>
      <p:sp>
        <p:nvSpPr>
          <p:cNvPr id="3" name="Content Placeholder 2">
            <a:extLst>
              <a:ext uri="{FF2B5EF4-FFF2-40B4-BE49-F238E27FC236}">
                <a16:creationId xmlns:a16="http://schemas.microsoft.com/office/drawing/2014/main" id="{B856FC54-1A6B-4E15-BA12-CF921CCC9040}"/>
              </a:ext>
            </a:extLst>
          </p:cNvPr>
          <p:cNvSpPr>
            <a:spLocks noGrp="1"/>
          </p:cNvSpPr>
          <p:nvPr>
            <p:ph idx="1"/>
          </p:nvPr>
        </p:nvSpPr>
        <p:spPr>
          <a:xfrm>
            <a:off x="1188544" y="5604286"/>
            <a:ext cx="6983856" cy="569714"/>
          </a:xfrm>
        </p:spPr>
        <p:txBody>
          <a:bodyPr/>
          <a:lstStyle/>
          <a:p>
            <a:pPr marL="0" indent="0">
              <a:buNone/>
            </a:pPr>
            <a:r>
              <a:rPr lang="en-GB" dirty="0"/>
              <a:t>Allison et al. (2020) ERC </a:t>
            </a:r>
            <a:r>
              <a:rPr lang="en-GB" b="0" i="0" u="sng" dirty="0">
                <a:solidFill>
                  <a:srgbClr val="CC0000"/>
                </a:solidFill>
                <a:effectLst/>
                <a:hlinkClick r:id="rId2"/>
              </a:rPr>
              <a:t>doi:10.1088/2515-7620/abbb39</a:t>
            </a:r>
            <a:r>
              <a:rPr lang="en-GB" b="0" i="0" u="sng" dirty="0">
                <a:solidFill>
                  <a:srgbClr val="CC0000"/>
                </a:solidFill>
                <a:effectLst/>
              </a:rPr>
              <a:t> </a:t>
            </a:r>
          </a:p>
          <a:p>
            <a:pPr marL="0" indent="0">
              <a:buNone/>
            </a:pPr>
            <a:r>
              <a:rPr lang="en-GB" dirty="0"/>
              <a:t>See also </a:t>
            </a:r>
            <a:r>
              <a:rPr lang="en-GB" sz="2000" u="sng" dirty="0">
                <a:hlinkClick r:id="rId3"/>
              </a:rPr>
              <a:t>Cheng et al. 2017 Sci. Adv.</a:t>
            </a:r>
            <a:endParaRPr lang="en-GB" dirty="0"/>
          </a:p>
        </p:txBody>
      </p:sp>
      <p:sp>
        <p:nvSpPr>
          <p:cNvPr id="4" name="Slide Number Placeholder 3">
            <a:extLst>
              <a:ext uri="{FF2B5EF4-FFF2-40B4-BE49-F238E27FC236}">
                <a16:creationId xmlns:a16="http://schemas.microsoft.com/office/drawing/2014/main" id="{4AF4512B-A911-4D46-B6BC-F58868F9ACBB}"/>
              </a:ext>
            </a:extLst>
          </p:cNvPr>
          <p:cNvSpPr>
            <a:spLocks noGrp="1"/>
          </p:cNvSpPr>
          <p:nvPr>
            <p:ph type="sldNum" sz="quarter" idx="10"/>
          </p:nvPr>
        </p:nvSpPr>
        <p:spPr/>
        <p:txBody>
          <a:bodyPr/>
          <a:lstStyle/>
          <a:p>
            <a:fld id="{DCF6A46F-80AB-49F3-8C7E-9717ED945456}" type="slidenum">
              <a:rPr lang="en-GB" altLang="en-US" smtClean="0">
                <a:solidFill>
                  <a:srgbClr val="50535A"/>
                </a:solidFill>
              </a:rPr>
              <a:pPr/>
              <a:t>3</a:t>
            </a:fld>
            <a:endParaRPr lang="en-GB" altLang="en-US">
              <a:solidFill>
                <a:srgbClr val="50535A"/>
              </a:solidFill>
            </a:endParaRPr>
          </a:p>
        </p:txBody>
      </p:sp>
      <p:pic>
        <p:nvPicPr>
          <p:cNvPr id="5" name="Picture 4">
            <a:extLst>
              <a:ext uri="{FF2B5EF4-FFF2-40B4-BE49-F238E27FC236}">
                <a16:creationId xmlns:a16="http://schemas.microsoft.com/office/drawing/2014/main" id="{971329F2-318B-4E8D-8EC7-5DA7C7BCB221}"/>
              </a:ext>
            </a:extLst>
          </p:cNvPr>
          <p:cNvPicPr>
            <a:picLocks noChangeAspect="1"/>
          </p:cNvPicPr>
          <p:nvPr/>
        </p:nvPicPr>
        <p:blipFill>
          <a:blip r:embed="rId4"/>
          <a:stretch>
            <a:fillRect/>
          </a:stretch>
        </p:blipFill>
        <p:spPr>
          <a:xfrm>
            <a:off x="971600" y="1685762"/>
            <a:ext cx="6696744" cy="3831470"/>
          </a:xfrm>
          <a:prstGeom prst="rect">
            <a:avLst/>
          </a:prstGeom>
        </p:spPr>
      </p:pic>
    </p:spTree>
    <p:extLst>
      <p:ext uri="{BB962C8B-B14F-4D97-AF65-F5344CB8AC3E}">
        <p14:creationId xmlns:p14="http://schemas.microsoft.com/office/powerpoint/2010/main" val="36640038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3E448C-75C3-4D0E-915C-F06CDE0BEB72}"/>
              </a:ext>
            </a:extLst>
          </p:cNvPr>
          <p:cNvPicPr>
            <a:picLocks noChangeAspect="1"/>
          </p:cNvPicPr>
          <p:nvPr/>
        </p:nvPicPr>
        <p:blipFill>
          <a:blip r:embed="rId2"/>
          <a:stretch>
            <a:fillRect/>
          </a:stretch>
        </p:blipFill>
        <p:spPr>
          <a:xfrm>
            <a:off x="122455" y="611409"/>
            <a:ext cx="5846225" cy="5933364"/>
          </a:xfrm>
          <a:prstGeom prst="rect">
            <a:avLst/>
          </a:prstGeom>
        </p:spPr>
      </p:pic>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a:t>
            </a:fld>
            <a:endParaRPr lang="en-GB" altLang="en-US">
              <a:solidFill>
                <a:srgbClr val="50535A"/>
              </a:solidFill>
            </a:endParaRPr>
          </a:p>
        </p:txBody>
      </p:sp>
      <p:pic>
        <p:nvPicPr>
          <p:cNvPr id="2" name="Picture 1"/>
          <p:cNvPicPr>
            <a:picLocks noChangeAspect="1"/>
          </p:cNvPicPr>
          <p:nvPr/>
        </p:nvPicPr>
        <p:blipFill>
          <a:blip r:embed="rId3"/>
          <a:stretch>
            <a:fillRect/>
          </a:stretch>
        </p:blipFill>
        <p:spPr>
          <a:xfrm>
            <a:off x="122455" y="333263"/>
            <a:ext cx="5730737" cy="6200169"/>
          </a:xfrm>
          <a:prstGeom prst="rect">
            <a:avLst/>
          </a:prstGeom>
        </p:spPr>
      </p:pic>
      <p:sp>
        <p:nvSpPr>
          <p:cNvPr id="5" name="Title 1">
            <a:extLst>
              <a:ext uri="{FF2B5EF4-FFF2-40B4-BE49-F238E27FC236}">
                <a16:creationId xmlns:a16="http://schemas.microsoft.com/office/drawing/2014/main" id="{210323DB-1C7E-4D1F-A506-D4478AE845B9}"/>
              </a:ext>
            </a:extLst>
          </p:cNvPr>
          <p:cNvSpPr>
            <a:spLocks noGrp="1"/>
          </p:cNvSpPr>
          <p:nvPr>
            <p:ph type="title"/>
          </p:nvPr>
        </p:nvSpPr>
        <p:spPr>
          <a:xfrm>
            <a:off x="251520" y="130800"/>
            <a:ext cx="7128792" cy="417880"/>
          </a:xfrm>
          <a:solidFill>
            <a:schemeClr val="bg1"/>
          </a:solidFill>
        </p:spPr>
        <p:txBody>
          <a:bodyPr/>
          <a:lstStyle/>
          <a:p>
            <a:r>
              <a:rPr lang="en-GB" sz="2800" dirty="0"/>
              <a:t>CURRENT Energy Budget Changes</a:t>
            </a:r>
          </a:p>
        </p:txBody>
      </p:sp>
      <p:sp>
        <p:nvSpPr>
          <p:cNvPr id="3" name="Rectangle 2"/>
          <p:cNvSpPr/>
          <p:nvPr/>
        </p:nvSpPr>
        <p:spPr>
          <a:xfrm>
            <a:off x="4476391" y="5898758"/>
            <a:ext cx="1514904" cy="338554"/>
          </a:xfrm>
          <a:prstGeom prst="rect">
            <a:avLst/>
          </a:prstGeom>
        </p:spPr>
        <p:txBody>
          <a:bodyPr wrap="square">
            <a:spAutoFit/>
          </a:bodyPr>
          <a:lstStyle/>
          <a:p>
            <a:pPr lvl="1"/>
            <a:r>
              <a:rPr lang="en-GB" sz="1600" kern="0" dirty="0"/>
              <a:t>r = 0.7</a:t>
            </a:r>
          </a:p>
        </p:txBody>
      </p:sp>
      <p:sp>
        <p:nvSpPr>
          <p:cNvPr id="7" name="Rectangle 6"/>
          <p:cNvSpPr/>
          <p:nvPr/>
        </p:nvSpPr>
        <p:spPr>
          <a:xfrm>
            <a:off x="4453776" y="4026550"/>
            <a:ext cx="1514904" cy="338554"/>
          </a:xfrm>
          <a:prstGeom prst="rect">
            <a:avLst/>
          </a:prstGeom>
        </p:spPr>
        <p:txBody>
          <a:bodyPr wrap="square">
            <a:spAutoFit/>
          </a:bodyPr>
          <a:lstStyle/>
          <a:p>
            <a:pPr lvl="1"/>
            <a:r>
              <a:rPr lang="en-GB" sz="1600" kern="0" dirty="0"/>
              <a:t>r = 0.57</a:t>
            </a:r>
          </a:p>
        </p:txBody>
      </p:sp>
      <p:sp>
        <p:nvSpPr>
          <p:cNvPr id="8" name="Rectangle 7"/>
          <p:cNvSpPr/>
          <p:nvPr/>
        </p:nvSpPr>
        <p:spPr>
          <a:xfrm>
            <a:off x="4453776" y="2132856"/>
            <a:ext cx="1514904" cy="338554"/>
          </a:xfrm>
          <a:prstGeom prst="rect">
            <a:avLst/>
          </a:prstGeom>
        </p:spPr>
        <p:txBody>
          <a:bodyPr wrap="square">
            <a:spAutoFit/>
          </a:bodyPr>
          <a:lstStyle/>
          <a:p>
            <a:pPr lvl="1"/>
            <a:r>
              <a:rPr lang="en-GB" sz="1600" kern="0" dirty="0"/>
              <a:t>r = 0.46</a:t>
            </a:r>
          </a:p>
        </p:txBody>
      </p:sp>
      <p:sp>
        <p:nvSpPr>
          <p:cNvPr id="10" name="TextBox 9">
            <a:extLst>
              <a:ext uri="{FF2B5EF4-FFF2-40B4-BE49-F238E27FC236}">
                <a16:creationId xmlns:a16="http://schemas.microsoft.com/office/drawing/2014/main" id="{0F515693-79F1-4943-A6D1-95F81A1EC61B}"/>
              </a:ext>
            </a:extLst>
          </p:cNvPr>
          <p:cNvSpPr txBox="1"/>
          <p:nvPr/>
        </p:nvSpPr>
        <p:spPr>
          <a:xfrm>
            <a:off x="1403648" y="2889309"/>
            <a:ext cx="576064" cy="523220"/>
          </a:xfrm>
          <a:prstGeom prst="rect">
            <a:avLst/>
          </a:prstGeom>
          <a:noFill/>
        </p:spPr>
        <p:txBody>
          <a:bodyPr wrap="square" rtlCol="0">
            <a:spAutoFit/>
          </a:bodyPr>
          <a:lstStyle/>
          <a:p>
            <a:r>
              <a:rPr lang="en-GB" sz="2800" b="1" dirty="0">
                <a:solidFill>
                  <a:srgbClr val="C00000"/>
                </a:solidFill>
                <a:latin typeface="+mn-lt"/>
              </a:rPr>
              <a:t>?</a:t>
            </a:r>
          </a:p>
        </p:txBody>
      </p:sp>
      <p:sp>
        <p:nvSpPr>
          <p:cNvPr id="9" name="Oval 8"/>
          <p:cNvSpPr/>
          <p:nvPr/>
        </p:nvSpPr>
        <p:spPr>
          <a:xfrm>
            <a:off x="4644008" y="4581128"/>
            <a:ext cx="1224136" cy="792087"/>
          </a:xfrm>
          <a:prstGeom prst="ellipse">
            <a:avLst/>
          </a:prstGeom>
          <a:noFill/>
          <a:ln w="25400">
            <a:solidFill>
              <a:srgbClr val="7030A0"/>
            </a:solidFill>
          </a:ln>
        </p:spPr>
        <p:txBody>
          <a:bodyPr wrap="square" rtlCol="0" anchor="ctr">
            <a:spAutoFit/>
          </a:bodyPr>
          <a:lstStyle/>
          <a:p>
            <a:pPr algn="ctr"/>
            <a:endParaRPr lang="en-GB" dirty="0">
              <a:solidFill>
                <a:schemeClr val="tx2"/>
              </a:solidFill>
              <a:latin typeface="+mn-lt"/>
            </a:endParaRPr>
          </a:p>
        </p:txBody>
      </p:sp>
      <p:sp>
        <p:nvSpPr>
          <p:cNvPr id="13" name="TextBox 12">
            <a:extLst>
              <a:ext uri="{FF2B5EF4-FFF2-40B4-BE49-F238E27FC236}">
                <a16:creationId xmlns:a16="http://schemas.microsoft.com/office/drawing/2014/main" id="{D002C82C-0BBF-436C-B963-06ACBB0DB8E6}"/>
              </a:ext>
            </a:extLst>
          </p:cNvPr>
          <p:cNvSpPr txBox="1"/>
          <p:nvPr/>
        </p:nvSpPr>
        <p:spPr>
          <a:xfrm>
            <a:off x="-540568" y="6411495"/>
            <a:ext cx="4572000" cy="369332"/>
          </a:xfrm>
          <a:prstGeom prst="rect">
            <a:avLst/>
          </a:prstGeom>
          <a:noFill/>
        </p:spPr>
        <p:txBody>
          <a:bodyPr wrap="square">
            <a:spAutoFit/>
          </a:bodyPr>
          <a:lstStyle/>
          <a:p>
            <a:r>
              <a:rPr lang="en-GB" sz="1800" dirty="0">
                <a:solidFill>
                  <a:srgbClr val="000000"/>
                </a:solidFill>
                <a:latin typeface="Calibri" panose="020F0502020204030204" pitchFamily="34" charset="0"/>
                <a:cs typeface="Calibri" panose="020F0502020204030204" pitchFamily="34" charset="0"/>
                <a:hlinkClick r:id="rId4"/>
              </a:rPr>
              <a:t>Liu et al. (2020) </a:t>
            </a:r>
            <a:r>
              <a:rPr lang="en-GB" sz="1800" dirty="0" err="1">
                <a:solidFill>
                  <a:srgbClr val="000000"/>
                </a:solidFill>
                <a:latin typeface="Calibri" panose="020F0502020204030204" pitchFamily="34" charset="0"/>
                <a:cs typeface="Calibri" panose="020F0502020204030204" pitchFamily="34" charset="0"/>
                <a:hlinkClick r:id="rId4"/>
              </a:rPr>
              <a:t>Clim</a:t>
            </a:r>
            <a:r>
              <a:rPr lang="en-GB" sz="1800" dirty="0">
                <a:solidFill>
                  <a:srgbClr val="000000"/>
                </a:solidFill>
                <a:latin typeface="Calibri" panose="020F0502020204030204" pitchFamily="34" charset="0"/>
                <a:cs typeface="Calibri" panose="020F0502020204030204" pitchFamily="34" charset="0"/>
                <a:hlinkClick r:id="rId4"/>
              </a:rPr>
              <a:t>. </a:t>
            </a:r>
            <a:r>
              <a:rPr lang="en-GB" sz="1800" dirty="0" err="1">
                <a:solidFill>
                  <a:srgbClr val="000000"/>
                </a:solidFill>
                <a:latin typeface="Calibri" panose="020F0502020204030204" pitchFamily="34" charset="0"/>
                <a:cs typeface="Calibri" panose="020F0502020204030204" pitchFamily="34" charset="0"/>
                <a:hlinkClick r:id="rId4"/>
              </a:rPr>
              <a:t>Dyn</a:t>
            </a:r>
            <a:r>
              <a:rPr lang="en-GB" sz="1800" dirty="0">
                <a:solidFill>
                  <a:srgbClr val="000000"/>
                </a:solidFill>
                <a:latin typeface="Calibri" panose="020F0502020204030204" pitchFamily="34" charset="0"/>
                <a:cs typeface="Calibri" panose="020F0502020204030204" pitchFamily="34" charset="0"/>
                <a:hlinkClick r:id="rId4"/>
              </a:rPr>
              <a:t>.</a:t>
            </a:r>
            <a:r>
              <a:rPr lang="en-GB" sz="1800" dirty="0">
                <a:solidFill>
                  <a:srgbClr val="000000"/>
                </a:solidFill>
                <a:latin typeface="Calibri" panose="020F0502020204030204" pitchFamily="34" charset="0"/>
                <a:cs typeface="Calibri" panose="020F0502020204030204" pitchFamily="34" charset="0"/>
              </a:rPr>
              <a:t> </a:t>
            </a:r>
            <a:endParaRPr lang="en-GB" dirty="0"/>
          </a:p>
        </p:txBody>
      </p:sp>
      <p:sp>
        <p:nvSpPr>
          <p:cNvPr id="6" name="Content Placeholder 2"/>
          <p:cNvSpPr txBox="1">
            <a:spLocks/>
          </p:cNvSpPr>
          <p:nvPr/>
        </p:nvSpPr>
        <p:spPr bwMode="auto">
          <a:xfrm>
            <a:off x="6084168" y="332656"/>
            <a:ext cx="2736304" cy="5566102"/>
          </a:xfrm>
          <a:prstGeom prst="rect">
            <a:avLst/>
          </a:prstGeom>
          <a:solidFill>
            <a:schemeClr val="bg1"/>
          </a:solidFill>
          <a:ln>
            <a:noFill/>
          </a:ln>
          <a:effec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GB" sz="1800" kern="0" dirty="0"/>
              <a:t>Preliminary comparison with AMIP6 and ERA5</a:t>
            </a:r>
          </a:p>
          <a:p>
            <a:r>
              <a:rPr lang="en-GB" sz="1800" kern="0" dirty="0"/>
              <a:t>Large uncertainty in pre-CERES EEI remains</a:t>
            </a:r>
          </a:p>
          <a:p>
            <a:r>
              <a:rPr lang="en-GB" sz="1800" kern="0" dirty="0"/>
              <a:t>Pinatubo radiative effect </a:t>
            </a:r>
            <a:r>
              <a:rPr lang="en-GB" sz="1800" dirty="0">
                <a:latin typeface="Calibri" panose="020F0502020204030204" pitchFamily="34" charset="0"/>
                <a:cs typeface="Calibri" panose="020F0502020204030204" pitchFamily="34" charset="0"/>
                <a:hlinkClick r:id="rId5"/>
              </a:rPr>
              <a:t>Schmidt et al. (2018) JGR</a:t>
            </a:r>
            <a:r>
              <a:rPr lang="en-GB" sz="1800" dirty="0">
                <a:latin typeface="Calibri" panose="020F0502020204030204" pitchFamily="34" charset="0"/>
                <a:cs typeface="Calibri" panose="020F0502020204030204" pitchFamily="34" charset="0"/>
              </a:rPr>
              <a:t> </a:t>
            </a:r>
            <a:endParaRPr lang="en-GB" sz="1800" kern="0" dirty="0"/>
          </a:p>
          <a:p>
            <a:r>
              <a:rPr lang="en-GB" sz="1800" kern="0" dirty="0"/>
              <a:t>Consistent with ocean heat content changes (</a:t>
            </a:r>
            <a:r>
              <a:rPr lang="en-GB" sz="1800" u="sng" dirty="0">
                <a:hlinkClick r:id="rId6"/>
              </a:rPr>
              <a:t>Cheng et al. 2017 Sci. Adv.</a:t>
            </a:r>
            <a:r>
              <a:rPr lang="en-GB" sz="1800" dirty="0"/>
              <a:t>), lower than </a:t>
            </a:r>
            <a:r>
              <a:rPr lang="da-DK" sz="1800" dirty="0">
                <a:hlinkClick r:id="rId7"/>
              </a:rPr>
              <a:t>Resplandy et al. (2019) Sci. Rep.</a:t>
            </a:r>
            <a:r>
              <a:rPr lang="da-DK" sz="1800" dirty="0"/>
              <a:t> which now has larger range following correction (0.3-1.3 Wm</a:t>
            </a:r>
            <a:r>
              <a:rPr lang="da-DK" sz="1800" baseline="30000" dirty="0"/>
              <a:t>-2</a:t>
            </a:r>
            <a:r>
              <a:rPr lang="da-DK" sz="1800" dirty="0"/>
              <a:t>)</a:t>
            </a:r>
          </a:p>
          <a:p>
            <a:r>
              <a:rPr lang="en-GB" sz="1800" kern="0" dirty="0"/>
              <a:t>ERA5 does not capture observed ASR increase after warming slowdown (e.g. </a:t>
            </a:r>
            <a:r>
              <a:rPr lang="en-GB" sz="1800" kern="0" dirty="0">
                <a:hlinkClick r:id="rId8"/>
              </a:rPr>
              <a:t>Loeb et al. 2018</a:t>
            </a:r>
            <a:r>
              <a:rPr lang="en-GB" sz="1800" kern="0" dirty="0"/>
              <a:t>)</a:t>
            </a:r>
          </a:p>
          <a:p>
            <a:pPr lvl="1"/>
            <a:r>
              <a:rPr lang="en-GB" sz="1800" kern="0" dirty="0"/>
              <a:t>↑Heating 2015/16</a:t>
            </a:r>
          </a:p>
          <a:p>
            <a:pPr lvl="1"/>
            <a:r>
              <a:rPr lang="en-GB" sz="1800" kern="0" dirty="0"/>
              <a:t>Cloud plus aerosol? </a:t>
            </a:r>
          </a:p>
          <a:p>
            <a:endParaRPr lang="en-GB" sz="1800" kern="0" dirty="0"/>
          </a:p>
        </p:txBody>
      </p:sp>
    </p:spTree>
    <p:extLst>
      <p:ext uri="{BB962C8B-B14F-4D97-AF65-F5344CB8AC3E}">
        <p14:creationId xmlns:p14="http://schemas.microsoft.com/office/powerpoint/2010/main" val="826169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351889"/>
            <a:ext cx="2923064" cy="828000"/>
          </a:xfrm>
        </p:spPr>
        <p:txBody>
          <a:bodyPr/>
          <a:lstStyle/>
          <a:p>
            <a:r>
              <a:rPr lang="en-GB" sz="3200" dirty="0"/>
              <a:t>Cloud Feedbacks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a:t>
            </a:fld>
            <a:endParaRPr lang="en-GB" altLang="en-US">
              <a:solidFill>
                <a:srgbClr val="50535A"/>
              </a:solidFill>
            </a:endParaRPr>
          </a:p>
        </p:txBody>
      </p:sp>
      <p:sp>
        <p:nvSpPr>
          <p:cNvPr id="5" name="Content Placeholder 1"/>
          <p:cNvSpPr txBox="1">
            <a:spLocks/>
          </p:cNvSpPr>
          <p:nvPr/>
        </p:nvSpPr>
        <p:spPr bwMode="auto">
          <a:xfrm>
            <a:off x="419989" y="4771436"/>
            <a:ext cx="8328475" cy="153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GB" sz="1800" kern="0" dirty="0">
                <a:latin typeface="Calibri" panose="020F0502020204030204" pitchFamily="34" charset="0"/>
                <a:cs typeface="Calibri" panose="020F0502020204030204" pitchFamily="34" charset="0"/>
              </a:rPr>
              <a:t>Use 2015/16 El Nino as laboratory to test cloud feedbacks (</a:t>
            </a:r>
            <a:r>
              <a:rPr lang="en-GB" sz="1800" kern="0" dirty="0">
                <a:latin typeface="Calibri" panose="020F0502020204030204" pitchFamily="34" charset="0"/>
                <a:cs typeface="Calibri" panose="020F0502020204030204" pitchFamily="34" charset="0"/>
                <a:hlinkClick r:id="rId2"/>
              </a:rPr>
              <a:t>Loeb et al. 2020 GRL</a:t>
            </a:r>
            <a:r>
              <a:rPr lang="en-GB" sz="1800" kern="0" dirty="0">
                <a:latin typeface="Calibri" panose="020F0502020204030204" pitchFamily="34" charset="0"/>
                <a:cs typeface="Calibri" panose="020F0502020204030204" pitchFamily="34" charset="0"/>
              </a:rPr>
              <a:t>)</a:t>
            </a:r>
          </a:p>
          <a:p>
            <a:pPr lvl="1"/>
            <a:r>
              <a:rPr lang="en-GB" sz="1800" kern="0" dirty="0">
                <a:latin typeface="Calibri" panose="020F0502020204030204" pitchFamily="34" charset="0"/>
                <a:cs typeface="Calibri" panose="020F0502020204030204" pitchFamily="34" charset="0"/>
                <a:sym typeface="Wingdings" panose="05000000000000000000" pitchFamily="2" charset="2"/>
              </a:rPr>
              <a:t>CMIP6 AMIP simulations generally able to capture net flux responses</a:t>
            </a:r>
          </a:p>
          <a:p>
            <a:pPr lvl="1"/>
            <a:r>
              <a:rPr lang="en-GB" sz="1800" kern="0" dirty="0">
                <a:latin typeface="Calibri" panose="020F0502020204030204" pitchFamily="34" charset="0"/>
                <a:cs typeface="Calibri" panose="020F0502020204030204" pitchFamily="34" charset="0"/>
                <a:sym typeface="Wingdings" panose="05000000000000000000" pitchFamily="2" charset="2"/>
              </a:rPr>
              <a:t>Depends on model ability to represent SW radiation changes in low cloud regions</a:t>
            </a:r>
          </a:p>
          <a:p>
            <a:r>
              <a:rPr lang="en-GB" sz="1800" kern="0" dirty="0">
                <a:latin typeface="Calibri" panose="020F0502020204030204" pitchFamily="34" charset="0"/>
                <a:cs typeface="Calibri" panose="020F0502020204030204" pitchFamily="34" charset="0"/>
                <a:sym typeface="Wingdings" panose="05000000000000000000" pitchFamily="2" charset="2"/>
              </a:rPr>
              <a:t>Cloud errors and wind-feedbacks also determine systematic model biases in Southern Ocean (</a:t>
            </a:r>
            <a:r>
              <a:rPr lang="en-GB" sz="1800" kern="0" dirty="0" err="1">
                <a:latin typeface="Calibri" panose="020F0502020204030204" pitchFamily="34" charset="0"/>
                <a:cs typeface="Calibri" panose="020F0502020204030204" pitchFamily="34" charset="0"/>
                <a:sym typeface="Wingdings" panose="05000000000000000000" pitchFamily="2" charset="2"/>
                <a:hlinkClick r:id="rId3"/>
              </a:rPr>
              <a:t>Hyder</a:t>
            </a:r>
            <a:r>
              <a:rPr lang="en-GB" sz="1800" kern="0" dirty="0">
                <a:latin typeface="Calibri" panose="020F0502020204030204" pitchFamily="34" charset="0"/>
                <a:cs typeface="Calibri" panose="020F0502020204030204" pitchFamily="34" charset="0"/>
                <a:sym typeface="Wingdings" panose="05000000000000000000" pitchFamily="2" charset="2"/>
                <a:hlinkClick r:id="rId3"/>
              </a:rPr>
              <a:t> et al. 2018 Nature </a:t>
            </a:r>
            <a:r>
              <a:rPr lang="en-GB" sz="1800" kern="0" dirty="0" err="1">
                <a:latin typeface="Calibri" panose="020F0502020204030204" pitchFamily="34" charset="0"/>
                <a:cs typeface="Calibri" panose="020F0502020204030204" pitchFamily="34" charset="0"/>
                <a:sym typeface="Wingdings" panose="05000000000000000000" pitchFamily="2" charset="2"/>
                <a:hlinkClick r:id="rId3"/>
              </a:rPr>
              <a:t>Comms</a:t>
            </a:r>
            <a:r>
              <a:rPr lang="en-GB" sz="1800" kern="0" dirty="0">
                <a:latin typeface="Calibri" panose="020F0502020204030204" pitchFamily="34" charset="0"/>
                <a:cs typeface="Calibri" panose="020F0502020204030204" pitchFamily="34" charset="0"/>
                <a:sym typeface="Wingdings" panose="05000000000000000000" pitchFamily="2" charset="2"/>
              </a:rPr>
              <a:t>) and globally (</a:t>
            </a:r>
            <a:r>
              <a:rPr lang="en-GB" sz="1800" kern="0" dirty="0" err="1">
                <a:latin typeface="Calibri" panose="020F0502020204030204" pitchFamily="34" charset="0"/>
                <a:cs typeface="Calibri" panose="020F0502020204030204" pitchFamily="34" charset="0"/>
                <a:sym typeface="Wingdings" panose="05000000000000000000" pitchFamily="2" charset="2"/>
              </a:rPr>
              <a:t>Hyder</a:t>
            </a:r>
            <a:r>
              <a:rPr lang="en-GB" sz="1800" kern="0" dirty="0">
                <a:latin typeface="Calibri" panose="020F0502020204030204" pitchFamily="34" charset="0"/>
                <a:cs typeface="Calibri" panose="020F0502020204030204" pitchFamily="34" charset="0"/>
                <a:sym typeface="Wingdings" panose="05000000000000000000" pitchFamily="2" charset="2"/>
              </a:rPr>
              <a:t> et al. in prep)</a:t>
            </a:r>
          </a:p>
        </p:txBody>
      </p:sp>
      <p:grpSp>
        <p:nvGrpSpPr>
          <p:cNvPr id="9" name="Group 8"/>
          <p:cNvGrpSpPr/>
          <p:nvPr/>
        </p:nvGrpSpPr>
        <p:grpSpPr>
          <a:xfrm>
            <a:off x="527922" y="1340768"/>
            <a:ext cx="7716486" cy="3106760"/>
            <a:chOff x="1103986" y="1693468"/>
            <a:chExt cx="7716486" cy="3106760"/>
          </a:xfrm>
        </p:grpSpPr>
        <p:pic>
          <p:nvPicPr>
            <p:cNvPr id="6" name="Picture 5"/>
            <p:cNvPicPr>
              <a:picLocks noChangeAspect="1"/>
            </p:cNvPicPr>
            <p:nvPr/>
          </p:nvPicPr>
          <p:blipFill>
            <a:blip r:embed="rId4"/>
            <a:stretch>
              <a:fillRect/>
            </a:stretch>
          </p:blipFill>
          <p:spPr>
            <a:xfrm>
              <a:off x="1103986" y="1772816"/>
              <a:ext cx="7716486" cy="3027412"/>
            </a:xfrm>
            <a:prstGeom prst="rect">
              <a:avLst/>
            </a:prstGeom>
          </p:spPr>
        </p:pic>
        <p:sp>
          <p:nvSpPr>
            <p:cNvPr id="7" name="TextBox 6"/>
            <p:cNvSpPr txBox="1"/>
            <p:nvPr/>
          </p:nvSpPr>
          <p:spPr>
            <a:xfrm>
              <a:off x="2051720" y="1693468"/>
              <a:ext cx="2304256" cy="369332"/>
            </a:xfrm>
            <a:prstGeom prst="rect">
              <a:avLst/>
            </a:prstGeom>
            <a:noFill/>
          </p:spPr>
          <p:txBody>
            <a:bodyPr wrap="square" rtlCol="0">
              <a:spAutoFit/>
            </a:bodyPr>
            <a:lstStyle/>
            <a:p>
              <a:r>
                <a:rPr lang="en-GB" dirty="0"/>
                <a:t>CERES EBAF v4.1</a:t>
              </a:r>
            </a:p>
          </p:txBody>
        </p:sp>
        <p:sp>
          <p:nvSpPr>
            <p:cNvPr id="8" name="TextBox 7"/>
            <p:cNvSpPr txBox="1"/>
            <p:nvPr/>
          </p:nvSpPr>
          <p:spPr>
            <a:xfrm>
              <a:off x="5473793" y="1693468"/>
              <a:ext cx="2766991" cy="369332"/>
            </a:xfrm>
            <a:prstGeom prst="rect">
              <a:avLst/>
            </a:prstGeom>
            <a:noFill/>
          </p:spPr>
          <p:txBody>
            <a:bodyPr wrap="square" rtlCol="0">
              <a:spAutoFit/>
            </a:bodyPr>
            <a:lstStyle/>
            <a:p>
              <a:r>
                <a:rPr lang="en-GB" dirty="0"/>
                <a:t>CMIP6 model ensemble</a:t>
              </a:r>
            </a:p>
          </p:txBody>
        </p:sp>
      </p:grpSp>
      <p:sp>
        <p:nvSpPr>
          <p:cNvPr id="3" name="Rectangle 2"/>
          <p:cNvSpPr/>
          <p:nvPr/>
        </p:nvSpPr>
        <p:spPr>
          <a:xfrm>
            <a:off x="1297157" y="4365104"/>
            <a:ext cx="6749303" cy="338554"/>
          </a:xfrm>
          <a:prstGeom prst="rect">
            <a:avLst/>
          </a:prstGeom>
        </p:spPr>
        <p:txBody>
          <a:bodyPr wrap="square">
            <a:spAutoFit/>
          </a:bodyPr>
          <a:lstStyle/>
          <a:p>
            <a:r>
              <a:rPr lang="en-GB" sz="1600" dirty="0"/>
              <a:t>July 2014–June 2017 minus July 2000–June 2014</a:t>
            </a:r>
          </a:p>
        </p:txBody>
      </p:sp>
      <p:pic>
        <p:nvPicPr>
          <p:cNvPr id="11" name="Picture 10">
            <a:extLst>
              <a:ext uri="{FF2B5EF4-FFF2-40B4-BE49-F238E27FC236}">
                <a16:creationId xmlns:a16="http://schemas.microsoft.com/office/drawing/2014/main" id="{9347172D-4459-4224-AE6A-EF1DD61898AF}"/>
              </a:ext>
            </a:extLst>
          </p:cNvPr>
          <p:cNvPicPr>
            <a:picLocks noChangeAspect="1"/>
          </p:cNvPicPr>
          <p:nvPr/>
        </p:nvPicPr>
        <p:blipFill rotWithShape="1">
          <a:blip r:embed="rId5"/>
          <a:srcRect t="44501" b="2980"/>
          <a:stretch/>
        </p:blipFill>
        <p:spPr>
          <a:xfrm>
            <a:off x="5761317" y="3114"/>
            <a:ext cx="3382683" cy="1396788"/>
          </a:xfrm>
          <a:prstGeom prst="rect">
            <a:avLst/>
          </a:prstGeom>
        </p:spPr>
      </p:pic>
      <p:sp>
        <p:nvSpPr>
          <p:cNvPr id="10" name="TextBox 9">
            <a:extLst>
              <a:ext uri="{FF2B5EF4-FFF2-40B4-BE49-F238E27FC236}">
                <a16:creationId xmlns:a16="http://schemas.microsoft.com/office/drawing/2014/main" id="{D8F52E10-1786-4229-B423-1F05A90117B0}"/>
              </a:ext>
            </a:extLst>
          </p:cNvPr>
          <p:cNvSpPr txBox="1"/>
          <p:nvPr/>
        </p:nvSpPr>
        <p:spPr>
          <a:xfrm>
            <a:off x="7884368" y="748975"/>
            <a:ext cx="648072" cy="369332"/>
          </a:xfrm>
          <a:prstGeom prst="rect">
            <a:avLst/>
          </a:prstGeom>
          <a:noFill/>
        </p:spPr>
        <p:txBody>
          <a:bodyPr wrap="square" rtlCol="0">
            <a:spAutoFit/>
          </a:bodyPr>
          <a:lstStyle/>
          <a:p>
            <a:r>
              <a:rPr lang="en-GB" dirty="0">
                <a:solidFill>
                  <a:schemeClr val="tx2"/>
                </a:solidFill>
                <a:latin typeface="+mn-lt"/>
              </a:rPr>
              <a:t>SW</a:t>
            </a:r>
          </a:p>
        </p:txBody>
      </p:sp>
      <p:sp>
        <p:nvSpPr>
          <p:cNvPr id="13" name="TextBox 12">
            <a:extLst>
              <a:ext uri="{FF2B5EF4-FFF2-40B4-BE49-F238E27FC236}">
                <a16:creationId xmlns:a16="http://schemas.microsoft.com/office/drawing/2014/main" id="{40DC9C7D-2291-4294-B616-B9909EB8A8FD}"/>
              </a:ext>
            </a:extLst>
          </p:cNvPr>
          <p:cNvSpPr txBox="1"/>
          <p:nvPr/>
        </p:nvSpPr>
        <p:spPr>
          <a:xfrm>
            <a:off x="7920372" y="1764566"/>
            <a:ext cx="648072" cy="369332"/>
          </a:xfrm>
          <a:prstGeom prst="rect">
            <a:avLst/>
          </a:prstGeom>
          <a:noFill/>
        </p:spPr>
        <p:txBody>
          <a:bodyPr wrap="square" rtlCol="0">
            <a:spAutoFit/>
          </a:bodyPr>
          <a:lstStyle/>
          <a:p>
            <a:r>
              <a:rPr lang="en-GB" dirty="0">
                <a:solidFill>
                  <a:schemeClr val="tx2"/>
                </a:solidFill>
                <a:latin typeface="+mn-lt"/>
              </a:rPr>
              <a:t>Net</a:t>
            </a:r>
          </a:p>
        </p:txBody>
      </p:sp>
    </p:spTree>
    <p:extLst>
      <p:ext uri="{BB962C8B-B14F-4D97-AF65-F5344CB8AC3E}">
        <p14:creationId xmlns:p14="http://schemas.microsoft.com/office/powerpoint/2010/main" val="40759731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a:t>
            </a:fld>
            <a:endParaRPr lang="en-GB" altLang="en-US">
              <a:solidFill>
                <a:srgbClr val="50535A"/>
              </a:solidFill>
            </a:endParaRPr>
          </a:p>
        </p:txBody>
      </p:sp>
      <p:sp>
        <p:nvSpPr>
          <p:cNvPr id="8" name="Title 1"/>
          <p:cNvSpPr txBox="1">
            <a:spLocks/>
          </p:cNvSpPr>
          <p:nvPr/>
        </p:nvSpPr>
        <p:spPr bwMode="auto">
          <a:xfrm>
            <a:off x="539552" y="368752"/>
            <a:ext cx="5988786"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GB" sz="2800" kern="0" dirty="0"/>
              <a:t>Hemispheric Asymmetry </a:t>
            </a:r>
          </a:p>
          <a:p>
            <a:r>
              <a:rPr lang="en-GB" sz="2800" kern="0" dirty="0"/>
              <a:t>In EARTH’S Energy Budget</a:t>
            </a:r>
          </a:p>
        </p:txBody>
      </p:sp>
      <p:sp>
        <p:nvSpPr>
          <p:cNvPr id="10" name="Content Placeholder 2"/>
          <p:cNvSpPr>
            <a:spLocks noGrp="1"/>
          </p:cNvSpPr>
          <p:nvPr>
            <p:ph idx="1"/>
          </p:nvPr>
        </p:nvSpPr>
        <p:spPr>
          <a:xfrm>
            <a:off x="539551" y="1556875"/>
            <a:ext cx="8165249" cy="2172307"/>
          </a:xfrm>
          <a:solidFill>
            <a:schemeClr val="bg1"/>
          </a:solidFill>
        </p:spPr>
        <p:txBody>
          <a:bodyPr/>
          <a:lstStyle/>
          <a:p>
            <a:pPr>
              <a:buFont typeface="Arial" panose="020B0604020202020204" pitchFamily="34" charset="0"/>
              <a:buChar char="•"/>
            </a:pPr>
            <a:r>
              <a:rPr lang="en-GB" sz="1800" dirty="0"/>
              <a:t>Mean position of the tropical rainy belt in northern hemisphere determined by northward energy transport by ocean e.g. </a:t>
            </a:r>
            <a:r>
              <a:rPr lang="fr-FR" sz="1800" dirty="0">
                <a:solidFill>
                  <a:srgbClr val="5B8826"/>
                </a:solidFill>
                <a:hlinkClick r:id="rId2"/>
              </a:rPr>
              <a:t>Frierson et al. (2013) Nature </a:t>
            </a:r>
            <a:r>
              <a:rPr lang="fr-FR" sz="1800" dirty="0" err="1">
                <a:solidFill>
                  <a:srgbClr val="5B8826"/>
                </a:solidFill>
                <a:hlinkClick r:id="rId2"/>
              </a:rPr>
              <a:t>Geosci</a:t>
            </a:r>
            <a:endParaRPr lang="fr-FR" sz="1800" dirty="0">
              <a:solidFill>
                <a:srgbClr val="5B8826"/>
              </a:solidFill>
            </a:endParaRPr>
          </a:p>
          <a:p>
            <a:pPr>
              <a:buFont typeface="Arial" panose="020B0604020202020204" pitchFamily="34" charset="0"/>
              <a:buChar char="•"/>
            </a:pPr>
            <a:endParaRPr lang="fr-FR" sz="1800" dirty="0">
              <a:solidFill>
                <a:srgbClr val="5B8826"/>
              </a:solidFill>
            </a:endParaRPr>
          </a:p>
        </p:txBody>
      </p:sp>
      <p:sp>
        <p:nvSpPr>
          <p:cNvPr id="2" name="Rectangle 1"/>
          <p:cNvSpPr/>
          <p:nvPr/>
        </p:nvSpPr>
        <p:spPr>
          <a:xfrm>
            <a:off x="5478956" y="2492896"/>
            <a:ext cx="3412721" cy="3970318"/>
          </a:xfrm>
          <a:prstGeom prst="rect">
            <a:avLst/>
          </a:prstGeom>
        </p:spPr>
        <p:txBody>
          <a:bodyPr wrap="square">
            <a:spAutoFit/>
          </a:bodyPr>
          <a:lstStyle/>
          <a:p>
            <a:pPr marL="0" indent="0">
              <a:buNone/>
            </a:pPr>
            <a:r>
              <a:rPr lang="en-GB" dirty="0">
                <a:sym typeface="Wingdings" panose="05000000000000000000" pitchFamily="2" charset="2"/>
              </a:rPr>
              <a:t>Important to quantify hemispheric energy budget:</a:t>
            </a:r>
          </a:p>
          <a:p>
            <a:pPr marL="0" indent="0">
              <a:buNone/>
            </a:pPr>
            <a:endParaRPr lang="en-GB" dirty="0">
              <a:sym typeface="Wingdings" panose="05000000000000000000" pitchFamily="2" charset="2"/>
            </a:endParaRPr>
          </a:p>
          <a:p>
            <a:pPr marL="285750" indent="-285750">
              <a:buFont typeface="Wingdings" panose="05000000000000000000" pitchFamily="2" charset="2"/>
              <a:buChar char="ß"/>
            </a:pPr>
            <a:r>
              <a:rPr lang="en-GB" dirty="0">
                <a:latin typeface="+mn-lt"/>
              </a:rPr>
              <a:t>Inferred 2006-2013 cross equatorial energy flux (updated from </a:t>
            </a:r>
            <a:r>
              <a:rPr lang="en-GB" dirty="0">
                <a:latin typeface="+mn-lt"/>
                <a:hlinkClick r:id="rId3"/>
              </a:rPr>
              <a:t>Liu et al. 2017 </a:t>
            </a:r>
            <a:r>
              <a:rPr lang="en-GB" dirty="0">
                <a:latin typeface="+mn-lt"/>
              </a:rPr>
              <a:t>&amp; </a:t>
            </a:r>
            <a:r>
              <a:rPr lang="en-GB" dirty="0">
                <a:latin typeface="+mn-lt"/>
                <a:hlinkClick r:id="rId4"/>
              </a:rPr>
              <a:t>Loeb et al. (2015) </a:t>
            </a:r>
            <a:r>
              <a:rPr lang="en-GB" dirty="0" err="1">
                <a:latin typeface="+mn-lt"/>
                <a:hlinkClick r:id="rId4"/>
              </a:rPr>
              <a:t>Clim</a:t>
            </a:r>
            <a:r>
              <a:rPr lang="en-GB" dirty="0">
                <a:latin typeface="+mn-lt"/>
                <a:hlinkClick r:id="rId4"/>
              </a:rPr>
              <a:t>. </a:t>
            </a:r>
            <a:r>
              <a:rPr lang="en-GB" dirty="0" err="1">
                <a:latin typeface="+mn-lt"/>
                <a:hlinkClick r:id="rId4"/>
              </a:rPr>
              <a:t>Dyn</a:t>
            </a:r>
            <a:r>
              <a:rPr lang="en-GB" dirty="0">
                <a:latin typeface="+mn-lt"/>
                <a:hlinkClick r:id="rId4"/>
              </a:rPr>
              <a:t> </a:t>
            </a:r>
            <a:r>
              <a:rPr lang="en-GB" dirty="0">
                <a:latin typeface="+mn-lt"/>
              </a:rPr>
              <a:t>using ocean heating from </a:t>
            </a:r>
            <a:r>
              <a:rPr lang="en-GB" dirty="0" err="1">
                <a:latin typeface="+mn-lt"/>
                <a:hlinkClick r:id="rId5"/>
              </a:rPr>
              <a:t>Roemmich</a:t>
            </a:r>
            <a:r>
              <a:rPr lang="en-GB" dirty="0">
                <a:latin typeface="+mn-lt"/>
                <a:hlinkClick r:id="rId5"/>
              </a:rPr>
              <a:t> et al. (2015) Nature </a:t>
            </a:r>
            <a:r>
              <a:rPr lang="en-GB" dirty="0" err="1">
                <a:latin typeface="+mn-lt"/>
                <a:hlinkClick r:id="rId5"/>
              </a:rPr>
              <a:t>Clim</a:t>
            </a:r>
            <a:r>
              <a:rPr lang="en-GB" dirty="0">
                <a:latin typeface="+mn-lt"/>
              </a:rPr>
              <a:t>, </a:t>
            </a:r>
            <a:r>
              <a:rPr lang="en-GB" dirty="0">
                <a:latin typeface="+mn-lt"/>
                <a:hlinkClick r:id="rId6"/>
              </a:rPr>
              <a:t>Desbruyeres et al. (2016) GRL </a:t>
            </a:r>
            <a:r>
              <a:rPr lang="en-GB" dirty="0">
                <a:latin typeface="+mn-lt"/>
              </a:rPr>
              <a:t>or ORAS4 reanalysis) </a:t>
            </a:r>
          </a:p>
          <a:p>
            <a:endParaRPr lang="en-GB" u="sng" dirty="0">
              <a:latin typeface="+mn-lt"/>
            </a:endParaRPr>
          </a:p>
          <a:p>
            <a:r>
              <a:rPr lang="en-GB" u="sng" dirty="0">
                <a:latin typeface="+mn-lt"/>
              </a:rPr>
              <a:t>Remember days per month and enthalpy transfers!!</a:t>
            </a:r>
          </a:p>
        </p:txBody>
      </p:sp>
      <p:pic>
        <p:nvPicPr>
          <p:cNvPr id="15" name="Picture 2" descr="NCEO - National Centre for Earth Observ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8567" y="420469"/>
            <a:ext cx="1586404" cy="4038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504" y="6052646"/>
            <a:ext cx="3528392" cy="369332"/>
          </a:xfrm>
          <a:prstGeom prst="rect">
            <a:avLst/>
          </a:prstGeom>
          <a:noFill/>
        </p:spPr>
        <p:txBody>
          <a:bodyPr wrap="square" rtlCol="0">
            <a:spAutoFit/>
          </a:bodyPr>
          <a:lstStyle/>
          <a:p>
            <a:r>
              <a:rPr lang="en-GB" sz="1800" dirty="0">
                <a:solidFill>
                  <a:srgbClr val="000000"/>
                </a:solidFill>
                <a:latin typeface="Calibri" panose="020F0502020204030204" pitchFamily="34" charset="0"/>
                <a:cs typeface="Calibri" panose="020F0502020204030204" pitchFamily="34" charset="0"/>
                <a:hlinkClick r:id="rId8"/>
              </a:rPr>
              <a:t>Liu et al. (2020) </a:t>
            </a:r>
            <a:r>
              <a:rPr lang="en-GB" sz="1800" dirty="0" err="1">
                <a:solidFill>
                  <a:srgbClr val="000000"/>
                </a:solidFill>
                <a:latin typeface="Calibri" panose="020F0502020204030204" pitchFamily="34" charset="0"/>
                <a:cs typeface="Calibri" panose="020F0502020204030204" pitchFamily="34" charset="0"/>
                <a:hlinkClick r:id="rId8"/>
              </a:rPr>
              <a:t>Clim</a:t>
            </a:r>
            <a:r>
              <a:rPr lang="en-GB" sz="1800" dirty="0">
                <a:solidFill>
                  <a:srgbClr val="000000"/>
                </a:solidFill>
                <a:latin typeface="Calibri" panose="020F0502020204030204" pitchFamily="34" charset="0"/>
                <a:cs typeface="Calibri" panose="020F0502020204030204" pitchFamily="34" charset="0"/>
                <a:hlinkClick r:id="rId8"/>
              </a:rPr>
              <a:t>. </a:t>
            </a:r>
            <a:r>
              <a:rPr lang="en-GB" sz="1800" dirty="0" err="1">
                <a:solidFill>
                  <a:srgbClr val="000000"/>
                </a:solidFill>
                <a:latin typeface="Calibri" panose="020F0502020204030204" pitchFamily="34" charset="0"/>
                <a:cs typeface="Calibri" panose="020F0502020204030204" pitchFamily="34" charset="0"/>
                <a:hlinkClick r:id="rId8"/>
              </a:rPr>
              <a:t>Dyn</a:t>
            </a:r>
            <a:r>
              <a:rPr lang="en-GB" sz="1800" dirty="0">
                <a:solidFill>
                  <a:srgbClr val="000000"/>
                </a:solidFill>
                <a:latin typeface="Calibri" panose="020F0502020204030204" pitchFamily="34" charset="0"/>
                <a:cs typeface="Calibri" panose="020F0502020204030204" pitchFamily="34" charset="0"/>
                <a:hlinkClick r:id="rId8"/>
              </a:rPr>
              <a:t>.</a:t>
            </a:r>
            <a:endParaRPr lang="en-GB" dirty="0">
              <a:solidFill>
                <a:schemeClr val="tx2"/>
              </a:solidFill>
              <a:latin typeface="+mn-lt"/>
            </a:endParaRPr>
          </a:p>
        </p:txBody>
      </p:sp>
      <p:pic>
        <p:nvPicPr>
          <p:cNvPr id="5" name="Picture 4">
            <a:extLst>
              <a:ext uri="{FF2B5EF4-FFF2-40B4-BE49-F238E27FC236}">
                <a16:creationId xmlns:a16="http://schemas.microsoft.com/office/drawing/2014/main" id="{1FC5CAD7-31A8-4C89-AAA1-812211CA058D}"/>
              </a:ext>
            </a:extLst>
          </p:cNvPr>
          <p:cNvPicPr>
            <a:picLocks noChangeAspect="1"/>
          </p:cNvPicPr>
          <p:nvPr/>
        </p:nvPicPr>
        <p:blipFill>
          <a:blip r:embed="rId9"/>
          <a:stretch>
            <a:fillRect/>
          </a:stretch>
        </p:blipFill>
        <p:spPr>
          <a:xfrm>
            <a:off x="395536" y="2246003"/>
            <a:ext cx="5226633" cy="3806643"/>
          </a:xfrm>
          <a:prstGeom prst="rect">
            <a:avLst/>
          </a:prstGeom>
        </p:spPr>
      </p:pic>
    </p:spTree>
    <p:extLst>
      <p:ext uri="{BB962C8B-B14F-4D97-AF65-F5344CB8AC3E}">
        <p14:creationId xmlns:p14="http://schemas.microsoft.com/office/powerpoint/2010/main" val="3962532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7</a:t>
            </a:fld>
            <a:endParaRPr lang="en-GB" altLang="en-US">
              <a:solidFill>
                <a:srgbClr val="50535A"/>
              </a:solidFill>
            </a:endParaRPr>
          </a:p>
        </p:txBody>
      </p:sp>
      <p:pic>
        <p:nvPicPr>
          <p:cNvPr id="7" name="Picture 6">
            <a:extLst>
              <a:ext uri="{FF2B5EF4-FFF2-40B4-BE49-F238E27FC236}">
                <a16:creationId xmlns:a16="http://schemas.microsoft.com/office/drawing/2014/main" id="{22EAE6E1-C7E5-4D55-B8FC-AA388994A771}"/>
              </a:ext>
            </a:extLst>
          </p:cNvPr>
          <p:cNvPicPr>
            <a:picLocks noChangeAspect="1"/>
          </p:cNvPicPr>
          <p:nvPr/>
        </p:nvPicPr>
        <p:blipFill>
          <a:blip r:embed="rId3"/>
          <a:stretch>
            <a:fillRect/>
          </a:stretch>
        </p:blipFill>
        <p:spPr>
          <a:xfrm>
            <a:off x="107504" y="760804"/>
            <a:ext cx="6800392" cy="5764540"/>
          </a:xfrm>
          <a:prstGeom prst="rect">
            <a:avLst/>
          </a:prstGeom>
        </p:spPr>
      </p:pic>
      <p:sp>
        <p:nvSpPr>
          <p:cNvPr id="2" name="Title 1"/>
          <p:cNvSpPr>
            <a:spLocks noGrp="1"/>
          </p:cNvSpPr>
          <p:nvPr>
            <p:ph type="title"/>
          </p:nvPr>
        </p:nvSpPr>
        <p:spPr>
          <a:xfrm>
            <a:off x="424799" y="188640"/>
            <a:ext cx="7987929" cy="521009"/>
          </a:xfrm>
        </p:spPr>
        <p:txBody>
          <a:bodyPr/>
          <a:lstStyle/>
          <a:p>
            <a:r>
              <a:rPr lang="en-GB" sz="2800" dirty="0"/>
              <a:t>Inferred meridional energy transports</a:t>
            </a:r>
            <a:endParaRPr lang="en-GB" sz="1800" dirty="0"/>
          </a:p>
        </p:txBody>
      </p:sp>
      <p:sp>
        <p:nvSpPr>
          <p:cNvPr id="10" name="TextBox 9">
            <a:extLst>
              <a:ext uri="{FF2B5EF4-FFF2-40B4-BE49-F238E27FC236}">
                <a16:creationId xmlns:a16="http://schemas.microsoft.com/office/drawing/2014/main" id="{ADABDD7B-0C61-4DCD-A00E-E63B72B5521B}"/>
              </a:ext>
            </a:extLst>
          </p:cNvPr>
          <p:cNvSpPr txBox="1"/>
          <p:nvPr/>
        </p:nvSpPr>
        <p:spPr>
          <a:xfrm>
            <a:off x="5940152" y="5805264"/>
            <a:ext cx="3528392" cy="369332"/>
          </a:xfrm>
          <a:prstGeom prst="rect">
            <a:avLst/>
          </a:prstGeom>
          <a:noFill/>
        </p:spPr>
        <p:txBody>
          <a:bodyPr wrap="square" rtlCol="0">
            <a:spAutoFit/>
          </a:bodyPr>
          <a:lstStyle/>
          <a:p>
            <a:r>
              <a:rPr lang="en-GB" sz="1800" dirty="0">
                <a:solidFill>
                  <a:srgbClr val="000000"/>
                </a:solidFill>
                <a:latin typeface="Calibri" panose="020F0502020204030204" pitchFamily="34" charset="0"/>
                <a:cs typeface="Calibri" panose="020F0502020204030204" pitchFamily="34" charset="0"/>
                <a:hlinkClick r:id="rId4"/>
              </a:rPr>
              <a:t>Liu et al. (2020) </a:t>
            </a:r>
            <a:r>
              <a:rPr lang="en-GB" sz="1800" dirty="0" err="1">
                <a:solidFill>
                  <a:srgbClr val="000000"/>
                </a:solidFill>
                <a:latin typeface="Calibri" panose="020F0502020204030204" pitchFamily="34" charset="0"/>
                <a:cs typeface="Calibri" panose="020F0502020204030204" pitchFamily="34" charset="0"/>
                <a:hlinkClick r:id="rId4"/>
              </a:rPr>
              <a:t>Clim</a:t>
            </a:r>
            <a:r>
              <a:rPr lang="en-GB" sz="1800" dirty="0">
                <a:solidFill>
                  <a:srgbClr val="000000"/>
                </a:solidFill>
                <a:latin typeface="Calibri" panose="020F0502020204030204" pitchFamily="34" charset="0"/>
                <a:cs typeface="Calibri" panose="020F0502020204030204" pitchFamily="34" charset="0"/>
                <a:hlinkClick r:id="rId4"/>
              </a:rPr>
              <a:t>. </a:t>
            </a:r>
            <a:r>
              <a:rPr lang="en-GB" sz="1800" dirty="0" err="1">
                <a:solidFill>
                  <a:srgbClr val="000000"/>
                </a:solidFill>
                <a:latin typeface="Calibri" panose="020F0502020204030204" pitchFamily="34" charset="0"/>
                <a:cs typeface="Calibri" panose="020F0502020204030204" pitchFamily="34" charset="0"/>
                <a:hlinkClick r:id="rId4"/>
              </a:rPr>
              <a:t>Dyn</a:t>
            </a:r>
            <a:r>
              <a:rPr lang="en-GB" sz="1800" dirty="0">
                <a:solidFill>
                  <a:srgbClr val="000000"/>
                </a:solidFill>
                <a:latin typeface="Calibri" panose="020F0502020204030204" pitchFamily="34" charset="0"/>
                <a:cs typeface="Calibri" panose="020F0502020204030204" pitchFamily="34" charset="0"/>
                <a:hlinkClick r:id="rId4"/>
              </a:rPr>
              <a:t>.</a:t>
            </a:r>
            <a:endParaRPr lang="en-GB" dirty="0">
              <a:solidFill>
                <a:schemeClr val="tx2"/>
              </a:solidFill>
              <a:latin typeface="+mn-lt"/>
            </a:endParaRPr>
          </a:p>
        </p:txBody>
      </p:sp>
      <p:sp>
        <p:nvSpPr>
          <p:cNvPr id="3" name="TextBox 2">
            <a:extLst>
              <a:ext uri="{FF2B5EF4-FFF2-40B4-BE49-F238E27FC236}">
                <a16:creationId xmlns:a16="http://schemas.microsoft.com/office/drawing/2014/main" id="{51997B46-E3F4-4E61-B6E3-90E6D4ED733D}"/>
              </a:ext>
            </a:extLst>
          </p:cNvPr>
          <p:cNvSpPr txBox="1"/>
          <p:nvPr/>
        </p:nvSpPr>
        <p:spPr>
          <a:xfrm>
            <a:off x="6907896" y="1484784"/>
            <a:ext cx="1796904" cy="3693319"/>
          </a:xfrm>
          <a:prstGeom prst="rect">
            <a:avLst/>
          </a:prstGeom>
          <a:noFill/>
        </p:spPr>
        <p:txBody>
          <a:bodyPr wrap="square" rtlCol="0">
            <a:spAutoFit/>
          </a:bodyPr>
          <a:lstStyle/>
          <a:p>
            <a:r>
              <a:rPr lang="en-GB" dirty="0">
                <a:solidFill>
                  <a:schemeClr val="tx2"/>
                </a:solidFill>
                <a:latin typeface="+mn-lt"/>
              </a:rPr>
              <a:t>How is atmosphere and ocean circulation responding to energy imbalances?</a:t>
            </a:r>
          </a:p>
          <a:p>
            <a:endParaRPr lang="en-GB" dirty="0">
              <a:solidFill>
                <a:schemeClr val="tx2"/>
              </a:solidFill>
              <a:latin typeface="+mn-lt"/>
            </a:endParaRPr>
          </a:p>
          <a:p>
            <a:r>
              <a:rPr lang="en-GB" dirty="0">
                <a:solidFill>
                  <a:schemeClr val="tx2"/>
                </a:solidFill>
                <a:latin typeface="+mn-lt"/>
              </a:rPr>
              <a:t>Increased poleward heat transport by the atmosphere inferred from CERES period?</a:t>
            </a:r>
          </a:p>
        </p:txBody>
      </p:sp>
    </p:spTree>
    <p:extLst>
      <p:ext uri="{BB962C8B-B14F-4D97-AF65-F5344CB8AC3E}">
        <p14:creationId xmlns:p14="http://schemas.microsoft.com/office/powerpoint/2010/main" val="34979734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4811-C9BB-45EA-AFEC-02ED4D7B08C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5F6EF39-EB2D-4E39-B00A-B3DB01F4F2E1}"/>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23042DCA-564F-43EF-B0E0-08275D88E6A3}"/>
              </a:ext>
            </a:extLst>
          </p:cNvPr>
          <p:cNvSpPr>
            <a:spLocks noGrp="1"/>
          </p:cNvSpPr>
          <p:nvPr>
            <p:ph type="sldNum" sz="quarter" idx="10"/>
          </p:nvPr>
        </p:nvSpPr>
        <p:spPr/>
        <p:txBody>
          <a:bodyPr/>
          <a:lstStyle/>
          <a:p>
            <a:fld id="{DCF6A46F-80AB-49F3-8C7E-9717ED945456}" type="slidenum">
              <a:rPr lang="en-GB" altLang="en-US" smtClean="0">
                <a:solidFill>
                  <a:srgbClr val="50535A"/>
                </a:solidFill>
              </a:rPr>
              <a:pPr/>
              <a:t>8</a:t>
            </a:fld>
            <a:endParaRPr lang="en-GB" altLang="en-US">
              <a:solidFill>
                <a:srgbClr val="50535A"/>
              </a:solidFill>
            </a:endParaRPr>
          </a:p>
        </p:txBody>
      </p:sp>
      <p:pic>
        <p:nvPicPr>
          <p:cNvPr id="5" name="Picture 4">
            <a:extLst>
              <a:ext uri="{FF2B5EF4-FFF2-40B4-BE49-F238E27FC236}">
                <a16:creationId xmlns:a16="http://schemas.microsoft.com/office/drawing/2014/main" id="{C7C9CD6D-487D-4310-896F-F417DDB5C81C}"/>
              </a:ext>
            </a:extLst>
          </p:cNvPr>
          <p:cNvPicPr>
            <a:picLocks noChangeAspect="1"/>
          </p:cNvPicPr>
          <p:nvPr/>
        </p:nvPicPr>
        <p:blipFill>
          <a:blip r:embed="rId2"/>
          <a:stretch>
            <a:fillRect/>
          </a:stretch>
        </p:blipFill>
        <p:spPr>
          <a:xfrm>
            <a:off x="451691" y="1418421"/>
            <a:ext cx="8240617" cy="4021157"/>
          </a:xfrm>
          <a:prstGeom prst="rect">
            <a:avLst/>
          </a:prstGeom>
        </p:spPr>
      </p:pic>
      <p:sp>
        <p:nvSpPr>
          <p:cNvPr id="7" name="TextBox 6">
            <a:extLst>
              <a:ext uri="{FF2B5EF4-FFF2-40B4-BE49-F238E27FC236}">
                <a16:creationId xmlns:a16="http://schemas.microsoft.com/office/drawing/2014/main" id="{FADB9A38-BF07-4997-93F2-C4BE52E3048F}"/>
              </a:ext>
            </a:extLst>
          </p:cNvPr>
          <p:cNvSpPr txBox="1"/>
          <p:nvPr/>
        </p:nvSpPr>
        <p:spPr>
          <a:xfrm>
            <a:off x="4788024" y="5406112"/>
            <a:ext cx="3528392" cy="646331"/>
          </a:xfrm>
          <a:prstGeom prst="rect">
            <a:avLst/>
          </a:prstGeom>
          <a:noFill/>
        </p:spPr>
        <p:txBody>
          <a:bodyPr wrap="square" rtlCol="0">
            <a:spAutoFit/>
          </a:bodyPr>
          <a:lstStyle/>
          <a:p>
            <a:pPr algn="l"/>
            <a:r>
              <a:rPr lang="en-GB" sz="1800" dirty="0">
                <a:solidFill>
                  <a:srgbClr val="000000"/>
                </a:solidFill>
                <a:latin typeface="+mn-lt"/>
                <a:cs typeface="Calibri" panose="020F0502020204030204" pitchFamily="34" charset="0"/>
                <a:hlinkClick r:id="rId3"/>
              </a:rPr>
              <a:t>Liu et al. (2020) </a:t>
            </a:r>
            <a:r>
              <a:rPr lang="en-GB" sz="1800" dirty="0" err="1">
                <a:solidFill>
                  <a:srgbClr val="000000"/>
                </a:solidFill>
                <a:latin typeface="+mn-lt"/>
                <a:cs typeface="Calibri" panose="020F0502020204030204" pitchFamily="34" charset="0"/>
                <a:hlinkClick r:id="rId3"/>
              </a:rPr>
              <a:t>Clim</a:t>
            </a:r>
            <a:r>
              <a:rPr lang="en-GB" sz="1800" dirty="0">
                <a:solidFill>
                  <a:srgbClr val="000000"/>
                </a:solidFill>
                <a:latin typeface="+mn-lt"/>
                <a:cs typeface="Calibri" panose="020F0502020204030204" pitchFamily="34" charset="0"/>
                <a:hlinkClick r:id="rId3"/>
              </a:rPr>
              <a:t>. </a:t>
            </a:r>
            <a:r>
              <a:rPr lang="en-GB" sz="1800" dirty="0" err="1">
                <a:solidFill>
                  <a:srgbClr val="000000"/>
                </a:solidFill>
                <a:latin typeface="+mn-lt"/>
                <a:cs typeface="Calibri" panose="020F0502020204030204" pitchFamily="34" charset="0"/>
                <a:hlinkClick r:id="rId3"/>
              </a:rPr>
              <a:t>Dyn</a:t>
            </a:r>
            <a:r>
              <a:rPr lang="en-GB" sz="1800" dirty="0">
                <a:solidFill>
                  <a:srgbClr val="000000"/>
                </a:solidFill>
                <a:latin typeface="+mn-lt"/>
                <a:cs typeface="Calibri" panose="020F0502020204030204" pitchFamily="34" charset="0"/>
                <a:hlinkClick r:id="rId3"/>
              </a:rPr>
              <a:t>.</a:t>
            </a:r>
            <a:endParaRPr lang="en-GB" sz="1800" dirty="0">
              <a:solidFill>
                <a:srgbClr val="000000"/>
              </a:solidFill>
              <a:latin typeface="+mn-lt"/>
              <a:cs typeface="Calibri" panose="020F0502020204030204" pitchFamily="34" charset="0"/>
            </a:endParaRPr>
          </a:p>
          <a:p>
            <a:pPr algn="l"/>
            <a:r>
              <a:rPr lang="en-GB" dirty="0">
                <a:solidFill>
                  <a:srgbClr val="000000"/>
                </a:solidFill>
                <a:latin typeface="+mn-lt"/>
                <a:cs typeface="Calibri" panose="020F0502020204030204" pitchFamily="34" charset="0"/>
              </a:rPr>
              <a:t>After </a:t>
            </a:r>
            <a:r>
              <a:rPr lang="en-GB" sz="1800" dirty="0">
                <a:latin typeface="+mn-lt"/>
                <a:hlinkClick r:id="rId4"/>
              </a:rPr>
              <a:t>Trenberth &amp; Fasullo, 2017 GRL</a:t>
            </a:r>
            <a:endParaRPr lang="en-GB" dirty="0">
              <a:solidFill>
                <a:schemeClr val="tx2"/>
              </a:solidFill>
              <a:latin typeface="+mn-lt"/>
            </a:endParaRPr>
          </a:p>
        </p:txBody>
      </p:sp>
      <p:sp>
        <p:nvSpPr>
          <p:cNvPr id="8" name="Title 1">
            <a:extLst>
              <a:ext uri="{FF2B5EF4-FFF2-40B4-BE49-F238E27FC236}">
                <a16:creationId xmlns:a16="http://schemas.microsoft.com/office/drawing/2014/main" id="{60407151-5E4B-4D32-A9F2-27FDB2215C0F}"/>
              </a:ext>
            </a:extLst>
          </p:cNvPr>
          <p:cNvSpPr txBox="1">
            <a:spLocks/>
          </p:cNvSpPr>
          <p:nvPr/>
        </p:nvSpPr>
        <p:spPr bwMode="auto">
          <a:xfrm>
            <a:off x="424799" y="315703"/>
            <a:ext cx="7987929" cy="52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GB" sz="2800" kern="0" dirty="0"/>
              <a:t>Inferred Ocean energy transports@26N</a:t>
            </a:r>
            <a:endParaRPr lang="en-GB" sz="1800" kern="0" dirty="0"/>
          </a:p>
        </p:txBody>
      </p:sp>
    </p:spTree>
    <p:extLst>
      <p:ext uri="{BB962C8B-B14F-4D97-AF65-F5344CB8AC3E}">
        <p14:creationId xmlns:p14="http://schemas.microsoft.com/office/powerpoint/2010/main" val="1843724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t="50000"/>
          <a:stretch/>
        </p:blipFill>
        <p:spPr>
          <a:xfrm>
            <a:off x="536421" y="1520816"/>
            <a:ext cx="8285097" cy="4104456"/>
          </a:xfrm>
          <a:prstGeom prst="rect">
            <a:avLst/>
          </a:prstGeom>
        </p:spPr>
      </p:pic>
      <p:sp>
        <p:nvSpPr>
          <p:cNvPr id="4" name="Slide Number Placeholder 3"/>
          <p:cNvSpPr>
            <a:spLocks noGrp="1"/>
          </p:cNvSpPr>
          <p:nvPr>
            <p:ph type="sldNum" sz="quarter" idx="10"/>
          </p:nvPr>
        </p:nvSpPr>
        <p:spPr>
          <a:xfrm>
            <a:off x="8316416" y="6237312"/>
            <a:ext cx="676275" cy="252000"/>
          </a:xfrm>
        </p:spPr>
        <p:txBody>
          <a:bodyPr/>
          <a:lstStyle/>
          <a:p>
            <a:fld id="{DCF6A46F-80AB-49F3-8C7E-9717ED945456}" type="slidenum">
              <a:rPr lang="en-GB" altLang="en-US" smtClean="0">
                <a:solidFill>
                  <a:srgbClr val="50535A"/>
                </a:solidFill>
              </a:rPr>
              <a:pPr/>
              <a:t>9</a:t>
            </a:fld>
            <a:endParaRPr lang="en-GB" altLang="en-US" dirty="0">
              <a:solidFill>
                <a:srgbClr val="50535A"/>
              </a:solidFill>
            </a:endParaRPr>
          </a:p>
        </p:txBody>
      </p:sp>
      <p:sp>
        <p:nvSpPr>
          <p:cNvPr id="7" name="TextBox 6"/>
          <p:cNvSpPr txBox="1"/>
          <p:nvPr/>
        </p:nvSpPr>
        <p:spPr>
          <a:xfrm>
            <a:off x="-1700660" y="3296000"/>
            <a:ext cx="4474162" cy="338554"/>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1600" dirty="0"/>
              <a:t>Heating (Wm</a:t>
            </a:r>
            <a:r>
              <a:rPr lang="en-GB" sz="1600" baseline="30000" dirty="0"/>
              <a:t>-2</a:t>
            </a:r>
            <a:r>
              <a:rPr lang="en-GB" sz="1600" dirty="0"/>
              <a:t>)      Precipitation (%) </a:t>
            </a:r>
          </a:p>
        </p:txBody>
      </p:sp>
      <p:sp>
        <p:nvSpPr>
          <p:cNvPr id="8" name="Rectangle 7"/>
          <p:cNvSpPr/>
          <p:nvPr/>
        </p:nvSpPr>
        <p:spPr>
          <a:xfrm>
            <a:off x="1115616" y="5705803"/>
            <a:ext cx="7704756" cy="369332"/>
          </a:xfrm>
          <a:prstGeom prst="rect">
            <a:avLst/>
          </a:prstGeom>
        </p:spPr>
        <p:txBody>
          <a:bodyPr wrap="square">
            <a:spAutoFit/>
          </a:bodyPr>
          <a:lstStyle/>
          <a:p>
            <a:r>
              <a:rPr lang="en-GB" u="sng" dirty="0">
                <a:latin typeface="Calibri" panose="020F0502020204030204" pitchFamily="34" charset="0"/>
                <a:cs typeface="Calibri" panose="020F0502020204030204" pitchFamily="34" charset="0"/>
                <a:hlinkClick r:id="rId3"/>
              </a:rPr>
              <a:t>Allan et al. (2014) </a:t>
            </a:r>
            <a:r>
              <a:rPr lang="en-GB" u="sng" dirty="0" err="1">
                <a:latin typeface="Calibri" panose="020F0502020204030204" pitchFamily="34" charset="0"/>
                <a:cs typeface="Calibri" panose="020F0502020204030204" pitchFamily="34" charset="0"/>
                <a:hlinkClick r:id="rId3"/>
              </a:rPr>
              <a:t>Surv</a:t>
            </a:r>
            <a:r>
              <a:rPr lang="en-GB" u="sng" dirty="0">
                <a:latin typeface="Calibri" panose="020F0502020204030204" pitchFamily="34" charset="0"/>
                <a:cs typeface="Calibri" panose="020F0502020204030204" pitchFamily="34" charset="0"/>
                <a:hlinkClick r:id="rId3"/>
              </a:rPr>
              <a:t>. </a:t>
            </a:r>
            <a:r>
              <a:rPr lang="en-GB" u="sng" dirty="0" err="1">
                <a:latin typeface="Calibri" panose="020F0502020204030204" pitchFamily="34" charset="0"/>
                <a:cs typeface="Calibri" panose="020F0502020204030204" pitchFamily="34" charset="0"/>
                <a:hlinkClick r:id="rId3"/>
              </a:rPr>
              <a:t>Geophys</a:t>
            </a:r>
            <a:r>
              <a:rPr lang="en-GB" u="sng" dirty="0">
                <a:latin typeface="Calibri" panose="020F0502020204030204" pitchFamily="34" charset="0"/>
                <a:cs typeface="Calibri" panose="020F0502020204030204" pitchFamily="34" charset="0"/>
                <a:hlinkClick r:id="rId3"/>
              </a:rPr>
              <a:t>.</a:t>
            </a:r>
            <a:r>
              <a:rPr lang="en-GB"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hlinkClick r:id="rId4"/>
              </a:rPr>
              <a:t>Allan et al. (2014) GRL</a:t>
            </a:r>
            <a:r>
              <a:rPr lang="en-GB"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hlinkClick r:id="rId5"/>
              </a:rPr>
              <a:t>Allan et al. (2020) NYAS</a:t>
            </a:r>
            <a:r>
              <a:rPr lang="en-GB" dirty="0">
                <a:latin typeface="Calibri" panose="020F0502020204030204" pitchFamily="34" charset="0"/>
                <a:cs typeface="Calibri" panose="020F0502020204030204" pitchFamily="34" charset="0"/>
              </a:rPr>
              <a:t>  </a:t>
            </a:r>
          </a:p>
        </p:txBody>
      </p:sp>
      <p:cxnSp>
        <p:nvCxnSpPr>
          <p:cNvPr id="9" name="Straight Connector 8"/>
          <p:cNvCxnSpPr>
            <a:cxnSpLocks/>
          </p:cNvCxnSpPr>
          <p:nvPr/>
        </p:nvCxnSpPr>
        <p:spPr bwMode="auto">
          <a:xfrm flipH="1">
            <a:off x="1080464" y="4518072"/>
            <a:ext cx="7632000" cy="0"/>
          </a:xfrm>
          <a:prstGeom prst="line">
            <a:avLst/>
          </a:prstGeom>
          <a:solidFill>
            <a:schemeClr val="accent1"/>
          </a:solidFill>
          <a:ln w="25400" cap="flat" cmpd="sng" algn="ctr">
            <a:solidFill>
              <a:schemeClr val="accent6">
                <a:lumMod val="60000"/>
                <a:lumOff val="40000"/>
              </a:schemeClr>
            </a:solidFill>
            <a:prstDash val="solid"/>
            <a:round/>
            <a:headEnd type="none" w="med" len="med"/>
            <a:tailEnd type="none" w="med" len="med"/>
          </a:ln>
          <a:effectLst/>
        </p:spPr>
      </p:cxnSp>
      <p:sp>
        <p:nvSpPr>
          <p:cNvPr id="10" name="TextBox 9"/>
          <p:cNvSpPr txBox="1"/>
          <p:nvPr/>
        </p:nvSpPr>
        <p:spPr>
          <a:xfrm>
            <a:off x="8591322" y="3465032"/>
            <a:ext cx="691736" cy="2128788"/>
          </a:xfrm>
          <a:prstGeom prst="rect">
            <a:avLst/>
          </a:prstGeom>
          <a:noFill/>
        </p:spPr>
        <p:txBody>
          <a:bodyPr wrap="square" rtlCol="0">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lgn="ctr"/>
            <a:r>
              <a:rPr lang="en-GB" sz="1600" b="1" dirty="0">
                <a:solidFill>
                  <a:srgbClr val="7030A0"/>
                </a:solidFill>
              </a:rPr>
              <a:t>2.8</a:t>
            </a:r>
          </a:p>
          <a:p>
            <a:pPr algn="ctr"/>
            <a:endParaRPr lang="en-GB" sz="500" b="1" baseline="30000" dirty="0">
              <a:solidFill>
                <a:srgbClr val="7030A0"/>
              </a:solidFill>
            </a:endParaRPr>
          </a:p>
          <a:p>
            <a:pPr algn="ctr"/>
            <a:r>
              <a:rPr lang="en-GB" sz="1600" b="1" dirty="0">
                <a:solidFill>
                  <a:srgbClr val="7030A0"/>
                </a:solidFill>
              </a:rPr>
              <a:t>1.8</a:t>
            </a:r>
          </a:p>
          <a:p>
            <a:pPr algn="ctr"/>
            <a:endParaRPr lang="en-GB" sz="500" b="1" dirty="0">
              <a:solidFill>
                <a:srgbClr val="7030A0"/>
              </a:solidFill>
            </a:endParaRPr>
          </a:p>
          <a:p>
            <a:pPr algn="ctr"/>
            <a:r>
              <a:rPr lang="en-GB" sz="1600" b="1" dirty="0">
                <a:solidFill>
                  <a:srgbClr val="7030A0"/>
                </a:solidFill>
              </a:rPr>
              <a:t>0.8</a:t>
            </a:r>
          </a:p>
          <a:p>
            <a:pPr algn="ctr"/>
            <a:endParaRPr lang="en-GB" sz="400" b="1" dirty="0">
              <a:solidFill>
                <a:srgbClr val="7030A0"/>
              </a:solidFill>
            </a:endParaRPr>
          </a:p>
          <a:p>
            <a:pPr algn="ctr"/>
            <a:r>
              <a:rPr lang="en-GB" sz="1600" b="1" dirty="0">
                <a:solidFill>
                  <a:srgbClr val="7030A0"/>
                </a:solidFill>
              </a:rPr>
              <a:t>-0.2</a:t>
            </a:r>
          </a:p>
          <a:p>
            <a:pPr algn="ctr"/>
            <a:endParaRPr lang="en-GB" sz="400" b="1" dirty="0">
              <a:solidFill>
                <a:srgbClr val="7030A0"/>
              </a:solidFill>
            </a:endParaRPr>
          </a:p>
          <a:p>
            <a:pPr algn="ctr"/>
            <a:r>
              <a:rPr lang="en-GB" sz="1600" b="1" dirty="0">
                <a:solidFill>
                  <a:srgbClr val="7030A0"/>
                </a:solidFill>
              </a:rPr>
              <a:t>-1.2</a:t>
            </a:r>
          </a:p>
          <a:p>
            <a:pPr algn="ctr"/>
            <a:endParaRPr lang="en-GB" sz="400" b="1" dirty="0">
              <a:solidFill>
                <a:srgbClr val="7030A0"/>
              </a:solidFill>
            </a:endParaRPr>
          </a:p>
          <a:p>
            <a:pPr algn="ctr"/>
            <a:r>
              <a:rPr lang="en-GB" sz="1600" b="1" dirty="0">
                <a:solidFill>
                  <a:srgbClr val="7030A0"/>
                </a:solidFill>
              </a:rPr>
              <a:t>-2.2</a:t>
            </a:r>
          </a:p>
          <a:p>
            <a:pPr algn="ctr"/>
            <a:endParaRPr lang="en-GB" sz="1600" b="1" dirty="0">
              <a:solidFill>
                <a:srgbClr val="7030A0"/>
              </a:solidFill>
            </a:endParaRPr>
          </a:p>
        </p:txBody>
      </p:sp>
      <p:cxnSp>
        <p:nvCxnSpPr>
          <p:cNvPr id="25" name="Straight Arrow Connector 24"/>
          <p:cNvCxnSpPr/>
          <p:nvPr/>
        </p:nvCxnSpPr>
        <p:spPr>
          <a:xfrm flipV="1">
            <a:off x="2915816" y="2600936"/>
            <a:ext cx="4966481" cy="216025"/>
          </a:xfrm>
          <a:prstGeom prst="straightConnector1">
            <a:avLst/>
          </a:prstGeom>
          <a:noFill/>
          <a:ln w="38100" cap="flat" cmpd="sng" algn="ctr">
            <a:solidFill>
              <a:schemeClr val="accent5"/>
            </a:solidFill>
            <a:prstDash val="solid"/>
            <a:miter lim="800000"/>
            <a:tailEnd type="triangle"/>
          </a:ln>
          <a:effectLst/>
        </p:spPr>
      </p:cxnSp>
      <p:sp>
        <p:nvSpPr>
          <p:cNvPr id="26" name="TextBox 25"/>
          <p:cNvSpPr txBox="1"/>
          <p:nvPr/>
        </p:nvSpPr>
        <p:spPr>
          <a:xfrm>
            <a:off x="5456530" y="1628460"/>
            <a:ext cx="2036619" cy="369332"/>
          </a:xfrm>
          <a:prstGeom prst="rect">
            <a:avLst/>
          </a:prstGeom>
          <a:noFill/>
        </p:spPr>
        <p:txBody>
          <a:bodyPr wrap="square" rtlCol="0">
            <a:spAutoFit/>
          </a:bodyPr>
          <a:lstStyle/>
          <a:p>
            <a:pPr algn="l" fontAlgn="auto">
              <a:spcBef>
                <a:spcPts val="0"/>
              </a:spcBef>
              <a:spcAft>
                <a:spcPts val="0"/>
              </a:spcAft>
            </a:pPr>
            <a:r>
              <a:rPr lang="en-GB" dirty="0">
                <a:solidFill>
                  <a:schemeClr val="accent5"/>
                </a:solidFill>
                <a:latin typeface="Calibri" panose="020F0502020204030204"/>
              </a:rPr>
              <a:t>+0.3 %/decade</a:t>
            </a:r>
          </a:p>
        </p:txBody>
      </p:sp>
      <p:cxnSp>
        <p:nvCxnSpPr>
          <p:cNvPr id="27" name="Straight Arrow Connector 26"/>
          <p:cNvCxnSpPr/>
          <p:nvPr/>
        </p:nvCxnSpPr>
        <p:spPr>
          <a:xfrm flipV="1">
            <a:off x="5199293" y="4113104"/>
            <a:ext cx="2683004" cy="219740"/>
          </a:xfrm>
          <a:prstGeom prst="straightConnector1">
            <a:avLst/>
          </a:prstGeom>
          <a:noFill/>
          <a:ln w="38100" cap="flat" cmpd="sng" algn="ctr">
            <a:solidFill>
              <a:schemeClr val="accent5"/>
            </a:solidFill>
            <a:prstDash val="solid"/>
            <a:miter lim="800000"/>
            <a:tailEnd type="triangle"/>
          </a:ln>
          <a:effectLst/>
        </p:spPr>
      </p:cxnSp>
      <p:sp>
        <p:nvSpPr>
          <p:cNvPr id="28" name="TextBox 27"/>
          <p:cNvSpPr txBox="1"/>
          <p:nvPr/>
        </p:nvSpPr>
        <p:spPr>
          <a:xfrm>
            <a:off x="5845678" y="4678268"/>
            <a:ext cx="2036619" cy="338554"/>
          </a:xfrm>
          <a:prstGeom prst="rect">
            <a:avLst/>
          </a:prstGeom>
          <a:noFill/>
        </p:spPr>
        <p:txBody>
          <a:bodyPr wrap="square" rtlCol="0">
            <a:spAutoFit/>
          </a:bodyPr>
          <a:lstStyle/>
          <a:p>
            <a:pPr algn="l" fontAlgn="auto">
              <a:spcBef>
                <a:spcPts val="0"/>
              </a:spcBef>
              <a:spcAft>
                <a:spcPts val="0"/>
              </a:spcAft>
            </a:pPr>
            <a:r>
              <a:rPr lang="en-GB" sz="1600" dirty="0">
                <a:solidFill>
                  <a:schemeClr val="accent5"/>
                </a:solidFill>
                <a:latin typeface="Calibri" panose="020F0502020204030204"/>
              </a:rPr>
              <a:t>+0.34 Wm</a:t>
            </a:r>
            <a:r>
              <a:rPr lang="en-GB" sz="1600" baseline="30000" dirty="0">
                <a:solidFill>
                  <a:schemeClr val="accent5"/>
                </a:solidFill>
                <a:latin typeface="Calibri" panose="020F0502020204030204"/>
              </a:rPr>
              <a:t>-2</a:t>
            </a:r>
            <a:r>
              <a:rPr lang="en-GB" sz="1600" dirty="0">
                <a:solidFill>
                  <a:schemeClr val="accent5"/>
                </a:solidFill>
                <a:latin typeface="Calibri" panose="020F0502020204030204"/>
              </a:rPr>
              <a:t>/decade</a:t>
            </a:r>
          </a:p>
        </p:txBody>
      </p:sp>
      <p:sp>
        <p:nvSpPr>
          <p:cNvPr id="29" name="Title 1">
            <a:extLst>
              <a:ext uri="{FF2B5EF4-FFF2-40B4-BE49-F238E27FC236}">
                <a16:creationId xmlns:a16="http://schemas.microsoft.com/office/drawing/2014/main" id="{210323DB-1C7E-4D1F-A506-D4478AE845B9}"/>
              </a:ext>
            </a:extLst>
          </p:cNvPr>
          <p:cNvSpPr>
            <a:spLocks noGrp="1"/>
          </p:cNvSpPr>
          <p:nvPr>
            <p:ph type="title"/>
          </p:nvPr>
        </p:nvSpPr>
        <p:spPr>
          <a:xfrm>
            <a:off x="251520" y="130799"/>
            <a:ext cx="7128792" cy="833749"/>
          </a:xfrm>
          <a:solidFill>
            <a:schemeClr val="bg1"/>
          </a:solidFill>
        </p:spPr>
        <p:txBody>
          <a:bodyPr/>
          <a:lstStyle/>
          <a:p>
            <a:r>
              <a:rPr lang="en-GB" sz="2800" dirty="0"/>
              <a:t>How is Earth’s energy budget Driving </a:t>
            </a:r>
            <a:br>
              <a:rPr lang="en-GB" sz="2800" dirty="0"/>
            </a:br>
            <a:r>
              <a:rPr lang="en-GB" sz="2800" dirty="0"/>
              <a:t>Water CYCLE Changes?</a:t>
            </a:r>
          </a:p>
        </p:txBody>
      </p:sp>
      <p:pic>
        <p:nvPicPr>
          <p:cNvPr id="31" name="Picture 30"/>
          <p:cNvPicPr>
            <a:picLocks noChangeAspect="1"/>
          </p:cNvPicPr>
          <p:nvPr/>
        </p:nvPicPr>
        <p:blipFill rotWithShape="1">
          <a:blip r:embed="rId2"/>
          <a:srcRect b="97503"/>
          <a:stretch/>
        </p:blipFill>
        <p:spPr>
          <a:xfrm>
            <a:off x="625326" y="1374645"/>
            <a:ext cx="8284051" cy="194178"/>
          </a:xfrm>
          <a:prstGeom prst="rect">
            <a:avLst/>
          </a:prstGeom>
        </p:spPr>
      </p:pic>
    </p:spTree>
    <p:extLst>
      <p:ext uri="{BB962C8B-B14F-4D97-AF65-F5344CB8AC3E}">
        <p14:creationId xmlns:p14="http://schemas.microsoft.com/office/powerpoint/2010/main" val="1178910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theme/theme1.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27078</TotalTime>
  <Words>1417</Words>
  <Application>Microsoft Office PowerPoint</Application>
  <PresentationFormat>On-screen Show (4:3)</PresentationFormat>
  <Paragraphs>135</Paragraphs>
  <Slides>15</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vt:i4>
      </vt:variant>
    </vt:vector>
  </HeadingPairs>
  <TitlesOfParts>
    <vt:vector size="28" baseType="lpstr">
      <vt:lpstr>Arial</vt:lpstr>
      <vt:lpstr>Calibri</vt:lpstr>
      <vt:lpstr>Effra</vt:lpstr>
      <vt:lpstr>Effra Bold</vt:lpstr>
      <vt:lpstr>Effra Heavy</vt:lpstr>
      <vt:lpstr>Effra Light</vt:lpstr>
      <vt:lpstr>Rdg Vesta</vt:lpstr>
      <vt:lpstr>Times New Roman</vt:lpstr>
      <vt:lpstr>Wingdings</vt:lpstr>
      <vt:lpstr>UoR Theme</vt:lpstr>
      <vt:lpstr>1_UoR Theme</vt:lpstr>
      <vt:lpstr>2_UoR Theme</vt:lpstr>
      <vt:lpstr>3_UoR Theme</vt:lpstr>
      <vt:lpstr>Earth’s energy Budget Changes over Recent Decades</vt:lpstr>
      <vt:lpstr>Earth’s Energy Budget SINCE 1985</vt:lpstr>
      <vt:lpstr>planetary heating since the 1980s  from multiple independent datasets</vt:lpstr>
      <vt:lpstr>CURRENT Energy Budget Changes</vt:lpstr>
      <vt:lpstr>Cloud Feedbacks</vt:lpstr>
      <vt:lpstr>PowerPoint Presentation</vt:lpstr>
      <vt:lpstr>Inferred meridional energy transports</vt:lpstr>
      <vt:lpstr>PowerPoint Presentation</vt:lpstr>
      <vt:lpstr>How is Earth’s energy budget Driving  Water CYCLE Changes?</vt:lpstr>
      <vt:lpstr>Summary</vt:lpstr>
      <vt:lpstr>PowerPoint Presentation</vt:lpstr>
      <vt:lpstr>Earth’s Energy Budget SINCE 1985</vt:lpstr>
      <vt:lpstr>Observed  Changes in  shortwave absorption</vt:lpstr>
      <vt:lpstr>CLIMATE model biases  in SOUTHERN OCEAN Influence Asymmetry</vt:lpstr>
      <vt:lpstr>Ocean and land energy budget</vt:lpstr>
    </vt:vector>
  </TitlesOfParts>
  <Company>ESSC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SINERGEE</dc:title>
  <dc:creator>Allan and Slingo</dc:creator>
  <cp:lastModifiedBy>Richard Allan</cp:lastModifiedBy>
  <cp:revision>2087</cp:revision>
  <cp:lastPrinted>2015-06-08T13:57:33Z</cp:lastPrinted>
  <dcterms:created xsi:type="dcterms:W3CDTF">2001-08-31T10:10:14Z</dcterms:created>
  <dcterms:modified xsi:type="dcterms:W3CDTF">2020-11-09T15:45:01Z</dcterms:modified>
</cp:coreProperties>
</file>