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8" r:id="rId1"/>
  </p:sldMasterIdLst>
  <p:notesMasterIdLst>
    <p:notesMasterId r:id="rId26"/>
  </p:notesMasterIdLst>
  <p:handoutMasterIdLst>
    <p:handoutMasterId r:id="rId27"/>
  </p:handoutMasterIdLst>
  <p:sldIdLst>
    <p:sldId id="960" r:id="rId2"/>
    <p:sldId id="967" r:id="rId3"/>
    <p:sldId id="949" r:id="rId4"/>
    <p:sldId id="980" r:id="rId5"/>
    <p:sldId id="982" r:id="rId6"/>
    <p:sldId id="847" r:id="rId7"/>
    <p:sldId id="952" r:id="rId8"/>
    <p:sldId id="921" r:id="rId9"/>
    <p:sldId id="983" r:id="rId10"/>
    <p:sldId id="984" r:id="rId11"/>
    <p:sldId id="873" r:id="rId12"/>
    <p:sldId id="872" r:id="rId13"/>
    <p:sldId id="966" r:id="rId14"/>
    <p:sldId id="958" r:id="rId15"/>
    <p:sldId id="965" r:id="rId16"/>
    <p:sldId id="910" r:id="rId17"/>
    <p:sldId id="478" r:id="rId18"/>
    <p:sldId id="973" r:id="rId19"/>
    <p:sldId id="896" r:id="rId20"/>
    <p:sldId id="900" r:id="rId21"/>
    <p:sldId id="974" r:id="rId22"/>
    <p:sldId id="861" r:id="rId23"/>
    <p:sldId id="975" r:id="rId24"/>
    <p:sldId id="815" r:id="rId25"/>
  </p:sldIdLst>
  <p:sldSz cx="9144000" cy="6858000" type="screen4x3"/>
  <p:notesSz cx="6745288" cy="9713913"/>
  <p:defaultTextStyle>
    <a:defPPr>
      <a:defRPr lang="en-GB"/>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C9CFFF"/>
    <a:srgbClr val="99CCFF"/>
    <a:srgbClr val="1C1C1C"/>
    <a:srgbClr val="E67B10"/>
    <a:srgbClr val="FF0000"/>
    <a:srgbClr val="5800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55" autoAdjust="0"/>
    <p:restoredTop sz="81982" autoAdjust="0"/>
  </p:normalViewPr>
  <p:slideViewPr>
    <p:cSldViewPr>
      <p:cViewPr varScale="1">
        <p:scale>
          <a:sx n="66" d="100"/>
          <a:sy n="66" d="100"/>
        </p:scale>
        <p:origin x="139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08"/>
    </p:cViewPr>
  </p:sorterViewPr>
  <p:notesViewPr>
    <p:cSldViewPr>
      <p:cViewPr varScale="1">
        <p:scale>
          <a:sx n="58" d="100"/>
          <a:sy n="58" d="100"/>
        </p:scale>
        <p:origin x="-2550" y="-102"/>
      </p:cViewPr>
      <p:guideLst>
        <p:guide orient="horz" pos="3059"/>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lvl1pPr>
          </a:lstStyle>
          <a:p>
            <a:pPr>
              <a:defRPr/>
            </a:pPr>
            <a:fld id="{B45FF4AC-BAB6-4AB9-A7A2-97DDB402C041}" type="slidenum">
              <a:rPr lang="en-GB"/>
              <a:pPr>
                <a:defRPr/>
              </a:pPr>
              <a:t>‹#›</a:t>
            </a:fld>
            <a:endParaRPr lang="en-GB"/>
          </a:p>
        </p:txBody>
      </p:sp>
    </p:spTree>
    <p:extLst>
      <p:ext uri="{BB962C8B-B14F-4D97-AF65-F5344CB8AC3E}">
        <p14:creationId xmlns:p14="http://schemas.microsoft.com/office/powerpoint/2010/main" val="712193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4710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A143A7-F71E-4ABA-B411-AF5C2C51327F}" type="slidenum">
              <a:rPr lang="en-GB"/>
              <a:pPr>
                <a:defRPr/>
              </a:pPr>
              <a:t>‹#›</a:t>
            </a:fld>
            <a:endParaRPr lang="en-GB"/>
          </a:p>
        </p:txBody>
      </p:sp>
    </p:spTree>
    <p:extLst>
      <p:ext uri="{BB962C8B-B14F-4D97-AF65-F5344CB8AC3E}">
        <p14:creationId xmlns:p14="http://schemas.microsoft.com/office/powerpoint/2010/main" val="212618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OPEN IN CHROME:</a:t>
            </a:r>
          </a:p>
          <a:p>
            <a:pPr marL="0" indent="0">
              <a:buNone/>
            </a:pPr>
            <a:r>
              <a:rPr lang="en-US" dirty="0"/>
              <a:t>https://scratch.mit.edu/projects/179953994</a:t>
            </a:r>
          </a:p>
          <a:p>
            <a:pPr marL="0" indent="0">
              <a:buNone/>
            </a:pPr>
            <a:r>
              <a:rPr lang="en-US" dirty="0"/>
              <a:t>https://www.youtube.com/watch?v=tGqM1ZtOX7c</a:t>
            </a:r>
          </a:p>
          <a:p>
            <a:pPr marL="0" indent="0">
              <a:buNone/>
            </a:pPr>
            <a:r>
              <a:rPr lang="en-US" dirty="0"/>
              <a:t>http://www.met.reading.ac.uk/outreach/docs/Upscale_climate_simulation.mp4</a:t>
            </a:r>
          </a:p>
          <a:p>
            <a:pPr marL="0" indent="0">
              <a:buNone/>
            </a:pPr>
            <a:endParaRPr lang="en-US" dirty="0"/>
          </a:p>
          <a:p>
            <a:pPr marL="0" indent="0">
              <a:buNone/>
            </a:pPr>
            <a:endParaRPr lang="en-US" dirty="0"/>
          </a:p>
          <a:p>
            <a:pPr marL="0" indent="0">
              <a:buNone/>
            </a:pPr>
            <a:endParaRPr lang="en-US" dirty="0"/>
          </a:p>
          <a:p>
            <a:pPr marL="0" indent="0">
              <a:buNone/>
            </a:pPr>
            <a:r>
              <a:rPr lang="en-US" dirty="0"/>
              <a:t>CLIMATE</a:t>
            </a:r>
            <a:r>
              <a:rPr lang="en-US" baseline="0" dirty="0"/>
              <a:t> OUTREACH – here for Year 9 (age 13-14) ~45 minutes but plenty of extra slides for a longer session.</a:t>
            </a:r>
          </a:p>
          <a:p>
            <a:pPr marL="0" indent="0">
              <a:buNone/>
            </a:pPr>
            <a:endParaRPr lang="en-US" baseline="0" dirty="0"/>
          </a:p>
          <a:p>
            <a:pPr marL="0" indent="0">
              <a:buNone/>
            </a:pPr>
            <a:r>
              <a:rPr lang="en-US" baseline="0" dirty="0"/>
              <a:t>ACTIVITIES:</a:t>
            </a:r>
          </a:p>
          <a:p>
            <a:pPr marL="228600" indent="-228600">
              <a:buAutoNum type="arabicParenR"/>
            </a:pPr>
            <a:r>
              <a:rPr lang="en-US" baseline="0" dirty="0"/>
              <a:t>Infrared thermometer to demonstrate greenhouse effect</a:t>
            </a:r>
          </a:p>
          <a:p>
            <a:pPr marL="228600" indent="-228600">
              <a:buAutoNum type="arabicParenR"/>
            </a:pPr>
            <a:r>
              <a:rPr lang="en-US" baseline="0" dirty="0"/>
              <a:t>Scratch energy balance demonstration</a:t>
            </a:r>
          </a:p>
          <a:p>
            <a:pPr marL="228600" indent="-228600">
              <a:buAutoNum type="arabicParenR"/>
            </a:pPr>
            <a:r>
              <a:rPr lang="en-US" baseline="0" dirty="0"/>
              <a:t>Students demonstrate feedback loop</a:t>
            </a:r>
          </a:p>
          <a:p>
            <a:pPr marL="0" indent="0">
              <a:buNone/>
            </a:pPr>
            <a:endParaRPr lang="en-US" baseline="0" dirty="0"/>
          </a:p>
          <a:p>
            <a:pPr marL="0" indent="0">
              <a:buNone/>
            </a:pPr>
            <a:r>
              <a:rPr lang="en-US" baseline="0" dirty="0"/>
              <a:t>INTRODUCTION – see notes on next slide.</a:t>
            </a:r>
          </a:p>
          <a:p>
            <a:pPr marL="0" indent="0">
              <a:buNone/>
            </a:pPr>
            <a:endParaRPr lang="en-US" baseline="0" dirty="0"/>
          </a:p>
          <a:p>
            <a:pPr marL="0" indent="0">
              <a:buNone/>
            </a:pPr>
            <a:r>
              <a:rPr lang="en-GB" baseline="0" dirty="0"/>
              <a:t>INTRO:</a:t>
            </a:r>
          </a:p>
          <a:p>
            <a:pPr marL="0" indent="0">
              <a:buNone/>
            </a:pPr>
            <a:r>
              <a:rPr lang="en-GB" baseline="0" dirty="0"/>
              <a:t>Why did I get interested in weather and climate, what I needed to study to be climate scientist</a:t>
            </a:r>
          </a:p>
          <a:p>
            <a:pPr marL="0" indent="0">
              <a:buNone/>
            </a:pPr>
            <a:r>
              <a:rPr lang="en-GB" baseline="0" dirty="0"/>
              <a:t>I talk about ice ages as getting me interested, you can mention that 20,000 years ago ice sheets crossed northern Britain and sea levels were &gt;100m lower while global temperature was just 4-5oC lower than now.</a:t>
            </a:r>
          </a:p>
          <a:p>
            <a:pPr marL="0" indent="0">
              <a:buNone/>
            </a:pPr>
            <a:r>
              <a:rPr lang="en-GB" baseline="0" dirty="0"/>
              <a:t>Glacial cycles operate over tens of thousands of years, very slow compared to human civilisations (modern humans ~200k </a:t>
            </a:r>
            <a:r>
              <a:rPr lang="en-GB" baseline="0" dirty="0" err="1"/>
              <a:t>yr</a:t>
            </a:r>
            <a:r>
              <a:rPr lang="en-GB" baseline="0" dirty="0"/>
              <a:t>, modern societies last few thousand).</a:t>
            </a:r>
          </a:p>
          <a:p>
            <a:pPr marL="0" indent="0">
              <a:buNone/>
            </a:pPr>
            <a:r>
              <a:rPr lang="en-GB" baseline="0" dirty="0"/>
              <a:t>Climate has always changed (e.g. plate tectonics 100s </a:t>
            </a:r>
            <a:r>
              <a:rPr lang="en-GB" baseline="0" dirty="0" err="1"/>
              <a:t>Myr</a:t>
            </a:r>
            <a:r>
              <a:rPr lang="en-GB" baseline="0" dirty="0"/>
              <a:t>, glacial cycles, 10s </a:t>
            </a:r>
            <a:r>
              <a:rPr lang="en-GB" baseline="0" dirty="0" err="1"/>
              <a:t>kyr</a:t>
            </a:r>
            <a:r>
              <a:rPr lang="en-GB" baseline="0" dirty="0"/>
              <a:t>, changes in the sun and volcanic eruptions)</a:t>
            </a:r>
          </a:p>
          <a:p>
            <a:pPr marL="0" indent="0">
              <a:buNone/>
            </a:pPr>
            <a:r>
              <a:rPr lang="en-GB" baseline="0" dirty="0"/>
              <a:t>Ice cores drilled into Antarctica are like time machines going back nearly 1million years – they show natural swings in temperature, ice and sea level and natural greenhouse gases such as CO2</a:t>
            </a:r>
          </a:p>
          <a:p>
            <a:pPr marL="0" indent="0">
              <a:buNone/>
            </a:pPr>
            <a:r>
              <a:rPr lang="en-GB" baseline="0" dirty="0"/>
              <a:t>But now CO2 is nearly 50% higher than at any time over past million years</a:t>
            </a:r>
          </a:p>
          <a:p>
            <a:pPr marL="0" indent="0">
              <a:buNone/>
            </a:pPr>
            <a:r>
              <a:rPr lang="en-GB" baseline="0" dirty="0"/>
              <a:t>Human activities are causing the climate to heat up, but how does this work?</a:t>
            </a:r>
          </a:p>
          <a:p>
            <a:pPr marL="0" indent="0">
              <a:buNone/>
            </a:pPr>
            <a:endParaRPr lang="en-GB" baseline="0" dirty="0"/>
          </a:p>
          <a:p>
            <a:pPr marL="0" indent="0">
              <a:buNone/>
            </a:pPr>
            <a:endParaRPr lang="en-US" baseline="0" dirty="0"/>
          </a:p>
          <a:p>
            <a:pPr marL="0" indent="0">
              <a:buNone/>
            </a:pPr>
            <a:endParaRPr lang="en-US" baseline="0" dirty="0"/>
          </a:p>
          <a:p>
            <a:pPr marL="0" indent="0">
              <a:buNone/>
            </a:pPr>
            <a:endParaRPr lang="en-US" baseline="0" dirty="0"/>
          </a:p>
          <a:p>
            <a:pPr marL="0" indent="0">
              <a:buNone/>
            </a:pPr>
            <a:endParaRPr lang="en-US" baseline="0" dirty="0"/>
          </a:p>
          <a:p>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a:t>
            </a:fld>
            <a:endParaRPr lang="en-GB"/>
          </a:p>
        </p:txBody>
      </p:sp>
    </p:spTree>
    <p:extLst>
      <p:ext uri="{BB962C8B-B14F-4D97-AF65-F5344CB8AC3E}">
        <p14:creationId xmlns:p14="http://schemas.microsoft.com/office/powerpoint/2010/main" val="2742645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dirty="0"/>
              <a:t>2003</a:t>
            </a:r>
            <a:r>
              <a:rPr lang="en-GB" sz="1200" baseline="0" dirty="0"/>
              <a:t> heatwave – students were embryos! Many died in France</a:t>
            </a:r>
          </a:p>
          <a:p>
            <a:pPr marL="171450" indent="-171450">
              <a:buFontTx/>
              <a:buChar char="-"/>
            </a:pPr>
            <a:r>
              <a:rPr lang="en-GB" sz="1200" baseline="0" dirty="0"/>
              <a:t>My Dad was 70 5yrs ago</a:t>
            </a:r>
          </a:p>
          <a:p>
            <a:pPr marL="171450" indent="-171450">
              <a:buFontTx/>
              <a:buChar char="-"/>
            </a:pPr>
            <a:r>
              <a:rPr lang="en-GB" sz="1200" baseline="0" dirty="0"/>
              <a:t>When I’m 70 2003 extreme temperature may be normal</a:t>
            </a:r>
          </a:p>
          <a:p>
            <a:pPr marL="171450" indent="-171450">
              <a:buFontTx/>
              <a:buChar char="-"/>
            </a:pPr>
            <a:r>
              <a:rPr lang="en-GB" sz="1200" baseline="0" dirty="0"/>
              <a:t>When my son and students are 70 such “cold” summer temperatures will be unheard of! (but it’ll be a different sort of heat)</a:t>
            </a:r>
          </a:p>
          <a:p>
            <a:endParaRPr lang="en-GB" sz="1200" baseline="0" dirty="0"/>
          </a:p>
          <a:p>
            <a:endParaRPr lang="en-GB" sz="1200" dirty="0"/>
          </a:p>
          <a:p>
            <a:endParaRPr lang="en-GB" sz="1200" dirty="0"/>
          </a:p>
          <a:p>
            <a:r>
              <a:rPr lang="en-GB" sz="1200" dirty="0"/>
              <a:t>Notes:</a:t>
            </a:r>
          </a:p>
          <a:p>
            <a:r>
              <a:rPr lang="en-GB" sz="1200" dirty="0"/>
              <a:t>The simulation from 1900 to 2000 agrees well with the observations (black), except for the summer of 2003 (black asterisk) which was much warmer than either the model simulation or the climatic norm. In the absence of any human modification of climate, temperatures such as those seen in Europe in 2003 are estimated to be a 1-in-1,000 year event.</a:t>
            </a:r>
            <a:r>
              <a:rPr lang="en-GB" sz="1200" baseline="0" dirty="0"/>
              <a:t> </a:t>
            </a:r>
            <a:r>
              <a:rPr lang="en-GB" sz="1200" dirty="0"/>
              <a:t>Despite this, it is seen that, by the 2040s, a 2003- type summer is predicted to be about average, and by the 2060s it would typically be the coldest summer of the decade. Recent work has demonstrated that hot, 2003-type, European summers would already be being experienced much more frequently (more than once per decade on average) were it not for the cooling effect of man-made sulphate aerosols. Once the shielding effect of these aerosols is removed, the warming commitment from past greenhouse gas emissions will mean that such hot summers are likely to become a regular occurrence, even without any further man-made greenhouse warming.</a:t>
            </a:r>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11</a:t>
            </a:fld>
            <a:endParaRPr lang="en-GB"/>
          </a:p>
        </p:txBody>
      </p:sp>
    </p:spTree>
    <p:extLst>
      <p:ext uri="{BB962C8B-B14F-4D97-AF65-F5344CB8AC3E}">
        <p14:creationId xmlns:p14="http://schemas.microsoft.com/office/powerpoint/2010/main" val="958013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600" b="0" i="0" u="none" strike="noStrike" kern="1200" baseline="0" dirty="0">
                <a:solidFill>
                  <a:schemeClr val="tx1"/>
                </a:solidFill>
                <a:latin typeface="Times New Roman" pitchFamily="18" charset="0"/>
                <a:ea typeface="+mn-ea"/>
                <a:cs typeface="+mn-cs"/>
              </a:rPr>
              <a:t>Higher emissions (e.g. burning coal/oil) = bigger impact (so reduce emissions)</a:t>
            </a:r>
          </a:p>
          <a:p>
            <a:pPr marL="285750" indent="-285750">
              <a:buFontTx/>
              <a:buChar char="-"/>
            </a:pPr>
            <a:r>
              <a:rPr lang="en-GB" sz="1600" b="0" i="0" u="none" strike="noStrike" kern="1200" baseline="0" dirty="0">
                <a:solidFill>
                  <a:schemeClr val="tx1"/>
                </a:solidFill>
                <a:latin typeface="Times New Roman" pitchFamily="18" charset="0"/>
                <a:ea typeface="+mn-ea"/>
                <a:cs typeface="+mn-cs"/>
              </a:rPr>
              <a:t>High emissions: 4oC warming by 2100 (kids will be very old) – note that last ice age, global T only about 4-5oC colder</a:t>
            </a:r>
          </a:p>
          <a:p>
            <a:endParaRPr lang="en-GB" sz="1600" b="0" i="0" u="none" strike="noStrike" kern="1200" baseline="0" dirty="0">
              <a:solidFill>
                <a:schemeClr val="tx1"/>
              </a:solidFill>
              <a:latin typeface="Times New Roman" pitchFamily="18" charset="0"/>
              <a:ea typeface="+mn-ea"/>
              <a:cs typeface="+mn-cs"/>
            </a:endParaRPr>
          </a:p>
          <a:p>
            <a:r>
              <a:rPr lang="en-GB" sz="1600" b="0" i="0" u="none" strike="noStrike" kern="1200" baseline="0" dirty="0">
                <a:solidFill>
                  <a:schemeClr val="tx1"/>
                </a:solidFill>
                <a:latin typeface="Times New Roman" pitchFamily="18" charset="0"/>
                <a:ea typeface="+mn-ea"/>
                <a:cs typeface="+mn-cs"/>
              </a:rPr>
              <a:t>Notes:</a:t>
            </a:r>
          </a:p>
          <a:p>
            <a:r>
              <a:rPr lang="en-GB" sz="1600" b="0" i="0" u="none" strike="noStrike" kern="1200" baseline="0" dirty="0">
                <a:solidFill>
                  <a:schemeClr val="tx1"/>
                </a:solidFill>
                <a:latin typeface="Times New Roman" pitchFamily="18" charset="0"/>
                <a:ea typeface="+mn-ea"/>
                <a:cs typeface="+mn-cs"/>
              </a:rPr>
              <a:t>Increase of global mean surface temperatures for 2081–2100 relative to 1986–2005 is projected to likely be in the ranges 0.3°C to 1.7°C  for the lowest emissions scenario (RCP2.6) and 2.6°C to 4.8°C for the highest emissions scenario (RCP8.5). The Arctic region will warm more rapidly than the global mean, and mean warming over land will be larger than over the ocean.</a:t>
            </a:r>
          </a:p>
          <a:p>
            <a:r>
              <a:rPr lang="en-GB" sz="1600" b="0" i="0" u="none" strike="noStrike" kern="1200" baseline="0" dirty="0">
                <a:solidFill>
                  <a:schemeClr val="tx1"/>
                </a:solidFill>
                <a:latin typeface="Times New Roman" pitchFamily="18" charset="0"/>
                <a:ea typeface="+mn-ea"/>
                <a:cs typeface="+mn-cs"/>
              </a:rPr>
              <a:t>Global mean sea level rise is projected to range from 0.52 to 0.98 m by 2100 for RCP8.5, with a rate during 2081 to 2100 of 8 to 16 mm per year. Further uptake of carbon by the ocean will increase ocean acidification.</a:t>
            </a:r>
          </a:p>
          <a:p>
            <a:r>
              <a:rPr lang="en-GB" sz="1600" b="0" i="0" u="none" strike="noStrike" kern="1200" baseline="0" dirty="0">
                <a:solidFill>
                  <a:schemeClr val="tx1"/>
                </a:solidFill>
                <a:latin typeface="Times New Roman" pitchFamily="18" charset="0"/>
                <a:ea typeface="+mn-ea"/>
                <a:cs typeface="+mn-cs"/>
              </a:rPr>
              <a:t>Heavy rainfall is expected to become more intense with wet regions generally seeing more rainfall and dry sub-tropical regions or seasons less.</a:t>
            </a:r>
          </a:p>
          <a:p>
            <a:r>
              <a:rPr lang="en-GB" sz="1600" b="0" i="0" u="none" strike="noStrike" kern="1200" baseline="0" dirty="0">
                <a:solidFill>
                  <a:schemeClr val="tx1"/>
                </a:solidFill>
                <a:latin typeface="Times New Roman" pitchFamily="18" charset="0"/>
                <a:ea typeface="+mn-ea"/>
                <a:cs typeface="+mn-cs"/>
              </a:rPr>
              <a:t>For further details, see the IPCC (2014) WG1 Summary For Policy Makers, Section E.</a:t>
            </a:r>
          </a:p>
        </p:txBody>
      </p:sp>
      <p:sp>
        <p:nvSpPr>
          <p:cNvPr id="4" name="Slide Number Placeholder 3"/>
          <p:cNvSpPr>
            <a:spLocks noGrp="1"/>
          </p:cNvSpPr>
          <p:nvPr>
            <p:ph type="sldNum" sz="quarter" idx="10"/>
          </p:nvPr>
        </p:nvSpPr>
        <p:spPr/>
        <p:txBody>
          <a:bodyPr/>
          <a:lstStyle/>
          <a:p>
            <a:fld id="{47BE326D-41A3-461A-BA78-7CADDF6CF3CE}" type="slidenum">
              <a:rPr lang="en-GB" smtClean="0">
                <a:solidFill>
                  <a:srgbClr val="000000"/>
                </a:solidFill>
              </a:rPr>
              <a:pPr/>
              <a:t>12</a:t>
            </a:fld>
            <a:endParaRPr lang="en-GB">
              <a:solidFill>
                <a:srgbClr val="000000"/>
              </a:solidFill>
            </a:endParaRPr>
          </a:p>
        </p:txBody>
      </p:sp>
    </p:spTree>
    <p:extLst>
      <p:ext uri="{BB962C8B-B14F-4D97-AF65-F5344CB8AC3E}">
        <p14:creationId xmlns:p14="http://schemas.microsoft.com/office/powerpoint/2010/main" val="1555058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E7B442D-6F2E-4362-9C8D-45FEC12F507E}" type="slidenum">
              <a:rPr lang="en-GB" sz="1200" smtClean="0"/>
              <a:pPr/>
              <a:t>13</a:t>
            </a:fld>
            <a:endParaRPr lang="en-GB"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4" tIns="45057" rIns="90114" bIns="45057"/>
          <a:lstStyle/>
          <a:p>
            <a:pPr eaLnBrk="1" hangingPunct="1"/>
            <a:r>
              <a:rPr lang="en-GB" sz="1800" dirty="0"/>
              <a:t>Summary and what can we do?? Questions?</a:t>
            </a:r>
          </a:p>
          <a:p>
            <a:pPr eaLnBrk="1" hangingPunct="1"/>
            <a:endParaRPr lang="en-GB" sz="1800" dirty="0"/>
          </a:p>
          <a:p>
            <a:pPr eaLnBrk="1" hangingPunct="1"/>
            <a:r>
              <a:rPr lang="en-GB" sz="1800" dirty="0"/>
              <a:t>Notes:</a:t>
            </a:r>
          </a:p>
          <a:p>
            <a:pPr eaLnBrk="1" hangingPunct="1"/>
            <a:r>
              <a:rPr lang="en-GB" sz="1800" dirty="0"/>
              <a:t>Scientists are now even more certain that the current warming since the mid-20</a:t>
            </a:r>
            <a:r>
              <a:rPr lang="en-GB" sz="1800" baseline="30000" dirty="0"/>
              <a:t>th</a:t>
            </a:r>
            <a:r>
              <a:rPr lang="en-GB" sz="1800" dirty="0"/>
              <a:t> century is primarily due to mans impact on the atmosphere via fossil fuel burning, agriculture and changes in land-use.</a:t>
            </a:r>
          </a:p>
          <a:p>
            <a:pPr eaLnBrk="1" hangingPunct="1"/>
            <a:r>
              <a:rPr lang="en-GB" sz="1800" dirty="0"/>
              <a:t>Much of this certainty comes from the observations but a large component comes about applying physical laws and theory, refined by the observations, to develop sophisticated computer models of the Earth’s environment that help to understand the reasons for the warming and to enable predictions of future climate change over the next few hundred years… </a:t>
            </a:r>
          </a:p>
        </p:txBody>
      </p:sp>
    </p:spTree>
    <p:extLst>
      <p:ext uri="{BB962C8B-B14F-4D97-AF65-F5344CB8AC3E}">
        <p14:creationId xmlns:p14="http://schemas.microsoft.com/office/powerpoint/2010/main" val="339657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A9F79-BD5B-4787-857A-C78128517DFE}" type="slidenum">
              <a:rPr lang="en-GB"/>
              <a:pPr/>
              <a:t>17</a:t>
            </a:fld>
            <a:endParaRPr lang="en-GB"/>
          </a:p>
        </p:txBody>
      </p:sp>
      <p:sp>
        <p:nvSpPr>
          <p:cNvPr id="921602" name="Rectangle 2"/>
          <p:cNvSpPr>
            <a:spLocks noGrp="1" noRot="1" noChangeAspect="1" noChangeArrowheads="1" noTextEdit="1"/>
          </p:cNvSpPr>
          <p:nvPr>
            <p:ph type="sldImg"/>
          </p:nvPr>
        </p:nvSpPr>
        <p:spPr>
          <a:xfrm>
            <a:off x="895350" y="741363"/>
            <a:ext cx="4929188" cy="3698875"/>
          </a:xfrm>
          <a:ln/>
        </p:spPr>
      </p:sp>
      <p:sp>
        <p:nvSpPr>
          <p:cNvPr id="921603" name="Rectangle 3"/>
          <p:cNvSpPr>
            <a:spLocks noGrp="1" noChangeArrowheads="1"/>
          </p:cNvSpPr>
          <p:nvPr>
            <p:ph type="body" idx="1"/>
          </p:nvPr>
        </p:nvSpPr>
        <p:spPr>
          <a:xfrm>
            <a:off x="933802" y="4687569"/>
            <a:ext cx="4922030" cy="4439608"/>
          </a:xfrm>
        </p:spPr>
        <p:txBody>
          <a:bodyPr/>
          <a:lstStyle/>
          <a:p>
            <a:pPr>
              <a:lnSpc>
                <a:spcPct val="87000"/>
              </a:lnSpc>
            </a:pPr>
            <a:r>
              <a:rPr lang="en-GB" sz="1600" dirty="0"/>
              <a:t>The emission of CO</a:t>
            </a:r>
            <a:r>
              <a:rPr lang="en-GB" sz="1600" baseline="-25000" dirty="0"/>
              <a:t>2</a:t>
            </a:r>
            <a:r>
              <a:rPr lang="en-GB" sz="1600" dirty="0"/>
              <a:t> into the atmosphere (7.8 Giga tonnes of Carbon, </a:t>
            </a:r>
            <a:r>
              <a:rPr lang="en-GB" sz="1600" dirty="0" err="1"/>
              <a:t>GtC</a:t>
            </a:r>
            <a:r>
              <a:rPr lang="en-GB" sz="1600" dirty="0"/>
              <a:t>, per year) is small relative to the natural fluxes between land/ocean and atmosphere (170 </a:t>
            </a:r>
            <a:r>
              <a:rPr lang="en-GB" sz="1600" dirty="0" err="1"/>
              <a:t>GtC</a:t>
            </a:r>
            <a:r>
              <a:rPr lang="en-GB" sz="1600" dirty="0"/>
              <a:t>/year). Crucially, however, the natural carbon budget is in balance, so the emissions of CO</a:t>
            </a:r>
            <a:r>
              <a:rPr lang="en-GB" sz="1600" baseline="-25000" dirty="0"/>
              <a:t>2</a:t>
            </a:r>
            <a:r>
              <a:rPr lang="en-GB" sz="1600" dirty="0"/>
              <a:t> from fossil fuel burning (and land use changes) are causing a perturbation to the carbon balance of the atmosphere not seen for more than 800 000 years based upon ice core measurements.</a:t>
            </a:r>
          </a:p>
          <a:p>
            <a:pPr>
              <a:lnSpc>
                <a:spcPct val="87000"/>
              </a:lnSpc>
            </a:pPr>
            <a:r>
              <a:rPr lang="en-GB" sz="1600" dirty="0"/>
              <a:t>Some of the excess CO</a:t>
            </a:r>
            <a:r>
              <a:rPr lang="en-GB" sz="1600" baseline="-25000" dirty="0"/>
              <a:t>2</a:t>
            </a:r>
            <a:r>
              <a:rPr lang="en-GB" sz="1600" dirty="0"/>
              <a:t> in the atmosphere is absorbed by the land and ocean but a large amount is stored in the atmosphere as CO</a:t>
            </a:r>
            <a:r>
              <a:rPr lang="en-GB" sz="1600" baseline="-25000" dirty="0"/>
              <a:t>2</a:t>
            </a:r>
            <a:r>
              <a:rPr lang="en-GB" sz="1600" dirty="0"/>
              <a:t>. This build up of Carbon in the atmosphere at the rate of 4 </a:t>
            </a:r>
            <a:r>
              <a:rPr lang="en-GB" sz="1600" dirty="0" err="1"/>
              <a:t>GtC</a:t>
            </a:r>
            <a:r>
              <a:rPr lang="en-GB" sz="1600" dirty="0"/>
              <a:t> per year primarily reflects the increased atmospheric concentrations of CO</a:t>
            </a:r>
            <a:r>
              <a:rPr lang="en-GB" sz="1600" baseline="-25000" dirty="0"/>
              <a:t>2</a:t>
            </a:r>
            <a:r>
              <a:rPr lang="en-GB" sz="1600" dirty="0"/>
              <a:t>. </a:t>
            </a:r>
          </a:p>
          <a:p>
            <a:pPr>
              <a:lnSpc>
                <a:spcPct val="87000"/>
              </a:lnSpc>
            </a:pPr>
            <a:r>
              <a:rPr lang="en-GB" sz="1600" dirty="0"/>
              <a:t>Changes in this carbon balance in the future may yield a further slow positive feedback to climate change…</a:t>
            </a:r>
          </a:p>
        </p:txBody>
      </p:sp>
    </p:spTree>
    <p:extLst>
      <p:ext uri="{BB962C8B-B14F-4D97-AF65-F5344CB8AC3E}">
        <p14:creationId xmlns:p14="http://schemas.microsoft.com/office/powerpoint/2010/main" val="320306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6FDB3-BC43-4130-BBDC-A3435C7F993A}" type="slidenum">
              <a:rPr lang="en-GB">
                <a:solidFill>
                  <a:srgbClr val="000000"/>
                </a:solidFill>
              </a:rPr>
              <a:pPr/>
              <a:t>18</a:t>
            </a:fld>
            <a:endParaRPr lang="en-GB">
              <a:solidFill>
                <a:srgbClr val="000000"/>
              </a:solidFill>
            </a:endParaRPr>
          </a:p>
        </p:txBody>
      </p:sp>
      <p:sp>
        <p:nvSpPr>
          <p:cNvPr id="907266" name="Rectangle 2"/>
          <p:cNvSpPr>
            <a:spLocks noGrp="1" noRot="1" noChangeAspect="1" noChangeArrowheads="1" noTextEdit="1"/>
          </p:cNvSpPr>
          <p:nvPr>
            <p:ph type="sldImg"/>
          </p:nvPr>
        </p:nvSpPr>
        <p:spPr>
          <a:xfrm>
            <a:off x="944563" y="728663"/>
            <a:ext cx="4856162" cy="3641725"/>
          </a:xfrm>
          <a:ln/>
        </p:spPr>
      </p:sp>
      <p:sp>
        <p:nvSpPr>
          <p:cNvPr id="907267" name="Rectangle 3"/>
          <p:cNvSpPr>
            <a:spLocks noGrp="1" noChangeArrowheads="1"/>
          </p:cNvSpPr>
          <p:nvPr>
            <p:ph type="body" idx="1"/>
          </p:nvPr>
        </p:nvSpPr>
        <p:spPr>
          <a:xfrm>
            <a:off x="944563" y="4614863"/>
            <a:ext cx="4856162" cy="4370387"/>
          </a:xfrm>
        </p:spPr>
        <p:txBody>
          <a:bodyPr/>
          <a:lstStyle/>
          <a:p>
            <a:r>
              <a:rPr lang="en-GB" sz="1600" dirty="0"/>
              <a:t>CAN SKIP TO SUMMARY</a:t>
            </a:r>
            <a:r>
              <a:rPr lang="en-GB" sz="1600" baseline="0" dirty="0"/>
              <a:t> IF SHORT OF TIME, just mention sea level rise and intensification of rainfall to link with impacts.</a:t>
            </a:r>
            <a:endParaRPr lang="en-GB" sz="1600" dirty="0"/>
          </a:p>
          <a:p>
            <a:r>
              <a:rPr lang="en-GB" sz="1600" dirty="0"/>
              <a:t>Land will warm up more than ocean, Artic the most.</a:t>
            </a:r>
          </a:p>
          <a:p>
            <a:endParaRPr lang="en-GB" sz="1600" dirty="0"/>
          </a:p>
          <a:p>
            <a:r>
              <a:rPr lang="en-GB" sz="1600" dirty="0"/>
              <a:t>Notes:</a:t>
            </a:r>
          </a:p>
          <a:p>
            <a:r>
              <a:rPr lang="en-GB" sz="1600" dirty="0"/>
              <a:t>Models show a stronger warming over land and over polar regions compared to the oceans due to changes</a:t>
            </a:r>
            <a:r>
              <a:rPr lang="en-GB" sz="1600" baseline="0" dirty="0"/>
              <a:t> in circulation but also due the </a:t>
            </a:r>
            <a:r>
              <a:rPr lang="en-GB" sz="1600" dirty="0"/>
              <a:t>large heat capacity of the deep oceans.</a:t>
            </a:r>
          </a:p>
          <a:p>
            <a:r>
              <a:rPr lang="en-GB" sz="1600" dirty="0"/>
              <a:t>Temperatures over land are expected to increase about twice as rapidly as temperatures over the ocean. The annual average warming by 2100 over land areas, where of course we live and work, is predicted to be in the range 3 °C to 8 °C for the high emissions scenario.  Although the Earth's temperature has varied considerably over the last 1,000 years for natural reasons, the rise over the next 100 years due to human activities is predicted to be very much larger than natural variability, even with the lowest projected man-made emissions scenario.</a:t>
            </a:r>
          </a:p>
        </p:txBody>
      </p:sp>
    </p:spTree>
    <p:extLst>
      <p:ext uri="{BB962C8B-B14F-4D97-AF65-F5344CB8AC3E}">
        <p14:creationId xmlns:p14="http://schemas.microsoft.com/office/powerpoint/2010/main" val="37983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93C10-8A4D-4C42-B163-2AFB5668BA4B}" type="slidenum">
              <a:rPr lang="en-GB">
                <a:solidFill>
                  <a:srgbClr val="000000"/>
                </a:solidFill>
              </a:rPr>
              <a:pPr/>
              <a:t>21</a:t>
            </a:fld>
            <a:endParaRPr lang="en-GB">
              <a:solidFill>
                <a:srgbClr val="000000"/>
              </a:solidFill>
            </a:endParaRPr>
          </a:p>
        </p:txBody>
      </p:sp>
      <p:sp>
        <p:nvSpPr>
          <p:cNvPr id="779266" name="Rectangle 2"/>
          <p:cNvSpPr>
            <a:spLocks noGrp="1" noRot="1" noChangeAspect="1" noChangeArrowheads="1" noTextEdit="1"/>
          </p:cNvSpPr>
          <p:nvPr>
            <p:ph type="sldImg"/>
          </p:nvPr>
        </p:nvSpPr>
        <p:spPr>
          <a:xfrm>
            <a:off x="944563" y="728663"/>
            <a:ext cx="4856162" cy="3641725"/>
          </a:xfrm>
          <a:ln/>
        </p:spPr>
      </p:sp>
      <p:sp>
        <p:nvSpPr>
          <p:cNvPr id="779267" name="Rectangle 3"/>
          <p:cNvSpPr>
            <a:spLocks noGrp="1" noChangeArrowheads="1"/>
          </p:cNvSpPr>
          <p:nvPr>
            <p:ph type="body" idx="1"/>
          </p:nvPr>
        </p:nvSpPr>
        <p:spPr>
          <a:xfrm>
            <a:off x="944562" y="4614863"/>
            <a:ext cx="4856163" cy="4370387"/>
          </a:xfrm>
        </p:spPr>
        <p:txBody>
          <a:bodyPr/>
          <a:lstStyle/>
          <a:p>
            <a:r>
              <a:rPr lang="en-GB" sz="1600" dirty="0"/>
              <a:t>Arctic</a:t>
            </a:r>
            <a:r>
              <a:rPr lang="en-GB" sz="1600" baseline="0" dirty="0"/>
              <a:t> ice is melting at a rate of 3000 cubic km per decade.</a:t>
            </a:r>
          </a:p>
          <a:p>
            <a:r>
              <a:rPr lang="en-GB" sz="1600" dirty="0"/>
              <a:t>Note: O2 Arena is about 4 million m^3 (0.004 km^3) so ¾ million O2 Arenas</a:t>
            </a:r>
            <a:r>
              <a:rPr lang="en-GB" sz="1600" baseline="0" dirty="0"/>
              <a:t> per decade</a:t>
            </a:r>
          </a:p>
          <a:p>
            <a:r>
              <a:rPr lang="en-GB" sz="1600" baseline="0" dirty="0"/>
              <a:t>Arctic ice will be effectively absent by middle-late century</a:t>
            </a:r>
            <a:endParaRPr lang="en-GB" sz="1600" dirty="0"/>
          </a:p>
          <a:p>
            <a:endParaRPr lang="en-GB" sz="1600" dirty="0"/>
          </a:p>
          <a:p>
            <a:r>
              <a:rPr lang="en-GB" sz="1600" dirty="0"/>
              <a:t>Notes:</a:t>
            </a:r>
          </a:p>
          <a:p>
            <a:r>
              <a:rPr lang="en-GB" sz="1600" dirty="0"/>
              <a:t>Under the High Emissions scenario many models find that ice in the month of September (when it is at its minimum extent in the annual cycle) will have almost completely disappeared</a:t>
            </a:r>
            <a:r>
              <a:rPr lang="en-GB" sz="1600" baseline="0" dirty="0"/>
              <a:t> the middle of the 21</a:t>
            </a:r>
            <a:r>
              <a:rPr lang="en-GB" sz="1600" baseline="30000" dirty="0"/>
              <a:t>st</a:t>
            </a:r>
            <a:r>
              <a:rPr lang="en-GB" sz="1600" baseline="0" dirty="0"/>
              <a:t> century</a:t>
            </a:r>
            <a:r>
              <a:rPr lang="en-GB" sz="1600" dirty="0"/>
              <a:t>. Other emissions scenarios lead to a slower reduction in Arctic ice. Reductions are also predicted for other seasons</a:t>
            </a:r>
            <a:r>
              <a:rPr lang="en-GB" sz="1600" baseline="0" dirty="0"/>
              <a:t> and also for the Antarctic although models are at present not able to capture the observed increases in Antarctic sea ice extent which is thought to relate to changes in atmospheric and oceanic circulation changes in response to increases in greenhouse gases and decreased stratospheric ozone.</a:t>
            </a:r>
            <a:endParaRPr lang="en-GB" sz="1600" dirty="0"/>
          </a:p>
          <a:p>
            <a:endParaRPr lang="en-GB" sz="1600" dirty="0"/>
          </a:p>
        </p:txBody>
      </p:sp>
    </p:spTree>
    <p:extLst>
      <p:ext uri="{BB962C8B-B14F-4D97-AF65-F5344CB8AC3E}">
        <p14:creationId xmlns:p14="http://schemas.microsoft.com/office/powerpoint/2010/main" val="594920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The above graphs from the IPCC (2014)</a:t>
            </a:r>
            <a:r>
              <a:rPr lang="en-GB" sz="1600" baseline="0" dirty="0"/>
              <a:t> WG1 report show:</a:t>
            </a:r>
          </a:p>
          <a:p>
            <a:r>
              <a:rPr lang="en-GB" sz="1600" baseline="0" dirty="0"/>
              <a:t>(top left) Increases in 5-day precipitation intensity (%) for </a:t>
            </a:r>
            <a:r>
              <a:rPr lang="en-GB" sz="1600" dirty="0"/>
              <a:t>2081-2100 relative to 1981-2000 for RCP8.5 (</a:t>
            </a:r>
            <a:r>
              <a:rPr lang="en-GB" sz="1600" b="1" dirty="0"/>
              <a:t>Fig. 12.26, Chapter 12</a:t>
            </a:r>
            <a:r>
              <a:rPr lang="en-GB" sz="1600" dirty="0"/>
              <a:t>)</a:t>
            </a:r>
            <a:r>
              <a:rPr lang="en-GB" sz="1600" baseline="0" dirty="0"/>
              <a:t> where s</a:t>
            </a:r>
            <a:r>
              <a:rPr lang="en-GB" sz="1600" dirty="0"/>
              <a:t>tippling</a:t>
            </a:r>
            <a:r>
              <a:rPr lang="en-GB" sz="1600" baseline="0" dirty="0"/>
              <a:t> denotes a</a:t>
            </a:r>
            <a:r>
              <a:rPr lang="en-GB" sz="1600" dirty="0">
                <a:sym typeface="Wingdings" panose="05000000000000000000" pitchFamily="2" charset="2"/>
              </a:rPr>
              <a:t> significant change.</a:t>
            </a:r>
            <a:endParaRPr lang="en-GB" sz="1600" dirty="0"/>
          </a:p>
          <a:p>
            <a:r>
              <a:rPr lang="en-GB" sz="1600" dirty="0"/>
              <a:t>(bottom left) Annual average % changes in soil moisture in the upper 10cm of soil in the RCP8.5 scenario where stippling shows significant changes</a:t>
            </a:r>
            <a:r>
              <a:rPr lang="en-GB" sz="1600" baseline="0" dirty="0"/>
              <a:t> (</a:t>
            </a:r>
            <a:r>
              <a:rPr lang="en-GB" sz="1600" dirty="0"/>
              <a:t>Technical Summary, </a:t>
            </a:r>
            <a:r>
              <a:rPr lang="en-GB" sz="1600" b="1" i="0" kern="1200" dirty="0">
                <a:solidFill>
                  <a:schemeClr val="tx1"/>
                </a:solidFill>
                <a:effectLst/>
              </a:rPr>
              <a:t>TFE.1, Figure 3</a:t>
            </a:r>
            <a:r>
              <a:rPr lang="en-GB" sz="160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600" dirty="0"/>
              <a:t>(bottom</a:t>
            </a:r>
            <a:r>
              <a:rPr lang="en-GB" sz="1600" baseline="0" dirty="0"/>
              <a:t> right) Annual average changes in precipitation  (mm per day) for the RCP8.5 scenario where stippling shows significant changes (</a:t>
            </a:r>
            <a:r>
              <a:rPr lang="en-GB" sz="1600" dirty="0"/>
              <a:t>Technical Summary, </a:t>
            </a:r>
            <a:r>
              <a:rPr lang="en-GB" sz="1600" b="1" i="0" kern="1200" dirty="0">
                <a:solidFill>
                  <a:schemeClr val="tx1"/>
                </a:solidFill>
                <a:effectLst/>
              </a:rPr>
              <a:t>TFE.1, Figure 3</a:t>
            </a:r>
            <a:r>
              <a:rPr lang="en-GB" sz="160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solidFill>
                  <a:srgbClr val="000000"/>
                </a:solidFill>
              </a:rPr>
              <a:pPr/>
              <a:t>22</a:t>
            </a:fld>
            <a:endParaRPr lang="en-GB">
              <a:solidFill>
                <a:srgbClr val="000000"/>
              </a:solidFill>
            </a:endParaRPr>
          </a:p>
        </p:txBody>
      </p:sp>
    </p:spTree>
    <p:extLst>
      <p:ext uri="{BB962C8B-B14F-4D97-AF65-F5344CB8AC3E}">
        <p14:creationId xmlns:p14="http://schemas.microsoft.com/office/powerpoint/2010/main" val="57492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water vapour is</a:t>
            </a:r>
            <a:r>
              <a:rPr lang="en-GB" baseline="0" dirty="0"/>
              <a:t> increasing and this is making heavy rainfall events more intense</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23</a:t>
            </a:fld>
            <a:endParaRPr lang="en-GB"/>
          </a:p>
        </p:txBody>
      </p:sp>
    </p:spTree>
    <p:extLst>
      <p:ext uri="{BB962C8B-B14F-4D97-AF65-F5344CB8AC3E}">
        <p14:creationId xmlns:p14="http://schemas.microsoft.com/office/powerpoint/2010/main" val="369298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5A2A078-80B7-42B9-A750-4E87ADA989F0}" type="slidenum">
              <a:rPr lang="en-GB" sz="1200" smtClean="0"/>
              <a:pPr/>
              <a:t>2</a:t>
            </a:fld>
            <a:endParaRPr lang="en-GB"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sz="1600" dirty="0"/>
              <a:t>FIGURE 1-3 Time scales of climate</a:t>
            </a:r>
            <a:r>
              <a:rPr lang="en-GB" sz="1600" baseline="0" dirty="0"/>
              <a:t> </a:t>
            </a:r>
            <a:r>
              <a:rPr lang="en-GB" sz="1600" dirty="0"/>
              <a:t>change Changes in Earth’s climate</a:t>
            </a:r>
            <a:r>
              <a:rPr lang="en-GB" sz="1600" baseline="0" dirty="0"/>
              <a:t> </a:t>
            </a:r>
            <a:r>
              <a:rPr lang="en-GB" sz="1600" dirty="0"/>
              <a:t>span several time scales, arrayed</a:t>
            </a:r>
            <a:r>
              <a:rPr lang="en-GB" sz="1600" baseline="0" dirty="0"/>
              <a:t> </a:t>
            </a:r>
            <a:r>
              <a:rPr lang="en-GB" sz="1600" dirty="0"/>
              <a:t>from longer to shorter: (A) the last</a:t>
            </a:r>
            <a:r>
              <a:rPr lang="en-GB" sz="1600" baseline="0" dirty="0"/>
              <a:t> </a:t>
            </a:r>
            <a:r>
              <a:rPr lang="en-GB" sz="1600" dirty="0"/>
              <a:t>300 million years, (B) the last 3 million</a:t>
            </a:r>
            <a:r>
              <a:rPr lang="en-GB" sz="1600" baseline="0" dirty="0"/>
              <a:t> </a:t>
            </a:r>
            <a:r>
              <a:rPr lang="en-GB" sz="1600" dirty="0"/>
              <a:t>years, (C) the last 50,000 years, and</a:t>
            </a:r>
            <a:r>
              <a:rPr lang="en-GB" sz="1600" baseline="0" dirty="0"/>
              <a:t> </a:t>
            </a:r>
            <a:r>
              <a:rPr lang="en-GB" sz="1600" dirty="0"/>
              <a:t>(D) the last 1000 years. Here</a:t>
            </a:r>
            <a:r>
              <a:rPr lang="en-GB" sz="1600" baseline="0" dirty="0"/>
              <a:t> </a:t>
            </a:r>
            <a:r>
              <a:rPr lang="en-GB" sz="1600" dirty="0"/>
              <a:t>progressively smaller changes in</a:t>
            </a:r>
            <a:r>
              <a:rPr lang="en-GB" sz="1600" baseline="0" dirty="0"/>
              <a:t> </a:t>
            </a:r>
            <a:r>
              <a:rPr lang="en-GB" sz="1600" dirty="0"/>
              <a:t>climate at successively shorter time</a:t>
            </a:r>
            <a:r>
              <a:rPr lang="en-GB" sz="1600" baseline="0" dirty="0"/>
              <a:t> </a:t>
            </a:r>
            <a:r>
              <a:rPr lang="en-GB" sz="1600" dirty="0"/>
              <a:t>scales are magnified out from the</a:t>
            </a:r>
            <a:r>
              <a:rPr lang="en-GB" sz="1600" baseline="0" dirty="0"/>
              <a:t> </a:t>
            </a:r>
            <a:r>
              <a:rPr lang="en-GB" sz="1600" dirty="0"/>
              <a:t>larger changes at longer time scales. </a:t>
            </a:r>
          </a:p>
          <a:p>
            <a:pPr>
              <a:lnSpc>
                <a:spcPct val="80000"/>
              </a:lnSpc>
            </a:pPr>
            <a:r>
              <a:rPr lang="en-GB" sz="1600" dirty="0"/>
              <a:t>[Ruddiman WF. 2001. Earth's Climate, Past and Future. New York: W. H. Freeman.]</a:t>
            </a:r>
          </a:p>
          <a:p>
            <a:pPr>
              <a:lnSpc>
                <a:spcPct val="80000"/>
              </a:lnSpc>
            </a:pPr>
            <a:endParaRPr lang="en-GB" sz="1600" dirty="0"/>
          </a:p>
          <a:p>
            <a:pPr>
              <a:lnSpc>
                <a:spcPct val="80000"/>
              </a:lnSpc>
            </a:pPr>
            <a:r>
              <a:rPr lang="en-GB" sz="1600" dirty="0"/>
              <a:t>Climate changes on all time-scales. One of the most important determinants of climate is variations in the absorption of solar radiation by the planet.</a:t>
            </a:r>
          </a:p>
          <a:p>
            <a:pPr>
              <a:lnSpc>
                <a:spcPct val="80000"/>
              </a:lnSpc>
            </a:pPr>
            <a:r>
              <a:rPr lang="en-GB" sz="1600" dirty="0"/>
              <a:t>Over billions of years the solar output has increased with time, as has the evolution of the Earth’s atmosphere and distribution of land and ocean which modifies the efficiency at which the Earth can cool to space via thermal/long wavelength radiation as well as impacting absorption of sunlight.</a:t>
            </a:r>
          </a:p>
          <a:p>
            <a:pPr>
              <a:lnSpc>
                <a:spcPct val="80000"/>
              </a:lnSpc>
            </a:pPr>
            <a:r>
              <a:rPr lang="en-GB" sz="1600" dirty="0"/>
              <a:t>Over tens and hundreds of thousands of years, changes in the Earth’s orbit around the sun alter the amount of solar radiation reaching different parts of the planet. These cycles are predictable (they depend upon the gravitational pulls of the sun, planets and the moon) and they are widely believed to have caused glacial-interglacial cycles in which global temperatures swing by up to 10</a:t>
            </a:r>
            <a:r>
              <a:rPr lang="en-GB" sz="1600" baseline="30000" dirty="0"/>
              <a:t>o</a:t>
            </a:r>
            <a:r>
              <a:rPr lang="en-GB" sz="1600" dirty="0"/>
              <a:t>C. However, crucial to these swings are </a:t>
            </a:r>
            <a:r>
              <a:rPr lang="en-GB" sz="1600" i="1" dirty="0"/>
              <a:t>feedbacks</a:t>
            </a:r>
            <a:r>
              <a:rPr lang="en-GB" sz="1600" dirty="0"/>
              <a:t> which either amplify or dampen the radiative </a:t>
            </a:r>
            <a:r>
              <a:rPr lang="en-GB" sz="1600" i="1" dirty="0"/>
              <a:t>forcing</a:t>
            </a:r>
            <a:r>
              <a:rPr lang="en-GB" sz="1600" dirty="0"/>
              <a:t> from these </a:t>
            </a:r>
            <a:r>
              <a:rPr lang="en-GB" sz="1600" i="1" dirty="0" err="1"/>
              <a:t>Milankovic</a:t>
            </a:r>
            <a:r>
              <a:rPr lang="en-GB" sz="1600" i="1" dirty="0"/>
              <a:t> </a:t>
            </a:r>
            <a:r>
              <a:rPr lang="en-GB" sz="1600" dirty="0"/>
              <a:t>cycles. For example, cooler temperatures lead to more ice and greater reflection of solar radiation which amplifies the cooling. </a:t>
            </a:r>
          </a:p>
        </p:txBody>
      </p:sp>
    </p:spTree>
    <p:extLst>
      <p:ext uri="{BB962C8B-B14F-4D97-AF65-F5344CB8AC3E}">
        <p14:creationId xmlns:p14="http://schemas.microsoft.com/office/powerpoint/2010/main" val="3121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u="sng" dirty="0">
                <a:latin typeface="Calibri" pitchFamily="34" charset="0"/>
              </a:rPr>
              <a:t>During colder glacial periods:</a:t>
            </a:r>
          </a:p>
          <a:p>
            <a:pPr marL="457200" indent="-457200">
              <a:buAutoNum type="arabicParenR"/>
            </a:pPr>
            <a:r>
              <a:rPr lang="en-GB" sz="1600" dirty="0">
                <a:latin typeface="Calibri" pitchFamily="34" charset="0"/>
              </a:rPr>
              <a:t>More </a:t>
            </a:r>
            <a:r>
              <a:rPr lang="en-GB" sz="1600" baseline="30000" dirty="0">
                <a:latin typeface="Calibri" pitchFamily="34" charset="0"/>
              </a:rPr>
              <a:t>16</a:t>
            </a:r>
            <a:r>
              <a:rPr lang="en-GB" sz="1600" dirty="0">
                <a:latin typeface="Calibri" pitchFamily="34" charset="0"/>
              </a:rPr>
              <a:t>O locked away in ice sheets so higher </a:t>
            </a:r>
            <a:r>
              <a:rPr lang="en-GB" sz="1600" baseline="30000" dirty="0">
                <a:latin typeface="Calibri" pitchFamily="34" charset="0"/>
              </a:rPr>
              <a:t>18</a:t>
            </a:r>
            <a:r>
              <a:rPr lang="en-GB" sz="1600" dirty="0">
                <a:latin typeface="Calibri" pitchFamily="34" charset="0"/>
              </a:rPr>
              <a:t>O in oceans &amp; air bubbles in ice cores: </a:t>
            </a:r>
            <a:r>
              <a:rPr lang="en-GB" sz="1600" dirty="0">
                <a:solidFill>
                  <a:schemeClr val="accent2"/>
                </a:solidFill>
                <a:latin typeface="Calibri" pitchFamily="34" charset="0"/>
              </a:rPr>
              <a:t>ice volume</a:t>
            </a:r>
          </a:p>
          <a:p>
            <a:pPr marL="457200" indent="-457200">
              <a:buAutoNum type="arabicParenR"/>
            </a:pPr>
            <a:r>
              <a:rPr lang="en-GB" sz="1600" dirty="0">
                <a:latin typeface="Calibri" pitchFamily="34" charset="0"/>
              </a:rPr>
              <a:t>Larger equator to pole </a:t>
            </a:r>
            <a:r>
              <a:rPr lang="en-GB" sz="1600" dirty="0">
                <a:solidFill>
                  <a:srgbClr val="FF0000"/>
                </a:solidFill>
                <a:latin typeface="Calibri" pitchFamily="34" charset="0"/>
              </a:rPr>
              <a:t>temperature</a:t>
            </a:r>
            <a:r>
              <a:rPr lang="en-GB" sz="1600" dirty="0">
                <a:latin typeface="Calibri" pitchFamily="34" charset="0"/>
              </a:rPr>
              <a:t> gradient leading to greater depletion of </a:t>
            </a:r>
            <a:r>
              <a:rPr lang="en-GB" sz="1600" baseline="30000" dirty="0">
                <a:latin typeface="Calibri" pitchFamily="34" charset="0"/>
              </a:rPr>
              <a:t>18</a:t>
            </a:r>
            <a:r>
              <a:rPr lang="en-GB" sz="1600" dirty="0">
                <a:latin typeface="Calibri" pitchFamily="34" charset="0"/>
              </a:rPr>
              <a:t>O in snow compacted in ice cores</a:t>
            </a:r>
          </a:p>
          <a:p>
            <a:endParaRPr lang="en-GB" sz="1600" dirty="0"/>
          </a:p>
          <a:p>
            <a:endParaRPr lang="en-GB" sz="1600" dirty="0"/>
          </a:p>
          <a:p>
            <a:r>
              <a:rPr lang="en-GB" sz="1600" dirty="0"/>
              <a:t>Ice cores from Antarctica provide abundant evidence of climate change over the past 800,000 years. Trapped air bubbles record past atmospheric composition, including carbon dioxide</a:t>
            </a:r>
            <a:r>
              <a:rPr lang="en-GB" sz="1600" baseline="0" dirty="0"/>
              <a:t> and methane, and isotopic analysis of oxygen and hydrogen in the air bubbles or of the ice itself can tell us indirectly about changes in Antarctic temperature</a:t>
            </a:r>
            <a:r>
              <a:rPr lang="en-GB" sz="1600" dirty="0"/>
              <a:t> (or temperature difference between tropics and poles) and ice volume (additional evidence from ocean sediments is also particularly valuable). A series of milder </a:t>
            </a:r>
            <a:r>
              <a:rPr lang="en-GB" sz="1600" dirty="0" err="1"/>
              <a:t>interglacials</a:t>
            </a:r>
            <a:r>
              <a:rPr lang="en-GB" sz="1600" baseline="0" dirty="0"/>
              <a:t> punctuate the longer glacial periods of low temperature and high ice volume, the timings of which relate to changes in the </a:t>
            </a:r>
            <a:r>
              <a:rPr lang="en-GB" sz="1600" baseline="0" dirty="0" err="1"/>
              <a:t>Croll-Milankovic</a:t>
            </a:r>
            <a:r>
              <a:rPr lang="en-GB" sz="1600" baseline="0" dirty="0"/>
              <a:t> orbital cycles. Natural changes in carbon dioxide (and methane) in response to the substantial climate changes act to amplify the temperature responses over glacial cycles (more next week).</a:t>
            </a:r>
            <a:endParaRPr lang="en-GB" sz="1600" dirty="0"/>
          </a:p>
        </p:txBody>
      </p:sp>
      <p:sp>
        <p:nvSpPr>
          <p:cNvPr id="4" name="Slide Number Placeholder 3"/>
          <p:cNvSpPr>
            <a:spLocks noGrp="1"/>
          </p:cNvSpPr>
          <p:nvPr>
            <p:ph type="sldNum" sz="quarter" idx="10"/>
          </p:nvPr>
        </p:nvSpPr>
        <p:spPr/>
        <p:txBody>
          <a:bodyPr/>
          <a:lstStyle/>
          <a:p>
            <a:pPr>
              <a:defRPr/>
            </a:pPr>
            <a:fld id="{15A0B71D-C45D-48E8-BC5D-54227C6127E6}" type="slidenum">
              <a:rPr lang="en-GB">
                <a:solidFill>
                  <a:srgbClr val="000000"/>
                </a:solidFill>
              </a:rPr>
              <a:pPr>
                <a:defRPr/>
              </a:pPr>
              <a:t>3</a:t>
            </a:fld>
            <a:endParaRPr lang="en-GB">
              <a:solidFill>
                <a:srgbClr val="000000"/>
              </a:solidFill>
            </a:endParaRPr>
          </a:p>
        </p:txBody>
      </p:sp>
    </p:spTree>
    <p:extLst>
      <p:ext uri="{BB962C8B-B14F-4D97-AF65-F5344CB8AC3E}">
        <p14:creationId xmlns:p14="http://schemas.microsoft.com/office/powerpoint/2010/main" val="383912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57263" y="773113"/>
            <a:ext cx="4843462" cy="3633787"/>
          </a:xfrm>
          <a:ln/>
        </p:spPr>
      </p:sp>
      <p:sp>
        <p:nvSpPr>
          <p:cNvPr id="64515" name="Rectangle 3"/>
          <p:cNvSpPr>
            <a:spLocks noGrp="1" noChangeArrowheads="1"/>
          </p:cNvSpPr>
          <p:nvPr>
            <p:ph type="body" idx="1"/>
          </p:nvPr>
        </p:nvSpPr>
        <p:spPr>
          <a:xfrm>
            <a:off x="910424" y="4715966"/>
            <a:ext cx="4933556" cy="44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t>The instrumental record goes back to about 1850. </a:t>
            </a:r>
            <a:r>
              <a:rPr lang="en-US" sz="1800" dirty="0"/>
              <a:t>A few areas of the globe have not warmed in recent decades, mainly over some parts of the Southern Hemisphere oceans and parts of Antarctica. The rate of surface warming is not smooth; there are lumps and bumps in the record and this rate has slowed in the recent decade.</a:t>
            </a:r>
          </a:p>
          <a:p>
            <a:pPr eaLnBrk="1" hangingPunct="1"/>
            <a:endParaRPr lang="en-US" sz="1800" dirty="0"/>
          </a:p>
          <a:p>
            <a:pPr eaLnBrk="1" hangingPunct="1"/>
            <a:endParaRPr lang="en-GB" sz="1800" dirty="0"/>
          </a:p>
          <a:p>
            <a:pPr eaLnBrk="1" hangingPunct="1"/>
            <a:endParaRPr lang="en-GB" dirty="0"/>
          </a:p>
          <a:p>
            <a:pPr eaLnBrk="1" hangingPunct="1"/>
            <a:endParaRPr lang="en-US" dirty="0"/>
          </a:p>
        </p:txBody>
      </p:sp>
    </p:spTree>
    <p:extLst>
      <p:ext uri="{BB962C8B-B14F-4D97-AF65-F5344CB8AC3E}">
        <p14:creationId xmlns:p14="http://schemas.microsoft.com/office/powerpoint/2010/main" val="113757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Are there other indicators of the warming? Global sea level has risen, based on</a:t>
            </a:r>
            <a:r>
              <a:rPr lang="en-GB" sz="1600" baseline="0" dirty="0"/>
              <a:t> historical proxy data and tidal gauges </a:t>
            </a:r>
            <a:r>
              <a:rPr lang="en-GB" sz="1600" dirty="0"/>
              <a:t>that have been adjusted to allow for rising and falling of land and other factors. </a:t>
            </a:r>
            <a:r>
              <a:rPr lang="en-US" sz="1600" dirty="0"/>
              <a:t>Global sea levels have risen about</a:t>
            </a:r>
            <a:r>
              <a:rPr lang="en-US" sz="1600" baseline="0" dirty="0"/>
              <a:t> </a:t>
            </a:r>
            <a:r>
              <a:rPr lang="en-US" sz="1600" dirty="0"/>
              <a:t>20cm over the past 100 years – a rate of about 2mm a year. This is faster than the rise over any of the last 5000 years (less than 1mm a year), but still slower than the average rise of 5mm a year predicted for the next 80 years. Most of this rise occurs because as the oceans get warmer, their water takes up more space (thermal expansion). Melting glaciers in the Andes, Himalayas, the Rockies and the Alps are increasingly contributing to</a:t>
            </a:r>
            <a:r>
              <a:rPr lang="en-US" sz="1600" baseline="0" dirty="0"/>
              <a:t> sea level rise</a:t>
            </a:r>
            <a:r>
              <a:rPr lang="en-US" sz="1600" dirty="0"/>
              <a:t> and melting of ice sheets at the periphery of Greenland and Antarctica are increasingly contributing.</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solidFill>
                  <a:srgbClr val="000000"/>
                </a:solidFill>
              </a:rPr>
              <a:pPr/>
              <a:t>6</a:t>
            </a:fld>
            <a:endParaRPr lang="en-GB">
              <a:solidFill>
                <a:srgbClr val="000000"/>
              </a:solidFill>
            </a:endParaRPr>
          </a:p>
        </p:txBody>
      </p:sp>
    </p:spTree>
    <p:extLst>
      <p:ext uri="{BB962C8B-B14F-4D97-AF65-F5344CB8AC3E}">
        <p14:creationId xmlns:p14="http://schemas.microsoft.com/office/powerpoint/2010/main" val="130259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Greenland is losing 300 Gt of ice every year = 3x10^9 t = 3x10^12 kg (3000 billion kg)</a:t>
            </a:r>
          </a:p>
          <a:p>
            <a:r>
              <a:rPr lang="en-GB" sz="1600" dirty="0"/>
              <a:t>Elephant 6000 kg = 6 tonnes </a:t>
            </a:r>
            <a:r>
              <a:rPr lang="en-GB" sz="1600" dirty="0">
                <a:sym typeface="Wingdings" panose="05000000000000000000" pitchFamily="2" charset="2"/>
              </a:rPr>
              <a:t> 300 billion tonnes = 50 billion elephants (1 </a:t>
            </a:r>
            <a:r>
              <a:rPr lang="en-GB" sz="1600" dirty="0" err="1">
                <a:sym typeface="Wingdings" panose="05000000000000000000" pitchFamily="2" charset="2"/>
              </a:rPr>
              <a:t>millionx</a:t>
            </a:r>
            <a:r>
              <a:rPr lang="en-GB" sz="1600" dirty="0">
                <a:sym typeface="Wingdings" panose="05000000000000000000" pitchFamily="2" charset="2"/>
              </a:rPr>
              <a:t> elephant population)</a:t>
            </a:r>
          </a:p>
          <a:p>
            <a:r>
              <a:rPr lang="en-GB" sz="1600" dirty="0">
                <a:sym typeface="Wingdings" panose="05000000000000000000" pitchFamily="2" charset="2"/>
              </a:rPr>
              <a:t>Artic ice losing 300 km^3 ice per year (100 million Olympic Swimming Pools per year).</a:t>
            </a:r>
          </a:p>
          <a:p>
            <a:r>
              <a:rPr lang="en-GB" sz="1600" dirty="0">
                <a:sym typeface="Wingdings" panose="05000000000000000000" pitchFamily="2" charset="2"/>
              </a:rPr>
              <a:t>(3x10^11 m^3 ~ 1x10^8 swimming pools (100 million) </a:t>
            </a:r>
          </a:p>
          <a:p>
            <a:r>
              <a:rPr lang="en-GB" sz="1600" dirty="0">
                <a:sym typeface="Wingdings" panose="05000000000000000000" pitchFamily="2" charset="2"/>
              </a:rPr>
              <a:t>Olympic Swimming Pool: 2500 m^3</a:t>
            </a:r>
          </a:p>
          <a:p>
            <a:endParaRPr lang="en-GB" sz="1600" dirty="0">
              <a:sym typeface="Wingdings" panose="05000000000000000000" pitchFamily="2" charset="2"/>
            </a:endParaRPr>
          </a:p>
          <a:p>
            <a:endParaRPr lang="en-GB" sz="1600" dirty="0"/>
          </a:p>
          <a:p>
            <a:endParaRPr lang="en-GB" sz="1600" dirty="0"/>
          </a:p>
          <a:p>
            <a:r>
              <a:rPr lang="en-GB" sz="1600" dirty="0"/>
              <a:t>Changes in atmospheric and oceanic circulation cause</a:t>
            </a:r>
            <a:r>
              <a:rPr lang="en-GB" sz="1600" baseline="0" dirty="0"/>
              <a:t> variability in the coverage of Arctic sea ice. However, the declining coverage in the satellite record (passive microwave measurements made since 1979) is robust and further, there has been a drop in “old” ice (older than 2 years for example) since the grand minimum coverage in 2007 with a larger fractional coverage of young &lt;1 year old ice (which is more transient in nature meaning that it can melt and reform more quickly).</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pPr/>
              <a:t>7</a:t>
            </a:fld>
            <a:endParaRPr lang="en-GB"/>
          </a:p>
        </p:txBody>
      </p:sp>
    </p:spTree>
    <p:extLst>
      <p:ext uri="{BB962C8B-B14F-4D97-AF65-F5344CB8AC3E}">
        <p14:creationId xmlns:p14="http://schemas.microsoft.com/office/powerpoint/2010/main" val="363911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004888" y="762000"/>
            <a:ext cx="4776787" cy="3581400"/>
          </a:xfrm>
          <a:ln/>
        </p:spPr>
      </p:sp>
      <p:sp>
        <p:nvSpPr>
          <p:cNvPr id="102403" name="Rectangle 3"/>
          <p:cNvSpPr>
            <a:spLocks noGrp="1" noChangeArrowheads="1"/>
          </p:cNvSpPr>
          <p:nvPr>
            <p:ph type="body" idx="1"/>
          </p:nvPr>
        </p:nvSpPr>
        <p:spPr>
          <a:xfrm>
            <a:off x="914082" y="4648357"/>
            <a:ext cx="4953374" cy="434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To understand climate and make predictions of future</a:t>
            </a:r>
            <a:r>
              <a:rPr lang="en-GB" sz="1600" baseline="0" dirty="0"/>
              <a:t> climate change, scientists need to build complex simulations that are built on observations-based physics equations</a:t>
            </a:r>
          </a:p>
          <a:p>
            <a:pPr eaLnBrk="1" hangingPunct="1"/>
            <a:r>
              <a:rPr lang="en-GB" sz="1600" baseline="0" dirty="0"/>
              <a:t>These need to represent all the feedback loops</a:t>
            </a:r>
          </a:p>
          <a:p>
            <a:pPr eaLnBrk="1" hangingPunct="1"/>
            <a:r>
              <a:rPr lang="en-GB" sz="1600" baseline="0" dirty="0"/>
              <a:t>The atmosphere, oceans and surface are slit into millions of blocks, equations calculated for wind, cloud, vegetation, </a:t>
            </a:r>
            <a:r>
              <a:rPr lang="en-GB" sz="1600" baseline="0" dirty="0" err="1"/>
              <a:t>etc</a:t>
            </a:r>
            <a:r>
              <a:rPr lang="en-GB" sz="1600" baseline="0" dirty="0"/>
              <a:t> and information passed from cell to cell (just like students in classroom)</a:t>
            </a:r>
          </a:p>
          <a:p>
            <a:pPr eaLnBrk="1" hangingPunct="1"/>
            <a:r>
              <a:rPr lang="en-GB" sz="1600" baseline="0" dirty="0"/>
              <a:t>SHOW ANIMATION as an example</a:t>
            </a:r>
            <a:endParaRPr lang="en-GB" sz="1600" dirty="0"/>
          </a:p>
          <a:p>
            <a:pPr eaLnBrk="1" hangingPunct="1"/>
            <a:endParaRPr lang="en-GB" sz="1600" dirty="0"/>
          </a:p>
          <a:p>
            <a:pPr eaLnBrk="1" hangingPunct="1"/>
            <a:endParaRPr lang="en-GB" sz="1600" dirty="0"/>
          </a:p>
          <a:p>
            <a:pPr eaLnBrk="1" hangingPunct="1"/>
            <a:r>
              <a:rPr lang="en-GB" sz="1600" dirty="0"/>
              <a:t>By prescribing scenarios in which atmospheric constituents</a:t>
            </a:r>
            <a:r>
              <a:rPr lang="en-GB" sz="1600" baseline="0" dirty="0"/>
              <a:t> change in response to human-related emissions </a:t>
            </a:r>
            <a:r>
              <a:rPr lang="en-GB" sz="1600" dirty="0"/>
              <a:t>and changes in natural forcing agents such as the sun or volcanos, experiments can be made with climate models to see how well they reproduce the past climate and then what they project for future climate.</a:t>
            </a:r>
          </a:p>
        </p:txBody>
      </p:sp>
    </p:spTree>
    <p:extLst>
      <p:ext uri="{BB962C8B-B14F-4D97-AF65-F5344CB8AC3E}">
        <p14:creationId xmlns:p14="http://schemas.microsoft.com/office/powerpoint/2010/main" val="188375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46150" y="728663"/>
            <a:ext cx="4854575" cy="3641725"/>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As we have already outlined,  natural factors include a chaotic variability of climate due largely to interactions between atmosphere and ocean, changes in the output of the Sun and changes in the optical depth of the atmosphere from volcanic emissions. Climate models have been driven by changes in all these natural factors, and it simulates changes in global temperature shown by the blue band in the slide above. This clearly does not agree with observations, particularly in the period since about 1970 when observed temperatures have risen by about 0.5 °C, but those simulated from natural factors have hardly changed at all.</a:t>
            </a:r>
          </a:p>
          <a:p>
            <a:pPr eaLnBrk="1" hangingPunct="1"/>
            <a:endParaRPr lang="en-GB" sz="1600" dirty="0"/>
          </a:p>
        </p:txBody>
      </p:sp>
    </p:spTree>
    <p:extLst>
      <p:ext uri="{BB962C8B-B14F-4D97-AF65-F5344CB8AC3E}">
        <p14:creationId xmlns:p14="http://schemas.microsoft.com/office/powerpoint/2010/main" val="346008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46150" y="728663"/>
            <a:ext cx="4854575" cy="3641725"/>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As we have already outlined,  natural factors include a chaotic variability of climate due largely to interactions between atmosphere and ocean, changes in the output of the Sun and changes in the optical depth of the atmosphere from volcanic emissions. Climate models have been driven by changes in all these natural factors, and it simulates changes in global temperature shown by the blue band in the slide above. This clearly does not agree with observations, particularly in the period since about 1970 when observed temperatures have risen by about 0.5 °C, but those simulated from natural factors have hardly changed at all.</a:t>
            </a:r>
          </a:p>
          <a:p>
            <a:pPr eaLnBrk="1" hangingPunct="1"/>
            <a:endParaRPr lang="en-GB" sz="1600" dirty="0"/>
          </a:p>
        </p:txBody>
      </p:sp>
    </p:spTree>
    <p:extLst>
      <p:ext uri="{BB962C8B-B14F-4D97-AF65-F5344CB8AC3E}">
        <p14:creationId xmlns:p14="http://schemas.microsoft.com/office/powerpoint/2010/main" val="180340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488961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2513041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234100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5895149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26497310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239644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03417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1186848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7630528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0794387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6461527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313682770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0EC8EB-3644-40B3-AAF6-67F0223FD03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0885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138638-801D-4BCE-BC49-7214AB971E1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7845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833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77967978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32633777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31943279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72498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77757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4507810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5798688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
        <p:nvSpPr>
          <p:cNvPr id="10" name="TextBox 9"/>
          <p:cNvSpPr txBox="1">
            <a:spLocks noChangeArrowheads="1"/>
          </p:cNvSpPr>
          <p:nvPr userDrawn="1"/>
        </p:nvSpPr>
        <p:spPr bwMode="auto">
          <a:xfrm>
            <a:off x="396605" y="290693"/>
            <a:ext cx="2448272" cy="307777"/>
          </a:xfrm>
          <a:prstGeom prst="rect">
            <a:avLst/>
          </a:prstGeom>
          <a:solidFill>
            <a:schemeClr val="accent1"/>
          </a:solidFill>
          <a:ln>
            <a:no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GB" sz="1400" b="0" dirty="0">
                <a:solidFill>
                  <a:schemeClr val="bg1"/>
                </a:solidFill>
                <a:latin typeface="+mn-lt"/>
              </a:rPr>
              <a:t>Department of Meteorology</a:t>
            </a:r>
          </a:p>
        </p:txBody>
      </p:sp>
    </p:spTree>
    <p:extLst>
      <p:ext uri="{BB962C8B-B14F-4D97-AF65-F5344CB8AC3E}">
        <p14:creationId xmlns:p14="http://schemas.microsoft.com/office/powerpoint/2010/main" val="8095192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climatechange2013.org/images/report/WG1AR5_FAQbrochure_FINAL.pdf"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9.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hyperlink" Target="http://www.climatechange2013.org/images/report/WG1AR5_SPM_FINAL.pdf" TargetMode="External"/><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limatechange2013.org/images/figures/WGI_AR5_Fig6-1.jpg"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hyperlink" Target="http://www.met.reading.ac.uk/~sgs02rpa/MISC/tcw-Nov2009.gif" TargetMode="External"/><Relationship Id="rId1" Type="http://schemas.openxmlformats.org/officeDocument/2006/relationships/slideLayout" Target="../slideLayouts/slideLayout2.xml"/><Relationship Id="rId5" Type="http://schemas.openxmlformats.org/officeDocument/2006/relationships/hyperlink" Target="http://iopscience.iop.org/1748-9326/8/3/034010" TargetMode="Externa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hyperlink" Target="http://pubs.usgs.gov/pinatubo/prelim.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 Id="rId9" Type="http://schemas.openxmlformats.org/officeDocument/2006/relationships/hyperlink" Target="http://www.macmillanlearning.com/Catalog/product/earthsclimate-thirdedition-ruddim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www.climate-lab-book.ac.uk/2013/what-will-the-simulations-do-n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hyperlink" Target="https://www.ipcc.ch/report/graphics/images/Assessment%20Reports/AR5%20-%20WG1/Chapter%2012/Fig12-29.jpg" TargetMode="Externa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hyperlink" Target="https://www.ipcc.ch/pdf/assessment-report/ar5/wg1/WG1AR5_Chapter13_FINAL.pdf" TargetMode="External"/><Relationship Id="rId2" Type="http://schemas.openxmlformats.org/officeDocument/2006/relationships/image" Target="../media/image54.jpeg"/><Relationship Id="rId1" Type="http://schemas.openxmlformats.org/officeDocument/2006/relationships/slideLayout" Target="../slideLayouts/slideLayout21.xml"/><Relationship Id="rId6" Type="http://schemas.openxmlformats.org/officeDocument/2006/relationships/image" Target="../media/image57.jpeg"/><Relationship Id="rId5" Type="http://schemas.openxmlformats.org/officeDocument/2006/relationships/hyperlink" Target="http://www.nature.com/nature/journal/v526/n7573/full/nature15706.html" TargetMode="Externa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3.jpeg"/><Relationship Id="rId5" Type="http://schemas.openxmlformats.org/officeDocument/2006/relationships/hyperlink" Target="http://www.climatechange2013.org/images/figures/WGI_AR5_Fig5-3.jpg" TargetMode="External"/><Relationship Id="rId4" Type="http://schemas.openxmlformats.org/officeDocument/2006/relationships/hyperlink" Target="http://www.ipcc.ch/report/ar5/wg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www.esrl.noaa.gov/gmd/ccgg/trends/" TargetMode="External"/><Relationship Id="rId1" Type="http://schemas.openxmlformats.org/officeDocument/2006/relationships/slideLayout" Target="../slideLayouts/slideLayout20.xml"/><Relationship Id="rId6" Type="http://schemas.openxmlformats.org/officeDocument/2006/relationships/hyperlink" Target="http://www.met.rdg.ac.uk/~sgs02rpa/co2.html" TargetMode="External"/><Relationship Id="rId5" Type="http://schemas.openxmlformats.org/officeDocument/2006/relationships/image" Target="../media/image17.png"/><Relationship Id="rId4" Type="http://schemas.openxmlformats.org/officeDocument/2006/relationships/hyperlink" Target="http://onlinelibrary.wiley.com/doi/10.1002/2014GL060962/ful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hyperlink" Target="https://www.metoffice.gov.uk/hadobs/monitoring/dashboard.html"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ealevel.colorado.edu/" TargetMode="External"/><Relationship Id="rId4" Type="http://schemas.openxmlformats.org/officeDocument/2006/relationships/hyperlink" Target="http://www.climatechange2013.org/images/report/WG1AR5_Chapter13_FINA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hyperlink" Target="http://psc.apl.washington.edu/research/projects/arctic-sea-ice-volume-anomaly/"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bhfBPrqfV9M?feature=oembed" TargetMode="Externa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www.youtube.com/watch?v=bhfBPrqfV9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hyperlink" Target="http://www.climatechange2013.org/images/report/WG1AR5_FAQbrochure_FINAL.pdf" TargetMode="Externa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4183B-AF59-4241-BECA-A6256931AFE6}"/>
              </a:ext>
            </a:extLst>
          </p:cNvPr>
          <p:cNvSpPr>
            <a:spLocks noGrp="1"/>
          </p:cNvSpPr>
          <p:nvPr>
            <p:ph type="ctrTitle"/>
          </p:nvPr>
        </p:nvSpPr>
        <p:spPr/>
        <p:txBody>
          <a:bodyPr/>
          <a:lstStyle/>
          <a:p>
            <a:r>
              <a:rPr lang="en-GB" sz="3600" dirty="0"/>
              <a:t>The Science of Climate change</a:t>
            </a:r>
          </a:p>
        </p:txBody>
      </p:sp>
      <p:sp>
        <p:nvSpPr>
          <p:cNvPr id="8" name="Subtitle 7">
            <a:extLst>
              <a:ext uri="{FF2B5EF4-FFF2-40B4-BE49-F238E27FC236}">
                <a16:creationId xmlns:a16="http://schemas.microsoft.com/office/drawing/2014/main" id="{794BAA54-3869-454C-9B20-48FFAEC74F1C}"/>
              </a:ext>
            </a:extLst>
          </p:cNvPr>
          <p:cNvSpPr>
            <a:spLocks noGrp="1"/>
          </p:cNvSpPr>
          <p:nvPr>
            <p:ph type="subTitle" idx="1"/>
          </p:nvPr>
        </p:nvSpPr>
        <p:spPr/>
        <p:txBody>
          <a:bodyPr/>
          <a:lstStyle/>
          <a:p>
            <a:r>
              <a:rPr lang="en-GB" dirty="0"/>
              <a:t>Professor Richard Allan		</a:t>
            </a:r>
            <a:r>
              <a:rPr lang="en-GB" dirty="0">
                <a:solidFill>
                  <a:schemeClr val="accent5"/>
                </a:solidFill>
              </a:rPr>
              <a:t>@</a:t>
            </a:r>
            <a:r>
              <a:rPr lang="en-GB" dirty="0" err="1">
                <a:solidFill>
                  <a:schemeClr val="accent5"/>
                </a:solidFill>
              </a:rPr>
              <a:t>rpallanuk</a:t>
            </a:r>
            <a:r>
              <a:rPr lang="en-GB" dirty="0"/>
              <a:t>	r.p.allan@reading.ac.uk</a:t>
            </a:r>
          </a:p>
          <a:p>
            <a:r>
              <a:rPr lang="en-GB" sz="1800" dirty="0"/>
              <a:t>Virtual Global Citizens Conference, 12th November 2020 </a:t>
            </a:r>
          </a:p>
          <a:p>
            <a:endParaRPr lang="en-GB" dirty="0"/>
          </a:p>
        </p:txBody>
      </p:sp>
      <p:sp>
        <p:nvSpPr>
          <p:cNvPr id="3" name="Slide Number Placeholder 2">
            <a:extLst>
              <a:ext uri="{FF2B5EF4-FFF2-40B4-BE49-F238E27FC236}">
                <a16:creationId xmlns:a16="http://schemas.microsoft.com/office/drawing/2014/main" id="{5F3D8154-EC14-4569-87DA-E7519B1FA5D9}"/>
              </a:ext>
            </a:extLst>
          </p:cNvPr>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a:extLst>
              <a:ext uri="{FF2B5EF4-FFF2-40B4-BE49-F238E27FC236}">
                <a16:creationId xmlns:a16="http://schemas.microsoft.com/office/drawing/2014/main" id="{AFE3B65E-381D-4E46-88D4-539B1A9AD1A0}"/>
              </a:ext>
            </a:extLst>
          </p:cNvPr>
          <p:cNvSpPr>
            <a:spLocks noGrp="1"/>
          </p:cNvSpPr>
          <p:nvPr>
            <p:ph type="body" sz="quarter" idx="13"/>
          </p:nvPr>
        </p:nvSpPr>
        <p:spPr/>
        <p:txBody>
          <a:bodyPr/>
          <a:lstStyle/>
          <a:p>
            <a:r>
              <a:rPr lang="en-GB" dirty="0"/>
              <a:t>Department of Meteorology</a:t>
            </a:r>
          </a:p>
        </p:txBody>
      </p:sp>
      <p:pic>
        <p:nvPicPr>
          <p:cNvPr id="7" name="Picture 2">
            <a:extLst>
              <a:ext uri="{FF2B5EF4-FFF2-40B4-BE49-F238E27FC236}">
                <a16:creationId xmlns:a16="http://schemas.microsoft.com/office/drawing/2014/main" id="{48D9AA55-A77E-4F16-ACE7-A466C15FB51E}"/>
              </a:ext>
            </a:extLst>
          </p:cNvPr>
          <p:cNvPicPr>
            <a:picLocks noGrp="1" noChangeAspect="1" noChangeArrowheads="1"/>
          </p:cNvPicPr>
          <p:nvPr>
            <p:ph type="pic" sz="quarter" idx="16"/>
          </p:nvPr>
        </p:nvPicPr>
        <p:blipFill rotWithShape="1">
          <a:blip r:embed="rId3">
            <a:extLst>
              <a:ext uri="{28A0092B-C50C-407E-A947-70E740481C1C}">
                <a14:useLocalDpi xmlns:a14="http://schemas.microsoft.com/office/drawing/2010/main" val="0"/>
              </a:ext>
            </a:extLst>
          </a:blip>
          <a:srcRect t="14409" b="60717"/>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50519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322263" y="71439"/>
            <a:ext cx="6986588" cy="765273"/>
          </a:xfrm>
          <a:solidFill>
            <a:schemeClr val="bg1"/>
          </a:solidFill>
        </p:spPr>
        <p:txBody>
          <a:bodyPr/>
          <a:lstStyle/>
          <a:p>
            <a:pPr defTabSz="852488" eaLnBrk="1" hangingPunct="1">
              <a:lnSpc>
                <a:spcPct val="80000"/>
              </a:lnSpc>
            </a:pPr>
            <a:r>
              <a:rPr lang="en-GB" sz="2800" dirty="0"/>
              <a:t>Natural factors </a:t>
            </a:r>
            <a:r>
              <a:rPr lang="en-GB" sz="2800" dirty="0" err="1"/>
              <a:t>can’T</a:t>
            </a:r>
            <a:r>
              <a:rPr lang="en-GB" sz="2800" dirty="0"/>
              <a:t> explain warming</a:t>
            </a:r>
          </a:p>
        </p:txBody>
      </p:sp>
      <p:sp>
        <p:nvSpPr>
          <p:cNvPr id="48131" name="Rectangle 3"/>
          <p:cNvSpPr>
            <a:spLocks noChangeArrowheads="1"/>
          </p:cNvSpPr>
          <p:nvPr/>
        </p:nvSpPr>
        <p:spPr bwMode="auto">
          <a:xfrm>
            <a:off x="0" y="1196975"/>
            <a:ext cx="179388" cy="5661025"/>
          </a:xfrm>
          <a:prstGeom prst="rect">
            <a:avLst/>
          </a:prstGeom>
          <a:solidFill>
            <a:schemeClr val="bg1"/>
          </a:solidFill>
          <a:ln w="9525">
            <a:solidFill>
              <a:schemeClr val="bg1"/>
            </a:solidFill>
            <a:miter lim="800000"/>
            <a:headEnd/>
            <a:tailEnd/>
          </a:ln>
        </p:spPr>
        <p:txBody>
          <a:bodyPr wrap="none" anchor="ctr"/>
          <a:lstStyle/>
          <a:p>
            <a:endParaRPr lang="en-GB" sz="1600">
              <a:solidFill>
                <a:srgbClr val="000000"/>
              </a:solidFill>
            </a:endParaRPr>
          </a:p>
        </p:txBody>
      </p:sp>
      <p:sp>
        <p:nvSpPr>
          <p:cNvPr id="48132" name="Rectangle 4"/>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5" name="Rectangle 7"/>
          <p:cNvSpPr>
            <a:spLocks noChangeArrowheads="1"/>
          </p:cNvSpPr>
          <p:nvPr/>
        </p:nvSpPr>
        <p:spPr bwMode="auto">
          <a:xfrm>
            <a:off x="215900" y="12684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6" name="Rectangle 8"/>
          <p:cNvSpPr>
            <a:spLocks noChangeArrowheads="1"/>
          </p:cNvSpPr>
          <p:nvPr/>
        </p:nvSpPr>
        <p:spPr bwMode="auto">
          <a:xfrm>
            <a:off x="0" y="1112016"/>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9" name="TextBox 8"/>
          <p:cNvSpPr txBox="1"/>
          <p:nvPr/>
        </p:nvSpPr>
        <p:spPr>
          <a:xfrm>
            <a:off x="143892" y="5589240"/>
            <a:ext cx="7668468" cy="461665"/>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3"/>
              </a:rPr>
              <a:t>IPCC FAQ 10.1</a:t>
            </a:r>
            <a:r>
              <a:rPr lang="en-GB" sz="2400" b="1" dirty="0">
                <a:solidFill>
                  <a:srgbClr val="000000"/>
                </a:solidFill>
                <a:latin typeface="Calibri" panose="020F0502020204030204" pitchFamily="34" charset="0"/>
              </a:rPr>
              <a:t> and </a:t>
            </a:r>
            <a:r>
              <a:rPr lang="en-GB" sz="2400" dirty="0">
                <a:solidFill>
                  <a:srgbClr val="9900CC"/>
                </a:solidFill>
              </a:rPr>
              <a:t>Summary for Policy Makers Fig. 6</a:t>
            </a:r>
          </a:p>
        </p:txBody>
      </p:sp>
      <p:pic>
        <p:nvPicPr>
          <p:cNvPr id="3" name="Picture 2" descr="Chart, histogram&#10;&#10;Description automatically generated">
            <a:extLst>
              <a:ext uri="{FF2B5EF4-FFF2-40B4-BE49-F238E27FC236}">
                <a16:creationId xmlns:a16="http://schemas.microsoft.com/office/drawing/2014/main" id="{934783CB-A440-43C9-B81F-4512C2ADA3B5}"/>
              </a:ext>
            </a:extLst>
          </p:cNvPr>
          <p:cNvPicPr>
            <a:picLocks noChangeAspect="1"/>
          </p:cNvPicPr>
          <p:nvPr/>
        </p:nvPicPr>
        <p:blipFill rotWithShape="1">
          <a:blip r:embed="rId4">
            <a:extLst>
              <a:ext uri="{28A0092B-C50C-407E-A947-70E740481C1C}">
                <a14:useLocalDpi xmlns:a14="http://schemas.microsoft.com/office/drawing/2010/main" val="0"/>
              </a:ext>
            </a:extLst>
          </a:blip>
          <a:srcRect t="49147" b="-105"/>
          <a:stretch/>
        </p:blipFill>
        <p:spPr>
          <a:xfrm>
            <a:off x="107505" y="1400147"/>
            <a:ext cx="7958534" cy="4162652"/>
          </a:xfrm>
          <a:prstGeom prst="rect">
            <a:avLst/>
          </a:prstGeom>
        </p:spPr>
      </p:pic>
      <p:pic>
        <p:nvPicPr>
          <p:cNvPr id="2" name="Picture 1">
            <a:extLst>
              <a:ext uri="{FF2B5EF4-FFF2-40B4-BE49-F238E27FC236}">
                <a16:creationId xmlns:a16="http://schemas.microsoft.com/office/drawing/2014/main" id="{C617DA5A-8A5D-4B41-8FC7-9C131AB552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334" t="6670" b="6670"/>
          <a:stretch/>
        </p:blipFill>
        <p:spPr bwMode="auto">
          <a:xfrm>
            <a:off x="8172400" y="980728"/>
            <a:ext cx="971600"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4412C28-D044-4278-A39A-CD574CB06323}"/>
              </a:ext>
            </a:extLst>
          </p:cNvPr>
          <p:cNvSpPr txBox="1"/>
          <p:nvPr/>
        </p:nvSpPr>
        <p:spPr>
          <a:xfrm>
            <a:off x="2195736" y="2304000"/>
            <a:ext cx="2003658" cy="523220"/>
          </a:xfrm>
          <a:prstGeom prst="rect">
            <a:avLst/>
          </a:prstGeom>
          <a:solidFill>
            <a:schemeClr val="bg1"/>
          </a:solidFill>
        </p:spPr>
        <p:txBody>
          <a:bodyPr wrap="square" rtlCol="0">
            <a:spAutoFit/>
          </a:bodyPr>
          <a:lstStyle/>
          <a:p>
            <a:r>
              <a:rPr lang="en-GB" sz="2800" dirty="0">
                <a:solidFill>
                  <a:schemeClr val="tx2"/>
                </a:solidFill>
                <a:latin typeface="+mn-lt"/>
              </a:rPr>
              <a:t>Simulations</a:t>
            </a:r>
          </a:p>
        </p:txBody>
      </p:sp>
    </p:spTree>
    <p:extLst>
      <p:ext uri="{BB962C8B-B14F-4D97-AF65-F5344CB8AC3E}">
        <p14:creationId xmlns:p14="http://schemas.microsoft.com/office/powerpoint/2010/main" val="24169029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539552" y="908720"/>
            <a:ext cx="8208912" cy="5444389"/>
            <a:chOff x="0" y="131"/>
            <a:chExt cx="5760" cy="4103"/>
          </a:xfrm>
        </p:grpSpPr>
        <p:sp>
          <p:nvSpPr>
            <p:cNvPr id="15369" name="Rectangle 3"/>
            <p:cNvSpPr>
              <a:spLocks noChangeArrowheads="1"/>
            </p:cNvSpPr>
            <p:nvPr/>
          </p:nvSpPr>
          <p:spPr bwMode="auto">
            <a:xfrm>
              <a:off x="0" y="131"/>
              <a:ext cx="576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3200" dirty="0">
                <a:solidFill>
                  <a:schemeClr val="accent2"/>
                </a:solidFill>
                <a:latin typeface="Calibri" pitchFamily="34" charset="0"/>
                <a:cs typeface="Calibri" pitchFamily="34" charset="0"/>
              </a:endParaRPr>
            </a:p>
          </p:txBody>
        </p:sp>
        <p:pic>
          <p:nvPicPr>
            <p:cNvPr id="15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 y="727"/>
              <a:ext cx="449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5"/>
            <p:cNvSpPr>
              <a:spLocks noChangeShapeType="1"/>
            </p:cNvSpPr>
            <p:nvPr/>
          </p:nvSpPr>
          <p:spPr bwMode="auto">
            <a:xfrm>
              <a:off x="884" y="2432"/>
              <a:ext cx="417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5373" name="Oval 7"/>
            <p:cNvSpPr>
              <a:spLocks noChangeArrowheads="1"/>
            </p:cNvSpPr>
            <p:nvPr/>
          </p:nvSpPr>
          <p:spPr bwMode="auto">
            <a:xfrm>
              <a:off x="2880" y="2296"/>
              <a:ext cx="273" cy="318"/>
            </a:xfrm>
            <a:prstGeom prst="ellipse">
              <a:avLst/>
            </a:prstGeom>
            <a:noFill/>
            <a:ln w="9525"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4" name="Text Box 8"/>
            <p:cNvSpPr txBox="1">
              <a:spLocks noChangeArrowheads="1"/>
            </p:cNvSpPr>
            <p:nvPr/>
          </p:nvSpPr>
          <p:spPr bwMode="auto">
            <a:xfrm>
              <a:off x="544" y="3874"/>
              <a:ext cx="4876" cy="3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500" dirty="0">
                  <a:latin typeface="Times New Roman" pitchFamily="18" charset="0"/>
                </a:rPr>
                <a:t>1900           1950           2000           2050         2100</a:t>
              </a:r>
            </a:p>
          </p:txBody>
        </p:sp>
        <p:sp>
          <p:nvSpPr>
            <p:cNvPr id="15375" name="Text Box 9"/>
            <p:cNvSpPr txBox="1">
              <a:spLocks noChangeArrowheads="1"/>
            </p:cNvSpPr>
            <p:nvPr/>
          </p:nvSpPr>
          <p:spPr bwMode="auto">
            <a:xfrm rot="16200000">
              <a:off x="-1144" y="1934"/>
              <a:ext cx="3493" cy="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dirty="0">
                  <a:latin typeface="Times New Roman" pitchFamily="18" charset="0"/>
                </a:rPr>
                <a:t>European summer temperature change (</a:t>
              </a:r>
              <a:r>
                <a:rPr lang="en-GB" sz="2000" baseline="30000" dirty="0">
                  <a:latin typeface="Times New Roman" pitchFamily="18" charset="0"/>
                </a:rPr>
                <a:t>o</a:t>
              </a:r>
              <a:r>
                <a:rPr lang="en-GB" sz="2000" dirty="0">
                  <a:latin typeface="Times New Roman" pitchFamily="18" charset="0"/>
                </a:rPr>
                <a:t>C)       -2         0           2           4           6          8</a:t>
              </a:r>
            </a:p>
          </p:txBody>
        </p:sp>
      </p:grpSp>
      <p:pic>
        <p:nvPicPr>
          <p:cNvPr id="15363" name="Picture 10"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741" y="1837829"/>
            <a:ext cx="6905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5" name="Text Box 11"/>
          <p:cNvSpPr txBox="1">
            <a:spLocks noChangeArrowheads="1"/>
          </p:cNvSpPr>
          <p:nvPr/>
        </p:nvSpPr>
        <p:spPr bwMode="auto">
          <a:xfrm>
            <a:off x="6759029" y="2198191"/>
            <a:ext cx="433387"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pic>
        <p:nvPicPr>
          <p:cNvPr id="15365"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831479"/>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7" name="Text Box 13"/>
          <p:cNvSpPr txBox="1">
            <a:spLocks noChangeArrowheads="1"/>
          </p:cNvSpPr>
          <p:nvPr/>
        </p:nvSpPr>
        <p:spPr bwMode="auto">
          <a:xfrm>
            <a:off x="5865415" y="2191841"/>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sp>
        <p:nvSpPr>
          <p:cNvPr id="15367" name="Line 14"/>
          <p:cNvSpPr>
            <a:spLocks noChangeShapeType="1"/>
          </p:cNvSpPr>
          <p:nvPr/>
        </p:nvSpPr>
        <p:spPr bwMode="auto">
          <a:xfrm>
            <a:off x="6050531" y="2551583"/>
            <a:ext cx="3797" cy="13020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8" name="Line 15"/>
          <p:cNvSpPr>
            <a:spLocks noChangeShapeType="1"/>
          </p:cNvSpPr>
          <p:nvPr/>
        </p:nvSpPr>
        <p:spPr bwMode="auto">
          <a:xfrm flipH="1">
            <a:off x="6973983" y="2564012"/>
            <a:ext cx="3797" cy="3269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534" y="1830859"/>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3"/>
          <p:cNvSpPr txBox="1">
            <a:spLocks noChangeArrowheads="1"/>
          </p:cNvSpPr>
          <p:nvPr/>
        </p:nvSpPr>
        <p:spPr bwMode="auto">
          <a:xfrm>
            <a:off x="4886821" y="2191221"/>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solidFill>
                  <a:schemeClr val="tx2"/>
                </a:solidFill>
              </a:rPr>
              <a:t>70</a:t>
            </a:r>
          </a:p>
        </p:txBody>
      </p:sp>
      <p:sp>
        <p:nvSpPr>
          <p:cNvPr id="19" name="Line 14"/>
          <p:cNvSpPr>
            <a:spLocks noChangeShapeType="1"/>
          </p:cNvSpPr>
          <p:nvPr/>
        </p:nvSpPr>
        <p:spPr bwMode="auto">
          <a:xfrm flipH="1">
            <a:off x="5075733" y="2551583"/>
            <a:ext cx="22823" cy="1885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 name="Rectangle 2">
            <a:extLst>
              <a:ext uri="{FF2B5EF4-FFF2-40B4-BE49-F238E27FC236}">
                <a16:creationId xmlns:a16="http://schemas.microsoft.com/office/drawing/2014/main" id="{82CAB226-DFDB-4B01-B61D-483ADB6EDF95}"/>
              </a:ext>
            </a:extLst>
          </p:cNvPr>
          <p:cNvSpPr txBox="1">
            <a:spLocks/>
          </p:cNvSpPr>
          <p:nvPr/>
        </p:nvSpPr>
        <p:spPr>
          <a:xfrm>
            <a:off x="389657" y="877981"/>
            <a:ext cx="8208912" cy="1143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800" kern="0" dirty="0">
                <a:cs typeface="Calibri" pitchFamily="34" charset="0"/>
              </a:rPr>
              <a:t>How will climate change over OUR lifetimes?</a:t>
            </a:r>
          </a:p>
        </p:txBody>
      </p:sp>
    </p:spTree>
    <p:extLst>
      <p:ext uri="{BB962C8B-B14F-4D97-AF65-F5344CB8AC3E}">
        <p14:creationId xmlns:p14="http://schemas.microsoft.com/office/powerpoint/2010/main" val="16666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91597"/>
                                        </p:tgtEl>
                                        <p:attrNameLst>
                                          <p:attrName>style.visibility</p:attrName>
                                        </p:attrNameLst>
                                      </p:cBhvr>
                                      <p:to>
                                        <p:strVal val="visible"/>
                                      </p:to>
                                    </p:set>
                                    <p:animEffect transition="in" filter="fade">
                                      <p:cBhvr>
                                        <p:cTn id="24" dur="1000"/>
                                        <p:tgtEl>
                                          <p:spTgt spid="1091597"/>
                                        </p:tgtEl>
                                      </p:cBhvr>
                                    </p:animEffect>
                                    <p:anim calcmode="lin" valueType="num">
                                      <p:cBhvr>
                                        <p:cTn id="25" dur="1000" fill="hold"/>
                                        <p:tgtEl>
                                          <p:spTgt spid="1091597"/>
                                        </p:tgtEl>
                                        <p:attrNameLst>
                                          <p:attrName>ppt_x</p:attrName>
                                        </p:attrNameLst>
                                      </p:cBhvr>
                                      <p:tavLst>
                                        <p:tav tm="0">
                                          <p:val>
                                            <p:strVal val="#ppt_x"/>
                                          </p:val>
                                        </p:tav>
                                        <p:tav tm="100000">
                                          <p:val>
                                            <p:strVal val="#ppt_x"/>
                                          </p:val>
                                        </p:tav>
                                      </p:tavLst>
                                    </p:anim>
                                    <p:anim calcmode="lin" valueType="num">
                                      <p:cBhvr>
                                        <p:cTn id="26" dur="1000" fill="hold"/>
                                        <p:tgtEl>
                                          <p:spTgt spid="109159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fade">
                                      <p:cBhvr>
                                        <p:cTn id="29" dur="1000"/>
                                        <p:tgtEl>
                                          <p:spTgt spid="15365"/>
                                        </p:tgtEl>
                                      </p:cBhvr>
                                    </p:animEffect>
                                    <p:anim calcmode="lin" valueType="num">
                                      <p:cBhvr>
                                        <p:cTn id="30" dur="1000" fill="hold"/>
                                        <p:tgtEl>
                                          <p:spTgt spid="15365"/>
                                        </p:tgtEl>
                                        <p:attrNameLst>
                                          <p:attrName>ppt_x</p:attrName>
                                        </p:attrNameLst>
                                      </p:cBhvr>
                                      <p:tavLst>
                                        <p:tav tm="0">
                                          <p:val>
                                            <p:strVal val="#ppt_x"/>
                                          </p:val>
                                        </p:tav>
                                        <p:tav tm="100000">
                                          <p:val>
                                            <p:strVal val="#ppt_x"/>
                                          </p:val>
                                        </p:tav>
                                      </p:tavLst>
                                    </p:anim>
                                    <p:anim calcmode="lin" valueType="num">
                                      <p:cBhvr>
                                        <p:cTn id="31" dur="1000" fill="hold"/>
                                        <p:tgtEl>
                                          <p:spTgt spid="1536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367"/>
                                        </p:tgtEl>
                                        <p:attrNameLst>
                                          <p:attrName>style.visibility</p:attrName>
                                        </p:attrNameLst>
                                      </p:cBhvr>
                                      <p:to>
                                        <p:strVal val="visible"/>
                                      </p:to>
                                    </p:set>
                                    <p:animEffect transition="in" filter="fade">
                                      <p:cBhvr>
                                        <p:cTn id="34" dur="1000"/>
                                        <p:tgtEl>
                                          <p:spTgt spid="15367"/>
                                        </p:tgtEl>
                                      </p:cBhvr>
                                    </p:animEffect>
                                    <p:anim calcmode="lin" valueType="num">
                                      <p:cBhvr>
                                        <p:cTn id="35" dur="1000" fill="hold"/>
                                        <p:tgtEl>
                                          <p:spTgt spid="15367"/>
                                        </p:tgtEl>
                                        <p:attrNameLst>
                                          <p:attrName>ppt_x</p:attrName>
                                        </p:attrNameLst>
                                      </p:cBhvr>
                                      <p:tavLst>
                                        <p:tav tm="0">
                                          <p:val>
                                            <p:strVal val="#ppt_x"/>
                                          </p:val>
                                        </p:tav>
                                        <p:tav tm="100000">
                                          <p:val>
                                            <p:strVal val="#ppt_x"/>
                                          </p:val>
                                        </p:tav>
                                      </p:tavLst>
                                    </p:anim>
                                    <p:anim calcmode="lin" valueType="num">
                                      <p:cBhvr>
                                        <p:cTn id="36" dur="1000" fill="hold"/>
                                        <p:tgtEl>
                                          <p:spTgt spid="1536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915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3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95" grpId="0" animBg="1"/>
      <p:bldP spid="1091597" grpId="0" animBg="1"/>
      <p:bldP spid="15367" grpId="0" animBg="1"/>
      <p:bldP spid="15368"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255"/>
          <a:stretch/>
        </p:blipFill>
        <p:spPr>
          <a:xfrm>
            <a:off x="94139" y="900516"/>
            <a:ext cx="4475251" cy="2561703"/>
          </a:xfrm>
          <a:prstGeom prst="rect">
            <a:avLst/>
          </a:prstGeom>
        </p:spPr>
      </p:pic>
      <p:pic>
        <p:nvPicPr>
          <p:cNvPr id="5" name="Picture 4"/>
          <p:cNvPicPr>
            <a:picLocks noChangeAspect="1"/>
          </p:cNvPicPr>
          <p:nvPr/>
        </p:nvPicPr>
        <p:blipFill rotWithShape="1">
          <a:blip r:embed="rId3"/>
          <a:srcRect t="67804" b="1"/>
          <a:stretch/>
        </p:blipFill>
        <p:spPr>
          <a:xfrm>
            <a:off x="83831" y="3402735"/>
            <a:ext cx="4475251" cy="2598016"/>
          </a:xfrm>
          <a:prstGeom prst="rect">
            <a:avLst/>
          </a:prstGeom>
        </p:spPr>
      </p:pic>
      <p:pic>
        <p:nvPicPr>
          <p:cNvPr id="6" name="Picture 5"/>
          <p:cNvPicPr>
            <a:picLocks noChangeAspect="1"/>
          </p:cNvPicPr>
          <p:nvPr/>
        </p:nvPicPr>
        <p:blipFill rotWithShape="1">
          <a:blip r:embed="rId4"/>
          <a:srcRect l="51341" t="10116" b="17202"/>
          <a:stretch/>
        </p:blipFill>
        <p:spPr>
          <a:xfrm>
            <a:off x="5055162" y="3740054"/>
            <a:ext cx="3817107" cy="1972186"/>
          </a:xfrm>
          <a:prstGeom prst="rect">
            <a:avLst/>
          </a:prstGeom>
        </p:spPr>
      </p:pic>
      <p:pic>
        <p:nvPicPr>
          <p:cNvPr id="7" name="Picture 6"/>
          <p:cNvPicPr>
            <a:picLocks noChangeAspect="1"/>
          </p:cNvPicPr>
          <p:nvPr/>
        </p:nvPicPr>
        <p:blipFill rotWithShape="1">
          <a:blip r:embed="rId4"/>
          <a:srcRect l="10623" t="81974" r="4184" b="4128"/>
          <a:stretch/>
        </p:blipFill>
        <p:spPr>
          <a:xfrm>
            <a:off x="4403486" y="5683730"/>
            <a:ext cx="4731890" cy="267003"/>
          </a:xfrm>
          <a:prstGeom prst="rect">
            <a:avLst/>
          </a:prstGeom>
        </p:spPr>
      </p:pic>
      <p:pic>
        <p:nvPicPr>
          <p:cNvPr id="9" name="Picture 8"/>
          <p:cNvPicPr>
            <a:picLocks noChangeAspect="1"/>
          </p:cNvPicPr>
          <p:nvPr/>
        </p:nvPicPr>
        <p:blipFill rotWithShape="1">
          <a:blip r:embed="rId5"/>
          <a:srcRect l="15071" t="6851" b="9332"/>
          <a:stretch/>
        </p:blipFill>
        <p:spPr>
          <a:xfrm>
            <a:off x="5016343" y="1271317"/>
            <a:ext cx="3860160" cy="1907786"/>
          </a:xfrm>
          <a:prstGeom prst="rect">
            <a:avLst/>
          </a:prstGeom>
        </p:spPr>
      </p:pic>
      <p:pic>
        <p:nvPicPr>
          <p:cNvPr id="12" name="Picture 11"/>
          <p:cNvPicPr>
            <a:picLocks noChangeAspect="1"/>
          </p:cNvPicPr>
          <p:nvPr/>
        </p:nvPicPr>
        <p:blipFill rotWithShape="1">
          <a:blip r:embed="rId6"/>
          <a:srcRect l="9033" t="90627"/>
          <a:stretch/>
        </p:blipFill>
        <p:spPr>
          <a:xfrm>
            <a:off x="4839420" y="3162251"/>
            <a:ext cx="4162246" cy="459243"/>
          </a:xfrm>
          <a:prstGeom prst="rect">
            <a:avLst/>
          </a:prstGeom>
        </p:spPr>
      </p:pic>
      <p:sp>
        <p:nvSpPr>
          <p:cNvPr id="14" name="TextBox 13"/>
          <p:cNvSpPr txBox="1"/>
          <p:nvPr/>
        </p:nvSpPr>
        <p:spPr>
          <a:xfrm>
            <a:off x="4746936" y="1167798"/>
            <a:ext cx="401128" cy="2123658"/>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1.0</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0.8</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0.6</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0.4</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0.2</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0.0</a:t>
            </a:r>
          </a:p>
        </p:txBody>
      </p:sp>
      <p:sp>
        <p:nvSpPr>
          <p:cNvPr id="15" name="TextBox 14"/>
          <p:cNvSpPr txBox="1"/>
          <p:nvPr/>
        </p:nvSpPr>
        <p:spPr>
          <a:xfrm rot="16200000">
            <a:off x="4353628" y="2003574"/>
            <a:ext cx="685800" cy="276999"/>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(m)</a:t>
            </a:r>
          </a:p>
        </p:txBody>
      </p:sp>
      <p:pic>
        <p:nvPicPr>
          <p:cNvPr id="17" name="Picture 16"/>
          <p:cNvPicPr>
            <a:picLocks noChangeAspect="1"/>
          </p:cNvPicPr>
          <p:nvPr/>
        </p:nvPicPr>
        <p:blipFill rotWithShape="1">
          <a:blip r:embed="rId6"/>
          <a:srcRect l="26021" t="3278" r="13742" b="90911"/>
          <a:stretch/>
        </p:blipFill>
        <p:spPr>
          <a:xfrm>
            <a:off x="5615799" y="1007546"/>
            <a:ext cx="2303253" cy="237894"/>
          </a:xfrm>
          <a:prstGeom prst="rect">
            <a:avLst/>
          </a:prstGeom>
        </p:spPr>
      </p:pic>
      <p:pic>
        <p:nvPicPr>
          <p:cNvPr id="18" name="Picture 17"/>
          <p:cNvPicPr>
            <a:picLocks noChangeAspect="1"/>
          </p:cNvPicPr>
          <p:nvPr/>
        </p:nvPicPr>
        <p:blipFill rotWithShape="1">
          <a:blip r:embed="rId4"/>
          <a:srcRect l="17443" t="-1149" r="46264" b="91285"/>
          <a:stretch/>
        </p:blipFill>
        <p:spPr>
          <a:xfrm>
            <a:off x="5499442" y="3551126"/>
            <a:ext cx="2600762" cy="244497"/>
          </a:xfrm>
          <a:prstGeom prst="rect">
            <a:avLst/>
          </a:prstGeom>
        </p:spPr>
      </p:pic>
      <p:pic>
        <p:nvPicPr>
          <p:cNvPr id="19" name="Picture 18"/>
          <p:cNvPicPr>
            <a:picLocks noChangeAspect="1"/>
          </p:cNvPicPr>
          <p:nvPr/>
        </p:nvPicPr>
        <p:blipFill rotWithShape="1">
          <a:blip r:embed="rId3"/>
          <a:srcRect l="-899" t="34767" r="93959" b="62026"/>
          <a:stretch/>
        </p:blipFill>
        <p:spPr>
          <a:xfrm>
            <a:off x="4556450" y="1038402"/>
            <a:ext cx="310551" cy="258792"/>
          </a:xfrm>
          <a:prstGeom prst="rect">
            <a:avLst/>
          </a:prstGeom>
        </p:spPr>
      </p:pic>
      <p:pic>
        <p:nvPicPr>
          <p:cNvPr id="21" name="Picture 20"/>
          <p:cNvPicPr>
            <a:picLocks noChangeAspect="1"/>
          </p:cNvPicPr>
          <p:nvPr/>
        </p:nvPicPr>
        <p:blipFill>
          <a:blip r:embed="rId7"/>
          <a:stretch>
            <a:fillRect/>
          </a:stretch>
        </p:blipFill>
        <p:spPr>
          <a:xfrm>
            <a:off x="4600712" y="3538186"/>
            <a:ext cx="274599" cy="257436"/>
          </a:xfrm>
          <a:prstGeom prst="rect">
            <a:avLst/>
          </a:prstGeom>
        </p:spPr>
      </p:pic>
      <p:sp>
        <p:nvSpPr>
          <p:cNvPr id="2" name="Rectangle 1"/>
          <p:cNvSpPr/>
          <p:nvPr/>
        </p:nvSpPr>
        <p:spPr>
          <a:xfrm>
            <a:off x="2987824" y="215205"/>
            <a:ext cx="4428776" cy="646331"/>
          </a:xfrm>
          <a:prstGeom prst="rect">
            <a:avLst/>
          </a:prstGeom>
        </p:spPr>
        <p:txBody>
          <a:bodyPr wrap="none">
            <a:spAutoFit/>
          </a:bodyPr>
          <a:lstStyle/>
          <a:p>
            <a:r>
              <a:rPr lang="en-GB" sz="3600" b="1" cap="all" dirty="0">
                <a:solidFill>
                  <a:srgbClr val="C00000"/>
                </a:solidFill>
                <a:latin typeface="+mj-lt"/>
              </a:rPr>
              <a:t>Future projections</a:t>
            </a:r>
          </a:p>
        </p:txBody>
      </p:sp>
      <p:sp>
        <p:nvSpPr>
          <p:cNvPr id="3" name="TextBox 2"/>
          <p:cNvSpPr txBox="1"/>
          <p:nvPr/>
        </p:nvSpPr>
        <p:spPr>
          <a:xfrm>
            <a:off x="4600712" y="6035581"/>
            <a:ext cx="4534664" cy="369332"/>
          </a:xfrm>
          <a:prstGeom prst="rect">
            <a:avLst/>
          </a:prstGeom>
          <a:noFill/>
        </p:spPr>
        <p:txBody>
          <a:bodyPr wrap="square" rtlCol="0">
            <a:spAutoFit/>
          </a:bodyPr>
          <a:lstStyle/>
          <a:p>
            <a:r>
              <a:rPr lang="en-GB" sz="1800" dirty="0">
                <a:solidFill>
                  <a:srgbClr val="000000"/>
                </a:solidFill>
                <a:latin typeface="Calibri" panose="020F0502020204030204" pitchFamily="34" charset="0"/>
              </a:rPr>
              <a:t>IPCC (2014) </a:t>
            </a:r>
            <a:r>
              <a:rPr lang="en-GB" sz="1800" dirty="0">
                <a:solidFill>
                  <a:srgbClr val="000000"/>
                </a:solidFill>
                <a:latin typeface="Calibri" panose="020F0502020204030204" pitchFamily="34" charset="0"/>
                <a:hlinkClick r:id="rId8"/>
              </a:rPr>
              <a:t>WG1 Summary for Policy Makers</a:t>
            </a:r>
            <a:endParaRPr lang="en-GB" sz="1800" dirty="0">
              <a:solidFill>
                <a:srgbClr val="000000"/>
              </a:solidFill>
              <a:latin typeface="Calibri" panose="020F0502020204030204" pitchFamily="34" charset="0"/>
            </a:endParaRPr>
          </a:p>
        </p:txBody>
      </p:sp>
      <p:sp>
        <p:nvSpPr>
          <p:cNvPr id="10" name="TextBox 9"/>
          <p:cNvSpPr txBox="1"/>
          <p:nvPr/>
        </p:nvSpPr>
        <p:spPr>
          <a:xfrm>
            <a:off x="5292080" y="1340768"/>
            <a:ext cx="2160240" cy="830997"/>
          </a:xfrm>
          <a:prstGeom prst="rect">
            <a:avLst/>
          </a:prstGeom>
          <a:noFill/>
        </p:spPr>
        <p:txBody>
          <a:bodyPr wrap="square" rtlCol="0">
            <a:spAutoFit/>
          </a:bodyPr>
          <a:lstStyle/>
          <a:p>
            <a:r>
              <a:rPr lang="en-GB" sz="2400" dirty="0">
                <a:solidFill>
                  <a:srgbClr val="E67B10"/>
                </a:solidFill>
              </a:rPr>
              <a:t>High emissions</a:t>
            </a:r>
          </a:p>
          <a:p>
            <a:r>
              <a:rPr lang="en-GB" sz="2400" dirty="0">
                <a:solidFill>
                  <a:srgbClr val="3333CC">
                    <a:lumMod val="60000"/>
                    <a:lumOff val="40000"/>
                  </a:srgbClr>
                </a:solidFill>
              </a:rPr>
              <a:t>Low emissions</a:t>
            </a:r>
          </a:p>
        </p:txBody>
      </p:sp>
      <p:sp>
        <p:nvSpPr>
          <p:cNvPr id="8" name="TextBox 7"/>
          <p:cNvSpPr txBox="1"/>
          <p:nvPr/>
        </p:nvSpPr>
        <p:spPr>
          <a:xfrm>
            <a:off x="107504" y="3429000"/>
            <a:ext cx="4414117" cy="3046988"/>
          </a:xfrm>
          <a:prstGeom prst="rect">
            <a:avLst/>
          </a:prstGeom>
          <a:solidFill>
            <a:schemeClr val="accent2">
              <a:lumMod val="20000"/>
              <a:lumOff val="80000"/>
              <a:alpha val="80000"/>
            </a:schemeClr>
          </a:solidFill>
        </p:spPr>
        <p:txBody>
          <a:bodyPr wrap="square" rtlCol="0">
            <a:spAutoFit/>
          </a:bodyPr>
          <a:lstStyle/>
          <a:p>
            <a:pPr algn="ctr"/>
            <a:r>
              <a:rPr lang="en-GB" sz="2400" b="1" dirty="0">
                <a:solidFill>
                  <a:srgbClr val="000000"/>
                </a:solidFill>
                <a:latin typeface="Calibri" panose="020F0502020204030204" pitchFamily="34" charset="0"/>
              </a:rPr>
              <a:t>“Continued emissions of greenhouse gases will cause further warming and changes in all components of the climate system. Limiting climate change will require substantial and sustained reductions of greenhouse gas emissions.” </a:t>
            </a:r>
            <a:endParaRPr lang="en-GB"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942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S-32_FIN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25" r="26925"/>
          <a:stretch/>
        </p:blipFill>
        <p:spPr bwMode="auto">
          <a:xfrm>
            <a:off x="6730572" y="202209"/>
            <a:ext cx="2089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p:cNvSpPr>
          <p:nvPr>
            <p:ph type="title" idx="4294967295"/>
          </p:nvPr>
        </p:nvSpPr>
        <p:spPr>
          <a:xfrm>
            <a:off x="781050" y="333375"/>
            <a:ext cx="2459038" cy="1143000"/>
          </a:xfrm>
        </p:spPr>
        <p:txBody>
          <a:bodyPr/>
          <a:lstStyle/>
          <a:p>
            <a:r>
              <a:rPr lang="en-GB" dirty="0">
                <a:latin typeface="Calibri" pitchFamily="34" charset="0"/>
                <a:cs typeface="Calibri" pitchFamily="34" charset="0"/>
              </a:rPr>
              <a:t>Climate change</a:t>
            </a:r>
            <a:endParaRPr lang="en-US" sz="4000" dirty="0">
              <a:latin typeface="Calibri" pitchFamily="34" charset="0"/>
              <a:cs typeface="Calibri" pitchFamily="34" charset="0"/>
            </a:endParaRPr>
          </a:p>
        </p:txBody>
      </p:sp>
      <p:sp>
        <p:nvSpPr>
          <p:cNvPr id="39939" name="Rectangle 3"/>
          <p:cNvSpPr>
            <a:spLocks noGrp="1"/>
          </p:cNvSpPr>
          <p:nvPr>
            <p:ph type="body" idx="4294967295"/>
          </p:nvPr>
        </p:nvSpPr>
        <p:spPr>
          <a:xfrm>
            <a:off x="781050" y="1844675"/>
            <a:ext cx="8039422" cy="4924425"/>
          </a:xfrm>
        </p:spPr>
        <p:txBody>
          <a:bodyPr/>
          <a:lstStyle/>
          <a:p>
            <a:pPr>
              <a:lnSpc>
                <a:spcPct val="80000"/>
              </a:lnSpc>
            </a:pPr>
            <a:r>
              <a:rPr lang="en-GB" sz="2800" dirty="0">
                <a:solidFill>
                  <a:srgbClr val="9900FF"/>
                </a:solidFill>
                <a:latin typeface="Calibri" pitchFamily="34" charset="0"/>
                <a:cs typeface="Calibri" pitchFamily="34" charset="0"/>
              </a:rPr>
              <a:t>Climate has always changed</a:t>
            </a:r>
          </a:p>
          <a:p>
            <a:pPr>
              <a:lnSpc>
                <a:spcPct val="80000"/>
              </a:lnSpc>
            </a:pPr>
            <a:r>
              <a:rPr lang="en-GB" sz="2800" dirty="0">
                <a:latin typeface="Calibri" pitchFamily="34" charset="0"/>
                <a:cs typeface="Calibri" pitchFamily="34" charset="0"/>
              </a:rPr>
              <a:t>Greenhouse gases such as carbon dioxide are at their highest levels for at least the last 800,000 years</a:t>
            </a:r>
            <a:endParaRPr lang="en-GB" sz="2800" dirty="0">
              <a:solidFill>
                <a:schemeClr val="accent2"/>
              </a:solidFill>
              <a:latin typeface="Calibri" pitchFamily="34" charset="0"/>
              <a:cs typeface="Calibri" pitchFamily="34" charset="0"/>
            </a:endParaRPr>
          </a:p>
          <a:p>
            <a:pPr>
              <a:lnSpc>
                <a:spcPct val="80000"/>
              </a:lnSpc>
            </a:pPr>
            <a:r>
              <a:rPr lang="en-GB" sz="2800" dirty="0">
                <a:solidFill>
                  <a:srgbClr val="9900FF"/>
                </a:solidFill>
                <a:latin typeface="Calibri" pitchFamily="34" charset="0"/>
                <a:cs typeface="Calibri" pitchFamily="34" charset="0"/>
              </a:rPr>
              <a:t>This pollution from human activity is amplifying the natural greenhouse effect</a:t>
            </a:r>
          </a:p>
          <a:p>
            <a:pPr>
              <a:lnSpc>
                <a:spcPct val="80000"/>
              </a:lnSpc>
            </a:pPr>
            <a:r>
              <a:rPr lang="en-GB" sz="2800" dirty="0">
                <a:latin typeface="Calibri" pitchFamily="34" charset="0"/>
                <a:cs typeface="Calibri" pitchFamily="34" charset="0"/>
              </a:rPr>
              <a:t>This is heating the planet by impeding outgoing infrared cooling to space</a:t>
            </a:r>
          </a:p>
          <a:p>
            <a:pPr>
              <a:lnSpc>
                <a:spcPct val="80000"/>
              </a:lnSpc>
            </a:pPr>
            <a:r>
              <a:rPr lang="en-GB" sz="2800" dirty="0">
                <a:solidFill>
                  <a:srgbClr val="9900FF"/>
                </a:solidFill>
                <a:latin typeface="Calibri" pitchFamily="34" charset="0"/>
                <a:cs typeface="Calibri" pitchFamily="34" charset="0"/>
              </a:rPr>
              <a:t>Substantial changes in global temperature and rainfall patterns are projected using computer simulations</a:t>
            </a:r>
          </a:p>
          <a:p>
            <a:pPr>
              <a:lnSpc>
                <a:spcPct val="80000"/>
              </a:lnSpc>
            </a:pPr>
            <a:r>
              <a:rPr lang="en-GB" sz="2800" dirty="0">
                <a:latin typeface="Calibri" pitchFamily="34" charset="0"/>
                <a:cs typeface="Calibri" pitchFamily="34" charset="0"/>
              </a:rPr>
              <a:t>Predicting regional climate change is a challenge</a:t>
            </a:r>
          </a:p>
          <a:p>
            <a:pPr>
              <a:lnSpc>
                <a:spcPct val="80000"/>
              </a:lnSpc>
            </a:pPr>
            <a:r>
              <a:rPr lang="en-GB" sz="2800" dirty="0">
                <a:solidFill>
                  <a:srgbClr val="9900FF"/>
                </a:solidFill>
                <a:latin typeface="Calibri" pitchFamily="34" charset="0"/>
                <a:cs typeface="Calibri" pitchFamily="34" charset="0"/>
              </a:rPr>
              <a:t>Limit dangerous climate change requires substantial and sustained reductions of greenhouse gas emissions</a:t>
            </a:r>
          </a:p>
        </p:txBody>
      </p:sp>
      <p:pic>
        <p:nvPicPr>
          <p:cNvPr id="6" name="Picture 6" descr="Cars washed away in floodwa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88640"/>
            <a:ext cx="2876572" cy="190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41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7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92696"/>
            <a:ext cx="7772400" cy="864096"/>
          </a:xfrm>
        </p:spPr>
        <p:txBody>
          <a:bodyPr/>
          <a:lstStyle/>
          <a:p>
            <a:pPr algn="l"/>
            <a:r>
              <a:rPr lang="en-GB" sz="2800" dirty="0">
                <a:latin typeface="+mn-lt"/>
              </a:rPr>
              <a:t>COP21 Paris Climate Deal</a:t>
            </a:r>
            <a:br>
              <a:rPr lang="en-GB" sz="4000" dirty="0">
                <a:solidFill>
                  <a:srgbClr val="002060"/>
                </a:solidFill>
                <a:latin typeface="Calibri" panose="020F0502020204030204" pitchFamily="34" charset="0"/>
              </a:rPr>
            </a:br>
            <a:r>
              <a:rPr lang="en-GB" sz="1800" cap="none" dirty="0">
                <a:solidFill>
                  <a:srgbClr val="002060"/>
                </a:solidFill>
                <a:latin typeface="+mn-lt"/>
              </a:rPr>
              <a:t>source: http://www.carbonbrief.org/analysis-the-final-paris-climate-deal</a:t>
            </a:r>
          </a:p>
        </p:txBody>
      </p:sp>
      <p:sp>
        <p:nvSpPr>
          <p:cNvPr id="3" name="Content Placeholder 2"/>
          <p:cNvSpPr>
            <a:spLocks noGrp="1"/>
          </p:cNvSpPr>
          <p:nvPr>
            <p:ph idx="1"/>
          </p:nvPr>
        </p:nvSpPr>
        <p:spPr>
          <a:xfrm>
            <a:off x="683568" y="1690464"/>
            <a:ext cx="7772400" cy="4114800"/>
          </a:xfrm>
        </p:spPr>
        <p:txBody>
          <a:bodyPr/>
          <a:lstStyle/>
          <a:p>
            <a:r>
              <a:rPr lang="en-GB" sz="2000" b="1" dirty="0">
                <a:latin typeface="Calibri" panose="020F0502020204030204" pitchFamily="34" charset="0"/>
              </a:rPr>
              <a:t>Target</a:t>
            </a:r>
            <a:r>
              <a:rPr lang="en-GB" sz="2000" dirty="0">
                <a:latin typeface="Calibri" panose="020F0502020204030204" pitchFamily="34" charset="0"/>
              </a:rPr>
              <a:t>: global temperature well below 2</a:t>
            </a:r>
            <a:r>
              <a:rPr lang="en-GB" sz="2000" baseline="30000" dirty="0">
                <a:latin typeface="Calibri" panose="020F0502020204030204" pitchFamily="34" charset="0"/>
              </a:rPr>
              <a:t>o</a:t>
            </a:r>
            <a:r>
              <a:rPr lang="en-GB" sz="2000" dirty="0">
                <a:latin typeface="Calibri" panose="020F0502020204030204" pitchFamily="34" charset="0"/>
              </a:rPr>
              <a:t>C; efforts to limit to 1.5</a:t>
            </a:r>
            <a:r>
              <a:rPr lang="en-GB" sz="2000" baseline="30000" dirty="0">
                <a:latin typeface="Calibri" panose="020F0502020204030204" pitchFamily="34" charset="0"/>
              </a:rPr>
              <a:t>o</a:t>
            </a:r>
            <a:r>
              <a:rPr lang="en-GB" sz="2000" dirty="0">
                <a:latin typeface="Calibri" panose="020F0502020204030204" pitchFamily="34" charset="0"/>
              </a:rPr>
              <a:t>C</a:t>
            </a:r>
          </a:p>
          <a:p>
            <a:r>
              <a:rPr lang="en-GB" sz="2000" b="1" dirty="0">
                <a:latin typeface="Calibri" panose="020F0502020204030204" pitchFamily="34" charset="0"/>
              </a:rPr>
              <a:t>Mitigation</a:t>
            </a:r>
            <a:r>
              <a:rPr lang="en-GB" sz="2000" dirty="0">
                <a:latin typeface="Calibri" panose="020F0502020204030204" pitchFamily="34" charset="0"/>
              </a:rPr>
              <a:t>: pursue policies aiming to achieve INDC climate pledges; subsequent pledges progressively more ambitious; global stocktake 2018 &amp; then every 5 years; peak global greenhouse gas emissions “as soon as possible”; “balance” between emissions &amp; sinks 2050-2100</a:t>
            </a:r>
          </a:p>
          <a:p>
            <a:r>
              <a:rPr lang="en-GB" sz="2000" b="1" dirty="0">
                <a:latin typeface="Calibri" panose="020F0502020204030204" pitchFamily="34" charset="0"/>
              </a:rPr>
              <a:t>Adaptation</a:t>
            </a:r>
            <a:r>
              <a:rPr lang="en-GB" sz="2000" dirty="0">
                <a:latin typeface="Calibri" panose="020F0502020204030204" pitchFamily="34" charset="0"/>
              </a:rPr>
              <a:t>: $100bn/</a:t>
            </a:r>
            <a:r>
              <a:rPr lang="en-GB" sz="2000" dirty="0" err="1">
                <a:latin typeface="Calibri" panose="020F0502020204030204" pitchFamily="34" charset="0"/>
              </a:rPr>
              <a:t>yr</a:t>
            </a:r>
            <a:r>
              <a:rPr lang="en-GB" sz="2000" dirty="0">
                <a:latin typeface="Calibri" panose="020F0502020204030204" pitchFamily="34" charset="0"/>
              </a:rPr>
              <a:t> fund for developing countries: new collective quantified goal by 2025; periodic review of adaptive planning of Loss &amp; damage has its own Article in the agreement — now on par with mitigation &amp; adaptation; liability/compensation excluded.</a:t>
            </a:r>
          </a:p>
          <a:p>
            <a:r>
              <a:rPr lang="en-GB" sz="2000" b="1" dirty="0">
                <a:latin typeface="Calibri" panose="020F0502020204030204" pitchFamily="34" charset="0"/>
              </a:rPr>
              <a:t>Transparency: </a:t>
            </a:r>
            <a:r>
              <a:rPr lang="en-GB" sz="2000" dirty="0">
                <a:latin typeface="Calibri" panose="020F0502020204030204" pitchFamily="34" charset="0"/>
              </a:rPr>
              <a:t>"facilitative, non-intrusive, non-punitive” system of review will track countries’ progress; emissions trading allowed; aviation/shipping not included </a:t>
            </a:r>
          </a:p>
          <a:p>
            <a:r>
              <a:rPr lang="en-GB" sz="2000" b="1" dirty="0">
                <a:latin typeface="Calibri" panose="020F0502020204030204" pitchFamily="34" charset="0"/>
              </a:rPr>
              <a:t>Treaty: </a:t>
            </a:r>
            <a:r>
              <a:rPr lang="en-GB" sz="2000" dirty="0">
                <a:latin typeface="Calibri" panose="020F0502020204030204" pitchFamily="34" charset="0"/>
              </a:rPr>
              <a:t>deal enters force once 55+ parties, covering at least 55% of global emissions have signed up</a:t>
            </a:r>
          </a:p>
        </p:txBody>
      </p:sp>
    </p:spTree>
    <p:extLst>
      <p:ext uri="{BB962C8B-B14F-4D97-AF65-F5344CB8AC3E}">
        <p14:creationId xmlns:p14="http://schemas.microsoft.com/office/powerpoint/2010/main" val="29303225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229"/>
            <a:ext cx="6342311" cy="6858000"/>
          </a:xfrm>
          <a:prstGeom prst="rect">
            <a:avLst/>
          </a:prstGeom>
        </p:spPr>
      </p:pic>
      <p:sp>
        <p:nvSpPr>
          <p:cNvPr id="3" name="Content Placeholder 2"/>
          <p:cNvSpPr>
            <a:spLocks noGrp="1"/>
          </p:cNvSpPr>
          <p:nvPr>
            <p:ph idx="1"/>
          </p:nvPr>
        </p:nvSpPr>
        <p:spPr>
          <a:xfrm>
            <a:off x="6156176" y="548680"/>
            <a:ext cx="2808312" cy="5547320"/>
          </a:xfrm>
        </p:spPr>
        <p:txBody>
          <a:bodyPr/>
          <a:lstStyle/>
          <a:p>
            <a:pPr>
              <a:buFontTx/>
              <a:buChar char="-"/>
            </a:pPr>
            <a:r>
              <a:rPr lang="en-GB" sz="2000" dirty="0">
                <a:latin typeface="Calibri" panose="020F0502020204030204" pitchFamily="34" charset="0"/>
              </a:rPr>
              <a:t>Act now</a:t>
            </a:r>
          </a:p>
          <a:p>
            <a:pPr marL="457200" lvl="1" indent="0">
              <a:buNone/>
            </a:pPr>
            <a:r>
              <a:rPr lang="en-GB" sz="1600" dirty="0">
                <a:latin typeface="Calibri" panose="020F0502020204030204" pitchFamily="34" charset="0"/>
              </a:rPr>
              <a:t>To keep future options open</a:t>
            </a:r>
          </a:p>
          <a:p>
            <a:pPr>
              <a:buFontTx/>
              <a:buChar char="-"/>
            </a:pPr>
            <a:r>
              <a:rPr lang="en-GB" sz="2000" dirty="0">
                <a:latin typeface="Calibri" panose="020F0502020204030204" pitchFamily="34" charset="0"/>
              </a:rPr>
              <a:t>Act everywhere</a:t>
            </a:r>
          </a:p>
          <a:p>
            <a:pPr marL="457200" lvl="1" indent="0">
              <a:buNone/>
            </a:pPr>
            <a:r>
              <a:rPr lang="en-GB" sz="1600" dirty="0">
                <a:latin typeface="Calibri" panose="020F0502020204030204" pitchFamily="34" charset="0"/>
              </a:rPr>
              <a:t>Efforts in all sectors are needed to reach global zero CO</a:t>
            </a:r>
            <a:r>
              <a:rPr lang="en-GB" sz="1600" baseline="-25000" dirty="0">
                <a:latin typeface="Calibri" panose="020F0502020204030204" pitchFamily="34" charset="0"/>
              </a:rPr>
              <a:t>2</a:t>
            </a:r>
            <a:r>
              <a:rPr lang="en-GB" sz="1600" dirty="0">
                <a:latin typeface="Calibri" panose="020F0502020204030204" pitchFamily="34" charset="0"/>
              </a:rPr>
              <a:t> emissions</a:t>
            </a:r>
          </a:p>
          <a:p>
            <a:pPr>
              <a:buFontTx/>
              <a:buChar char="-"/>
            </a:pPr>
            <a:r>
              <a:rPr lang="en-GB" sz="2000" dirty="0">
                <a:latin typeface="Calibri" panose="020F0502020204030204" pitchFamily="34" charset="0"/>
              </a:rPr>
              <a:t>Act thoughtfully</a:t>
            </a:r>
          </a:p>
          <a:p>
            <a:pPr marL="457200" lvl="1" indent="0">
              <a:buNone/>
            </a:pPr>
            <a:r>
              <a:rPr lang="en-GB" sz="1600" dirty="0">
                <a:latin typeface="Calibri" panose="020F0502020204030204" pitchFamily="34" charset="0"/>
              </a:rPr>
              <a:t>Develop strategies maximising synergies and taking into account the local context, use a wide array of measures and actions</a:t>
            </a:r>
          </a:p>
          <a:p>
            <a:pPr>
              <a:buFontTx/>
              <a:buChar char="-"/>
            </a:pPr>
            <a:r>
              <a:rPr lang="en-GB" sz="2000" dirty="0">
                <a:latin typeface="Calibri" panose="020F0502020204030204" pitchFamily="34" charset="0"/>
              </a:rPr>
              <a:t>Act jointly</a:t>
            </a:r>
          </a:p>
          <a:p>
            <a:pPr marL="457200" lvl="1" indent="0">
              <a:buNone/>
            </a:pPr>
            <a:r>
              <a:rPr lang="en-GB" sz="1600" dirty="0">
                <a:latin typeface="Calibri" panose="020F0502020204030204" pitchFamily="34" charset="0"/>
              </a:rPr>
              <a:t>Collaboratively and including national and sub-national authorities, civil society, the private sector and local communities</a:t>
            </a:r>
          </a:p>
          <a:p>
            <a:pPr marL="97200" indent="0">
              <a:buNone/>
            </a:pPr>
            <a:r>
              <a:rPr lang="en-GB" sz="1600" dirty="0" err="1">
                <a:latin typeface="Calibri" panose="020F0502020204030204" pitchFamily="34" charset="0"/>
              </a:rPr>
              <a:t>Joeri</a:t>
            </a:r>
            <a:r>
              <a:rPr lang="en-GB" sz="1600" dirty="0">
                <a:latin typeface="Calibri" panose="020F0502020204030204" pitchFamily="34" charset="0"/>
              </a:rPr>
              <a:t> </a:t>
            </a:r>
            <a:r>
              <a:rPr lang="en-GB" sz="1600" dirty="0" err="1">
                <a:latin typeface="Calibri" panose="020F0502020204030204" pitchFamily="34" charset="0"/>
              </a:rPr>
              <a:t>Rogelj</a:t>
            </a:r>
            <a:r>
              <a:rPr lang="en-GB" sz="1600" dirty="0">
                <a:latin typeface="Calibri" panose="020F0502020204030204" pitchFamily="34" charset="0"/>
              </a:rPr>
              <a:t> (IPCC SR1.5 author)</a:t>
            </a:r>
          </a:p>
        </p:txBody>
      </p:sp>
    </p:spTree>
    <p:extLst>
      <p:ext uri="{BB962C8B-B14F-4D97-AF65-F5344CB8AC3E}">
        <p14:creationId xmlns:p14="http://schemas.microsoft.com/office/powerpoint/2010/main" val="24625068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323850" y="-31091"/>
            <a:ext cx="8496300" cy="1143000"/>
          </a:xfrm>
        </p:spPr>
        <p:txBody>
          <a:bodyPr/>
          <a:lstStyle/>
          <a:p>
            <a:r>
              <a:rPr lang="en-GB" sz="3200" dirty="0">
                <a:latin typeface="Calibri" panose="020F0502020204030204" pitchFamily="34" charset="0"/>
              </a:rPr>
              <a:t>Natural &amp; man-made carbon cycles</a:t>
            </a:r>
          </a:p>
        </p:txBody>
      </p:sp>
      <p:sp>
        <p:nvSpPr>
          <p:cNvPr id="920579" name="Rectangle 3"/>
          <p:cNvSpPr>
            <a:spLocks noChangeArrowheads="1"/>
          </p:cNvSpPr>
          <p:nvPr/>
        </p:nvSpPr>
        <p:spPr bwMode="auto">
          <a:xfrm>
            <a:off x="381000" y="1142071"/>
            <a:ext cx="8404225" cy="4989513"/>
          </a:xfrm>
          <a:prstGeom prst="rect">
            <a:avLst/>
          </a:prstGeom>
          <a:solidFill>
            <a:srgbClr val="B2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b="1">
              <a:solidFill>
                <a:srgbClr val="000000"/>
              </a:solidFill>
              <a:latin typeface="Arial" charset="0"/>
            </a:endParaRPr>
          </a:p>
        </p:txBody>
      </p:sp>
      <p:sp>
        <p:nvSpPr>
          <p:cNvPr id="920580" name="Freeform 4"/>
          <p:cNvSpPr>
            <a:spLocks/>
          </p:cNvSpPr>
          <p:nvPr/>
        </p:nvSpPr>
        <p:spPr bwMode="auto">
          <a:xfrm>
            <a:off x="3627438" y="4537734"/>
            <a:ext cx="5130800" cy="603250"/>
          </a:xfrm>
          <a:custGeom>
            <a:avLst/>
            <a:gdLst>
              <a:gd name="T0" fmla="*/ 3187 w 3232"/>
              <a:gd name="T1" fmla="*/ 6 h 380"/>
              <a:gd name="T2" fmla="*/ 3164 w 3232"/>
              <a:gd name="T3" fmla="*/ 21 h 380"/>
              <a:gd name="T4" fmla="*/ 3119 w 3232"/>
              <a:gd name="T5" fmla="*/ 15 h 380"/>
              <a:gd name="T6" fmla="*/ 3103 w 3232"/>
              <a:gd name="T7" fmla="*/ 10 h 380"/>
              <a:gd name="T8" fmla="*/ 3055 w 3232"/>
              <a:gd name="T9" fmla="*/ 25 h 380"/>
              <a:gd name="T10" fmla="*/ 3033 w 3232"/>
              <a:gd name="T11" fmla="*/ 1 h 380"/>
              <a:gd name="T12" fmla="*/ 2994 w 3232"/>
              <a:gd name="T13" fmla="*/ 30 h 380"/>
              <a:gd name="T14" fmla="*/ 2954 w 3232"/>
              <a:gd name="T15" fmla="*/ 2 h 380"/>
              <a:gd name="T16" fmla="*/ 2931 w 3232"/>
              <a:gd name="T17" fmla="*/ 25 h 380"/>
              <a:gd name="T18" fmla="*/ 2880 w 3232"/>
              <a:gd name="T19" fmla="*/ 11 h 380"/>
              <a:gd name="T20" fmla="*/ 2865 w 3232"/>
              <a:gd name="T21" fmla="*/ 16 h 380"/>
              <a:gd name="T22" fmla="*/ 2815 w 3232"/>
              <a:gd name="T23" fmla="*/ 25 h 380"/>
              <a:gd name="T24" fmla="*/ 2787 w 3232"/>
              <a:gd name="T25" fmla="*/ 2 h 380"/>
              <a:gd name="T26" fmla="*/ 2750 w 3232"/>
              <a:gd name="T27" fmla="*/ 30 h 380"/>
              <a:gd name="T28" fmla="*/ 2713 w 3232"/>
              <a:gd name="T29" fmla="*/ 2 h 380"/>
              <a:gd name="T30" fmla="*/ 2695 w 3232"/>
              <a:gd name="T31" fmla="*/ 25 h 380"/>
              <a:gd name="T32" fmla="*/ 2645 w 3232"/>
              <a:gd name="T33" fmla="*/ 9 h 380"/>
              <a:gd name="T34" fmla="*/ 2630 w 3232"/>
              <a:gd name="T35" fmla="*/ 14 h 380"/>
              <a:gd name="T36" fmla="*/ 2576 w 3232"/>
              <a:gd name="T37" fmla="*/ 21 h 380"/>
              <a:gd name="T38" fmla="*/ 2557 w 3232"/>
              <a:gd name="T39" fmla="*/ 5 h 380"/>
              <a:gd name="T40" fmla="*/ 2511 w 3232"/>
              <a:gd name="T41" fmla="*/ 29 h 380"/>
              <a:gd name="T42" fmla="*/ 2482 w 3232"/>
              <a:gd name="T43" fmla="*/ 2 h 380"/>
              <a:gd name="T44" fmla="*/ 2447 w 3232"/>
              <a:gd name="T45" fmla="*/ 29 h 380"/>
              <a:gd name="T46" fmla="*/ 2401 w 3232"/>
              <a:gd name="T47" fmla="*/ 6 h 380"/>
              <a:gd name="T48" fmla="*/ 2379 w 3232"/>
              <a:gd name="T49" fmla="*/ 21 h 380"/>
              <a:gd name="T50" fmla="*/ 2333 w 3232"/>
              <a:gd name="T51" fmla="*/ 15 h 380"/>
              <a:gd name="T52" fmla="*/ 2317 w 3232"/>
              <a:gd name="T53" fmla="*/ 10 h 380"/>
              <a:gd name="T54" fmla="*/ 2270 w 3232"/>
              <a:gd name="T55" fmla="*/ 25 h 380"/>
              <a:gd name="T56" fmla="*/ 2248 w 3232"/>
              <a:gd name="T57" fmla="*/ 1 h 380"/>
              <a:gd name="T58" fmla="*/ 2209 w 3232"/>
              <a:gd name="T59" fmla="*/ 30 h 380"/>
              <a:gd name="T60" fmla="*/ 2169 w 3232"/>
              <a:gd name="T61" fmla="*/ 1 h 380"/>
              <a:gd name="T62" fmla="*/ 2146 w 3232"/>
              <a:gd name="T63" fmla="*/ 25 h 380"/>
              <a:gd name="T64" fmla="*/ 2095 w 3232"/>
              <a:gd name="T65" fmla="*/ 11 h 380"/>
              <a:gd name="T66" fmla="*/ 2079 w 3232"/>
              <a:gd name="T67" fmla="*/ 16 h 380"/>
              <a:gd name="T68" fmla="*/ 2030 w 3232"/>
              <a:gd name="T69" fmla="*/ 25 h 380"/>
              <a:gd name="T70" fmla="*/ 2002 w 3232"/>
              <a:gd name="T71" fmla="*/ 2 h 380"/>
              <a:gd name="T72" fmla="*/ 1966 w 3232"/>
              <a:gd name="T73" fmla="*/ 30 h 380"/>
              <a:gd name="T74" fmla="*/ 1929 w 3232"/>
              <a:gd name="T75" fmla="*/ 2 h 380"/>
              <a:gd name="T76" fmla="*/ 1911 w 3232"/>
              <a:gd name="T77" fmla="*/ 25 h 380"/>
              <a:gd name="T78" fmla="*/ 1860 w 3232"/>
              <a:gd name="T79" fmla="*/ 9 h 380"/>
              <a:gd name="T80" fmla="*/ 1845 w 3232"/>
              <a:gd name="T81" fmla="*/ 14 h 380"/>
              <a:gd name="T82" fmla="*/ 1791 w 3232"/>
              <a:gd name="T83" fmla="*/ 21 h 380"/>
              <a:gd name="T84" fmla="*/ 1772 w 3232"/>
              <a:gd name="T85" fmla="*/ 5 h 380"/>
              <a:gd name="T86" fmla="*/ 1726 w 3232"/>
              <a:gd name="T87" fmla="*/ 29 h 380"/>
              <a:gd name="T88" fmla="*/ 1697 w 3232"/>
              <a:gd name="T89" fmla="*/ 2 h 380"/>
              <a:gd name="T90" fmla="*/ 1662 w 3232"/>
              <a:gd name="T91" fmla="*/ 29 h 380"/>
              <a:gd name="T92" fmla="*/ 1617 w 3232"/>
              <a:gd name="T93" fmla="*/ 10 h 380"/>
              <a:gd name="T94" fmla="*/ 1596 w 3232"/>
              <a:gd name="T95" fmla="*/ 15 h 380"/>
              <a:gd name="T96" fmla="*/ 1551 w 3232"/>
              <a:gd name="T97" fmla="*/ 21 h 380"/>
              <a:gd name="T98" fmla="*/ 1531 w 3232"/>
              <a:gd name="T99" fmla="*/ 5 h 380"/>
              <a:gd name="T100" fmla="*/ 1490 w 3232"/>
              <a:gd name="T101" fmla="*/ 28 h 380"/>
              <a:gd name="T102" fmla="*/ 1460 w 3232"/>
              <a:gd name="T103" fmla="*/ 0 h 380"/>
              <a:gd name="T104" fmla="*/ 1429 w 3232"/>
              <a:gd name="T105" fmla="*/ 28 h 380"/>
              <a:gd name="T106" fmla="*/ 1383 w 3232"/>
              <a:gd name="T107" fmla="*/ 5 h 380"/>
              <a:gd name="T108" fmla="*/ 1364 w 3232"/>
              <a:gd name="T109" fmla="*/ 21 h 380"/>
              <a:gd name="T110" fmla="*/ 1310 w 3232"/>
              <a:gd name="T111" fmla="*/ 16 h 380"/>
              <a:gd name="T112" fmla="*/ 1296 w 3232"/>
              <a:gd name="T113" fmla="*/ 11 h 380"/>
              <a:gd name="T114" fmla="*/ 1243 w 3232"/>
              <a:gd name="T115" fmla="*/ 29 h 380"/>
              <a:gd name="T116" fmla="*/ 1210 w 3232"/>
              <a:gd name="T117" fmla="*/ 1 h 380"/>
              <a:gd name="T118" fmla="*/ 1179 w 3232"/>
              <a:gd name="T119" fmla="*/ 29 h 380"/>
              <a:gd name="T120" fmla="*/ 1138 w 3232"/>
              <a:gd name="T121" fmla="*/ 5 h 380"/>
              <a:gd name="T122" fmla="*/ 1123 w 3232"/>
              <a:gd name="T123" fmla="*/ 21 h 380"/>
              <a:gd name="T124" fmla="*/ 3231 w 3232"/>
              <a:gd name="T125" fmla="*/ 3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2" h="380">
                <a:moveTo>
                  <a:pt x="3231" y="30"/>
                </a:moveTo>
                <a:lnTo>
                  <a:pt x="3225" y="29"/>
                </a:lnTo>
                <a:lnTo>
                  <a:pt x="3218" y="25"/>
                </a:lnTo>
                <a:lnTo>
                  <a:pt x="3209" y="21"/>
                </a:lnTo>
                <a:lnTo>
                  <a:pt x="3201" y="15"/>
                </a:lnTo>
                <a:lnTo>
                  <a:pt x="3193" y="10"/>
                </a:lnTo>
                <a:lnTo>
                  <a:pt x="3187" y="6"/>
                </a:lnTo>
                <a:lnTo>
                  <a:pt x="3183" y="2"/>
                </a:lnTo>
                <a:lnTo>
                  <a:pt x="3182" y="1"/>
                </a:lnTo>
                <a:lnTo>
                  <a:pt x="3181" y="2"/>
                </a:lnTo>
                <a:lnTo>
                  <a:pt x="3178" y="6"/>
                </a:lnTo>
                <a:lnTo>
                  <a:pt x="3174" y="10"/>
                </a:lnTo>
                <a:lnTo>
                  <a:pt x="3169" y="15"/>
                </a:lnTo>
                <a:lnTo>
                  <a:pt x="3164" y="21"/>
                </a:lnTo>
                <a:lnTo>
                  <a:pt x="3158" y="25"/>
                </a:lnTo>
                <a:lnTo>
                  <a:pt x="3151" y="29"/>
                </a:lnTo>
                <a:lnTo>
                  <a:pt x="3144" y="30"/>
                </a:lnTo>
                <a:lnTo>
                  <a:pt x="3138" y="29"/>
                </a:lnTo>
                <a:lnTo>
                  <a:pt x="3131" y="25"/>
                </a:lnTo>
                <a:lnTo>
                  <a:pt x="3124" y="21"/>
                </a:lnTo>
                <a:lnTo>
                  <a:pt x="3119" y="15"/>
                </a:lnTo>
                <a:lnTo>
                  <a:pt x="3114" y="10"/>
                </a:lnTo>
                <a:lnTo>
                  <a:pt x="3110" y="5"/>
                </a:lnTo>
                <a:lnTo>
                  <a:pt x="3107" y="2"/>
                </a:lnTo>
                <a:lnTo>
                  <a:pt x="3106" y="1"/>
                </a:lnTo>
                <a:lnTo>
                  <a:pt x="3106" y="2"/>
                </a:lnTo>
                <a:lnTo>
                  <a:pt x="3105" y="5"/>
                </a:lnTo>
                <a:lnTo>
                  <a:pt x="3103" y="10"/>
                </a:lnTo>
                <a:lnTo>
                  <a:pt x="3100" y="15"/>
                </a:lnTo>
                <a:lnTo>
                  <a:pt x="3095" y="21"/>
                </a:lnTo>
                <a:lnTo>
                  <a:pt x="3089" y="25"/>
                </a:lnTo>
                <a:lnTo>
                  <a:pt x="3082" y="29"/>
                </a:lnTo>
                <a:lnTo>
                  <a:pt x="3073" y="30"/>
                </a:lnTo>
                <a:lnTo>
                  <a:pt x="3063" y="29"/>
                </a:lnTo>
                <a:lnTo>
                  <a:pt x="3055" y="25"/>
                </a:lnTo>
                <a:lnTo>
                  <a:pt x="3048" y="21"/>
                </a:lnTo>
                <a:lnTo>
                  <a:pt x="3043" y="15"/>
                </a:lnTo>
                <a:lnTo>
                  <a:pt x="3039" y="9"/>
                </a:lnTo>
                <a:lnTo>
                  <a:pt x="3036" y="5"/>
                </a:lnTo>
                <a:lnTo>
                  <a:pt x="3034" y="1"/>
                </a:lnTo>
                <a:lnTo>
                  <a:pt x="3034" y="0"/>
                </a:lnTo>
                <a:lnTo>
                  <a:pt x="3033" y="1"/>
                </a:lnTo>
                <a:lnTo>
                  <a:pt x="3031" y="5"/>
                </a:lnTo>
                <a:lnTo>
                  <a:pt x="3028" y="9"/>
                </a:lnTo>
                <a:lnTo>
                  <a:pt x="3023" y="15"/>
                </a:lnTo>
                <a:lnTo>
                  <a:pt x="3018" y="21"/>
                </a:lnTo>
                <a:lnTo>
                  <a:pt x="3011" y="25"/>
                </a:lnTo>
                <a:lnTo>
                  <a:pt x="3003" y="29"/>
                </a:lnTo>
                <a:lnTo>
                  <a:pt x="2994" y="30"/>
                </a:lnTo>
                <a:lnTo>
                  <a:pt x="2985" y="29"/>
                </a:lnTo>
                <a:lnTo>
                  <a:pt x="2977" y="25"/>
                </a:lnTo>
                <a:lnTo>
                  <a:pt x="2970" y="21"/>
                </a:lnTo>
                <a:lnTo>
                  <a:pt x="2964" y="15"/>
                </a:lnTo>
                <a:lnTo>
                  <a:pt x="2960" y="10"/>
                </a:lnTo>
                <a:lnTo>
                  <a:pt x="2956" y="5"/>
                </a:lnTo>
                <a:lnTo>
                  <a:pt x="2954" y="2"/>
                </a:lnTo>
                <a:lnTo>
                  <a:pt x="2954" y="1"/>
                </a:lnTo>
                <a:lnTo>
                  <a:pt x="2953" y="2"/>
                </a:lnTo>
                <a:lnTo>
                  <a:pt x="2951" y="5"/>
                </a:lnTo>
                <a:lnTo>
                  <a:pt x="2947" y="10"/>
                </a:lnTo>
                <a:lnTo>
                  <a:pt x="2943" y="15"/>
                </a:lnTo>
                <a:lnTo>
                  <a:pt x="2938" y="21"/>
                </a:lnTo>
                <a:lnTo>
                  <a:pt x="2931" y="25"/>
                </a:lnTo>
                <a:lnTo>
                  <a:pt x="2924" y="29"/>
                </a:lnTo>
                <a:lnTo>
                  <a:pt x="2916" y="30"/>
                </a:lnTo>
                <a:lnTo>
                  <a:pt x="2905" y="29"/>
                </a:lnTo>
                <a:lnTo>
                  <a:pt x="2896" y="26"/>
                </a:lnTo>
                <a:lnTo>
                  <a:pt x="2889" y="21"/>
                </a:lnTo>
                <a:lnTo>
                  <a:pt x="2883" y="16"/>
                </a:lnTo>
                <a:lnTo>
                  <a:pt x="2880" y="11"/>
                </a:lnTo>
                <a:lnTo>
                  <a:pt x="2877" y="6"/>
                </a:lnTo>
                <a:lnTo>
                  <a:pt x="2876" y="3"/>
                </a:lnTo>
                <a:lnTo>
                  <a:pt x="2876" y="2"/>
                </a:lnTo>
                <a:lnTo>
                  <a:pt x="2875" y="3"/>
                </a:lnTo>
                <a:lnTo>
                  <a:pt x="2873" y="6"/>
                </a:lnTo>
                <a:lnTo>
                  <a:pt x="2870" y="11"/>
                </a:lnTo>
                <a:lnTo>
                  <a:pt x="2865" y="16"/>
                </a:lnTo>
                <a:lnTo>
                  <a:pt x="2858" y="21"/>
                </a:lnTo>
                <a:lnTo>
                  <a:pt x="2851" y="26"/>
                </a:lnTo>
                <a:lnTo>
                  <a:pt x="2841" y="29"/>
                </a:lnTo>
                <a:lnTo>
                  <a:pt x="2830" y="30"/>
                </a:lnTo>
                <a:lnTo>
                  <a:pt x="2827" y="30"/>
                </a:lnTo>
                <a:lnTo>
                  <a:pt x="2821" y="29"/>
                </a:lnTo>
                <a:lnTo>
                  <a:pt x="2815" y="25"/>
                </a:lnTo>
                <a:lnTo>
                  <a:pt x="2809" y="21"/>
                </a:lnTo>
                <a:lnTo>
                  <a:pt x="2802" y="15"/>
                </a:lnTo>
                <a:lnTo>
                  <a:pt x="2797" y="10"/>
                </a:lnTo>
                <a:lnTo>
                  <a:pt x="2792" y="6"/>
                </a:lnTo>
                <a:lnTo>
                  <a:pt x="2789" y="2"/>
                </a:lnTo>
                <a:lnTo>
                  <a:pt x="2788" y="1"/>
                </a:lnTo>
                <a:lnTo>
                  <a:pt x="2787" y="2"/>
                </a:lnTo>
                <a:lnTo>
                  <a:pt x="2785" y="6"/>
                </a:lnTo>
                <a:lnTo>
                  <a:pt x="2781" y="10"/>
                </a:lnTo>
                <a:lnTo>
                  <a:pt x="2776" y="15"/>
                </a:lnTo>
                <a:lnTo>
                  <a:pt x="2770" y="21"/>
                </a:lnTo>
                <a:lnTo>
                  <a:pt x="2764" y="25"/>
                </a:lnTo>
                <a:lnTo>
                  <a:pt x="2757" y="29"/>
                </a:lnTo>
                <a:lnTo>
                  <a:pt x="2750" y="30"/>
                </a:lnTo>
                <a:lnTo>
                  <a:pt x="2744" y="29"/>
                </a:lnTo>
                <a:lnTo>
                  <a:pt x="2737" y="25"/>
                </a:lnTo>
                <a:lnTo>
                  <a:pt x="2730" y="21"/>
                </a:lnTo>
                <a:lnTo>
                  <a:pt x="2725" y="15"/>
                </a:lnTo>
                <a:lnTo>
                  <a:pt x="2719" y="10"/>
                </a:lnTo>
                <a:lnTo>
                  <a:pt x="2716" y="5"/>
                </a:lnTo>
                <a:lnTo>
                  <a:pt x="2713" y="2"/>
                </a:lnTo>
                <a:lnTo>
                  <a:pt x="2712" y="1"/>
                </a:lnTo>
                <a:lnTo>
                  <a:pt x="2712" y="2"/>
                </a:lnTo>
                <a:lnTo>
                  <a:pt x="2711" y="5"/>
                </a:lnTo>
                <a:lnTo>
                  <a:pt x="2709" y="10"/>
                </a:lnTo>
                <a:lnTo>
                  <a:pt x="2706" y="15"/>
                </a:lnTo>
                <a:lnTo>
                  <a:pt x="2701" y="21"/>
                </a:lnTo>
                <a:lnTo>
                  <a:pt x="2695" y="25"/>
                </a:lnTo>
                <a:lnTo>
                  <a:pt x="2688" y="29"/>
                </a:lnTo>
                <a:lnTo>
                  <a:pt x="2679" y="30"/>
                </a:lnTo>
                <a:lnTo>
                  <a:pt x="2670" y="28"/>
                </a:lnTo>
                <a:lnTo>
                  <a:pt x="2662" y="25"/>
                </a:lnTo>
                <a:lnTo>
                  <a:pt x="2655" y="20"/>
                </a:lnTo>
                <a:lnTo>
                  <a:pt x="2649" y="14"/>
                </a:lnTo>
                <a:lnTo>
                  <a:pt x="2645" y="9"/>
                </a:lnTo>
                <a:lnTo>
                  <a:pt x="2642" y="4"/>
                </a:lnTo>
                <a:lnTo>
                  <a:pt x="2641" y="1"/>
                </a:lnTo>
                <a:lnTo>
                  <a:pt x="2640" y="0"/>
                </a:lnTo>
                <a:lnTo>
                  <a:pt x="2640" y="1"/>
                </a:lnTo>
                <a:lnTo>
                  <a:pt x="2637" y="4"/>
                </a:lnTo>
                <a:lnTo>
                  <a:pt x="2634" y="9"/>
                </a:lnTo>
                <a:lnTo>
                  <a:pt x="2630" y="14"/>
                </a:lnTo>
                <a:lnTo>
                  <a:pt x="2624" y="20"/>
                </a:lnTo>
                <a:lnTo>
                  <a:pt x="2617" y="25"/>
                </a:lnTo>
                <a:lnTo>
                  <a:pt x="2609" y="28"/>
                </a:lnTo>
                <a:lnTo>
                  <a:pt x="2600" y="30"/>
                </a:lnTo>
                <a:lnTo>
                  <a:pt x="2591" y="29"/>
                </a:lnTo>
                <a:lnTo>
                  <a:pt x="2583" y="25"/>
                </a:lnTo>
                <a:lnTo>
                  <a:pt x="2576" y="21"/>
                </a:lnTo>
                <a:lnTo>
                  <a:pt x="2570" y="15"/>
                </a:lnTo>
                <a:lnTo>
                  <a:pt x="2566" y="9"/>
                </a:lnTo>
                <a:lnTo>
                  <a:pt x="2562" y="5"/>
                </a:lnTo>
                <a:lnTo>
                  <a:pt x="2560" y="1"/>
                </a:lnTo>
                <a:lnTo>
                  <a:pt x="2560" y="0"/>
                </a:lnTo>
                <a:lnTo>
                  <a:pt x="2559" y="1"/>
                </a:lnTo>
                <a:lnTo>
                  <a:pt x="2557" y="5"/>
                </a:lnTo>
                <a:lnTo>
                  <a:pt x="2553" y="9"/>
                </a:lnTo>
                <a:lnTo>
                  <a:pt x="2549" y="15"/>
                </a:lnTo>
                <a:lnTo>
                  <a:pt x="2544" y="21"/>
                </a:lnTo>
                <a:lnTo>
                  <a:pt x="2537" y="25"/>
                </a:lnTo>
                <a:lnTo>
                  <a:pt x="2530" y="29"/>
                </a:lnTo>
                <a:lnTo>
                  <a:pt x="2522" y="30"/>
                </a:lnTo>
                <a:lnTo>
                  <a:pt x="2511" y="29"/>
                </a:lnTo>
                <a:lnTo>
                  <a:pt x="2502" y="26"/>
                </a:lnTo>
                <a:lnTo>
                  <a:pt x="2495" y="21"/>
                </a:lnTo>
                <a:lnTo>
                  <a:pt x="2490" y="16"/>
                </a:lnTo>
                <a:lnTo>
                  <a:pt x="2486" y="11"/>
                </a:lnTo>
                <a:lnTo>
                  <a:pt x="2484" y="6"/>
                </a:lnTo>
                <a:lnTo>
                  <a:pt x="2483" y="3"/>
                </a:lnTo>
                <a:lnTo>
                  <a:pt x="2482" y="2"/>
                </a:lnTo>
                <a:lnTo>
                  <a:pt x="2482" y="3"/>
                </a:lnTo>
                <a:lnTo>
                  <a:pt x="2480" y="6"/>
                </a:lnTo>
                <a:lnTo>
                  <a:pt x="2476" y="11"/>
                </a:lnTo>
                <a:lnTo>
                  <a:pt x="2471" y="16"/>
                </a:lnTo>
                <a:lnTo>
                  <a:pt x="2464" y="21"/>
                </a:lnTo>
                <a:lnTo>
                  <a:pt x="2457" y="26"/>
                </a:lnTo>
                <a:lnTo>
                  <a:pt x="2447" y="29"/>
                </a:lnTo>
                <a:lnTo>
                  <a:pt x="2436" y="30"/>
                </a:lnTo>
                <a:lnTo>
                  <a:pt x="2430" y="29"/>
                </a:lnTo>
                <a:lnTo>
                  <a:pt x="2423" y="25"/>
                </a:lnTo>
                <a:lnTo>
                  <a:pt x="2417" y="21"/>
                </a:lnTo>
                <a:lnTo>
                  <a:pt x="2411" y="15"/>
                </a:lnTo>
                <a:lnTo>
                  <a:pt x="2405" y="10"/>
                </a:lnTo>
                <a:lnTo>
                  <a:pt x="2401" y="6"/>
                </a:lnTo>
                <a:lnTo>
                  <a:pt x="2398" y="2"/>
                </a:lnTo>
                <a:lnTo>
                  <a:pt x="2397" y="1"/>
                </a:lnTo>
                <a:lnTo>
                  <a:pt x="2396" y="2"/>
                </a:lnTo>
                <a:lnTo>
                  <a:pt x="2393" y="6"/>
                </a:lnTo>
                <a:lnTo>
                  <a:pt x="2389" y="10"/>
                </a:lnTo>
                <a:lnTo>
                  <a:pt x="2384" y="15"/>
                </a:lnTo>
                <a:lnTo>
                  <a:pt x="2379" y="21"/>
                </a:lnTo>
                <a:lnTo>
                  <a:pt x="2372" y="25"/>
                </a:lnTo>
                <a:lnTo>
                  <a:pt x="2365" y="29"/>
                </a:lnTo>
                <a:lnTo>
                  <a:pt x="2359" y="30"/>
                </a:lnTo>
                <a:lnTo>
                  <a:pt x="2352" y="29"/>
                </a:lnTo>
                <a:lnTo>
                  <a:pt x="2345" y="25"/>
                </a:lnTo>
                <a:lnTo>
                  <a:pt x="2339" y="21"/>
                </a:lnTo>
                <a:lnTo>
                  <a:pt x="2333" y="15"/>
                </a:lnTo>
                <a:lnTo>
                  <a:pt x="2328" y="10"/>
                </a:lnTo>
                <a:lnTo>
                  <a:pt x="2324" y="5"/>
                </a:lnTo>
                <a:lnTo>
                  <a:pt x="2322" y="2"/>
                </a:lnTo>
                <a:lnTo>
                  <a:pt x="2321" y="1"/>
                </a:lnTo>
                <a:lnTo>
                  <a:pt x="2320" y="2"/>
                </a:lnTo>
                <a:lnTo>
                  <a:pt x="2319" y="5"/>
                </a:lnTo>
                <a:lnTo>
                  <a:pt x="2317" y="10"/>
                </a:lnTo>
                <a:lnTo>
                  <a:pt x="2314" y="15"/>
                </a:lnTo>
                <a:lnTo>
                  <a:pt x="2310" y="21"/>
                </a:lnTo>
                <a:lnTo>
                  <a:pt x="2304" y="25"/>
                </a:lnTo>
                <a:lnTo>
                  <a:pt x="2296" y="29"/>
                </a:lnTo>
                <a:lnTo>
                  <a:pt x="2287" y="30"/>
                </a:lnTo>
                <a:lnTo>
                  <a:pt x="2278" y="28"/>
                </a:lnTo>
                <a:lnTo>
                  <a:pt x="2270" y="25"/>
                </a:lnTo>
                <a:lnTo>
                  <a:pt x="2263" y="20"/>
                </a:lnTo>
                <a:lnTo>
                  <a:pt x="2258" y="14"/>
                </a:lnTo>
                <a:lnTo>
                  <a:pt x="2254" y="9"/>
                </a:lnTo>
                <a:lnTo>
                  <a:pt x="2251" y="4"/>
                </a:lnTo>
                <a:lnTo>
                  <a:pt x="2249" y="1"/>
                </a:lnTo>
                <a:lnTo>
                  <a:pt x="2249" y="0"/>
                </a:lnTo>
                <a:lnTo>
                  <a:pt x="2248" y="1"/>
                </a:lnTo>
                <a:lnTo>
                  <a:pt x="2246" y="4"/>
                </a:lnTo>
                <a:lnTo>
                  <a:pt x="2243" y="9"/>
                </a:lnTo>
                <a:lnTo>
                  <a:pt x="2238" y="14"/>
                </a:lnTo>
                <a:lnTo>
                  <a:pt x="2233" y="20"/>
                </a:lnTo>
                <a:lnTo>
                  <a:pt x="2226" y="25"/>
                </a:lnTo>
                <a:lnTo>
                  <a:pt x="2218" y="28"/>
                </a:lnTo>
                <a:lnTo>
                  <a:pt x="2209" y="30"/>
                </a:lnTo>
                <a:lnTo>
                  <a:pt x="2200" y="29"/>
                </a:lnTo>
                <a:lnTo>
                  <a:pt x="2192" y="25"/>
                </a:lnTo>
                <a:lnTo>
                  <a:pt x="2184" y="21"/>
                </a:lnTo>
                <a:lnTo>
                  <a:pt x="2179" y="15"/>
                </a:lnTo>
                <a:lnTo>
                  <a:pt x="2174" y="9"/>
                </a:lnTo>
                <a:lnTo>
                  <a:pt x="2171" y="5"/>
                </a:lnTo>
                <a:lnTo>
                  <a:pt x="2169" y="1"/>
                </a:lnTo>
                <a:lnTo>
                  <a:pt x="2168" y="0"/>
                </a:lnTo>
                <a:lnTo>
                  <a:pt x="2168" y="1"/>
                </a:lnTo>
                <a:lnTo>
                  <a:pt x="2166" y="5"/>
                </a:lnTo>
                <a:lnTo>
                  <a:pt x="2162" y="9"/>
                </a:lnTo>
                <a:lnTo>
                  <a:pt x="2157" y="15"/>
                </a:lnTo>
                <a:lnTo>
                  <a:pt x="2152" y="21"/>
                </a:lnTo>
                <a:lnTo>
                  <a:pt x="2146" y="25"/>
                </a:lnTo>
                <a:lnTo>
                  <a:pt x="2138" y="29"/>
                </a:lnTo>
                <a:lnTo>
                  <a:pt x="2131" y="30"/>
                </a:lnTo>
                <a:lnTo>
                  <a:pt x="2119" y="29"/>
                </a:lnTo>
                <a:lnTo>
                  <a:pt x="2111" y="26"/>
                </a:lnTo>
                <a:lnTo>
                  <a:pt x="2104" y="21"/>
                </a:lnTo>
                <a:lnTo>
                  <a:pt x="2098" y="16"/>
                </a:lnTo>
                <a:lnTo>
                  <a:pt x="2095" y="11"/>
                </a:lnTo>
                <a:lnTo>
                  <a:pt x="2092" y="6"/>
                </a:lnTo>
                <a:lnTo>
                  <a:pt x="2091" y="3"/>
                </a:lnTo>
                <a:lnTo>
                  <a:pt x="2091" y="2"/>
                </a:lnTo>
                <a:lnTo>
                  <a:pt x="2090" y="3"/>
                </a:lnTo>
                <a:lnTo>
                  <a:pt x="2088" y="6"/>
                </a:lnTo>
                <a:lnTo>
                  <a:pt x="2085" y="11"/>
                </a:lnTo>
                <a:lnTo>
                  <a:pt x="2079" y="16"/>
                </a:lnTo>
                <a:lnTo>
                  <a:pt x="2073" y="21"/>
                </a:lnTo>
                <a:lnTo>
                  <a:pt x="2065" y="26"/>
                </a:lnTo>
                <a:lnTo>
                  <a:pt x="2055" y="29"/>
                </a:lnTo>
                <a:lnTo>
                  <a:pt x="2044" y="30"/>
                </a:lnTo>
                <a:lnTo>
                  <a:pt x="2043" y="30"/>
                </a:lnTo>
                <a:lnTo>
                  <a:pt x="2037" y="29"/>
                </a:lnTo>
                <a:lnTo>
                  <a:pt x="2030" y="25"/>
                </a:lnTo>
                <a:lnTo>
                  <a:pt x="2024" y="21"/>
                </a:lnTo>
                <a:lnTo>
                  <a:pt x="2017" y="15"/>
                </a:lnTo>
                <a:lnTo>
                  <a:pt x="2012" y="10"/>
                </a:lnTo>
                <a:lnTo>
                  <a:pt x="2007" y="6"/>
                </a:lnTo>
                <a:lnTo>
                  <a:pt x="2004" y="2"/>
                </a:lnTo>
                <a:lnTo>
                  <a:pt x="2003" y="1"/>
                </a:lnTo>
                <a:lnTo>
                  <a:pt x="2002" y="2"/>
                </a:lnTo>
                <a:lnTo>
                  <a:pt x="1999" y="6"/>
                </a:lnTo>
                <a:lnTo>
                  <a:pt x="1996" y="10"/>
                </a:lnTo>
                <a:lnTo>
                  <a:pt x="1991" y="15"/>
                </a:lnTo>
                <a:lnTo>
                  <a:pt x="1985" y="21"/>
                </a:lnTo>
                <a:lnTo>
                  <a:pt x="1979" y="25"/>
                </a:lnTo>
                <a:lnTo>
                  <a:pt x="1972" y="29"/>
                </a:lnTo>
                <a:lnTo>
                  <a:pt x="1966" y="30"/>
                </a:lnTo>
                <a:lnTo>
                  <a:pt x="1959" y="29"/>
                </a:lnTo>
                <a:lnTo>
                  <a:pt x="1952" y="25"/>
                </a:lnTo>
                <a:lnTo>
                  <a:pt x="1946" y="21"/>
                </a:lnTo>
                <a:lnTo>
                  <a:pt x="1940" y="15"/>
                </a:lnTo>
                <a:lnTo>
                  <a:pt x="1935" y="10"/>
                </a:lnTo>
                <a:lnTo>
                  <a:pt x="1931" y="5"/>
                </a:lnTo>
                <a:lnTo>
                  <a:pt x="1929" y="2"/>
                </a:lnTo>
                <a:lnTo>
                  <a:pt x="1928" y="1"/>
                </a:lnTo>
                <a:lnTo>
                  <a:pt x="1927" y="2"/>
                </a:lnTo>
                <a:lnTo>
                  <a:pt x="1926" y="5"/>
                </a:lnTo>
                <a:lnTo>
                  <a:pt x="1924" y="10"/>
                </a:lnTo>
                <a:lnTo>
                  <a:pt x="1921" y="15"/>
                </a:lnTo>
                <a:lnTo>
                  <a:pt x="1916" y="21"/>
                </a:lnTo>
                <a:lnTo>
                  <a:pt x="1911" y="25"/>
                </a:lnTo>
                <a:lnTo>
                  <a:pt x="1903" y="29"/>
                </a:lnTo>
                <a:lnTo>
                  <a:pt x="1894" y="30"/>
                </a:lnTo>
                <a:lnTo>
                  <a:pt x="1885" y="28"/>
                </a:lnTo>
                <a:lnTo>
                  <a:pt x="1876" y="25"/>
                </a:lnTo>
                <a:lnTo>
                  <a:pt x="1870" y="20"/>
                </a:lnTo>
                <a:lnTo>
                  <a:pt x="1864" y="14"/>
                </a:lnTo>
                <a:lnTo>
                  <a:pt x="1860" y="9"/>
                </a:lnTo>
                <a:lnTo>
                  <a:pt x="1857" y="4"/>
                </a:lnTo>
                <a:lnTo>
                  <a:pt x="1855" y="1"/>
                </a:lnTo>
                <a:lnTo>
                  <a:pt x="1855" y="0"/>
                </a:lnTo>
                <a:lnTo>
                  <a:pt x="1854" y="1"/>
                </a:lnTo>
                <a:lnTo>
                  <a:pt x="1852" y="4"/>
                </a:lnTo>
                <a:lnTo>
                  <a:pt x="1849" y="9"/>
                </a:lnTo>
                <a:lnTo>
                  <a:pt x="1845" y="14"/>
                </a:lnTo>
                <a:lnTo>
                  <a:pt x="1839" y="20"/>
                </a:lnTo>
                <a:lnTo>
                  <a:pt x="1832" y="25"/>
                </a:lnTo>
                <a:lnTo>
                  <a:pt x="1824" y="28"/>
                </a:lnTo>
                <a:lnTo>
                  <a:pt x="1815" y="30"/>
                </a:lnTo>
                <a:lnTo>
                  <a:pt x="1806" y="29"/>
                </a:lnTo>
                <a:lnTo>
                  <a:pt x="1799" y="25"/>
                </a:lnTo>
                <a:lnTo>
                  <a:pt x="1791" y="21"/>
                </a:lnTo>
                <a:lnTo>
                  <a:pt x="1786" y="15"/>
                </a:lnTo>
                <a:lnTo>
                  <a:pt x="1781" y="9"/>
                </a:lnTo>
                <a:lnTo>
                  <a:pt x="1778" y="5"/>
                </a:lnTo>
                <a:lnTo>
                  <a:pt x="1776" y="1"/>
                </a:lnTo>
                <a:lnTo>
                  <a:pt x="1775" y="0"/>
                </a:lnTo>
                <a:lnTo>
                  <a:pt x="1775" y="1"/>
                </a:lnTo>
                <a:lnTo>
                  <a:pt x="1772" y="5"/>
                </a:lnTo>
                <a:lnTo>
                  <a:pt x="1769" y="9"/>
                </a:lnTo>
                <a:lnTo>
                  <a:pt x="1764" y="15"/>
                </a:lnTo>
                <a:lnTo>
                  <a:pt x="1759" y="21"/>
                </a:lnTo>
                <a:lnTo>
                  <a:pt x="1752" y="25"/>
                </a:lnTo>
                <a:lnTo>
                  <a:pt x="1745" y="29"/>
                </a:lnTo>
                <a:lnTo>
                  <a:pt x="1738" y="30"/>
                </a:lnTo>
                <a:lnTo>
                  <a:pt x="1726" y="29"/>
                </a:lnTo>
                <a:lnTo>
                  <a:pt x="1717" y="26"/>
                </a:lnTo>
                <a:lnTo>
                  <a:pt x="1710" y="21"/>
                </a:lnTo>
                <a:lnTo>
                  <a:pt x="1705" y="16"/>
                </a:lnTo>
                <a:lnTo>
                  <a:pt x="1701" y="11"/>
                </a:lnTo>
                <a:lnTo>
                  <a:pt x="1699" y="6"/>
                </a:lnTo>
                <a:lnTo>
                  <a:pt x="1698" y="3"/>
                </a:lnTo>
                <a:lnTo>
                  <a:pt x="1697" y="2"/>
                </a:lnTo>
                <a:lnTo>
                  <a:pt x="1697" y="3"/>
                </a:lnTo>
                <a:lnTo>
                  <a:pt x="1695" y="6"/>
                </a:lnTo>
                <a:lnTo>
                  <a:pt x="1691" y="11"/>
                </a:lnTo>
                <a:lnTo>
                  <a:pt x="1686" y="16"/>
                </a:lnTo>
                <a:lnTo>
                  <a:pt x="1680" y="21"/>
                </a:lnTo>
                <a:lnTo>
                  <a:pt x="1672" y="26"/>
                </a:lnTo>
                <a:lnTo>
                  <a:pt x="1662" y="29"/>
                </a:lnTo>
                <a:lnTo>
                  <a:pt x="1651" y="30"/>
                </a:lnTo>
                <a:lnTo>
                  <a:pt x="1647" y="30"/>
                </a:lnTo>
                <a:lnTo>
                  <a:pt x="1642" y="29"/>
                </a:lnTo>
                <a:lnTo>
                  <a:pt x="1635" y="25"/>
                </a:lnTo>
                <a:lnTo>
                  <a:pt x="1629" y="21"/>
                </a:lnTo>
                <a:lnTo>
                  <a:pt x="1623" y="15"/>
                </a:lnTo>
                <a:lnTo>
                  <a:pt x="1617" y="10"/>
                </a:lnTo>
                <a:lnTo>
                  <a:pt x="1613" y="6"/>
                </a:lnTo>
                <a:lnTo>
                  <a:pt x="1610" y="2"/>
                </a:lnTo>
                <a:lnTo>
                  <a:pt x="1608" y="1"/>
                </a:lnTo>
                <a:lnTo>
                  <a:pt x="1607" y="2"/>
                </a:lnTo>
                <a:lnTo>
                  <a:pt x="1605" y="6"/>
                </a:lnTo>
                <a:lnTo>
                  <a:pt x="1601" y="10"/>
                </a:lnTo>
                <a:lnTo>
                  <a:pt x="1596" y="15"/>
                </a:lnTo>
                <a:lnTo>
                  <a:pt x="1590" y="21"/>
                </a:lnTo>
                <a:lnTo>
                  <a:pt x="1584" y="25"/>
                </a:lnTo>
                <a:lnTo>
                  <a:pt x="1577" y="29"/>
                </a:lnTo>
                <a:lnTo>
                  <a:pt x="1571" y="30"/>
                </a:lnTo>
                <a:lnTo>
                  <a:pt x="1564" y="29"/>
                </a:lnTo>
                <a:lnTo>
                  <a:pt x="1557" y="25"/>
                </a:lnTo>
                <a:lnTo>
                  <a:pt x="1551" y="21"/>
                </a:lnTo>
                <a:lnTo>
                  <a:pt x="1545" y="15"/>
                </a:lnTo>
                <a:lnTo>
                  <a:pt x="1540" y="10"/>
                </a:lnTo>
                <a:lnTo>
                  <a:pt x="1536" y="5"/>
                </a:lnTo>
                <a:lnTo>
                  <a:pt x="1534" y="2"/>
                </a:lnTo>
                <a:lnTo>
                  <a:pt x="1533" y="1"/>
                </a:lnTo>
                <a:lnTo>
                  <a:pt x="1532" y="2"/>
                </a:lnTo>
                <a:lnTo>
                  <a:pt x="1531" y="5"/>
                </a:lnTo>
                <a:lnTo>
                  <a:pt x="1529" y="10"/>
                </a:lnTo>
                <a:lnTo>
                  <a:pt x="1526" y="15"/>
                </a:lnTo>
                <a:lnTo>
                  <a:pt x="1521" y="21"/>
                </a:lnTo>
                <a:lnTo>
                  <a:pt x="1516" y="25"/>
                </a:lnTo>
                <a:lnTo>
                  <a:pt x="1508" y="29"/>
                </a:lnTo>
                <a:lnTo>
                  <a:pt x="1499" y="30"/>
                </a:lnTo>
                <a:lnTo>
                  <a:pt x="1490" y="28"/>
                </a:lnTo>
                <a:lnTo>
                  <a:pt x="1481" y="25"/>
                </a:lnTo>
                <a:lnTo>
                  <a:pt x="1475" y="20"/>
                </a:lnTo>
                <a:lnTo>
                  <a:pt x="1470" y="14"/>
                </a:lnTo>
                <a:lnTo>
                  <a:pt x="1466" y="9"/>
                </a:lnTo>
                <a:lnTo>
                  <a:pt x="1462" y="4"/>
                </a:lnTo>
                <a:lnTo>
                  <a:pt x="1461" y="1"/>
                </a:lnTo>
                <a:lnTo>
                  <a:pt x="1460" y="0"/>
                </a:lnTo>
                <a:lnTo>
                  <a:pt x="1460" y="1"/>
                </a:lnTo>
                <a:lnTo>
                  <a:pt x="1458" y="4"/>
                </a:lnTo>
                <a:lnTo>
                  <a:pt x="1454" y="9"/>
                </a:lnTo>
                <a:lnTo>
                  <a:pt x="1450" y="14"/>
                </a:lnTo>
                <a:lnTo>
                  <a:pt x="1444" y="20"/>
                </a:lnTo>
                <a:lnTo>
                  <a:pt x="1437" y="25"/>
                </a:lnTo>
                <a:lnTo>
                  <a:pt x="1429" y="28"/>
                </a:lnTo>
                <a:lnTo>
                  <a:pt x="1420" y="30"/>
                </a:lnTo>
                <a:lnTo>
                  <a:pt x="1411" y="29"/>
                </a:lnTo>
                <a:lnTo>
                  <a:pt x="1404" y="25"/>
                </a:lnTo>
                <a:lnTo>
                  <a:pt x="1396" y="21"/>
                </a:lnTo>
                <a:lnTo>
                  <a:pt x="1391" y="15"/>
                </a:lnTo>
                <a:lnTo>
                  <a:pt x="1386" y="9"/>
                </a:lnTo>
                <a:lnTo>
                  <a:pt x="1383" y="5"/>
                </a:lnTo>
                <a:lnTo>
                  <a:pt x="1380" y="1"/>
                </a:lnTo>
                <a:lnTo>
                  <a:pt x="1380" y="0"/>
                </a:lnTo>
                <a:lnTo>
                  <a:pt x="1379" y="1"/>
                </a:lnTo>
                <a:lnTo>
                  <a:pt x="1377" y="5"/>
                </a:lnTo>
                <a:lnTo>
                  <a:pt x="1374" y="9"/>
                </a:lnTo>
                <a:lnTo>
                  <a:pt x="1369" y="15"/>
                </a:lnTo>
                <a:lnTo>
                  <a:pt x="1364" y="21"/>
                </a:lnTo>
                <a:lnTo>
                  <a:pt x="1357" y="25"/>
                </a:lnTo>
                <a:lnTo>
                  <a:pt x="1350" y="29"/>
                </a:lnTo>
                <a:lnTo>
                  <a:pt x="1343" y="30"/>
                </a:lnTo>
                <a:lnTo>
                  <a:pt x="1331" y="29"/>
                </a:lnTo>
                <a:lnTo>
                  <a:pt x="1322" y="26"/>
                </a:lnTo>
                <a:lnTo>
                  <a:pt x="1315" y="21"/>
                </a:lnTo>
                <a:lnTo>
                  <a:pt x="1310" y="16"/>
                </a:lnTo>
                <a:lnTo>
                  <a:pt x="1307" y="11"/>
                </a:lnTo>
                <a:lnTo>
                  <a:pt x="1304" y="6"/>
                </a:lnTo>
                <a:lnTo>
                  <a:pt x="1303" y="3"/>
                </a:lnTo>
                <a:lnTo>
                  <a:pt x="1303" y="2"/>
                </a:lnTo>
                <a:lnTo>
                  <a:pt x="1302" y="3"/>
                </a:lnTo>
                <a:lnTo>
                  <a:pt x="1300" y="6"/>
                </a:lnTo>
                <a:lnTo>
                  <a:pt x="1296" y="11"/>
                </a:lnTo>
                <a:lnTo>
                  <a:pt x="1291" y="16"/>
                </a:lnTo>
                <a:lnTo>
                  <a:pt x="1285" y="21"/>
                </a:lnTo>
                <a:lnTo>
                  <a:pt x="1277" y="26"/>
                </a:lnTo>
                <a:lnTo>
                  <a:pt x="1267" y="29"/>
                </a:lnTo>
                <a:lnTo>
                  <a:pt x="1256" y="30"/>
                </a:lnTo>
                <a:lnTo>
                  <a:pt x="1249" y="30"/>
                </a:lnTo>
                <a:lnTo>
                  <a:pt x="1243" y="29"/>
                </a:lnTo>
                <a:lnTo>
                  <a:pt x="1236" y="25"/>
                </a:lnTo>
                <a:lnTo>
                  <a:pt x="1230" y="21"/>
                </a:lnTo>
                <a:lnTo>
                  <a:pt x="1224" y="15"/>
                </a:lnTo>
                <a:lnTo>
                  <a:pt x="1219" y="10"/>
                </a:lnTo>
                <a:lnTo>
                  <a:pt x="1214" y="6"/>
                </a:lnTo>
                <a:lnTo>
                  <a:pt x="1211" y="2"/>
                </a:lnTo>
                <a:lnTo>
                  <a:pt x="1210" y="1"/>
                </a:lnTo>
                <a:lnTo>
                  <a:pt x="1209" y="2"/>
                </a:lnTo>
                <a:lnTo>
                  <a:pt x="1206" y="6"/>
                </a:lnTo>
                <a:lnTo>
                  <a:pt x="1203" y="10"/>
                </a:lnTo>
                <a:lnTo>
                  <a:pt x="1198" y="15"/>
                </a:lnTo>
                <a:lnTo>
                  <a:pt x="1192" y="21"/>
                </a:lnTo>
                <a:lnTo>
                  <a:pt x="1185" y="25"/>
                </a:lnTo>
                <a:lnTo>
                  <a:pt x="1179" y="29"/>
                </a:lnTo>
                <a:lnTo>
                  <a:pt x="1172" y="30"/>
                </a:lnTo>
                <a:lnTo>
                  <a:pt x="1165" y="29"/>
                </a:lnTo>
                <a:lnTo>
                  <a:pt x="1159" y="25"/>
                </a:lnTo>
                <a:lnTo>
                  <a:pt x="1152" y="21"/>
                </a:lnTo>
                <a:lnTo>
                  <a:pt x="1146" y="15"/>
                </a:lnTo>
                <a:lnTo>
                  <a:pt x="1141" y="10"/>
                </a:lnTo>
                <a:lnTo>
                  <a:pt x="1138" y="5"/>
                </a:lnTo>
                <a:lnTo>
                  <a:pt x="1135" y="2"/>
                </a:lnTo>
                <a:lnTo>
                  <a:pt x="1134" y="1"/>
                </a:lnTo>
                <a:lnTo>
                  <a:pt x="1133" y="2"/>
                </a:lnTo>
                <a:lnTo>
                  <a:pt x="1132" y="5"/>
                </a:lnTo>
                <a:lnTo>
                  <a:pt x="1130" y="10"/>
                </a:lnTo>
                <a:lnTo>
                  <a:pt x="1127" y="15"/>
                </a:lnTo>
                <a:lnTo>
                  <a:pt x="1123" y="21"/>
                </a:lnTo>
                <a:lnTo>
                  <a:pt x="1117" y="25"/>
                </a:lnTo>
                <a:lnTo>
                  <a:pt x="1109" y="29"/>
                </a:lnTo>
                <a:lnTo>
                  <a:pt x="1101" y="30"/>
                </a:lnTo>
                <a:lnTo>
                  <a:pt x="0" y="30"/>
                </a:lnTo>
                <a:lnTo>
                  <a:pt x="484" y="379"/>
                </a:lnTo>
                <a:lnTo>
                  <a:pt x="2999" y="379"/>
                </a:lnTo>
                <a:lnTo>
                  <a:pt x="3231" y="30"/>
                </a:lnTo>
              </a:path>
            </a:pathLst>
          </a:custGeom>
          <a:solidFill>
            <a:srgbClr val="A2C1FE"/>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0581" name="Freeform 5"/>
          <p:cNvSpPr>
            <a:spLocks/>
          </p:cNvSpPr>
          <p:nvPr/>
        </p:nvSpPr>
        <p:spPr bwMode="auto">
          <a:xfrm>
            <a:off x="3627438" y="4537734"/>
            <a:ext cx="5130800" cy="603250"/>
          </a:xfrm>
          <a:custGeom>
            <a:avLst/>
            <a:gdLst>
              <a:gd name="T0" fmla="*/ 3187 w 3232"/>
              <a:gd name="T1" fmla="*/ 6 h 380"/>
              <a:gd name="T2" fmla="*/ 3164 w 3232"/>
              <a:gd name="T3" fmla="*/ 21 h 380"/>
              <a:gd name="T4" fmla="*/ 3119 w 3232"/>
              <a:gd name="T5" fmla="*/ 15 h 380"/>
              <a:gd name="T6" fmla="*/ 3103 w 3232"/>
              <a:gd name="T7" fmla="*/ 10 h 380"/>
              <a:gd name="T8" fmla="*/ 3055 w 3232"/>
              <a:gd name="T9" fmla="*/ 25 h 380"/>
              <a:gd name="T10" fmla="*/ 3033 w 3232"/>
              <a:gd name="T11" fmla="*/ 1 h 380"/>
              <a:gd name="T12" fmla="*/ 2994 w 3232"/>
              <a:gd name="T13" fmla="*/ 30 h 380"/>
              <a:gd name="T14" fmla="*/ 2954 w 3232"/>
              <a:gd name="T15" fmla="*/ 2 h 380"/>
              <a:gd name="T16" fmla="*/ 2931 w 3232"/>
              <a:gd name="T17" fmla="*/ 25 h 380"/>
              <a:gd name="T18" fmla="*/ 2880 w 3232"/>
              <a:gd name="T19" fmla="*/ 11 h 380"/>
              <a:gd name="T20" fmla="*/ 2865 w 3232"/>
              <a:gd name="T21" fmla="*/ 16 h 380"/>
              <a:gd name="T22" fmla="*/ 2815 w 3232"/>
              <a:gd name="T23" fmla="*/ 25 h 380"/>
              <a:gd name="T24" fmla="*/ 2787 w 3232"/>
              <a:gd name="T25" fmla="*/ 2 h 380"/>
              <a:gd name="T26" fmla="*/ 2750 w 3232"/>
              <a:gd name="T27" fmla="*/ 30 h 380"/>
              <a:gd name="T28" fmla="*/ 2713 w 3232"/>
              <a:gd name="T29" fmla="*/ 2 h 380"/>
              <a:gd name="T30" fmla="*/ 2695 w 3232"/>
              <a:gd name="T31" fmla="*/ 25 h 380"/>
              <a:gd name="T32" fmla="*/ 2645 w 3232"/>
              <a:gd name="T33" fmla="*/ 9 h 380"/>
              <a:gd name="T34" fmla="*/ 2630 w 3232"/>
              <a:gd name="T35" fmla="*/ 14 h 380"/>
              <a:gd name="T36" fmla="*/ 2576 w 3232"/>
              <a:gd name="T37" fmla="*/ 21 h 380"/>
              <a:gd name="T38" fmla="*/ 2557 w 3232"/>
              <a:gd name="T39" fmla="*/ 5 h 380"/>
              <a:gd name="T40" fmla="*/ 2511 w 3232"/>
              <a:gd name="T41" fmla="*/ 29 h 380"/>
              <a:gd name="T42" fmla="*/ 2482 w 3232"/>
              <a:gd name="T43" fmla="*/ 2 h 380"/>
              <a:gd name="T44" fmla="*/ 2447 w 3232"/>
              <a:gd name="T45" fmla="*/ 29 h 380"/>
              <a:gd name="T46" fmla="*/ 2401 w 3232"/>
              <a:gd name="T47" fmla="*/ 6 h 380"/>
              <a:gd name="T48" fmla="*/ 2379 w 3232"/>
              <a:gd name="T49" fmla="*/ 21 h 380"/>
              <a:gd name="T50" fmla="*/ 2333 w 3232"/>
              <a:gd name="T51" fmla="*/ 15 h 380"/>
              <a:gd name="T52" fmla="*/ 2317 w 3232"/>
              <a:gd name="T53" fmla="*/ 10 h 380"/>
              <a:gd name="T54" fmla="*/ 2270 w 3232"/>
              <a:gd name="T55" fmla="*/ 25 h 380"/>
              <a:gd name="T56" fmla="*/ 2248 w 3232"/>
              <a:gd name="T57" fmla="*/ 1 h 380"/>
              <a:gd name="T58" fmla="*/ 2209 w 3232"/>
              <a:gd name="T59" fmla="*/ 30 h 380"/>
              <a:gd name="T60" fmla="*/ 2169 w 3232"/>
              <a:gd name="T61" fmla="*/ 1 h 380"/>
              <a:gd name="T62" fmla="*/ 2146 w 3232"/>
              <a:gd name="T63" fmla="*/ 25 h 380"/>
              <a:gd name="T64" fmla="*/ 2095 w 3232"/>
              <a:gd name="T65" fmla="*/ 11 h 380"/>
              <a:gd name="T66" fmla="*/ 2079 w 3232"/>
              <a:gd name="T67" fmla="*/ 16 h 380"/>
              <a:gd name="T68" fmla="*/ 2030 w 3232"/>
              <a:gd name="T69" fmla="*/ 25 h 380"/>
              <a:gd name="T70" fmla="*/ 2002 w 3232"/>
              <a:gd name="T71" fmla="*/ 2 h 380"/>
              <a:gd name="T72" fmla="*/ 1966 w 3232"/>
              <a:gd name="T73" fmla="*/ 30 h 380"/>
              <a:gd name="T74" fmla="*/ 1929 w 3232"/>
              <a:gd name="T75" fmla="*/ 2 h 380"/>
              <a:gd name="T76" fmla="*/ 1911 w 3232"/>
              <a:gd name="T77" fmla="*/ 25 h 380"/>
              <a:gd name="T78" fmla="*/ 1860 w 3232"/>
              <a:gd name="T79" fmla="*/ 9 h 380"/>
              <a:gd name="T80" fmla="*/ 1845 w 3232"/>
              <a:gd name="T81" fmla="*/ 14 h 380"/>
              <a:gd name="T82" fmla="*/ 1791 w 3232"/>
              <a:gd name="T83" fmla="*/ 21 h 380"/>
              <a:gd name="T84" fmla="*/ 1772 w 3232"/>
              <a:gd name="T85" fmla="*/ 5 h 380"/>
              <a:gd name="T86" fmla="*/ 1726 w 3232"/>
              <a:gd name="T87" fmla="*/ 29 h 380"/>
              <a:gd name="T88" fmla="*/ 1697 w 3232"/>
              <a:gd name="T89" fmla="*/ 2 h 380"/>
              <a:gd name="T90" fmla="*/ 1662 w 3232"/>
              <a:gd name="T91" fmla="*/ 29 h 380"/>
              <a:gd name="T92" fmla="*/ 1617 w 3232"/>
              <a:gd name="T93" fmla="*/ 10 h 380"/>
              <a:gd name="T94" fmla="*/ 1596 w 3232"/>
              <a:gd name="T95" fmla="*/ 15 h 380"/>
              <a:gd name="T96" fmla="*/ 1551 w 3232"/>
              <a:gd name="T97" fmla="*/ 21 h 380"/>
              <a:gd name="T98" fmla="*/ 1531 w 3232"/>
              <a:gd name="T99" fmla="*/ 5 h 380"/>
              <a:gd name="T100" fmla="*/ 1490 w 3232"/>
              <a:gd name="T101" fmla="*/ 28 h 380"/>
              <a:gd name="T102" fmla="*/ 1460 w 3232"/>
              <a:gd name="T103" fmla="*/ 0 h 380"/>
              <a:gd name="T104" fmla="*/ 1429 w 3232"/>
              <a:gd name="T105" fmla="*/ 28 h 380"/>
              <a:gd name="T106" fmla="*/ 1383 w 3232"/>
              <a:gd name="T107" fmla="*/ 5 h 380"/>
              <a:gd name="T108" fmla="*/ 1364 w 3232"/>
              <a:gd name="T109" fmla="*/ 21 h 380"/>
              <a:gd name="T110" fmla="*/ 1310 w 3232"/>
              <a:gd name="T111" fmla="*/ 16 h 380"/>
              <a:gd name="T112" fmla="*/ 1296 w 3232"/>
              <a:gd name="T113" fmla="*/ 11 h 380"/>
              <a:gd name="T114" fmla="*/ 1243 w 3232"/>
              <a:gd name="T115" fmla="*/ 29 h 380"/>
              <a:gd name="T116" fmla="*/ 1210 w 3232"/>
              <a:gd name="T117" fmla="*/ 1 h 380"/>
              <a:gd name="T118" fmla="*/ 1179 w 3232"/>
              <a:gd name="T119" fmla="*/ 29 h 380"/>
              <a:gd name="T120" fmla="*/ 1138 w 3232"/>
              <a:gd name="T121" fmla="*/ 5 h 380"/>
              <a:gd name="T122" fmla="*/ 1123 w 3232"/>
              <a:gd name="T123" fmla="*/ 21 h 380"/>
              <a:gd name="T124" fmla="*/ 3231 w 3232"/>
              <a:gd name="T125" fmla="*/ 3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2" h="380">
                <a:moveTo>
                  <a:pt x="3231" y="30"/>
                </a:moveTo>
                <a:lnTo>
                  <a:pt x="3225" y="29"/>
                </a:lnTo>
                <a:lnTo>
                  <a:pt x="3218" y="25"/>
                </a:lnTo>
                <a:lnTo>
                  <a:pt x="3209" y="21"/>
                </a:lnTo>
                <a:lnTo>
                  <a:pt x="3201" y="15"/>
                </a:lnTo>
                <a:lnTo>
                  <a:pt x="3193" y="10"/>
                </a:lnTo>
                <a:lnTo>
                  <a:pt x="3187" y="6"/>
                </a:lnTo>
                <a:lnTo>
                  <a:pt x="3183" y="2"/>
                </a:lnTo>
                <a:lnTo>
                  <a:pt x="3182" y="1"/>
                </a:lnTo>
                <a:lnTo>
                  <a:pt x="3181" y="2"/>
                </a:lnTo>
                <a:lnTo>
                  <a:pt x="3178" y="6"/>
                </a:lnTo>
                <a:lnTo>
                  <a:pt x="3174" y="10"/>
                </a:lnTo>
                <a:lnTo>
                  <a:pt x="3169" y="15"/>
                </a:lnTo>
                <a:lnTo>
                  <a:pt x="3164" y="21"/>
                </a:lnTo>
                <a:lnTo>
                  <a:pt x="3158" y="25"/>
                </a:lnTo>
                <a:lnTo>
                  <a:pt x="3151" y="29"/>
                </a:lnTo>
                <a:lnTo>
                  <a:pt x="3144" y="30"/>
                </a:lnTo>
                <a:lnTo>
                  <a:pt x="3138" y="29"/>
                </a:lnTo>
                <a:lnTo>
                  <a:pt x="3131" y="25"/>
                </a:lnTo>
                <a:lnTo>
                  <a:pt x="3124" y="21"/>
                </a:lnTo>
                <a:lnTo>
                  <a:pt x="3119" y="15"/>
                </a:lnTo>
                <a:lnTo>
                  <a:pt x="3114" y="10"/>
                </a:lnTo>
                <a:lnTo>
                  <a:pt x="3110" y="5"/>
                </a:lnTo>
                <a:lnTo>
                  <a:pt x="3107" y="2"/>
                </a:lnTo>
                <a:lnTo>
                  <a:pt x="3106" y="1"/>
                </a:lnTo>
                <a:lnTo>
                  <a:pt x="3106" y="2"/>
                </a:lnTo>
                <a:lnTo>
                  <a:pt x="3105" y="5"/>
                </a:lnTo>
                <a:lnTo>
                  <a:pt x="3103" y="10"/>
                </a:lnTo>
                <a:lnTo>
                  <a:pt x="3100" y="15"/>
                </a:lnTo>
                <a:lnTo>
                  <a:pt x="3095" y="21"/>
                </a:lnTo>
                <a:lnTo>
                  <a:pt x="3089" y="25"/>
                </a:lnTo>
                <a:lnTo>
                  <a:pt x="3082" y="29"/>
                </a:lnTo>
                <a:lnTo>
                  <a:pt x="3073" y="30"/>
                </a:lnTo>
                <a:lnTo>
                  <a:pt x="3063" y="29"/>
                </a:lnTo>
                <a:lnTo>
                  <a:pt x="3055" y="25"/>
                </a:lnTo>
                <a:lnTo>
                  <a:pt x="3048" y="21"/>
                </a:lnTo>
                <a:lnTo>
                  <a:pt x="3043" y="15"/>
                </a:lnTo>
                <a:lnTo>
                  <a:pt x="3039" y="9"/>
                </a:lnTo>
                <a:lnTo>
                  <a:pt x="3036" y="5"/>
                </a:lnTo>
                <a:lnTo>
                  <a:pt x="3034" y="1"/>
                </a:lnTo>
                <a:lnTo>
                  <a:pt x="3034" y="0"/>
                </a:lnTo>
                <a:lnTo>
                  <a:pt x="3033" y="1"/>
                </a:lnTo>
                <a:lnTo>
                  <a:pt x="3031" y="5"/>
                </a:lnTo>
                <a:lnTo>
                  <a:pt x="3028" y="9"/>
                </a:lnTo>
                <a:lnTo>
                  <a:pt x="3023" y="15"/>
                </a:lnTo>
                <a:lnTo>
                  <a:pt x="3018" y="21"/>
                </a:lnTo>
                <a:lnTo>
                  <a:pt x="3011" y="25"/>
                </a:lnTo>
                <a:lnTo>
                  <a:pt x="3003" y="29"/>
                </a:lnTo>
                <a:lnTo>
                  <a:pt x="2994" y="30"/>
                </a:lnTo>
                <a:lnTo>
                  <a:pt x="2985" y="29"/>
                </a:lnTo>
                <a:lnTo>
                  <a:pt x="2977" y="25"/>
                </a:lnTo>
                <a:lnTo>
                  <a:pt x="2970" y="21"/>
                </a:lnTo>
                <a:lnTo>
                  <a:pt x="2964" y="15"/>
                </a:lnTo>
                <a:lnTo>
                  <a:pt x="2960" y="10"/>
                </a:lnTo>
                <a:lnTo>
                  <a:pt x="2956" y="5"/>
                </a:lnTo>
                <a:lnTo>
                  <a:pt x="2954" y="2"/>
                </a:lnTo>
                <a:lnTo>
                  <a:pt x="2954" y="1"/>
                </a:lnTo>
                <a:lnTo>
                  <a:pt x="2953" y="2"/>
                </a:lnTo>
                <a:lnTo>
                  <a:pt x="2951" y="5"/>
                </a:lnTo>
                <a:lnTo>
                  <a:pt x="2947" y="10"/>
                </a:lnTo>
                <a:lnTo>
                  <a:pt x="2943" y="15"/>
                </a:lnTo>
                <a:lnTo>
                  <a:pt x="2938" y="21"/>
                </a:lnTo>
                <a:lnTo>
                  <a:pt x="2931" y="25"/>
                </a:lnTo>
                <a:lnTo>
                  <a:pt x="2924" y="29"/>
                </a:lnTo>
                <a:lnTo>
                  <a:pt x="2916" y="30"/>
                </a:lnTo>
                <a:lnTo>
                  <a:pt x="2905" y="29"/>
                </a:lnTo>
                <a:lnTo>
                  <a:pt x="2896" y="26"/>
                </a:lnTo>
                <a:lnTo>
                  <a:pt x="2889" y="21"/>
                </a:lnTo>
                <a:lnTo>
                  <a:pt x="2883" y="16"/>
                </a:lnTo>
                <a:lnTo>
                  <a:pt x="2880" y="11"/>
                </a:lnTo>
                <a:lnTo>
                  <a:pt x="2877" y="6"/>
                </a:lnTo>
                <a:lnTo>
                  <a:pt x="2876" y="3"/>
                </a:lnTo>
                <a:lnTo>
                  <a:pt x="2876" y="2"/>
                </a:lnTo>
                <a:lnTo>
                  <a:pt x="2875" y="3"/>
                </a:lnTo>
                <a:lnTo>
                  <a:pt x="2873" y="6"/>
                </a:lnTo>
                <a:lnTo>
                  <a:pt x="2870" y="11"/>
                </a:lnTo>
                <a:lnTo>
                  <a:pt x="2865" y="16"/>
                </a:lnTo>
                <a:lnTo>
                  <a:pt x="2858" y="21"/>
                </a:lnTo>
                <a:lnTo>
                  <a:pt x="2851" y="26"/>
                </a:lnTo>
                <a:lnTo>
                  <a:pt x="2841" y="29"/>
                </a:lnTo>
                <a:lnTo>
                  <a:pt x="2830" y="30"/>
                </a:lnTo>
                <a:lnTo>
                  <a:pt x="2827" y="30"/>
                </a:lnTo>
                <a:lnTo>
                  <a:pt x="2821" y="29"/>
                </a:lnTo>
                <a:lnTo>
                  <a:pt x="2815" y="25"/>
                </a:lnTo>
                <a:lnTo>
                  <a:pt x="2809" y="21"/>
                </a:lnTo>
                <a:lnTo>
                  <a:pt x="2802" y="15"/>
                </a:lnTo>
                <a:lnTo>
                  <a:pt x="2797" y="10"/>
                </a:lnTo>
                <a:lnTo>
                  <a:pt x="2792" y="6"/>
                </a:lnTo>
                <a:lnTo>
                  <a:pt x="2789" y="2"/>
                </a:lnTo>
                <a:lnTo>
                  <a:pt x="2788" y="1"/>
                </a:lnTo>
                <a:lnTo>
                  <a:pt x="2787" y="2"/>
                </a:lnTo>
                <a:lnTo>
                  <a:pt x="2785" y="6"/>
                </a:lnTo>
                <a:lnTo>
                  <a:pt x="2781" y="10"/>
                </a:lnTo>
                <a:lnTo>
                  <a:pt x="2776" y="15"/>
                </a:lnTo>
                <a:lnTo>
                  <a:pt x="2770" y="21"/>
                </a:lnTo>
                <a:lnTo>
                  <a:pt x="2764" y="25"/>
                </a:lnTo>
                <a:lnTo>
                  <a:pt x="2757" y="29"/>
                </a:lnTo>
                <a:lnTo>
                  <a:pt x="2750" y="30"/>
                </a:lnTo>
                <a:lnTo>
                  <a:pt x="2744" y="29"/>
                </a:lnTo>
                <a:lnTo>
                  <a:pt x="2737" y="25"/>
                </a:lnTo>
                <a:lnTo>
                  <a:pt x="2730" y="21"/>
                </a:lnTo>
                <a:lnTo>
                  <a:pt x="2725" y="15"/>
                </a:lnTo>
                <a:lnTo>
                  <a:pt x="2719" y="10"/>
                </a:lnTo>
                <a:lnTo>
                  <a:pt x="2716" y="5"/>
                </a:lnTo>
                <a:lnTo>
                  <a:pt x="2713" y="2"/>
                </a:lnTo>
                <a:lnTo>
                  <a:pt x="2712" y="1"/>
                </a:lnTo>
                <a:lnTo>
                  <a:pt x="2712" y="2"/>
                </a:lnTo>
                <a:lnTo>
                  <a:pt x="2711" y="5"/>
                </a:lnTo>
                <a:lnTo>
                  <a:pt x="2709" y="10"/>
                </a:lnTo>
                <a:lnTo>
                  <a:pt x="2706" y="15"/>
                </a:lnTo>
                <a:lnTo>
                  <a:pt x="2701" y="21"/>
                </a:lnTo>
                <a:lnTo>
                  <a:pt x="2695" y="25"/>
                </a:lnTo>
                <a:lnTo>
                  <a:pt x="2688" y="29"/>
                </a:lnTo>
                <a:lnTo>
                  <a:pt x="2679" y="30"/>
                </a:lnTo>
                <a:lnTo>
                  <a:pt x="2670" y="28"/>
                </a:lnTo>
                <a:lnTo>
                  <a:pt x="2662" y="25"/>
                </a:lnTo>
                <a:lnTo>
                  <a:pt x="2655" y="20"/>
                </a:lnTo>
                <a:lnTo>
                  <a:pt x="2649" y="14"/>
                </a:lnTo>
                <a:lnTo>
                  <a:pt x="2645" y="9"/>
                </a:lnTo>
                <a:lnTo>
                  <a:pt x="2642" y="4"/>
                </a:lnTo>
                <a:lnTo>
                  <a:pt x="2641" y="1"/>
                </a:lnTo>
                <a:lnTo>
                  <a:pt x="2640" y="0"/>
                </a:lnTo>
                <a:lnTo>
                  <a:pt x="2640" y="1"/>
                </a:lnTo>
                <a:lnTo>
                  <a:pt x="2637" y="4"/>
                </a:lnTo>
                <a:lnTo>
                  <a:pt x="2634" y="9"/>
                </a:lnTo>
                <a:lnTo>
                  <a:pt x="2630" y="14"/>
                </a:lnTo>
                <a:lnTo>
                  <a:pt x="2624" y="20"/>
                </a:lnTo>
                <a:lnTo>
                  <a:pt x="2617" y="25"/>
                </a:lnTo>
                <a:lnTo>
                  <a:pt x="2609" y="28"/>
                </a:lnTo>
                <a:lnTo>
                  <a:pt x="2600" y="30"/>
                </a:lnTo>
                <a:lnTo>
                  <a:pt x="2591" y="29"/>
                </a:lnTo>
                <a:lnTo>
                  <a:pt x="2583" y="25"/>
                </a:lnTo>
                <a:lnTo>
                  <a:pt x="2576" y="21"/>
                </a:lnTo>
                <a:lnTo>
                  <a:pt x="2570" y="15"/>
                </a:lnTo>
                <a:lnTo>
                  <a:pt x="2566" y="9"/>
                </a:lnTo>
                <a:lnTo>
                  <a:pt x="2562" y="5"/>
                </a:lnTo>
                <a:lnTo>
                  <a:pt x="2560" y="1"/>
                </a:lnTo>
                <a:lnTo>
                  <a:pt x="2560" y="0"/>
                </a:lnTo>
                <a:lnTo>
                  <a:pt x="2559" y="1"/>
                </a:lnTo>
                <a:lnTo>
                  <a:pt x="2557" y="5"/>
                </a:lnTo>
                <a:lnTo>
                  <a:pt x="2553" y="9"/>
                </a:lnTo>
                <a:lnTo>
                  <a:pt x="2549" y="15"/>
                </a:lnTo>
                <a:lnTo>
                  <a:pt x="2544" y="21"/>
                </a:lnTo>
                <a:lnTo>
                  <a:pt x="2537" y="25"/>
                </a:lnTo>
                <a:lnTo>
                  <a:pt x="2530" y="29"/>
                </a:lnTo>
                <a:lnTo>
                  <a:pt x="2522" y="30"/>
                </a:lnTo>
                <a:lnTo>
                  <a:pt x="2511" y="29"/>
                </a:lnTo>
                <a:lnTo>
                  <a:pt x="2502" y="26"/>
                </a:lnTo>
                <a:lnTo>
                  <a:pt x="2495" y="21"/>
                </a:lnTo>
                <a:lnTo>
                  <a:pt x="2490" y="16"/>
                </a:lnTo>
                <a:lnTo>
                  <a:pt x="2486" y="11"/>
                </a:lnTo>
                <a:lnTo>
                  <a:pt x="2484" y="6"/>
                </a:lnTo>
                <a:lnTo>
                  <a:pt x="2483" y="3"/>
                </a:lnTo>
                <a:lnTo>
                  <a:pt x="2482" y="2"/>
                </a:lnTo>
                <a:lnTo>
                  <a:pt x="2482" y="3"/>
                </a:lnTo>
                <a:lnTo>
                  <a:pt x="2480" y="6"/>
                </a:lnTo>
                <a:lnTo>
                  <a:pt x="2476" y="11"/>
                </a:lnTo>
                <a:lnTo>
                  <a:pt x="2471" y="16"/>
                </a:lnTo>
                <a:lnTo>
                  <a:pt x="2464" y="21"/>
                </a:lnTo>
                <a:lnTo>
                  <a:pt x="2457" y="26"/>
                </a:lnTo>
                <a:lnTo>
                  <a:pt x="2447" y="29"/>
                </a:lnTo>
                <a:lnTo>
                  <a:pt x="2436" y="30"/>
                </a:lnTo>
                <a:lnTo>
                  <a:pt x="2430" y="29"/>
                </a:lnTo>
                <a:lnTo>
                  <a:pt x="2423" y="25"/>
                </a:lnTo>
                <a:lnTo>
                  <a:pt x="2417" y="21"/>
                </a:lnTo>
                <a:lnTo>
                  <a:pt x="2411" y="15"/>
                </a:lnTo>
                <a:lnTo>
                  <a:pt x="2405" y="10"/>
                </a:lnTo>
                <a:lnTo>
                  <a:pt x="2401" y="6"/>
                </a:lnTo>
                <a:lnTo>
                  <a:pt x="2398" y="2"/>
                </a:lnTo>
                <a:lnTo>
                  <a:pt x="2397" y="1"/>
                </a:lnTo>
                <a:lnTo>
                  <a:pt x="2396" y="2"/>
                </a:lnTo>
                <a:lnTo>
                  <a:pt x="2393" y="6"/>
                </a:lnTo>
                <a:lnTo>
                  <a:pt x="2389" y="10"/>
                </a:lnTo>
                <a:lnTo>
                  <a:pt x="2384" y="15"/>
                </a:lnTo>
                <a:lnTo>
                  <a:pt x="2379" y="21"/>
                </a:lnTo>
                <a:lnTo>
                  <a:pt x="2372" y="25"/>
                </a:lnTo>
                <a:lnTo>
                  <a:pt x="2365" y="29"/>
                </a:lnTo>
                <a:lnTo>
                  <a:pt x="2359" y="30"/>
                </a:lnTo>
                <a:lnTo>
                  <a:pt x="2352" y="29"/>
                </a:lnTo>
                <a:lnTo>
                  <a:pt x="2345" y="25"/>
                </a:lnTo>
                <a:lnTo>
                  <a:pt x="2339" y="21"/>
                </a:lnTo>
                <a:lnTo>
                  <a:pt x="2333" y="15"/>
                </a:lnTo>
                <a:lnTo>
                  <a:pt x="2328" y="10"/>
                </a:lnTo>
                <a:lnTo>
                  <a:pt x="2324" y="5"/>
                </a:lnTo>
                <a:lnTo>
                  <a:pt x="2322" y="2"/>
                </a:lnTo>
                <a:lnTo>
                  <a:pt x="2321" y="1"/>
                </a:lnTo>
                <a:lnTo>
                  <a:pt x="2320" y="2"/>
                </a:lnTo>
                <a:lnTo>
                  <a:pt x="2319" y="5"/>
                </a:lnTo>
                <a:lnTo>
                  <a:pt x="2317" y="10"/>
                </a:lnTo>
                <a:lnTo>
                  <a:pt x="2314" y="15"/>
                </a:lnTo>
                <a:lnTo>
                  <a:pt x="2310" y="21"/>
                </a:lnTo>
                <a:lnTo>
                  <a:pt x="2304" y="25"/>
                </a:lnTo>
                <a:lnTo>
                  <a:pt x="2296" y="29"/>
                </a:lnTo>
                <a:lnTo>
                  <a:pt x="2287" y="30"/>
                </a:lnTo>
                <a:lnTo>
                  <a:pt x="2278" y="28"/>
                </a:lnTo>
                <a:lnTo>
                  <a:pt x="2270" y="25"/>
                </a:lnTo>
                <a:lnTo>
                  <a:pt x="2263" y="20"/>
                </a:lnTo>
                <a:lnTo>
                  <a:pt x="2258" y="14"/>
                </a:lnTo>
                <a:lnTo>
                  <a:pt x="2254" y="9"/>
                </a:lnTo>
                <a:lnTo>
                  <a:pt x="2251" y="4"/>
                </a:lnTo>
                <a:lnTo>
                  <a:pt x="2249" y="1"/>
                </a:lnTo>
                <a:lnTo>
                  <a:pt x="2249" y="0"/>
                </a:lnTo>
                <a:lnTo>
                  <a:pt x="2248" y="1"/>
                </a:lnTo>
                <a:lnTo>
                  <a:pt x="2246" y="4"/>
                </a:lnTo>
                <a:lnTo>
                  <a:pt x="2243" y="9"/>
                </a:lnTo>
                <a:lnTo>
                  <a:pt x="2238" y="14"/>
                </a:lnTo>
                <a:lnTo>
                  <a:pt x="2233" y="20"/>
                </a:lnTo>
                <a:lnTo>
                  <a:pt x="2226" y="25"/>
                </a:lnTo>
                <a:lnTo>
                  <a:pt x="2218" y="28"/>
                </a:lnTo>
                <a:lnTo>
                  <a:pt x="2209" y="30"/>
                </a:lnTo>
                <a:lnTo>
                  <a:pt x="2200" y="29"/>
                </a:lnTo>
                <a:lnTo>
                  <a:pt x="2192" y="25"/>
                </a:lnTo>
                <a:lnTo>
                  <a:pt x="2184" y="21"/>
                </a:lnTo>
                <a:lnTo>
                  <a:pt x="2179" y="15"/>
                </a:lnTo>
                <a:lnTo>
                  <a:pt x="2174" y="9"/>
                </a:lnTo>
                <a:lnTo>
                  <a:pt x="2171" y="5"/>
                </a:lnTo>
                <a:lnTo>
                  <a:pt x="2169" y="1"/>
                </a:lnTo>
                <a:lnTo>
                  <a:pt x="2168" y="0"/>
                </a:lnTo>
                <a:lnTo>
                  <a:pt x="2168" y="1"/>
                </a:lnTo>
                <a:lnTo>
                  <a:pt x="2166" y="5"/>
                </a:lnTo>
                <a:lnTo>
                  <a:pt x="2162" y="9"/>
                </a:lnTo>
                <a:lnTo>
                  <a:pt x="2157" y="15"/>
                </a:lnTo>
                <a:lnTo>
                  <a:pt x="2152" y="21"/>
                </a:lnTo>
                <a:lnTo>
                  <a:pt x="2146" y="25"/>
                </a:lnTo>
                <a:lnTo>
                  <a:pt x="2138" y="29"/>
                </a:lnTo>
                <a:lnTo>
                  <a:pt x="2131" y="30"/>
                </a:lnTo>
                <a:lnTo>
                  <a:pt x="2119" y="29"/>
                </a:lnTo>
                <a:lnTo>
                  <a:pt x="2111" y="26"/>
                </a:lnTo>
                <a:lnTo>
                  <a:pt x="2104" y="21"/>
                </a:lnTo>
                <a:lnTo>
                  <a:pt x="2098" y="16"/>
                </a:lnTo>
                <a:lnTo>
                  <a:pt x="2095" y="11"/>
                </a:lnTo>
                <a:lnTo>
                  <a:pt x="2092" y="6"/>
                </a:lnTo>
                <a:lnTo>
                  <a:pt x="2091" y="3"/>
                </a:lnTo>
                <a:lnTo>
                  <a:pt x="2091" y="2"/>
                </a:lnTo>
                <a:lnTo>
                  <a:pt x="2090" y="3"/>
                </a:lnTo>
                <a:lnTo>
                  <a:pt x="2088" y="6"/>
                </a:lnTo>
                <a:lnTo>
                  <a:pt x="2085" y="11"/>
                </a:lnTo>
                <a:lnTo>
                  <a:pt x="2079" y="16"/>
                </a:lnTo>
                <a:lnTo>
                  <a:pt x="2073" y="21"/>
                </a:lnTo>
                <a:lnTo>
                  <a:pt x="2065" y="26"/>
                </a:lnTo>
                <a:lnTo>
                  <a:pt x="2055" y="29"/>
                </a:lnTo>
                <a:lnTo>
                  <a:pt x="2044" y="30"/>
                </a:lnTo>
                <a:lnTo>
                  <a:pt x="2043" y="30"/>
                </a:lnTo>
                <a:lnTo>
                  <a:pt x="2037" y="29"/>
                </a:lnTo>
                <a:lnTo>
                  <a:pt x="2030" y="25"/>
                </a:lnTo>
                <a:lnTo>
                  <a:pt x="2024" y="21"/>
                </a:lnTo>
                <a:lnTo>
                  <a:pt x="2017" y="15"/>
                </a:lnTo>
                <a:lnTo>
                  <a:pt x="2012" y="10"/>
                </a:lnTo>
                <a:lnTo>
                  <a:pt x="2007" y="6"/>
                </a:lnTo>
                <a:lnTo>
                  <a:pt x="2004" y="2"/>
                </a:lnTo>
                <a:lnTo>
                  <a:pt x="2003" y="1"/>
                </a:lnTo>
                <a:lnTo>
                  <a:pt x="2002" y="2"/>
                </a:lnTo>
                <a:lnTo>
                  <a:pt x="1999" y="6"/>
                </a:lnTo>
                <a:lnTo>
                  <a:pt x="1996" y="10"/>
                </a:lnTo>
                <a:lnTo>
                  <a:pt x="1991" y="15"/>
                </a:lnTo>
                <a:lnTo>
                  <a:pt x="1985" y="21"/>
                </a:lnTo>
                <a:lnTo>
                  <a:pt x="1979" y="25"/>
                </a:lnTo>
                <a:lnTo>
                  <a:pt x="1972" y="29"/>
                </a:lnTo>
                <a:lnTo>
                  <a:pt x="1966" y="30"/>
                </a:lnTo>
                <a:lnTo>
                  <a:pt x="1959" y="29"/>
                </a:lnTo>
                <a:lnTo>
                  <a:pt x="1952" y="25"/>
                </a:lnTo>
                <a:lnTo>
                  <a:pt x="1946" y="21"/>
                </a:lnTo>
                <a:lnTo>
                  <a:pt x="1940" y="15"/>
                </a:lnTo>
                <a:lnTo>
                  <a:pt x="1935" y="10"/>
                </a:lnTo>
                <a:lnTo>
                  <a:pt x="1931" y="5"/>
                </a:lnTo>
                <a:lnTo>
                  <a:pt x="1929" y="2"/>
                </a:lnTo>
                <a:lnTo>
                  <a:pt x="1928" y="1"/>
                </a:lnTo>
                <a:lnTo>
                  <a:pt x="1927" y="2"/>
                </a:lnTo>
                <a:lnTo>
                  <a:pt x="1926" y="5"/>
                </a:lnTo>
                <a:lnTo>
                  <a:pt x="1924" y="10"/>
                </a:lnTo>
                <a:lnTo>
                  <a:pt x="1921" y="15"/>
                </a:lnTo>
                <a:lnTo>
                  <a:pt x="1916" y="21"/>
                </a:lnTo>
                <a:lnTo>
                  <a:pt x="1911" y="25"/>
                </a:lnTo>
                <a:lnTo>
                  <a:pt x="1903" y="29"/>
                </a:lnTo>
                <a:lnTo>
                  <a:pt x="1894" y="30"/>
                </a:lnTo>
                <a:lnTo>
                  <a:pt x="1885" y="28"/>
                </a:lnTo>
                <a:lnTo>
                  <a:pt x="1876" y="25"/>
                </a:lnTo>
                <a:lnTo>
                  <a:pt x="1870" y="20"/>
                </a:lnTo>
                <a:lnTo>
                  <a:pt x="1864" y="14"/>
                </a:lnTo>
                <a:lnTo>
                  <a:pt x="1860" y="9"/>
                </a:lnTo>
                <a:lnTo>
                  <a:pt x="1857" y="4"/>
                </a:lnTo>
                <a:lnTo>
                  <a:pt x="1855" y="1"/>
                </a:lnTo>
                <a:lnTo>
                  <a:pt x="1855" y="0"/>
                </a:lnTo>
                <a:lnTo>
                  <a:pt x="1854" y="1"/>
                </a:lnTo>
                <a:lnTo>
                  <a:pt x="1852" y="4"/>
                </a:lnTo>
                <a:lnTo>
                  <a:pt x="1849" y="9"/>
                </a:lnTo>
                <a:lnTo>
                  <a:pt x="1845" y="14"/>
                </a:lnTo>
                <a:lnTo>
                  <a:pt x="1839" y="20"/>
                </a:lnTo>
                <a:lnTo>
                  <a:pt x="1832" y="25"/>
                </a:lnTo>
                <a:lnTo>
                  <a:pt x="1824" y="28"/>
                </a:lnTo>
                <a:lnTo>
                  <a:pt x="1815" y="30"/>
                </a:lnTo>
                <a:lnTo>
                  <a:pt x="1806" y="29"/>
                </a:lnTo>
                <a:lnTo>
                  <a:pt x="1799" y="25"/>
                </a:lnTo>
                <a:lnTo>
                  <a:pt x="1791" y="21"/>
                </a:lnTo>
                <a:lnTo>
                  <a:pt x="1786" y="15"/>
                </a:lnTo>
                <a:lnTo>
                  <a:pt x="1781" y="9"/>
                </a:lnTo>
                <a:lnTo>
                  <a:pt x="1778" y="5"/>
                </a:lnTo>
                <a:lnTo>
                  <a:pt x="1776" y="1"/>
                </a:lnTo>
                <a:lnTo>
                  <a:pt x="1775" y="0"/>
                </a:lnTo>
                <a:lnTo>
                  <a:pt x="1775" y="1"/>
                </a:lnTo>
                <a:lnTo>
                  <a:pt x="1772" y="5"/>
                </a:lnTo>
                <a:lnTo>
                  <a:pt x="1769" y="9"/>
                </a:lnTo>
                <a:lnTo>
                  <a:pt x="1764" y="15"/>
                </a:lnTo>
                <a:lnTo>
                  <a:pt x="1759" y="21"/>
                </a:lnTo>
                <a:lnTo>
                  <a:pt x="1752" y="25"/>
                </a:lnTo>
                <a:lnTo>
                  <a:pt x="1745" y="29"/>
                </a:lnTo>
                <a:lnTo>
                  <a:pt x="1738" y="30"/>
                </a:lnTo>
                <a:lnTo>
                  <a:pt x="1726" y="29"/>
                </a:lnTo>
                <a:lnTo>
                  <a:pt x="1717" y="26"/>
                </a:lnTo>
                <a:lnTo>
                  <a:pt x="1710" y="21"/>
                </a:lnTo>
                <a:lnTo>
                  <a:pt x="1705" y="16"/>
                </a:lnTo>
                <a:lnTo>
                  <a:pt x="1701" y="11"/>
                </a:lnTo>
                <a:lnTo>
                  <a:pt x="1699" y="6"/>
                </a:lnTo>
                <a:lnTo>
                  <a:pt x="1698" y="3"/>
                </a:lnTo>
                <a:lnTo>
                  <a:pt x="1697" y="2"/>
                </a:lnTo>
                <a:lnTo>
                  <a:pt x="1697" y="3"/>
                </a:lnTo>
                <a:lnTo>
                  <a:pt x="1695" y="6"/>
                </a:lnTo>
                <a:lnTo>
                  <a:pt x="1691" y="11"/>
                </a:lnTo>
                <a:lnTo>
                  <a:pt x="1686" y="16"/>
                </a:lnTo>
                <a:lnTo>
                  <a:pt x="1680" y="21"/>
                </a:lnTo>
                <a:lnTo>
                  <a:pt x="1672" y="26"/>
                </a:lnTo>
                <a:lnTo>
                  <a:pt x="1662" y="29"/>
                </a:lnTo>
                <a:lnTo>
                  <a:pt x="1651" y="30"/>
                </a:lnTo>
                <a:lnTo>
                  <a:pt x="1647" y="30"/>
                </a:lnTo>
                <a:lnTo>
                  <a:pt x="1642" y="29"/>
                </a:lnTo>
                <a:lnTo>
                  <a:pt x="1635" y="25"/>
                </a:lnTo>
                <a:lnTo>
                  <a:pt x="1629" y="21"/>
                </a:lnTo>
                <a:lnTo>
                  <a:pt x="1623" y="15"/>
                </a:lnTo>
                <a:lnTo>
                  <a:pt x="1617" y="10"/>
                </a:lnTo>
                <a:lnTo>
                  <a:pt x="1613" y="6"/>
                </a:lnTo>
                <a:lnTo>
                  <a:pt x="1610" y="2"/>
                </a:lnTo>
                <a:lnTo>
                  <a:pt x="1608" y="1"/>
                </a:lnTo>
                <a:lnTo>
                  <a:pt x="1607" y="2"/>
                </a:lnTo>
                <a:lnTo>
                  <a:pt x="1605" y="6"/>
                </a:lnTo>
                <a:lnTo>
                  <a:pt x="1601" y="10"/>
                </a:lnTo>
                <a:lnTo>
                  <a:pt x="1596" y="15"/>
                </a:lnTo>
                <a:lnTo>
                  <a:pt x="1590" y="21"/>
                </a:lnTo>
                <a:lnTo>
                  <a:pt x="1584" y="25"/>
                </a:lnTo>
                <a:lnTo>
                  <a:pt x="1577" y="29"/>
                </a:lnTo>
                <a:lnTo>
                  <a:pt x="1571" y="30"/>
                </a:lnTo>
                <a:lnTo>
                  <a:pt x="1564" y="29"/>
                </a:lnTo>
                <a:lnTo>
                  <a:pt x="1557" y="25"/>
                </a:lnTo>
                <a:lnTo>
                  <a:pt x="1551" y="21"/>
                </a:lnTo>
                <a:lnTo>
                  <a:pt x="1545" y="15"/>
                </a:lnTo>
                <a:lnTo>
                  <a:pt x="1540" y="10"/>
                </a:lnTo>
                <a:lnTo>
                  <a:pt x="1536" y="5"/>
                </a:lnTo>
                <a:lnTo>
                  <a:pt x="1534" y="2"/>
                </a:lnTo>
                <a:lnTo>
                  <a:pt x="1533" y="1"/>
                </a:lnTo>
                <a:lnTo>
                  <a:pt x="1532" y="2"/>
                </a:lnTo>
                <a:lnTo>
                  <a:pt x="1531" y="5"/>
                </a:lnTo>
                <a:lnTo>
                  <a:pt x="1529" y="10"/>
                </a:lnTo>
                <a:lnTo>
                  <a:pt x="1526" y="15"/>
                </a:lnTo>
                <a:lnTo>
                  <a:pt x="1521" y="21"/>
                </a:lnTo>
                <a:lnTo>
                  <a:pt x="1516" y="25"/>
                </a:lnTo>
                <a:lnTo>
                  <a:pt x="1508" y="29"/>
                </a:lnTo>
                <a:lnTo>
                  <a:pt x="1499" y="30"/>
                </a:lnTo>
                <a:lnTo>
                  <a:pt x="1490" y="28"/>
                </a:lnTo>
                <a:lnTo>
                  <a:pt x="1481" y="25"/>
                </a:lnTo>
                <a:lnTo>
                  <a:pt x="1475" y="20"/>
                </a:lnTo>
                <a:lnTo>
                  <a:pt x="1470" y="14"/>
                </a:lnTo>
                <a:lnTo>
                  <a:pt x="1466" y="9"/>
                </a:lnTo>
                <a:lnTo>
                  <a:pt x="1462" y="4"/>
                </a:lnTo>
                <a:lnTo>
                  <a:pt x="1461" y="1"/>
                </a:lnTo>
                <a:lnTo>
                  <a:pt x="1460" y="0"/>
                </a:lnTo>
                <a:lnTo>
                  <a:pt x="1460" y="1"/>
                </a:lnTo>
                <a:lnTo>
                  <a:pt x="1458" y="4"/>
                </a:lnTo>
                <a:lnTo>
                  <a:pt x="1454" y="9"/>
                </a:lnTo>
                <a:lnTo>
                  <a:pt x="1450" y="14"/>
                </a:lnTo>
                <a:lnTo>
                  <a:pt x="1444" y="20"/>
                </a:lnTo>
                <a:lnTo>
                  <a:pt x="1437" y="25"/>
                </a:lnTo>
                <a:lnTo>
                  <a:pt x="1429" y="28"/>
                </a:lnTo>
                <a:lnTo>
                  <a:pt x="1420" y="30"/>
                </a:lnTo>
                <a:lnTo>
                  <a:pt x="1411" y="29"/>
                </a:lnTo>
                <a:lnTo>
                  <a:pt x="1404" y="25"/>
                </a:lnTo>
                <a:lnTo>
                  <a:pt x="1396" y="21"/>
                </a:lnTo>
                <a:lnTo>
                  <a:pt x="1391" y="15"/>
                </a:lnTo>
                <a:lnTo>
                  <a:pt x="1386" y="9"/>
                </a:lnTo>
                <a:lnTo>
                  <a:pt x="1383" y="5"/>
                </a:lnTo>
                <a:lnTo>
                  <a:pt x="1380" y="1"/>
                </a:lnTo>
                <a:lnTo>
                  <a:pt x="1380" y="0"/>
                </a:lnTo>
                <a:lnTo>
                  <a:pt x="1379" y="1"/>
                </a:lnTo>
                <a:lnTo>
                  <a:pt x="1377" y="5"/>
                </a:lnTo>
                <a:lnTo>
                  <a:pt x="1374" y="9"/>
                </a:lnTo>
                <a:lnTo>
                  <a:pt x="1369" y="15"/>
                </a:lnTo>
                <a:lnTo>
                  <a:pt x="1364" y="21"/>
                </a:lnTo>
                <a:lnTo>
                  <a:pt x="1357" y="25"/>
                </a:lnTo>
                <a:lnTo>
                  <a:pt x="1350" y="29"/>
                </a:lnTo>
                <a:lnTo>
                  <a:pt x="1343" y="30"/>
                </a:lnTo>
                <a:lnTo>
                  <a:pt x="1331" y="29"/>
                </a:lnTo>
                <a:lnTo>
                  <a:pt x="1322" y="26"/>
                </a:lnTo>
                <a:lnTo>
                  <a:pt x="1315" y="21"/>
                </a:lnTo>
                <a:lnTo>
                  <a:pt x="1310" y="16"/>
                </a:lnTo>
                <a:lnTo>
                  <a:pt x="1307" y="11"/>
                </a:lnTo>
                <a:lnTo>
                  <a:pt x="1304" y="6"/>
                </a:lnTo>
                <a:lnTo>
                  <a:pt x="1303" y="3"/>
                </a:lnTo>
                <a:lnTo>
                  <a:pt x="1303" y="2"/>
                </a:lnTo>
                <a:lnTo>
                  <a:pt x="1302" y="3"/>
                </a:lnTo>
                <a:lnTo>
                  <a:pt x="1300" y="6"/>
                </a:lnTo>
                <a:lnTo>
                  <a:pt x="1296" y="11"/>
                </a:lnTo>
                <a:lnTo>
                  <a:pt x="1291" y="16"/>
                </a:lnTo>
                <a:lnTo>
                  <a:pt x="1285" y="21"/>
                </a:lnTo>
                <a:lnTo>
                  <a:pt x="1277" y="26"/>
                </a:lnTo>
                <a:lnTo>
                  <a:pt x="1267" y="29"/>
                </a:lnTo>
                <a:lnTo>
                  <a:pt x="1256" y="30"/>
                </a:lnTo>
                <a:lnTo>
                  <a:pt x="1249" y="30"/>
                </a:lnTo>
                <a:lnTo>
                  <a:pt x="1243" y="29"/>
                </a:lnTo>
                <a:lnTo>
                  <a:pt x="1236" y="25"/>
                </a:lnTo>
                <a:lnTo>
                  <a:pt x="1230" y="21"/>
                </a:lnTo>
                <a:lnTo>
                  <a:pt x="1224" y="15"/>
                </a:lnTo>
                <a:lnTo>
                  <a:pt x="1219" y="10"/>
                </a:lnTo>
                <a:lnTo>
                  <a:pt x="1214" y="6"/>
                </a:lnTo>
                <a:lnTo>
                  <a:pt x="1211" y="2"/>
                </a:lnTo>
                <a:lnTo>
                  <a:pt x="1210" y="1"/>
                </a:lnTo>
                <a:lnTo>
                  <a:pt x="1209" y="2"/>
                </a:lnTo>
                <a:lnTo>
                  <a:pt x="1206" y="6"/>
                </a:lnTo>
                <a:lnTo>
                  <a:pt x="1203" y="10"/>
                </a:lnTo>
                <a:lnTo>
                  <a:pt x="1198" y="15"/>
                </a:lnTo>
                <a:lnTo>
                  <a:pt x="1192" y="21"/>
                </a:lnTo>
                <a:lnTo>
                  <a:pt x="1185" y="25"/>
                </a:lnTo>
                <a:lnTo>
                  <a:pt x="1179" y="29"/>
                </a:lnTo>
                <a:lnTo>
                  <a:pt x="1172" y="30"/>
                </a:lnTo>
                <a:lnTo>
                  <a:pt x="1165" y="29"/>
                </a:lnTo>
                <a:lnTo>
                  <a:pt x="1159" y="25"/>
                </a:lnTo>
                <a:lnTo>
                  <a:pt x="1152" y="21"/>
                </a:lnTo>
                <a:lnTo>
                  <a:pt x="1146" y="15"/>
                </a:lnTo>
                <a:lnTo>
                  <a:pt x="1141" y="10"/>
                </a:lnTo>
                <a:lnTo>
                  <a:pt x="1138" y="5"/>
                </a:lnTo>
                <a:lnTo>
                  <a:pt x="1135" y="2"/>
                </a:lnTo>
                <a:lnTo>
                  <a:pt x="1134" y="1"/>
                </a:lnTo>
                <a:lnTo>
                  <a:pt x="1133" y="2"/>
                </a:lnTo>
                <a:lnTo>
                  <a:pt x="1132" y="5"/>
                </a:lnTo>
                <a:lnTo>
                  <a:pt x="1130" y="10"/>
                </a:lnTo>
                <a:lnTo>
                  <a:pt x="1127" y="15"/>
                </a:lnTo>
                <a:lnTo>
                  <a:pt x="1123" y="21"/>
                </a:lnTo>
                <a:lnTo>
                  <a:pt x="1117" y="25"/>
                </a:lnTo>
                <a:lnTo>
                  <a:pt x="1109" y="29"/>
                </a:lnTo>
                <a:lnTo>
                  <a:pt x="1101" y="30"/>
                </a:lnTo>
                <a:lnTo>
                  <a:pt x="0" y="30"/>
                </a:lnTo>
                <a:lnTo>
                  <a:pt x="484" y="379"/>
                </a:lnTo>
                <a:lnTo>
                  <a:pt x="2999" y="379"/>
                </a:lnTo>
                <a:lnTo>
                  <a:pt x="3231" y="30"/>
                </a:lnTo>
              </a:path>
            </a:pathLst>
          </a:custGeom>
          <a:noFill/>
          <a:ln w="12700" cap="rnd" cmpd="sng">
            <a:solidFill>
              <a:srgbClr val="19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0582" name="Freeform 6"/>
          <p:cNvSpPr>
            <a:spLocks/>
          </p:cNvSpPr>
          <p:nvPr/>
        </p:nvSpPr>
        <p:spPr bwMode="auto">
          <a:xfrm>
            <a:off x="390525" y="3888446"/>
            <a:ext cx="8404225" cy="2236788"/>
          </a:xfrm>
          <a:custGeom>
            <a:avLst/>
            <a:gdLst>
              <a:gd name="T0" fmla="*/ 5293 w 5294"/>
              <a:gd name="T1" fmla="*/ 436 h 1397"/>
              <a:gd name="T2" fmla="*/ 5293 w 5294"/>
              <a:gd name="T3" fmla="*/ 1396 h 1397"/>
              <a:gd name="T4" fmla="*/ 0 w 5294"/>
              <a:gd name="T5" fmla="*/ 1396 h 1397"/>
              <a:gd name="T6" fmla="*/ 0 w 5294"/>
              <a:gd name="T7" fmla="*/ 436 h 1397"/>
              <a:gd name="T8" fmla="*/ 21 w 5294"/>
              <a:gd name="T9" fmla="*/ 436 h 1397"/>
              <a:gd name="T10" fmla="*/ 804 w 5294"/>
              <a:gd name="T11" fmla="*/ 436 h 1397"/>
              <a:gd name="T12" fmla="*/ 1131 w 5294"/>
              <a:gd name="T13" fmla="*/ 0 h 1397"/>
              <a:gd name="T14" fmla="*/ 1340 w 5294"/>
              <a:gd name="T15" fmla="*/ 227 h 1397"/>
              <a:gd name="T16" fmla="*/ 1427 w 5294"/>
              <a:gd name="T17" fmla="*/ 141 h 1397"/>
              <a:gd name="T18" fmla="*/ 1664 w 5294"/>
              <a:gd name="T19" fmla="*/ 438 h 1397"/>
              <a:gd name="T20" fmla="*/ 2085 w 5294"/>
              <a:gd name="T21" fmla="*/ 438 h 1397"/>
              <a:gd name="T22" fmla="*/ 2526 w 5294"/>
              <a:gd name="T23" fmla="*/ 772 h 1397"/>
              <a:gd name="T24" fmla="*/ 4910 w 5294"/>
              <a:gd name="T25" fmla="*/ 772 h 1397"/>
              <a:gd name="T26" fmla="*/ 5280 w 5294"/>
              <a:gd name="T27" fmla="*/ 438 h 1397"/>
              <a:gd name="T28" fmla="*/ 5293 w 5294"/>
              <a:gd name="T29" fmla="*/ 436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94" h="1397">
                <a:moveTo>
                  <a:pt x="5293" y="436"/>
                </a:moveTo>
                <a:lnTo>
                  <a:pt x="5293" y="1396"/>
                </a:lnTo>
                <a:lnTo>
                  <a:pt x="0" y="1396"/>
                </a:lnTo>
                <a:lnTo>
                  <a:pt x="0" y="436"/>
                </a:lnTo>
                <a:lnTo>
                  <a:pt x="21" y="436"/>
                </a:lnTo>
                <a:lnTo>
                  <a:pt x="804" y="436"/>
                </a:lnTo>
                <a:lnTo>
                  <a:pt x="1131" y="0"/>
                </a:lnTo>
                <a:lnTo>
                  <a:pt x="1340" y="227"/>
                </a:lnTo>
                <a:lnTo>
                  <a:pt x="1427" y="141"/>
                </a:lnTo>
                <a:lnTo>
                  <a:pt x="1664" y="438"/>
                </a:lnTo>
                <a:lnTo>
                  <a:pt x="2085" y="438"/>
                </a:lnTo>
                <a:lnTo>
                  <a:pt x="2526" y="772"/>
                </a:lnTo>
                <a:lnTo>
                  <a:pt x="4910" y="772"/>
                </a:lnTo>
                <a:lnTo>
                  <a:pt x="5280" y="438"/>
                </a:lnTo>
                <a:lnTo>
                  <a:pt x="5293" y="436"/>
                </a:lnTo>
              </a:path>
            </a:pathLst>
          </a:custGeom>
          <a:solidFill>
            <a:srgbClr val="66FF66"/>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0583" name="Freeform 7"/>
          <p:cNvSpPr>
            <a:spLocks/>
          </p:cNvSpPr>
          <p:nvPr/>
        </p:nvSpPr>
        <p:spPr bwMode="auto">
          <a:xfrm>
            <a:off x="4371975" y="1534184"/>
            <a:ext cx="66675" cy="36512"/>
          </a:xfrm>
          <a:custGeom>
            <a:avLst/>
            <a:gdLst>
              <a:gd name="T0" fmla="*/ 22 w 42"/>
              <a:gd name="T1" fmla="*/ 11 h 23"/>
              <a:gd name="T2" fmla="*/ 11 w 42"/>
              <a:gd name="T3" fmla="*/ 22 h 23"/>
              <a:gd name="T4" fmla="*/ 41 w 42"/>
              <a:gd name="T5" fmla="*/ 22 h 23"/>
              <a:gd name="T6" fmla="*/ 41 w 42"/>
              <a:gd name="T7" fmla="*/ 0 h 23"/>
              <a:gd name="T8" fmla="*/ 11 w 42"/>
              <a:gd name="T9" fmla="*/ 0 h 23"/>
              <a:gd name="T10" fmla="*/ 0 w 42"/>
              <a:gd name="T11" fmla="*/ 11 h 23"/>
              <a:gd name="T12" fmla="*/ 11 w 42"/>
              <a:gd name="T13" fmla="*/ 0 h 23"/>
              <a:gd name="T14" fmla="*/ 0 w 42"/>
              <a:gd name="T15" fmla="*/ 0 h 23"/>
              <a:gd name="T16" fmla="*/ 0 w 42"/>
              <a:gd name="T17" fmla="*/ 11 h 23"/>
              <a:gd name="T18" fmla="*/ 22 w 42"/>
              <a:gd name="T1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3">
                <a:moveTo>
                  <a:pt x="22" y="11"/>
                </a:moveTo>
                <a:lnTo>
                  <a:pt x="11" y="22"/>
                </a:lnTo>
                <a:lnTo>
                  <a:pt x="41" y="22"/>
                </a:lnTo>
                <a:lnTo>
                  <a:pt x="41" y="0"/>
                </a:lnTo>
                <a:lnTo>
                  <a:pt x="11" y="0"/>
                </a:lnTo>
                <a:lnTo>
                  <a:pt x="0" y="11"/>
                </a:lnTo>
                <a:lnTo>
                  <a:pt x="11" y="0"/>
                </a:lnTo>
                <a:lnTo>
                  <a:pt x="0" y="0"/>
                </a:lnTo>
                <a:lnTo>
                  <a:pt x="0" y="11"/>
                </a:lnTo>
                <a:lnTo>
                  <a:pt x="22" y="11"/>
                </a:lnTo>
              </a:path>
            </a:pathLst>
          </a:custGeom>
          <a:solidFill>
            <a:srgbClr val="FFFF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0584" name="Rectangle 8"/>
          <p:cNvSpPr>
            <a:spLocks noChangeArrowheads="1"/>
          </p:cNvSpPr>
          <p:nvPr/>
        </p:nvSpPr>
        <p:spPr bwMode="auto">
          <a:xfrm>
            <a:off x="6024563" y="4691721"/>
            <a:ext cx="1282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sz="2400" b="1">
                <a:solidFill>
                  <a:srgbClr val="000000"/>
                </a:solidFill>
                <a:latin typeface="Arial" charset="0"/>
              </a:rPr>
              <a:t>OCEAN</a:t>
            </a:r>
            <a:endParaRPr lang="en-GB" sz="1800" b="1">
              <a:solidFill>
                <a:srgbClr val="000000"/>
              </a:solidFill>
              <a:latin typeface="Arial" charset="0"/>
            </a:endParaRPr>
          </a:p>
        </p:txBody>
      </p:sp>
      <p:sp>
        <p:nvSpPr>
          <p:cNvPr id="920585" name="Rectangle 9"/>
          <p:cNvSpPr>
            <a:spLocks noChangeArrowheads="1"/>
          </p:cNvSpPr>
          <p:nvPr/>
        </p:nvSpPr>
        <p:spPr bwMode="auto">
          <a:xfrm>
            <a:off x="2124075" y="5063196"/>
            <a:ext cx="1028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sz="2400" b="1">
                <a:solidFill>
                  <a:srgbClr val="000000"/>
                </a:solidFill>
                <a:latin typeface="Arial" charset="0"/>
              </a:rPr>
              <a:t>LAND</a:t>
            </a:r>
          </a:p>
        </p:txBody>
      </p:sp>
      <p:sp>
        <p:nvSpPr>
          <p:cNvPr id="920586" name="Rectangle 10"/>
          <p:cNvSpPr>
            <a:spLocks noChangeArrowheads="1"/>
          </p:cNvSpPr>
          <p:nvPr/>
        </p:nvSpPr>
        <p:spPr bwMode="auto">
          <a:xfrm>
            <a:off x="4572000" y="2288246"/>
            <a:ext cx="23320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sz="2400" b="1">
                <a:solidFill>
                  <a:srgbClr val="33CC33"/>
                </a:solidFill>
                <a:latin typeface="Arial" charset="0"/>
              </a:rPr>
              <a:t>ATMOSPHERE</a:t>
            </a:r>
          </a:p>
        </p:txBody>
      </p:sp>
      <p:sp>
        <p:nvSpPr>
          <p:cNvPr id="920587" name="Line 11"/>
          <p:cNvSpPr>
            <a:spLocks noChangeShapeType="1"/>
          </p:cNvSpPr>
          <p:nvPr/>
        </p:nvSpPr>
        <p:spPr bwMode="auto">
          <a:xfrm flipV="1">
            <a:off x="7467600" y="2970871"/>
            <a:ext cx="0" cy="1752600"/>
          </a:xfrm>
          <a:prstGeom prst="line">
            <a:avLst/>
          </a:prstGeom>
          <a:noFill/>
          <a:ln w="57150">
            <a:solidFill>
              <a:srgbClr val="33CC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88" name="Text Box 12"/>
          <p:cNvSpPr txBox="1">
            <a:spLocks noChangeArrowheads="1"/>
          </p:cNvSpPr>
          <p:nvPr/>
        </p:nvSpPr>
        <p:spPr bwMode="auto">
          <a:xfrm>
            <a:off x="6943725" y="3428071"/>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33CC33"/>
                </a:solidFill>
                <a:latin typeface="Arial" charset="0"/>
              </a:rPr>
              <a:t>90</a:t>
            </a:r>
          </a:p>
        </p:txBody>
      </p:sp>
      <p:sp>
        <p:nvSpPr>
          <p:cNvPr id="920589" name="Line 13"/>
          <p:cNvSpPr>
            <a:spLocks noChangeShapeType="1"/>
          </p:cNvSpPr>
          <p:nvPr/>
        </p:nvSpPr>
        <p:spPr bwMode="auto">
          <a:xfrm flipV="1">
            <a:off x="1057275" y="3199471"/>
            <a:ext cx="0" cy="1752600"/>
          </a:xfrm>
          <a:prstGeom prst="line">
            <a:avLst/>
          </a:prstGeom>
          <a:noFill/>
          <a:ln w="57150">
            <a:solidFill>
              <a:srgbClr val="33CC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0" name="Text Box 14"/>
          <p:cNvSpPr txBox="1">
            <a:spLocks noChangeArrowheads="1"/>
          </p:cNvSpPr>
          <p:nvPr/>
        </p:nvSpPr>
        <p:spPr bwMode="auto">
          <a:xfrm>
            <a:off x="395288" y="3656671"/>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33CC33"/>
                </a:solidFill>
                <a:latin typeface="Arial" charset="0"/>
              </a:rPr>
              <a:t>60</a:t>
            </a:r>
          </a:p>
        </p:txBody>
      </p:sp>
      <p:sp>
        <p:nvSpPr>
          <p:cNvPr id="920591" name="Rectangle 15"/>
          <p:cNvSpPr>
            <a:spLocks noChangeArrowheads="1"/>
          </p:cNvSpPr>
          <p:nvPr/>
        </p:nvSpPr>
        <p:spPr bwMode="auto">
          <a:xfrm>
            <a:off x="3200400" y="4418671"/>
            <a:ext cx="304800" cy="152400"/>
          </a:xfrm>
          <a:prstGeom prst="rect">
            <a:avLst/>
          </a:prstGeom>
          <a:solidFill>
            <a:srgbClr val="AD6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2" name="Rectangle 16"/>
          <p:cNvSpPr>
            <a:spLocks noChangeArrowheads="1"/>
          </p:cNvSpPr>
          <p:nvPr/>
        </p:nvSpPr>
        <p:spPr bwMode="auto">
          <a:xfrm>
            <a:off x="228600" y="4037671"/>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3" name="Rectangle 17"/>
          <p:cNvSpPr>
            <a:spLocks noChangeArrowheads="1"/>
          </p:cNvSpPr>
          <p:nvPr/>
        </p:nvSpPr>
        <p:spPr bwMode="auto">
          <a:xfrm>
            <a:off x="3124200" y="4190071"/>
            <a:ext cx="76200" cy="381000"/>
          </a:xfrm>
          <a:prstGeom prst="rect">
            <a:avLst/>
          </a:prstGeom>
          <a:solidFill>
            <a:srgbClr val="AD69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4" name="Line 18"/>
          <p:cNvSpPr>
            <a:spLocks noChangeShapeType="1"/>
          </p:cNvSpPr>
          <p:nvPr/>
        </p:nvSpPr>
        <p:spPr bwMode="auto">
          <a:xfrm flipV="1">
            <a:off x="3124200" y="2818471"/>
            <a:ext cx="0" cy="1295400"/>
          </a:xfrm>
          <a:prstGeom prst="line">
            <a:avLst/>
          </a:prstGeom>
          <a:noFill/>
          <a:ln w="38100">
            <a:solidFill>
              <a:srgbClr val="AD6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5" name="Text Box 19"/>
          <p:cNvSpPr txBox="1">
            <a:spLocks noChangeArrowheads="1"/>
          </p:cNvSpPr>
          <p:nvPr/>
        </p:nvSpPr>
        <p:spPr bwMode="auto">
          <a:xfrm>
            <a:off x="2971800" y="2437471"/>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AD6900"/>
                </a:solidFill>
                <a:latin typeface="Arial" charset="0"/>
              </a:rPr>
              <a:t>5.4</a:t>
            </a:r>
          </a:p>
        </p:txBody>
      </p:sp>
      <p:sp>
        <p:nvSpPr>
          <p:cNvPr id="920596" name="Line 20"/>
          <p:cNvSpPr>
            <a:spLocks noChangeShapeType="1"/>
          </p:cNvSpPr>
          <p:nvPr/>
        </p:nvSpPr>
        <p:spPr bwMode="auto">
          <a:xfrm>
            <a:off x="2514600" y="3504271"/>
            <a:ext cx="0" cy="1295400"/>
          </a:xfrm>
          <a:prstGeom prst="line">
            <a:avLst/>
          </a:prstGeom>
          <a:noFill/>
          <a:ln w="38100">
            <a:solidFill>
              <a:srgbClr val="AD6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7" name="Line 21"/>
          <p:cNvSpPr>
            <a:spLocks noChangeShapeType="1"/>
          </p:cNvSpPr>
          <p:nvPr/>
        </p:nvSpPr>
        <p:spPr bwMode="auto">
          <a:xfrm>
            <a:off x="4114800" y="3504271"/>
            <a:ext cx="0" cy="1295400"/>
          </a:xfrm>
          <a:prstGeom prst="line">
            <a:avLst/>
          </a:prstGeom>
          <a:noFill/>
          <a:ln w="38100">
            <a:solidFill>
              <a:srgbClr val="AD6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8" name="Line 22"/>
          <p:cNvSpPr>
            <a:spLocks noChangeShapeType="1"/>
          </p:cNvSpPr>
          <p:nvPr/>
        </p:nvSpPr>
        <p:spPr bwMode="auto">
          <a:xfrm flipV="1">
            <a:off x="2133600" y="2818471"/>
            <a:ext cx="0" cy="1295400"/>
          </a:xfrm>
          <a:prstGeom prst="line">
            <a:avLst/>
          </a:prstGeom>
          <a:noFill/>
          <a:ln w="38100">
            <a:solidFill>
              <a:srgbClr val="AD6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0599" name="Text Box 23"/>
          <p:cNvSpPr txBox="1">
            <a:spLocks noChangeArrowheads="1"/>
          </p:cNvSpPr>
          <p:nvPr/>
        </p:nvSpPr>
        <p:spPr bwMode="auto">
          <a:xfrm>
            <a:off x="1830388" y="2361271"/>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AD6900"/>
                </a:solidFill>
                <a:latin typeface="Arial" charset="0"/>
              </a:rPr>
              <a:t>1.7</a:t>
            </a:r>
          </a:p>
        </p:txBody>
      </p:sp>
      <p:sp>
        <p:nvSpPr>
          <p:cNvPr id="920600" name="Text Box 24"/>
          <p:cNvSpPr txBox="1">
            <a:spLocks noChangeArrowheads="1"/>
          </p:cNvSpPr>
          <p:nvPr/>
        </p:nvSpPr>
        <p:spPr bwMode="auto">
          <a:xfrm>
            <a:off x="3779838" y="3112159"/>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AD6900"/>
                </a:solidFill>
                <a:latin typeface="Arial" charset="0"/>
              </a:rPr>
              <a:t>1.9</a:t>
            </a:r>
          </a:p>
        </p:txBody>
      </p:sp>
      <p:sp>
        <p:nvSpPr>
          <p:cNvPr id="920601" name="Text Box 25"/>
          <p:cNvSpPr txBox="1">
            <a:spLocks noChangeArrowheads="1"/>
          </p:cNvSpPr>
          <p:nvPr/>
        </p:nvSpPr>
        <p:spPr bwMode="auto">
          <a:xfrm>
            <a:off x="2195513" y="3086759"/>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AD6900"/>
                </a:solidFill>
                <a:latin typeface="Arial" charset="0"/>
              </a:rPr>
              <a:t>1.9</a:t>
            </a:r>
          </a:p>
        </p:txBody>
      </p:sp>
      <p:sp>
        <p:nvSpPr>
          <p:cNvPr id="920602" name="Text Box 26"/>
          <p:cNvSpPr txBox="1">
            <a:spLocks noChangeArrowheads="1"/>
          </p:cNvSpPr>
          <p:nvPr/>
        </p:nvSpPr>
        <p:spPr bwMode="auto">
          <a:xfrm>
            <a:off x="381000" y="1142071"/>
            <a:ext cx="269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000000"/>
                </a:solidFill>
                <a:latin typeface="Arial" charset="0"/>
              </a:rPr>
              <a:t>Annual transfers,</a:t>
            </a:r>
          </a:p>
        </p:txBody>
      </p:sp>
      <p:sp>
        <p:nvSpPr>
          <p:cNvPr id="920603" name="Text Box 27"/>
          <p:cNvSpPr txBox="1">
            <a:spLocks noChangeArrowheads="1"/>
          </p:cNvSpPr>
          <p:nvPr/>
        </p:nvSpPr>
        <p:spPr bwMode="auto">
          <a:xfrm>
            <a:off x="2925763" y="1142071"/>
            <a:ext cx="4652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33CC33"/>
                </a:solidFill>
                <a:latin typeface="Arial" charset="0"/>
              </a:rPr>
              <a:t>natural</a:t>
            </a:r>
            <a:r>
              <a:rPr lang="en-GB" sz="2400" b="1">
                <a:solidFill>
                  <a:schemeClr val="bg2"/>
                </a:solidFill>
                <a:latin typeface="Arial" charset="0"/>
              </a:rPr>
              <a:t> </a:t>
            </a:r>
            <a:r>
              <a:rPr lang="en-GB" sz="2400" b="1">
                <a:solidFill>
                  <a:srgbClr val="000000"/>
                </a:solidFill>
                <a:latin typeface="Arial" charset="0"/>
              </a:rPr>
              <a:t>and</a:t>
            </a:r>
            <a:r>
              <a:rPr lang="en-GB" sz="2400" b="1">
                <a:solidFill>
                  <a:schemeClr val="bg2"/>
                </a:solidFill>
                <a:latin typeface="Arial" charset="0"/>
              </a:rPr>
              <a:t> </a:t>
            </a:r>
            <a:r>
              <a:rPr lang="en-GB" sz="2400" b="1">
                <a:solidFill>
                  <a:srgbClr val="AD6900"/>
                </a:solidFill>
                <a:latin typeface="Arial" charset="0"/>
              </a:rPr>
              <a:t>human-made </a:t>
            </a:r>
            <a:r>
              <a:rPr lang="en-GB" sz="2400" b="1">
                <a:solidFill>
                  <a:srgbClr val="000000"/>
                </a:solidFill>
                <a:latin typeface="Arial" charset="0"/>
              </a:rPr>
              <a:t>(GtC)</a:t>
            </a:r>
          </a:p>
        </p:txBody>
      </p:sp>
      <p:sp>
        <p:nvSpPr>
          <p:cNvPr id="920604" name="Text Box 28"/>
          <p:cNvSpPr txBox="1">
            <a:spLocks noChangeArrowheads="1"/>
          </p:cNvSpPr>
          <p:nvPr/>
        </p:nvSpPr>
        <p:spPr bwMode="auto">
          <a:xfrm>
            <a:off x="5435600" y="2607334"/>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AD6900"/>
                </a:solidFill>
                <a:latin typeface="Arial" charset="0"/>
              </a:rPr>
              <a:t>3.3</a:t>
            </a:r>
          </a:p>
        </p:txBody>
      </p:sp>
      <p:sp>
        <p:nvSpPr>
          <p:cNvPr id="920605" name="Text Box 29"/>
          <p:cNvSpPr txBox="1">
            <a:spLocks noChangeArrowheads="1"/>
          </p:cNvSpPr>
          <p:nvPr/>
        </p:nvSpPr>
        <p:spPr bwMode="auto">
          <a:xfrm>
            <a:off x="7169150" y="5795034"/>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b="1">
                <a:solidFill>
                  <a:srgbClr val="000000"/>
                </a:solidFill>
                <a:latin typeface="Arial" charset="0"/>
              </a:rPr>
              <a:t>Source: IPCC</a:t>
            </a:r>
          </a:p>
        </p:txBody>
      </p:sp>
      <p:sp>
        <p:nvSpPr>
          <p:cNvPr id="2" name="TextBox 1"/>
          <p:cNvSpPr txBox="1"/>
          <p:nvPr/>
        </p:nvSpPr>
        <p:spPr>
          <a:xfrm>
            <a:off x="416888" y="6125234"/>
            <a:ext cx="8341349" cy="400110"/>
          </a:xfrm>
          <a:prstGeom prst="rect">
            <a:avLst/>
          </a:prstGeom>
          <a:noFill/>
        </p:spPr>
        <p:txBody>
          <a:bodyPr wrap="square" rtlCol="0">
            <a:spAutoFit/>
          </a:bodyPr>
          <a:lstStyle/>
          <a:p>
            <a:r>
              <a:rPr lang="en-GB" sz="2000" b="1" dirty="0"/>
              <a:t>Values in billions of tonnes of Carbon per year </a:t>
            </a:r>
            <a:r>
              <a:rPr lang="en-GB" sz="2000" dirty="0"/>
              <a:t>from</a:t>
            </a:r>
            <a:r>
              <a:rPr lang="en-GB" sz="2000" b="1" dirty="0"/>
              <a:t> </a:t>
            </a:r>
            <a:r>
              <a:rPr lang="en-GB" sz="2000" dirty="0"/>
              <a:t>IPCC (2013) </a:t>
            </a:r>
            <a:r>
              <a:rPr lang="en-GB" sz="2000" dirty="0">
                <a:hlinkClick r:id="rId3"/>
              </a:rPr>
              <a:t>Fig. 6.1</a:t>
            </a:r>
            <a:endParaRPr lang="en-GB" sz="2000" dirty="0"/>
          </a:p>
        </p:txBody>
      </p:sp>
      <p:sp>
        <p:nvSpPr>
          <p:cNvPr id="3" name="TextBox 2"/>
          <p:cNvSpPr txBox="1"/>
          <p:nvPr/>
        </p:nvSpPr>
        <p:spPr>
          <a:xfrm>
            <a:off x="6856437" y="3395403"/>
            <a:ext cx="523875" cy="461665"/>
          </a:xfrm>
          <a:prstGeom prst="rect">
            <a:avLst/>
          </a:prstGeom>
          <a:solidFill>
            <a:schemeClr val="bg1"/>
          </a:solidFill>
        </p:spPr>
        <p:txBody>
          <a:bodyPr wrap="square" rtlCol="0">
            <a:spAutoFit/>
          </a:bodyPr>
          <a:lstStyle/>
          <a:p>
            <a:r>
              <a:rPr lang="en-GB" sz="2400" b="1" dirty="0">
                <a:solidFill>
                  <a:srgbClr val="00B050"/>
                </a:solidFill>
                <a:latin typeface="Calibri" panose="020F0502020204030204" pitchFamily="34" charset="0"/>
              </a:rPr>
              <a:t>60</a:t>
            </a:r>
          </a:p>
        </p:txBody>
      </p:sp>
      <p:sp>
        <p:nvSpPr>
          <p:cNvPr id="32" name="TextBox 31"/>
          <p:cNvSpPr txBox="1"/>
          <p:nvPr/>
        </p:nvSpPr>
        <p:spPr>
          <a:xfrm>
            <a:off x="416888" y="3755443"/>
            <a:ext cx="554712" cy="442035"/>
          </a:xfrm>
          <a:prstGeom prst="rect">
            <a:avLst/>
          </a:prstGeom>
          <a:solidFill>
            <a:schemeClr val="bg1"/>
          </a:solidFill>
        </p:spPr>
        <p:txBody>
          <a:bodyPr wrap="square" lIns="36000" tIns="36000" rIns="0" bIns="36000" rtlCol="0">
            <a:spAutoFit/>
          </a:bodyPr>
          <a:lstStyle/>
          <a:p>
            <a:r>
              <a:rPr lang="en-GB" sz="2400" b="1" dirty="0">
                <a:solidFill>
                  <a:srgbClr val="00B050"/>
                </a:solidFill>
                <a:latin typeface="Calibri" panose="020F0502020204030204" pitchFamily="34" charset="0"/>
              </a:rPr>
              <a:t>110</a:t>
            </a:r>
          </a:p>
        </p:txBody>
      </p:sp>
      <p:sp>
        <p:nvSpPr>
          <p:cNvPr id="33" name="TextBox 32"/>
          <p:cNvSpPr txBox="1"/>
          <p:nvPr/>
        </p:nvSpPr>
        <p:spPr>
          <a:xfrm>
            <a:off x="3039389" y="2351391"/>
            <a:ext cx="465811" cy="442035"/>
          </a:xfrm>
          <a:prstGeom prst="rect">
            <a:avLst/>
          </a:prstGeom>
          <a:solidFill>
            <a:schemeClr val="bg1"/>
          </a:solidFill>
        </p:spPr>
        <p:txBody>
          <a:bodyPr wrap="square" lIns="36000" tIns="36000" rIns="0" bIns="36000" rtlCol="0">
            <a:spAutoFit/>
          </a:bodyPr>
          <a:lstStyle/>
          <a:p>
            <a:r>
              <a:rPr lang="en-GB" sz="2400" b="1" dirty="0">
                <a:solidFill>
                  <a:srgbClr val="C00000"/>
                </a:solidFill>
                <a:latin typeface="Calibri" panose="020F0502020204030204" pitchFamily="34" charset="0"/>
              </a:rPr>
              <a:t>7.8</a:t>
            </a:r>
          </a:p>
        </p:txBody>
      </p:sp>
      <p:sp>
        <p:nvSpPr>
          <p:cNvPr id="34" name="TextBox 33"/>
          <p:cNvSpPr txBox="1"/>
          <p:nvPr/>
        </p:nvSpPr>
        <p:spPr>
          <a:xfrm>
            <a:off x="1908873" y="2294240"/>
            <a:ext cx="465811" cy="442035"/>
          </a:xfrm>
          <a:prstGeom prst="rect">
            <a:avLst/>
          </a:prstGeom>
          <a:solidFill>
            <a:schemeClr val="bg1"/>
          </a:solidFill>
        </p:spPr>
        <p:txBody>
          <a:bodyPr wrap="square" lIns="36000" tIns="36000" rIns="0" bIns="36000" rtlCol="0">
            <a:spAutoFit/>
          </a:bodyPr>
          <a:lstStyle/>
          <a:p>
            <a:r>
              <a:rPr lang="en-GB" sz="2400" b="1" dirty="0">
                <a:solidFill>
                  <a:srgbClr val="C00000"/>
                </a:solidFill>
                <a:latin typeface="Calibri" panose="020F0502020204030204" pitchFamily="34" charset="0"/>
              </a:rPr>
              <a:t>1.1</a:t>
            </a:r>
          </a:p>
        </p:txBody>
      </p:sp>
      <p:sp>
        <p:nvSpPr>
          <p:cNvPr id="35" name="TextBox 34"/>
          <p:cNvSpPr txBox="1"/>
          <p:nvPr/>
        </p:nvSpPr>
        <p:spPr>
          <a:xfrm>
            <a:off x="2305989" y="2992972"/>
            <a:ext cx="465811" cy="442035"/>
          </a:xfrm>
          <a:prstGeom prst="rect">
            <a:avLst/>
          </a:prstGeom>
          <a:solidFill>
            <a:schemeClr val="bg1"/>
          </a:solidFill>
        </p:spPr>
        <p:txBody>
          <a:bodyPr wrap="square" lIns="36000" tIns="36000" rIns="0" bIns="36000" rtlCol="0">
            <a:spAutoFit/>
          </a:bodyPr>
          <a:lstStyle/>
          <a:p>
            <a:r>
              <a:rPr lang="en-GB" sz="2400" b="1" dirty="0">
                <a:solidFill>
                  <a:srgbClr val="C00000"/>
                </a:solidFill>
                <a:latin typeface="Calibri" panose="020F0502020204030204" pitchFamily="34" charset="0"/>
              </a:rPr>
              <a:t>2.6</a:t>
            </a:r>
          </a:p>
        </p:txBody>
      </p:sp>
      <p:sp>
        <p:nvSpPr>
          <p:cNvPr id="36" name="TextBox 35"/>
          <p:cNvSpPr txBox="1"/>
          <p:nvPr/>
        </p:nvSpPr>
        <p:spPr>
          <a:xfrm>
            <a:off x="3877588" y="3031173"/>
            <a:ext cx="465811" cy="442035"/>
          </a:xfrm>
          <a:prstGeom prst="rect">
            <a:avLst/>
          </a:prstGeom>
          <a:solidFill>
            <a:schemeClr val="bg1"/>
          </a:solidFill>
        </p:spPr>
        <p:txBody>
          <a:bodyPr wrap="square" lIns="36000" tIns="36000" rIns="0" bIns="36000" rtlCol="0">
            <a:spAutoFit/>
          </a:bodyPr>
          <a:lstStyle/>
          <a:p>
            <a:r>
              <a:rPr lang="en-GB" sz="2400" b="1" dirty="0">
                <a:solidFill>
                  <a:srgbClr val="C00000"/>
                </a:solidFill>
                <a:latin typeface="Calibri" panose="020F0502020204030204" pitchFamily="34" charset="0"/>
              </a:rPr>
              <a:t>2.3</a:t>
            </a:r>
          </a:p>
        </p:txBody>
      </p:sp>
      <p:sp>
        <p:nvSpPr>
          <p:cNvPr id="37" name="TextBox 36"/>
          <p:cNvSpPr txBox="1"/>
          <p:nvPr/>
        </p:nvSpPr>
        <p:spPr>
          <a:xfrm>
            <a:off x="5534480" y="2670124"/>
            <a:ext cx="465811" cy="442035"/>
          </a:xfrm>
          <a:prstGeom prst="rect">
            <a:avLst/>
          </a:prstGeom>
          <a:solidFill>
            <a:schemeClr val="bg1"/>
          </a:solidFill>
        </p:spPr>
        <p:txBody>
          <a:bodyPr wrap="square" lIns="36000" tIns="36000" rIns="36000" bIns="36000" rtlCol="0">
            <a:spAutoFit/>
          </a:bodyPr>
          <a:lstStyle/>
          <a:p>
            <a:r>
              <a:rPr lang="en-GB" sz="2400" b="1" dirty="0">
                <a:solidFill>
                  <a:srgbClr val="C00000"/>
                </a:solidFill>
                <a:latin typeface="Calibri" panose="020F0502020204030204" pitchFamily="34" charset="0"/>
              </a:rPr>
              <a:t>4.0</a:t>
            </a:r>
          </a:p>
        </p:txBody>
      </p:sp>
    </p:spTree>
    <p:extLst>
      <p:ext uri="{BB962C8B-B14F-4D97-AF65-F5344CB8AC3E}">
        <p14:creationId xmlns:p14="http://schemas.microsoft.com/office/powerpoint/2010/main" val="42126165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365125" y="908720"/>
            <a:ext cx="8815387" cy="885825"/>
          </a:xfrm>
        </p:spPr>
        <p:txBody>
          <a:bodyPr/>
          <a:lstStyle/>
          <a:p>
            <a:pPr defTabSz="852488"/>
            <a:r>
              <a:rPr lang="en-GB" sz="3600" dirty="0">
                <a:latin typeface="Calibri" panose="020F0502020204030204" pitchFamily="34" charset="0"/>
              </a:rPr>
              <a:t>Warming will be greater over </a:t>
            </a:r>
            <a:br>
              <a:rPr lang="en-GB" sz="3600" dirty="0">
                <a:latin typeface="Calibri" panose="020F0502020204030204" pitchFamily="34" charset="0"/>
              </a:rPr>
            </a:br>
            <a:r>
              <a:rPr lang="en-GB" sz="3600" dirty="0">
                <a:latin typeface="Calibri" panose="020F0502020204030204" pitchFamily="34" charset="0"/>
              </a:rPr>
              <a:t>the land and greatest in the Arctic</a:t>
            </a:r>
          </a:p>
        </p:txBody>
      </p:sp>
      <p:pic>
        <p:nvPicPr>
          <p:cNvPr id="2" name="Picture 1"/>
          <p:cNvPicPr>
            <a:picLocks noChangeAspect="1"/>
          </p:cNvPicPr>
          <p:nvPr/>
        </p:nvPicPr>
        <p:blipFill rotWithShape="1">
          <a:blip r:embed="rId3"/>
          <a:srcRect l="50000" t="20078" r="2482" b="17476"/>
          <a:stretch/>
        </p:blipFill>
        <p:spPr>
          <a:xfrm>
            <a:off x="971600" y="1844824"/>
            <a:ext cx="6984776" cy="3421295"/>
          </a:xfrm>
          <a:prstGeom prst="rect">
            <a:avLst/>
          </a:prstGeom>
        </p:spPr>
      </p:pic>
      <p:pic>
        <p:nvPicPr>
          <p:cNvPr id="5" name="Picture 4"/>
          <p:cNvPicPr>
            <a:picLocks noChangeAspect="1"/>
          </p:cNvPicPr>
          <p:nvPr/>
        </p:nvPicPr>
        <p:blipFill rotWithShape="1">
          <a:blip r:embed="rId3"/>
          <a:srcRect l="34861" t="82582" r="8206" b="2463"/>
          <a:stretch/>
        </p:blipFill>
        <p:spPr>
          <a:xfrm>
            <a:off x="827584" y="5336086"/>
            <a:ext cx="7848871" cy="768421"/>
          </a:xfrm>
          <a:prstGeom prst="rect">
            <a:avLst/>
          </a:prstGeom>
        </p:spPr>
      </p:pic>
      <p:sp>
        <p:nvSpPr>
          <p:cNvPr id="3" name="Rectangle 2"/>
          <p:cNvSpPr/>
          <p:nvPr/>
        </p:nvSpPr>
        <p:spPr>
          <a:xfrm>
            <a:off x="128587" y="6021288"/>
            <a:ext cx="8979915" cy="400110"/>
          </a:xfrm>
          <a:prstGeom prst="rect">
            <a:avLst/>
          </a:prstGeom>
        </p:spPr>
        <p:txBody>
          <a:bodyPr wrap="square">
            <a:spAutoFit/>
          </a:bodyPr>
          <a:lstStyle/>
          <a:p>
            <a:r>
              <a:rPr lang="en-GB" sz="2000" dirty="0">
                <a:latin typeface="Calibri" panose="020F0502020204030204" pitchFamily="34" charset="0"/>
              </a:rPr>
              <a:t>Change in average surface temperature (1986−2005 to 2081−2100) RCP 8.5 Scenario</a:t>
            </a:r>
            <a:endParaRPr lang="en-GB" sz="2000" dirty="0"/>
          </a:p>
        </p:txBody>
      </p:sp>
    </p:spTree>
    <p:extLst>
      <p:ext uri="{BB962C8B-B14F-4D97-AF65-F5344CB8AC3E}">
        <p14:creationId xmlns:p14="http://schemas.microsoft.com/office/powerpoint/2010/main" val="4165916710"/>
      </p:ext>
    </p:extLst>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328" y="1340768"/>
            <a:ext cx="3953128" cy="4114800"/>
          </a:xfrm>
        </p:spPr>
        <p:txBody>
          <a:bodyPr/>
          <a:lstStyle/>
          <a:p>
            <a:r>
              <a:rPr lang="en-GB" sz="2400" dirty="0">
                <a:latin typeface="Calibri" panose="020F0502020204030204" pitchFamily="34" charset="0"/>
              </a:rPr>
              <a:t>Water vapour - a powerful greenhouse gas that increases with warming</a:t>
            </a:r>
          </a:p>
          <a:p>
            <a:r>
              <a:rPr lang="en-GB" sz="2400" dirty="0">
                <a:latin typeface="Calibri" panose="020F0502020204030204" pitchFamily="34" charset="0"/>
              </a:rPr>
              <a:t>amplifies climate change</a:t>
            </a:r>
          </a:p>
          <a:p>
            <a:r>
              <a:rPr lang="en-GB" sz="2400" dirty="0">
                <a:latin typeface="Calibri" panose="020F0502020204030204" pitchFamily="34" charset="0"/>
              </a:rPr>
              <a:t>intensifies extreme rainfall</a:t>
            </a:r>
          </a:p>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1800" b="0" i="0" u="none" strike="noStrike" kern="0" cap="none" spc="0" normalizeH="0" baseline="0" noProof="0" dirty="0">
                <a:ln>
                  <a:noFill/>
                </a:ln>
                <a:solidFill>
                  <a:srgbClr val="FF0000"/>
                </a:solidFill>
                <a:effectLst/>
                <a:uLnTx/>
                <a:uFillTx/>
                <a:latin typeface="Calibri" panose="020F0502020204030204" pitchFamily="34" charset="0"/>
                <a:ea typeface="+mn-ea"/>
                <a:cs typeface="+mn-cs"/>
                <a:sym typeface="Wingdings" panose="05000000000000000000" pitchFamily="2" charset="2"/>
              </a:rPr>
              <a:t></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 Nov 2009 Cumbria flooding event</a:t>
            </a:r>
            <a:endParaRPr lang="en-GB" sz="2400" dirty="0">
              <a:latin typeface="Calibri" panose="020F0502020204030204" pitchFamily="34" charset="0"/>
            </a:endParaRPr>
          </a:p>
          <a:p>
            <a:r>
              <a:rPr lang="en-GB" sz="2400" dirty="0">
                <a:latin typeface="Calibri" panose="020F0502020204030204" pitchFamily="34" charset="0"/>
              </a:rPr>
              <a:t>atmospheric “thirst” for water vapour increases</a:t>
            </a:r>
          </a:p>
          <a:p>
            <a:r>
              <a:rPr lang="en-GB" sz="2400" dirty="0">
                <a:latin typeface="Calibri" panose="020F0502020204030204" pitchFamily="34" charset="0"/>
              </a:rPr>
              <a:t>more intense droughts</a:t>
            </a:r>
          </a:p>
          <a:p>
            <a:pPr marL="0" indent="0" algn="ctr">
              <a:buNone/>
            </a:pPr>
            <a:r>
              <a:rPr lang="en-GB" sz="2200" i="1" dirty="0">
                <a:latin typeface="Calibri" panose="020F0502020204030204" pitchFamily="34" charset="0"/>
                <a:sym typeface="Wingdings" panose="05000000000000000000" pitchFamily="2" charset="2"/>
              </a:rPr>
              <a:t>The weather will always generate extreme rainfall and droughts events but warming of climate will increase their severity</a:t>
            </a:r>
            <a:endParaRPr lang="en-GB" sz="2200" i="1" dirty="0">
              <a:latin typeface="Calibri" panose="020F0502020204030204" pitchFamily="34" charset="0"/>
            </a:endParaRPr>
          </a:p>
        </p:txBody>
      </p:sp>
      <p:pic>
        <p:nvPicPr>
          <p:cNvPr id="4" name="Picture 2" descr="http://www.met.reading.ac.uk/~sgs02rpa/MISC/tcw-Nov2009.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83" y="2924944"/>
            <a:ext cx="4606362" cy="3279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p:nvPicPr>
        <p:blipFill>
          <a:blip r:embed="rId4" cstate="print"/>
          <a:srcRect/>
          <a:stretch>
            <a:fillRect/>
          </a:stretch>
        </p:blipFill>
        <p:spPr bwMode="auto">
          <a:xfrm>
            <a:off x="251520" y="260648"/>
            <a:ext cx="4248472" cy="3139089"/>
          </a:xfrm>
          <a:prstGeom prst="rect">
            <a:avLst/>
          </a:prstGeom>
          <a:noFill/>
          <a:ln w="9525">
            <a:noFill/>
            <a:miter lim="800000"/>
            <a:headEnd/>
            <a:tailEnd/>
          </a:ln>
        </p:spPr>
      </p:pic>
      <p:sp>
        <p:nvSpPr>
          <p:cNvPr id="6" name="TextBox 5"/>
          <p:cNvSpPr txBox="1"/>
          <p:nvPr/>
        </p:nvSpPr>
        <p:spPr>
          <a:xfrm>
            <a:off x="467544" y="6021288"/>
            <a:ext cx="403244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50535A"/>
                </a:solidFill>
                <a:effectLst/>
                <a:uLnTx/>
                <a:uFillTx/>
                <a:latin typeface="Times New Roman" pitchFamily="18" charset="0"/>
                <a:ea typeface="+mn-ea"/>
                <a:cs typeface="+mn-cs"/>
                <a:hlinkClick r:id="rId5"/>
              </a:rPr>
              <a:t>Lavers et al. (2013) Environ. Res. Lett.</a:t>
            </a:r>
            <a:endParaRPr kumimoji="0" lang="en-GB" sz="1800" b="0" i="0" u="none" strike="noStrike" kern="1200" cap="none" spc="0" normalizeH="0" baseline="0" noProof="0" dirty="0">
              <a:ln>
                <a:noFill/>
              </a:ln>
              <a:solidFill>
                <a:srgbClr val="50535A"/>
              </a:solidFill>
              <a:effectLst/>
              <a:uLnTx/>
              <a:uFillTx/>
              <a:latin typeface="Times New Roman" pitchFamily="18" charset="0"/>
              <a:ea typeface="+mn-ea"/>
              <a:cs typeface="+mn-cs"/>
            </a:endParaRPr>
          </a:p>
        </p:txBody>
      </p:sp>
      <p:sp>
        <p:nvSpPr>
          <p:cNvPr id="2" name="Title 1"/>
          <p:cNvSpPr>
            <a:spLocks noGrp="1"/>
          </p:cNvSpPr>
          <p:nvPr>
            <p:ph type="title"/>
          </p:nvPr>
        </p:nvSpPr>
        <p:spPr>
          <a:xfrm>
            <a:off x="4139952" y="197768"/>
            <a:ext cx="3737104" cy="1143000"/>
          </a:xfrm>
        </p:spPr>
        <p:txBody>
          <a:bodyPr/>
          <a:lstStyle/>
          <a:p>
            <a:pPr algn="ctr"/>
            <a:r>
              <a:rPr lang="en-GB" sz="3400" dirty="0">
                <a:solidFill>
                  <a:srgbClr val="C00000"/>
                </a:solidFill>
                <a:latin typeface="Calibri" panose="020F0502020204030204" pitchFamily="34" charset="0"/>
              </a:rPr>
              <a:t>THE WATER </a:t>
            </a:r>
            <a:br>
              <a:rPr lang="en-GB" sz="3400" dirty="0">
                <a:solidFill>
                  <a:srgbClr val="C00000"/>
                </a:solidFill>
                <a:latin typeface="Calibri" panose="020F0502020204030204" pitchFamily="34" charset="0"/>
              </a:rPr>
            </a:br>
            <a:r>
              <a:rPr lang="en-GB" sz="3400" dirty="0">
                <a:solidFill>
                  <a:srgbClr val="C00000"/>
                </a:solidFill>
                <a:latin typeface="Calibri" panose="020F0502020204030204" pitchFamily="34" charset="0"/>
              </a:rPr>
              <a:t>CYCLE IS Changing</a:t>
            </a:r>
          </a:p>
        </p:txBody>
      </p:sp>
    </p:spTree>
    <p:extLst>
      <p:ext uri="{BB962C8B-B14F-4D97-AF65-F5344CB8AC3E}">
        <p14:creationId xmlns:p14="http://schemas.microsoft.com/office/powerpoint/2010/main" val="41985186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figure 0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16113"/>
            <a:ext cx="79930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www.nastro.org.uk/uploads/5/3/0/7/5307578/2340090_ori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75032" y="15608"/>
            <a:ext cx="1973232" cy="19809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14" descr="Pangea_animation_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0029" y="7937"/>
            <a:ext cx="2473779" cy="198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7937"/>
            <a:ext cx="1973232" cy="196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shcloud over Mt. Pinatub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15608"/>
            <a:ext cx="1962698" cy="195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395536" y="836712"/>
            <a:ext cx="8587434" cy="504056"/>
          </a:xfrm>
          <a:solidFill>
            <a:schemeClr val="bg1">
              <a:alpha val="50000"/>
            </a:schemeClr>
          </a:solidFill>
        </p:spPr>
        <p:txBody>
          <a:bodyPr/>
          <a:lstStyle/>
          <a:p>
            <a:pPr algn="ctr"/>
            <a:r>
              <a:rPr lang="en-GB" sz="2600" dirty="0">
                <a:cs typeface="Calibri" pitchFamily="34" charset="0"/>
              </a:rPr>
              <a:t>Earth’s Climate has always been changing</a:t>
            </a:r>
            <a:endParaRPr lang="en-US" sz="2600" dirty="0">
              <a:cs typeface="Calibri" pitchFamily="34" charset="0"/>
            </a:endParaRPr>
          </a:p>
        </p:txBody>
      </p:sp>
      <p:sp>
        <p:nvSpPr>
          <p:cNvPr id="2" name="Rectangle 1"/>
          <p:cNvSpPr/>
          <p:nvPr/>
        </p:nvSpPr>
        <p:spPr>
          <a:xfrm rot="5400000">
            <a:off x="6726946" y="3795941"/>
            <a:ext cx="3598794" cy="707886"/>
          </a:xfrm>
          <a:prstGeom prst="rect">
            <a:avLst/>
          </a:prstGeom>
        </p:spPr>
        <p:txBody>
          <a:bodyPr wrap="square">
            <a:spAutoFit/>
          </a:bodyPr>
          <a:lstStyle/>
          <a:p>
            <a:r>
              <a:rPr lang="en-GB" sz="2000" dirty="0">
                <a:latin typeface="Calibri" panose="020F0502020204030204" pitchFamily="34" charset="0"/>
                <a:hlinkClick r:id="rId9"/>
              </a:rPr>
              <a:t>Ruddiman WF. 2001 </a:t>
            </a:r>
            <a:endParaRPr lang="en-GB" sz="2000" dirty="0">
              <a:latin typeface="Calibri" panose="020F0502020204030204" pitchFamily="34" charset="0"/>
            </a:endParaRPr>
          </a:p>
          <a:p>
            <a:r>
              <a:rPr lang="en-GB" sz="2000" dirty="0"/>
              <a:t>Earth's Climate, Past and Future</a:t>
            </a:r>
            <a:endParaRPr lang="en-GB" sz="2000" dirty="0">
              <a:latin typeface="Calibri" panose="020F0502020204030204" pitchFamily="34" charset="0"/>
            </a:endParaRPr>
          </a:p>
        </p:txBody>
      </p:sp>
      <p:sp>
        <p:nvSpPr>
          <p:cNvPr id="3" name="Rectangle 2">
            <a:extLst>
              <a:ext uri="{FF2B5EF4-FFF2-40B4-BE49-F238E27FC236}">
                <a16:creationId xmlns:a16="http://schemas.microsoft.com/office/drawing/2014/main" id="{C751BB0D-CE44-4B17-9604-0305B12DB5D1}"/>
              </a:ext>
            </a:extLst>
          </p:cNvPr>
          <p:cNvSpPr/>
          <p:nvPr/>
        </p:nvSpPr>
        <p:spPr>
          <a:xfrm>
            <a:off x="8316913" y="6525344"/>
            <a:ext cx="503237" cy="324719"/>
          </a:xfrm>
          <a:prstGeom prst="rect">
            <a:avLst/>
          </a:prstGeom>
          <a:solidFill>
            <a:schemeClr val="bg1"/>
          </a:solidFill>
          <a:ln w="38100">
            <a:no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349626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251520" y="664501"/>
            <a:ext cx="7179734" cy="6206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72" y="1038746"/>
            <a:ext cx="7066882" cy="5688452"/>
          </a:xfrm>
          <a:prstGeom prst="rect">
            <a:avLst/>
          </a:prstGeom>
        </p:spPr>
      </p:pic>
      <p:sp>
        <p:nvSpPr>
          <p:cNvPr id="4" name="TextBox 3"/>
          <p:cNvSpPr txBox="1"/>
          <p:nvPr/>
        </p:nvSpPr>
        <p:spPr>
          <a:xfrm>
            <a:off x="2627784" y="5791274"/>
            <a:ext cx="4824536" cy="369332"/>
          </a:xfrm>
          <a:prstGeom prst="rect">
            <a:avLst/>
          </a:prstGeom>
          <a:noFill/>
        </p:spPr>
        <p:txBody>
          <a:bodyPr wrap="square" rtlCol="0">
            <a:spAutoFit/>
          </a:bodyPr>
          <a:lstStyle/>
          <a:p>
            <a:pPr algn="ctr" eaLnBrk="1" hangingPunct="1"/>
            <a:r>
              <a:rPr lang="en-GB" sz="1800" dirty="0">
                <a:solidFill>
                  <a:srgbClr val="000000"/>
                </a:solidFill>
                <a:latin typeface="Arial" charset="0"/>
              </a:rPr>
              <a:t>By Ed Hawkins: see </a:t>
            </a:r>
            <a:r>
              <a:rPr lang="en-GB" sz="1800" dirty="0">
                <a:solidFill>
                  <a:srgbClr val="000000"/>
                </a:solidFill>
                <a:latin typeface="Arial" charset="0"/>
                <a:hlinkClick r:id="rId4"/>
              </a:rPr>
              <a:t>Climate Lab Book</a:t>
            </a:r>
            <a:r>
              <a:rPr lang="en-GB" sz="1800" dirty="0">
                <a:solidFill>
                  <a:srgbClr val="000000"/>
                </a:solidFill>
                <a:latin typeface="Arial" charset="0"/>
              </a:rPr>
              <a:t> </a:t>
            </a:r>
          </a:p>
        </p:txBody>
      </p:sp>
      <p:cxnSp>
        <p:nvCxnSpPr>
          <p:cNvPr id="6" name="Straight Arrow Connector 5"/>
          <p:cNvCxnSpPr/>
          <p:nvPr/>
        </p:nvCxnSpPr>
        <p:spPr bwMode="auto">
          <a:xfrm flipV="1">
            <a:off x="7236296" y="2558017"/>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cxnSp>
        <p:nvCxnSpPr>
          <p:cNvPr id="8" name="Straight Arrow Connector 7"/>
          <p:cNvCxnSpPr/>
          <p:nvPr/>
        </p:nvCxnSpPr>
        <p:spPr bwMode="auto">
          <a:xfrm flipV="1">
            <a:off x="7812360" y="764704"/>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3" name="TextBox 12"/>
          <p:cNvSpPr txBox="1"/>
          <p:nvPr/>
        </p:nvSpPr>
        <p:spPr>
          <a:xfrm>
            <a:off x="5940152" y="3117686"/>
            <a:ext cx="3168352"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CCCCFF">
                    <a:lumMod val="50000"/>
                  </a:srgbClr>
                </a:solidFill>
                <a:latin typeface="Arial" charset="0"/>
              </a:rPr>
              <a:t>Climate sensitivity</a:t>
            </a:r>
          </a:p>
        </p:txBody>
      </p:sp>
      <p:sp>
        <p:nvSpPr>
          <p:cNvPr id="15" name="TextBox 14"/>
          <p:cNvSpPr txBox="1"/>
          <p:nvPr/>
        </p:nvSpPr>
        <p:spPr>
          <a:xfrm>
            <a:off x="4860032" y="2996952"/>
            <a:ext cx="6480720"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000000"/>
                </a:solidFill>
                <a:latin typeface="Arial" charset="0"/>
              </a:rPr>
              <a:t>Climate sensitivity and socioeconomic scenario</a:t>
            </a:r>
          </a:p>
        </p:txBody>
      </p:sp>
      <p:sp>
        <p:nvSpPr>
          <p:cNvPr id="2" name="Title 1"/>
          <p:cNvSpPr>
            <a:spLocks noGrp="1"/>
          </p:cNvSpPr>
          <p:nvPr>
            <p:ph type="title"/>
          </p:nvPr>
        </p:nvSpPr>
        <p:spPr>
          <a:xfrm>
            <a:off x="385192" y="404664"/>
            <a:ext cx="6851104" cy="778098"/>
          </a:xfrm>
        </p:spPr>
        <p:txBody>
          <a:bodyPr/>
          <a:lstStyle/>
          <a:p>
            <a:r>
              <a:rPr lang="en-GB" sz="3600" dirty="0">
                <a:solidFill>
                  <a:srgbClr val="C00000"/>
                </a:solidFill>
              </a:rPr>
              <a:t>How much will planet warm?</a:t>
            </a:r>
          </a:p>
        </p:txBody>
      </p:sp>
    </p:spTree>
    <p:extLst>
      <p:ext uri="{BB962C8B-B14F-4D97-AF65-F5344CB8AC3E}">
        <p14:creationId xmlns:p14="http://schemas.microsoft.com/office/powerpoint/2010/main" val="419037140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5796136" y="0"/>
            <a:ext cx="2693879" cy="3681763"/>
          </a:xfrm>
        </p:spPr>
        <p:txBody>
          <a:bodyPr/>
          <a:lstStyle/>
          <a:p>
            <a:pPr defTabSz="852488"/>
            <a:r>
              <a:rPr lang="en-GB" sz="2800" dirty="0"/>
              <a:t>Projections:  </a:t>
            </a:r>
            <a:br>
              <a:rPr lang="en-GB" sz="2800" dirty="0"/>
            </a:br>
            <a:r>
              <a:rPr lang="en-GB" sz="2800" dirty="0"/>
              <a:t>Arctic sea ice </a:t>
            </a:r>
            <a:br>
              <a:rPr lang="en-GB" sz="2800" dirty="0"/>
            </a:br>
            <a:r>
              <a:rPr lang="en-GB" sz="2800" dirty="0"/>
              <a:t>extent decline </a:t>
            </a:r>
            <a:br>
              <a:rPr lang="en-GB" sz="2800" dirty="0"/>
            </a:br>
            <a:r>
              <a:rPr lang="en-GB" sz="2800" dirty="0"/>
              <a:t>in 21</a:t>
            </a:r>
            <a:r>
              <a:rPr lang="en-GB" sz="2800" baseline="30000" dirty="0"/>
              <a:t>st</a:t>
            </a:r>
            <a:r>
              <a:rPr lang="en-GB" sz="2800" dirty="0"/>
              <a:t> century</a:t>
            </a:r>
            <a:br>
              <a:rPr lang="en-GB" sz="3200" dirty="0">
                <a:latin typeface="Calibri" panose="020F0502020204030204" pitchFamily="34" charset="0"/>
              </a:rPr>
            </a:br>
            <a:r>
              <a:rPr lang="en-GB" sz="3200" dirty="0">
                <a:latin typeface="Calibri" panose="020F0502020204030204" pitchFamily="34" charset="0"/>
              </a:rPr>
              <a:t> </a:t>
            </a:r>
            <a:br>
              <a:rPr lang="en-GB" sz="3200" dirty="0">
                <a:latin typeface="Calibri" panose="020F0502020204030204" pitchFamily="34" charset="0"/>
              </a:rPr>
            </a:br>
            <a:endParaRPr lang="en-GB" sz="2400" cap="none" dirty="0">
              <a:solidFill>
                <a:schemeClr val="tx2"/>
              </a:solidFill>
              <a:latin typeface="+mn-lt"/>
            </a:endParaRPr>
          </a:p>
        </p:txBody>
      </p:sp>
      <p:pic>
        <p:nvPicPr>
          <p:cNvPr id="2050"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1" r="49223" b="71097"/>
          <a:stretch/>
        </p:blipFill>
        <p:spPr bwMode="auto">
          <a:xfrm>
            <a:off x="221937" y="775081"/>
            <a:ext cx="5142151" cy="2725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matechange2013.org/images/figures/WGI_AR5_Fig12-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13" t="91031" r="13483" b="-414"/>
          <a:stretch/>
        </p:blipFill>
        <p:spPr bwMode="auto">
          <a:xfrm>
            <a:off x="347423" y="5805264"/>
            <a:ext cx="5448713" cy="82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 t="66247" r="49369" b="12015"/>
          <a:stretch/>
        </p:blipFill>
        <p:spPr bwMode="auto">
          <a:xfrm>
            <a:off x="221937" y="3507940"/>
            <a:ext cx="5142151" cy="2441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400000">
            <a:off x="-2835241" y="2514092"/>
            <a:ext cx="6264696" cy="461665"/>
          </a:xfrm>
          <a:prstGeom prst="rect">
            <a:avLst/>
          </a:prstGeom>
          <a:noFill/>
        </p:spPr>
        <p:txBody>
          <a:bodyPr wrap="square" rtlCol="0">
            <a:spAutoFit/>
          </a:bodyPr>
          <a:lstStyle/>
          <a:p>
            <a:r>
              <a:rPr lang="en-GB" sz="2400" b="1" dirty="0">
                <a:solidFill>
                  <a:srgbClr val="000000"/>
                </a:solidFill>
                <a:latin typeface="+mn-lt"/>
              </a:rPr>
              <a:t>2081-2100 (RCP 8.5)	1986-2005</a:t>
            </a:r>
          </a:p>
        </p:txBody>
      </p:sp>
      <p:sp>
        <p:nvSpPr>
          <p:cNvPr id="4" name="TextBox 3"/>
          <p:cNvSpPr txBox="1"/>
          <p:nvPr/>
        </p:nvSpPr>
        <p:spPr>
          <a:xfrm>
            <a:off x="6804248" y="5659075"/>
            <a:ext cx="2088604" cy="707886"/>
          </a:xfrm>
          <a:prstGeom prst="rect">
            <a:avLst/>
          </a:prstGeom>
          <a:noFill/>
        </p:spPr>
        <p:txBody>
          <a:bodyPr wrap="square" rtlCol="0">
            <a:spAutoFit/>
          </a:bodyPr>
          <a:lstStyle/>
          <a:p>
            <a:r>
              <a:rPr lang="en-GB" sz="2000" dirty="0">
                <a:solidFill>
                  <a:srgbClr val="000000"/>
                </a:solidFill>
              </a:rPr>
              <a:t>IPCC (2013) WG1 </a:t>
            </a:r>
            <a:r>
              <a:rPr lang="en-GB" sz="2000" dirty="0">
                <a:solidFill>
                  <a:srgbClr val="000000"/>
                </a:solidFill>
                <a:hlinkClick r:id="rId5"/>
              </a:rPr>
              <a:t>Fig. 12.29</a:t>
            </a:r>
            <a:endParaRPr lang="en-GB" sz="2000" dirty="0">
              <a:solidFill>
                <a:srgbClr val="000000"/>
              </a:solidFill>
            </a:endParaRPr>
          </a:p>
        </p:txBody>
      </p:sp>
      <p:sp>
        <p:nvSpPr>
          <p:cNvPr id="5" name="Rectangle 4">
            <a:extLst>
              <a:ext uri="{FF2B5EF4-FFF2-40B4-BE49-F238E27FC236}">
                <a16:creationId xmlns:a16="http://schemas.microsoft.com/office/drawing/2014/main" id="{9B3B722F-8675-4126-8823-7616092C7360}"/>
              </a:ext>
            </a:extLst>
          </p:cNvPr>
          <p:cNvSpPr/>
          <p:nvPr/>
        </p:nvSpPr>
        <p:spPr>
          <a:xfrm>
            <a:off x="5868508" y="3315450"/>
            <a:ext cx="3024344" cy="1877437"/>
          </a:xfrm>
          <a:prstGeom prst="rect">
            <a:avLst/>
          </a:prstGeom>
        </p:spPr>
        <p:txBody>
          <a:bodyPr wrap="square">
            <a:spAutoFit/>
          </a:bodyPr>
          <a:lstStyle/>
          <a:p>
            <a:pPr marL="342900" indent="-342900">
              <a:buFont typeface="Arial" panose="020B0604020202020204" pitchFamily="34" charset="0"/>
              <a:buChar char="•"/>
            </a:pPr>
            <a:r>
              <a:rPr lang="en-GB" sz="2400" b="1" kern="0" dirty="0">
                <a:solidFill>
                  <a:srgbClr val="000000"/>
                </a:solidFill>
                <a:latin typeface="Effra"/>
                <a:ea typeface="+mj-ea"/>
                <a:cs typeface="+mj-cs"/>
              </a:rPr>
              <a:t>94% decrease in September</a:t>
            </a:r>
          </a:p>
          <a:p>
            <a:pPr marL="342900" indent="-342900">
              <a:buFont typeface="Arial" panose="020B0604020202020204" pitchFamily="34" charset="0"/>
              <a:buChar char="•"/>
            </a:pPr>
            <a:r>
              <a:rPr lang="en-GB" sz="2400" b="1" kern="0" dirty="0">
                <a:solidFill>
                  <a:srgbClr val="000000"/>
                </a:solidFill>
                <a:latin typeface="Effra"/>
                <a:ea typeface="+mj-ea"/>
                <a:cs typeface="+mj-cs"/>
              </a:rPr>
              <a:t>34% decrease in </a:t>
            </a:r>
            <a:br>
              <a:rPr lang="en-GB" sz="2400" b="1" kern="0" dirty="0">
                <a:solidFill>
                  <a:srgbClr val="000000"/>
                </a:solidFill>
                <a:latin typeface="Effra"/>
                <a:ea typeface="+mj-ea"/>
                <a:cs typeface="+mj-cs"/>
              </a:rPr>
            </a:br>
            <a:r>
              <a:rPr lang="en-GB" sz="2400" b="1" kern="0" dirty="0">
                <a:solidFill>
                  <a:srgbClr val="000000"/>
                </a:solidFill>
                <a:latin typeface="Effra"/>
                <a:ea typeface="+mj-ea"/>
                <a:cs typeface="+mj-cs"/>
              </a:rPr>
              <a:t>February </a:t>
            </a:r>
          </a:p>
          <a:p>
            <a:r>
              <a:rPr lang="en-GB" sz="2000" kern="0" dirty="0">
                <a:solidFill>
                  <a:srgbClr val="000000"/>
                </a:solidFill>
                <a:latin typeface="Effra"/>
                <a:ea typeface="+mj-ea"/>
                <a:cs typeface="+mj-cs"/>
              </a:rPr>
              <a:t>high emissions scenario </a:t>
            </a:r>
            <a:endParaRPr lang="en-GB" sz="2000" dirty="0"/>
          </a:p>
        </p:txBody>
      </p:sp>
    </p:spTree>
    <p:extLst>
      <p:ext uri="{BB962C8B-B14F-4D97-AF65-F5344CB8AC3E}">
        <p14:creationId xmlns:p14="http://schemas.microsoft.com/office/powerpoint/2010/main" val="2706050615"/>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a:latin typeface="Calibri" pitchFamily="34" charset="0"/>
                <a:cs typeface="Calibri" pitchFamily="34" charset="0"/>
              </a:rPr>
              <a:t>Increased Precipitation</a:t>
            </a:r>
          </a:p>
          <a:p>
            <a:pPr eaLnBrk="1" hangingPunct="1">
              <a:lnSpc>
                <a:spcPct val="80000"/>
              </a:lnSpc>
            </a:pPr>
            <a:r>
              <a:rPr lang="en-GB" sz="2800" dirty="0">
                <a:latin typeface="Calibri" pitchFamily="34" charset="0"/>
                <a:cs typeface="Calibri" pitchFamily="34" charset="0"/>
              </a:rPr>
              <a:t>More intense </a:t>
            </a:r>
            <a:r>
              <a:rPr lang="en-GB" sz="2800" dirty="0">
                <a:cs typeface="Calibri" pitchFamily="34" charset="0"/>
              </a:rPr>
              <a:t>r</a:t>
            </a:r>
            <a:r>
              <a:rPr lang="en-GB" sz="2800" dirty="0">
                <a:latin typeface="Calibri" pitchFamily="34" charset="0"/>
                <a:cs typeface="Calibri" pitchFamily="34" charset="0"/>
              </a:rPr>
              <a:t>ainfall</a:t>
            </a:r>
          </a:p>
          <a:p>
            <a:pPr eaLnBrk="1" hangingPunct="1">
              <a:lnSpc>
                <a:spcPct val="80000"/>
              </a:lnSpc>
            </a:pPr>
            <a:r>
              <a:rPr lang="en-GB" sz="2800" dirty="0">
                <a:latin typeface="Calibri" pitchFamily="34" charset="0"/>
                <a:cs typeface="Calibri" pitchFamily="34" charset="0"/>
              </a:rPr>
              <a:t>More intense droughts</a:t>
            </a:r>
          </a:p>
          <a:p>
            <a:pPr eaLnBrk="1" hangingPunct="1">
              <a:lnSpc>
                <a:spcPct val="80000"/>
              </a:lnSpc>
            </a:pPr>
            <a:r>
              <a:rPr lang="en-GB" sz="2800" dirty="0">
                <a:latin typeface="Calibri" pitchFamily="34" charset="0"/>
                <a:cs typeface="Calibri" pitchFamily="34" charset="0"/>
              </a:rPr>
              <a:t>Intensification of wet and dry </a:t>
            </a:r>
            <a:r>
              <a:rPr lang="en-GB" sz="2800" dirty="0">
                <a:cs typeface="Calibri" pitchFamily="34" charset="0"/>
              </a:rPr>
              <a:t>events</a:t>
            </a:r>
            <a:endParaRPr lang="en-GB" sz="2800" dirty="0">
              <a:latin typeface="Calibri" pitchFamily="34" charset="0"/>
              <a:cs typeface="Calibri" pitchFamily="34" charset="0"/>
            </a:endParaRPr>
          </a:p>
          <a:p>
            <a:pPr eaLnBrk="1" hangingPunct="1">
              <a:lnSpc>
                <a:spcPct val="80000"/>
              </a:lnSpc>
            </a:pPr>
            <a:r>
              <a:rPr lang="en-GB" sz="2800" dirty="0">
                <a:latin typeface="Calibri" pitchFamily="34" charset="0"/>
                <a:cs typeface="Calibri" pitchFamily="34" charset="0"/>
              </a:rPr>
              <a:t>Regional projections??</a:t>
            </a:r>
            <a:endParaRPr lang="en-US" sz="2800" dirty="0">
              <a:latin typeface="Calibri" pitchFamily="34" charset="0"/>
              <a:cs typeface="Calibri" pitchFamily="34" charset="0"/>
            </a:endParaRPr>
          </a:p>
        </p:txBody>
      </p:sp>
      <p:sp>
        <p:nvSpPr>
          <p:cNvPr id="19461" name="Text Box 6"/>
          <p:cNvSpPr txBox="1">
            <a:spLocks noChangeArrowheads="1"/>
          </p:cNvSpPr>
          <p:nvPr/>
        </p:nvSpPr>
        <p:spPr bwMode="auto">
          <a:xfrm>
            <a:off x="3275856" y="200834"/>
            <a:ext cx="4608512" cy="646331"/>
          </a:xfrm>
          <a:prstGeom prst="rect">
            <a:avLst/>
          </a:prstGeom>
          <a:noFill/>
          <a:ln w="9525">
            <a:noFill/>
            <a:miter lim="800000"/>
            <a:headEnd/>
            <a:tailEnd/>
          </a:ln>
        </p:spPr>
        <p:txBody>
          <a:bodyPr wrap="square">
            <a:spAutoFit/>
          </a:bodyPr>
          <a:lstStyle/>
          <a:p>
            <a:pPr>
              <a:spcBef>
                <a:spcPct val="50000"/>
              </a:spcBef>
            </a:pPr>
            <a:r>
              <a:rPr lang="en-US" sz="3600" b="1" cap="all" dirty="0">
                <a:solidFill>
                  <a:srgbClr val="C00000"/>
                </a:solidFill>
                <a:latin typeface="+mj-lt"/>
                <a:cs typeface="Calibri" pitchFamily="34" charset="0"/>
              </a:rPr>
              <a:t>The water cycle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501008"/>
            <a:ext cx="4457316" cy="328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0" r="2077"/>
          <a:stretch/>
        </p:blipFill>
        <p:spPr bwMode="auto">
          <a:xfrm>
            <a:off x="25918"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95936" y="5797713"/>
            <a:ext cx="1080120" cy="1015663"/>
          </a:xfrm>
          <a:prstGeom prst="rect">
            <a:avLst/>
          </a:prstGeom>
          <a:solidFill>
            <a:schemeClr val="bg1"/>
          </a:solidFill>
        </p:spPr>
        <p:txBody>
          <a:bodyPr wrap="square" rtlCol="0">
            <a:spAutoFit/>
          </a:bodyPr>
          <a:lstStyle/>
          <a:p>
            <a:pPr eaLnBrk="1" hangingPunct="1"/>
            <a:r>
              <a:rPr lang="en-GB" sz="2000" dirty="0">
                <a:solidFill>
                  <a:srgbClr val="808080"/>
                </a:solidFill>
                <a:latin typeface="Arial" charset="0"/>
              </a:rPr>
              <a:t>IPCC WGI (2013)</a:t>
            </a: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115" t="8665" b="-666"/>
          <a:stretch/>
        </p:blipFill>
        <p:spPr bwMode="auto">
          <a:xfrm>
            <a:off x="35496"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971436"/>
            <a:ext cx="2376264" cy="338554"/>
          </a:xfrm>
          <a:prstGeom prst="rect">
            <a:avLst/>
          </a:prstGeom>
          <a:noFill/>
        </p:spPr>
        <p:txBody>
          <a:bodyPr wrap="square" rtlCol="0">
            <a:spAutoFit/>
          </a:bodyPr>
          <a:lstStyle/>
          <a:p>
            <a:pPr eaLnBrk="1" hangingPunct="1"/>
            <a:r>
              <a:rPr lang="en-GB" sz="1600" b="1" dirty="0">
                <a:solidFill>
                  <a:srgbClr val="000000">
                    <a:lumMod val="65000"/>
                    <a:lumOff val="35000"/>
                  </a:srgbClr>
                </a:solidFill>
                <a:latin typeface="Arial"/>
              </a:rPr>
              <a:t>Precipitation intensity</a:t>
            </a:r>
          </a:p>
        </p:txBody>
      </p:sp>
      <p:sp>
        <p:nvSpPr>
          <p:cNvPr id="4" name="Rectangle 3"/>
          <p:cNvSpPr/>
          <p:nvPr/>
        </p:nvSpPr>
        <p:spPr bwMode="auto">
          <a:xfrm>
            <a:off x="6516216" y="3969088"/>
            <a:ext cx="180000" cy="2520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7730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1BFC-DEE8-4D9E-9EDA-365B7064AF15}"/>
              </a:ext>
            </a:extLst>
          </p:cNvPr>
          <p:cNvSpPr>
            <a:spLocks noGrp="1"/>
          </p:cNvSpPr>
          <p:nvPr>
            <p:ph type="title"/>
          </p:nvPr>
        </p:nvSpPr>
        <p:spPr>
          <a:xfrm>
            <a:off x="400000" y="260648"/>
            <a:ext cx="7772400" cy="1034540"/>
          </a:xfrm>
        </p:spPr>
        <p:txBody>
          <a:bodyPr/>
          <a:lstStyle/>
          <a:p>
            <a:r>
              <a:rPr lang="en-GB" sz="3200" dirty="0">
                <a:latin typeface="Calibri" panose="020F0502020204030204" pitchFamily="34" charset="0"/>
              </a:rPr>
              <a:t>Intensification of heavy rainfall </a:t>
            </a:r>
          </a:p>
        </p:txBody>
      </p:sp>
      <p:pic>
        <p:nvPicPr>
          <p:cNvPr id="1028" name="Picture 4" descr="Flood water cascading over cliff at Coverack">
            <a:extLst>
              <a:ext uri="{FF2B5EF4-FFF2-40B4-BE49-F238E27FC236}">
                <a16:creationId xmlns:a16="http://schemas.microsoft.com/office/drawing/2014/main" id="{32BCFF24-4CE7-407D-9297-A405A4A1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81" y="4221088"/>
            <a:ext cx="3470619" cy="19522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vey 2017-08-25 2231Z.png">
            <a:extLst>
              <a:ext uri="{FF2B5EF4-FFF2-40B4-BE49-F238E27FC236}">
                <a16:creationId xmlns:a16="http://schemas.microsoft.com/office/drawing/2014/main" id="{572B34DE-2A49-496A-A155-8B985895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28" y="1521512"/>
            <a:ext cx="3487772" cy="4651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C2A6D9D-0719-4C60-BFD6-4A6CCAF760F8}"/>
              </a:ext>
            </a:extLst>
          </p:cNvPr>
          <p:cNvPicPr>
            <a:picLocks noChangeAspect="1"/>
          </p:cNvPicPr>
          <p:nvPr/>
        </p:nvPicPr>
        <p:blipFill>
          <a:blip r:embed="rId5"/>
          <a:stretch>
            <a:fillRect/>
          </a:stretch>
        </p:blipFill>
        <p:spPr>
          <a:xfrm>
            <a:off x="4715639" y="1516208"/>
            <a:ext cx="3456761" cy="2592571"/>
          </a:xfrm>
          <a:prstGeom prst="rect">
            <a:avLst/>
          </a:prstGeom>
        </p:spPr>
      </p:pic>
    </p:spTree>
    <p:extLst>
      <p:ext uri="{BB962C8B-B14F-4D97-AF65-F5344CB8AC3E}">
        <p14:creationId xmlns:p14="http://schemas.microsoft.com/office/powerpoint/2010/main" val="13515285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395536" y="161006"/>
            <a:ext cx="8100828" cy="929572"/>
          </a:xfrm>
        </p:spPr>
        <p:txBody>
          <a:bodyPr/>
          <a:lstStyle/>
          <a:p>
            <a:r>
              <a:rPr lang="en-GB" sz="2800" dirty="0">
                <a:solidFill>
                  <a:srgbClr val="C00000"/>
                </a:solidFill>
              </a:rPr>
              <a:t>Long-term commitment to sea-level rise</a:t>
            </a:r>
          </a:p>
        </p:txBody>
      </p:sp>
      <p:grpSp>
        <p:nvGrpSpPr>
          <p:cNvPr id="7" name="Group 6">
            <a:extLst>
              <a:ext uri="{FF2B5EF4-FFF2-40B4-BE49-F238E27FC236}">
                <a16:creationId xmlns:a16="http://schemas.microsoft.com/office/drawing/2014/main" id="{B873611B-5B49-4C59-9E8F-F243AD945FC7}"/>
              </a:ext>
            </a:extLst>
          </p:cNvPr>
          <p:cNvGrpSpPr/>
          <p:nvPr/>
        </p:nvGrpSpPr>
        <p:grpSpPr>
          <a:xfrm>
            <a:off x="323528" y="1124744"/>
            <a:ext cx="8568952" cy="5456138"/>
            <a:chOff x="323528" y="1340768"/>
            <a:chExt cx="8568952" cy="5456138"/>
          </a:xfrm>
        </p:grpSpPr>
        <p:pic>
          <p:nvPicPr>
            <p:cNvPr id="18436" name="Picture 8" descr="curren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924" y="1407887"/>
              <a:ext cx="3741061" cy="238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402" y="4614227"/>
              <a:ext cx="1188059" cy="206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40768"/>
              <a:ext cx="4410182" cy="306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5536" y="4614227"/>
              <a:ext cx="1872208" cy="830997"/>
            </a:xfrm>
            <a:prstGeom prst="rect">
              <a:avLst/>
            </a:prstGeom>
            <a:noFill/>
            <a:ln>
              <a:solidFill>
                <a:schemeClr val="accent6"/>
              </a:solidFill>
            </a:ln>
          </p:spPr>
          <p:txBody>
            <a:bodyPr wrap="square" rtlCol="0">
              <a:spAutoFit/>
            </a:bodyPr>
            <a:lstStyle/>
            <a:p>
              <a:pPr algn="ctr"/>
              <a:r>
                <a:rPr lang="en-GB" sz="2400" dirty="0">
                  <a:latin typeface="Calibri" panose="020F0502020204030204" pitchFamily="34" charset="0"/>
                </a:rPr>
                <a:t>CO</a:t>
              </a:r>
              <a:r>
                <a:rPr lang="en-GB" sz="2400" baseline="-25000" dirty="0">
                  <a:latin typeface="Calibri" panose="020F0502020204030204" pitchFamily="34" charset="0"/>
                </a:rPr>
                <a:t>2</a:t>
              </a:r>
              <a:r>
                <a:rPr lang="en-GB" sz="2400" dirty="0">
                  <a:latin typeface="Calibri" panose="020F0502020204030204" pitchFamily="34" charset="0"/>
                </a:rPr>
                <a:t> increase stops here</a:t>
              </a:r>
            </a:p>
          </p:txBody>
        </p:sp>
        <p:cxnSp>
          <p:nvCxnSpPr>
            <p:cNvPr id="4" name="Straight Arrow Connector 3"/>
            <p:cNvCxnSpPr/>
            <p:nvPr/>
          </p:nvCxnSpPr>
          <p:spPr bwMode="auto">
            <a:xfrm flipV="1">
              <a:off x="1259632" y="4038163"/>
              <a:ext cx="0" cy="576064"/>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
          <p:nvSpPr>
            <p:cNvPr id="6" name="TextBox 5"/>
            <p:cNvSpPr txBox="1"/>
            <p:nvPr/>
          </p:nvSpPr>
          <p:spPr>
            <a:xfrm>
              <a:off x="3926126" y="6427574"/>
              <a:ext cx="2952329" cy="369332"/>
            </a:xfrm>
            <a:prstGeom prst="rect">
              <a:avLst/>
            </a:prstGeom>
            <a:noFill/>
          </p:spPr>
          <p:txBody>
            <a:bodyPr wrap="square" rtlCol="0">
              <a:spAutoFit/>
            </a:bodyPr>
            <a:lstStyle/>
            <a:p>
              <a:r>
                <a:rPr lang="en-GB" sz="1800" dirty="0">
                  <a:latin typeface="Calibri" panose="020F0502020204030204" pitchFamily="34" charset="0"/>
                  <a:hlinkClick r:id="rId5"/>
                </a:rPr>
                <a:t>Golledge et al. (2015) Nature</a:t>
              </a:r>
              <a:endParaRPr lang="en-GB" sz="1800" dirty="0">
                <a:latin typeface="Calibri" panose="020F0502020204030204" pitchFamily="34" charset="0"/>
              </a:endParaRPr>
            </a:p>
          </p:txBody>
        </p:sp>
        <p:pic>
          <p:nvPicPr>
            <p:cNvPr id="16" name="Picture 4" descr="Modelled ice-sheet evolution under Antarctic-specific RCP-based warming scenarios."/>
            <p:cNvPicPr>
              <a:picLocks noChangeAspect="1" noChangeArrowheads="1"/>
            </p:cNvPicPr>
            <p:nvPr/>
          </p:nvPicPr>
          <p:blipFill rotWithShape="1">
            <a:blip r:embed="rId6">
              <a:extLst>
                <a:ext uri="{28A0092B-C50C-407E-A947-70E740481C1C}">
                  <a14:useLocalDpi xmlns:a14="http://schemas.microsoft.com/office/drawing/2010/main" val="0"/>
                </a:ext>
              </a:extLst>
            </a:blip>
            <a:srcRect l="68117" t="73548" r="-1177" b="2312"/>
            <a:stretch/>
          </p:blipFill>
          <p:spPr bwMode="auto">
            <a:xfrm>
              <a:off x="3816410" y="4614227"/>
              <a:ext cx="2123741" cy="1820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4167" y="4667652"/>
              <a:ext cx="2808313" cy="1569660"/>
            </a:xfrm>
            <a:prstGeom prst="rect">
              <a:avLst/>
            </a:prstGeom>
            <a:noFill/>
          </p:spPr>
          <p:txBody>
            <a:bodyPr wrap="square" rtlCol="0">
              <a:spAutoFit/>
            </a:bodyPr>
            <a:lstStyle/>
            <a:p>
              <a:pPr algn="ctr"/>
              <a:r>
                <a:rPr lang="en-GB" sz="2400" dirty="0">
                  <a:latin typeface="Calibri" panose="020F0502020204030204" pitchFamily="34" charset="0"/>
                </a:rPr>
                <a:t>2.3m sea level rise per </a:t>
              </a:r>
              <a:r>
                <a:rPr lang="en-GB" sz="2400" baseline="30000" dirty="0">
                  <a:latin typeface="Calibri" panose="020F0502020204030204" pitchFamily="34" charset="0"/>
                </a:rPr>
                <a:t>o</a:t>
              </a:r>
              <a:r>
                <a:rPr lang="en-GB" sz="2400" dirty="0">
                  <a:latin typeface="Calibri" panose="020F0502020204030204" pitchFamily="34" charset="0"/>
                </a:rPr>
                <a:t>C warming over long term (e.g. 2000 years) </a:t>
              </a:r>
              <a:r>
                <a:rPr lang="en-GB" sz="2000" dirty="0">
                  <a:latin typeface="Calibri" panose="020F0502020204030204" pitchFamily="34" charset="0"/>
                  <a:hlinkClick r:id="rId7"/>
                </a:rPr>
                <a:t>[IPCC Fig. 13.14]</a:t>
              </a:r>
              <a:endParaRPr lang="en-GB" sz="2000" dirty="0">
                <a:latin typeface="Calibri" panose="020F0502020204030204" pitchFamily="34" charset="0"/>
              </a:endParaRPr>
            </a:p>
          </p:txBody>
        </p:sp>
        <p:sp>
          <p:nvSpPr>
            <p:cNvPr id="5" name="TextBox 4"/>
            <p:cNvSpPr txBox="1"/>
            <p:nvPr/>
          </p:nvSpPr>
          <p:spPr>
            <a:xfrm>
              <a:off x="4070142" y="4437112"/>
              <a:ext cx="2086034" cy="307777"/>
            </a:xfrm>
            <a:prstGeom prst="rect">
              <a:avLst/>
            </a:prstGeom>
            <a:noFill/>
          </p:spPr>
          <p:txBody>
            <a:bodyPr wrap="square" rtlCol="0">
              <a:spAutoFit/>
            </a:bodyPr>
            <a:lstStyle/>
            <a:p>
              <a:r>
                <a:rPr lang="en-GB" dirty="0"/>
                <a:t>RCP 8.5, Year 5000</a:t>
              </a:r>
            </a:p>
          </p:txBody>
        </p:sp>
      </p:grpSp>
      <p:sp>
        <p:nvSpPr>
          <p:cNvPr id="13" name="TextBox 12"/>
          <p:cNvSpPr txBox="1"/>
          <p:nvPr/>
        </p:nvSpPr>
        <p:spPr>
          <a:xfrm>
            <a:off x="2627784" y="4561964"/>
            <a:ext cx="1224136" cy="523220"/>
          </a:xfrm>
          <a:prstGeom prst="rect">
            <a:avLst/>
          </a:prstGeom>
          <a:noFill/>
        </p:spPr>
        <p:txBody>
          <a:bodyPr wrap="square" rtlCol="0">
            <a:spAutoFit/>
          </a:bodyPr>
          <a:lstStyle/>
          <a:p>
            <a:r>
              <a:rPr lang="en-GB" dirty="0"/>
              <a:t>Current melt/ accumulation</a:t>
            </a:r>
          </a:p>
        </p:txBody>
      </p:sp>
    </p:spTree>
    <p:extLst>
      <p:ext uri="{BB962C8B-B14F-4D97-AF65-F5344CB8AC3E}">
        <p14:creationId xmlns:p14="http://schemas.microsoft.com/office/powerpoint/2010/main" val="85892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868447" y="274638"/>
            <a:ext cx="7447969" cy="778098"/>
          </a:xfrm>
        </p:spPr>
        <p:txBody>
          <a:bodyPr/>
          <a:lstStyle/>
          <a:p>
            <a:r>
              <a:rPr lang="en-GB" sz="2800" dirty="0">
                <a:latin typeface="Calibri" panose="020F0502020204030204" pitchFamily="34" charset="0"/>
              </a:rPr>
              <a:t>Climate change over last 800,000 years</a:t>
            </a:r>
          </a:p>
        </p:txBody>
      </p:sp>
      <p:grpSp>
        <p:nvGrpSpPr>
          <p:cNvPr id="28" name="Group 27"/>
          <p:cNvGrpSpPr/>
          <p:nvPr/>
        </p:nvGrpSpPr>
        <p:grpSpPr>
          <a:xfrm>
            <a:off x="548639" y="1052736"/>
            <a:ext cx="8333613" cy="5472608"/>
            <a:chOff x="548639" y="1052736"/>
            <a:chExt cx="8333613" cy="5472608"/>
          </a:xfrm>
        </p:grpSpPr>
        <p:grpSp>
          <p:nvGrpSpPr>
            <p:cNvPr id="27" name="Group 26"/>
            <p:cNvGrpSpPr/>
            <p:nvPr/>
          </p:nvGrpSpPr>
          <p:grpSpPr>
            <a:xfrm>
              <a:off x="548639" y="1052736"/>
              <a:ext cx="8333613" cy="5472608"/>
              <a:chOff x="548639" y="1052736"/>
              <a:chExt cx="8333613" cy="5472608"/>
            </a:xfrm>
          </p:grpSpPr>
          <p:grpSp>
            <p:nvGrpSpPr>
              <p:cNvPr id="26" name="Group 25"/>
              <p:cNvGrpSpPr/>
              <p:nvPr/>
            </p:nvGrpSpPr>
            <p:grpSpPr>
              <a:xfrm>
                <a:off x="548639" y="1052736"/>
                <a:ext cx="8333613" cy="5472608"/>
                <a:chOff x="548639" y="1052736"/>
                <a:chExt cx="8333613" cy="5472608"/>
              </a:xfrm>
            </p:grpSpPr>
            <p:grpSp>
              <p:nvGrpSpPr>
                <p:cNvPr id="18" name="Group 17"/>
                <p:cNvGrpSpPr/>
                <p:nvPr/>
              </p:nvGrpSpPr>
              <p:grpSpPr>
                <a:xfrm>
                  <a:off x="548639" y="1052736"/>
                  <a:ext cx="8333613" cy="5318450"/>
                  <a:chOff x="548639" y="1052736"/>
                  <a:chExt cx="8333613" cy="5318450"/>
                </a:xfrm>
              </p:grpSpPr>
              <p:pic>
                <p:nvPicPr>
                  <p:cNvPr id="1026"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237" t="25263" r="5699" b="62687"/>
                  <a:stretch/>
                </p:blipFill>
                <p:spPr bwMode="auto">
                  <a:xfrm>
                    <a:off x="548639" y="1052736"/>
                    <a:ext cx="7847274" cy="1171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169" t="48325" b="8705"/>
                  <a:stretch/>
                </p:blipFill>
                <p:spPr bwMode="auto">
                  <a:xfrm>
                    <a:off x="548639" y="2202095"/>
                    <a:ext cx="8333613" cy="416909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6185633" y="5985791"/>
                  <a:ext cx="2052725" cy="53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grpSp>
          <p:sp>
            <p:nvSpPr>
              <p:cNvPr id="8" name="TextBox 7"/>
              <p:cNvSpPr txBox="1"/>
              <p:nvPr/>
            </p:nvSpPr>
            <p:spPr>
              <a:xfrm>
                <a:off x="1008000" y="1052736"/>
                <a:ext cx="1152128" cy="461665"/>
              </a:xfrm>
              <a:prstGeom prst="rect">
                <a:avLst/>
              </a:prstGeom>
              <a:solidFill>
                <a:schemeClr val="bg1"/>
              </a:solidFill>
            </p:spPr>
            <p:txBody>
              <a:bodyPr wrap="square" rtlCol="0">
                <a:spAutoFit/>
              </a:bodyPr>
              <a:lstStyle/>
              <a:p>
                <a:r>
                  <a:rPr lang="en-GB" sz="2400" b="1" dirty="0">
                    <a:solidFill>
                      <a:srgbClr val="00B050"/>
                    </a:solidFill>
                  </a:rPr>
                  <a:t>CO</a:t>
                </a:r>
                <a:r>
                  <a:rPr lang="en-GB" sz="2400" b="1" baseline="-25000" dirty="0">
                    <a:solidFill>
                      <a:srgbClr val="00B050"/>
                    </a:solidFill>
                  </a:rPr>
                  <a:t>2</a:t>
                </a:r>
                <a:endParaRPr lang="en-GB" sz="2400" b="1" dirty="0">
                  <a:solidFill>
                    <a:srgbClr val="00B050"/>
                  </a:solidFill>
                </a:endParaRPr>
              </a:p>
            </p:txBody>
          </p:sp>
        </p:grpSp>
        <p:sp>
          <p:nvSpPr>
            <p:cNvPr id="15" name="TextBox 14"/>
            <p:cNvSpPr txBox="1"/>
            <p:nvPr/>
          </p:nvSpPr>
          <p:spPr>
            <a:xfrm>
              <a:off x="971601" y="2139106"/>
              <a:ext cx="2790564" cy="425798"/>
            </a:xfrm>
            <a:prstGeom prst="rect">
              <a:avLst/>
            </a:prstGeom>
            <a:solidFill>
              <a:schemeClr val="bg1"/>
            </a:solidFill>
          </p:spPr>
          <p:txBody>
            <a:bodyPr wrap="square" lIns="0" tIns="43200" rIns="0" bIns="43200" rtlCol="0">
              <a:spAutoFit/>
            </a:bodyPr>
            <a:lstStyle/>
            <a:p>
              <a:r>
                <a:rPr lang="en-GB" sz="2200" b="1" dirty="0">
                  <a:solidFill>
                    <a:srgbClr val="7030A0"/>
                  </a:solidFill>
                  <a:latin typeface="Calibri" panose="020F0502020204030204" pitchFamily="34" charset="0"/>
                </a:rPr>
                <a:t>Antarctic Temperature</a:t>
              </a:r>
            </a:p>
          </p:txBody>
        </p:sp>
      </p:grpSp>
      <p:sp>
        <p:nvSpPr>
          <p:cNvPr id="17" name="TextBox 16"/>
          <p:cNvSpPr txBox="1"/>
          <p:nvPr/>
        </p:nvSpPr>
        <p:spPr>
          <a:xfrm>
            <a:off x="971600" y="3306470"/>
            <a:ext cx="2880320" cy="338554"/>
          </a:xfrm>
          <a:prstGeom prst="rect">
            <a:avLst/>
          </a:prstGeom>
          <a:solidFill>
            <a:schemeClr val="bg1"/>
          </a:solidFill>
        </p:spPr>
        <p:txBody>
          <a:bodyPr wrap="square" lIns="0" tIns="0" rIns="0" bIns="0" rtlCol="0">
            <a:spAutoFit/>
          </a:bodyPr>
          <a:lstStyle/>
          <a:p>
            <a:r>
              <a:rPr lang="en-GB" sz="2200" b="1" dirty="0">
                <a:solidFill>
                  <a:srgbClr val="00B050"/>
                </a:solidFill>
                <a:latin typeface="Calibri" panose="020F0502020204030204" pitchFamily="34" charset="0"/>
              </a:rPr>
              <a:t>Ice volume proxy</a:t>
            </a:r>
          </a:p>
        </p:txBody>
      </p:sp>
      <p:sp>
        <p:nvSpPr>
          <p:cNvPr id="31" name="TextBox 30"/>
          <p:cNvSpPr txBox="1"/>
          <p:nvPr/>
        </p:nvSpPr>
        <p:spPr>
          <a:xfrm>
            <a:off x="971600" y="4365104"/>
            <a:ext cx="1188528" cy="338554"/>
          </a:xfrm>
          <a:prstGeom prst="rect">
            <a:avLst/>
          </a:prstGeom>
          <a:solidFill>
            <a:schemeClr val="bg1"/>
          </a:solidFill>
        </p:spPr>
        <p:txBody>
          <a:bodyPr wrap="square" lIns="0" tIns="0" rIns="0" bIns="0" rtlCol="0">
            <a:spAutoFit/>
          </a:bodyPr>
          <a:lstStyle/>
          <a:p>
            <a:r>
              <a:rPr lang="en-GB" sz="2200" b="1" dirty="0">
                <a:solidFill>
                  <a:srgbClr val="00B0F0"/>
                </a:solidFill>
                <a:latin typeface="Calibri" panose="020F0502020204030204" pitchFamily="34" charset="0"/>
              </a:rPr>
              <a:t>Sea level</a:t>
            </a:r>
          </a:p>
        </p:txBody>
      </p:sp>
      <p:sp>
        <p:nvSpPr>
          <p:cNvPr id="16" name="Line 5"/>
          <p:cNvSpPr>
            <a:spLocks noChangeShapeType="1"/>
          </p:cNvSpPr>
          <p:nvPr/>
        </p:nvSpPr>
        <p:spPr bwMode="auto">
          <a:xfrm flipV="1">
            <a:off x="7452320" y="5769643"/>
            <a:ext cx="0" cy="3236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19" name="Text Box 10"/>
          <p:cNvSpPr txBox="1">
            <a:spLocks noChangeArrowheads="1"/>
          </p:cNvSpPr>
          <p:nvPr/>
        </p:nvSpPr>
        <p:spPr bwMode="auto">
          <a:xfrm>
            <a:off x="6115850" y="6093296"/>
            <a:ext cx="977150"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latin typeface="Calibri" panose="020F0502020204030204" pitchFamily="34" charset="0"/>
              </a:rPr>
              <a:t>Europe</a:t>
            </a:r>
          </a:p>
        </p:txBody>
      </p:sp>
      <p:sp>
        <p:nvSpPr>
          <p:cNvPr id="20" name="Line 11"/>
          <p:cNvSpPr>
            <a:spLocks noChangeShapeType="1"/>
          </p:cNvSpPr>
          <p:nvPr/>
        </p:nvSpPr>
        <p:spPr bwMode="auto">
          <a:xfrm flipV="1">
            <a:off x="6901887" y="5769643"/>
            <a:ext cx="301434" cy="3236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1" name="TextBox 20"/>
          <p:cNvSpPr txBox="1"/>
          <p:nvPr/>
        </p:nvSpPr>
        <p:spPr>
          <a:xfrm>
            <a:off x="5580112" y="4437112"/>
            <a:ext cx="1998000" cy="307777"/>
          </a:xfrm>
          <a:prstGeom prst="rect">
            <a:avLst/>
          </a:prstGeom>
          <a:solidFill>
            <a:schemeClr val="accent6">
              <a:lumMod val="20000"/>
              <a:lumOff val="80000"/>
            </a:schemeClr>
          </a:solidFill>
          <a:ln>
            <a:solidFill>
              <a:schemeClr val="tx1"/>
            </a:solidFill>
          </a:ln>
        </p:spPr>
        <p:txBody>
          <a:bodyPr wrap="square" lIns="0" tIns="0" rIns="0" bIns="0" rtlCol="0">
            <a:spAutoFit/>
          </a:bodyPr>
          <a:lstStyle/>
          <a:p>
            <a:r>
              <a:rPr lang="en-GB" sz="2000" dirty="0">
                <a:solidFill>
                  <a:srgbClr val="000000"/>
                </a:solidFill>
              </a:rPr>
              <a:t>  Modern humans</a:t>
            </a:r>
          </a:p>
        </p:txBody>
      </p:sp>
      <p:sp>
        <p:nvSpPr>
          <p:cNvPr id="22" name="TextBox 21"/>
          <p:cNvSpPr txBox="1"/>
          <p:nvPr/>
        </p:nvSpPr>
        <p:spPr>
          <a:xfrm>
            <a:off x="4755702" y="6093296"/>
            <a:ext cx="1148172" cy="400110"/>
          </a:xfrm>
          <a:prstGeom prst="rect">
            <a:avLst/>
          </a:prstGeom>
          <a:noFill/>
          <a:ln w="25400">
            <a:solidFill>
              <a:srgbClr val="FF0000"/>
            </a:solidFill>
          </a:ln>
        </p:spPr>
        <p:txBody>
          <a:bodyPr wrap="square" rtlCol="0">
            <a:spAutoFit/>
          </a:bodyPr>
          <a:lstStyle/>
          <a:p>
            <a:r>
              <a:rPr lang="en-GB" sz="2000" dirty="0">
                <a:solidFill>
                  <a:srgbClr val="000000"/>
                </a:solidFill>
                <a:latin typeface="Calibri" panose="020F0502020204030204" pitchFamily="34" charset="0"/>
              </a:rPr>
              <a:t>Africa </a:t>
            </a:r>
            <a:r>
              <a:rPr lang="en-GB" sz="2000" dirty="0">
                <a:solidFill>
                  <a:srgbClr val="000000"/>
                </a:solidFill>
                <a:latin typeface="Calibri" panose="020F0502020204030204" pitchFamily="34" charset="0"/>
                <a:sym typeface="Wingdings" panose="05000000000000000000" pitchFamily="2" charset="2"/>
              </a:rPr>
              <a:t></a:t>
            </a:r>
            <a:endParaRPr lang="en-GB" sz="2000" dirty="0">
              <a:solidFill>
                <a:srgbClr val="000000"/>
              </a:solidFill>
              <a:latin typeface="Calibri" panose="020F0502020204030204" pitchFamily="34" charset="0"/>
            </a:endParaRPr>
          </a:p>
        </p:txBody>
      </p:sp>
      <p:sp>
        <p:nvSpPr>
          <p:cNvPr id="23" name="Line 11"/>
          <p:cNvSpPr>
            <a:spLocks noChangeShapeType="1"/>
          </p:cNvSpPr>
          <p:nvPr/>
        </p:nvSpPr>
        <p:spPr bwMode="auto">
          <a:xfrm flipV="1">
            <a:off x="5901839" y="5755900"/>
            <a:ext cx="667433" cy="33739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4" name="Text Box 10"/>
          <p:cNvSpPr txBox="1">
            <a:spLocks noChangeArrowheads="1"/>
          </p:cNvSpPr>
          <p:nvPr/>
        </p:nvSpPr>
        <p:spPr bwMode="auto">
          <a:xfrm>
            <a:off x="7203321" y="6093296"/>
            <a:ext cx="1403696"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latin typeface="Calibri" panose="020F0502020204030204" pitchFamily="34" charset="0"/>
              </a:rPr>
              <a:t>Agriculture</a:t>
            </a:r>
          </a:p>
        </p:txBody>
      </p:sp>
      <p:sp>
        <p:nvSpPr>
          <p:cNvPr id="25" name="TextBox 24"/>
          <p:cNvSpPr txBox="1"/>
          <p:nvPr/>
        </p:nvSpPr>
        <p:spPr>
          <a:xfrm>
            <a:off x="149984" y="6021288"/>
            <a:ext cx="3851920" cy="461665"/>
          </a:xfrm>
          <a:prstGeom prst="rect">
            <a:avLst/>
          </a:prstGeom>
          <a:noFill/>
        </p:spPr>
        <p:txBody>
          <a:bodyPr wrap="square" rtlCol="0">
            <a:spAutoFit/>
          </a:bodyPr>
          <a:lstStyle/>
          <a:p>
            <a:r>
              <a:rPr lang="en-GB" sz="2400" dirty="0">
                <a:solidFill>
                  <a:srgbClr val="000000"/>
                </a:solidFill>
                <a:latin typeface="Calibri" panose="020F0502020204030204" pitchFamily="34" charset="0"/>
                <a:hlinkClick r:id="rId4"/>
              </a:rPr>
              <a:t>IPCC (2013)</a:t>
            </a:r>
            <a:r>
              <a:rPr lang="en-GB" sz="2400" dirty="0">
                <a:solidFill>
                  <a:srgbClr val="000000"/>
                </a:solidFill>
                <a:latin typeface="Calibri" panose="020F0502020204030204" pitchFamily="34" charset="0"/>
              </a:rPr>
              <a:t> Chap. 5 </a:t>
            </a:r>
            <a:r>
              <a:rPr lang="en-GB" sz="2400" dirty="0">
                <a:solidFill>
                  <a:srgbClr val="000000"/>
                </a:solidFill>
                <a:latin typeface="Calibri" panose="020F0502020204030204" pitchFamily="34" charset="0"/>
                <a:hlinkClick r:id="rId5"/>
              </a:rPr>
              <a:t>Fig 5.3</a:t>
            </a:r>
            <a:endParaRPr lang="en-GB" sz="2400" dirty="0">
              <a:solidFill>
                <a:srgbClr val="000000"/>
              </a:solidFill>
              <a:latin typeface="Calibri" panose="020F0502020204030204" pitchFamily="34" charset="0"/>
            </a:endParaRPr>
          </a:p>
        </p:txBody>
      </p:sp>
      <p:pic>
        <p:nvPicPr>
          <p:cNvPr id="29" name="Picture 2" descr="C:\Program Files (x86)\Microsoft Office\MEDIA\CAGCAT10\j03029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9828" y="4365104"/>
            <a:ext cx="282479" cy="396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ebayimg.com/t/AFRICA-Map-Shape-AFRICAN-Silhouette-Window-Bumper-Sticker-Decal-4-7-ANY-COLOR-/00/s/NDQwWDQ0MA==/$(KGrHqN,!isE69HkPinzBPlB+mdiow~~60_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558" y="5301208"/>
            <a:ext cx="379698" cy="3796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ce_core_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1138" y="3597760"/>
            <a:ext cx="1349548" cy="80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flipV="1">
            <a:off x="539552" y="2132856"/>
            <a:ext cx="0" cy="1008112"/>
          </a:xfrm>
          <a:prstGeom prst="straightConnector1">
            <a:avLst/>
          </a:prstGeom>
          <a:ln w="38100">
            <a:solidFill>
              <a:srgbClr val="99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2008" y="2319263"/>
            <a:ext cx="755576"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8</a:t>
            </a:r>
            <a:r>
              <a:rPr lang="en-GB" sz="2400" baseline="30000" dirty="0">
                <a:solidFill>
                  <a:srgbClr val="000000"/>
                </a:solidFill>
              </a:rPr>
              <a:t>o</a:t>
            </a:r>
            <a:r>
              <a:rPr lang="en-GB" sz="2400" dirty="0">
                <a:solidFill>
                  <a:srgbClr val="000000"/>
                </a:solidFill>
              </a:rPr>
              <a:t>C</a:t>
            </a:r>
          </a:p>
        </p:txBody>
      </p:sp>
      <p:cxnSp>
        <p:nvCxnSpPr>
          <p:cNvPr id="37" name="Straight Arrow Connector 36"/>
          <p:cNvCxnSpPr/>
          <p:nvPr/>
        </p:nvCxnSpPr>
        <p:spPr>
          <a:xfrm flipV="1">
            <a:off x="539552" y="4744640"/>
            <a:ext cx="0" cy="844600"/>
          </a:xfrm>
          <a:prstGeom prst="straightConnector1">
            <a:avLst/>
          </a:prstGeom>
          <a:ln w="381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96552" y="4725144"/>
            <a:ext cx="1368152"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100m</a:t>
            </a:r>
          </a:p>
        </p:txBody>
      </p:sp>
      <p:cxnSp>
        <p:nvCxnSpPr>
          <p:cNvPr id="3" name="Straight Connector 2"/>
          <p:cNvCxnSpPr/>
          <p:nvPr/>
        </p:nvCxnSpPr>
        <p:spPr>
          <a:xfrm>
            <a:off x="899592" y="1052736"/>
            <a:ext cx="669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595592" y="188640"/>
            <a:ext cx="15144" cy="100811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7538400" y="44624"/>
            <a:ext cx="143026" cy="1440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GB" sz="2400">
              <a:solidFill>
                <a:srgbClr val="000000"/>
              </a:solidFill>
            </a:endParaRPr>
          </a:p>
        </p:txBody>
      </p:sp>
      <p:sp>
        <p:nvSpPr>
          <p:cNvPr id="9" name="TextBox 8"/>
          <p:cNvSpPr txBox="1"/>
          <p:nvPr/>
        </p:nvSpPr>
        <p:spPr>
          <a:xfrm>
            <a:off x="7731366" y="-27384"/>
            <a:ext cx="1161114" cy="400110"/>
          </a:xfrm>
          <a:prstGeom prst="rect">
            <a:avLst/>
          </a:prstGeom>
          <a:noFill/>
        </p:spPr>
        <p:txBody>
          <a:bodyPr wrap="square" rtlCol="0">
            <a:spAutoFit/>
          </a:bodyPr>
          <a:lstStyle/>
          <a:p>
            <a:r>
              <a:rPr lang="en-GB" sz="2000" dirty="0">
                <a:solidFill>
                  <a:srgbClr val="000000"/>
                </a:solidFill>
                <a:latin typeface="Calibri" panose="020F0502020204030204" pitchFamily="34" charset="0"/>
              </a:rPr>
              <a:t>413 ppm</a:t>
            </a:r>
          </a:p>
        </p:txBody>
      </p:sp>
    </p:spTree>
    <p:extLst>
      <p:ext uri="{BB962C8B-B14F-4D97-AF65-F5344CB8AC3E}">
        <p14:creationId xmlns:p14="http://schemas.microsoft.com/office/powerpoint/2010/main" val="134072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38" grpId="0"/>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422E23E-51DB-4235-A3D1-584A165CE8F7}"/>
              </a:ext>
            </a:extLst>
          </p:cNvPr>
          <p:cNvPicPr>
            <a:picLocks noChangeAspect="1"/>
          </p:cNvPicPr>
          <p:nvPr/>
        </p:nvPicPr>
        <p:blipFill>
          <a:blip r:embed="rId3"/>
          <a:stretch>
            <a:fillRect/>
          </a:stretch>
        </p:blipFill>
        <p:spPr>
          <a:xfrm>
            <a:off x="4860032" y="3401328"/>
            <a:ext cx="4144169" cy="3121900"/>
          </a:xfrm>
          <a:prstGeom prst="rect">
            <a:avLst/>
          </a:prstGeom>
        </p:spPr>
      </p:pic>
      <p:sp>
        <p:nvSpPr>
          <p:cNvPr id="6" name="Title 1"/>
          <p:cNvSpPr txBox="1">
            <a:spLocks/>
          </p:cNvSpPr>
          <p:nvPr/>
        </p:nvSpPr>
        <p:spPr bwMode="auto">
          <a:xfrm>
            <a:off x="323528" y="53752"/>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sz="2800" b="1" kern="0" cap="all" dirty="0">
                <a:solidFill>
                  <a:schemeClr val="accent1"/>
                </a:solidFill>
                <a:cs typeface="Calibri" pitchFamily="34" charset="0"/>
              </a:rPr>
              <a:t>CO</a:t>
            </a:r>
            <a:r>
              <a:rPr lang="en-GB" sz="2800" b="1" kern="0" cap="all" baseline="-25000" dirty="0">
                <a:solidFill>
                  <a:schemeClr val="accent1"/>
                </a:solidFill>
                <a:cs typeface="Calibri" pitchFamily="34" charset="0"/>
              </a:rPr>
              <a:t>2</a:t>
            </a:r>
            <a:r>
              <a:rPr lang="en-GB" sz="2800" b="1" kern="0" cap="all" dirty="0">
                <a:solidFill>
                  <a:schemeClr val="accent1"/>
                </a:solidFill>
                <a:cs typeface="Calibri" pitchFamily="34" charset="0"/>
              </a:rPr>
              <a:t> Emissions are heating planet</a:t>
            </a:r>
          </a:p>
        </p:txBody>
      </p:sp>
      <p:sp>
        <p:nvSpPr>
          <p:cNvPr id="7" name="Content Placeholder 2"/>
          <p:cNvSpPr txBox="1">
            <a:spLocks/>
          </p:cNvSpPr>
          <p:nvPr/>
        </p:nvSpPr>
        <p:spPr bwMode="auto">
          <a:xfrm>
            <a:off x="539552" y="1196752"/>
            <a:ext cx="4608512" cy="53285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r>
              <a:rPr lang="en-GB" kern="0" dirty="0">
                <a:latin typeface="Calibri" pitchFamily="34" charset="0"/>
                <a:cs typeface="Calibri" pitchFamily="34" charset="0"/>
              </a:rPr>
              <a:t>Increases in </a:t>
            </a:r>
            <a:r>
              <a:rPr lang="en-GB" kern="0" dirty="0">
                <a:solidFill>
                  <a:srgbClr val="00B050"/>
                </a:solidFill>
                <a:latin typeface="Calibri" pitchFamily="34" charset="0"/>
                <a:cs typeface="Calibri" pitchFamily="34" charset="0"/>
              </a:rPr>
              <a:t>greenhouse gases </a:t>
            </a:r>
            <a:r>
              <a:rPr lang="en-GB" kern="0" dirty="0">
                <a:solidFill>
                  <a:srgbClr val="FF0000"/>
                </a:solidFill>
                <a:latin typeface="Calibri" pitchFamily="34" charset="0"/>
                <a:cs typeface="Calibri" pitchFamily="34" charset="0"/>
              </a:rPr>
              <a:t>heat</a:t>
            </a:r>
            <a:r>
              <a:rPr lang="en-GB" kern="0" dirty="0">
                <a:latin typeface="Calibri" pitchFamily="34" charset="0"/>
                <a:cs typeface="Calibri" pitchFamily="34" charset="0"/>
              </a:rPr>
              <a:t> the planet by reducing how easily Earth can cool to space through infra-red emission</a:t>
            </a:r>
          </a:p>
          <a:p>
            <a:r>
              <a:rPr lang="en-GB" kern="0" dirty="0">
                <a:latin typeface="Calibri" pitchFamily="34" charset="0"/>
                <a:cs typeface="Calibri" pitchFamily="34" charset="0"/>
              </a:rPr>
              <a:t>More small pollutant </a:t>
            </a:r>
            <a:r>
              <a:rPr lang="en-GB" kern="0" dirty="0">
                <a:solidFill>
                  <a:srgbClr val="00B0F0"/>
                </a:solidFill>
                <a:latin typeface="Calibri" pitchFamily="34" charset="0"/>
                <a:cs typeface="Calibri" pitchFamily="34" charset="0"/>
              </a:rPr>
              <a:t>“aerosol” </a:t>
            </a:r>
            <a:r>
              <a:rPr lang="en-GB" kern="0" dirty="0">
                <a:latin typeface="Calibri" pitchFamily="34" charset="0"/>
                <a:cs typeface="Calibri" pitchFamily="34" charset="0"/>
              </a:rPr>
              <a:t>particles cool the planet by reflecting sunlight</a:t>
            </a:r>
          </a:p>
          <a:p>
            <a:r>
              <a:rPr lang="en-GB" kern="0" dirty="0">
                <a:latin typeface="Calibri" pitchFamily="34" charset="0"/>
                <a:cs typeface="Calibri" pitchFamily="34" charset="0"/>
              </a:rPr>
              <a:t>More energy is arriving than leaving: Earth is heating up…</a:t>
            </a:r>
          </a:p>
          <a:p>
            <a:pPr marL="0" indent="0">
              <a:buNone/>
            </a:pPr>
            <a:r>
              <a:rPr lang="en-GB" sz="2000" i="1" kern="0" dirty="0">
                <a:latin typeface="Calibri" pitchFamily="34" charset="0"/>
                <a:cs typeface="Calibri" pitchFamily="34" charset="0"/>
              </a:rPr>
              <a:t>Currently energy is accumulating at rate equivalent to every person currently alive using 20 kettles (2kW) each to boil oceans (or about 300 trillion watts) </a:t>
            </a:r>
            <a:r>
              <a:rPr lang="en-GB" sz="1600" i="1" kern="0" dirty="0">
                <a:latin typeface="Calibri" pitchFamily="34" charset="0"/>
                <a:cs typeface="Calibri" pitchFamily="34" charset="0"/>
                <a:hlinkClick r:id="rId4"/>
              </a:rPr>
              <a:t>Allan et al. (2014)</a:t>
            </a:r>
            <a:endParaRPr lang="en-GB" sz="1600" i="1" kern="0" dirty="0">
              <a:latin typeface="Calibri" pitchFamily="34" charset="0"/>
              <a:cs typeface="Calibri"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569" y="1247877"/>
            <a:ext cx="2721903"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6"/>
            <a:extLst>
              <a:ext uri="{FF2B5EF4-FFF2-40B4-BE49-F238E27FC236}">
                <a16:creationId xmlns:a16="http://schemas.microsoft.com/office/drawing/2014/main" id="{B9A5BA0D-C98F-4075-B654-03F4946DDB00}"/>
              </a:ext>
            </a:extLst>
          </p:cNvPr>
          <p:cNvPicPr>
            <a:picLocks noChangeAspect="1"/>
          </p:cNvPicPr>
          <p:nvPr/>
        </p:nvPicPr>
        <p:blipFill rotWithShape="1">
          <a:blip r:embed="rId7"/>
          <a:srcRect t="9495" b="12233"/>
          <a:stretch/>
        </p:blipFill>
        <p:spPr>
          <a:xfrm>
            <a:off x="6222186" y="53752"/>
            <a:ext cx="1086043" cy="1194125"/>
          </a:xfrm>
          <a:prstGeom prst="rect">
            <a:avLst/>
          </a:prstGeom>
        </p:spPr>
      </p:pic>
    </p:spTree>
    <p:extLst>
      <p:ext uri="{BB962C8B-B14F-4D97-AF65-F5344CB8AC3E}">
        <p14:creationId xmlns:p14="http://schemas.microsoft.com/office/powerpoint/2010/main" val="78225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634C72-64F1-4F09-A99B-65BD0F06730E}"/>
              </a:ext>
            </a:extLst>
          </p:cNvPr>
          <p:cNvPicPr>
            <a:picLocks noChangeAspect="1"/>
          </p:cNvPicPr>
          <p:nvPr/>
        </p:nvPicPr>
        <p:blipFill>
          <a:blip r:embed="rId3"/>
          <a:stretch>
            <a:fillRect/>
          </a:stretch>
        </p:blipFill>
        <p:spPr>
          <a:xfrm>
            <a:off x="3785" y="1217990"/>
            <a:ext cx="7592551" cy="4947314"/>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41"/>
          <a:stretch/>
        </p:blipFill>
        <p:spPr bwMode="auto">
          <a:xfrm>
            <a:off x="7668344" y="383396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t1.gstatic.com/images?q=tbn:ANd9GcT3F1kcd6Ob6-a5u4sk-DKE1_8P4FPKGturdgZw3LZjTXLHNap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1789017"/>
            <a:ext cx="1296144" cy="1928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6165304"/>
            <a:ext cx="7272808" cy="369332"/>
          </a:xfrm>
          <a:prstGeom prst="rect">
            <a:avLst/>
          </a:prstGeom>
          <a:noFill/>
        </p:spPr>
        <p:txBody>
          <a:bodyPr wrap="square" rtlCol="0">
            <a:spAutoFit/>
          </a:bodyPr>
          <a:lstStyle/>
          <a:p>
            <a:pPr eaLnBrk="1" hangingPunct="1"/>
            <a:r>
              <a:rPr lang="en-GB" sz="1800" dirty="0">
                <a:solidFill>
                  <a:prstClr val="black"/>
                </a:solidFill>
                <a:latin typeface="Calibri"/>
                <a:hlinkClick r:id="rId6"/>
              </a:rPr>
              <a:t>https://www.metoffice.gov.uk/hadobs/monitoring/dashboard.html</a:t>
            </a:r>
            <a:r>
              <a:rPr lang="en-GB" sz="1800" dirty="0">
                <a:solidFill>
                  <a:prstClr val="black"/>
                </a:solidFill>
                <a:latin typeface="Calibri"/>
              </a:rPr>
              <a:t> </a:t>
            </a:r>
          </a:p>
        </p:txBody>
      </p:sp>
      <p:sp>
        <p:nvSpPr>
          <p:cNvPr id="8" name="Rectangle 2"/>
          <p:cNvSpPr txBox="1">
            <a:spLocks noChangeArrowheads="1"/>
          </p:cNvSpPr>
          <p:nvPr/>
        </p:nvSpPr>
        <p:spPr bwMode="auto">
          <a:xfrm>
            <a:off x="395536" y="646490"/>
            <a:ext cx="534845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1" cap="all" dirty="0">
                <a:solidFill>
                  <a:schemeClr val="accent1"/>
                </a:solidFill>
                <a:cs typeface="Calibri" pitchFamily="34" charset="0"/>
              </a:rPr>
              <a:t>The planet is warming</a:t>
            </a:r>
            <a:endParaRPr lang="en-US" sz="3600" b="1" cap="all" dirty="0">
              <a:solidFill>
                <a:schemeClr val="accent1"/>
              </a:solidFill>
              <a:cs typeface="Calibri" pitchFamily="34" charset="0"/>
            </a:endParaRPr>
          </a:p>
        </p:txBody>
      </p:sp>
      <p:cxnSp>
        <p:nvCxnSpPr>
          <p:cNvPr id="10" name="Straight Arrow Connector 9"/>
          <p:cNvCxnSpPr>
            <a:cxnSpLocks/>
          </p:cNvCxnSpPr>
          <p:nvPr/>
        </p:nvCxnSpPr>
        <p:spPr>
          <a:xfrm>
            <a:off x="5292080" y="5342438"/>
            <a:ext cx="1728192"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2160" y="5003884"/>
            <a:ext cx="1186482" cy="369332"/>
          </a:xfrm>
          <a:prstGeom prst="rect">
            <a:avLst/>
          </a:prstGeom>
          <a:noFill/>
        </p:spPr>
        <p:txBody>
          <a:bodyPr wrap="square" rtlCol="0">
            <a:spAutoFit/>
          </a:bodyPr>
          <a:lstStyle/>
          <a:p>
            <a:pPr eaLnBrk="1" hangingPunct="1"/>
            <a:r>
              <a:rPr lang="en-GB" sz="1800" b="1" dirty="0">
                <a:solidFill>
                  <a:srgbClr val="000000"/>
                </a:solidFill>
                <a:latin typeface="Effra" panose="020B0604020202020204" charset="0"/>
              </a:rPr>
              <a:t>47 years</a:t>
            </a:r>
          </a:p>
        </p:txBody>
      </p:sp>
      <p:pic>
        <p:nvPicPr>
          <p:cNvPr id="12" name="Picture 2" descr="http://www.met.reading.ac.uk/~sgs02rpa/JPG/young_ric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199" y="3707740"/>
            <a:ext cx="940515" cy="12505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72112256-955E-4E83-AE07-EA84AF133A4D}"/>
              </a:ext>
            </a:extLst>
          </p:cNvPr>
          <p:cNvCxnSpPr/>
          <p:nvPr/>
        </p:nvCxnSpPr>
        <p:spPr bwMode="auto">
          <a:xfrm flipV="1">
            <a:off x="2492220" y="1789017"/>
            <a:ext cx="0" cy="2902095"/>
          </a:xfrm>
          <a:prstGeom prst="straightConnector1">
            <a:avLst/>
          </a:prstGeom>
          <a:noFill/>
          <a:ln w="63500" cap="flat" cmpd="sng" algn="ctr">
            <a:solidFill>
              <a:schemeClr val="tx1">
                <a:alpha val="30000"/>
              </a:schemeClr>
            </a:solidFill>
            <a:prstDash val="solid"/>
            <a:round/>
            <a:headEnd type="non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TextBox 14">
            <a:extLst>
              <a:ext uri="{FF2B5EF4-FFF2-40B4-BE49-F238E27FC236}">
                <a16:creationId xmlns:a16="http://schemas.microsoft.com/office/drawing/2014/main" id="{DCCC5413-896A-4DB3-9E3C-16199BE9F9C8}"/>
              </a:ext>
            </a:extLst>
          </p:cNvPr>
          <p:cNvSpPr txBox="1"/>
          <p:nvPr/>
        </p:nvSpPr>
        <p:spPr>
          <a:xfrm>
            <a:off x="2492220" y="2966760"/>
            <a:ext cx="1503714" cy="584775"/>
          </a:xfrm>
          <a:prstGeom prst="rect">
            <a:avLst/>
          </a:prstGeom>
          <a:noFill/>
        </p:spPr>
        <p:txBody>
          <a:bodyPr wrap="square" rtlCol="0">
            <a:spAutoFit/>
          </a:bodyPr>
          <a:lstStyle/>
          <a:p>
            <a:r>
              <a:rPr lang="en-GB" sz="1600" dirty="0">
                <a:latin typeface="+mn-lt"/>
              </a:rPr>
              <a:t>1.5</a:t>
            </a:r>
            <a:r>
              <a:rPr lang="en-GB" sz="1600" baseline="30000" dirty="0">
                <a:latin typeface="+mn-lt"/>
              </a:rPr>
              <a:t>o</a:t>
            </a:r>
            <a:r>
              <a:rPr lang="en-GB" sz="1600" dirty="0">
                <a:latin typeface="+mn-lt"/>
              </a:rPr>
              <a:t>C above  “pre-industrial”</a:t>
            </a:r>
          </a:p>
        </p:txBody>
      </p:sp>
      <p:cxnSp>
        <p:nvCxnSpPr>
          <p:cNvPr id="16" name="Straight Connector 15">
            <a:extLst>
              <a:ext uri="{FF2B5EF4-FFF2-40B4-BE49-F238E27FC236}">
                <a16:creationId xmlns:a16="http://schemas.microsoft.com/office/drawing/2014/main" id="{9711A673-4D31-437B-8753-F2A703DA7CFE}"/>
              </a:ext>
            </a:extLst>
          </p:cNvPr>
          <p:cNvCxnSpPr/>
          <p:nvPr/>
        </p:nvCxnSpPr>
        <p:spPr bwMode="auto">
          <a:xfrm>
            <a:off x="971600" y="4725144"/>
            <a:ext cx="1800200" cy="0"/>
          </a:xfrm>
          <a:prstGeom prst="line">
            <a:avLst/>
          </a:prstGeom>
          <a:noFill/>
          <a:ln w="63500" cap="flat" cmpd="sng" algn="ctr">
            <a:solidFill>
              <a:schemeClr val="tx1">
                <a:alpha val="3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9187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climatechange2013.org/images/figures/WGI_AR5_Fig13-3.jpg"/>
          <p:cNvPicPr>
            <a:picLocks noChangeAspect="1" noChangeArrowheads="1"/>
          </p:cNvPicPr>
          <p:nvPr/>
        </p:nvPicPr>
        <p:blipFill rotWithShape="1">
          <a:blip r:embed="rId3">
            <a:extLst>
              <a:ext uri="{28A0092B-C50C-407E-A947-70E740481C1C}">
                <a14:useLocalDpi xmlns:a14="http://schemas.microsoft.com/office/drawing/2010/main" val="0"/>
              </a:ext>
            </a:extLst>
          </a:blip>
          <a:srcRect l="48068" t="64579" r="8283"/>
          <a:stretch/>
        </p:blipFill>
        <p:spPr bwMode="auto">
          <a:xfrm>
            <a:off x="35496" y="1412776"/>
            <a:ext cx="5744007"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341784"/>
            <a:ext cx="7992888" cy="1143000"/>
          </a:xfrm>
        </p:spPr>
        <p:txBody>
          <a:bodyPr/>
          <a:lstStyle/>
          <a:p>
            <a:r>
              <a:rPr lang="en-GB" sz="3600" dirty="0">
                <a:solidFill>
                  <a:srgbClr val="C00000"/>
                </a:solidFill>
              </a:rPr>
              <a:t>Global average sea level is rising…</a:t>
            </a:r>
          </a:p>
        </p:txBody>
      </p:sp>
      <p:sp>
        <p:nvSpPr>
          <p:cNvPr id="4" name="TextBox 3"/>
          <p:cNvSpPr txBox="1"/>
          <p:nvPr/>
        </p:nvSpPr>
        <p:spPr>
          <a:xfrm>
            <a:off x="1387624" y="2204864"/>
            <a:ext cx="2896344" cy="646331"/>
          </a:xfrm>
          <a:prstGeom prst="rect">
            <a:avLst/>
          </a:prstGeom>
          <a:noFill/>
        </p:spPr>
        <p:txBody>
          <a:bodyPr wrap="square" rtlCol="0">
            <a:spAutoFit/>
          </a:bodyPr>
          <a:lstStyle/>
          <a:p>
            <a:pPr algn="ctr"/>
            <a:r>
              <a:rPr lang="en-GB" sz="3600" b="1" dirty="0">
                <a:solidFill>
                  <a:srgbClr val="7030A0"/>
                </a:solidFill>
                <a:latin typeface="Calibri" panose="020F0502020204030204" pitchFamily="34" charset="0"/>
              </a:rPr>
              <a:t>–</a:t>
            </a:r>
            <a:r>
              <a:rPr lang="en-GB" sz="2800" b="1" dirty="0">
                <a:solidFill>
                  <a:srgbClr val="7030A0"/>
                </a:solidFill>
                <a:latin typeface="Calibri" panose="020F0502020204030204" pitchFamily="34" charset="0"/>
              </a:rPr>
              <a:t> tidal gauges</a:t>
            </a:r>
            <a:r>
              <a:rPr lang="en-GB" sz="2800" b="1" dirty="0">
                <a:solidFill>
                  <a:srgbClr val="E67B10"/>
                </a:solidFill>
                <a:latin typeface="Calibri" panose="020F0502020204030204" pitchFamily="34" charset="0"/>
              </a:rPr>
              <a:t> </a:t>
            </a:r>
            <a:r>
              <a:rPr lang="en-GB" sz="3600" b="1" dirty="0">
                <a:solidFill>
                  <a:schemeClr val="accent6">
                    <a:lumMod val="75000"/>
                  </a:schemeClr>
                </a:solidFill>
                <a:latin typeface="Calibri" panose="020F0502020204030204" pitchFamily="34" charset="0"/>
              </a:rPr>
              <a:t>–</a:t>
            </a:r>
            <a:r>
              <a:rPr lang="en-GB" sz="3600" b="1" dirty="0">
                <a:solidFill>
                  <a:srgbClr val="E67B10"/>
                </a:solidFill>
                <a:latin typeface="Calibri" panose="020F0502020204030204" pitchFamily="34" charset="0"/>
              </a:rPr>
              <a:t> </a:t>
            </a:r>
            <a:r>
              <a:rPr lang="en-GB" sz="3600" b="1" dirty="0">
                <a:solidFill>
                  <a:srgbClr val="00B050"/>
                </a:solidFill>
                <a:latin typeface="Calibri" panose="020F0502020204030204" pitchFamily="34" charset="0"/>
              </a:rPr>
              <a:t>–</a:t>
            </a:r>
            <a:r>
              <a:rPr lang="en-GB" sz="2800" b="1" dirty="0">
                <a:solidFill>
                  <a:srgbClr val="7030A0"/>
                </a:solidFill>
                <a:latin typeface="Calibri" panose="020F0502020204030204" pitchFamily="34" charset="0"/>
              </a:rPr>
              <a:t> </a:t>
            </a:r>
          </a:p>
        </p:txBody>
      </p:sp>
      <p:sp>
        <p:nvSpPr>
          <p:cNvPr id="7" name="TextBox 6"/>
          <p:cNvSpPr txBox="1"/>
          <p:nvPr/>
        </p:nvSpPr>
        <p:spPr>
          <a:xfrm>
            <a:off x="1547664" y="1844824"/>
            <a:ext cx="2095939" cy="523220"/>
          </a:xfrm>
          <a:prstGeom prst="rect">
            <a:avLst/>
          </a:prstGeom>
          <a:solidFill>
            <a:schemeClr val="bg1"/>
          </a:solidFill>
        </p:spPr>
        <p:txBody>
          <a:bodyPr wrap="square" rtlCol="0">
            <a:spAutoFit/>
          </a:bodyPr>
          <a:lstStyle/>
          <a:p>
            <a:pPr algn="ctr"/>
            <a:r>
              <a:rPr lang="en-GB" sz="2800" b="1" dirty="0">
                <a:solidFill>
                  <a:srgbClr val="8064A2">
                    <a:lumMod val="60000"/>
                    <a:lumOff val="40000"/>
                  </a:srgbClr>
                </a:solidFill>
                <a:latin typeface="Calibri" panose="020F0502020204030204" pitchFamily="34" charset="0"/>
              </a:rPr>
              <a:t>● </a:t>
            </a:r>
            <a:r>
              <a:rPr lang="en-GB" sz="2800" b="1" dirty="0" err="1">
                <a:solidFill>
                  <a:srgbClr val="8064A2">
                    <a:lumMod val="60000"/>
                    <a:lumOff val="40000"/>
                  </a:srgbClr>
                </a:solidFill>
                <a:latin typeface="Calibri" panose="020F0502020204030204" pitchFamily="34" charset="0"/>
              </a:rPr>
              <a:t>paleo</a:t>
            </a:r>
            <a:r>
              <a:rPr lang="en-GB" sz="2800" b="1" dirty="0">
                <a:solidFill>
                  <a:srgbClr val="8064A2">
                    <a:lumMod val="60000"/>
                    <a:lumOff val="40000"/>
                  </a:srgbClr>
                </a:solidFill>
                <a:latin typeface="Calibri" panose="020F0502020204030204" pitchFamily="34" charset="0"/>
              </a:rPr>
              <a:t> data</a:t>
            </a:r>
          </a:p>
        </p:txBody>
      </p:sp>
      <p:sp>
        <p:nvSpPr>
          <p:cNvPr id="3" name="Content Placeholder 2"/>
          <p:cNvSpPr>
            <a:spLocks noGrp="1"/>
          </p:cNvSpPr>
          <p:nvPr>
            <p:ph idx="1"/>
          </p:nvPr>
        </p:nvSpPr>
        <p:spPr>
          <a:xfrm>
            <a:off x="4123928" y="5124325"/>
            <a:ext cx="1799591" cy="1040979"/>
          </a:xfrm>
        </p:spPr>
        <p:txBody>
          <a:bodyPr/>
          <a:lstStyle/>
          <a:p>
            <a:pPr marL="0" indent="0">
              <a:buNone/>
            </a:pPr>
            <a:r>
              <a:rPr lang="en-GB" sz="2000" dirty="0">
                <a:hlinkClick r:id="rId4"/>
              </a:rPr>
              <a:t>IPCC (2013) Figure 13.3</a:t>
            </a:r>
            <a:endParaRPr lang="en-GB" sz="2000" dirty="0"/>
          </a:p>
        </p:txBody>
      </p:sp>
      <p:sp>
        <p:nvSpPr>
          <p:cNvPr id="9" name="TextBox 8"/>
          <p:cNvSpPr txBox="1"/>
          <p:nvPr/>
        </p:nvSpPr>
        <p:spPr>
          <a:xfrm>
            <a:off x="5609728" y="4325034"/>
            <a:ext cx="3307937" cy="400110"/>
          </a:xfrm>
          <a:prstGeom prst="rect">
            <a:avLst/>
          </a:prstGeom>
          <a:noFill/>
        </p:spPr>
        <p:txBody>
          <a:bodyPr wrap="square" rtlCol="0">
            <a:spAutoFit/>
          </a:bodyPr>
          <a:lstStyle/>
          <a:p>
            <a:r>
              <a:rPr lang="en-GB" sz="2000" dirty="0">
                <a:latin typeface="Calibri" panose="020F0502020204030204" pitchFamily="34" charset="0"/>
                <a:hlinkClick r:id="rId5"/>
              </a:rPr>
              <a:t>http://sealevel.colorado.edu/</a:t>
            </a:r>
            <a:r>
              <a:rPr lang="en-GB" sz="2000" dirty="0">
                <a:latin typeface="Calibri" panose="020F0502020204030204" pitchFamily="34" charset="0"/>
              </a:rPr>
              <a:t> </a:t>
            </a:r>
          </a:p>
        </p:txBody>
      </p:sp>
      <p:pic>
        <p:nvPicPr>
          <p:cNvPr id="8" name="Picture 7">
            <a:extLst>
              <a:ext uri="{FF2B5EF4-FFF2-40B4-BE49-F238E27FC236}">
                <a16:creationId xmlns:a16="http://schemas.microsoft.com/office/drawing/2014/main" id="{8C9BE528-17EC-4615-9F60-0AA7EC0BAD41}"/>
              </a:ext>
            </a:extLst>
          </p:cNvPr>
          <p:cNvPicPr>
            <a:picLocks noChangeAspect="1"/>
          </p:cNvPicPr>
          <p:nvPr/>
        </p:nvPicPr>
        <p:blipFill rotWithShape="1">
          <a:blip r:embed="rId6"/>
          <a:srcRect r="5077"/>
          <a:stretch/>
        </p:blipFill>
        <p:spPr>
          <a:xfrm>
            <a:off x="5508104" y="1772816"/>
            <a:ext cx="3600400" cy="2454268"/>
          </a:xfrm>
          <a:prstGeom prst="rect">
            <a:avLst/>
          </a:prstGeom>
        </p:spPr>
      </p:pic>
      <p:cxnSp>
        <p:nvCxnSpPr>
          <p:cNvPr id="10" name="Straight Arrow Connector 9"/>
          <p:cNvCxnSpPr>
            <a:cxnSpLocks/>
          </p:cNvCxnSpPr>
          <p:nvPr/>
        </p:nvCxnSpPr>
        <p:spPr>
          <a:xfrm flipH="1">
            <a:off x="5508104" y="1844824"/>
            <a:ext cx="252536" cy="432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24128" y="1516722"/>
            <a:ext cx="3275856" cy="400110"/>
          </a:xfrm>
          <a:prstGeom prst="rect">
            <a:avLst/>
          </a:prstGeom>
          <a:noFill/>
        </p:spPr>
        <p:txBody>
          <a:bodyPr wrap="square" rtlCol="0">
            <a:spAutoFit/>
          </a:bodyPr>
          <a:lstStyle/>
          <a:p>
            <a:r>
              <a:rPr lang="en-GB" sz="2000" dirty="0">
                <a:solidFill>
                  <a:srgbClr val="00B0F0"/>
                </a:solidFill>
                <a:latin typeface="+mn-lt"/>
              </a:rPr>
              <a:t>Satellite Altimeter data</a:t>
            </a:r>
          </a:p>
        </p:txBody>
      </p:sp>
      <p:sp>
        <p:nvSpPr>
          <p:cNvPr id="11" name="TextBox 10">
            <a:extLst>
              <a:ext uri="{FF2B5EF4-FFF2-40B4-BE49-F238E27FC236}">
                <a16:creationId xmlns:a16="http://schemas.microsoft.com/office/drawing/2014/main" id="{1AB1B959-D0D5-451D-8667-FF151ECE20C9}"/>
              </a:ext>
            </a:extLst>
          </p:cNvPr>
          <p:cNvSpPr txBox="1"/>
          <p:nvPr/>
        </p:nvSpPr>
        <p:spPr>
          <a:xfrm rot="19953213">
            <a:off x="6781869" y="2902632"/>
            <a:ext cx="2520280" cy="400110"/>
          </a:xfrm>
          <a:prstGeom prst="rect">
            <a:avLst/>
          </a:prstGeom>
          <a:noFill/>
        </p:spPr>
        <p:txBody>
          <a:bodyPr wrap="square" rtlCol="0">
            <a:spAutoFit/>
          </a:bodyPr>
          <a:lstStyle/>
          <a:p>
            <a:r>
              <a:rPr lang="en-GB" sz="2000" dirty="0">
                <a:latin typeface="+mn-lt"/>
              </a:rPr>
              <a:t>10cm in 30 years</a:t>
            </a:r>
          </a:p>
        </p:txBody>
      </p:sp>
    </p:spTree>
    <p:extLst>
      <p:ext uri="{BB962C8B-B14F-4D97-AF65-F5344CB8AC3E}">
        <p14:creationId xmlns:p14="http://schemas.microsoft.com/office/powerpoint/2010/main" val="12873637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2"/>
          <p:cNvSpPr txBox="1">
            <a:spLocks noChangeArrowheads="1"/>
          </p:cNvSpPr>
          <p:nvPr/>
        </p:nvSpPr>
        <p:spPr bwMode="auto">
          <a:xfrm>
            <a:off x="4932363" y="6021388"/>
            <a:ext cx="4319587" cy="366712"/>
          </a:xfrm>
          <a:prstGeom prst="rect">
            <a:avLst/>
          </a:prstGeom>
          <a:noFill/>
          <a:ln w="9525">
            <a:noFill/>
            <a:miter lim="800000"/>
            <a:headEnd/>
            <a:tailEnd/>
          </a:ln>
        </p:spPr>
        <p:txBody>
          <a:bodyPr>
            <a:spAutoFit/>
          </a:bodyPr>
          <a:lstStyle/>
          <a:p>
            <a:pPr eaLnBrk="1" hangingPunct="1">
              <a:spcBef>
                <a:spcPct val="50000"/>
              </a:spcBef>
            </a:pPr>
            <a:r>
              <a:rPr lang="en-GB" sz="1800" b="1" dirty="0">
                <a:solidFill>
                  <a:srgbClr val="FFFFFF"/>
                </a:solidFill>
                <a:latin typeface="Arial" charset="0"/>
              </a:rPr>
              <a:t>NSIDC :</a:t>
            </a:r>
            <a:endParaRPr lang="en-US" sz="1800" b="1" dirty="0">
              <a:solidFill>
                <a:srgbClr val="FFFFFF"/>
              </a:solidFill>
              <a:latin typeface="Arial" charset="0"/>
            </a:endParaRPr>
          </a:p>
        </p:txBody>
      </p:sp>
      <p:sp>
        <p:nvSpPr>
          <p:cNvPr id="142340" name="Text Box 5"/>
          <p:cNvSpPr txBox="1">
            <a:spLocks noChangeArrowheads="1"/>
          </p:cNvSpPr>
          <p:nvPr/>
        </p:nvSpPr>
        <p:spPr bwMode="auto">
          <a:xfrm>
            <a:off x="395287" y="717664"/>
            <a:ext cx="8339085" cy="1138773"/>
          </a:xfrm>
          <a:prstGeom prst="rect">
            <a:avLst/>
          </a:prstGeom>
          <a:noFill/>
          <a:ln w="9525">
            <a:noFill/>
            <a:miter lim="800000"/>
            <a:headEnd/>
            <a:tailEnd/>
          </a:ln>
        </p:spPr>
        <p:txBody>
          <a:bodyPr wrap="square">
            <a:spAutoFit/>
          </a:bodyPr>
          <a:lstStyle/>
          <a:p>
            <a:pPr eaLnBrk="1" hangingPunct="1">
              <a:spcBef>
                <a:spcPct val="50000"/>
              </a:spcBef>
            </a:pPr>
            <a:r>
              <a:rPr lang="en-GB" sz="3200" b="1" cap="all" dirty="0">
                <a:solidFill>
                  <a:schemeClr val="accent1"/>
                </a:solidFill>
                <a:latin typeface="+mn-lt"/>
              </a:rPr>
              <a:t>Arctic sea Ice IS MELTING</a:t>
            </a:r>
          </a:p>
          <a:p>
            <a:pPr eaLnBrk="1" hangingPunct="1">
              <a:spcBef>
                <a:spcPct val="50000"/>
              </a:spcBef>
            </a:pPr>
            <a:r>
              <a:rPr lang="en-GB" sz="2400" dirty="0">
                <a:solidFill>
                  <a:srgbClr val="000000"/>
                </a:solidFill>
                <a:latin typeface="Arial" charset="0"/>
              </a:rPr>
              <a:t> </a:t>
            </a:r>
            <a:endParaRPr lang="en-US" sz="2400" dirty="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1403648" y="1365542"/>
            <a:ext cx="6912767" cy="5022558"/>
          </a:xfrm>
          <a:prstGeom prst="rect">
            <a:avLst/>
          </a:prstGeom>
        </p:spPr>
      </p:pic>
      <p:pic>
        <p:nvPicPr>
          <p:cNvPr id="3" name="Picture 2">
            <a:extLst>
              <a:ext uri="{FF2B5EF4-FFF2-40B4-BE49-F238E27FC236}">
                <a16:creationId xmlns:a16="http://schemas.microsoft.com/office/drawing/2014/main" id="{DB23AEF6-80CB-4745-A4F5-6E7A1B255A63}"/>
              </a:ext>
            </a:extLst>
          </p:cNvPr>
          <p:cNvPicPr>
            <a:picLocks noChangeAspect="1"/>
          </p:cNvPicPr>
          <p:nvPr/>
        </p:nvPicPr>
        <p:blipFill>
          <a:blip r:embed="rId4"/>
          <a:stretch>
            <a:fillRect/>
          </a:stretch>
        </p:blipFill>
        <p:spPr>
          <a:xfrm>
            <a:off x="539552" y="1340768"/>
            <a:ext cx="8212052" cy="4769160"/>
          </a:xfrm>
          <a:prstGeom prst="rect">
            <a:avLst/>
          </a:prstGeom>
        </p:spPr>
      </p:pic>
      <p:sp>
        <p:nvSpPr>
          <p:cNvPr id="7" name="TextBox 6">
            <a:extLst>
              <a:ext uri="{FF2B5EF4-FFF2-40B4-BE49-F238E27FC236}">
                <a16:creationId xmlns:a16="http://schemas.microsoft.com/office/drawing/2014/main" id="{9C38D4DD-8012-4322-948C-36108AF6BF87}"/>
              </a:ext>
            </a:extLst>
          </p:cNvPr>
          <p:cNvSpPr txBox="1"/>
          <p:nvPr/>
        </p:nvSpPr>
        <p:spPr>
          <a:xfrm>
            <a:off x="1676146" y="6109928"/>
            <a:ext cx="7200799" cy="369332"/>
          </a:xfrm>
          <a:prstGeom prst="rect">
            <a:avLst/>
          </a:prstGeom>
          <a:solidFill>
            <a:schemeClr val="bg1"/>
          </a:solidFill>
        </p:spPr>
        <p:txBody>
          <a:bodyPr wrap="square">
            <a:spAutoFit/>
          </a:bodyPr>
          <a:lstStyle/>
          <a:p>
            <a:r>
              <a:rPr lang="en-GB" sz="1800" dirty="0">
                <a:hlinkClick r:id="rId5"/>
              </a:rPr>
              <a:t>psc.apl.washington.edu/research/projects/arctic-sea-ice-volume-anomaly/</a:t>
            </a:r>
            <a:r>
              <a:rPr lang="en-GB" sz="1800" dirty="0"/>
              <a:t> </a:t>
            </a:r>
          </a:p>
        </p:txBody>
      </p:sp>
      <p:sp>
        <p:nvSpPr>
          <p:cNvPr id="5" name="TextBox 4">
            <a:extLst>
              <a:ext uri="{FF2B5EF4-FFF2-40B4-BE49-F238E27FC236}">
                <a16:creationId xmlns:a16="http://schemas.microsoft.com/office/drawing/2014/main" id="{FAE5952D-681D-40E1-AB30-6BA982CBF284}"/>
              </a:ext>
            </a:extLst>
          </p:cNvPr>
          <p:cNvSpPr txBox="1"/>
          <p:nvPr/>
        </p:nvSpPr>
        <p:spPr>
          <a:xfrm rot="634592">
            <a:off x="1519620" y="3150439"/>
            <a:ext cx="5893768" cy="461665"/>
          </a:xfrm>
          <a:prstGeom prst="rect">
            <a:avLst/>
          </a:prstGeom>
          <a:noFill/>
        </p:spPr>
        <p:txBody>
          <a:bodyPr wrap="square" rtlCol="0">
            <a:spAutoFit/>
          </a:bodyPr>
          <a:lstStyle/>
          <a:p>
            <a:r>
              <a:rPr lang="en-GB" sz="2400" dirty="0">
                <a:solidFill>
                  <a:schemeClr val="bg1">
                    <a:lumMod val="50000"/>
                  </a:schemeClr>
                </a:solidFill>
                <a:cs typeface="Times New Roman" panose="02020603050405020304" pitchFamily="18" charset="0"/>
              </a:rPr>
              <a:t>~</a:t>
            </a:r>
            <a:r>
              <a:rPr lang="en-GB" sz="2400" dirty="0">
                <a:solidFill>
                  <a:schemeClr val="bg1">
                    <a:lumMod val="50000"/>
                  </a:schemeClr>
                </a:solidFill>
                <a:latin typeface="+mn-lt"/>
              </a:rPr>
              <a:t>3000 cubic km Artic sea ice lost per decade</a:t>
            </a:r>
          </a:p>
        </p:txBody>
      </p:sp>
    </p:spTree>
    <p:extLst>
      <p:ext uri="{BB962C8B-B14F-4D97-AF65-F5344CB8AC3E}">
        <p14:creationId xmlns:p14="http://schemas.microsoft.com/office/powerpoint/2010/main" val="258141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346646"/>
            <a:ext cx="5338763" cy="922114"/>
          </a:xfrm>
        </p:spPr>
        <p:txBody>
          <a:bodyPr/>
          <a:lstStyle/>
          <a:p>
            <a:pPr eaLnBrk="1" hangingPunct="1"/>
            <a:r>
              <a:rPr lang="en-GB" sz="2800" dirty="0">
                <a:cs typeface="Calibri" pitchFamily="34" charset="0"/>
              </a:rPr>
              <a:t>What are the predictions?</a:t>
            </a:r>
          </a:p>
        </p:txBody>
      </p:sp>
      <p:sp>
        <p:nvSpPr>
          <p:cNvPr id="47107" name="Rectangle 3"/>
          <p:cNvSpPr>
            <a:spLocks noGrp="1"/>
          </p:cNvSpPr>
          <p:nvPr>
            <p:ph idx="1"/>
          </p:nvPr>
        </p:nvSpPr>
        <p:spPr>
          <a:xfrm>
            <a:off x="439504" y="1451492"/>
            <a:ext cx="8164943" cy="2049516"/>
          </a:xfrm>
        </p:spPr>
        <p:txBody>
          <a:bodyPr/>
          <a:lstStyle/>
          <a:p>
            <a:pPr eaLnBrk="1" hangingPunct="1">
              <a:lnSpc>
                <a:spcPct val="90000"/>
              </a:lnSpc>
            </a:pPr>
            <a:r>
              <a:rPr lang="en-GB" sz="2400" dirty="0">
                <a:latin typeface="Calibri" panose="020F0502020204030204" pitchFamily="34" charset="0"/>
              </a:rPr>
              <a:t>Physics of atmosphere, ocean &amp; land encapsulated in millions of lines of computer code to construct </a:t>
            </a:r>
            <a:r>
              <a:rPr lang="en-GB" sz="2400" dirty="0">
                <a:solidFill>
                  <a:schemeClr val="accent1"/>
                </a:solidFill>
                <a:latin typeface="Calibri" panose="020F0502020204030204" pitchFamily="34" charset="0"/>
              </a:rPr>
              <a:t>climate simulations </a:t>
            </a:r>
            <a:r>
              <a:rPr lang="en-GB" sz="2400" dirty="0">
                <a:latin typeface="Calibri" panose="020F0502020204030204" pitchFamily="34" charset="0"/>
              </a:rPr>
              <a:t>used to:</a:t>
            </a:r>
          </a:p>
          <a:p>
            <a:pPr lvl="1" eaLnBrk="1" hangingPunct="1">
              <a:lnSpc>
                <a:spcPct val="90000"/>
              </a:lnSpc>
            </a:pPr>
            <a:r>
              <a:rPr lang="en-GB" sz="2200" dirty="0">
                <a:latin typeface="Calibri" panose="020F0502020204030204" pitchFamily="34" charset="0"/>
              </a:rPr>
              <a:t>understand past climate change</a:t>
            </a:r>
          </a:p>
          <a:p>
            <a:pPr lvl="1" eaLnBrk="1" hangingPunct="1">
              <a:lnSpc>
                <a:spcPct val="90000"/>
              </a:lnSpc>
            </a:pPr>
            <a:r>
              <a:rPr lang="en-GB" sz="2200" dirty="0">
                <a:latin typeface="Calibri" panose="020F0502020204030204" pitchFamily="34" charset="0"/>
              </a:rPr>
              <a:t>project how climate will change over future decades and centuries</a:t>
            </a:r>
          </a:p>
          <a:p>
            <a:pPr eaLnBrk="1" hangingPunct="1">
              <a:lnSpc>
                <a:spcPct val="90000"/>
              </a:lnSpc>
            </a:pPr>
            <a:endParaRPr lang="en-GB" sz="2400" dirty="0"/>
          </a:p>
        </p:txBody>
      </p:sp>
      <p:pic>
        <p:nvPicPr>
          <p:cNvPr id="6" name="Picture 3074" descr="AGCM">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6502" y="3787299"/>
            <a:ext cx="2440534" cy="24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nline Media 2" title="N1280 All 2K Snow">
            <a:hlinkClick r:id="" action="ppaction://media"/>
            <a:extLst>
              <a:ext uri="{FF2B5EF4-FFF2-40B4-BE49-F238E27FC236}">
                <a16:creationId xmlns:a16="http://schemas.microsoft.com/office/drawing/2014/main" id="{3260DAE3-9B78-4B39-9767-A5A1549BBEAC}"/>
              </a:ext>
            </a:extLst>
          </p:cNvPr>
          <p:cNvPicPr>
            <a:picLocks noRot="1" noChangeAspect="1"/>
          </p:cNvPicPr>
          <p:nvPr>
            <a:videoFile r:link="rId1"/>
          </p:nvPr>
        </p:nvPicPr>
        <p:blipFill>
          <a:blip r:embed="rId6"/>
          <a:stretch>
            <a:fillRect/>
          </a:stretch>
        </p:blipFill>
        <p:spPr>
          <a:xfrm>
            <a:off x="439504" y="3140968"/>
            <a:ext cx="5644664" cy="3175123"/>
          </a:xfrm>
          <a:prstGeom prst="rect">
            <a:avLst/>
          </a:prstGeom>
        </p:spPr>
      </p:pic>
      <p:sp>
        <p:nvSpPr>
          <p:cNvPr id="4" name="TextBox 3">
            <a:extLst>
              <a:ext uri="{FF2B5EF4-FFF2-40B4-BE49-F238E27FC236}">
                <a16:creationId xmlns:a16="http://schemas.microsoft.com/office/drawing/2014/main" id="{BD1E2FB9-BB07-4324-9965-8232F6CC20F3}"/>
              </a:ext>
            </a:extLst>
          </p:cNvPr>
          <p:cNvSpPr txBox="1"/>
          <p:nvPr/>
        </p:nvSpPr>
        <p:spPr>
          <a:xfrm>
            <a:off x="5958457" y="3140968"/>
            <a:ext cx="2934023" cy="646331"/>
          </a:xfrm>
          <a:prstGeom prst="rect">
            <a:avLst/>
          </a:prstGeom>
          <a:noFill/>
        </p:spPr>
        <p:txBody>
          <a:bodyPr wrap="square" rtlCol="0">
            <a:spAutoFit/>
          </a:bodyPr>
          <a:lstStyle/>
          <a:p>
            <a:pPr algn="ctr"/>
            <a:r>
              <a:rPr lang="en-GB" sz="1800" dirty="0">
                <a:solidFill>
                  <a:schemeClr val="tx2"/>
                </a:solidFill>
                <a:latin typeface="+mn-lt"/>
                <a:sym typeface="Wingdings" panose="05000000000000000000" pitchFamily="2" charset="2"/>
              </a:rPr>
              <a:t> By Pier Luigi </a:t>
            </a:r>
            <a:r>
              <a:rPr lang="en-GB" sz="1800" dirty="0" err="1">
                <a:solidFill>
                  <a:schemeClr val="tx2"/>
                </a:solidFill>
                <a:latin typeface="+mn-lt"/>
                <a:sym typeface="Wingdings" panose="05000000000000000000" pitchFamily="2" charset="2"/>
              </a:rPr>
              <a:t>Vidale</a:t>
            </a:r>
            <a:r>
              <a:rPr lang="en-GB" sz="1800" dirty="0">
                <a:solidFill>
                  <a:schemeClr val="tx2"/>
                </a:solidFill>
                <a:latin typeface="+mn-lt"/>
                <a:sym typeface="Wingdings" panose="05000000000000000000" pitchFamily="2" charset="2"/>
              </a:rPr>
              <a:t> (NCAS, University of Reading)</a:t>
            </a:r>
            <a:endParaRPr lang="en-GB" sz="1800" dirty="0">
              <a:solidFill>
                <a:schemeClr val="tx2"/>
              </a:solidFill>
              <a:latin typeface="+mn-lt"/>
            </a:endParaRPr>
          </a:p>
        </p:txBody>
      </p:sp>
    </p:spTree>
    <p:extLst>
      <p:ext uri="{BB962C8B-B14F-4D97-AF65-F5344CB8AC3E}">
        <p14:creationId xmlns:p14="http://schemas.microsoft.com/office/powerpoint/2010/main" val="109705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322263" y="71439"/>
            <a:ext cx="6986588" cy="765273"/>
          </a:xfrm>
          <a:solidFill>
            <a:schemeClr val="bg1"/>
          </a:solidFill>
        </p:spPr>
        <p:txBody>
          <a:bodyPr/>
          <a:lstStyle/>
          <a:p>
            <a:pPr defTabSz="852488" eaLnBrk="1" hangingPunct="1">
              <a:lnSpc>
                <a:spcPct val="80000"/>
              </a:lnSpc>
            </a:pPr>
            <a:r>
              <a:rPr lang="en-GB" sz="2800" dirty="0"/>
              <a:t>Natural factors </a:t>
            </a:r>
            <a:r>
              <a:rPr lang="en-GB" sz="2800" dirty="0" err="1"/>
              <a:t>can’T</a:t>
            </a:r>
            <a:r>
              <a:rPr lang="en-GB" sz="2800" dirty="0"/>
              <a:t> explain warming</a:t>
            </a:r>
          </a:p>
        </p:txBody>
      </p:sp>
      <p:sp>
        <p:nvSpPr>
          <p:cNvPr id="48131" name="Rectangle 3"/>
          <p:cNvSpPr>
            <a:spLocks noChangeArrowheads="1"/>
          </p:cNvSpPr>
          <p:nvPr/>
        </p:nvSpPr>
        <p:spPr bwMode="auto">
          <a:xfrm>
            <a:off x="0" y="1196975"/>
            <a:ext cx="179388" cy="5661025"/>
          </a:xfrm>
          <a:prstGeom prst="rect">
            <a:avLst/>
          </a:prstGeom>
          <a:solidFill>
            <a:schemeClr val="bg1"/>
          </a:solidFill>
          <a:ln w="9525">
            <a:solidFill>
              <a:schemeClr val="bg1"/>
            </a:solidFill>
            <a:miter lim="800000"/>
            <a:headEnd/>
            <a:tailEnd/>
          </a:ln>
        </p:spPr>
        <p:txBody>
          <a:bodyPr wrap="none" anchor="ctr"/>
          <a:lstStyle/>
          <a:p>
            <a:endParaRPr lang="en-GB" sz="1600">
              <a:solidFill>
                <a:srgbClr val="000000"/>
              </a:solidFill>
            </a:endParaRPr>
          </a:p>
        </p:txBody>
      </p:sp>
      <p:sp>
        <p:nvSpPr>
          <p:cNvPr id="48132" name="Rectangle 4"/>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5" name="Rectangle 7"/>
          <p:cNvSpPr>
            <a:spLocks noChangeArrowheads="1"/>
          </p:cNvSpPr>
          <p:nvPr/>
        </p:nvSpPr>
        <p:spPr bwMode="auto">
          <a:xfrm>
            <a:off x="215900" y="12684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6" name="Rectangle 8"/>
          <p:cNvSpPr>
            <a:spLocks noChangeArrowheads="1"/>
          </p:cNvSpPr>
          <p:nvPr/>
        </p:nvSpPr>
        <p:spPr bwMode="auto">
          <a:xfrm>
            <a:off x="34925" y="1125538"/>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pic>
        <p:nvPicPr>
          <p:cNvPr id="4" name="Picture 3">
            <a:extLst>
              <a:ext uri="{FF2B5EF4-FFF2-40B4-BE49-F238E27FC236}">
                <a16:creationId xmlns:a16="http://schemas.microsoft.com/office/drawing/2014/main" id="{1F04DF6F-4E35-426F-9B55-68149882A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334" t="6670" b="42396"/>
          <a:stretch/>
        </p:blipFill>
        <p:spPr bwMode="auto">
          <a:xfrm>
            <a:off x="8172400" y="980728"/>
            <a:ext cx="9716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t, histogram&#10;&#10;Description automatically generated">
            <a:extLst>
              <a:ext uri="{FF2B5EF4-FFF2-40B4-BE49-F238E27FC236}">
                <a16:creationId xmlns:a16="http://schemas.microsoft.com/office/drawing/2014/main" id="{717A4619-19F9-4973-96DE-9264577D942E}"/>
              </a:ext>
            </a:extLst>
          </p:cNvPr>
          <p:cNvPicPr>
            <a:picLocks noChangeAspect="1"/>
          </p:cNvPicPr>
          <p:nvPr/>
        </p:nvPicPr>
        <p:blipFill rotWithShape="1">
          <a:blip r:embed="rId4">
            <a:extLst>
              <a:ext uri="{28A0092B-C50C-407E-A947-70E740481C1C}">
                <a14:useLocalDpi xmlns:a14="http://schemas.microsoft.com/office/drawing/2010/main" val="0"/>
              </a:ext>
            </a:extLst>
          </a:blip>
          <a:srcRect t="-166" b="49208"/>
          <a:stretch/>
        </p:blipFill>
        <p:spPr>
          <a:xfrm>
            <a:off x="107505" y="1400147"/>
            <a:ext cx="7958534" cy="4162652"/>
          </a:xfrm>
          <a:prstGeom prst="rect">
            <a:avLst/>
          </a:prstGeom>
        </p:spPr>
      </p:pic>
      <p:sp>
        <p:nvSpPr>
          <p:cNvPr id="6" name="TextBox 5">
            <a:extLst>
              <a:ext uri="{FF2B5EF4-FFF2-40B4-BE49-F238E27FC236}">
                <a16:creationId xmlns:a16="http://schemas.microsoft.com/office/drawing/2014/main" id="{E8DE6749-7009-4533-9770-1329573166D2}"/>
              </a:ext>
            </a:extLst>
          </p:cNvPr>
          <p:cNvSpPr txBox="1"/>
          <p:nvPr/>
        </p:nvSpPr>
        <p:spPr>
          <a:xfrm>
            <a:off x="2195736" y="2304000"/>
            <a:ext cx="2003658" cy="523220"/>
          </a:xfrm>
          <a:prstGeom prst="rect">
            <a:avLst/>
          </a:prstGeom>
          <a:solidFill>
            <a:schemeClr val="bg1"/>
          </a:solidFill>
        </p:spPr>
        <p:txBody>
          <a:bodyPr wrap="square" rtlCol="0">
            <a:spAutoFit/>
          </a:bodyPr>
          <a:lstStyle/>
          <a:p>
            <a:r>
              <a:rPr lang="en-GB" sz="2800" dirty="0">
                <a:solidFill>
                  <a:schemeClr val="tx2"/>
                </a:solidFill>
                <a:latin typeface="+mn-lt"/>
              </a:rPr>
              <a:t>Simulations</a:t>
            </a:r>
          </a:p>
        </p:txBody>
      </p:sp>
      <p:sp>
        <p:nvSpPr>
          <p:cNvPr id="7" name="TextBox 6">
            <a:extLst>
              <a:ext uri="{FF2B5EF4-FFF2-40B4-BE49-F238E27FC236}">
                <a16:creationId xmlns:a16="http://schemas.microsoft.com/office/drawing/2014/main" id="{7D62B6DF-28DA-4BAB-8CDF-BA243F4CB00D}"/>
              </a:ext>
            </a:extLst>
          </p:cNvPr>
          <p:cNvSpPr txBox="1"/>
          <p:nvPr/>
        </p:nvSpPr>
        <p:spPr>
          <a:xfrm>
            <a:off x="143892" y="5589240"/>
            <a:ext cx="7668468" cy="461665"/>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5"/>
              </a:rPr>
              <a:t>IPCC FAQ 10.1</a:t>
            </a:r>
            <a:r>
              <a:rPr lang="en-GB" sz="2400" b="1" dirty="0">
                <a:solidFill>
                  <a:srgbClr val="000000"/>
                </a:solidFill>
                <a:latin typeface="Calibri" panose="020F0502020204030204" pitchFamily="34" charset="0"/>
              </a:rPr>
              <a:t> and </a:t>
            </a:r>
            <a:r>
              <a:rPr lang="en-GB" sz="2400" dirty="0">
                <a:solidFill>
                  <a:srgbClr val="9900CC"/>
                </a:solidFill>
              </a:rPr>
              <a:t>Summary for Policy Makers Fig. 6</a:t>
            </a:r>
          </a:p>
        </p:txBody>
      </p:sp>
    </p:spTree>
    <p:extLst>
      <p:ext uri="{BB962C8B-B14F-4D97-AF65-F5344CB8AC3E}">
        <p14:creationId xmlns:p14="http://schemas.microsoft.com/office/powerpoint/2010/main" val="258834596"/>
      </p:ext>
    </p:extLst>
  </p:cSld>
  <p:clrMapOvr>
    <a:masterClrMapping/>
  </p:clrMapOvr>
  <p:transition/>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10948</TotalTime>
  <Words>3740</Words>
  <Application>Microsoft Office PowerPoint</Application>
  <PresentationFormat>On-screen Show (4:3)</PresentationFormat>
  <Paragraphs>277</Paragraphs>
  <Slides>24</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Effra</vt:lpstr>
      <vt:lpstr>Effra Bold</vt:lpstr>
      <vt:lpstr>Effra Heavy</vt:lpstr>
      <vt:lpstr>Effra Light</vt:lpstr>
      <vt:lpstr>Times New Roman</vt:lpstr>
      <vt:lpstr>UoR Theme</vt:lpstr>
      <vt:lpstr>The Science of Climate change</vt:lpstr>
      <vt:lpstr>Earth’s Climate has always been changing</vt:lpstr>
      <vt:lpstr>Climate change over last 800,000 years</vt:lpstr>
      <vt:lpstr>PowerPoint Presentation</vt:lpstr>
      <vt:lpstr>PowerPoint Presentation</vt:lpstr>
      <vt:lpstr>Global average sea level is rising…</vt:lpstr>
      <vt:lpstr>PowerPoint Presentation</vt:lpstr>
      <vt:lpstr>What are the predictions?</vt:lpstr>
      <vt:lpstr>Natural factors can’T explain warming</vt:lpstr>
      <vt:lpstr>Natural factors can’T explain warming</vt:lpstr>
      <vt:lpstr>PowerPoint Presentation</vt:lpstr>
      <vt:lpstr>PowerPoint Presentation</vt:lpstr>
      <vt:lpstr>Climate change</vt:lpstr>
      <vt:lpstr>PowerPoint Presentation</vt:lpstr>
      <vt:lpstr>COP21 Paris Climate Deal source: http://www.carbonbrief.org/analysis-the-final-paris-climate-deal</vt:lpstr>
      <vt:lpstr>PowerPoint Presentation</vt:lpstr>
      <vt:lpstr>Natural &amp; man-made carbon cycles</vt:lpstr>
      <vt:lpstr>Warming will be greater over  the land and greatest in the Arctic</vt:lpstr>
      <vt:lpstr>THE WATER  CYCLE IS Changing</vt:lpstr>
      <vt:lpstr>How much will planet warm?</vt:lpstr>
      <vt:lpstr>Projections:   Arctic sea ice  extent decline  in 21st century   </vt:lpstr>
      <vt:lpstr>PowerPoint Presentation</vt:lpstr>
      <vt:lpstr>Intensification of heavy rainfall </vt:lpstr>
      <vt:lpstr>Long-term commitment to sea-level rise</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 Allan</cp:lastModifiedBy>
  <cp:revision>1682</cp:revision>
  <cp:lastPrinted>2001-12-18T09:43:01Z</cp:lastPrinted>
  <dcterms:created xsi:type="dcterms:W3CDTF">2001-08-31T10:10:14Z</dcterms:created>
  <dcterms:modified xsi:type="dcterms:W3CDTF">2020-11-09T16:15:54Z</dcterms:modified>
</cp:coreProperties>
</file>