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15" r:id="rId2"/>
    <p:sldMasterId id="2147483737" r:id="rId3"/>
    <p:sldMasterId id="2147483759" r:id="rId4"/>
    <p:sldMasterId id="2147483793" r:id="rId5"/>
    <p:sldMasterId id="2147483812" r:id="rId6"/>
  </p:sldMasterIdLst>
  <p:notesMasterIdLst>
    <p:notesMasterId r:id="rId34"/>
  </p:notesMasterIdLst>
  <p:handoutMasterIdLst>
    <p:handoutMasterId r:id="rId35"/>
  </p:handoutMasterIdLst>
  <p:sldIdLst>
    <p:sldId id="1078" r:id="rId7"/>
    <p:sldId id="1103" r:id="rId8"/>
    <p:sldId id="1106" r:id="rId9"/>
    <p:sldId id="1102" r:id="rId10"/>
    <p:sldId id="1104" r:id="rId11"/>
    <p:sldId id="1107" r:id="rId12"/>
    <p:sldId id="272" r:id="rId13"/>
    <p:sldId id="1109" r:id="rId14"/>
    <p:sldId id="1110" r:id="rId15"/>
    <p:sldId id="1108" r:id="rId16"/>
    <p:sldId id="264" r:id="rId17"/>
    <p:sldId id="261" r:id="rId18"/>
    <p:sldId id="265" r:id="rId19"/>
    <p:sldId id="267" r:id="rId20"/>
    <p:sldId id="268" r:id="rId21"/>
    <p:sldId id="260" r:id="rId22"/>
    <p:sldId id="269" r:id="rId23"/>
    <p:sldId id="1089" r:id="rId24"/>
    <p:sldId id="1100" r:id="rId25"/>
    <p:sldId id="1097" r:id="rId26"/>
    <p:sldId id="1105" r:id="rId27"/>
    <p:sldId id="1098" r:id="rId28"/>
    <p:sldId id="1075" r:id="rId29"/>
    <p:sldId id="258" r:id="rId30"/>
    <p:sldId id="263" r:id="rId31"/>
    <p:sldId id="262" r:id="rId32"/>
    <p:sldId id="1084" r:id="rId33"/>
  </p:sldIdLst>
  <p:sldSz cx="9144000" cy="6858000" type="screen4x3"/>
  <p:notesSz cx="6745288" cy="9713913"/>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CAC"/>
    <a:srgbClr val="0B33B5"/>
    <a:srgbClr val="A46202"/>
    <a:srgbClr val="006699"/>
    <a:srgbClr val="FF0066"/>
    <a:srgbClr val="66FF33"/>
    <a:srgbClr val="993300"/>
    <a:srgbClr val="00FFFF"/>
    <a:srgbClr val="DDDDD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8" autoAdjust="0"/>
    <p:restoredTop sz="80812" autoAdjust="0"/>
  </p:normalViewPr>
  <p:slideViewPr>
    <p:cSldViewPr>
      <p:cViewPr varScale="1">
        <p:scale>
          <a:sx n="60" d="100"/>
          <a:sy n="60"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4099" name="Rectangle 3"/>
          <p:cNvSpPr>
            <a:spLocks noGrp="1" noChangeArrowheads="1"/>
          </p:cNvSpPr>
          <p:nvPr>
            <p:ph type="dt" sz="quarter" idx="1"/>
          </p:nvPr>
        </p:nvSpPr>
        <p:spPr bwMode="auto">
          <a:xfrm>
            <a:off x="38100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GB"/>
          </a:p>
        </p:txBody>
      </p:sp>
      <p:sp>
        <p:nvSpPr>
          <p:cNvPr id="4100" name="Rectangle 4"/>
          <p:cNvSpPr>
            <a:spLocks noGrp="1" noChangeArrowheads="1"/>
          </p:cNvSpPr>
          <p:nvPr>
            <p:ph type="ftr" sz="quarter" idx="2"/>
          </p:nvPr>
        </p:nvSpPr>
        <p:spPr bwMode="auto">
          <a:xfrm>
            <a:off x="0" y="9220200"/>
            <a:ext cx="2895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4101" name="Rectangle 5"/>
          <p:cNvSpPr>
            <a:spLocks noGrp="1" noChangeArrowheads="1"/>
          </p:cNvSpPr>
          <p:nvPr>
            <p:ph type="sldNum" sz="quarter" idx="3"/>
          </p:nvPr>
        </p:nvSpPr>
        <p:spPr bwMode="auto">
          <a:xfrm>
            <a:off x="3810000" y="92202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0" hangingPunct="0">
              <a:defRPr sz="1200" smtClean="0">
                <a:latin typeface="Times New Roman" pitchFamily="18" charset="0"/>
              </a:defRPr>
            </a:lvl1pPr>
          </a:lstStyle>
          <a:p>
            <a:pPr>
              <a:defRPr/>
            </a:pPr>
            <a:fld id="{21D6F5EF-70D5-42F0-8202-762E13637E8F}" type="slidenum">
              <a:rPr lang="en-GB"/>
              <a:pPr>
                <a:defRPr/>
              </a:pPr>
              <a:t>‹#›</a:t>
            </a:fld>
            <a:endParaRPr lang="en-GB"/>
          </a:p>
        </p:txBody>
      </p:sp>
    </p:spTree>
    <p:extLst>
      <p:ext uri="{BB962C8B-B14F-4D97-AF65-F5344CB8AC3E}">
        <p14:creationId xmlns:p14="http://schemas.microsoft.com/office/powerpoint/2010/main" val="169528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33795" name="Rectangle 3"/>
          <p:cNvSpPr>
            <a:spLocks noGrp="1" noChangeArrowheads="1"/>
          </p:cNvSpPr>
          <p:nvPr>
            <p:ph type="dt" idx="1"/>
          </p:nvPr>
        </p:nvSpPr>
        <p:spPr bwMode="auto">
          <a:xfrm>
            <a:off x="38100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1004888" y="762000"/>
            <a:ext cx="47752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4648200"/>
            <a:ext cx="4953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798" name="Rectangle 6"/>
          <p:cNvSpPr>
            <a:spLocks noGrp="1" noChangeArrowheads="1"/>
          </p:cNvSpPr>
          <p:nvPr>
            <p:ph type="ftr" sz="quarter" idx="4"/>
          </p:nvPr>
        </p:nvSpPr>
        <p:spPr bwMode="auto">
          <a:xfrm>
            <a:off x="0" y="9220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33799" name="Rectangle 7"/>
          <p:cNvSpPr>
            <a:spLocks noGrp="1" noChangeArrowheads="1"/>
          </p:cNvSpPr>
          <p:nvPr>
            <p:ph type="sldNum" sz="quarter" idx="5"/>
          </p:nvPr>
        </p:nvSpPr>
        <p:spPr bwMode="auto">
          <a:xfrm>
            <a:off x="3810000" y="9220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D5A4170C-8AB0-46D3-924B-94720B1EC4EF}" type="slidenum">
              <a:rPr lang="en-GB"/>
              <a:pPr>
                <a:defRPr/>
              </a:pPr>
              <a:t>‹#›</a:t>
            </a:fld>
            <a:endParaRPr lang="en-GB"/>
          </a:p>
        </p:txBody>
      </p:sp>
    </p:spTree>
    <p:extLst>
      <p:ext uri="{BB962C8B-B14F-4D97-AF65-F5344CB8AC3E}">
        <p14:creationId xmlns:p14="http://schemas.microsoft.com/office/powerpoint/2010/main" val="410617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1</a:t>
            </a:fld>
            <a:endParaRPr lang="en-GB"/>
          </a:p>
        </p:txBody>
      </p:sp>
    </p:spTree>
    <p:extLst>
      <p:ext uri="{BB962C8B-B14F-4D97-AF65-F5344CB8AC3E}">
        <p14:creationId xmlns:p14="http://schemas.microsoft.com/office/powerpoint/2010/main" val="109995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figure</a:t>
            </a:r>
            <a:r>
              <a:rPr lang="en-GB" baseline="0" dirty="0"/>
              <a:t> is slightly later on in the same paper. It doesn’t follow directly from the previous slide but is, in essence, a prediction of the bias in radiative forcing that could arise due to misrepresentation of the 3D structure of the vegetation.</a:t>
            </a:r>
          </a:p>
          <a:p>
            <a:endParaRPr lang="en-GB" baseline="0" dirty="0"/>
          </a:p>
          <a:p>
            <a:r>
              <a:rPr lang="en-GB" baseline="0" dirty="0"/>
              <a:t>NOTE – this is not directly applicable to JULES – it is averaged across JULES, ORCHIDEE and JSBACH. Some of the models exhibited quite significant biases. Also, I was never 100% behind this particular extrapolation of the data if I am honest.</a:t>
            </a:r>
          </a:p>
        </p:txBody>
      </p:sp>
      <p:sp>
        <p:nvSpPr>
          <p:cNvPr id="4" name="Slide Number Placeholder 3"/>
          <p:cNvSpPr>
            <a:spLocks noGrp="1"/>
          </p:cNvSpPr>
          <p:nvPr>
            <p:ph type="sldNum" sz="quarter" idx="10"/>
          </p:nvPr>
        </p:nvSpPr>
        <p:spPr/>
        <p:txBody>
          <a:bodyPr/>
          <a:lstStyle/>
          <a:p>
            <a:fld id="{D99D3F79-CD90-47E6-AA22-21FA81BBD32C}" type="slidenum">
              <a:rPr lang="en-GB" smtClean="0"/>
              <a:t>26</a:t>
            </a:fld>
            <a:endParaRPr lang="en-GB"/>
          </a:p>
        </p:txBody>
      </p:sp>
    </p:spTree>
    <p:extLst>
      <p:ext uri="{BB962C8B-B14F-4D97-AF65-F5344CB8AC3E}">
        <p14:creationId xmlns:p14="http://schemas.microsoft.com/office/powerpoint/2010/main" val="8089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Combining top of atmosphere energy </a:t>
            </a:r>
            <a:r>
              <a:rPr lang="en-GB" dirty="0" err="1"/>
              <a:t>buget</a:t>
            </a:r>
            <a:r>
              <a:rPr lang="en-GB" dirty="0"/>
              <a:t> and reanalysis horizontal energy transports allows new estimates of global surface energy budget</a:t>
            </a:r>
          </a:p>
          <a:p>
            <a:pPr marL="171450" indent="-171450">
              <a:buFontTx/>
              <a:buChar char="-"/>
            </a:pPr>
            <a:r>
              <a:rPr lang="en-GB" dirty="0"/>
              <a:t>This has enabled advances in observing/understanding inter-hemispheric energy imbalance/transports and precipitation and links to model biases</a:t>
            </a:r>
          </a:p>
          <a:p>
            <a:pPr marL="171450" indent="-171450">
              <a:buFontTx/>
              <a:buChar char="-"/>
            </a:pPr>
            <a:r>
              <a:rPr lang="en-GB" dirty="0"/>
              <a:t>Many CMIP5 models contain gross errors in cross equatorial energy fluxes which coincide with incorrect depiction of hemispheric precipitation asymmetries offering a potential constraint on climate models</a:t>
            </a:r>
          </a:p>
          <a:p>
            <a:pPr marL="0" indent="0">
              <a:buFontTx/>
              <a:buNone/>
            </a:pPr>
            <a:endParaRPr lang="en-GB" dirty="0"/>
          </a:p>
          <a:p>
            <a:pPr marL="171450" indent="-171450">
              <a:buFontTx/>
              <a:buChar cha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4</a:t>
            </a:fld>
            <a:endParaRPr lang="en-GB"/>
          </a:p>
        </p:txBody>
      </p:sp>
    </p:spTree>
    <p:extLst>
      <p:ext uri="{BB962C8B-B14F-4D97-AF65-F5344CB8AC3E}">
        <p14:creationId xmlns:p14="http://schemas.microsoft.com/office/powerpoint/2010/main" val="261128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from our recent HESS paper. Region is Ghana. In essence we</a:t>
            </a:r>
            <a:r>
              <a:rPr lang="en-GB" baseline="0" dirty="0"/>
              <a:t> tested the relative information in TAMSAT data and ESA soil moisture data for constraining the soil moisture estimates from JULES (assessed using a </a:t>
            </a:r>
            <a:r>
              <a:rPr lang="en-GB" baseline="0" dirty="0" err="1"/>
              <a:t>hindcast</a:t>
            </a:r>
            <a:r>
              <a:rPr lang="en-GB" baseline="0" dirty="0"/>
              <a:t> experiment). The conclusion is basically that getting precipitation right is crucial for the start of season wetting-up, whereas getting the soil description right is crucial for the end of season dry-down.  [Kind of obvious when you think about it, but nice to have it demonstrated in an experiment.]</a:t>
            </a:r>
            <a:endParaRPr lang="en-GB" dirty="0"/>
          </a:p>
        </p:txBody>
      </p:sp>
      <p:sp>
        <p:nvSpPr>
          <p:cNvPr id="4" name="Slide Number Placeholder 3"/>
          <p:cNvSpPr>
            <a:spLocks noGrp="1"/>
          </p:cNvSpPr>
          <p:nvPr>
            <p:ph type="sldNum" sz="quarter" idx="10"/>
          </p:nvPr>
        </p:nvSpPr>
        <p:spPr/>
        <p:txBody>
          <a:bodyPr/>
          <a:lstStyle/>
          <a:p>
            <a:fld id="{D99D3F79-CD90-47E6-AA22-21FA81BBD32C}" type="slidenum">
              <a:rPr lang="en-GB" smtClean="0"/>
              <a:t>9</a:t>
            </a:fld>
            <a:endParaRPr lang="en-GB"/>
          </a:p>
        </p:txBody>
      </p:sp>
    </p:spTree>
    <p:extLst>
      <p:ext uri="{BB962C8B-B14F-4D97-AF65-F5344CB8AC3E}">
        <p14:creationId xmlns:p14="http://schemas.microsoft.com/office/powerpoint/2010/main" val="118136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ENSO responses shown as regression gradients between climatic index and selected variables. Positive values indicate increases during the warm ENSO phase and the reverse during the cool phase. Only geographical areas where there is equal to or greater than a 95% probability of repeat occurrence in ENSO events are shown. Gradient responses are shown for yearly (</a:t>
            </a:r>
            <a:r>
              <a:rPr lang="en-GB" sz="1200" b="0" i="1" kern="1200" dirty="0">
                <a:solidFill>
                  <a:schemeClr val="tx1"/>
                </a:solidFill>
                <a:effectLst/>
                <a:latin typeface="+mn-lt"/>
                <a:ea typeface="+mn-ea"/>
                <a:cs typeface="+mn-cs"/>
              </a:rPr>
              <a:t>a</a:t>
            </a:r>
            <a:r>
              <a:rPr lang="en-GB" sz="1200" b="0" i="0" kern="1200" dirty="0">
                <a:solidFill>
                  <a:schemeClr val="tx1"/>
                </a:solidFill>
                <a:effectLst/>
                <a:latin typeface="+mn-lt"/>
                <a:ea typeface="+mn-ea"/>
                <a:cs typeface="+mn-cs"/>
              </a:rPr>
              <a:t>) temperature, (</a:t>
            </a:r>
            <a:r>
              <a:rPr lang="en-GB" sz="1200" b="0" i="1" kern="1200" dirty="0">
                <a:solidFill>
                  <a:schemeClr val="tx1"/>
                </a:solidFill>
                <a:effectLst/>
                <a:latin typeface="+mn-lt"/>
                <a:ea typeface="+mn-ea"/>
                <a:cs typeface="+mn-cs"/>
              </a:rPr>
              <a:t>b</a:t>
            </a:r>
            <a:r>
              <a:rPr lang="en-GB" sz="1200" b="0" i="0" kern="1200" dirty="0">
                <a:solidFill>
                  <a:schemeClr val="tx1"/>
                </a:solidFill>
                <a:effectLst/>
                <a:latin typeface="+mn-lt"/>
                <a:ea typeface="+mn-ea"/>
                <a:cs typeface="+mn-cs"/>
              </a:rPr>
              <a:t>) precipitation, (</a:t>
            </a:r>
            <a:r>
              <a:rPr lang="en-GB" sz="1200" b="0" i="1" kern="1200" dirty="0">
                <a:solidFill>
                  <a:schemeClr val="tx1"/>
                </a:solidFill>
                <a:effectLst/>
                <a:latin typeface="+mn-lt"/>
                <a:ea typeface="+mn-ea"/>
                <a:cs typeface="+mn-cs"/>
              </a:rPr>
              <a:t>c</a:t>
            </a:r>
            <a:r>
              <a:rPr lang="en-GB" sz="1200" b="0" i="0" kern="1200" dirty="0">
                <a:solidFill>
                  <a:schemeClr val="tx1"/>
                </a:solidFill>
                <a:effectLst/>
                <a:latin typeface="+mn-lt"/>
                <a:ea typeface="+mn-ea"/>
                <a:cs typeface="+mn-cs"/>
              </a:rPr>
              <a:t>) gross primary production (GPP) and (</a:t>
            </a:r>
            <a:r>
              <a:rPr lang="en-GB" sz="1200" b="0" i="1" kern="1200" dirty="0">
                <a:solidFill>
                  <a:schemeClr val="tx1"/>
                </a:solidFill>
                <a:effectLst/>
                <a:latin typeface="+mn-lt"/>
                <a:ea typeface="+mn-ea"/>
                <a:cs typeface="+mn-cs"/>
              </a:rPr>
              <a:t>d</a:t>
            </a:r>
            <a:r>
              <a:rPr lang="en-GB" sz="1200" b="0" i="0" kern="1200" dirty="0">
                <a:solidFill>
                  <a:schemeClr val="tx1"/>
                </a:solidFill>
                <a:effectLst/>
                <a:latin typeface="+mn-lt"/>
                <a:ea typeface="+mn-ea"/>
                <a:cs typeface="+mn-cs"/>
              </a:rPr>
              <a:t>) NDVI. Circles with numbers indicate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Woodward, F.I., Lomas, M.R. and Quaife, T., 2008. Global responses of terrestrial productivity to contemporary climatic oscillations. </a:t>
            </a:r>
            <a:r>
              <a:rPr lang="en-GB" sz="1200" b="0" i="1" kern="1200" dirty="0">
                <a:solidFill>
                  <a:schemeClr val="tx1"/>
                </a:solidFill>
                <a:effectLst/>
                <a:latin typeface="+mn-lt"/>
                <a:ea typeface="+mn-ea"/>
                <a:cs typeface="+mn-cs"/>
              </a:rPr>
              <a:t>Philosophical Transactions of the Royal Society B: Biological Sciences</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363</a:t>
            </a:r>
            <a:r>
              <a:rPr lang="en-GB" sz="1200" b="0" i="0" kern="1200" dirty="0">
                <a:solidFill>
                  <a:schemeClr val="tx1"/>
                </a:solidFill>
                <a:effectLst/>
                <a:latin typeface="+mn-lt"/>
                <a:ea typeface="+mn-ea"/>
                <a:cs typeface="+mn-cs"/>
              </a:rPr>
              <a:t>(1504), pp.2779-2785.areas considered in the discussion.</a:t>
            </a:r>
            <a:endParaRPr lang="en-GB" dirty="0"/>
          </a:p>
        </p:txBody>
      </p:sp>
      <p:sp>
        <p:nvSpPr>
          <p:cNvPr id="4" name="Slide Number Placeholder 3"/>
          <p:cNvSpPr>
            <a:spLocks noGrp="1"/>
          </p:cNvSpPr>
          <p:nvPr>
            <p:ph type="sldNum" sz="quarter" idx="10"/>
          </p:nvPr>
        </p:nvSpPr>
        <p:spPr/>
        <p:txBody>
          <a:bodyPr/>
          <a:lstStyle/>
          <a:p>
            <a:fld id="{D99D3F79-CD90-47E6-AA22-21FA81BBD32C}" type="slidenum">
              <a:rPr lang="en-GB" smtClean="0"/>
              <a:t>10</a:t>
            </a:fld>
            <a:endParaRPr lang="en-GB"/>
          </a:p>
        </p:txBody>
      </p:sp>
    </p:spTree>
    <p:extLst>
      <p:ext uri="{BB962C8B-B14F-4D97-AF65-F5344CB8AC3E}">
        <p14:creationId xmlns:p14="http://schemas.microsoft.com/office/powerpoint/2010/main" val="133083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D3F79-CD90-47E6-AA22-21FA81BBD32C}" type="slidenum">
              <a:rPr lang="en-GB" smtClean="0"/>
              <a:t>11</a:t>
            </a:fld>
            <a:endParaRPr lang="en-GB"/>
          </a:p>
        </p:txBody>
      </p:sp>
    </p:spTree>
    <p:extLst>
      <p:ext uri="{BB962C8B-B14F-4D97-AF65-F5344CB8AC3E}">
        <p14:creationId xmlns:p14="http://schemas.microsoft.com/office/powerpoint/2010/main" val="236638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92357C-3617-4234-A6FA-C4ADE1E075EF}" type="slidenum">
              <a:rPr lang="en-US" altLang="en-US" smtClean="0"/>
              <a:pPr eaLnBrk="1" hangingPunct="1"/>
              <a:t>12</a:t>
            </a:fld>
            <a:endParaRPr lang="en-US" alt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itchFamily="34" charset="0"/>
                <a:cs typeface="Arial" pitchFamily="34" charset="0"/>
              </a:rPr>
              <a:t>This is the MODIS GPP/NPP</a:t>
            </a:r>
            <a:r>
              <a:rPr lang="en-US" altLang="en-US" baseline="0" dirty="0">
                <a:latin typeface="Arial" pitchFamily="34" charset="0"/>
                <a:cs typeface="Arial" pitchFamily="34" charset="0"/>
              </a:rPr>
              <a:t> algorithm. Red boxes are the only EO observations entering product.</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96158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global test of various</a:t>
            </a:r>
            <a:r>
              <a:rPr lang="en-GB" baseline="0" dirty="0"/>
              <a:t> hypotheses about the maximum rate of carboxylation (a key parameter for photosynthesis) in SDGVM as tested, globally, against SIF observations from NASA OCO2.</a:t>
            </a:r>
            <a:endParaRPr lang="en-GB" dirty="0"/>
          </a:p>
        </p:txBody>
      </p:sp>
      <p:sp>
        <p:nvSpPr>
          <p:cNvPr id="4" name="Slide Number Placeholder 3"/>
          <p:cNvSpPr>
            <a:spLocks noGrp="1"/>
          </p:cNvSpPr>
          <p:nvPr>
            <p:ph type="sldNum" sz="quarter" idx="10"/>
          </p:nvPr>
        </p:nvSpPr>
        <p:spPr/>
        <p:txBody>
          <a:bodyPr/>
          <a:lstStyle/>
          <a:p>
            <a:fld id="{D99D3F79-CD90-47E6-AA22-21FA81BBD32C}" type="slidenum">
              <a:rPr lang="en-GB" smtClean="0"/>
              <a:t>16</a:t>
            </a:fld>
            <a:endParaRPr lang="en-GB"/>
          </a:p>
        </p:txBody>
      </p:sp>
    </p:spTree>
    <p:extLst>
      <p:ext uri="{BB962C8B-B14F-4D97-AF65-F5344CB8AC3E}">
        <p14:creationId xmlns:p14="http://schemas.microsoft.com/office/powerpoint/2010/main" val="340761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detailed</a:t>
            </a:r>
            <a:r>
              <a:rPr lang="en-GB" baseline="0" dirty="0"/>
              <a:t> test of the canopy radiative transfer physics in JULES and a number of other models. In my humble opinion – which slightly contrasts with the lead author - JULES does a pretty good, especially as the other models are far more specialised and none of them are used in ESMs (as far as I am aware).</a:t>
            </a:r>
            <a:endParaRPr lang="en-GB" dirty="0"/>
          </a:p>
        </p:txBody>
      </p:sp>
      <p:sp>
        <p:nvSpPr>
          <p:cNvPr id="4" name="Slide Number Placeholder 3"/>
          <p:cNvSpPr>
            <a:spLocks noGrp="1"/>
          </p:cNvSpPr>
          <p:nvPr>
            <p:ph type="sldNum" sz="quarter" idx="10"/>
          </p:nvPr>
        </p:nvSpPr>
        <p:spPr/>
        <p:txBody>
          <a:bodyPr/>
          <a:lstStyle/>
          <a:p>
            <a:fld id="{D99D3F79-CD90-47E6-AA22-21FA81BBD32C}" type="slidenum">
              <a:rPr lang="en-GB" smtClean="0"/>
              <a:t>24</a:t>
            </a:fld>
            <a:endParaRPr lang="en-GB"/>
          </a:p>
        </p:txBody>
      </p:sp>
    </p:spTree>
    <p:extLst>
      <p:ext uri="{BB962C8B-B14F-4D97-AF65-F5344CB8AC3E}">
        <p14:creationId xmlns:p14="http://schemas.microsoft.com/office/powerpoint/2010/main" val="247817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went</a:t>
            </a:r>
            <a:r>
              <a:rPr lang="en-GB" baseline="0" dirty="0"/>
              <a:t> on to repeat the RAMI4PILPS tests for more comparable models (JSBACH and ORCHIDEE). The conclusion is that JULES actually has a better representation of canopy radiative transfer than either of these models.</a:t>
            </a:r>
            <a:endParaRPr lang="en-GB" dirty="0"/>
          </a:p>
        </p:txBody>
      </p:sp>
      <p:sp>
        <p:nvSpPr>
          <p:cNvPr id="4" name="Slide Number Placeholder 3"/>
          <p:cNvSpPr>
            <a:spLocks noGrp="1"/>
          </p:cNvSpPr>
          <p:nvPr>
            <p:ph type="sldNum" sz="quarter" idx="10"/>
          </p:nvPr>
        </p:nvSpPr>
        <p:spPr/>
        <p:txBody>
          <a:bodyPr/>
          <a:lstStyle/>
          <a:p>
            <a:fld id="{D99D3F79-CD90-47E6-AA22-21FA81BBD32C}" type="slidenum">
              <a:rPr lang="en-GB" smtClean="0"/>
              <a:t>25</a:t>
            </a:fld>
            <a:endParaRPr lang="en-GB"/>
          </a:p>
        </p:txBody>
      </p:sp>
    </p:spTree>
    <p:extLst>
      <p:ext uri="{BB962C8B-B14F-4D97-AF65-F5344CB8AC3E}">
        <p14:creationId xmlns:p14="http://schemas.microsoft.com/office/powerpoint/2010/main" val="2998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8AB62B-0FC4-4713-BBFC-824CFFB876A9}" type="slidenum">
              <a:rPr lang="en-GB"/>
              <a:pPr>
                <a:defRPr/>
              </a:pPr>
              <a:t>‹#›</a:t>
            </a:fld>
            <a:endParaRPr lang="en-GB"/>
          </a:p>
        </p:txBody>
      </p:sp>
    </p:spTree>
    <p:extLst>
      <p:ext uri="{BB962C8B-B14F-4D97-AF65-F5344CB8AC3E}">
        <p14:creationId xmlns:p14="http://schemas.microsoft.com/office/powerpoint/2010/main" val="65392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ECCFF3-867D-4A13-A867-19531170F49C}" type="slidenum">
              <a:rPr lang="en-GB"/>
              <a:pPr>
                <a:defRPr/>
              </a:pPr>
              <a:t>‹#›</a:t>
            </a:fld>
            <a:endParaRPr lang="en-GB"/>
          </a:p>
        </p:txBody>
      </p:sp>
    </p:spTree>
    <p:extLst>
      <p:ext uri="{BB962C8B-B14F-4D97-AF65-F5344CB8AC3E}">
        <p14:creationId xmlns:p14="http://schemas.microsoft.com/office/powerpoint/2010/main" val="193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C5AE93-A2AC-4450-9303-8CA8F43E6370}" type="slidenum">
              <a:rPr lang="en-GB"/>
              <a:pPr>
                <a:defRPr/>
              </a:pPr>
              <a:t>‹#›</a:t>
            </a:fld>
            <a:endParaRPr lang="en-GB"/>
          </a:p>
        </p:txBody>
      </p:sp>
    </p:spTree>
    <p:extLst>
      <p:ext uri="{BB962C8B-B14F-4D97-AF65-F5344CB8AC3E}">
        <p14:creationId xmlns:p14="http://schemas.microsoft.com/office/powerpoint/2010/main" val="278356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6D9EF5B-9DAB-4491-B320-4BD375E69F75}" type="slidenum">
              <a:rPr lang="en-GB"/>
              <a:pPr>
                <a:defRPr/>
              </a:pPr>
              <a:t>‹#›</a:t>
            </a:fld>
            <a:endParaRPr lang="en-GB"/>
          </a:p>
        </p:txBody>
      </p:sp>
    </p:spTree>
    <p:extLst>
      <p:ext uri="{BB962C8B-B14F-4D97-AF65-F5344CB8AC3E}">
        <p14:creationId xmlns:p14="http://schemas.microsoft.com/office/powerpoint/2010/main" val="3862303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44F944D-2272-47F7-8969-DDDA77676334}" type="slidenum">
              <a:rPr lang="en-GB">
                <a:solidFill>
                  <a:srgbClr val="FFFFFF"/>
                </a:solidFill>
              </a:rPr>
              <a:pPr/>
              <a:t>‹#›</a:t>
            </a:fld>
            <a:endParaRPr lang="en-GB" dirty="0">
              <a:solidFill>
                <a:srgbClr val="FFFFFF"/>
              </a:solidFill>
            </a:endParaRPr>
          </a:p>
        </p:txBody>
      </p:sp>
      <p:sp>
        <p:nvSpPr>
          <p:cNvPr id="7" name="Rectangle 6"/>
          <p:cNvSpPr/>
          <p:nvPr userDrawn="1"/>
        </p:nvSpPr>
        <p:spPr>
          <a:xfrm>
            <a:off x="611560" y="6429938"/>
            <a:ext cx="7308304" cy="397032"/>
          </a:xfrm>
          <a:prstGeom prst="rect">
            <a:avLst/>
          </a:prstGeom>
          <a:solidFill>
            <a:schemeClr val="bg1"/>
          </a:solidFill>
        </p:spPr>
        <p:txBody>
          <a:bodyPr wrap="square">
            <a:spAutoFit/>
          </a:bodyPr>
          <a:lstStyle/>
          <a:p>
            <a:pPr marL="342900" indent="-342900" algn="l">
              <a:lnSpc>
                <a:spcPct val="110000"/>
              </a:lnSpc>
              <a:spcBef>
                <a:spcPct val="20000"/>
              </a:spcBef>
              <a:defRPr/>
            </a:pPr>
            <a:r>
              <a:rPr lang="en-US" kern="0" dirty="0">
                <a:solidFill>
                  <a:srgbClr val="FFFFFF"/>
                </a:solidFill>
                <a:latin typeface="Rdg Vesta"/>
              </a:rPr>
              <a:t>	</a:t>
            </a:r>
            <a:r>
              <a:rPr lang="en-US" kern="0" dirty="0" err="1">
                <a:solidFill>
                  <a:srgbClr val="FFFFFF"/>
                </a:solidFill>
                <a:latin typeface="Rdg Vesta"/>
              </a:rPr>
              <a:t>RMetS</a:t>
            </a:r>
            <a:r>
              <a:rPr lang="en-US" kern="0" baseline="0" dirty="0">
                <a:solidFill>
                  <a:srgbClr val="FFFFFF"/>
                </a:solidFill>
                <a:latin typeface="Rdg Vesta"/>
              </a:rPr>
              <a:t> SE Meeting</a:t>
            </a:r>
            <a:r>
              <a:rPr lang="en-US" kern="0" dirty="0">
                <a:solidFill>
                  <a:srgbClr val="FFFFFF"/>
                </a:solidFill>
                <a:latin typeface="Rdg Vesta"/>
              </a:rPr>
              <a:t>, Reading</a:t>
            </a:r>
            <a:r>
              <a:rPr lang="en-US" kern="0" baseline="0" dirty="0">
                <a:solidFill>
                  <a:srgbClr val="FFFFFF"/>
                </a:solidFill>
                <a:latin typeface="Rdg Vesta"/>
              </a:rPr>
              <a:t> Town Hall</a:t>
            </a:r>
            <a:r>
              <a:rPr lang="en-US" kern="0" dirty="0">
                <a:solidFill>
                  <a:srgbClr val="FFFFFF"/>
                </a:solidFill>
                <a:latin typeface="Rdg Vesta"/>
              </a:rPr>
              <a:t>, 2014</a:t>
            </a:r>
            <a:endParaRPr lang="en-US" sz="1600" kern="0" dirty="0">
              <a:solidFill>
                <a:srgbClr val="FFFFFF"/>
              </a:solidFill>
              <a:latin typeface="Rdg Vesta"/>
            </a:endParaRPr>
          </a:p>
        </p:txBody>
      </p:sp>
    </p:spTree>
    <p:extLst>
      <p:ext uri="{BB962C8B-B14F-4D97-AF65-F5344CB8AC3E}">
        <p14:creationId xmlns:p14="http://schemas.microsoft.com/office/powerpoint/2010/main" val="69084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44F944D-2272-47F7-8969-DDDA77676334}" type="slidenum">
              <a:rPr lang="en-GB">
                <a:solidFill>
                  <a:srgbClr val="FFFFFF"/>
                </a:solidFill>
              </a:rPr>
              <a:pPr/>
              <a:t>‹#›</a:t>
            </a:fld>
            <a:endParaRPr lang="en-GB" dirty="0">
              <a:solidFill>
                <a:srgbClr val="FFFFFF"/>
              </a:solidFill>
            </a:endParaRPr>
          </a:p>
        </p:txBody>
      </p:sp>
      <p:sp>
        <p:nvSpPr>
          <p:cNvPr id="7" name="Rectangle 6"/>
          <p:cNvSpPr/>
          <p:nvPr userDrawn="1"/>
        </p:nvSpPr>
        <p:spPr>
          <a:xfrm>
            <a:off x="611560" y="6429938"/>
            <a:ext cx="7308304" cy="397032"/>
          </a:xfrm>
          <a:prstGeom prst="rect">
            <a:avLst/>
          </a:prstGeom>
          <a:solidFill>
            <a:schemeClr val="bg1"/>
          </a:solidFill>
        </p:spPr>
        <p:txBody>
          <a:bodyPr wrap="square">
            <a:spAutoFit/>
          </a:bodyPr>
          <a:lstStyle/>
          <a:p>
            <a:pPr marL="342900" indent="-342900" algn="l">
              <a:lnSpc>
                <a:spcPct val="110000"/>
              </a:lnSpc>
              <a:spcBef>
                <a:spcPct val="20000"/>
              </a:spcBef>
              <a:defRPr/>
            </a:pPr>
            <a:r>
              <a:rPr lang="en-US" kern="0" dirty="0">
                <a:solidFill>
                  <a:srgbClr val="FFFFFF"/>
                </a:solidFill>
                <a:latin typeface="Rdg Vesta"/>
              </a:rPr>
              <a:t>	Year 12 Symposium, University of Reading, 2013</a:t>
            </a:r>
            <a:endParaRPr lang="en-US" sz="1600" kern="0" dirty="0">
              <a:solidFill>
                <a:srgbClr val="FFFFFF"/>
              </a:solidFill>
              <a:latin typeface="Rdg Vesta"/>
            </a:endParaRPr>
          </a:p>
        </p:txBody>
      </p:sp>
    </p:spTree>
    <p:extLst>
      <p:ext uri="{BB962C8B-B14F-4D97-AF65-F5344CB8AC3E}">
        <p14:creationId xmlns:p14="http://schemas.microsoft.com/office/powerpoint/2010/main" val="243283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2607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8381318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Tree>
    <p:extLst>
      <p:ext uri="{BB962C8B-B14F-4D97-AF65-F5344CB8AC3E}">
        <p14:creationId xmlns:p14="http://schemas.microsoft.com/office/powerpoint/2010/main" val="220817448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14946243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28964913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359ADC-4877-4708-9A3B-6A9CFB58C758}" type="slidenum">
              <a:rPr lang="en-GB"/>
              <a:pPr>
                <a:defRPr/>
              </a:pPr>
              <a:t>‹#›</a:t>
            </a:fld>
            <a:endParaRPr lang="en-GB"/>
          </a:p>
        </p:txBody>
      </p:sp>
    </p:spTree>
    <p:extLst>
      <p:ext uri="{BB962C8B-B14F-4D97-AF65-F5344CB8AC3E}">
        <p14:creationId xmlns:p14="http://schemas.microsoft.com/office/powerpoint/2010/main" val="254534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7996430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9263793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779110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7962106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3942171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40716326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01756793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5631704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88486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08586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E28EE7-BD90-48A5-8D65-58DEFB005D2B}" type="slidenum">
              <a:rPr lang="en-GB"/>
              <a:pPr>
                <a:defRPr/>
              </a:pPr>
              <a:t>‹#›</a:t>
            </a:fld>
            <a:endParaRPr lang="en-GB"/>
          </a:p>
        </p:txBody>
      </p:sp>
    </p:spTree>
    <p:extLst>
      <p:ext uri="{BB962C8B-B14F-4D97-AF65-F5344CB8AC3E}">
        <p14:creationId xmlns:p14="http://schemas.microsoft.com/office/powerpoint/2010/main" val="254241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184121065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673428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19135561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64743538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646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23068F-F456-4397-B194-A222F97D865E}" type="slidenum">
              <a:rPr lang="en-GB">
                <a:solidFill>
                  <a:srgbClr val="50535A"/>
                </a:solidFill>
              </a:rPr>
              <a:pPr>
                <a:defRPr/>
              </a:pPr>
              <a:t>‹#›</a:t>
            </a:fld>
            <a:endParaRPr lang="en-GB">
              <a:solidFill>
                <a:srgbClr val="50535A"/>
              </a:solidFill>
            </a:endParaRPr>
          </a:p>
        </p:txBody>
      </p:sp>
    </p:spTree>
    <p:extLst>
      <p:ext uri="{BB962C8B-B14F-4D97-AF65-F5344CB8AC3E}">
        <p14:creationId xmlns:p14="http://schemas.microsoft.com/office/powerpoint/2010/main" val="2354247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04256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33396112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Tree>
    <p:extLst>
      <p:ext uri="{BB962C8B-B14F-4D97-AF65-F5344CB8AC3E}">
        <p14:creationId xmlns:p14="http://schemas.microsoft.com/office/powerpoint/2010/main" val="76397671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6767590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F6C144-8C7D-413F-9A76-F6CCE4ADD30B}" type="slidenum">
              <a:rPr lang="en-GB"/>
              <a:pPr>
                <a:defRPr/>
              </a:pPr>
              <a:t>‹#›</a:t>
            </a:fld>
            <a:endParaRPr lang="en-GB"/>
          </a:p>
        </p:txBody>
      </p:sp>
    </p:spTree>
    <p:extLst>
      <p:ext uri="{BB962C8B-B14F-4D97-AF65-F5344CB8AC3E}">
        <p14:creationId xmlns:p14="http://schemas.microsoft.com/office/powerpoint/2010/main" val="1706587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3895586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9720479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600332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745160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23545331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67303339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84827228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69521480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156050788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49971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C42399B-09C2-4AEA-9C1D-F281F2B52C21}" type="slidenum">
              <a:rPr lang="en-GB"/>
              <a:pPr>
                <a:defRPr/>
              </a:pPr>
              <a:t>‹#›</a:t>
            </a:fld>
            <a:endParaRPr lang="en-GB"/>
          </a:p>
        </p:txBody>
      </p:sp>
    </p:spTree>
    <p:extLst>
      <p:ext uri="{BB962C8B-B14F-4D97-AF65-F5344CB8AC3E}">
        <p14:creationId xmlns:p14="http://schemas.microsoft.com/office/powerpoint/2010/main" val="345366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67074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70126186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15700619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02772894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69189045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5022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23068F-F456-4397-B194-A222F97D865E}" type="slidenum">
              <a:rPr lang="en-GB">
                <a:solidFill>
                  <a:srgbClr val="50535A"/>
                </a:solidFill>
              </a:rPr>
              <a:pPr>
                <a:defRPr/>
              </a:pPr>
              <a:t>‹#›</a:t>
            </a:fld>
            <a:endParaRPr lang="en-GB">
              <a:solidFill>
                <a:srgbClr val="50535A"/>
              </a:solidFill>
            </a:endParaRPr>
          </a:p>
        </p:txBody>
      </p:sp>
    </p:spTree>
    <p:extLst>
      <p:ext uri="{BB962C8B-B14F-4D97-AF65-F5344CB8AC3E}">
        <p14:creationId xmlns:p14="http://schemas.microsoft.com/office/powerpoint/2010/main" val="2033537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547779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67103127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Tree>
    <p:extLst>
      <p:ext uri="{BB962C8B-B14F-4D97-AF65-F5344CB8AC3E}">
        <p14:creationId xmlns:p14="http://schemas.microsoft.com/office/powerpoint/2010/main" val="34202990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323068F-F456-4397-B194-A222F97D865E}" type="slidenum">
              <a:rPr lang="en-GB"/>
              <a:pPr>
                <a:defRPr/>
              </a:pPr>
              <a:t>‹#›</a:t>
            </a:fld>
            <a:endParaRPr lang="en-GB"/>
          </a:p>
        </p:txBody>
      </p:sp>
    </p:spTree>
    <p:extLst>
      <p:ext uri="{BB962C8B-B14F-4D97-AF65-F5344CB8AC3E}">
        <p14:creationId xmlns:p14="http://schemas.microsoft.com/office/powerpoint/2010/main" val="3105093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1587869038"/>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86352278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1597738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1148604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7496936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34761513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35697136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71252516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83642706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11497061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DCE108D-53FF-46DF-8AE1-E09E673ACFE7}" type="slidenum">
              <a:rPr lang="en-GB"/>
              <a:pPr>
                <a:defRPr/>
              </a:pPr>
              <a:t>‹#›</a:t>
            </a:fld>
            <a:endParaRPr lang="en-GB"/>
          </a:p>
        </p:txBody>
      </p:sp>
    </p:spTree>
    <p:extLst>
      <p:ext uri="{BB962C8B-B14F-4D97-AF65-F5344CB8AC3E}">
        <p14:creationId xmlns:p14="http://schemas.microsoft.com/office/powerpoint/2010/main" val="35611614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6644073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217042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13556304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47462818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43503662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1610653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9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23068F-F456-4397-B194-A222F97D865E}" type="slidenum">
              <a:rPr lang="en-GB">
                <a:solidFill>
                  <a:srgbClr val="50535A"/>
                </a:solidFill>
              </a:rPr>
              <a:pPr>
                <a:defRPr/>
              </a:pPr>
              <a:t>‹#›</a:t>
            </a:fld>
            <a:endParaRPr lang="en-GB">
              <a:solidFill>
                <a:srgbClr val="50535A"/>
              </a:solidFill>
            </a:endParaRPr>
          </a:p>
        </p:txBody>
      </p:sp>
    </p:spTree>
    <p:extLst>
      <p:ext uri="{BB962C8B-B14F-4D97-AF65-F5344CB8AC3E}">
        <p14:creationId xmlns:p14="http://schemas.microsoft.com/office/powerpoint/2010/main" val="1335801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7216497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34786785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BF1BB6-965D-4960-9773-5A383271DA6B}" type="slidenum">
              <a:rPr lang="en-GB"/>
              <a:pPr>
                <a:defRPr/>
              </a:pPr>
              <a:t>‹#›</a:t>
            </a:fld>
            <a:endParaRPr lang="en-GB"/>
          </a:p>
        </p:txBody>
      </p:sp>
    </p:spTree>
    <p:extLst>
      <p:ext uri="{BB962C8B-B14F-4D97-AF65-F5344CB8AC3E}">
        <p14:creationId xmlns:p14="http://schemas.microsoft.com/office/powerpoint/2010/main" val="2773630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3804467890"/>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99938569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0723458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7271604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762256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28956340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986541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121193176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424146050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9044226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1A3A92-A3BB-47C9-B202-6CBF5027B34A}" type="slidenum">
              <a:rPr lang="en-GB"/>
              <a:pPr>
                <a:defRPr/>
              </a:pPr>
              <a:t>‹#›</a:t>
            </a:fld>
            <a:endParaRPr lang="en-GB"/>
          </a:p>
        </p:txBody>
      </p:sp>
    </p:spTree>
    <p:extLst>
      <p:ext uri="{BB962C8B-B14F-4D97-AF65-F5344CB8AC3E}">
        <p14:creationId xmlns:p14="http://schemas.microsoft.com/office/powerpoint/2010/main" val="12935344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3535883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1578204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179494198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19138866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08989393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68351953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55786" y="3643406"/>
            <a:ext cx="8025094" cy="643252"/>
          </a:xfrm>
        </p:spPr>
        <p:txBody>
          <a:bodyPr>
            <a:normAutofit/>
          </a:bodyPr>
          <a:lstStyle>
            <a:lvl1pPr algn="l">
              <a:defRPr sz="3600" b="1" baseline="0">
                <a:solidFill>
                  <a:srgbClr val="539F2D"/>
                </a:solidFill>
              </a:defRPr>
            </a:lvl1pPr>
          </a:lstStyle>
          <a:p>
            <a:r>
              <a:rPr lang="de-AT" dirty="0"/>
              <a:t>&lt;Title&gt;</a:t>
            </a:r>
            <a:endParaRPr lang="de-DE" dirty="0"/>
          </a:p>
        </p:txBody>
      </p:sp>
      <p:sp>
        <p:nvSpPr>
          <p:cNvPr id="3" name="Untertitel 2"/>
          <p:cNvSpPr>
            <a:spLocks noGrp="1"/>
          </p:cNvSpPr>
          <p:nvPr>
            <p:ph type="subTitle" idx="1" hasCustomPrompt="1"/>
          </p:nvPr>
        </p:nvSpPr>
        <p:spPr>
          <a:xfrm>
            <a:off x="855786" y="4304511"/>
            <a:ext cx="8025094" cy="523220"/>
          </a:xfrm>
        </p:spPr>
        <p:txBody>
          <a:bodyPr>
            <a:spAutoFit/>
          </a:bodyPr>
          <a:lstStyle>
            <a:lvl1pPr marL="0" indent="0" algn="l" defTabSz="457200" rtl="0" eaLnBrk="1" latinLnBrk="0" hangingPunct="1">
              <a:spcBef>
                <a:spcPct val="20000"/>
              </a:spcBef>
              <a:buFont typeface="Arial"/>
              <a:buNone/>
              <a:defRPr lang="en-US" sz="2800" kern="1200" baseline="0" dirty="0" smtClean="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a:t>&lt;</a:t>
            </a:r>
            <a:r>
              <a:rPr lang="de-AT" dirty="0" err="1"/>
              <a:t>Presenter</a:t>
            </a:r>
            <a:r>
              <a:rPr lang="de-AT" dirty="0"/>
              <a:t> | Organisation | Event&gt;</a:t>
            </a:r>
          </a:p>
        </p:txBody>
      </p:sp>
      <p:sp>
        <p:nvSpPr>
          <p:cNvPr id="7" name="Textfeld 6"/>
          <p:cNvSpPr txBox="1"/>
          <p:nvPr userDrawn="1"/>
        </p:nvSpPr>
        <p:spPr>
          <a:xfrm>
            <a:off x="0" y="2477221"/>
            <a:ext cx="9144000" cy="461665"/>
          </a:xfrm>
          <a:prstGeom prst="rect">
            <a:avLst/>
          </a:prstGeom>
          <a:solidFill>
            <a:srgbClr val="539F2D"/>
          </a:solidFill>
        </p:spPr>
        <p:txBody>
          <a:bodyPr wrap="square" rtlCol="0">
            <a:spAutoFit/>
          </a:bodyPr>
          <a:lstStyle/>
          <a:p>
            <a:pPr marL="719138" indent="0"/>
            <a:r>
              <a:rPr lang="en-US" sz="2400" kern="1200" dirty="0">
                <a:solidFill>
                  <a:schemeClr val="bg1"/>
                </a:solidFill>
                <a:effectLst/>
                <a:latin typeface="+mj-lt"/>
                <a:ea typeface="+mn-ea"/>
                <a:cs typeface="+mn-cs"/>
              </a:rPr>
              <a:t>Dynamics-aerosol-chemistry-cloud interactions in West Africa</a:t>
            </a:r>
            <a:endParaRPr lang="de-DE" sz="2400" dirty="0">
              <a:solidFill>
                <a:schemeClr val="bg1"/>
              </a:solidFill>
              <a:latin typeface="+mj-lt"/>
            </a:endParaRPr>
          </a:p>
        </p:txBody>
      </p:sp>
      <p:pic>
        <p:nvPicPr>
          <p:cNvPr id="9" name="Grafik 8" descr="F:\_FOR_II\3. Projektmanagement\DACCIWA_Knippertz\10. Templates\DACCIWA logo\DACCIWA_logo_neu.JPG"/>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l="1822" t="9772" r="7477" b="14658"/>
          <a:stretch/>
        </p:blipFill>
        <p:spPr bwMode="auto">
          <a:xfrm>
            <a:off x="1239929" y="413747"/>
            <a:ext cx="6115116" cy="20339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320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Rechteck 6"/>
          <p:cNvSpPr/>
          <p:nvPr userDrawn="1"/>
        </p:nvSpPr>
        <p:spPr>
          <a:xfrm>
            <a:off x="0" y="6344626"/>
            <a:ext cx="9144000" cy="513373"/>
          </a:xfrm>
          <a:prstGeom prst="rect">
            <a:avLst/>
          </a:prstGeom>
          <a:solidFill>
            <a:srgbClr val="5099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556025" y="1260629"/>
            <a:ext cx="8031950" cy="4785064"/>
          </a:xfrm>
        </p:spPr>
        <p:txBody>
          <a:bodyPr/>
          <a:lstStyle>
            <a:lvl1pPr>
              <a:defRPr b="1"/>
            </a:lvl1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4" name="Datumsplatzhalter 3"/>
          <p:cNvSpPr>
            <a:spLocks noGrp="1"/>
          </p:cNvSpPr>
          <p:nvPr>
            <p:ph type="dt" sz="half" idx="10"/>
          </p:nvPr>
        </p:nvSpPr>
        <p:spPr>
          <a:xfrm>
            <a:off x="556024" y="6418750"/>
            <a:ext cx="2932900" cy="365125"/>
          </a:xfrm>
          <a:prstGeom prst="rect">
            <a:avLst/>
          </a:prstGeom>
        </p:spPr>
        <p:txBody>
          <a:bodyPr/>
          <a:lstStyle>
            <a:lvl1pPr>
              <a:defRPr sz="1400">
                <a:solidFill>
                  <a:schemeClr val="bg1"/>
                </a:solidFill>
              </a:defRPr>
            </a:lvl1pPr>
          </a:lstStyle>
          <a:p>
            <a:r>
              <a:rPr lang="de-DE" dirty="0"/>
              <a:t>Project Meeting 24-27 October 2017</a:t>
            </a:r>
          </a:p>
        </p:txBody>
      </p:sp>
      <p:sp>
        <p:nvSpPr>
          <p:cNvPr id="5" name="Fußzeilenplatzhalter 4"/>
          <p:cNvSpPr>
            <a:spLocks noGrp="1"/>
          </p:cNvSpPr>
          <p:nvPr>
            <p:ph type="ftr" sz="quarter" idx="11"/>
          </p:nvPr>
        </p:nvSpPr>
        <p:spPr>
          <a:xfrm>
            <a:off x="3727904" y="6418750"/>
            <a:ext cx="3427498" cy="365125"/>
          </a:xfrm>
        </p:spPr>
        <p:txBody>
          <a:bodyPr/>
          <a:lstStyle>
            <a:lvl1pPr>
              <a:defRPr sz="1400">
                <a:solidFill>
                  <a:srgbClr val="FFFFFF"/>
                </a:solidFill>
              </a:defRPr>
            </a:lvl1pPr>
          </a:lstStyle>
          <a:p>
            <a:r>
              <a:rPr lang="de-DE" dirty="0" err="1"/>
              <a:t>Presenter</a:t>
            </a:r>
            <a:r>
              <a:rPr lang="de-DE" dirty="0"/>
              <a:t> | Organisation</a:t>
            </a:r>
          </a:p>
        </p:txBody>
      </p:sp>
      <p:sp>
        <p:nvSpPr>
          <p:cNvPr id="6" name="Foliennummernplatzhalter 5"/>
          <p:cNvSpPr>
            <a:spLocks noGrp="1"/>
          </p:cNvSpPr>
          <p:nvPr>
            <p:ph type="sldNum" sz="quarter" idx="12"/>
          </p:nvPr>
        </p:nvSpPr>
        <p:spPr>
          <a:xfrm>
            <a:off x="7723573" y="6418750"/>
            <a:ext cx="864402" cy="365125"/>
          </a:xfrm>
        </p:spPr>
        <p:txBody>
          <a:bodyPr/>
          <a:lstStyle>
            <a:lvl1pPr>
              <a:defRPr sz="1400">
                <a:solidFill>
                  <a:srgbClr val="FFFFFF"/>
                </a:solidFill>
              </a:defRPr>
            </a:lvl1pPr>
          </a:lstStyle>
          <a:p>
            <a:fld id="{0C8A12D3-5F5B-0D40-A2CC-B8CE39D2C701}" type="slidenum">
              <a:rPr lang="de-DE" smtClean="0"/>
              <a:pPr/>
              <a:t>‹#›</a:t>
            </a:fld>
            <a:endParaRPr lang="de-DE" dirty="0"/>
          </a:p>
        </p:txBody>
      </p:sp>
      <p:pic>
        <p:nvPicPr>
          <p:cNvPr id="10" name="Grafik 9" descr="F:\_FOR_II\3. Projektmanagement\DACCIWA_Knippertz\10. Templates\DACCIWA logo\DACCIWA_logo_neu.JPG"/>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l="1822" t="9772" r="7477" b="14658"/>
          <a:stretch/>
        </p:blipFill>
        <p:spPr bwMode="auto">
          <a:xfrm>
            <a:off x="6525072" y="359621"/>
            <a:ext cx="2065659" cy="687044"/>
          </a:xfrm>
          <a:prstGeom prst="rect">
            <a:avLst/>
          </a:prstGeom>
          <a:noFill/>
          <a:ln>
            <a:noFill/>
          </a:ln>
          <a:extLst>
            <a:ext uri="{53640926-AAD7-44D8-BBD7-CCE9431645EC}">
              <a14:shadowObscured xmlns:a14="http://schemas.microsoft.com/office/drawing/2010/main"/>
            </a:ext>
          </a:extLst>
        </p:spPr>
      </p:pic>
      <p:sp>
        <p:nvSpPr>
          <p:cNvPr id="15" name="Titel 1"/>
          <p:cNvSpPr>
            <a:spLocks noGrp="1"/>
          </p:cNvSpPr>
          <p:nvPr>
            <p:ph type="ctrTitle" hasCustomPrompt="1"/>
          </p:nvPr>
        </p:nvSpPr>
        <p:spPr>
          <a:xfrm>
            <a:off x="556026" y="381517"/>
            <a:ext cx="5880286" cy="643252"/>
          </a:xfrm>
        </p:spPr>
        <p:txBody>
          <a:bodyPr>
            <a:normAutofit/>
          </a:bodyPr>
          <a:lstStyle>
            <a:lvl1pPr algn="l">
              <a:defRPr sz="3600" b="1" baseline="0">
                <a:solidFill>
                  <a:srgbClr val="498C28"/>
                </a:solidFill>
              </a:defRPr>
            </a:lvl1pPr>
          </a:lstStyle>
          <a:p>
            <a:r>
              <a:rPr lang="de-AT" dirty="0"/>
              <a:t>Title</a:t>
            </a:r>
            <a:endParaRPr lang="de-DE" dirty="0"/>
          </a:p>
        </p:txBody>
      </p:sp>
      <p:pic>
        <p:nvPicPr>
          <p:cNvPr id="9" name="Picture 2" descr="F:\_FOR_II\3. Projektmanagement\DACCIWA_Knippertz\10. Templates\DACCIWA logo\In Grün.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421"/>
          <a:stretch/>
        </p:blipFill>
        <p:spPr bwMode="auto">
          <a:xfrm>
            <a:off x="-2634" y="6345170"/>
            <a:ext cx="631244" cy="51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52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359ADC-4877-4708-9A3B-6A9CFB58C758}" type="slidenum">
              <a:rPr lang="en-GB"/>
              <a:pPr>
                <a:defRPr/>
              </a:pPr>
              <a:t>‹#›</a:t>
            </a:fld>
            <a:endParaRPr lang="en-GB"/>
          </a:p>
        </p:txBody>
      </p:sp>
    </p:spTree>
    <p:extLst>
      <p:ext uri="{BB962C8B-B14F-4D97-AF65-F5344CB8AC3E}">
        <p14:creationId xmlns:p14="http://schemas.microsoft.com/office/powerpoint/2010/main" val="1218648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0F70D8-B457-4A8A-AD74-DA9A11208562}" type="datetimeFigureOut">
              <a:rPr lang="en-GB" smtClean="0"/>
              <a:t>12/04/2018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58CCDF-4D40-48B5-B99A-4A1B4223EFBB}" type="slidenum">
              <a:rPr lang="en-GB" smtClean="0"/>
              <a:t>‹#›</a:t>
            </a:fld>
            <a:endParaRPr lang="en-GB"/>
          </a:p>
        </p:txBody>
      </p:sp>
    </p:spTree>
    <p:extLst>
      <p:ext uri="{BB962C8B-B14F-4D97-AF65-F5344CB8AC3E}">
        <p14:creationId xmlns:p14="http://schemas.microsoft.com/office/powerpoint/2010/main" val="197763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1.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2.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image" Target="../media/image3.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2.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1.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image" Target="../media/image2.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5.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theme" Target="../theme/theme6.xml"/><Relationship Id="rId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70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GB"/>
          </a:p>
        </p:txBody>
      </p:sp>
      <p:sp>
        <p:nvSpPr>
          <p:cNvPr id="97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97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D1B6B3A-2844-478A-B084-4527087C74C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7" r:id="rId13"/>
    <p:sldLayoutId id="21474837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375492723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30999423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388453343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87296372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10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10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dirty="0"/>
              <a:t>Mastertextformat bearbeiten</a:t>
            </a:r>
          </a:p>
          <a:p>
            <a:pPr lvl="1"/>
            <a:r>
              <a:rPr lang="de-AT" dirty="0"/>
              <a:t>Zweite Ebene</a:t>
            </a:r>
          </a:p>
          <a:p>
            <a:pPr lvl="2"/>
            <a:r>
              <a:rPr lang="de-AT" dirty="0"/>
              <a:t>Dritte Ebene</a:t>
            </a:r>
          </a:p>
          <a:p>
            <a:pPr lvl="3"/>
            <a:r>
              <a:rPr lang="de-AT" dirty="0"/>
              <a:t>Vierte Ebene</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A12D3-5F5B-0D40-A2CC-B8CE39D2C701}" type="slidenum">
              <a:rPr lang="de-DE" smtClean="0"/>
              <a:t>‹#›</a:t>
            </a:fld>
            <a:endParaRPr lang="de-DE"/>
          </a:p>
        </p:txBody>
      </p:sp>
    </p:spTree>
    <p:extLst>
      <p:ext uri="{BB962C8B-B14F-4D97-AF65-F5344CB8AC3E}">
        <p14:creationId xmlns:p14="http://schemas.microsoft.com/office/powerpoint/2010/main" val="399505817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Symbol" panose="05050102010706020507" pitchFamily="18"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1800"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98.xml"/><Relationship Id="rId4" Type="http://schemas.openxmlformats.org/officeDocument/2006/relationships/hyperlink" Target="http://www.ntsg.umt.edu/remote_sensing/netprima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hyperlink" Target="https://www.nature.com/nature/journal/v546/n7659/full/nature22974.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jpeg"/><Relationship Id="rId7" Type="http://schemas.openxmlformats.org/officeDocument/2006/relationships/hyperlink" Target="http://www.met.reading.ac.uk/~sgs02rpa/PAPERS/allan_et_al07QJ.pdf" TargetMode="External"/><Relationship Id="rId12"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98.xml"/><Relationship Id="rId6" Type="http://schemas.openxmlformats.org/officeDocument/2006/relationships/image" Target="../media/image15.jpeg"/><Relationship Id="rId11" Type="http://schemas.openxmlformats.org/officeDocument/2006/relationships/image" Target="../media/image19.emf"/><Relationship Id="rId5" Type="http://schemas.openxmlformats.org/officeDocument/2006/relationships/image" Target="../media/image14.jpeg"/><Relationship Id="rId10" Type="http://schemas.openxmlformats.org/officeDocument/2006/relationships/image" Target="../media/image18.emf"/><Relationship Id="rId4" Type="http://schemas.openxmlformats.org/officeDocument/2006/relationships/image" Target="../media/image13.jpe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www.nature.com/nature/journal/v546/n7659/full/nature22974.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ture.com/nature/journal/v546/n7659/full/nature22974.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ture.com/nature/journal/v546/n7659/full/nature22974.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nlinelibrary.wiley.com/doi/10.1002/2017JD026616/abstract" TargetMode="External"/><Relationship Id="rId2" Type="http://schemas.openxmlformats.org/officeDocument/2006/relationships/hyperlink" Target="http://onlinelibrary.wiley.com/doi/10.1002/2014GL060962/full"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s://www.nature.com/nature/journal/v546/n7659/full/nature22974.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ture.com/nature/journal/v546/n7659/full/nature22974.html"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com/nature/journal/v546/n7659/full/nature22974.html"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3.png"/><Relationship Id="rId7"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link.springer.com/article/10.1007/s40641-016-0043-9" TargetMode="External"/><Relationship Id="rId5" Type="http://schemas.openxmlformats.org/officeDocument/2006/relationships/hyperlink" Target="http://onlinelibrary.wiley.com/doi/10.1002/2017JD026616/abstract" TargetMode="External"/><Relationship Id="rId4" Type="http://schemas.openxmlformats.org/officeDocument/2006/relationships/hyperlink" Target="http://link.springer.com/article/10.1007/s00382-015-2766-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hyperlink" Target="http://link.springer.com/article/10.1007%2Fs10712-012-9213-z"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dx.doi.org/10.1007/s00382-011-1134-x"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iopscience.iop.org/article/10.1088/1748-9326/aa869e" TargetMode="External"/><Relationship Id="rId2" Type="http://schemas.openxmlformats.org/officeDocument/2006/relationships/hyperlink" Target="mailto:r.p.allan@reading.ac.uk" TargetMode="External"/><Relationship Id="rId1" Type="http://schemas.openxmlformats.org/officeDocument/2006/relationships/slideLayout" Target="../slideLayouts/slideLayout97.xml"/><Relationship Id="rId6" Type="http://schemas.openxmlformats.org/officeDocument/2006/relationships/hyperlink" Target="https://link.springer.com/article/10.1007/s00382-016-3319-9" TargetMode="External"/><Relationship Id="rId5" Type="http://schemas.openxmlformats.org/officeDocument/2006/relationships/hyperlink" Target="http://journals.ametsoc.org/doi/abs/10.1175/1520-0442(2004)017%3c3589:IOTAEC%3e2.0.CO;2" TargetMode="Externa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244F944D-2272-47F7-8969-DDDA77676334}" type="slidenum">
              <a:rPr lang="en-GB" smtClean="0"/>
              <a:pPr/>
              <a:t>1</a:t>
            </a:fld>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07504" y="327671"/>
            <a:ext cx="6840760" cy="797073"/>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50" charset="0"/>
              </a:defRPr>
            </a:lvl2pPr>
            <a:lvl3pPr algn="l" rtl="0" eaLnBrk="1" fontAlgn="base" hangingPunct="1">
              <a:spcBef>
                <a:spcPct val="0"/>
              </a:spcBef>
              <a:spcAft>
                <a:spcPct val="0"/>
              </a:spcAft>
              <a:defRPr sz="3600">
                <a:solidFill>
                  <a:schemeClr val="tx2"/>
                </a:solidFill>
                <a:latin typeface="Rdg Vesta" pitchFamily="50" charset="0"/>
              </a:defRPr>
            </a:lvl3pPr>
            <a:lvl4pPr algn="l" rtl="0" eaLnBrk="1" fontAlgn="base" hangingPunct="1">
              <a:spcBef>
                <a:spcPct val="0"/>
              </a:spcBef>
              <a:spcAft>
                <a:spcPct val="0"/>
              </a:spcAft>
              <a:defRPr sz="3600">
                <a:solidFill>
                  <a:schemeClr val="tx2"/>
                </a:solidFill>
                <a:latin typeface="Rdg Vesta" pitchFamily="50" charset="0"/>
              </a:defRPr>
            </a:lvl4pPr>
            <a:lvl5pPr algn="l" rtl="0" eaLnBrk="1" fontAlgn="base" hangingPunct="1">
              <a:spcBef>
                <a:spcPct val="0"/>
              </a:spcBef>
              <a:spcAft>
                <a:spcPct val="0"/>
              </a:spcAft>
              <a:defRPr sz="3600">
                <a:solidFill>
                  <a:schemeClr val="tx2"/>
                </a:solidFill>
                <a:latin typeface="Rdg Vesta" pitchFamily="50" charset="0"/>
              </a:defRPr>
            </a:lvl5pPr>
            <a:lvl6pPr marL="457200" algn="l" rtl="0" eaLnBrk="1" fontAlgn="base" hangingPunct="1">
              <a:spcBef>
                <a:spcPct val="0"/>
              </a:spcBef>
              <a:spcAft>
                <a:spcPct val="0"/>
              </a:spcAft>
              <a:defRPr sz="3600">
                <a:solidFill>
                  <a:schemeClr val="tx2"/>
                </a:solidFill>
                <a:latin typeface="Rdg Vesta" pitchFamily="50" charset="0"/>
              </a:defRPr>
            </a:lvl6pPr>
            <a:lvl7pPr marL="914400" algn="l" rtl="0" eaLnBrk="1" fontAlgn="base" hangingPunct="1">
              <a:spcBef>
                <a:spcPct val="0"/>
              </a:spcBef>
              <a:spcAft>
                <a:spcPct val="0"/>
              </a:spcAft>
              <a:defRPr sz="3600">
                <a:solidFill>
                  <a:schemeClr val="tx2"/>
                </a:solidFill>
                <a:latin typeface="Rdg Vesta" pitchFamily="50" charset="0"/>
              </a:defRPr>
            </a:lvl7pPr>
            <a:lvl8pPr marL="1371600" algn="l" rtl="0" eaLnBrk="1" fontAlgn="base" hangingPunct="1">
              <a:spcBef>
                <a:spcPct val="0"/>
              </a:spcBef>
              <a:spcAft>
                <a:spcPct val="0"/>
              </a:spcAft>
              <a:defRPr sz="3600">
                <a:solidFill>
                  <a:schemeClr val="tx2"/>
                </a:solidFill>
                <a:latin typeface="Rdg Vesta" pitchFamily="50" charset="0"/>
              </a:defRPr>
            </a:lvl8pPr>
            <a:lvl9pPr marL="1828800" algn="l" rtl="0" eaLnBrk="1" fontAlgn="base" hangingPunct="1">
              <a:spcBef>
                <a:spcPct val="0"/>
              </a:spcBef>
              <a:spcAft>
                <a:spcPct val="0"/>
              </a:spcAft>
              <a:defRPr sz="3600">
                <a:solidFill>
                  <a:schemeClr val="tx2"/>
                </a:solidFill>
                <a:latin typeface="Rdg Vesta" pitchFamily="50" charset="0"/>
              </a:defRPr>
            </a:lvl9pPr>
          </a:lstStyle>
          <a:p>
            <a:pPr>
              <a:tabLst>
                <a:tab pos="4038600" algn="l"/>
                <a:tab pos="6553200" algn="l"/>
              </a:tabLst>
            </a:pPr>
            <a:r>
              <a:rPr lang="en-GB" sz="3400" dirty="0">
                <a:solidFill>
                  <a:schemeClr val="bg1"/>
                </a:solidFill>
              </a:rPr>
              <a:t>Some examples of exploiting remote </a:t>
            </a:r>
          </a:p>
          <a:p>
            <a:pPr>
              <a:tabLst>
                <a:tab pos="4038600" algn="l"/>
                <a:tab pos="6553200" algn="l"/>
              </a:tabLst>
            </a:pPr>
            <a:r>
              <a:rPr lang="en-GB" sz="3400" dirty="0">
                <a:solidFill>
                  <a:schemeClr val="bg1"/>
                </a:solidFill>
              </a:rPr>
              <a:t>sensing data in model evaluation</a:t>
            </a:r>
          </a:p>
        </p:txBody>
      </p:sp>
      <p:sp>
        <p:nvSpPr>
          <p:cNvPr id="7" name="Rectangle 3"/>
          <p:cNvSpPr txBox="1">
            <a:spLocks noChangeArrowheads="1"/>
          </p:cNvSpPr>
          <p:nvPr/>
        </p:nvSpPr>
        <p:spPr bwMode="auto">
          <a:xfrm>
            <a:off x="467544" y="5301208"/>
            <a:ext cx="8352928" cy="1028303"/>
          </a:xfrm>
          <a:prstGeom prst="rect">
            <a:avLst/>
          </a:prstGeom>
          <a:solidFill>
            <a:schemeClr val="accent1">
              <a:lumMod val="20000"/>
              <a:lumOff val="80000"/>
              <a:alpha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har char="»"/>
              <a:defRPr sz="2000">
                <a:solidFill>
                  <a:schemeClr val="tx1"/>
                </a:solidFill>
                <a:latin typeface="+mn-lt"/>
              </a:defRPr>
            </a:lvl9pPr>
          </a:lstStyle>
          <a:p>
            <a:pPr marL="0" indent="0">
              <a:buNone/>
            </a:pPr>
            <a:r>
              <a:rPr lang="en-GB" sz="2800" b="1" dirty="0">
                <a:latin typeface="Calibri" pitchFamily="34" charset="0"/>
                <a:cs typeface="Calibri" pitchFamily="34" charset="0"/>
              </a:rPr>
              <a:t>Richard Allan, Tristan </a:t>
            </a:r>
            <a:r>
              <a:rPr lang="en-GB" sz="2800" b="1" dirty="0" err="1">
                <a:latin typeface="Calibri" pitchFamily="34" charset="0"/>
                <a:cs typeface="Calibri" pitchFamily="34" charset="0"/>
              </a:rPr>
              <a:t>Quaife</a:t>
            </a:r>
            <a:r>
              <a:rPr lang="en-GB" sz="2800" b="1" dirty="0">
                <a:latin typeface="Calibri" pitchFamily="34" charset="0"/>
                <a:cs typeface="Calibri" pitchFamily="34" charset="0"/>
              </a:rPr>
              <a:t> (NCEO Reading)</a:t>
            </a:r>
          </a:p>
          <a:p>
            <a:pPr marL="0" indent="0">
              <a:buNone/>
            </a:pPr>
            <a:r>
              <a:rPr lang="en-GB" sz="2800" i="1" dirty="0">
                <a:latin typeface="Calibri" pitchFamily="34" charset="0"/>
                <a:cs typeface="Calibri" pitchFamily="34" charset="0"/>
              </a:rPr>
              <a:t>UKESM meeting, April 12</a:t>
            </a:r>
            <a:r>
              <a:rPr lang="en-GB" sz="2800" i="1" baseline="30000" dirty="0">
                <a:latin typeface="Calibri" pitchFamily="34" charset="0"/>
                <a:cs typeface="Calibri" pitchFamily="34" charset="0"/>
              </a:rPr>
              <a:t>th</a:t>
            </a:r>
            <a:r>
              <a:rPr lang="en-GB" sz="2800" i="1" dirty="0">
                <a:latin typeface="Calibri" pitchFamily="34" charset="0"/>
                <a:cs typeface="Calibri" pitchFamily="34" charset="0"/>
              </a:rPr>
              <a:t> 2018</a:t>
            </a:r>
            <a:endParaRPr lang="en-GB" i="1" dirty="0">
              <a:latin typeface="Calibri" pitchFamily="34" charset="0"/>
              <a:cs typeface="Calibri" pitchFamily="34" charset="0"/>
            </a:endParaRPr>
          </a:p>
        </p:txBody>
      </p:sp>
      <p:pic>
        <p:nvPicPr>
          <p:cNvPr id="8" name="Picture 55" descr="Device-blue"/>
          <p:cNvPicPr>
            <a:picLocks noChangeAspect="1" noChangeArrowheads="1"/>
          </p:cNvPicPr>
          <p:nvPr/>
        </p:nvPicPr>
        <p:blipFill>
          <a:blip r:embed="rId4" cstate="print"/>
          <a:srcRect/>
          <a:stretch>
            <a:fillRect/>
          </a:stretch>
        </p:blipFill>
        <p:spPr bwMode="hidden">
          <a:xfrm>
            <a:off x="7596336" y="234925"/>
            <a:ext cx="1328291" cy="432674"/>
          </a:xfrm>
          <a:prstGeom prst="rect">
            <a:avLst/>
          </a:prstGeom>
          <a:noFill/>
        </p:spPr>
      </p:pic>
    </p:spTree>
    <p:extLst>
      <p:ext uri="{BB962C8B-B14F-4D97-AF65-F5344CB8AC3E}">
        <p14:creationId xmlns:p14="http://schemas.microsoft.com/office/powerpoint/2010/main" val="68688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9034"/>
          <a:stretch/>
        </p:blipFill>
        <p:spPr>
          <a:xfrm>
            <a:off x="450123" y="1800414"/>
            <a:ext cx="7727400" cy="2995863"/>
          </a:xfrm>
          <a:prstGeom prst="rect">
            <a:avLst/>
          </a:prstGeom>
        </p:spPr>
      </p:pic>
      <p:sp>
        <p:nvSpPr>
          <p:cNvPr id="3" name="Rectangle 2"/>
          <p:cNvSpPr/>
          <p:nvPr/>
        </p:nvSpPr>
        <p:spPr>
          <a:xfrm rot="16200000">
            <a:off x="6632939" y="3478148"/>
            <a:ext cx="4572000" cy="473206"/>
          </a:xfrm>
          <a:prstGeom prst="rect">
            <a:avLst/>
          </a:prstGeom>
        </p:spPr>
        <p:txBody>
          <a:bodyPr>
            <a:spAutoFit/>
          </a:bodyPr>
          <a:lstStyle/>
          <a:p>
            <a:r>
              <a:rPr lang="en-GB" sz="825" dirty="0"/>
              <a:t>Woodward, F.I., Lomas, M.R. and Quaife, T., 2008. Global responses of terrestrial productivity to contemporary climatic oscillations. </a:t>
            </a:r>
            <a:r>
              <a:rPr lang="en-GB" sz="825" i="1" dirty="0"/>
              <a:t>Philosophical Transactions of the Royal Society B: Biological Sciences</a:t>
            </a:r>
            <a:r>
              <a:rPr lang="en-GB" sz="825" dirty="0"/>
              <a:t>, </a:t>
            </a:r>
            <a:r>
              <a:rPr lang="en-GB" sz="825" i="1" dirty="0"/>
              <a:t>363</a:t>
            </a:r>
            <a:r>
              <a:rPr lang="en-GB" sz="825" dirty="0"/>
              <a:t>(1504), pp.2779-2785.areas considered in the discussion.</a:t>
            </a:r>
          </a:p>
        </p:txBody>
      </p:sp>
      <p:sp>
        <p:nvSpPr>
          <p:cNvPr id="4" name="Title 3"/>
          <p:cNvSpPr>
            <a:spLocks noGrp="1"/>
          </p:cNvSpPr>
          <p:nvPr>
            <p:ph type="title"/>
          </p:nvPr>
        </p:nvSpPr>
        <p:spPr/>
        <p:txBody>
          <a:bodyPr>
            <a:normAutofit fontScale="90000"/>
          </a:bodyPr>
          <a:lstStyle/>
          <a:p>
            <a:r>
              <a:rPr lang="en-GB" dirty="0"/>
              <a:t>Evaluating model response to ENSO</a:t>
            </a:r>
          </a:p>
        </p:txBody>
      </p:sp>
      <p:sp>
        <p:nvSpPr>
          <p:cNvPr id="5" name="TextBox 4"/>
          <p:cNvSpPr txBox="1"/>
          <p:nvPr/>
        </p:nvSpPr>
        <p:spPr>
          <a:xfrm>
            <a:off x="1262373" y="4790989"/>
            <a:ext cx="2971800" cy="369332"/>
          </a:xfrm>
          <a:prstGeom prst="rect">
            <a:avLst/>
          </a:prstGeom>
          <a:noFill/>
        </p:spPr>
        <p:txBody>
          <a:bodyPr wrap="square" rtlCol="0">
            <a:spAutoFit/>
          </a:bodyPr>
          <a:lstStyle/>
          <a:p>
            <a:r>
              <a:rPr lang="en-GB" dirty="0"/>
              <a:t>Model correlation with MEI</a:t>
            </a:r>
          </a:p>
        </p:txBody>
      </p:sp>
      <p:sp>
        <p:nvSpPr>
          <p:cNvPr id="6" name="TextBox 5"/>
          <p:cNvSpPr txBox="1"/>
          <p:nvPr/>
        </p:nvSpPr>
        <p:spPr>
          <a:xfrm>
            <a:off x="4978125" y="4796277"/>
            <a:ext cx="2971800" cy="369332"/>
          </a:xfrm>
          <a:prstGeom prst="rect">
            <a:avLst/>
          </a:prstGeom>
          <a:noFill/>
        </p:spPr>
        <p:txBody>
          <a:bodyPr wrap="square" rtlCol="0">
            <a:spAutoFit/>
          </a:bodyPr>
          <a:lstStyle/>
          <a:p>
            <a:r>
              <a:rPr lang="en-GB" dirty="0"/>
              <a:t>NDVI correlation with MEI</a:t>
            </a:r>
          </a:p>
        </p:txBody>
      </p:sp>
      <p:sp>
        <p:nvSpPr>
          <p:cNvPr id="7" name="TextBox 6"/>
          <p:cNvSpPr txBox="1"/>
          <p:nvPr/>
        </p:nvSpPr>
        <p:spPr>
          <a:xfrm>
            <a:off x="597098" y="5119348"/>
            <a:ext cx="7274151" cy="1200329"/>
          </a:xfrm>
          <a:prstGeom prst="rect">
            <a:avLst/>
          </a:prstGeom>
          <a:noFill/>
        </p:spPr>
        <p:txBody>
          <a:bodyPr wrap="square" rtlCol="0">
            <a:spAutoFit/>
          </a:bodyPr>
          <a:lstStyle/>
          <a:p>
            <a:r>
              <a:rPr lang="en-GB" b="1" dirty="0"/>
              <a:t>Key result from this paper was that the model (SDGVM) is overly reliant on precipitation to prescribe the response of vegetation to ENSO. Subsequent papers have shown this to be true for a number of other models.</a:t>
            </a:r>
          </a:p>
        </p:txBody>
      </p:sp>
    </p:spTree>
    <p:extLst>
      <p:ext uri="{BB962C8B-B14F-4D97-AF65-F5344CB8AC3E}">
        <p14:creationId xmlns:p14="http://schemas.microsoft.com/office/powerpoint/2010/main" val="1824117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1306983"/>
          </a:xfrm>
        </p:spPr>
        <p:txBody>
          <a:bodyPr>
            <a:normAutofit fontScale="90000"/>
          </a:bodyPr>
          <a:lstStyle/>
          <a:p>
            <a:r>
              <a:rPr lang="en-GB" dirty="0"/>
              <a:t>Many EO based C-cycle </a:t>
            </a:r>
            <a:r>
              <a:rPr lang="en-GB" dirty="0" smtClean="0"/>
              <a:t>products </a:t>
            </a:r>
            <a:r>
              <a:rPr lang="en-GB" dirty="0"/>
              <a:t>not suitable for evaluation of ESMs</a:t>
            </a:r>
          </a:p>
        </p:txBody>
      </p:sp>
      <p:sp>
        <p:nvSpPr>
          <p:cNvPr id="3" name="Content Placeholder 2"/>
          <p:cNvSpPr>
            <a:spLocks noGrp="1"/>
          </p:cNvSpPr>
          <p:nvPr>
            <p:ph idx="1"/>
          </p:nvPr>
        </p:nvSpPr>
        <p:spPr>
          <a:xfrm>
            <a:off x="628650" y="2751918"/>
            <a:ext cx="7886700" cy="2738054"/>
          </a:xfrm>
        </p:spPr>
        <p:txBody>
          <a:bodyPr>
            <a:normAutofit lnSpcReduction="10000"/>
          </a:bodyPr>
          <a:lstStyle/>
          <a:p>
            <a:r>
              <a:rPr lang="en-GB" dirty="0"/>
              <a:t>A clear example is the MODIS GPP product</a:t>
            </a:r>
          </a:p>
          <a:p>
            <a:r>
              <a:rPr lang="en-GB" dirty="0"/>
              <a:t>It is, essentially, a very simple model on top of other retrieved variables (LAI and </a:t>
            </a:r>
            <a:r>
              <a:rPr lang="en-GB" dirty="0" err="1"/>
              <a:t>fAPAR</a:t>
            </a:r>
            <a:r>
              <a:rPr lang="en-GB" dirty="0"/>
              <a:t>)</a:t>
            </a:r>
          </a:p>
          <a:p>
            <a:r>
              <a:rPr lang="en-GB" dirty="0"/>
              <a:t>Also include some driving climate data</a:t>
            </a:r>
          </a:p>
          <a:p>
            <a:r>
              <a:rPr lang="en-GB" dirty="0"/>
              <a:t>Similar arguments can be made about other EO products</a:t>
            </a:r>
          </a:p>
          <a:p>
            <a:endParaRPr lang="en-GB" dirty="0"/>
          </a:p>
        </p:txBody>
      </p:sp>
    </p:spTree>
    <p:extLst>
      <p:ext uri="{BB962C8B-B14F-4D97-AF65-F5344CB8AC3E}">
        <p14:creationId xmlns:p14="http://schemas.microsoft.com/office/powerpoint/2010/main" val="181595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6" descr="mod17_daily_np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9467" y="2132411"/>
            <a:ext cx="4158853" cy="3101578"/>
          </a:xfrm>
          <a:noFill/>
        </p:spPr>
      </p:pic>
      <p:sp>
        <p:nvSpPr>
          <p:cNvPr id="23556" name="Text Box 7"/>
          <p:cNvSpPr txBox="1">
            <a:spLocks noChangeArrowheads="1"/>
          </p:cNvSpPr>
          <p:nvPr/>
        </p:nvSpPr>
        <p:spPr bwMode="auto">
          <a:xfrm>
            <a:off x="1278731" y="5584032"/>
            <a:ext cx="5885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dirty="0">
                <a:hlinkClick r:id="rId4"/>
              </a:rPr>
              <a:t>http://www.ntsg.umt.edu/remote_sensing/netprimary/</a:t>
            </a:r>
            <a:r>
              <a:rPr lang="en-US" altLang="en-US" dirty="0"/>
              <a:t> </a:t>
            </a:r>
          </a:p>
        </p:txBody>
      </p:sp>
      <p:sp>
        <p:nvSpPr>
          <p:cNvPr id="192520" name="Rectangle 8"/>
          <p:cNvSpPr>
            <a:spLocks noChangeArrowheads="1"/>
          </p:cNvSpPr>
          <p:nvPr/>
        </p:nvSpPr>
        <p:spPr bwMode="auto">
          <a:xfrm>
            <a:off x="2250281" y="2726531"/>
            <a:ext cx="485775" cy="3238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1" name="Rectangle 9"/>
          <p:cNvSpPr>
            <a:spLocks noChangeArrowheads="1"/>
          </p:cNvSpPr>
          <p:nvPr/>
        </p:nvSpPr>
        <p:spPr bwMode="auto">
          <a:xfrm>
            <a:off x="2358630" y="2240756"/>
            <a:ext cx="701278" cy="3238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2" name="Rectangle 10"/>
          <p:cNvSpPr>
            <a:spLocks noChangeArrowheads="1"/>
          </p:cNvSpPr>
          <p:nvPr/>
        </p:nvSpPr>
        <p:spPr bwMode="auto">
          <a:xfrm>
            <a:off x="4269581" y="3665935"/>
            <a:ext cx="323850" cy="3238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3" name="Rectangle 11"/>
          <p:cNvSpPr>
            <a:spLocks noChangeArrowheads="1"/>
          </p:cNvSpPr>
          <p:nvPr/>
        </p:nvSpPr>
        <p:spPr bwMode="auto">
          <a:xfrm>
            <a:off x="1554956" y="2733675"/>
            <a:ext cx="485775" cy="3238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4" name="Rectangle 12"/>
          <p:cNvSpPr>
            <a:spLocks noChangeArrowheads="1"/>
          </p:cNvSpPr>
          <p:nvPr/>
        </p:nvSpPr>
        <p:spPr bwMode="auto">
          <a:xfrm>
            <a:off x="1554956" y="3674269"/>
            <a:ext cx="485775" cy="3238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5" name="Rectangle 13"/>
          <p:cNvSpPr>
            <a:spLocks noChangeArrowheads="1"/>
          </p:cNvSpPr>
          <p:nvPr/>
        </p:nvSpPr>
        <p:spPr bwMode="auto">
          <a:xfrm>
            <a:off x="2325291" y="3674269"/>
            <a:ext cx="432197" cy="32385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6" name="Rectangle 14"/>
          <p:cNvSpPr>
            <a:spLocks noChangeArrowheads="1"/>
          </p:cNvSpPr>
          <p:nvPr/>
        </p:nvSpPr>
        <p:spPr bwMode="auto">
          <a:xfrm>
            <a:off x="1554956" y="2233613"/>
            <a:ext cx="485775" cy="32385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7" name="Rectangle 15"/>
          <p:cNvSpPr>
            <a:spLocks noChangeArrowheads="1"/>
          </p:cNvSpPr>
          <p:nvPr/>
        </p:nvSpPr>
        <p:spPr bwMode="auto">
          <a:xfrm>
            <a:off x="2376489" y="2269333"/>
            <a:ext cx="669131" cy="270272"/>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8" name="Rectangle 16"/>
          <p:cNvSpPr>
            <a:spLocks noChangeArrowheads="1"/>
          </p:cNvSpPr>
          <p:nvPr/>
        </p:nvSpPr>
        <p:spPr bwMode="auto">
          <a:xfrm>
            <a:off x="3977878" y="3665936"/>
            <a:ext cx="270272" cy="32504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29" name="Rectangle 17"/>
          <p:cNvSpPr>
            <a:spLocks noChangeArrowheads="1"/>
          </p:cNvSpPr>
          <p:nvPr/>
        </p:nvSpPr>
        <p:spPr bwMode="auto">
          <a:xfrm>
            <a:off x="3059906" y="3699274"/>
            <a:ext cx="647700" cy="269081"/>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30" name="Rectangle 18"/>
          <p:cNvSpPr>
            <a:spLocks noChangeArrowheads="1"/>
          </p:cNvSpPr>
          <p:nvPr/>
        </p:nvSpPr>
        <p:spPr bwMode="auto">
          <a:xfrm>
            <a:off x="5976938" y="2187179"/>
            <a:ext cx="485775" cy="3238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32" name="Rectangle 20"/>
          <p:cNvSpPr>
            <a:spLocks noChangeArrowheads="1"/>
          </p:cNvSpPr>
          <p:nvPr/>
        </p:nvSpPr>
        <p:spPr bwMode="auto">
          <a:xfrm>
            <a:off x="5975747" y="2888456"/>
            <a:ext cx="485775" cy="32385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33" name="Rectangle 21"/>
          <p:cNvSpPr>
            <a:spLocks noChangeArrowheads="1"/>
          </p:cNvSpPr>
          <p:nvPr/>
        </p:nvSpPr>
        <p:spPr bwMode="auto">
          <a:xfrm>
            <a:off x="5976938" y="3645694"/>
            <a:ext cx="485775" cy="3238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2534" name="Text Box 22"/>
          <p:cNvSpPr txBox="1">
            <a:spLocks noChangeArrowheads="1"/>
          </p:cNvSpPr>
          <p:nvPr/>
        </p:nvSpPr>
        <p:spPr bwMode="auto">
          <a:xfrm>
            <a:off x="6574632" y="2208610"/>
            <a:ext cx="1188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a:t>MODIS data</a:t>
            </a:r>
            <a:endParaRPr lang="en-US" altLang="en-US"/>
          </a:p>
        </p:txBody>
      </p:sp>
      <p:sp>
        <p:nvSpPr>
          <p:cNvPr id="192535" name="Text Box 23"/>
          <p:cNvSpPr txBox="1">
            <a:spLocks noChangeArrowheads="1"/>
          </p:cNvSpPr>
          <p:nvPr/>
        </p:nvSpPr>
        <p:spPr bwMode="auto">
          <a:xfrm>
            <a:off x="6569869" y="3665935"/>
            <a:ext cx="1134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a:t>Climate data</a:t>
            </a:r>
            <a:endParaRPr lang="en-US" altLang="en-US"/>
          </a:p>
        </p:txBody>
      </p:sp>
      <p:sp>
        <p:nvSpPr>
          <p:cNvPr id="192536" name="Text Box 24"/>
          <p:cNvSpPr txBox="1">
            <a:spLocks noChangeArrowheads="1"/>
          </p:cNvSpPr>
          <p:nvPr/>
        </p:nvSpPr>
        <p:spPr bwMode="auto">
          <a:xfrm>
            <a:off x="6569869" y="2909889"/>
            <a:ext cx="1243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a:t>Look up table</a:t>
            </a:r>
            <a:endParaRPr lang="en-US" altLang="en-US"/>
          </a:p>
        </p:txBody>
      </p:sp>
      <p:sp>
        <p:nvSpPr>
          <p:cNvPr id="23" name="Title 1"/>
          <p:cNvSpPr>
            <a:spLocks noGrp="1"/>
          </p:cNvSpPr>
          <p:nvPr>
            <p:ph type="title"/>
          </p:nvPr>
        </p:nvSpPr>
        <p:spPr>
          <a:xfrm>
            <a:off x="1433981" y="1021556"/>
            <a:ext cx="5246340" cy="857250"/>
          </a:xfrm>
        </p:spPr>
        <p:txBody>
          <a:bodyPr/>
          <a:lstStyle/>
          <a:p>
            <a:r>
              <a:rPr lang="en-GB" dirty="0"/>
              <a:t>MODIS GPP</a:t>
            </a:r>
          </a:p>
        </p:txBody>
      </p:sp>
    </p:spTree>
    <p:extLst>
      <p:ext uri="{BB962C8B-B14F-4D97-AF65-F5344CB8AC3E}">
        <p14:creationId xmlns:p14="http://schemas.microsoft.com/office/powerpoint/2010/main" val="2769941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5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25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25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25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25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25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25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25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25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25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25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0" grpId="0" animBg="1"/>
      <p:bldP spid="192521" grpId="0" animBg="1"/>
      <p:bldP spid="192522" grpId="0" animBg="1"/>
      <p:bldP spid="192523" grpId="0" animBg="1"/>
      <p:bldP spid="192524" grpId="0" animBg="1"/>
      <p:bldP spid="192525" grpId="0" animBg="1"/>
      <p:bldP spid="192526" grpId="0" animBg="1"/>
      <p:bldP spid="192527" grpId="0" animBg="1"/>
      <p:bldP spid="192528" grpId="0" animBg="1"/>
      <p:bldP spid="192529" grpId="0" animBg="1"/>
      <p:bldP spid="192530" grpId="0" animBg="1"/>
      <p:bldP spid="192532" grpId="0" animBg="1"/>
      <p:bldP spid="192533" grpId="0" animBg="1"/>
      <p:bldP spid="192534" grpId="0"/>
      <p:bldP spid="192535" grpId="0"/>
      <p:bldP spid="1925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Vegetation indices – NDVI and co.</a:t>
            </a:r>
          </a:p>
        </p:txBody>
      </p:sp>
      <p:sp>
        <p:nvSpPr>
          <p:cNvPr id="3" name="Content Placeholder 2"/>
          <p:cNvSpPr>
            <a:spLocks noGrp="1"/>
          </p:cNvSpPr>
          <p:nvPr>
            <p:ph idx="1"/>
          </p:nvPr>
        </p:nvSpPr>
        <p:spPr/>
        <p:txBody>
          <a:bodyPr>
            <a:normAutofit lnSpcReduction="10000"/>
          </a:bodyPr>
          <a:lstStyle/>
          <a:p>
            <a:r>
              <a:rPr lang="en-GB" dirty="0"/>
              <a:t>Vegetation indices should be used with caution</a:t>
            </a:r>
          </a:p>
          <a:p>
            <a:r>
              <a:rPr lang="en-GB" dirty="0"/>
              <a:t>Their simplicity makes them attractive but they do not tend to perform reliably when trying to make physical inferences from them</a:t>
            </a:r>
          </a:p>
          <a:p>
            <a:r>
              <a:rPr lang="en-GB" b="1" dirty="0"/>
              <a:t>HOWEVER</a:t>
            </a:r>
            <a:r>
              <a:rPr lang="en-GB" dirty="0"/>
              <a:t>…</a:t>
            </a:r>
          </a:p>
          <a:p>
            <a:r>
              <a:rPr lang="en-GB" dirty="0"/>
              <a:t>It is possible to forward model NDVI directly from UKESM</a:t>
            </a:r>
          </a:p>
          <a:p>
            <a:r>
              <a:rPr lang="en-GB" dirty="0"/>
              <a:t>If we want </a:t>
            </a:r>
            <a:r>
              <a:rPr lang="en-GB" dirty="0" smtClean="0"/>
              <a:t>to evaluate </a:t>
            </a:r>
            <a:r>
              <a:rPr lang="en-GB" dirty="0"/>
              <a:t>against long timescale (30+ years) EO records of vegetation activity they are probably our only choice</a:t>
            </a:r>
          </a:p>
        </p:txBody>
      </p:sp>
    </p:spTree>
    <p:extLst>
      <p:ext uri="{BB962C8B-B14F-4D97-AF65-F5344CB8AC3E}">
        <p14:creationId xmlns:p14="http://schemas.microsoft.com/office/powerpoint/2010/main" val="1307543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could we do better: Use albedo</a:t>
            </a:r>
          </a:p>
        </p:txBody>
      </p:sp>
      <p:sp>
        <p:nvSpPr>
          <p:cNvPr id="3" name="Content Placeholder 2"/>
          <p:cNvSpPr>
            <a:spLocks noGrp="1"/>
          </p:cNvSpPr>
          <p:nvPr>
            <p:ph idx="1"/>
          </p:nvPr>
        </p:nvSpPr>
        <p:spPr>
          <a:xfrm>
            <a:off x="628650" y="1628800"/>
            <a:ext cx="7886700" cy="4154859"/>
          </a:xfrm>
        </p:spPr>
        <p:txBody>
          <a:bodyPr>
            <a:normAutofit fontScale="70000" lnSpcReduction="20000"/>
          </a:bodyPr>
          <a:lstStyle/>
          <a:p>
            <a:r>
              <a:rPr lang="en-GB" sz="3400" dirty="0"/>
              <a:t>Available for the same time period as NDVI (since early 1980s)</a:t>
            </a:r>
          </a:p>
          <a:p>
            <a:r>
              <a:rPr lang="en-GB" sz="3400" dirty="0"/>
              <a:t>Physically meaningful variable </a:t>
            </a:r>
          </a:p>
          <a:p>
            <a:r>
              <a:rPr lang="en-GB" sz="3400" dirty="0"/>
              <a:t>Calculated by JULES in both NIR and PAR domains</a:t>
            </a:r>
          </a:p>
          <a:p>
            <a:r>
              <a:rPr lang="en-GB" sz="3400" dirty="0"/>
              <a:t>BUT…</a:t>
            </a:r>
          </a:p>
          <a:p>
            <a:r>
              <a:rPr lang="en-GB" sz="3400" dirty="0"/>
              <a:t>Interpretation w.r.t. the C-cycle is more complex than NDVI</a:t>
            </a:r>
          </a:p>
          <a:p>
            <a:r>
              <a:rPr lang="en-GB" sz="3400" dirty="0"/>
              <a:t>There are some issues with the physical representation of canopy albedo in </a:t>
            </a:r>
            <a:r>
              <a:rPr lang="en-GB" sz="3400" b="1" dirty="0"/>
              <a:t>most</a:t>
            </a:r>
            <a:r>
              <a:rPr lang="en-GB" sz="3400" dirty="0"/>
              <a:t> land surface models, primarily to do with the physical structure of the canopy…</a:t>
            </a:r>
          </a:p>
          <a:p>
            <a:pPr lvl="1"/>
            <a:r>
              <a:rPr lang="en-GB" sz="3400" dirty="0"/>
              <a:t>But, of course, these issues also affect anything derived with optical EO data  in principle ,so really also apply to NDVI, LAI, GPP </a:t>
            </a:r>
            <a:r>
              <a:rPr lang="en-GB" sz="3400" dirty="0" err="1"/>
              <a:t>etc</a:t>
            </a:r>
            <a:r>
              <a:rPr lang="en-GB" sz="3400" dirty="0"/>
              <a:t> etc</a:t>
            </a:r>
            <a:r>
              <a:rPr lang="en-GB" sz="1200" dirty="0"/>
              <a:t>.</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380506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could we do better: Use SIF</a:t>
            </a:r>
          </a:p>
        </p:txBody>
      </p:sp>
      <p:sp>
        <p:nvSpPr>
          <p:cNvPr id="3" name="Content Placeholder 2"/>
          <p:cNvSpPr>
            <a:spLocks noGrp="1"/>
          </p:cNvSpPr>
          <p:nvPr>
            <p:ph idx="1"/>
          </p:nvPr>
        </p:nvSpPr>
        <p:spPr>
          <a:xfrm>
            <a:off x="628650" y="1417638"/>
            <a:ext cx="7886700" cy="4216149"/>
          </a:xfrm>
        </p:spPr>
        <p:txBody>
          <a:bodyPr>
            <a:normAutofit fontScale="92500" lnSpcReduction="10000"/>
          </a:bodyPr>
          <a:lstStyle/>
          <a:p>
            <a:r>
              <a:rPr lang="en-GB" dirty="0" smtClean="0"/>
              <a:t>Solar Induced Fluorescence (SIF)</a:t>
            </a:r>
          </a:p>
          <a:p>
            <a:r>
              <a:rPr lang="en-GB" dirty="0" smtClean="0"/>
              <a:t>A </a:t>
            </a:r>
            <a:r>
              <a:rPr lang="en-GB" dirty="0"/>
              <a:t>seemingly direct observation of GPP</a:t>
            </a:r>
          </a:p>
          <a:p>
            <a:r>
              <a:rPr lang="en-GB" dirty="0"/>
              <a:t>Physically meaningful variable with direct implications for the C-cycle</a:t>
            </a:r>
          </a:p>
          <a:p>
            <a:endParaRPr lang="en-GB" dirty="0"/>
          </a:p>
          <a:p>
            <a:r>
              <a:rPr lang="en-GB" dirty="0"/>
              <a:t>BUT…</a:t>
            </a:r>
          </a:p>
          <a:p>
            <a:r>
              <a:rPr lang="en-GB" dirty="0"/>
              <a:t>Not directly modelled by JULES so probably compare with GPP</a:t>
            </a:r>
          </a:p>
          <a:p>
            <a:r>
              <a:rPr lang="en-GB" dirty="0"/>
              <a:t>Still a lot need to be understood about the </a:t>
            </a:r>
            <a:r>
              <a:rPr lang="en-GB" dirty="0" smtClean="0"/>
              <a:t>[…?]</a:t>
            </a:r>
            <a:endParaRPr lang="en-GB" dirty="0"/>
          </a:p>
          <a:p>
            <a:r>
              <a:rPr lang="en-GB" dirty="0"/>
              <a:t>Time series are relatively short (less than 10 years)</a:t>
            </a:r>
            <a:endParaRPr lang="en-GB" sz="1200"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325438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6752941" y="3498593"/>
            <a:ext cx="4078080" cy="727122"/>
          </a:xfrm>
          <a:prstGeom prst="rect">
            <a:avLst/>
          </a:prstGeom>
        </p:spPr>
        <p:txBody>
          <a:bodyPr wrap="square">
            <a:spAutoFit/>
          </a:bodyPr>
          <a:lstStyle/>
          <a:p>
            <a:r>
              <a:rPr lang="en-GB" sz="825" dirty="0">
                <a:solidFill>
                  <a:srgbClr val="222222"/>
                </a:solidFill>
                <a:latin typeface="Arial" panose="020B0604020202020204" pitchFamily="34" charset="0"/>
              </a:rPr>
              <a:t>Walker, A.P., Quaife, T., </a:t>
            </a:r>
            <a:r>
              <a:rPr lang="en-GB" sz="825" dirty="0" err="1">
                <a:solidFill>
                  <a:srgbClr val="222222"/>
                </a:solidFill>
                <a:latin typeface="Arial" panose="020B0604020202020204" pitchFamily="34" charset="0"/>
              </a:rPr>
              <a:t>Bodegom</a:t>
            </a:r>
            <a:r>
              <a:rPr lang="en-GB" sz="825" dirty="0">
                <a:solidFill>
                  <a:srgbClr val="222222"/>
                </a:solidFill>
                <a:latin typeface="Arial" panose="020B0604020202020204" pitchFamily="34" charset="0"/>
              </a:rPr>
              <a:t>, P.M., De </a:t>
            </a:r>
            <a:r>
              <a:rPr lang="en-GB" sz="825" dirty="0" err="1">
                <a:solidFill>
                  <a:srgbClr val="222222"/>
                </a:solidFill>
                <a:latin typeface="Arial" panose="020B0604020202020204" pitchFamily="34" charset="0"/>
              </a:rPr>
              <a:t>Kauwe</a:t>
            </a:r>
            <a:r>
              <a:rPr lang="en-GB" sz="825" dirty="0">
                <a:solidFill>
                  <a:srgbClr val="222222"/>
                </a:solidFill>
                <a:latin typeface="Arial" panose="020B0604020202020204" pitchFamily="34" charset="0"/>
              </a:rPr>
              <a:t>, M.G., Keenan, T.F., Joiner, J., Lomas, M.R., </a:t>
            </a:r>
            <a:r>
              <a:rPr lang="en-GB" sz="825" dirty="0" err="1">
                <a:solidFill>
                  <a:srgbClr val="222222"/>
                </a:solidFill>
                <a:latin typeface="Arial" panose="020B0604020202020204" pitchFamily="34" charset="0"/>
              </a:rPr>
              <a:t>MacBean</a:t>
            </a:r>
            <a:r>
              <a:rPr lang="en-GB" sz="825" dirty="0">
                <a:solidFill>
                  <a:srgbClr val="222222"/>
                </a:solidFill>
                <a:latin typeface="Arial" panose="020B0604020202020204" pitchFamily="34" charset="0"/>
              </a:rPr>
              <a:t>, N., Xu, C., Yang, X. and Woodward, F.I., 2017. The impact of alternative trait‐scaling hypotheses for the maximum photosynthetic carboxylation rate (</a:t>
            </a:r>
            <a:r>
              <a:rPr lang="en-GB" sz="825" dirty="0" err="1">
                <a:solidFill>
                  <a:srgbClr val="222222"/>
                </a:solidFill>
                <a:latin typeface="Arial" panose="020B0604020202020204" pitchFamily="34" charset="0"/>
              </a:rPr>
              <a:t>Vcmax</a:t>
            </a:r>
            <a:r>
              <a:rPr lang="en-GB" sz="825" dirty="0">
                <a:solidFill>
                  <a:srgbClr val="222222"/>
                </a:solidFill>
                <a:latin typeface="Arial" panose="020B0604020202020204" pitchFamily="34" charset="0"/>
              </a:rPr>
              <a:t>) on global gross primary production. </a:t>
            </a:r>
            <a:r>
              <a:rPr lang="en-GB" sz="825" i="1" dirty="0">
                <a:solidFill>
                  <a:srgbClr val="222222"/>
                </a:solidFill>
                <a:latin typeface="Arial" panose="020B0604020202020204" pitchFamily="34" charset="0"/>
              </a:rPr>
              <a:t>New </a:t>
            </a:r>
            <a:r>
              <a:rPr lang="en-GB" sz="825" i="1" dirty="0" err="1">
                <a:solidFill>
                  <a:srgbClr val="222222"/>
                </a:solidFill>
                <a:latin typeface="Arial" panose="020B0604020202020204" pitchFamily="34" charset="0"/>
              </a:rPr>
              <a:t>Phytologist</a:t>
            </a:r>
            <a:r>
              <a:rPr lang="en-GB" sz="825" dirty="0">
                <a:solidFill>
                  <a:srgbClr val="222222"/>
                </a:solidFill>
                <a:latin typeface="Arial" panose="020B0604020202020204" pitchFamily="34" charset="0"/>
              </a:rPr>
              <a:t>, </a:t>
            </a:r>
            <a:r>
              <a:rPr lang="en-GB" sz="825" i="1" dirty="0">
                <a:solidFill>
                  <a:srgbClr val="222222"/>
                </a:solidFill>
                <a:latin typeface="Arial" panose="020B0604020202020204" pitchFamily="34" charset="0"/>
              </a:rPr>
              <a:t>215</a:t>
            </a:r>
            <a:r>
              <a:rPr lang="en-GB" sz="825" dirty="0">
                <a:solidFill>
                  <a:srgbClr val="222222"/>
                </a:solidFill>
                <a:latin typeface="Arial" panose="020B0604020202020204" pitchFamily="34" charset="0"/>
              </a:rPr>
              <a:t>(4), pp.1370-1386.</a:t>
            </a:r>
            <a:endParaRPr lang="en-GB" sz="825" dirty="0"/>
          </a:p>
        </p:txBody>
      </p:sp>
      <p:pic>
        <p:nvPicPr>
          <p:cNvPr id="3" name="Picture 2"/>
          <p:cNvPicPr>
            <a:picLocks noChangeAspect="1"/>
          </p:cNvPicPr>
          <p:nvPr/>
        </p:nvPicPr>
        <p:blipFill>
          <a:blip r:embed="rId3"/>
          <a:stretch>
            <a:fillRect/>
          </a:stretch>
        </p:blipFill>
        <p:spPr>
          <a:xfrm>
            <a:off x="668691" y="2040497"/>
            <a:ext cx="7493794" cy="3643313"/>
          </a:xfrm>
          <a:prstGeom prst="rect">
            <a:avLst/>
          </a:prstGeom>
        </p:spPr>
      </p:pic>
      <p:sp>
        <p:nvSpPr>
          <p:cNvPr id="4" name="Title 3"/>
          <p:cNvSpPr>
            <a:spLocks noGrp="1"/>
          </p:cNvSpPr>
          <p:nvPr>
            <p:ph type="title"/>
          </p:nvPr>
        </p:nvSpPr>
        <p:spPr/>
        <p:txBody>
          <a:bodyPr>
            <a:normAutofit fontScale="90000"/>
          </a:bodyPr>
          <a:lstStyle/>
          <a:p>
            <a:r>
              <a:rPr lang="en-GB" dirty="0"/>
              <a:t>Testing </a:t>
            </a:r>
            <a:r>
              <a:rPr lang="en-GB" dirty="0" err="1"/>
              <a:t>VC</a:t>
            </a:r>
            <a:r>
              <a:rPr lang="en-GB" baseline="-25000" dirty="0" err="1"/>
              <a:t>max</a:t>
            </a:r>
            <a:r>
              <a:rPr lang="en-GB" dirty="0"/>
              <a:t> hypotheses against SIF</a:t>
            </a:r>
          </a:p>
        </p:txBody>
      </p:sp>
      <p:sp>
        <p:nvSpPr>
          <p:cNvPr id="5" name="Rectangle 4"/>
          <p:cNvSpPr/>
          <p:nvPr/>
        </p:nvSpPr>
        <p:spPr>
          <a:xfrm>
            <a:off x="327138" y="5845004"/>
            <a:ext cx="8489724" cy="923330"/>
          </a:xfrm>
          <a:prstGeom prst="rect">
            <a:avLst/>
          </a:prstGeom>
        </p:spPr>
        <p:txBody>
          <a:bodyPr wrap="square">
            <a:spAutoFit/>
          </a:bodyPr>
          <a:lstStyle/>
          <a:p>
            <a:r>
              <a:rPr lang="en-GB" dirty="0"/>
              <a:t>A global test of various hypotheses about </a:t>
            </a:r>
            <a:r>
              <a:rPr lang="en-GB" dirty="0" smtClean="0"/>
              <a:t>max </a:t>
            </a:r>
            <a:r>
              <a:rPr lang="en-GB" dirty="0"/>
              <a:t>rate of carboxylation (a key parameter for photosynthesis) in SDGVM as tested, globally, against SIF observations from NASA OCO2.</a:t>
            </a:r>
            <a:endParaRPr lang="en-GB" dirty="0"/>
          </a:p>
        </p:txBody>
      </p:sp>
    </p:spTree>
    <p:extLst>
      <p:ext uri="{BB962C8B-B14F-4D97-AF65-F5344CB8AC3E}">
        <p14:creationId xmlns:p14="http://schemas.microsoft.com/office/powerpoint/2010/main" val="1130315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Conclusions</a:t>
            </a:r>
          </a:p>
        </p:txBody>
      </p:sp>
      <p:sp>
        <p:nvSpPr>
          <p:cNvPr id="4" name="Content Placeholder 3"/>
          <p:cNvSpPr>
            <a:spLocks noGrp="1"/>
          </p:cNvSpPr>
          <p:nvPr>
            <p:ph idx="1"/>
          </p:nvPr>
        </p:nvSpPr>
        <p:spPr/>
        <p:txBody>
          <a:bodyPr>
            <a:normAutofit/>
          </a:bodyPr>
          <a:lstStyle/>
          <a:p>
            <a:r>
              <a:rPr lang="en-GB" sz="2400" dirty="0"/>
              <a:t>You can get a long way with simple evaluation (e.g. radiation)</a:t>
            </a:r>
          </a:p>
          <a:p>
            <a:r>
              <a:rPr lang="en-GB" sz="2400" dirty="0"/>
              <a:t>But advances requires multi-satellite/model analysis </a:t>
            </a:r>
          </a:p>
          <a:p>
            <a:r>
              <a:rPr lang="en-GB" sz="2400" dirty="0"/>
              <a:t>Model to </a:t>
            </a:r>
            <a:r>
              <a:rPr lang="en-GB" sz="2400" dirty="0" smtClean="0"/>
              <a:t>observation </a:t>
            </a:r>
            <a:r>
              <a:rPr lang="en-GB" sz="2400" dirty="0"/>
              <a:t>or </a:t>
            </a:r>
            <a:r>
              <a:rPr lang="en-GB" sz="2400" dirty="0" smtClean="0"/>
              <a:t>observation </a:t>
            </a:r>
            <a:r>
              <a:rPr lang="en-GB" sz="2400" dirty="0"/>
              <a:t>to model approaches</a:t>
            </a:r>
          </a:p>
          <a:p>
            <a:pPr lvl="1"/>
            <a:r>
              <a:rPr lang="en-GB" sz="2000" dirty="0" smtClean="0"/>
              <a:t>Most observations involve detailed modelling</a:t>
            </a:r>
          </a:p>
          <a:p>
            <a:pPr lvl="1"/>
            <a:r>
              <a:rPr lang="en-GB" sz="2000" dirty="0" smtClean="0"/>
              <a:t>pdfs </a:t>
            </a:r>
            <a:r>
              <a:rPr lang="en-GB" sz="2000" dirty="0"/>
              <a:t>and suitable compositing/averaging can aid interpretation </a:t>
            </a:r>
          </a:p>
          <a:p>
            <a:r>
              <a:rPr lang="en-GB" sz="2400" dirty="0"/>
              <a:t>We should avoid “high level” EO products (e.g. GPP &amp; LAI)</a:t>
            </a:r>
          </a:p>
          <a:p>
            <a:pPr lvl="1"/>
            <a:r>
              <a:rPr lang="en-GB" sz="2000" dirty="0"/>
              <a:t>NDVI &amp; soil moisture probably necessary evils for time being</a:t>
            </a:r>
          </a:p>
          <a:p>
            <a:pPr lvl="1"/>
            <a:r>
              <a:rPr lang="en-GB" sz="2000" dirty="0"/>
              <a:t>Evaluation against albedo should be a priority as it tells us much more about the physics of the model (includes info </a:t>
            </a:r>
            <a:r>
              <a:rPr lang="en-GB" sz="2000" dirty="0" smtClean="0"/>
              <a:t>in </a:t>
            </a:r>
            <a:r>
              <a:rPr lang="en-GB" sz="2000" dirty="0"/>
              <a:t>NDVI and more)</a:t>
            </a:r>
          </a:p>
          <a:p>
            <a:r>
              <a:rPr lang="en-GB" sz="2400" dirty="0"/>
              <a:t>SIF shows a lot of promise – it is possibly the only direct(</a:t>
            </a:r>
            <a:r>
              <a:rPr lang="en-GB" sz="2400" dirty="0" err="1"/>
              <a:t>ish</a:t>
            </a:r>
            <a:r>
              <a:rPr lang="en-GB" sz="2400" dirty="0"/>
              <a:t>) observation of photosynthesis on large scales available</a:t>
            </a:r>
          </a:p>
        </p:txBody>
      </p:sp>
    </p:spTree>
    <p:extLst>
      <p:ext uri="{BB962C8B-B14F-4D97-AF65-F5344CB8AC3E}">
        <p14:creationId xmlns:p14="http://schemas.microsoft.com/office/powerpoint/2010/main" val="2904791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3316-82E4-4AC6-9323-AF869CADD33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BFC1EF-0F37-4866-9FD1-8E8073145AD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0925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4A7A-A08F-474D-882E-0FB6E383B919}"/>
              </a:ext>
            </a:extLst>
          </p:cNvPr>
          <p:cNvSpPr>
            <a:spLocks noGrp="1"/>
          </p:cNvSpPr>
          <p:nvPr>
            <p:ph type="title"/>
          </p:nvPr>
        </p:nvSpPr>
        <p:spPr>
          <a:xfrm>
            <a:off x="457200" y="188640"/>
            <a:ext cx="6563072" cy="770267"/>
          </a:xfrm>
        </p:spPr>
        <p:txBody>
          <a:bodyPr/>
          <a:lstStyle/>
          <a:p>
            <a:r>
              <a:rPr lang="en-GB" sz="3200" dirty="0"/>
              <a:t>Diverse simulated cloud response to volcanic aerosol emissions </a:t>
            </a:r>
          </a:p>
        </p:txBody>
      </p:sp>
      <p:sp>
        <p:nvSpPr>
          <p:cNvPr id="3" name="Content Placeholder 2">
            <a:extLst>
              <a:ext uri="{FF2B5EF4-FFF2-40B4-BE49-F238E27FC236}">
                <a16:creationId xmlns:a16="http://schemas.microsoft.com/office/drawing/2014/main" id="{D83A4197-2162-4EE1-93F7-5C416CC4AB4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9C1730E-849B-4FBA-A345-2DE9ED67A4D0}"/>
              </a:ext>
            </a:extLst>
          </p:cNvPr>
          <p:cNvPicPr>
            <a:picLocks noChangeAspect="1"/>
          </p:cNvPicPr>
          <p:nvPr/>
        </p:nvPicPr>
        <p:blipFill rotWithShape="1">
          <a:blip r:embed="rId2"/>
          <a:srcRect b="45337"/>
          <a:stretch/>
        </p:blipFill>
        <p:spPr>
          <a:xfrm>
            <a:off x="0" y="1025248"/>
            <a:ext cx="8460432" cy="4780016"/>
          </a:xfrm>
          <a:prstGeom prst="rect">
            <a:avLst/>
          </a:prstGeom>
        </p:spPr>
      </p:pic>
      <p:pic>
        <p:nvPicPr>
          <p:cNvPr id="5" name="Picture 4">
            <a:extLst>
              <a:ext uri="{FF2B5EF4-FFF2-40B4-BE49-F238E27FC236}">
                <a16:creationId xmlns:a16="http://schemas.microsoft.com/office/drawing/2014/main" id="{49EEE7B6-89CE-46EC-AF48-EF0FBFFC1632}"/>
              </a:ext>
            </a:extLst>
          </p:cNvPr>
          <p:cNvPicPr>
            <a:picLocks noChangeAspect="1"/>
          </p:cNvPicPr>
          <p:nvPr/>
        </p:nvPicPr>
        <p:blipFill rotWithShape="1">
          <a:blip r:embed="rId2"/>
          <a:srcRect l="1729" t="90411" r="-1729" b="328"/>
          <a:stretch/>
        </p:blipFill>
        <p:spPr>
          <a:xfrm>
            <a:off x="35497" y="5769239"/>
            <a:ext cx="8651303" cy="828113"/>
          </a:xfrm>
          <a:prstGeom prst="rect">
            <a:avLst/>
          </a:prstGeom>
        </p:spPr>
      </p:pic>
      <p:pic>
        <p:nvPicPr>
          <p:cNvPr id="7" name="Picture 2" descr="Holuhraun eruption, September 4th 2014 by Peter Hartree">
            <a:extLst>
              <a:ext uri="{FF2B5EF4-FFF2-40B4-BE49-F238E27FC236}">
                <a16:creationId xmlns:a16="http://schemas.microsoft.com/office/drawing/2014/main" id="{C78D6432-A376-4011-B5DC-5A31C2EE08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4075" y="203589"/>
            <a:ext cx="1678445" cy="11189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44FC07-D44E-4CAB-A648-0FB96105046A}"/>
              </a:ext>
            </a:extLst>
          </p:cNvPr>
          <p:cNvSpPr txBox="1"/>
          <p:nvPr/>
        </p:nvSpPr>
        <p:spPr>
          <a:xfrm>
            <a:off x="6048672" y="6444044"/>
            <a:ext cx="3203848" cy="369332"/>
          </a:xfrm>
          <a:prstGeom prst="rect">
            <a:avLst/>
          </a:prstGeom>
          <a:noFill/>
        </p:spPr>
        <p:txBody>
          <a:bodyPr wrap="square" rtlCol="0">
            <a:spAutoFit/>
          </a:bodyPr>
          <a:lstStyle/>
          <a:p>
            <a:r>
              <a:rPr lang="en-GB" dirty="0">
                <a:latin typeface="+mn-lt"/>
                <a:hlinkClick r:id="rId4"/>
              </a:rPr>
              <a:t>Malavelle et al. (2017) Nature</a:t>
            </a:r>
            <a:endParaRPr lang="en-GB" dirty="0">
              <a:latin typeface="+mn-lt"/>
            </a:endParaRPr>
          </a:p>
        </p:txBody>
      </p:sp>
    </p:spTree>
    <p:extLst>
      <p:ext uri="{BB962C8B-B14F-4D97-AF65-F5344CB8AC3E}">
        <p14:creationId xmlns:p14="http://schemas.microsoft.com/office/powerpoint/2010/main" val="74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IN_mean"/>
          <p:cNvPicPr>
            <a:picLocks noChangeAspect="1" noChangeArrowheads="1"/>
          </p:cNvPicPr>
          <p:nvPr/>
        </p:nvPicPr>
        <p:blipFill>
          <a:blip r:embed="rId2" cstate="screen">
            <a:extLst>
              <a:ext uri="{28A0092B-C50C-407E-A947-70E740481C1C}">
                <a14:useLocalDpi xmlns:a14="http://schemas.microsoft.com/office/drawing/2010/main"/>
              </a:ext>
            </a:extLst>
          </a:blip>
          <a:srcRect r="48595" b="48036"/>
          <a:stretch>
            <a:fillRect/>
          </a:stretch>
        </p:blipFill>
        <p:spPr bwMode="auto">
          <a:xfrm>
            <a:off x="2438400" y="609600"/>
            <a:ext cx="41783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2514600" y="152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400" b="1">
                <a:solidFill>
                  <a:srgbClr val="000000"/>
                </a:solidFill>
              </a:rPr>
              <a:t>    All-sky	   Clear-sky</a:t>
            </a:r>
            <a:endParaRPr lang="en-US" sz="2400" b="1">
              <a:solidFill>
                <a:srgbClr val="000000"/>
              </a:solidFill>
            </a:endParaRPr>
          </a:p>
        </p:txBody>
      </p:sp>
      <p:sp>
        <p:nvSpPr>
          <p:cNvPr id="6149" name="Line 5"/>
          <p:cNvSpPr>
            <a:spLocks noChangeShapeType="1"/>
          </p:cNvSpPr>
          <p:nvPr/>
        </p:nvSpPr>
        <p:spPr bwMode="auto">
          <a:xfrm>
            <a:off x="4038600" y="4800600"/>
            <a:ext cx="2680031" cy="931655"/>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sz="1800">
              <a:solidFill>
                <a:srgbClr val="000000"/>
              </a:solidFill>
              <a:latin typeface="Arial" charset="0"/>
              <a:cs typeface="Arial" charset="0"/>
            </a:endParaRPr>
          </a:p>
        </p:txBody>
      </p:sp>
      <p:sp>
        <p:nvSpPr>
          <p:cNvPr id="6150" name="Text Box 6"/>
          <p:cNvSpPr txBox="1">
            <a:spLocks noChangeArrowheads="1"/>
          </p:cNvSpPr>
          <p:nvPr/>
        </p:nvSpPr>
        <p:spPr bwMode="auto">
          <a:xfrm>
            <a:off x="6718631" y="5549170"/>
            <a:ext cx="2196769" cy="400110"/>
          </a:xfrm>
          <a:prstGeom prst="rect">
            <a:avLst/>
          </a:prstGeom>
          <a:solidFill>
            <a:schemeClr val="accent1">
              <a:lumMod val="60000"/>
              <a:lumOff val="40000"/>
            </a:schemeClr>
          </a:solidFill>
          <a:ln w="9525">
            <a:solidFill>
              <a:schemeClr val="bg2"/>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dirty="0">
                <a:solidFill>
                  <a:srgbClr val="000000"/>
                </a:solidFill>
              </a:rPr>
              <a:t>Convective cloud</a:t>
            </a:r>
            <a:endParaRPr lang="en-US" sz="2000" dirty="0">
              <a:solidFill>
                <a:srgbClr val="000000"/>
              </a:solidFill>
            </a:endParaRPr>
          </a:p>
        </p:txBody>
      </p:sp>
      <p:sp>
        <p:nvSpPr>
          <p:cNvPr id="6151" name="Line 7"/>
          <p:cNvSpPr>
            <a:spLocks noChangeShapeType="1"/>
          </p:cNvSpPr>
          <p:nvPr/>
        </p:nvSpPr>
        <p:spPr bwMode="auto">
          <a:xfrm flipV="1">
            <a:off x="2286000" y="2057400"/>
            <a:ext cx="1295400" cy="45695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solidFill>
                <a:srgbClr val="000000"/>
              </a:solidFill>
              <a:latin typeface="Arial" charset="0"/>
              <a:cs typeface="Arial" charset="0"/>
            </a:endParaRPr>
          </a:p>
        </p:txBody>
      </p:sp>
      <p:sp>
        <p:nvSpPr>
          <p:cNvPr id="6152" name="Text Box 8"/>
          <p:cNvSpPr txBox="1">
            <a:spLocks noChangeArrowheads="1"/>
          </p:cNvSpPr>
          <p:nvPr/>
        </p:nvSpPr>
        <p:spPr bwMode="auto">
          <a:xfrm>
            <a:off x="6858000" y="152400"/>
            <a:ext cx="20574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400">
                <a:solidFill>
                  <a:srgbClr val="000000"/>
                </a:solidFill>
              </a:rPr>
              <a:t>Radiative biases in Met Office global NWP model</a:t>
            </a:r>
            <a:endParaRPr lang="en-US" sz="2400">
              <a:solidFill>
                <a:srgbClr val="000000"/>
              </a:solidFill>
            </a:endParaRPr>
          </a:p>
        </p:txBody>
      </p:sp>
      <p:sp>
        <p:nvSpPr>
          <p:cNvPr id="6154" name="Text Box 10"/>
          <p:cNvSpPr txBox="1">
            <a:spLocks noChangeArrowheads="1"/>
          </p:cNvSpPr>
          <p:nvPr/>
        </p:nvSpPr>
        <p:spPr bwMode="auto">
          <a:xfrm>
            <a:off x="179512" y="1914207"/>
            <a:ext cx="2121486" cy="711200"/>
          </a:xfrm>
          <a:prstGeom prst="rect">
            <a:avLst/>
          </a:prstGeom>
          <a:solidFill>
            <a:schemeClr val="accent1">
              <a:lumMod val="60000"/>
              <a:lumOff val="40000"/>
            </a:schemeClr>
          </a:solidFill>
          <a:ln w="9525">
            <a:solidFill>
              <a:schemeClr val="bg2"/>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a:solidFill>
                  <a:srgbClr val="000000"/>
                </a:solidFill>
              </a:rPr>
              <a:t>Convective outflow</a:t>
            </a:r>
            <a:endParaRPr lang="en-US" sz="2000">
              <a:solidFill>
                <a:srgbClr val="000000"/>
              </a:solidFill>
            </a:endParaRPr>
          </a:p>
        </p:txBody>
      </p:sp>
      <p:pic>
        <p:nvPicPr>
          <p:cNvPr id="6155" name="Picture 11" descr="24gr_cumulonimb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18631" y="4213019"/>
            <a:ext cx="2196769" cy="134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TB5klei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5600" y="2112963"/>
            <a:ext cx="22098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Line 13"/>
          <p:cNvSpPr>
            <a:spLocks noChangeShapeType="1"/>
          </p:cNvSpPr>
          <p:nvPr/>
        </p:nvSpPr>
        <p:spPr bwMode="auto">
          <a:xfrm flipV="1">
            <a:off x="5867400" y="3886200"/>
            <a:ext cx="838200" cy="685800"/>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sz="1800">
              <a:solidFill>
                <a:srgbClr val="000000"/>
              </a:solidFill>
              <a:latin typeface="Arial" charset="0"/>
              <a:cs typeface="Arial" charset="0"/>
            </a:endParaRPr>
          </a:p>
        </p:txBody>
      </p:sp>
      <p:pic>
        <p:nvPicPr>
          <p:cNvPr id="6158" name="Picture 4" descr="http://t0.gstatic.com/images?q=tbn:e9SoEQ6Qeaml_M:http://misc.clzg.cn/bbs/day_081230/081230110880781e6cfd5f604e.jpg&amp;t=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97663" y="228600"/>
            <a:ext cx="221773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Line 16"/>
          <p:cNvSpPr>
            <a:spLocks noChangeShapeType="1"/>
          </p:cNvSpPr>
          <p:nvPr/>
        </p:nvSpPr>
        <p:spPr bwMode="auto">
          <a:xfrm flipV="1">
            <a:off x="5791200" y="1752600"/>
            <a:ext cx="914400" cy="0"/>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sz="1800">
              <a:solidFill>
                <a:srgbClr val="000000"/>
              </a:solidFill>
              <a:latin typeface="Arial" charset="0"/>
              <a:cs typeface="Arial" charset="0"/>
            </a:endParaRPr>
          </a:p>
        </p:txBody>
      </p:sp>
      <p:sp>
        <p:nvSpPr>
          <p:cNvPr id="6161" name="Text Box 17"/>
          <p:cNvSpPr txBox="1">
            <a:spLocks noChangeArrowheads="1"/>
          </p:cNvSpPr>
          <p:nvPr/>
        </p:nvSpPr>
        <p:spPr bwMode="auto">
          <a:xfrm>
            <a:off x="6705600" y="3689350"/>
            <a:ext cx="2209800" cy="406400"/>
          </a:xfrm>
          <a:prstGeom prst="rect">
            <a:avLst/>
          </a:prstGeom>
          <a:solidFill>
            <a:schemeClr val="accent1">
              <a:lumMod val="60000"/>
              <a:lumOff val="40000"/>
            </a:schemeClr>
          </a:solidFill>
          <a:ln w="9525">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dirty="0">
                <a:solidFill>
                  <a:srgbClr val="000000"/>
                </a:solidFill>
              </a:rPr>
              <a:t>Surface albedo</a:t>
            </a:r>
            <a:endParaRPr lang="en-US" sz="2000" dirty="0">
              <a:solidFill>
                <a:srgbClr val="000000"/>
              </a:solidFill>
            </a:endParaRPr>
          </a:p>
        </p:txBody>
      </p:sp>
      <p:sp>
        <p:nvSpPr>
          <p:cNvPr id="6162" name="Line 18"/>
          <p:cNvSpPr>
            <a:spLocks noChangeShapeType="1"/>
          </p:cNvSpPr>
          <p:nvPr/>
        </p:nvSpPr>
        <p:spPr bwMode="auto">
          <a:xfrm flipV="1">
            <a:off x="2260269" y="5029200"/>
            <a:ext cx="1397331" cy="92008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solidFill>
                <a:srgbClr val="000000"/>
              </a:solidFill>
              <a:latin typeface="Arial" charset="0"/>
              <a:cs typeface="Arial" charset="0"/>
            </a:endParaRPr>
          </a:p>
        </p:txBody>
      </p:sp>
      <p:pic>
        <p:nvPicPr>
          <p:cNvPr id="6164" name="Picture 20" descr="galler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4510" y="4422982"/>
            <a:ext cx="2106488"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2780928"/>
            <a:ext cx="2093788" cy="1446550"/>
          </a:xfrm>
          <a:prstGeom prst="rect">
            <a:avLst/>
          </a:prstGeom>
          <a:noFill/>
          <a:ln>
            <a:solidFill>
              <a:schemeClr val="accent1"/>
            </a:solidFill>
          </a:ln>
        </p:spPr>
        <p:txBody>
          <a:bodyPr wrap="square" rtlCol="0">
            <a:spAutoFit/>
          </a:bodyPr>
          <a:lstStyle/>
          <a:p>
            <a:r>
              <a:rPr lang="en-GB" sz="2200" b="1" dirty="0">
                <a:solidFill>
                  <a:srgbClr val="0B33B5"/>
                </a:solidFill>
                <a:latin typeface="+mn-lt"/>
              </a:rPr>
              <a:t>Exploiting GERB to improve Met Office forecast model physics </a:t>
            </a:r>
          </a:p>
        </p:txBody>
      </p:sp>
      <p:sp>
        <p:nvSpPr>
          <p:cNvPr id="22" name="TextBox 21"/>
          <p:cNvSpPr txBox="1"/>
          <p:nvPr/>
        </p:nvSpPr>
        <p:spPr>
          <a:xfrm>
            <a:off x="6391960" y="6428655"/>
            <a:ext cx="2680031" cy="384721"/>
          </a:xfrm>
          <a:prstGeom prst="rect">
            <a:avLst/>
          </a:prstGeom>
          <a:noFill/>
        </p:spPr>
        <p:txBody>
          <a:bodyPr wrap="square" rtlCol="0">
            <a:spAutoFit/>
          </a:bodyPr>
          <a:lstStyle/>
          <a:p>
            <a:r>
              <a:rPr lang="en-GB" sz="1900" dirty="0">
                <a:latin typeface="+mn-lt"/>
                <a:hlinkClick r:id="rId7"/>
              </a:rPr>
              <a:t>Allan et al (2007) QJRMS</a:t>
            </a:r>
            <a:endParaRPr lang="en-GB" sz="1900" dirty="0">
              <a:latin typeface="+mn-lt"/>
            </a:endParaRPr>
          </a:p>
        </p:txBody>
      </p:sp>
      <p:sp>
        <p:nvSpPr>
          <p:cNvPr id="6148" name="Text Box 4"/>
          <p:cNvSpPr txBox="1">
            <a:spLocks noChangeArrowheads="1"/>
          </p:cNvSpPr>
          <p:nvPr/>
        </p:nvSpPr>
        <p:spPr bwMode="auto">
          <a:xfrm rot="-5400000">
            <a:off x="-152400" y="2743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0000"/>
                </a:solidFill>
              </a:rPr>
              <a:t>Shortwave		Longwave</a:t>
            </a:r>
            <a:endParaRPr lang="en-US" sz="2400" b="1" dirty="0">
              <a:solidFill>
                <a:srgbClr val="000000"/>
              </a:solidFill>
            </a:endParaRPr>
          </a:p>
        </p:txBody>
      </p:sp>
      <p:sp>
        <p:nvSpPr>
          <p:cNvPr id="6163" name="Text Box 19"/>
          <p:cNvSpPr txBox="1">
            <a:spLocks noChangeArrowheads="1"/>
          </p:cNvSpPr>
          <p:nvPr/>
        </p:nvSpPr>
        <p:spPr bwMode="auto">
          <a:xfrm>
            <a:off x="179512" y="5588151"/>
            <a:ext cx="2121486" cy="711200"/>
          </a:xfrm>
          <a:prstGeom prst="rect">
            <a:avLst/>
          </a:prstGeom>
          <a:solidFill>
            <a:schemeClr val="accent1">
              <a:lumMod val="60000"/>
              <a:lumOff val="40000"/>
            </a:schemeClr>
          </a:solidFill>
          <a:ln w="9525">
            <a:solidFill>
              <a:schemeClr val="bg2"/>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dirty="0">
                <a:solidFill>
                  <a:srgbClr val="000000"/>
                </a:solidFill>
              </a:rPr>
              <a:t>Marine stratocumulus</a:t>
            </a:r>
            <a:endParaRPr lang="en-US" sz="2000" dirty="0">
              <a:solidFill>
                <a:srgbClr val="000000"/>
              </a:solidFill>
            </a:endParaRPr>
          </a:p>
        </p:txBody>
      </p:sp>
      <p:sp>
        <p:nvSpPr>
          <p:cNvPr id="6159" name="Text Box 15"/>
          <p:cNvSpPr txBox="1">
            <a:spLocks noChangeArrowheads="1"/>
          </p:cNvSpPr>
          <p:nvPr/>
        </p:nvSpPr>
        <p:spPr bwMode="auto">
          <a:xfrm>
            <a:off x="6677902" y="1656008"/>
            <a:ext cx="2237497" cy="406400"/>
          </a:xfrm>
          <a:prstGeom prst="rect">
            <a:avLst/>
          </a:prstGeom>
          <a:solidFill>
            <a:schemeClr val="accent1">
              <a:lumMod val="60000"/>
              <a:lumOff val="40000"/>
            </a:schemeClr>
          </a:solidFill>
          <a:ln w="9525">
            <a:solidFill>
              <a:schemeClr val="bg2"/>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dirty="0">
                <a:solidFill>
                  <a:srgbClr val="000000"/>
                </a:solidFill>
              </a:rPr>
              <a:t>Mineral dust</a:t>
            </a:r>
            <a:endParaRPr lang="en-US" sz="2000" dirty="0">
              <a:solidFill>
                <a:srgbClr val="000000"/>
              </a:solidFill>
            </a:endParaRPr>
          </a:p>
        </p:txBody>
      </p:sp>
      <p:pic>
        <p:nvPicPr>
          <p:cNvPr id="3" name="Picture 2">
            <a:extLst>
              <a:ext uri="{FF2B5EF4-FFF2-40B4-BE49-F238E27FC236}">
                <a16:creationId xmlns:a16="http://schemas.microsoft.com/office/drawing/2014/main" id="{9C6A1075-4137-4757-B2F3-0677579F389D}"/>
              </a:ext>
            </a:extLst>
          </p:cNvPr>
          <p:cNvPicPr>
            <a:picLocks noChangeAspect="1"/>
          </p:cNvPicPr>
          <p:nvPr/>
        </p:nvPicPr>
        <p:blipFill>
          <a:blip r:embed="rId8"/>
          <a:stretch>
            <a:fillRect/>
          </a:stretch>
        </p:blipFill>
        <p:spPr>
          <a:xfrm>
            <a:off x="6743688" y="4227478"/>
            <a:ext cx="2171711" cy="1321692"/>
          </a:xfrm>
          <a:prstGeom prst="rect">
            <a:avLst/>
          </a:prstGeom>
        </p:spPr>
      </p:pic>
      <p:pic>
        <p:nvPicPr>
          <p:cNvPr id="5" name="Picture 4">
            <a:extLst>
              <a:ext uri="{FF2B5EF4-FFF2-40B4-BE49-F238E27FC236}">
                <a16:creationId xmlns:a16="http://schemas.microsoft.com/office/drawing/2014/main" id="{5755D857-526C-4B34-94B9-8E2FC59DCD55}"/>
              </a:ext>
            </a:extLst>
          </p:cNvPr>
          <p:cNvPicPr>
            <a:picLocks noChangeAspect="1"/>
          </p:cNvPicPr>
          <p:nvPr/>
        </p:nvPicPr>
        <p:blipFill rotWithShape="1">
          <a:blip r:embed="rId9"/>
          <a:srcRect l="70206" t="2615" r="11201" b="11175"/>
          <a:stretch/>
        </p:blipFill>
        <p:spPr>
          <a:xfrm>
            <a:off x="1433324" y="280269"/>
            <a:ext cx="874854" cy="1634078"/>
          </a:xfrm>
          <a:prstGeom prst="rect">
            <a:avLst/>
          </a:prstGeom>
        </p:spPr>
      </p:pic>
      <p:pic>
        <p:nvPicPr>
          <p:cNvPr id="28" name="Picture 27">
            <a:extLst>
              <a:ext uri="{FF2B5EF4-FFF2-40B4-BE49-F238E27FC236}">
                <a16:creationId xmlns:a16="http://schemas.microsoft.com/office/drawing/2014/main" id="{C4A128BC-6DF3-4DDF-B58B-D1B57C908C36}"/>
              </a:ext>
            </a:extLst>
          </p:cNvPr>
          <p:cNvPicPr>
            <a:picLocks noChangeAspect="1"/>
          </p:cNvPicPr>
          <p:nvPr/>
        </p:nvPicPr>
        <p:blipFill rotWithShape="1">
          <a:blip r:embed="rId9"/>
          <a:srcRect l="17619" t="3824" r="63788" b="15693"/>
          <a:stretch/>
        </p:blipFill>
        <p:spPr>
          <a:xfrm>
            <a:off x="214125" y="280269"/>
            <a:ext cx="874854" cy="1601872"/>
          </a:xfrm>
          <a:prstGeom prst="rect">
            <a:avLst/>
          </a:prstGeom>
        </p:spPr>
      </p:pic>
      <p:pic>
        <p:nvPicPr>
          <p:cNvPr id="7" name="Picture 6">
            <a:extLst>
              <a:ext uri="{FF2B5EF4-FFF2-40B4-BE49-F238E27FC236}">
                <a16:creationId xmlns:a16="http://schemas.microsoft.com/office/drawing/2014/main" id="{55FED607-8038-4A61-B047-BE12D77D3513}"/>
              </a:ext>
            </a:extLst>
          </p:cNvPr>
          <p:cNvPicPr>
            <a:picLocks noChangeAspect="1"/>
          </p:cNvPicPr>
          <p:nvPr/>
        </p:nvPicPr>
        <p:blipFill>
          <a:blip r:embed="rId10"/>
          <a:stretch>
            <a:fillRect/>
          </a:stretch>
        </p:blipFill>
        <p:spPr>
          <a:xfrm>
            <a:off x="214942" y="4385000"/>
            <a:ext cx="2086056" cy="1252371"/>
          </a:xfrm>
          <a:prstGeom prst="rect">
            <a:avLst/>
          </a:prstGeom>
        </p:spPr>
      </p:pic>
      <p:pic>
        <p:nvPicPr>
          <p:cNvPr id="9" name="Picture 8">
            <a:extLst>
              <a:ext uri="{FF2B5EF4-FFF2-40B4-BE49-F238E27FC236}">
                <a16:creationId xmlns:a16="http://schemas.microsoft.com/office/drawing/2014/main" id="{9C5F6B28-2271-4E90-8EBD-BCC355B778DF}"/>
              </a:ext>
            </a:extLst>
          </p:cNvPr>
          <p:cNvPicPr>
            <a:picLocks noChangeAspect="1"/>
          </p:cNvPicPr>
          <p:nvPr/>
        </p:nvPicPr>
        <p:blipFill>
          <a:blip r:embed="rId11"/>
          <a:stretch>
            <a:fillRect/>
          </a:stretch>
        </p:blipFill>
        <p:spPr>
          <a:xfrm>
            <a:off x="6705600" y="2112963"/>
            <a:ext cx="2209799" cy="1590846"/>
          </a:xfrm>
          <a:prstGeom prst="rect">
            <a:avLst/>
          </a:prstGeom>
        </p:spPr>
      </p:pic>
      <p:pic>
        <p:nvPicPr>
          <p:cNvPr id="10" name="Picture 2" descr="https://wol-prod-cdn.literatumonline.com/cms/attachment/fd29c529-5886-4e90-a6f6-6c7b804634a4/mfig003.jpg">
            <a:extLst>
              <a:ext uri="{FF2B5EF4-FFF2-40B4-BE49-F238E27FC236}">
                <a16:creationId xmlns:a16="http://schemas.microsoft.com/office/drawing/2014/main" id="{144914E8-E597-4D58-AC3B-C04609D7CE4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475" r="35833"/>
          <a:stretch/>
        </p:blipFill>
        <p:spPr bwMode="auto">
          <a:xfrm>
            <a:off x="6692802" y="214142"/>
            <a:ext cx="2271685" cy="142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6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6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4" grpId="0" animBg="1"/>
      <p:bldP spid="6157" grpId="0" animBg="1"/>
      <p:bldP spid="6160" grpId="0" animBg="1"/>
      <p:bldP spid="6161" grpId="0" animBg="1"/>
      <p:bldP spid="6162" grpId="0" animBg="1"/>
      <p:bldP spid="6163" grpId="0" animBg="1"/>
      <p:bldP spid="61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1B34DCC-5285-4930-9F19-ACF689B6D95E}"/>
              </a:ext>
            </a:extLst>
          </p:cNvPr>
          <p:cNvGrpSpPr/>
          <p:nvPr/>
        </p:nvGrpSpPr>
        <p:grpSpPr>
          <a:xfrm>
            <a:off x="35496" y="616042"/>
            <a:ext cx="9108505" cy="5549262"/>
            <a:chOff x="35496" y="116632"/>
            <a:chExt cx="9108505" cy="5549262"/>
          </a:xfrm>
        </p:grpSpPr>
        <p:pic>
          <p:nvPicPr>
            <p:cNvPr id="1026" name="Picture 2" descr="Changes in cloud properties detected by MODIS AQUA for October 2014.">
              <a:extLst>
                <a:ext uri="{FF2B5EF4-FFF2-40B4-BE49-F238E27FC236}">
                  <a16:creationId xmlns:a16="http://schemas.microsoft.com/office/drawing/2014/main" id="{CBDA8905-24C8-463E-AFD9-D8AE10A30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99" y="116632"/>
              <a:ext cx="7885833" cy="54017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022E15-3ED8-4CE8-8BBD-F2443A804176}"/>
                </a:ext>
              </a:extLst>
            </p:cNvPr>
            <p:cNvSpPr txBox="1"/>
            <p:nvPr/>
          </p:nvSpPr>
          <p:spPr>
            <a:xfrm rot="16200000">
              <a:off x="-2105289" y="2329425"/>
              <a:ext cx="5112568" cy="830997"/>
            </a:xfrm>
            <a:prstGeom prst="rect">
              <a:avLst/>
            </a:prstGeom>
            <a:noFill/>
          </p:spPr>
          <p:txBody>
            <a:bodyPr wrap="square" rtlCol="0">
              <a:spAutoFit/>
            </a:bodyPr>
            <a:lstStyle/>
            <a:p>
              <a:r>
                <a:rPr lang="en-GB" sz="2800" dirty="0"/>
                <a:t>MODIS-Aqua Observations</a:t>
              </a:r>
            </a:p>
            <a:p>
              <a:r>
                <a:rPr lang="en-GB" sz="2000" dirty="0"/>
                <a:t>Cloud water		Droplet size</a:t>
              </a:r>
            </a:p>
          </p:txBody>
        </p:sp>
        <p:sp>
          <p:nvSpPr>
            <p:cNvPr id="9" name="TextBox 8">
              <a:extLst>
                <a:ext uri="{FF2B5EF4-FFF2-40B4-BE49-F238E27FC236}">
                  <a16:creationId xmlns:a16="http://schemas.microsoft.com/office/drawing/2014/main" id="{D6ECC0F8-3474-4CE2-A318-59BE814603FC}"/>
                </a:ext>
              </a:extLst>
            </p:cNvPr>
            <p:cNvSpPr txBox="1"/>
            <p:nvPr/>
          </p:nvSpPr>
          <p:spPr>
            <a:xfrm>
              <a:off x="5940153" y="5296562"/>
              <a:ext cx="3203848" cy="369332"/>
            </a:xfrm>
            <a:prstGeom prst="rect">
              <a:avLst/>
            </a:prstGeom>
            <a:noFill/>
          </p:spPr>
          <p:txBody>
            <a:bodyPr wrap="square" rtlCol="0">
              <a:spAutoFit/>
            </a:bodyPr>
            <a:lstStyle/>
            <a:p>
              <a:r>
                <a:rPr lang="en-GB" dirty="0">
                  <a:latin typeface="+mn-lt"/>
                  <a:hlinkClick r:id="rId3"/>
                </a:rPr>
                <a:t>Malavelle et al. (2017) Nature</a:t>
              </a:r>
              <a:endParaRPr lang="en-GB" dirty="0">
                <a:latin typeface="+mn-lt"/>
              </a:endParaRPr>
            </a:p>
          </p:txBody>
        </p:sp>
      </p:grpSp>
      <p:sp>
        <p:nvSpPr>
          <p:cNvPr id="7" name="Rectangle 6">
            <a:extLst>
              <a:ext uri="{FF2B5EF4-FFF2-40B4-BE49-F238E27FC236}">
                <a16:creationId xmlns:a16="http://schemas.microsoft.com/office/drawing/2014/main" id="{066DB4FC-A63A-4292-A208-56FBD117B776}"/>
              </a:ext>
            </a:extLst>
          </p:cNvPr>
          <p:cNvSpPr/>
          <p:nvPr/>
        </p:nvSpPr>
        <p:spPr>
          <a:xfrm>
            <a:off x="530192" y="188640"/>
            <a:ext cx="8218272" cy="400110"/>
          </a:xfrm>
          <a:prstGeom prst="rect">
            <a:avLst/>
          </a:prstGeom>
          <a:solidFill>
            <a:schemeClr val="bg1">
              <a:lumMod val="95000"/>
            </a:schemeClr>
          </a:solidFill>
        </p:spPr>
        <p:txBody>
          <a:bodyPr wrap="square">
            <a:spAutoFit/>
          </a:bodyPr>
          <a:lstStyle/>
          <a:p>
            <a:pPr algn="l"/>
            <a:r>
              <a:rPr lang="en-GB" sz="2000" dirty="0">
                <a:latin typeface="+mn-lt"/>
              </a:rPr>
              <a:t>Volcanic aerosol haze causes noticeable expected decrease in cloud drop size</a:t>
            </a:r>
          </a:p>
        </p:txBody>
      </p:sp>
      <p:sp>
        <p:nvSpPr>
          <p:cNvPr id="18" name="Rectangle 17">
            <a:extLst>
              <a:ext uri="{FF2B5EF4-FFF2-40B4-BE49-F238E27FC236}">
                <a16:creationId xmlns:a16="http://schemas.microsoft.com/office/drawing/2014/main" id="{74BA9A3F-CE9F-4ABA-B4BF-EA2C9B22B72E}"/>
              </a:ext>
            </a:extLst>
          </p:cNvPr>
          <p:cNvSpPr/>
          <p:nvPr/>
        </p:nvSpPr>
        <p:spPr>
          <a:xfrm>
            <a:off x="962240" y="6269250"/>
            <a:ext cx="7498192" cy="400110"/>
          </a:xfrm>
          <a:prstGeom prst="rect">
            <a:avLst/>
          </a:prstGeom>
          <a:solidFill>
            <a:schemeClr val="bg1">
              <a:lumMod val="95000"/>
            </a:schemeClr>
          </a:solidFill>
        </p:spPr>
        <p:txBody>
          <a:bodyPr wrap="square">
            <a:spAutoFit/>
          </a:bodyPr>
          <a:lstStyle/>
          <a:p>
            <a:pPr algn="l"/>
            <a:r>
              <a:rPr lang="en-GB" sz="2000" dirty="0">
                <a:latin typeface="+mn-lt"/>
              </a:rPr>
              <a:t>Further indirect effects of aerosol haze on cloud water undetectable</a:t>
            </a:r>
          </a:p>
        </p:txBody>
      </p:sp>
    </p:spTree>
    <p:extLst>
      <p:ext uri="{BB962C8B-B14F-4D97-AF65-F5344CB8AC3E}">
        <p14:creationId xmlns:p14="http://schemas.microsoft.com/office/powerpoint/2010/main" val="1180609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022E15-3ED8-4CE8-8BBD-F2443A804176}"/>
              </a:ext>
            </a:extLst>
          </p:cNvPr>
          <p:cNvSpPr txBox="1"/>
          <p:nvPr/>
        </p:nvSpPr>
        <p:spPr>
          <a:xfrm rot="16200000">
            <a:off x="-2105289" y="2828835"/>
            <a:ext cx="5112568" cy="830997"/>
          </a:xfrm>
          <a:prstGeom prst="rect">
            <a:avLst/>
          </a:prstGeom>
          <a:noFill/>
        </p:spPr>
        <p:txBody>
          <a:bodyPr wrap="square" rtlCol="0">
            <a:spAutoFit/>
          </a:bodyPr>
          <a:lstStyle/>
          <a:p>
            <a:r>
              <a:rPr lang="en-GB" sz="2800" dirty="0"/>
              <a:t>HadGEM3 simulations</a:t>
            </a:r>
          </a:p>
          <a:p>
            <a:r>
              <a:rPr lang="en-GB" sz="2000" dirty="0"/>
              <a:t>Cloud water		Droplet size</a:t>
            </a:r>
          </a:p>
        </p:txBody>
      </p:sp>
      <p:sp>
        <p:nvSpPr>
          <p:cNvPr id="7" name="Rectangle 6">
            <a:extLst>
              <a:ext uri="{FF2B5EF4-FFF2-40B4-BE49-F238E27FC236}">
                <a16:creationId xmlns:a16="http://schemas.microsoft.com/office/drawing/2014/main" id="{066DB4FC-A63A-4292-A208-56FBD117B776}"/>
              </a:ext>
            </a:extLst>
          </p:cNvPr>
          <p:cNvSpPr/>
          <p:nvPr/>
        </p:nvSpPr>
        <p:spPr>
          <a:xfrm>
            <a:off x="530192" y="188640"/>
            <a:ext cx="8218272" cy="400110"/>
          </a:xfrm>
          <a:prstGeom prst="rect">
            <a:avLst/>
          </a:prstGeom>
          <a:solidFill>
            <a:schemeClr val="bg1">
              <a:lumMod val="95000"/>
            </a:schemeClr>
          </a:solidFill>
        </p:spPr>
        <p:txBody>
          <a:bodyPr wrap="square">
            <a:spAutoFit/>
          </a:bodyPr>
          <a:lstStyle/>
          <a:p>
            <a:pPr algn="l"/>
            <a:r>
              <a:rPr lang="en-GB" sz="2000" dirty="0">
                <a:latin typeface="+mn-lt"/>
              </a:rPr>
              <a:t>Volcanic aerosol haze causes noticeable expected decrease in cloud drop size</a:t>
            </a:r>
          </a:p>
        </p:txBody>
      </p:sp>
      <p:sp>
        <p:nvSpPr>
          <p:cNvPr id="18" name="Rectangle 17">
            <a:extLst>
              <a:ext uri="{FF2B5EF4-FFF2-40B4-BE49-F238E27FC236}">
                <a16:creationId xmlns:a16="http://schemas.microsoft.com/office/drawing/2014/main" id="{74BA9A3F-CE9F-4ABA-B4BF-EA2C9B22B72E}"/>
              </a:ext>
            </a:extLst>
          </p:cNvPr>
          <p:cNvSpPr/>
          <p:nvPr/>
        </p:nvSpPr>
        <p:spPr>
          <a:xfrm>
            <a:off x="962240" y="6269250"/>
            <a:ext cx="7498192" cy="400110"/>
          </a:xfrm>
          <a:prstGeom prst="rect">
            <a:avLst/>
          </a:prstGeom>
          <a:solidFill>
            <a:schemeClr val="bg1">
              <a:lumMod val="95000"/>
            </a:schemeClr>
          </a:solidFill>
        </p:spPr>
        <p:txBody>
          <a:bodyPr wrap="square">
            <a:spAutoFit/>
          </a:bodyPr>
          <a:lstStyle/>
          <a:p>
            <a:pPr algn="l"/>
            <a:r>
              <a:rPr lang="en-GB" sz="2000" dirty="0">
                <a:latin typeface="+mn-lt"/>
              </a:rPr>
              <a:t>Further indirect effects of aerosol haze on cloud water undetectable</a:t>
            </a:r>
          </a:p>
        </p:txBody>
      </p:sp>
      <p:pic>
        <p:nvPicPr>
          <p:cNvPr id="3076" name="Picture 4" descr="Figure 3">
            <a:extLst>
              <a:ext uri="{FF2B5EF4-FFF2-40B4-BE49-F238E27FC236}">
                <a16:creationId xmlns:a16="http://schemas.microsoft.com/office/drawing/2014/main" id="{19A5DDED-DE83-4F3E-9396-8D0B4069B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26" y="688049"/>
            <a:ext cx="7809691" cy="55408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D301B1-190D-4F06-ACC8-96EB429EF531}"/>
              </a:ext>
            </a:extLst>
          </p:cNvPr>
          <p:cNvSpPr txBox="1"/>
          <p:nvPr/>
        </p:nvSpPr>
        <p:spPr>
          <a:xfrm>
            <a:off x="5940153" y="5939988"/>
            <a:ext cx="3203848" cy="369332"/>
          </a:xfrm>
          <a:prstGeom prst="rect">
            <a:avLst/>
          </a:prstGeom>
          <a:noFill/>
        </p:spPr>
        <p:txBody>
          <a:bodyPr wrap="square" rtlCol="0">
            <a:spAutoFit/>
          </a:bodyPr>
          <a:lstStyle/>
          <a:p>
            <a:r>
              <a:rPr lang="en-GB" dirty="0">
                <a:latin typeface="+mn-lt"/>
                <a:hlinkClick r:id="rId3"/>
              </a:rPr>
              <a:t>Malavelle et al. (2017) Nature</a:t>
            </a:r>
            <a:endParaRPr lang="en-GB" dirty="0">
              <a:latin typeface="+mn-lt"/>
            </a:endParaRPr>
          </a:p>
        </p:txBody>
      </p:sp>
    </p:spTree>
    <p:extLst>
      <p:ext uri="{BB962C8B-B14F-4D97-AF65-F5344CB8AC3E}">
        <p14:creationId xmlns:p14="http://schemas.microsoft.com/office/powerpoint/2010/main" val="3308404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FE5F-85DD-45D6-883F-E67B2939C937}"/>
              </a:ext>
            </a:extLst>
          </p:cNvPr>
          <p:cNvSpPr>
            <a:spLocks noGrp="1"/>
          </p:cNvSpPr>
          <p:nvPr>
            <p:ph type="title"/>
          </p:nvPr>
        </p:nvSpPr>
        <p:spPr>
          <a:xfrm>
            <a:off x="457200" y="274638"/>
            <a:ext cx="2818656" cy="778098"/>
          </a:xfrm>
        </p:spPr>
        <p:txBody>
          <a:bodyPr/>
          <a:lstStyle/>
          <a:p>
            <a:r>
              <a:rPr lang="en-GB" sz="3200" dirty="0">
                <a:solidFill>
                  <a:srgbClr val="0B33B5"/>
                </a:solidFill>
              </a:rPr>
              <a:t>TOA irradiance</a:t>
            </a:r>
          </a:p>
        </p:txBody>
      </p:sp>
      <p:sp>
        <p:nvSpPr>
          <p:cNvPr id="3" name="Content Placeholder 2">
            <a:extLst>
              <a:ext uri="{FF2B5EF4-FFF2-40B4-BE49-F238E27FC236}">
                <a16:creationId xmlns:a16="http://schemas.microsoft.com/office/drawing/2014/main" id="{4FBC53C5-046C-4B5A-B129-8CD534C51613}"/>
              </a:ext>
            </a:extLst>
          </p:cNvPr>
          <p:cNvSpPr>
            <a:spLocks noGrp="1"/>
          </p:cNvSpPr>
          <p:nvPr>
            <p:ph idx="1"/>
          </p:nvPr>
        </p:nvSpPr>
        <p:spPr>
          <a:xfrm>
            <a:off x="457200" y="1268760"/>
            <a:ext cx="2818656" cy="4525963"/>
          </a:xfrm>
        </p:spPr>
        <p:txBody>
          <a:bodyPr/>
          <a:lstStyle/>
          <a:p>
            <a:r>
              <a:rPr lang="en-GB" sz="2400" dirty="0"/>
              <a:t>Influence of cloud/aerosol interaction on TOA shortwave undetectable above weather noise</a:t>
            </a:r>
          </a:p>
          <a:p>
            <a:r>
              <a:rPr lang="en-GB" sz="2400" dirty="0"/>
              <a:t>Swath level measurements required to further evaluation </a:t>
            </a:r>
          </a:p>
          <a:p>
            <a:endParaRPr lang="en-GB" sz="2400" dirty="0"/>
          </a:p>
        </p:txBody>
      </p:sp>
      <p:pic>
        <p:nvPicPr>
          <p:cNvPr id="1026" name="Picture 2" descr="http://blogs.reading.ac.uk/climate-lab-book/files/2017/07/volc_sw.jpg">
            <a:extLst>
              <a:ext uri="{FF2B5EF4-FFF2-40B4-BE49-F238E27FC236}">
                <a16:creationId xmlns:a16="http://schemas.microsoft.com/office/drawing/2014/main" id="{AD2D80E9-FD64-48D9-8EE5-7FA87A228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279" y="0"/>
            <a:ext cx="5610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C2CC44-31F3-49C7-9344-7057BD47B7B6}"/>
              </a:ext>
            </a:extLst>
          </p:cNvPr>
          <p:cNvSpPr txBox="1"/>
          <p:nvPr/>
        </p:nvSpPr>
        <p:spPr>
          <a:xfrm>
            <a:off x="457200" y="6303124"/>
            <a:ext cx="3203848" cy="369332"/>
          </a:xfrm>
          <a:prstGeom prst="rect">
            <a:avLst/>
          </a:prstGeom>
          <a:noFill/>
        </p:spPr>
        <p:txBody>
          <a:bodyPr wrap="square" rtlCol="0">
            <a:spAutoFit/>
          </a:bodyPr>
          <a:lstStyle/>
          <a:p>
            <a:r>
              <a:rPr lang="en-GB" dirty="0">
                <a:latin typeface="+mn-lt"/>
                <a:hlinkClick r:id="rId3"/>
              </a:rPr>
              <a:t>Malavelle et al. (2017) Nature</a:t>
            </a:r>
            <a:endParaRPr lang="en-GB" dirty="0">
              <a:latin typeface="+mn-lt"/>
            </a:endParaRPr>
          </a:p>
        </p:txBody>
      </p:sp>
    </p:spTree>
    <p:extLst>
      <p:ext uri="{BB962C8B-B14F-4D97-AF65-F5344CB8AC3E}">
        <p14:creationId xmlns:p14="http://schemas.microsoft.com/office/powerpoint/2010/main" val="455132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640"/>
            <a:ext cx="5770984" cy="706090"/>
          </a:xfrm>
        </p:spPr>
        <p:txBody>
          <a:bodyPr/>
          <a:lstStyle/>
          <a:p>
            <a:r>
              <a:rPr lang="en-GB" sz="3600" dirty="0">
                <a:solidFill>
                  <a:srgbClr val="0B33B5"/>
                </a:solidFill>
              </a:rPr>
              <a:t>Conclusions</a:t>
            </a:r>
          </a:p>
        </p:txBody>
      </p:sp>
      <p:sp>
        <p:nvSpPr>
          <p:cNvPr id="6" name="Content Placeholder 5"/>
          <p:cNvSpPr>
            <a:spLocks noGrp="1"/>
          </p:cNvSpPr>
          <p:nvPr>
            <p:ph idx="1"/>
          </p:nvPr>
        </p:nvSpPr>
        <p:spPr>
          <a:xfrm>
            <a:off x="457200" y="1063277"/>
            <a:ext cx="8507288" cy="5174035"/>
          </a:xfrm>
        </p:spPr>
        <p:txBody>
          <a:bodyPr/>
          <a:lstStyle/>
          <a:p>
            <a:r>
              <a:rPr lang="en-GB" sz="2000" dirty="0"/>
              <a:t>Extended Top of atmosphere radiation dataset (</a:t>
            </a:r>
            <a:r>
              <a:rPr lang="en-GB" sz="2000" dirty="0">
                <a:hlinkClick r:id="rId2"/>
              </a:rPr>
              <a:t>Allan et al. 2014 GRL</a:t>
            </a:r>
            <a:r>
              <a:rPr lang="en-GB" sz="2000" dirty="0"/>
              <a:t>)</a:t>
            </a:r>
          </a:p>
          <a:p>
            <a:pPr lvl="1"/>
            <a:r>
              <a:rPr lang="en-GB" sz="1800" dirty="0"/>
              <a:t>Earth’s energy imbalance relatively stable (</a:t>
            </a:r>
            <a:r>
              <a:rPr lang="en-GB" sz="1800" dirty="0">
                <a:latin typeface="Times New Roman" panose="02020603050405020304" pitchFamily="18" charset="0"/>
                <a:cs typeface="Times New Roman" panose="02020603050405020304" pitchFamily="18" charset="0"/>
              </a:rPr>
              <a:t>~</a:t>
            </a:r>
            <a:r>
              <a:rPr lang="en-GB" sz="1800" dirty="0"/>
              <a:t>0.7 Wm</a:t>
            </a:r>
            <a:r>
              <a:rPr lang="en-GB" sz="1800" baseline="30000" dirty="0"/>
              <a:t>-2</a:t>
            </a:r>
            <a:r>
              <a:rPr lang="en-GB" sz="1800" dirty="0"/>
              <a:t>), increased since 1980s? </a:t>
            </a:r>
          </a:p>
          <a:p>
            <a:r>
              <a:rPr lang="en-GB" sz="2000" dirty="0"/>
              <a:t>New method for deriving surface energy flux (</a:t>
            </a:r>
            <a:r>
              <a:rPr lang="en-GB" sz="2000" dirty="0">
                <a:hlinkClick r:id="rId3"/>
              </a:rPr>
              <a:t>Liu et al. 2017 JGR</a:t>
            </a:r>
            <a:r>
              <a:rPr lang="en-GB" sz="2000" dirty="0"/>
              <a:t>) </a:t>
            </a:r>
          </a:p>
          <a:p>
            <a:pPr lvl="1"/>
            <a:r>
              <a:rPr lang="en-GB" sz="1800" dirty="0"/>
              <a:t>How do clouds and surface fluxes determine decadal climate variability?</a:t>
            </a:r>
          </a:p>
          <a:p>
            <a:pPr lvl="1"/>
            <a:r>
              <a:rPr lang="en-GB" sz="1800" dirty="0"/>
              <a:t>Link between hemispheric energy balance and climate</a:t>
            </a:r>
          </a:p>
          <a:p>
            <a:r>
              <a:rPr lang="en-GB" sz="2000" dirty="0"/>
              <a:t>Observed constraint on aerosol-cloud interactions</a:t>
            </a:r>
            <a:r>
              <a:rPr lang="en-GB" sz="1700" dirty="0"/>
              <a:t> (</a:t>
            </a:r>
            <a:r>
              <a:rPr lang="en-GB" sz="1700" dirty="0" err="1">
                <a:hlinkClick r:id="rId4"/>
              </a:rPr>
              <a:t>Malavelle</a:t>
            </a:r>
            <a:r>
              <a:rPr lang="en-GB" sz="1700" dirty="0">
                <a:hlinkClick r:id="rId4"/>
              </a:rPr>
              <a:t> et al. 2017 Nature</a:t>
            </a:r>
            <a:r>
              <a:rPr lang="en-GB" sz="1700" dirty="0"/>
              <a:t>)</a:t>
            </a:r>
          </a:p>
          <a:p>
            <a:pPr lvl="1"/>
            <a:r>
              <a:rPr lang="en-GB" sz="1800" dirty="0"/>
              <a:t>Use volcano to mimic aerosol pollution haze</a:t>
            </a:r>
          </a:p>
          <a:p>
            <a:pPr lvl="1"/>
            <a:r>
              <a:rPr lang="en-GB" sz="1800" dirty="0"/>
              <a:t>Decrease in cloud droplet size detectable</a:t>
            </a:r>
          </a:p>
          <a:p>
            <a:pPr lvl="1"/>
            <a:r>
              <a:rPr lang="en-GB" sz="1800" dirty="0"/>
              <a:t>Further indirect effects on cloud and the radiation budget not distinguishable from weather noise </a:t>
            </a:r>
          </a:p>
          <a:p>
            <a:pPr lvl="1"/>
            <a:endParaRPr lang="en-GB" sz="1800" dirty="0"/>
          </a:p>
        </p:txBody>
      </p:sp>
      <p:pic>
        <p:nvPicPr>
          <p:cNvPr id="4" name="Picture 2" descr="NCEO - National Centre for Earth Observation">
            <a:extLst>
              <a:ext uri="{FF2B5EF4-FFF2-40B4-BE49-F238E27FC236}">
                <a16:creationId xmlns:a16="http://schemas.microsoft.com/office/drawing/2014/main" id="{1EDF0230-BCEE-4943-B112-2E37EF5B3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207" y="204607"/>
            <a:ext cx="2483270" cy="63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0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9670" y="1771650"/>
            <a:ext cx="6560527" cy="4229100"/>
          </a:xfrm>
          <a:prstGeom prst="rect">
            <a:avLst/>
          </a:prstGeom>
        </p:spPr>
      </p:pic>
      <p:sp>
        <p:nvSpPr>
          <p:cNvPr id="3" name="Rectangle 2"/>
          <p:cNvSpPr/>
          <p:nvPr/>
        </p:nvSpPr>
        <p:spPr>
          <a:xfrm>
            <a:off x="666766" y="1771650"/>
            <a:ext cx="644678" cy="3724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rot="16200000">
            <a:off x="6404693" y="3172845"/>
            <a:ext cx="4572000" cy="600164"/>
          </a:xfrm>
          <a:prstGeom prst="rect">
            <a:avLst/>
          </a:prstGeom>
        </p:spPr>
        <p:txBody>
          <a:bodyPr>
            <a:spAutoFit/>
          </a:bodyPr>
          <a:lstStyle/>
          <a:p>
            <a:r>
              <a:rPr lang="en-GB" sz="825" dirty="0" err="1">
                <a:solidFill>
                  <a:srgbClr val="222222"/>
                </a:solidFill>
                <a:latin typeface="Arial" panose="020B0604020202020204" pitchFamily="34" charset="0"/>
              </a:rPr>
              <a:t>Widlowski</a:t>
            </a:r>
            <a:r>
              <a:rPr lang="en-GB" sz="825" dirty="0">
                <a:solidFill>
                  <a:srgbClr val="222222"/>
                </a:solidFill>
                <a:latin typeface="Arial" panose="020B0604020202020204" pitchFamily="34" charset="0"/>
              </a:rPr>
              <a:t>, J.L., </a:t>
            </a:r>
            <a:r>
              <a:rPr lang="en-GB" sz="825" dirty="0" err="1">
                <a:solidFill>
                  <a:srgbClr val="222222"/>
                </a:solidFill>
                <a:latin typeface="Arial" panose="020B0604020202020204" pitchFamily="34" charset="0"/>
              </a:rPr>
              <a:t>Pinty</a:t>
            </a:r>
            <a:r>
              <a:rPr lang="en-GB" sz="825" dirty="0">
                <a:solidFill>
                  <a:srgbClr val="222222"/>
                </a:solidFill>
                <a:latin typeface="Arial" panose="020B0604020202020204" pitchFamily="34" charset="0"/>
              </a:rPr>
              <a:t>, B., </a:t>
            </a:r>
            <a:r>
              <a:rPr lang="en-GB" sz="825" dirty="0" err="1">
                <a:solidFill>
                  <a:srgbClr val="222222"/>
                </a:solidFill>
                <a:latin typeface="Arial" panose="020B0604020202020204" pitchFamily="34" charset="0"/>
              </a:rPr>
              <a:t>Clerici</a:t>
            </a:r>
            <a:r>
              <a:rPr lang="en-GB" sz="825" dirty="0">
                <a:solidFill>
                  <a:srgbClr val="222222"/>
                </a:solidFill>
                <a:latin typeface="Arial" panose="020B0604020202020204" pitchFamily="34" charset="0"/>
              </a:rPr>
              <a:t>, M., Dai, Y., De </a:t>
            </a:r>
            <a:r>
              <a:rPr lang="en-GB" sz="825" dirty="0" err="1">
                <a:solidFill>
                  <a:srgbClr val="222222"/>
                </a:solidFill>
                <a:latin typeface="Arial" panose="020B0604020202020204" pitchFamily="34" charset="0"/>
              </a:rPr>
              <a:t>Kauwe</a:t>
            </a:r>
            <a:r>
              <a:rPr lang="en-GB" sz="825" dirty="0">
                <a:solidFill>
                  <a:srgbClr val="222222"/>
                </a:solidFill>
                <a:latin typeface="Arial" panose="020B0604020202020204" pitchFamily="34" charset="0"/>
              </a:rPr>
              <a:t>, M., De Ridder, K., </a:t>
            </a:r>
            <a:r>
              <a:rPr lang="en-GB" sz="825" dirty="0" err="1">
                <a:solidFill>
                  <a:srgbClr val="222222"/>
                </a:solidFill>
                <a:latin typeface="Arial" panose="020B0604020202020204" pitchFamily="34" charset="0"/>
              </a:rPr>
              <a:t>Kallel</a:t>
            </a:r>
            <a:r>
              <a:rPr lang="en-GB" sz="825" dirty="0">
                <a:solidFill>
                  <a:srgbClr val="222222"/>
                </a:solidFill>
                <a:latin typeface="Arial" panose="020B0604020202020204" pitchFamily="34" charset="0"/>
              </a:rPr>
              <a:t>, A., KobayaRAMI4PILPS: An </a:t>
            </a:r>
            <a:r>
              <a:rPr lang="en-GB" sz="825" dirty="0" err="1">
                <a:solidFill>
                  <a:srgbClr val="222222"/>
                </a:solidFill>
                <a:latin typeface="Arial" panose="020B0604020202020204" pitchFamily="34" charset="0"/>
              </a:rPr>
              <a:t>intercomparison</a:t>
            </a:r>
            <a:r>
              <a:rPr lang="en-GB" sz="825" dirty="0">
                <a:solidFill>
                  <a:srgbClr val="222222"/>
                </a:solidFill>
                <a:latin typeface="Arial" panose="020B0604020202020204" pitchFamily="34" charset="0"/>
              </a:rPr>
              <a:t> of formulations for the partitioning of solar radiation in land surface models. </a:t>
            </a:r>
            <a:r>
              <a:rPr lang="en-GB" sz="825" i="1" dirty="0">
                <a:solidFill>
                  <a:srgbClr val="222222"/>
                </a:solidFill>
                <a:latin typeface="Arial" panose="020B0604020202020204" pitchFamily="34" charset="0"/>
              </a:rPr>
              <a:t>Journal of Geophysical </a:t>
            </a:r>
            <a:r>
              <a:rPr lang="en-GB" sz="825" dirty="0" err="1">
                <a:solidFill>
                  <a:srgbClr val="222222"/>
                </a:solidFill>
                <a:latin typeface="Arial" panose="020B0604020202020204" pitchFamily="34" charset="0"/>
              </a:rPr>
              <a:t>shi</a:t>
            </a:r>
            <a:r>
              <a:rPr lang="en-GB" sz="825" dirty="0">
                <a:solidFill>
                  <a:srgbClr val="222222"/>
                </a:solidFill>
                <a:latin typeface="Arial" panose="020B0604020202020204" pitchFamily="34" charset="0"/>
              </a:rPr>
              <a:t>, H., </a:t>
            </a:r>
            <a:r>
              <a:rPr lang="en-GB" sz="825" dirty="0" err="1">
                <a:solidFill>
                  <a:srgbClr val="222222"/>
                </a:solidFill>
                <a:latin typeface="Arial" panose="020B0604020202020204" pitchFamily="34" charset="0"/>
              </a:rPr>
              <a:t>Lavergne</a:t>
            </a:r>
            <a:r>
              <a:rPr lang="en-GB" sz="825" dirty="0">
                <a:solidFill>
                  <a:srgbClr val="222222"/>
                </a:solidFill>
                <a:latin typeface="Arial" panose="020B0604020202020204" pitchFamily="34" charset="0"/>
              </a:rPr>
              <a:t>, T., Ni‐Meister, W. and </a:t>
            </a:r>
            <a:r>
              <a:rPr lang="en-GB" sz="825" dirty="0" err="1">
                <a:solidFill>
                  <a:srgbClr val="222222"/>
                </a:solidFill>
                <a:latin typeface="Arial" panose="020B0604020202020204" pitchFamily="34" charset="0"/>
              </a:rPr>
              <a:t>Olchev</a:t>
            </a:r>
            <a:r>
              <a:rPr lang="en-GB" sz="825" dirty="0">
                <a:solidFill>
                  <a:srgbClr val="222222"/>
                </a:solidFill>
                <a:latin typeface="Arial" panose="020B0604020202020204" pitchFamily="34" charset="0"/>
              </a:rPr>
              <a:t>, A., 2011. </a:t>
            </a:r>
            <a:r>
              <a:rPr lang="en-GB" sz="825" i="1" dirty="0">
                <a:solidFill>
                  <a:srgbClr val="222222"/>
                </a:solidFill>
                <a:latin typeface="Arial" panose="020B0604020202020204" pitchFamily="34" charset="0"/>
              </a:rPr>
              <a:t>Research: </a:t>
            </a:r>
            <a:r>
              <a:rPr lang="en-GB" sz="825" i="1" dirty="0" err="1">
                <a:solidFill>
                  <a:srgbClr val="222222"/>
                </a:solidFill>
                <a:latin typeface="Arial" panose="020B0604020202020204" pitchFamily="34" charset="0"/>
              </a:rPr>
              <a:t>Biogeosciences</a:t>
            </a:r>
            <a:r>
              <a:rPr lang="en-GB" sz="825" dirty="0">
                <a:solidFill>
                  <a:srgbClr val="222222"/>
                </a:solidFill>
                <a:latin typeface="Arial" panose="020B0604020202020204" pitchFamily="34" charset="0"/>
              </a:rPr>
              <a:t>, </a:t>
            </a:r>
            <a:r>
              <a:rPr lang="en-GB" sz="825" i="1" dirty="0">
                <a:solidFill>
                  <a:srgbClr val="222222"/>
                </a:solidFill>
                <a:latin typeface="Arial" panose="020B0604020202020204" pitchFamily="34" charset="0"/>
              </a:rPr>
              <a:t>116</a:t>
            </a:r>
            <a:r>
              <a:rPr lang="en-GB" sz="825" dirty="0">
                <a:solidFill>
                  <a:srgbClr val="222222"/>
                </a:solidFill>
                <a:latin typeface="Arial" panose="020B0604020202020204" pitchFamily="34" charset="0"/>
              </a:rPr>
              <a:t>(G2).</a:t>
            </a:r>
            <a:endParaRPr lang="en-GB" sz="825" dirty="0"/>
          </a:p>
        </p:txBody>
      </p:sp>
      <p:sp>
        <p:nvSpPr>
          <p:cNvPr id="5" name="Title 4"/>
          <p:cNvSpPr>
            <a:spLocks noGrp="1"/>
          </p:cNvSpPr>
          <p:nvPr>
            <p:ph type="title"/>
          </p:nvPr>
        </p:nvSpPr>
        <p:spPr>
          <a:xfrm>
            <a:off x="666766" y="1010779"/>
            <a:ext cx="7886700" cy="994172"/>
          </a:xfrm>
        </p:spPr>
        <p:txBody>
          <a:bodyPr/>
          <a:lstStyle/>
          <a:p>
            <a:r>
              <a:rPr lang="en-GB" dirty="0"/>
              <a:t>RAMI4PILPS</a:t>
            </a:r>
          </a:p>
        </p:txBody>
      </p:sp>
      <p:sp>
        <p:nvSpPr>
          <p:cNvPr id="6" name="TextBox 5"/>
          <p:cNvSpPr txBox="1"/>
          <p:nvPr/>
        </p:nvSpPr>
        <p:spPr>
          <a:xfrm>
            <a:off x="3549933" y="2185321"/>
            <a:ext cx="4834675" cy="3416320"/>
          </a:xfrm>
          <a:prstGeom prst="rect">
            <a:avLst/>
          </a:prstGeom>
          <a:solidFill>
            <a:schemeClr val="bg1">
              <a:alpha val="78000"/>
            </a:schemeClr>
          </a:solidFill>
        </p:spPr>
        <p:txBody>
          <a:bodyPr wrap="square" rtlCol="0">
            <a:spAutoFit/>
          </a:bodyPr>
          <a:lstStyle/>
          <a:p>
            <a:r>
              <a:rPr lang="en-GB" sz="2700" dirty="0"/>
              <a:t>Bottom line is that JULES is OK but has some issues representing some photon scattering processes (see that red box!). Note, however, that most of the other models in the exercise were not global land models.</a:t>
            </a:r>
          </a:p>
        </p:txBody>
      </p:sp>
    </p:spTree>
    <p:extLst>
      <p:ext uri="{BB962C8B-B14F-4D97-AF65-F5344CB8AC3E}">
        <p14:creationId xmlns:p14="http://schemas.microsoft.com/office/powerpoint/2010/main" val="385734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RAMI4PILPS revisited</a:t>
            </a:r>
          </a:p>
        </p:txBody>
      </p:sp>
      <p:sp>
        <p:nvSpPr>
          <p:cNvPr id="3" name="Slide Number Placeholder 2"/>
          <p:cNvSpPr>
            <a:spLocks noGrp="1"/>
          </p:cNvSpPr>
          <p:nvPr>
            <p:ph type="sldNum" sz="quarter" idx="11"/>
          </p:nvPr>
        </p:nvSpPr>
        <p:spPr/>
        <p:txBody>
          <a:bodyPr/>
          <a:lstStyle/>
          <a:p>
            <a:pPr>
              <a:defRPr/>
            </a:pPr>
            <a:fld id="{611839C7-727F-4BDB-BE8D-D1D51DA9A659}" type="slidenum">
              <a:rPr lang="en-US" smtClean="0"/>
              <a:pPr>
                <a:defRPr/>
              </a:pPr>
              <a:t>25</a:t>
            </a:fld>
            <a:endParaRPr lang="en-US"/>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31" y="2021531"/>
            <a:ext cx="6070187" cy="332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6200000">
            <a:off x="6637942" y="3065554"/>
            <a:ext cx="4217670" cy="900246"/>
          </a:xfrm>
          <a:prstGeom prst="rect">
            <a:avLst/>
          </a:prstGeom>
        </p:spPr>
        <p:txBody>
          <a:bodyPr wrap="square">
            <a:spAutoFit/>
          </a:bodyPr>
          <a:lstStyle/>
          <a:p>
            <a:r>
              <a:rPr lang="en-GB" sz="1050" dirty="0"/>
              <a:t>Loew, Alexander, P. M. van </a:t>
            </a:r>
            <a:r>
              <a:rPr lang="en-GB" sz="1050" dirty="0" err="1"/>
              <a:t>Bodegom</a:t>
            </a:r>
            <a:r>
              <a:rPr lang="en-GB" sz="1050" dirty="0"/>
              <a:t>, J-L. </a:t>
            </a:r>
            <a:r>
              <a:rPr lang="en-GB" sz="1050" dirty="0" err="1"/>
              <a:t>Widlowski</a:t>
            </a:r>
            <a:r>
              <a:rPr lang="en-GB" sz="1050" dirty="0"/>
              <a:t>, </a:t>
            </a:r>
            <a:r>
              <a:rPr lang="en-GB" sz="1050" dirty="0" err="1"/>
              <a:t>Juliane</a:t>
            </a:r>
            <a:r>
              <a:rPr lang="en-GB" sz="1050" dirty="0"/>
              <a:t> Otto, Tristan </a:t>
            </a:r>
            <a:r>
              <a:rPr lang="en-GB" sz="1050" dirty="0" err="1"/>
              <a:t>Quaife</a:t>
            </a:r>
            <a:r>
              <a:rPr lang="en-GB" sz="1050" dirty="0"/>
              <a:t>, Bernard </a:t>
            </a:r>
            <a:r>
              <a:rPr lang="en-GB" sz="1050" dirty="0" err="1"/>
              <a:t>Pinty</a:t>
            </a:r>
            <a:r>
              <a:rPr lang="en-GB" sz="1050" dirty="0"/>
              <a:t>, and Thomas </a:t>
            </a:r>
            <a:r>
              <a:rPr lang="en-GB" sz="1050" dirty="0" err="1"/>
              <a:t>Raddatz</a:t>
            </a:r>
            <a:r>
              <a:rPr lang="en-GB" sz="1050" dirty="0"/>
              <a:t>. "Do we (need to) care about canopy radiation schemes in DGVMs? An evaluation and assessment study." </a:t>
            </a:r>
            <a:r>
              <a:rPr lang="en-GB" sz="1050" i="1" dirty="0" err="1"/>
              <a:t>Biogeosciences</a:t>
            </a:r>
            <a:r>
              <a:rPr lang="en-GB" sz="1050" i="1" dirty="0"/>
              <a:t> Discussions</a:t>
            </a:r>
            <a:r>
              <a:rPr lang="en-GB" sz="1050" dirty="0"/>
              <a:t> 10, no. 10 (2013): 16551-16613.</a:t>
            </a:r>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5187" y="5194071"/>
            <a:ext cx="409336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9941" y="1033877"/>
            <a:ext cx="1750219" cy="142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 Arrow 3"/>
          <p:cNvSpPr/>
          <p:nvPr/>
        </p:nvSpPr>
        <p:spPr>
          <a:xfrm flipH="1">
            <a:off x="6851630" y="1628180"/>
            <a:ext cx="433137" cy="11698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6554187" y="2876029"/>
            <a:ext cx="1612232" cy="5470728"/>
          </a:xfrm>
          <a:prstGeom prst="rect">
            <a:avLst/>
          </a:prstGeom>
          <a:noFill/>
        </p:spPr>
        <p:txBody>
          <a:bodyPr wrap="square" rtlCol="0">
            <a:spAutoFit/>
          </a:bodyPr>
          <a:lstStyle/>
          <a:p>
            <a:r>
              <a:rPr lang="en-GB" b="1" dirty="0"/>
              <a:t>JULES is represented by this triangle in each square. </a:t>
            </a:r>
          </a:p>
          <a:p>
            <a:endParaRPr lang="en-GB" b="1" dirty="0"/>
          </a:p>
          <a:p>
            <a:r>
              <a:rPr lang="en-GB" b="1" dirty="0"/>
              <a:t>Each square represents a specific experiment. </a:t>
            </a:r>
          </a:p>
          <a:p>
            <a:endParaRPr lang="en-GB" b="1" dirty="0"/>
          </a:p>
          <a:p>
            <a:r>
              <a:rPr lang="en-GB" b="1" dirty="0"/>
              <a:t>Upshot – compared with JSBACH and ORCHIDEE, JULES is pretty good!</a:t>
            </a:r>
          </a:p>
          <a:p>
            <a:endParaRPr lang="en-GB" dirty="0"/>
          </a:p>
          <a:p>
            <a:r>
              <a:rPr lang="en-GB" sz="750" dirty="0"/>
              <a:t>Yes – I know it’s a horrible figure</a:t>
            </a:r>
          </a:p>
        </p:txBody>
      </p:sp>
    </p:spTree>
    <p:extLst>
      <p:ext uri="{BB962C8B-B14F-4D97-AF65-F5344CB8AC3E}">
        <p14:creationId xmlns:p14="http://schemas.microsoft.com/office/powerpoint/2010/main" val="678704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067" r="1834"/>
          <a:stretch/>
        </p:blipFill>
        <p:spPr bwMode="auto">
          <a:xfrm>
            <a:off x="1636295" y="1906708"/>
            <a:ext cx="5943135" cy="328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71700" y="5269004"/>
            <a:ext cx="5400600" cy="738664"/>
          </a:xfrm>
          <a:prstGeom prst="rect">
            <a:avLst/>
          </a:prstGeom>
        </p:spPr>
        <p:txBody>
          <a:bodyPr wrap="square">
            <a:spAutoFit/>
          </a:bodyPr>
          <a:lstStyle/>
          <a:p>
            <a:r>
              <a:rPr lang="en-GB" sz="1050" dirty="0"/>
              <a:t>Loew, Alexander, P. M. van </a:t>
            </a:r>
            <a:r>
              <a:rPr lang="en-GB" sz="1050" dirty="0" err="1"/>
              <a:t>Bodegom</a:t>
            </a:r>
            <a:r>
              <a:rPr lang="en-GB" sz="1050" dirty="0"/>
              <a:t>, J-L. </a:t>
            </a:r>
            <a:r>
              <a:rPr lang="en-GB" sz="1050" dirty="0" err="1"/>
              <a:t>Widlowski</a:t>
            </a:r>
            <a:r>
              <a:rPr lang="en-GB" sz="1050" dirty="0"/>
              <a:t>, </a:t>
            </a:r>
            <a:r>
              <a:rPr lang="en-GB" sz="1050" dirty="0" err="1"/>
              <a:t>Juliane</a:t>
            </a:r>
            <a:r>
              <a:rPr lang="en-GB" sz="1050" dirty="0"/>
              <a:t> Otto, Tristan </a:t>
            </a:r>
            <a:r>
              <a:rPr lang="en-GB" sz="1050" dirty="0" err="1"/>
              <a:t>Quaife</a:t>
            </a:r>
            <a:r>
              <a:rPr lang="en-GB" sz="1050" dirty="0"/>
              <a:t>, Bernard </a:t>
            </a:r>
            <a:r>
              <a:rPr lang="en-GB" sz="1050" dirty="0" err="1"/>
              <a:t>Pinty</a:t>
            </a:r>
            <a:r>
              <a:rPr lang="en-GB" sz="1050" dirty="0"/>
              <a:t>, and Thomas </a:t>
            </a:r>
            <a:r>
              <a:rPr lang="en-GB" sz="1050" dirty="0" err="1"/>
              <a:t>Raddatz</a:t>
            </a:r>
            <a:r>
              <a:rPr lang="en-GB" sz="1050" dirty="0"/>
              <a:t>. "Do we (need to) care about canopy radiation schemes in DGVMs? An evaluation and assessment study." </a:t>
            </a:r>
            <a:r>
              <a:rPr lang="en-GB" sz="1050" i="1" dirty="0" err="1"/>
              <a:t>Biogeosciences</a:t>
            </a:r>
            <a:r>
              <a:rPr lang="en-GB" sz="1050" i="1" dirty="0"/>
              <a:t> Discussions</a:t>
            </a:r>
            <a:r>
              <a:rPr lang="en-GB" sz="1050" dirty="0"/>
              <a:t> 10, no. 10 (2013): 16551-16613.</a:t>
            </a:r>
          </a:p>
        </p:txBody>
      </p:sp>
      <p:sp>
        <p:nvSpPr>
          <p:cNvPr id="4" name="Title 3"/>
          <p:cNvSpPr>
            <a:spLocks noGrp="1"/>
          </p:cNvSpPr>
          <p:nvPr>
            <p:ph type="title"/>
          </p:nvPr>
        </p:nvSpPr>
        <p:spPr/>
        <p:txBody>
          <a:bodyPr/>
          <a:lstStyle/>
          <a:p>
            <a:r>
              <a:rPr lang="en-GB" dirty="0"/>
              <a:t>Implications for radiative forcing</a:t>
            </a:r>
          </a:p>
        </p:txBody>
      </p:sp>
      <p:sp>
        <p:nvSpPr>
          <p:cNvPr id="3" name="Slide Number Placeholder 2"/>
          <p:cNvSpPr>
            <a:spLocks noGrp="1"/>
          </p:cNvSpPr>
          <p:nvPr>
            <p:ph type="sldNum" sz="quarter" idx="12"/>
          </p:nvPr>
        </p:nvSpPr>
        <p:spPr/>
        <p:txBody>
          <a:bodyPr/>
          <a:lstStyle/>
          <a:p>
            <a:pPr>
              <a:defRPr/>
            </a:pPr>
            <a:fld id="{D083B4CC-3DD8-4066-9F24-448CB1BF1370}" type="slidenum">
              <a:rPr lang="en-US" smtClean="0"/>
              <a:pPr>
                <a:defRPr/>
              </a:pPr>
              <a:t>26</a:t>
            </a:fld>
            <a:endParaRPr lang="en-US"/>
          </a:p>
        </p:txBody>
      </p:sp>
    </p:spTree>
    <p:extLst>
      <p:ext uri="{BB962C8B-B14F-4D97-AF65-F5344CB8AC3E}">
        <p14:creationId xmlns:p14="http://schemas.microsoft.com/office/powerpoint/2010/main" val="1709362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anges in cloud properties detected by MODIS AQUA for October 2014.">
            <a:extLst>
              <a:ext uri="{FF2B5EF4-FFF2-40B4-BE49-F238E27FC236}">
                <a16:creationId xmlns:a16="http://schemas.microsoft.com/office/drawing/2014/main" id="{E2E52D25-B525-4313-BDB4-21E77BF9B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5361262"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DD9355-7C99-40D0-AC71-EA32DBBA2BC5}"/>
              </a:ext>
            </a:extLst>
          </p:cNvPr>
          <p:cNvSpPr>
            <a:spLocks noGrp="1"/>
          </p:cNvSpPr>
          <p:nvPr>
            <p:ph type="title"/>
          </p:nvPr>
        </p:nvSpPr>
        <p:spPr>
          <a:xfrm>
            <a:off x="6073824" y="44624"/>
            <a:ext cx="2962672" cy="2002234"/>
          </a:xfrm>
        </p:spPr>
        <p:txBody>
          <a:bodyPr/>
          <a:lstStyle/>
          <a:p>
            <a:r>
              <a:rPr lang="en-GB" sz="2800" dirty="0">
                <a:solidFill>
                  <a:srgbClr val="0B33B5"/>
                </a:solidFill>
              </a:rPr>
              <a:t>Advancing understanding of volcanic aerosol effects on climate</a:t>
            </a:r>
          </a:p>
        </p:txBody>
      </p:sp>
      <p:sp>
        <p:nvSpPr>
          <p:cNvPr id="7" name="Rectangle 6">
            <a:extLst>
              <a:ext uri="{FF2B5EF4-FFF2-40B4-BE49-F238E27FC236}">
                <a16:creationId xmlns:a16="http://schemas.microsoft.com/office/drawing/2014/main" id="{066DB4FC-A63A-4292-A208-56FBD117B776}"/>
              </a:ext>
            </a:extLst>
          </p:cNvPr>
          <p:cNvSpPr/>
          <p:nvPr/>
        </p:nvSpPr>
        <p:spPr>
          <a:xfrm>
            <a:off x="6012160" y="1988840"/>
            <a:ext cx="2880320" cy="4708981"/>
          </a:xfrm>
          <a:prstGeom prst="rect">
            <a:avLst/>
          </a:prstGeom>
        </p:spPr>
        <p:txBody>
          <a:bodyPr wrap="square">
            <a:spAutoFit/>
          </a:bodyPr>
          <a:lstStyle/>
          <a:p>
            <a:pPr marL="285750" indent="-285750" algn="l">
              <a:buFont typeface="Arial" panose="020B0604020202020204" pitchFamily="34" charset="0"/>
              <a:buChar char="•"/>
            </a:pPr>
            <a:r>
              <a:rPr lang="en-GB" sz="2000" dirty="0">
                <a:latin typeface="+mn-lt"/>
              </a:rPr>
              <a:t>Volcanic aerosol haze brightens low altitude clouds, cooling climate </a:t>
            </a:r>
          </a:p>
          <a:p>
            <a:pPr marL="285750" indent="-285750" algn="l">
              <a:buFont typeface="Arial" panose="020B0604020202020204" pitchFamily="34" charset="0"/>
              <a:buChar char="•"/>
            </a:pPr>
            <a:r>
              <a:rPr lang="en-GB" sz="2000" dirty="0">
                <a:latin typeface="+mn-lt"/>
              </a:rPr>
              <a:t>Further indirect effects in cloud water found to be negligible</a:t>
            </a:r>
          </a:p>
          <a:p>
            <a:pPr marL="285750" indent="-285750" algn="l">
              <a:buFont typeface="Arial" panose="020B0604020202020204" pitchFamily="34" charset="0"/>
              <a:buChar char="•"/>
            </a:pPr>
            <a:r>
              <a:rPr lang="en-GB" sz="2000" dirty="0">
                <a:latin typeface="+mn-lt"/>
              </a:rPr>
              <a:t>Results will help to improve climate change projections</a:t>
            </a:r>
          </a:p>
          <a:p>
            <a:pPr marL="285750" indent="-285750" algn="l">
              <a:buFont typeface="Arial" panose="020B0604020202020204" pitchFamily="34" charset="0"/>
              <a:buChar char="•"/>
            </a:pPr>
            <a:endParaRPr lang="en-GB" sz="2000" dirty="0">
              <a:latin typeface="+mn-lt"/>
            </a:endParaRPr>
          </a:p>
          <a:p>
            <a:pPr marL="285750" indent="-285750" algn="l">
              <a:buFont typeface="Arial" panose="020B0604020202020204" pitchFamily="34" charset="0"/>
              <a:buChar char="•"/>
            </a:pPr>
            <a:r>
              <a:rPr lang="en-GB" sz="2000" dirty="0">
                <a:latin typeface="+mn-lt"/>
              </a:rPr>
              <a:t>New assessment of direct volcanic influence on climate combining nudged models &amp; observations</a:t>
            </a:r>
          </a:p>
        </p:txBody>
      </p:sp>
      <p:sp>
        <p:nvSpPr>
          <p:cNvPr id="8" name="TextBox 7">
            <a:extLst>
              <a:ext uri="{FF2B5EF4-FFF2-40B4-BE49-F238E27FC236}">
                <a16:creationId xmlns:a16="http://schemas.microsoft.com/office/drawing/2014/main" id="{27022E15-3ED8-4CE8-8BBD-F2443A804176}"/>
              </a:ext>
            </a:extLst>
          </p:cNvPr>
          <p:cNvSpPr txBox="1"/>
          <p:nvPr/>
        </p:nvSpPr>
        <p:spPr>
          <a:xfrm rot="16200000">
            <a:off x="-1468415" y="1692552"/>
            <a:ext cx="3715710" cy="707886"/>
          </a:xfrm>
          <a:prstGeom prst="rect">
            <a:avLst/>
          </a:prstGeom>
          <a:noFill/>
        </p:spPr>
        <p:txBody>
          <a:bodyPr wrap="square" rtlCol="0">
            <a:spAutoFit/>
          </a:bodyPr>
          <a:lstStyle/>
          <a:p>
            <a:r>
              <a:rPr lang="en-GB" sz="2200" dirty="0"/>
              <a:t>MODIS-Aqua Observations</a:t>
            </a:r>
          </a:p>
          <a:p>
            <a:r>
              <a:rPr lang="en-GB" dirty="0"/>
              <a:t>Cloud water	Droplet size</a:t>
            </a:r>
          </a:p>
        </p:txBody>
      </p:sp>
      <p:sp>
        <p:nvSpPr>
          <p:cNvPr id="9" name="TextBox 8">
            <a:extLst>
              <a:ext uri="{FF2B5EF4-FFF2-40B4-BE49-F238E27FC236}">
                <a16:creationId xmlns:a16="http://schemas.microsoft.com/office/drawing/2014/main" id="{D6ECC0F8-3474-4CE2-A318-59BE814603FC}"/>
              </a:ext>
            </a:extLst>
          </p:cNvPr>
          <p:cNvSpPr txBox="1"/>
          <p:nvPr/>
        </p:nvSpPr>
        <p:spPr>
          <a:xfrm>
            <a:off x="899592" y="0"/>
            <a:ext cx="3352965" cy="369332"/>
          </a:xfrm>
          <a:prstGeom prst="rect">
            <a:avLst/>
          </a:prstGeom>
          <a:noFill/>
        </p:spPr>
        <p:txBody>
          <a:bodyPr wrap="square" rtlCol="0">
            <a:spAutoFit/>
          </a:bodyPr>
          <a:lstStyle/>
          <a:p>
            <a:r>
              <a:rPr lang="en-GB" dirty="0">
                <a:latin typeface="+mn-lt"/>
                <a:hlinkClick r:id="rId3"/>
              </a:rPr>
              <a:t>Malavelle et al. (2017) Nature</a:t>
            </a:r>
            <a:endParaRPr lang="en-GB" dirty="0">
              <a:latin typeface="+mn-lt"/>
            </a:endParaRPr>
          </a:p>
        </p:txBody>
      </p:sp>
      <p:cxnSp>
        <p:nvCxnSpPr>
          <p:cNvPr id="10" name="Straight Arrow Connector 9">
            <a:extLst>
              <a:ext uri="{FF2B5EF4-FFF2-40B4-BE49-F238E27FC236}">
                <a16:creationId xmlns:a16="http://schemas.microsoft.com/office/drawing/2014/main" id="{A93662E3-AC39-4097-913C-43BD488C0387}"/>
              </a:ext>
            </a:extLst>
          </p:cNvPr>
          <p:cNvCxnSpPr>
            <a:cxnSpLocks/>
          </p:cNvCxnSpPr>
          <p:nvPr/>
        </p:nvCxnSpPr>
        <p:spPr bwMode="auto">
          <a:xfrm flipH="1" flipV="1">
            <a:off x="4427984" y="1700808"/>
            <a:ext cx="1656184" cy="455630"/>
          </a:xfrm>
          <a:prstGeom prst="straightConnector1">
            <a:avLst/>
          </a:prstGeom>
          <a:solidFill>
            <a:schemeClr val="accent1"/>
          </a:solidFill>
          <a:ln w="63500" cap="flat" cmpd="sng" algn="ctr">
            <a:solidFill>
              <a:srgbClr val="00B05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CCAF8818-FA04-4390-BFF6-DF443B3BB281}"/>
              </a:ext>
            </a:extLst>
          </p:cNvPr>
          <p:cNvCxnSpPr>
            <a:cxnSpLocks/>
          </p:cNvCxnSpPr>
          <p:nvPr/>
        </p:nvCxnSpPr>
        <p:spPr bwMode="auto">
          <a:xfrm flipH="1">
            <a:off x="5508104" y="3068960"/>
            <a:ext cx="576064" cy="0"/>
          </a:xfrm>
          <a:prstGeom prst="straightConnector1">
            <a:avLst/>
          </a:prstGeom>
          <a:solidFill>
            <a:schemeClr val="accent1"/>
          </a:solidFill>
          <a:ln w="63500" cap="flat" cmpd="sng" algn="ctr">
            <a:solidFill>
              <a:srgbClr val="00B050"/>
            </a:solidFill>
            <a:prstDash val="solid"/>
            <a:round/>
            <a:headEnd type="none" w="med" len="med"/>
            <a:tailEnd type="triangle"/>
          </a:ln>
          <a:effectLst/>
        </p:spPr>
      </p:cxnSp>
      <p:grpSp>
        <p:nvGrpSpPr>
          <p:cNvPr id="16" name="Group 15">
            <a:extLst>
              <a:ext uri="{FF2B5EF4-FFF2-40B4-BE49-F238E27FC236}">
                <a16:creationId xmlns:a16="http://schemas.microsoft.com/office/drawing/2014/main" id="{B5432734-5066-473F-973C-B7D0DDCDC6E2}"/>
              </a:ext>
            </a:extLst>
          </p:cNvPr>
          <p:cNvGrpSpPr/>
          <p:nvPr/>
        </p:nvGrpSpPr>
        <p:grpSpPr>
          <a:xfrm>
            <a:off x="143503" y="4164654"/>
            <a:ext cx="5886036" cy="2621338"/>
            <a:chOff x="143503" y="4164654"/>
            <a:chExt cx="5886036" cy="2621338"/>
          </a:xfrm>
        </p:grpSpPr>
        <p:pic>
          <p:nvPicPr>
            <p:cNvPr id="4" name="Picture 3">
              <a:extLst>
                <a:ext uri="{FF2B5EF4-FFF2-40B4-BE49-F238E27FC236}">
                  <a16:creationId xmlns:a16="http://schemas.microsoft.com/office/drawing/2014/main" id="{51B57086-F02F-40F0-B699-947DB039CC5E}"/>
                </a:ext>
              </a:extLst>
            </p:cNvPr>
            <p:cNvPicPr/>
            <p:nvPr/>
          </p:nvPicPr>
          <p:blipFill rotWithShape="1">
            <a:blip r:embed="rId4" cstate="print">
              <a:extLst>
                <a:ext uri="{28A0092B-C50C-407E-A947-70E740481C1C}">
                  <a14:useLocalDpi xmlns:a14="http://schemas.microsoft.com/office/drawing/2010/main" val="0"/>
                </a:ext>
              </a:extLst>
            </a:blip>
            <a:srcRect b="48981"/>
            <a:stretch/>
          </p:blipFill>
          <p:spPr>
            <a:xfrm>
              <a:off x="143503" y="4164654"/>
              <a:ext cx="5652633" cy="2621338"/>
            </a:xfrm>
            <a:prstGeom prst="rect">
              <a:avLst/>
            </a:prstGeom>
          </p:spPr>
        </p:pic>
        <p:sp>
          <p:nvSpPr>
            <p:cNvPr id="5" name="TextBox 4">
              <a:extLst>
                <a:ext uri="{FF2B5EF4-FFF2-40B4-BE49-F238E27FC236}">
                  <a16:creationId xmlns:a16="http://schemas.microsoft.com/office/drawing/2014/main" id="{3A8816EB-7A46-4A46-AFD1-F923B44D91DE}"/>
                </a:ext>
              </a:extLst>
            </p:cNvPr>
            <p:cNvSpPr txBox="1"/>
            <p:nvPr/>
          </p:nvSpPr>
          <p:spPr>
            <a:xfrm>
              <a:off x="2771800" y="6021288"/>
              <a:ext cx="2862941" cy="369332"/>
            </a:xfrm>
            <a:prstGeom prst="rect">
              <a:avLst/>
            </a:prstGeom>
            <a:noFill/>
          </p:spPr>
          <p:txBody>
            <a:bodyPr wrap="square" rtlCol="0">
              <a:spAutoFit/>
            </a:bodyPr>
            <a:lstStyle/>
            <a:p>
              <a:r>
                <a:rPr lang="en-GB" dirty="0">
                  <a:latin typeface="+mn-lt"/>
                </a:rPr>
                <a:t>Schmidt et al. (2017) in prep</a:t>
              </a:r>
            </a:p>
          </p:txBody>
        </p:sp>
        <p:cxnSp>
          <p:nvCxnSpPr>
            <p:cNvPr id="14" name="Straight Arrow Connector 13">
              <a:extLst>
                <a:ext uri="{FF2B5EF4-FFF2-40B4-BE49-F238E27FC236}">
                  <a16:creationId xmlns:a16="http://schemas.microsoft.com/office/drawing/2014/main" id="{966FAE82-ECD6-41B9-AEB6-9F778FB46C3D}"/>
                </a:ext>
              </a:extLst>
            </p:cNvPr>
            <p:cNvCxnSpPr>
              <a:cxnSpLocks/>
            </p:cNvCxnSpPr>
            <p:nvPr/>
          </p:nvCxnSpPr>
          <p:spPr bwMode="auto">
            <a:xfrm flipH="1">
              <a:off x="5652120" y="5229200"/>
              <a:ext cx="377419" cy="0"/>
            </a:xfrm>
            <a:prstGeom prst="straightConnector1">
              <a:avLst/>
            </a:prstGeom>
            <a:solidFill>
              <a:schemeClr val="accent1"/>
            </a:solidFill>
            <a:ln w="63500" cap="flat" cmpd="sng" algn="ctr">
              <a:solidFill>
                <a:srgbClr val="00B050"/>
              </a:solidFill>
              <a:prstDash val="solid"/>
              <a:round/>
              <a:headEnd type="none" w="med" len="med"/>
              <a:tailEnd type="triangle"/>
            </a:ln>
            <a:effectLst/>
          </p:spPr>
        </p:cxnSp>
      </p:grpSp>
    </p:spTree>
    <p:extLst>
      <p:ext uri="{BB962C8B-B14F-4D97-AF65-F5344CB8AC3E}">
        <p14:creationId xmlns:p14="http://schemas.microsoft.com/office/powerpoint/2010/main" val="5277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022E15-3ED8-4CE8-8BBD-F2443A804176}"/>
              </a:ext>
            </a:extLst>
          </p:cNvPr>
          <p:cNvSpPr txBox="1"/>
          <p:nvPr/>
        </p:nvSpPr>
        <p:spPr>
          <a:xfrm rot="16200000">
            <a:off x="-2105289" y="2828835"/>
            <a:ext cx="5112568" cy="830997"/>
          </a:xfrm>
          <a:prstGeom prst="rect">
            <a:avLst/>
          </a:prstGeom>
          <a:noFill/>
        </p:spPr>
        <p:txBody>
          <a:bodyPr wrap="square" rtlCol="0">
            <a:spAutoFit/>
          </a:bodyPr>
          <a:lstStyle/>
          <a:p>
            <a:r>
              <a:rPr lang="en-GB" sz="2800" dirty="0"/>
              <a:t>Cloud droplet size</a:t>
            </a:r>
          </a:p>
          <a:p>
            <a:r>
              <a:rPr lang="en-GB" sz="2000" dirty="0"/>
              <a:t>MODIS-Aqua		HadGEM3</a:t>
            </a:r>
          </a:p>
        </p:txBody>
      </p:sp>
      <p:sp>
        <p:nvSpPr>
          <p:cNvPr id="18" name="Rectangle 17">
            <a:extLst>
              <a:ext uri="{FF2B5EF4-FFF2-40B4-BE49-F238E27FC236}">
                <a16:creationId xmlns:a16="http://schemas.microsoft.com/office/drawing/2014/main" id="{74BA9A3F-CE9F-4ABA-B4BF-EA2C9B22B72E}"/>
              </a:ext>
            </a:extLst>
          </p:cNvPr>
          <p:cNvSpPr/>
          <p:nvPr/>
        </p:nvSpPr>
        <p:spPr>
          <a:xfrm>
            <a:off x="395535" y="5589240"/>
            <a:ext cx="8568952" cy="1015663"/>
          </a:xfrm>
          <a:prstGeom prst="rect">
            <a:avLst/>
          </a:prstGeom>
          <a:solidFill>
            <a:schemeClr val="bg1">
              <a:lumMod val="95000"/>
            </a:schemeClr>
          </a:solidFill>
        </p:spPr>
        <p:txBody>
          <a:bodyPr wrap="square">
            <a:spAutoFit/>
          </a:bodyPr>
          <a:lstStyle/>
          <a:p>
            <a:pPr marL="342900" indent="-342900" algn="l">
              <a:buFont typeface="Arial" panose="020B0604020202020204" pitchFamily="34" charset="0"/>
              <a:buChar char="•"/>
            </a:pPr>
            <a:r>
              <a:rPr lang="en-GB" sz="2000" dirty="0">
                <a:latin typeface="+mn-lt"/>
              </a:rPr>
              <a:t>Volcanic aerosol haze causes noticeable expected decrease in cloud drop size</a:t>
            </a:r>
          </a:p>
          <a:p>
            <a:pPr marL="342900" indent="-342900" algn="l">
              <a:buFont typeface="Arial" panose="020B0604020202020204" pitchFamily="34" charset="0"/>
              <a:buChar char="•"/>
            </a:pPr>
            <a:r>
              <a:rPr lang="en-GB" sz="2000" dirty="0">
                <a:latin typeface="+mn-lt"/>
              </a:rPr>
              <a:t>Further indirect effects of aerosol haze on cloud water were undetectable in observations but large in some climate model simulations</a:t>
            </a:r>
          </a:p>
        </p:txBody>
      </p:sp>
      <p:pic>
        <p:nvPicPr>
          <p:cNvPr id="3076" name="Picture 4" descr="Figure 3">
            <a:extLst>
              <a:ext uri="{FF2B5EF4-FFF2-40B4-BE49-F238E27FC236}">
                <a16:creationId xmlns:a16="http://schemas.microsoft.com/office/drawing/2014/main" id="{19A5DDED-DE83-4F3E-9396-8D0B4069B1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611"/>
          <a:stretch/>
        </p:blipFill>
        <p:spPr bwMode="auto">
          <a:xfrm>
            <a:off x="938526" y="688049"/>
            <a:ext cx="7809691" cy="27919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D301B1-190D-4F06-ACC8-96EB429EF531}"/>
              </a:ext>
            </a:extLst>
          </p:cNvPr>
          <p:cNvSpPr txBox="1"/>
          <p:nvPr/>
        </p:nvSpPr>
        <p:spPr>
          <a:xfrm>
            <a:off x="5904656" y="3124626"/>
            <a:ext cx="3203848" cy="369332"/>
          </a:xfrm>
          <a:prstGeom prst="rect">
            <a:avLst/>
          </a:prstGeom>
          <a:noFill/>
        </p:spPr>
        <p:txBody>
          <a:bodyPr wrap="square" rtlCol="0">
            <a:spAutoFit/>
          </a:bodyPr>
          <a:lstStyle/>
          <a:p>
            <a:r>
              <a:rPr lang="en-GB" dirty="0">
                <a:latin typeface="+mn-lt"/>
                <a:hlinkClick r:id="rId3"/>
              </a:rPr>
              <a:t>Malavelle et al. (2017) Nature</a:t>
            </a:r>
            <a:endParaRPr lang="en-GB" dirty="0">
              <a:latin typeface="+mn-lt"/>
            </a:endParaRPr>
          </a:p>
        </p:txBody>
      </p:sp>
      <p:pic>
        <p:nvPicPr>
          <p:cNvPr id="14" name="Picture 2" descr="Changes in cloud properties detected by MODIS AQUA for October 2014.">
            <a:extLst>
              <a:ext uri="{FF2B5EF4-FFF2-40B4-BE49-F238E27FC236}">
                <a16:creationId xmlns:a16="http://schemas.microsoft.com/office/drawing/2014/main" id="{43B4384A-AA41-44E9-B89C-8024A8759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52" r="28356" b="59922"/>
          <a:stretch/>
        </p:blipFill>
        <p:spPr bwMode="auto">
          <a:xfrm>
            <a:off x="938527" y="3429000"/>
            <a:ext cx="564969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anges in cloud properties detected by MODIS AQUA for October 2014.">
            <a:extLst>
              <a:ext uri="{FF2B5EF4-FFF2-40B4-BE49-F238E27FC236}">
                <a16:creationId xmlns:a16="http://schemas.microsoft.com/office/drawing/2014/main" id="{F9D4891A-CC69-4128-929D-A33AAAF833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170" t="3898" r="352" b="59634"/>
          <a:stretch/>
        </p:blipFill>
        <p:spPr bwMode="auto">
          <a:xfrm>
            <a:off x="6597532" y="3480020"/>
            <a:ext cx="2088009" cy="196985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F6CF9AB-B6F8-4BB5-B9A8-A05A26C6A235}"/>
              </a:ext>
            </a:extLst>
          </p:cNvPr>
          <p:cNvSpPr>
            <a:spLocks noGrp="1"/>
          </p:cNvSpPr>
          <p:nvPr>
            <p:ph type="title"/>
          </p:nvPr>
        </p:nvSpPr>
        <p:spPr>
          <a:xfrm>
            <a:off x="287524" y="44624"/>
            <a:ext cx="8568952" cy="797514"/>
          </a:xfrm>
        </p:spPr>
        <p:txBody>
          <a:bodyPr/>
          <a:lstStyle/>
          <a:p>
            <a:r>
              <a:rPr lang="en-GB" sz="2800" dirty="0">
                <a:solidFill>
                  <a:srgbClr val="0B33B5"/>
                </a:solidFill>
              </a:rPr>
              <a:t>Evaluating cloud-aerosol interaction: natural laboratory</a:t>
            </a:r>
          </a:p>
        </p:txBody>
      </p:sp>
    </p:spTree>
    <p:extLst>
      <p:ext uri="{BB962C8B-B14F-4D97-AF65-F5344CB8AC3E}">
        <p14:creationId xmlns:p14="http://schemas.microsoft.com/office/powerpoint/2010/main" val="355759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0220"/>
          <a:stretch/>
        </p:blipFill>
        <p:spPr>
          <a:xfrm>
            <a:off x="5255" y="908720"/>
            <a:ext cx="5187633" cy="3104014"/>
          </a:xfrm>
          <a:prstGeom prst="rect">
            <a:avLst/>
          </a:prstGeom>
        </p:spPr>
      </p:pic>
      <p:sp>
        <p:nvSpPr>
          <p:cNvPr id="2" name="Title 1"/>
          <p:cNvSpPr>
            <a:spLocks noGrp="1"/>
          </p:cNvSpPr>
          <p:nvPr>
            <p:ph type="title"/>
          </p:nvPr>
        </p:nvSpPr>
        <p:spPr>
          <a:xfrm>
            <a:off x="287524" y="44624"/>
            <a:ext cx="8568952" cy="797514"/>
          </a:xfrm>
        </p:spPr>
        <p:txBody>
          <a:bodyPr/>
          <a:lstStyle/>
          <a:p>
            <a:r>
              <a:rPr lang="en-GB" sz="3200" dirty="0">
                <a:solidFill>
                  <a:srgbClr val="0B33B5"/>
                </a:solidFill>
              </a:rPr>
              <a:t>Interpreting &amp; connecting systemic model biases</a:t>
            </a:r>
          </a:p>
        </p:txBody>
      </p:sp>
      <p:sp>
        <p:nvSpPr>
          <p:cNvPr id="3" name="Content Placeholder 2"/>
          <p:cNvSpPr>
            <a:spLocks noGrp="1"/>
          </p:cNvSpPr>
          <p:nvPr>
            <p:ph idx="1"/>
          </p:nvPr>
        </p:nvSpPr>
        <p:spPr>
          <a:xfrm>
            <a:off x="251520" y="4725144"/>
            <a:ext cx="2011012" cy="1565514"/>
          </a:xfrm>
        </p:spPr>
        <p:txBody>
          <a:bodyPr/>
          <a:lstStyle/>
          <a:p>
            <a:pPr marL="0" lvl="0" indent="0" algn="r">
              <a:buNone/>
            </a:pPr>
            <a:r>
              <a:rPr lang="en-GB" sz="1800" dirty="0"/>
              <a:t>Models with large </a:t>
            </a:r>
            <a:r>
              <a:rPr lang="en-GB" sz="1800" dirty="0" err="1"/>
              <a:t>precip</a:t>
            </a:r>
            <a:r>
              <a:rPr lang="en-GB" sz="1800" dirty="0"/>
              <a:t> biases (left) underestimate south hemisphere cloud reflection</a:t>
            </a:r>
            <a:endParaRPr lang="en-GB" sz="1800" b="1" dirty="0">
              <a:solidFill>
                <a:srgbClr val="000000"/>
              </a:solidFill>
            </a:endParaRPr>
          </a:p>
        </p:txBody>
      </p:sp>
      <p:sp>
        <p:nvSpPr>
          <p:cNvPr id="8" name="Content Placeholder 2"/>
          <p:cNvSpPr txBox="1">
            <a:spLocks/>
          </p:cNvSpPr>
          <p:nvPr/>
        </p:nvSpPr>
        <p:spPr bwMode="auto">
          <a:xfrm>
            <a:off x="5173347" y="1055110"/>
            <a:ext cx="375614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000" kern="0" dirty="0"/>
              <a:t>Combine top of atmosphere radiation budget data with reanalyses in evaluating surface energy budget, energy flows and systemic precipitation biases in CMIP5 simulations.</a:t>
            </a:r>
          </a:p>
          <a:p>
            <a:pPr marL="0" indent="0">
              <a:buNone/>
            </a:pPr>
            <a:r>
              <a:rPr lang="en-GB" sz="2000" dirty="0">
                <a:solidFill>
                  <a:srgbClr val="000000"/>
                </a:solidFill>
                <a:hlinkClick r:id="rId4"/>
              </a:rPr>
              <a:t>Loeb et al. (2016) </a:t>
            </a:r>
            <a:r>
              <a:rPr lang="en-GB" sz="2000" dirty="0" err="1">
                <a:solidFill>
                  <a:srgbClr val="000000"/>
                </a:solidFill>
                <a:hlinkClick r:id="rId4"/>
              </a:rPr>
              <a:t>Clim</a:t>
            </a:r>
            <a:r>
              <a:rPr lang="en-GB" sz="2000" dirty="0">
                <a:solidFill>
                  <a:srgbClr val="000000"/>
                </a:solidFill>
                <a:hlinkClick r:id="rId4"/>
              </a:rPr>
              <a:t>. </a:t>
            </a:r>
            <a:r>
              <a:rPr lang="en-GB" sz="2000" dirty="0" err="1">
                <a:solidFill>
                  <a:srgbClr val="000000"/>
                </a:solidFill>
                <a:hlinkClick r:id="rId4"/>
              </a:rPr>
              <a:t>Dyn</a:t>
            </a:r>
            <a:endParaRPr lang="en-GB" sz="2000" kern="0" dirty="0"/>
          </a:p>
          <a:p>
            <a:pPr marL="0" indent="0">
              <a:buNone/>
            </a:pPr>
            <a:r>
              <a:rPr lang="en-GB" sz="1800" kern="0" dirty="0"/>
              <a:t>See also </a:t>
            </a:r>
            <a:r>
              <a:rPr lang="en-GB" sz="1800" kern="0" dirty="0">
                <a:hlinkClick r:id="rId5"/>
              </a:rPr>
              <a:t>Liu et al. (2017) JGR</a:t>
            </a:r>
            <a:r>
              <a:rPr lang="en-GB" sz="1800" kern="0" dirty="0"/>
              <a:t>; </a:t>
            </a:r>
            <a:r>
              <a:rPr lang="en-GB" sz="1800" dirty="0">
                <a:hlinkClick r:id="rId6"/>
              </a:rPr>
              <a:t>Stephens et al. 2016 CCCR</a:t>
            </a:r>
            <a:endParaRPr lang="en-GB" sz="1800" kern="0" dirty="0"/>
          </a:p>
        </p:txBody>
      </p:sp>
      <p:pic>
        <p:nvPicPr>
          <p:cNvPr id="4" name="Picture 3">
            <a:extLst>
              <a:ext uri="{FF2B5EF4-FFF2-40B4-BE49-F238E27FC236}">
                <a16:creationId xmlns:a16="http://schemas.microsoft.com/office/drawing/2014/main" id="{6228CCFA-3A9E-492B-A99D-9D54B0581EC0}"/>
              </a:ext>
            </a:extLst>
          </p:cNvPr>
          <p:cNvPicPr>
            <a:picLocks noChangeAspect="1"/>
          </p:cNvPicPr>
          <p:nvPr/>
        </p:nvPicPr>
        <p:blipFill>
          <a:blip r:embed="rId7"/>
          <a:stretch>
            <a:fillRect/>
          </a:stretch>
        </p:blipFill>
        <p:spPr>
          <a:xfrm>
            <a:off x="2262532" y="4077072"/>
            <a:ext cx="6660232" cy="2412830"/>
          </a:xfrm>
          <a:prstGeom prst="rect">
            <a:avLst/>
          </a:prstGeom>
        </p:spPr>
      </p:pic>
      <p:pic>
        <p:nvPicPr>
          <p:cNvPr id="5" name="Picture 4"/>
          <p:cNvPicPr>
            <a:picLocks noChangeAspect="1"/>
          </p:cNvPicPr>
          <p:nvPr/>
        </p:nvPicPr>
        <p:blipFill>
          <a:blip r:embed="rId8"/>
          <a:stretch>
            <a:fillRect/>
          </a:stretch>
        </p:blipFill>
        <p:spPr>
          <a:xfrm>
            <a:off x="1519713" y="6354996"/>
            <a:ext cx="7624287" cy="469372"/>
          </a:xfrm>
          <a:prstGeom prst="rect">
            <a:avLst/>
          </a:prstGeom>
        </p:spPr>
      </p:pic>
    </p:spTree>
    <p:extLst>
      <p:ext uri="{BB962C8B-B14F-4D97-AF65-F5344CB8AC3E}">
        <p14:creationId xmlns:p14="http://schemas.microsoft.com/office/powerpoint/2010/main" val="482277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B714-07F6-4679-A9ED-6EB6C2428429}"/>
              </a:ext>
            </a:extLst>
          </p:cNvPr>
          <p:cNvSpPr>
            <a:spLocks noGrp="1"/>
          </p:cNvSpPr>
          <p:nvPr>
            <p:ph type="title"/>
          </p:nvPr>
        </p:nvSpPr>
        <p:spPr>
          <a:xfrm>
            <a:off x="457200" y="274638"/>
            <a:ext cx="4114800" cy="562074"/>
          </a:xfrm>
        </p:spPr>
        <p:txBody>
          <a:bodyPr/>
          <a:lstStyle/>
          <a:p>
            <a:r>
              <a:rPr lang="en-GB" sz="3200" dirty="0">
                <a:solidFill>
                  <a:srgbClr val="0B33B5"/>
                </a:solidFill>
              </a:rPr>
              <a:t>Precipitation extremes</a:t>
            </a:r>
          </a:p>
        </p:txBody>
      </p:sp>
      <p:sp>
        <p:nvSpPr>
          <p:cNvPr id="3" name="Content Placeholder 2">
            <a:extLst>
              <a:ext uri="{FF2B5EF4-FFF2-40B4-BE49-F238E27FC236}">
                <a16:creationId xmlns:a16="http://schemas.microsoft.com/office/drawing/2014/main" id="{10CB7C52-6175-4640-91B8-D0CFDB0B7FCD}"/>
              </a:ext>
            </a:extLst>
          </p:cNvPr>
          <p:cNvSpPr>
            <a:spLocks noGrp="1"/>
          </p:cNvSpPr>
          <p:nvPr>
            <p:ph idx="1"/>
          </p:nvPr>
        </p:nvSpPr>
        <p:spPr>
          <a:xfrm>
            <a:off x="470774" y="860126"/>
            <a:ext cx="4416065" cy="1992810"/>
          </a:xfrm>
        </p:spPr>
        <p:txBody>
          <a:bodyPr/>
          <a:lstStyle/>
          <a:p>
            <a:r>
              <a:rPr lang="en-GB" sz="2000" dirty="0" smtClean="0"/>
              <a:t>Evaluation across intensity </a:t>
            </a:r>
            <a:r>
              <a:rPr lang="en-GB" sz="2000" dirty="0"/>
              <a:t>bins to avoid spatial mismatches</a:t>
            </a:r>
          </a:p>
          <a:p>
            <a:r>
              <a:rPr lang="en-GB" sz="2000" dirty="0"/>
              <a:t>5-day means chosen; inconsistent time-sampling at </a:t>
            </a:r>
            <a:r>
              <a:rPr lang="en-GB" sz="2000" dirty="0" smtClean="0"/>
              <a:t>“daily” </a:t>
            </a:r>
            <a:r>
              <a:rPr lang="en-GB" sz="2000" dirty="0"/>
              <a:t>scale</a:t>
            </a:r>
          </a:p>
          <a:p>
            <a:r>
              <a:rPr lang="en-GB" sz="2000" dirty="0" smtClean="0"/>
              <a:t>Possible </a:t>
            </a:r>
            <a:r>
              <a:rPr lang="en-GB" sz="2000" dirty="0"/>
              <a:t>“emergent constraints” from variability on future projections</a:t>
            </a:r>
          </a:p>
        </p:txBody>
      </p:sp>
      <p:pic>
        <p:nvPicPr>
          <p:cNvPr id="4" name="Picture 3">
            <a:extLst>
              <a:ext uri="{FF2B5EF4-FFF2-40B4-BE49-F238E27FC236}">
                <a16:creationId xmlns:a16="http://schemas.microsoft.com/office/drawing/2014/main" id="{B09C3D43-EAAD-4C42-82C4-BB1CC4780044}"/>
              </a:ext>
            </a:extLst>
          </p:cNvPr>
          <p:cNvPicPr>
            <a:picLocks noChangeAspect="1"/>
          </p:cNvPicPr>
          <p:nvPr/>
        </p:nvPicPr>
        <p:blipFill>
          <a:blip r:embed="rId2"/>
          <a:stretch>
            <a:fillRect/>
          </a:stretch>
        </p:blipFill>
        <p:spPr>
          <a:xfrm>
            <a:off x="247915" y="3289305"/>
            <a:ext cx="8695351" cy="3452063"/>
          </a:xfrm>
          <a:prstGeom prst="rect">
            <a:avLst/>
          </a:prstGeom>
        </p:spPr>
      </p:pic>
      <p:pic>
        <p:nvPicPr>
          <p:cNvPr id="5" name="Picture 4">
            <a:extLst>
              <a:ext uri="{FF2B5EF4-FFF2-40B4-BE49-F238E27FC236}">
                <a16:creationId xmlns:a16="http://schemas.microsoft.com/office/drawing/2014/main" id="{FEC58A5D-3564-4C29-B2D8-38CBA829E1E0}"/>
              </a:ext>
            </a:extLst>
          </p:cNvPr>
          <p:cNvPicPr>
            <a:picLocks noChangeAspect="1"/>
          </p:cNvPicPr>
          <p:nvPr/>
        </p:nvPicPr>
        <p:blipFill>
          <a:blip r:embed="rId3"/>
          <a:stretch>
            <a:fillRect/>
          </a:stretch>
        </p:blipFill>
        <p:spPr>
          <a:xfrm>
            <a:off x="5026868" y="234366"/>
            <a:ext cx="3776369" cy="3050618"/>
          </a:xfrm>
          <a:prstGeom prst="rect">
            <a:avLst/>
          </a:prstGeom>
        </p:spPr>
      </p:pic>
      <p:cxnSp>
        <p:nvCxnSpPr>
          <p:cNvPr id="7" name="Straight Arrow Connector 6">
            <a:extLst>
              <a:ext uri="{FF2B5EF4-FFF2-40B4-BE49-F238E27FC236}">
                <a16:creationId xmlns:a16="http://schemas.microsoft.com/office/drawing/2014/main" id="{6CC3DDD2-6358-4BFB-8E6C-78853CA7AB3B}"/>
              </a:ext>
            </a:extLst>
          </p:cNvPr>
          <p:cNvCxnSpPr>
            <a:cxnSpLocks/>
          </p:cNvCxnSpPr>
          <p:nvPr/>
        </p:nvCxnSpPr>
        <p:spPr bwMode="auto">
          <a:xfrm>
            <a:off x="6444208" y="2708920"/>
            <a:ext cx="648072" cy="0"/>
          </a:xfrm>
          <a:prstGeom prst="straightConnector1">
            <a:avLst/>
          </a:prstGeom>
          <a:solidFill>
            <a:schemeClr val="accent1"/>
          </a:solidFill>
          <a:ln w="50800" cap="flat" cmpd="sng" algn="ctr">
            <a:solidFill>
              <a:srgbClr val="FF0000"/>
            </a:solidFill>
            <a:prstDash val="solid"/>
            <a:round/>
            <a:headEnd type="triangle"/>
            <a:tailEnd type="triangle"/>
          </a:ln>
          <a:effectLst/>
        </p:spPr>
      </p:cxnSp>
      <p:cxnSp>
        <p:nvCxnSpPr>
          <p:cNvPr id="12" name="Straight Connector 11">
            <a:extLst>
              <a:ext uri="{FF2B5EF4-FFF2-40B4-BE49-F238E27FC236}">
                <a16:creationId xmlns:a16="http://schemas.microsoft.com/office/drawing/2014/main" id="{B44223D2-7C46-4937-9E4D-C36CCF020AC7}"/>
              </a:ext>
            </a:extLst>
          </p:cNvPr>
          <p:cNvCxnSpPr>
            <a:cxnSpLocks/>
          </p:cNvCxnSpPr>
          <p:nvPr/>
        </p:nvCxnSpPr>
        <p:spPr bwMode="auto">
          <a:xfrm flipV="1">
            <a:off x="6444208" y="1844824"/>
            <a:ext cx="0" cy="1008112"/>
          </a:xfrm>
          <a:prstGeom prst="line">
            <a:avLst/>
          </a:prstGeom>
          <a:solidFill>
            <a:schemeClr val="accent1"/>
          </a:solidFill>
          <a:ln w="38100" cap="flat" cmpd="sng" algn="ctr">
            <a:solidFill>
              <a:srgbClr val="FEACAC"/>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B7B7315C-FCF3-4068-A5CC-AE7FA58933F9}"/>
              </a:ext>
            </a:extLst>
          </p:cNvPr>
          <p:cNvCxnSpPr>
            <a:cxnSpLocks/>
          </p:cNvCxnSpPr>
          <p:nvPr/>
        </p:nvCxnSpPr>
        <p:spPr bwMode="auto">
          <a:xfrm flipV="1">
            <a:off x="7092280" y="1412776"/>
            <a:ext cx="0" cy="1417848"/>
          </a:xfrm>
          <a:prstGeom prst="line">
            <a:avLst/>
          </a:prstGeom>
          <a:solidFill>
            <a:schemeClr val="accent1"/>
          </a:solidFill>
          <a:ln w="38100" cap="flat" cmpd="sng" algn="ctr">
            <a:solidFill>
              <a:srgbClr val="FEACAC"/>
            </a:solidFill>
            <a:prstDash val="dash"/>
            <a:round/>
            <a:headEnd type="none" w="med" len="med"/>
            <a:tailEnd type="none" w="med" len="med"/>
          </a:ln>
          <a:effectLst/>
        </p:spPr>
      </p:cxnSp>
      <p:cxnSp>
        <p:nvCxnSpPr>
          <p:cNvPr id="18" name="Straight Connector 17">
            <a:extLst>
              <a:ext uri="{FF2B5EF4-FFF2-40B4-BE49-F238E27FC236}">
                <a16:creationId xmlns:a16="http://schemas.microsoft.com/office/drawing/2014/main" id="{F763D9E8-35DA-4A9B-8FEA-3D01C8AE08E6}"/>
              </a:ext>
            </a:extLst>
          </p:cNvPr>
          <p:cNvCxnSpPr>
            <a:cxnSpLocks/>
          </p:cNvCxnSpPr>
          <p:nvPr/>
        </p:nvCxnSpPr>
        <p:spPr bwMode="auto">
          <a:xfrm>
            <a:off x="5580112" y="1844824"/>
            <a:ext cx="864096" cy="0"/>
          </a:xfrm>
          <a:prstGeom prst="line">
            <a:avLst/>
          </a:prstGeom>
          <a:solidFill>
            <a:schemeClr val="accent1"/>
          </a:solidFill>
          <a:ln w="38100" cap="flat" cmpd="sng" algn="ctr">
            <a:solidFill>
              <a:srgbClr val="FEACAC"/>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C2735DA5-D6C0-4EDD-BDEB-8348FF55CBB1}"/>
              </a:ext>
            </a:extLst>
          </p:cNvPr>
          <p:cNvCxnSpPr>
            <a:cxnSpLocks/>
          </p:cNvCxnSpPr>
          <p:nvPr/>
        </p:nvCxnSpPr>
        <p:spPr bwMode="auto">
          <a:xfrm>
            <a:off x="5580112" y="1412776"/>
            <a:ext cx="1517104" cy="0"/>
          </a:xfrm>
          <a:prstGeom prst="line">
            <a:avLst/>
          </a:prstGeom>
          <a:solidFill>
            <a:schemeClr val="accent1"/>
          </a:solidFill>
          <a:ln w="38100" cap="flat" cmpd="sng" algn="ctr">
            <a:solidFill>
              <a:srgbClr val="FEACAC"/>
            </a:solidFill>
            <a:prstDash val="dash"/>
            <a:round/>
            <a:headEnd type="none" w="med" len="med"/>
            <a:tailEnd type="none" w="med" len="med"/>
          </a:ln>
          <a:effectLst/>
        </p:spPr>
      </p:cxnSp>
      <p:sp>
        <p:nvSpPr>
          <p:cNvPr id="23" name="TextBox 22">
            <a:extLst>
              <a:ext uri="{FF2B5EF4-FFF2-40B4-BE49-F238E27FC236}">
                <a16:creationId xmlns:a16="http://schemas.microsoft.com/office/drawing/2014/main" id="{1BFC0F4B-01C1-4B64-A8E4-21B38D203BDB}"/>
              </a:ext>
            </a:extLst>
          </p:cNvPr>
          <p:cNvSpPr txBox="1"/>
          <p:nvPr/>
        </p:nvSpPr>
        <p:spPr>
          <a:xfrm>
            <a:off x="5580111" y="404665"/>
            <a:ext cx="1008113" cy="369332"/>
          </a:xfrm>
          <a:prstGeom prst="rect">
            <a:avLst/>
          </a:prstGeom>
          <a:noFill/>
        </p:spPr>
        <p:txBody>
          <a:bodyPr wrap="square" rtlCol="0">
            <a:spAutoFit/>
          </a:bodyPr>
          <a:lstStyle/>
          <a:p>
            <a:r>
              <a:rPr lang="en-GB" dirty="0"/>
              <a:t>99</a:t>
            </a:r>
            <a:r>
              <a:rPr lang="en-GB" baseline="30000" dirty="0"/>
              <a:t>th</a:t>
            </a:r>
            <a:r>
              <a:rPr lang="en-GB" dirty="0"/>
              <a:t>%</a:t>
            </a:r>
          </a:p>
        </p:txBody>
      </p:sp>
      <p:cxnSp>
        <p:nvCxnSpPr>
          <p:cNvPr id="25" name="Straight Arrow Connector 24">
            <a:extLst>
              <a:ext uri="{FF2B5EF4-FFF2-40B4-BE49-F238E27FC236}">
                <a16:creationId xmlns:a16="http://schemas.microsoft.com/office/drawing/2014/main" id="{A4D52BF8-1577-4098-BFF1-D6AD39B251B5}"/>
              </a:ext>
            </a:extLst>
          </p:cNvPr>
          <p:cNvCxnSpPr/>
          <p:nvPr/>
        </p:nvCxnSpPr>
        <p:spPr bwMode="auto">
          <a:xfrm flipV="1">
            <a:off x="4427984" y="2830624"/>
            <a:ext cx="936104" cy="1102432"/>
          </a:xfrm>
          <a:prstGeom prst="straightConnector1">
            <a:avLst/>
          </a:prstGeom>
          <a:solidFill>
            <a:schemeClr val="accent1"/>
          </a:solidFill>
          <a:ln w="127000" cap="flat" cmpd="sng" algn="ctr">
            <a:solidFill>
              <a:schemeClr val="accent2"/>
            </a:solidFill>
            <a:prstDash val="solid"/>
            <a:round/>
            <a:headEnd type="none" w="med" len="med"/>
            <a:tailEnd type="triangle"/>
          </a:ln>
          <a:effectLst/>
        </p:spPr>
      </p:cxnSp>
      <p:sp>
        <p:nvSpPr>
          <p:cNvPr id="6" name="TextBox 5"/>
          <p:cNvSpPr txBox="1"/>
          <p:nvPr/>
        </p:nvSpPr>
        <p:spPr>
          <a:xfrm>
            <a:off x="5868144" y="5517232"/>
            <a:ext cx="2448272" cy="646331"/>
          </a:xfrm>
          <a:prstGeom prst="rect">
            <a:avLst/>
          </a:prstGeom>
          <a:noFill/>
        </p:spPr>
        <p:txBody>
          <a:bodyPr wrap="square" rtlCol="0">
            <a:spAutoFit/>
          </a:bodyPr>
          <a:lstStyle/>
          <a:p>
            <a:pPr algn="r"/>
            <a:r>
              <a:rPr lang="en-GB" dirty="0" smtClean="0">
                <a:hlinkClick r:id="rId4"/>
              </a:rPr>
              <a:t>Allan et al. (2014) </a:t>
            </a:r>
            <a:r>
              <a:rPr lang="en-GB" dirty="0" err="1" smtClean="0">
                <a:hlinkClick r:id="rId4"/>
              </a:rPr>
              <a:t>Surv</a:t>
            </a:r>
            <a:r>
              <a:rPr lang="en-GB" dirty="0" smtClean="0">
                <a:hlinkClick r:id="rId4"/>
              </a:rPr>
              <a:t>. </a:t>
            </a:r>
            <a:r>
              <a:rPr lang="en-GB" dirty="0" err="1" smtClean="0">
                <a:hlinkClick r:id="rId4"/>
              </a:rPr>
              <a:t>Geophys</a:t>
            </a:r>
            <a:endParaRPr lang="en-GB" dirty="0"/>
          </a:p>
        </p:txBody>
      </p:sp>
      <p:sp>
        <p:nvSpPr>
          <p:cNvPr id="8" name="TextBox 7"/>
          <p:cNvSpPr txBox="1"/>
          <p:nvPr/>
        </p:nvSpPr>
        <p:spPr>
          <a:xfrm>
            <a:off x="755576" y="6453336"/>
            <a:ext cx="1008112" cy="369332"/>
          </a:xfrm>
          <a:prstGeom prst="rect">
            <a:avLst/>
          </a:prstGeom>
          <a:noFill/>
        </p:spPr>
        <p:txBody>
          <a:bodyPr wrap="square" rtlCol="0">
            <a:spAutoFit/>
          </a:bodyPr>
          <a:lstStyle/>
          <a:p>
            <a:r>
              <a:rPr lang="en-GB" dirty="0" smtClean="0">
                <a:solidFill>
                  <a:schemeClr val="accent2">
                    <a:lumMod val="50000"/>
                  </a:schemeClr>
                </a:solidFill>
              </a:rPr>
              <a:t>light</a:t>
            </a:r>
            <a:endParaRPr lang="en-GB" dirty="0">
              <a:solidFill>
                <a:schemeClr val="accent2">
                  <a:lumMod val="50000"/>
                </a:schemeClr>
              </a:solidFill>
            </a:endParaRPr>
          </a:p>
        </p:txBody>
      </p:sp>
      <p:sp>
        <p:nvSpPr>
          <p:cNvPr id="15" name="TextBox 14"/>
          <p:cNvSpPr txBox="1"/>
          <p:nvPr/>
        </p:nvSpPr>
        <p:spPr>
          <a:xfrm>
            <a:off x="3779912" y="6453336"/>
            <a:ext cx="1008112" cy="369332"/>
          </a:xfrm>
          <a:prstGeom prst="rect">
            <a:avLst/>
          </a:prstGeom>
          <a:noFill/>
        </p:spPr>
        <p:txBody>
          <a:bodyPr wrap="square" rtlCol="0">
            <a:spAutoFit/>
          </a:bodyPr>
          <a:lstStyle/>
          <a:p>
            <a:r>
              <a:rPr lang="en-GB" dirty="0" smtClean="0">
                <a:solidFill>
                  <a:schemeClr val="accent2">
                    <a:lumMod val="50000"/>
                  </a:schemeClr>
                </a:solidFill>
              </a:rPr>
              <a:t>heavy</a:t>
            </a:r>
            <a:endParaRPr lang="en-GB" dirty="0">
              <a:solidFill>
                <a:schemeClr val="accent2">
                  <a:lumMod val="50000"/>
                </a:schemeClr>
              </a:solidFill>
            </a:endParaRPr>
          </a:p>
        </p:txBody>
      </p:sp>
    </p:spTree>
    <p:extLst>
      <p:ext uri="{BB962C8B-B14F-4D97-AF65-F5344CB8AC3E}">
        <p14:creationId xmlns:p14="http://schemas.microsoft.com/office/powerpoint/2010/main" val="24608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6995120" cy="1143000"/>
          </a:xfrm>
        </p:spPr>
        <p:txBody>
          <a:bodyPr/>
          <a:lstStyle/>
          <a:p>
            <a:pPr algn="l"/>
            <a:r>
              <a:rPr lang="en-GB" sz="3600" dirty="0" smtClean="0">
                <a:solidFill>
                  <a:srgbClr val="0070C0"/>
                </a:solidFill>
                <a:latin typeface="Calibri" panose="020F0502020204030204" pitchFamily="34" charset="0"/>
              </a:rPr>
              <a:t>Using dynamical regime composites to analyse precipitation</a:t>
            </a:r>
            <a:endParaRPr lang="en-GB" sz="3600" dirty="0">
              <a:solidFill>
                <a:srgbClr val="0070C0"/>
              </a:solidFill>
              <a:latin typeface="Calibri" panose="020F0502020204030204" pitchFamily="34" charset="0"/>
            </a:endParaRPr>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60233" y="2521844"/>
            <a:ext cx="2376263" cy="472346"/>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20272" y="2492896"/>
            <a:ext cx="2470325" cy="369332"/>
          </a:xfrm>
          <a:prstGeom prst="rect">
            <a:avLst/>
          </a:prstGeom>
          <a:noFill/>
          <a:scene3d>
            <a:camera prst="orthographicFront">
              <a:rot lat="0" lon="0" rev="5400000"/>
            </a:camera>
            <a:lightRig rig="threePt" dir="t"/>
          </a:scene3d>
        </p:spPr>
        <p:txBody>
          <a:bodyPr wrap="square" rtlCol="0">
            <a:spAutoFit/>
          </a:bodyPr>
          <a:lstStyle/>
          <a:p>
            <a:r>
              <a:rPr lang="en-GB" sz="1800" dirty="0" smtClean="0">
                <a:solidFill>
                  <a:srgbClr val="000000"/>
                </a:solidFill>
              </a:rPr>
              <a:t>Precipitation (mm/day)</a:t>
            </a:r>
            <a:endParaRPr lang="en-GB" sz="1800" dirty="0">
              <a:solidFill>
                <a:srgbClr val="000000"/>
              </a:solidFill>
            </a:endParaRPr>
          </a:p>
        </p:txBody>
      </p:sp>
      <p:sp>
        <p:nvSpPr>
          <p:cNvPr id="9" name="Content Placeholder 2"/>
          <p:cNvSpPr txBox="1">
            <a:spLocks/>
          </p:cNvSpPr>
          <p:nvPr/>
        </p:nvSpPr>
        <p:spPr bwMode="auto">
          <a:xfrm>
            <a:off x="539551" y="4797152"/>
            <a:ext cx="7632849"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000" kern="0" dirty="0" smtClean="0">
                <a:solidFill>
                  <a:srgbClr val="000000"/>
                </a:solidFill>
                <a:latin typeface="Calibri" panose="020F0502020204030204" pitchFamily="34" charset="0"/>
              </a:rPr>
              <a:t>Composite precipitation by percentiles of  vertical motion (strong decent to strong ascent) and temperature </a:t>
            </a:r>
          </a:p>
          <a:p>
            <a:r>
              <a:rPr lang="en-GB" sz="2000" kern="0" dirty="0" smtClean="0">
                <a:solidFill>
                  <a:srgbClr val="000000"/>
                </a:solidFill>
                <a:latin typeface="Calibri" panose="020F0502020204030204" pitchFamily="34" charset="0"/>
              </a:rPr>
              <a:t>Contour values enclose % of total area (left) or show percentage contribution of each composite box to total area </a:t>
            </a:r>
            <a:r>
              <a:rPr lang="en-GB" sz="2000" kern="0" dirty="0">
                <a:solidFill>
                  <a:srgbClr val="000000"/>
                </a:solidFill>
                <a:latin typeface="Calibri" panose="020F0502020204030204" pitchFamily="34" charset="0"/>
              </a:rPr>
              <a:t>(right) </a:t>
            </a:r>
            <a:endParaRPr lang="en-GB" sz="2000" kern="0" dirty="0" smtClean="0">
              <a:solidFill>
                <a:srgbClr val="000000"/>
              </a:solidFill>
              <a:latin typeface="Calibri" panose="020F0502020204030204" pitchFamily="34" charset="0"/>
            </a:endParaRPr>
          </a:p>
          <a:p>
            <a:endParaRPr lang="en-GB" sz="2000" kern="0" dirty="0" smtClean="0">
              <a:solidFill>
                <a:srgbClr val="000000"/>
              </a:solidFill>
              <a:latin typeface="Calibri" panose="020F0502020204030204" pitchFamily="34" charset="0"/>
            </a:endParaRPr>
          </a:p>
        </p:txBody>
      </p:sp>
      <p:grpSp>
        <p:nvGrpSpPr>
          <p:cNvPr id="6" name="Group 5"/>
          <p:cNvGrpSpPr/>
          <p:nvPr/>
        </p:nvGrpSpPr>
        <p:grpSpPr>
          <a:xfrm>
            <a:off x="35496" y="1533106"/>
            <a:ext cx="7576889" cy="2197065"/>
            <a:chOff x="35496" y="1533106"/>
            <a:chExt cx="7576889" cy="2197065"/>
          </a:xfrm>
        </p:grpSpPr>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26174"/>
            <a:stretch/>
          </p:blipFill>
          <p:spPr bwMode="auto">
            <a:xfrm>
              <a:off x="35496" y="1533106"/>
              <a:ext cx="4312543" cy="219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57" t="16410" r="92287" b="27931"/>
            <a:stretch/>
          </p:blipFill>
          <p:spPr bwMode="auto">
            <a:xfrm>
              <a:off x="611560" y="1654629"/>
              <a:ext cx="303425" cy="155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2219" b="11658"/>
            <a:stretch/>
          </p:blipFill>
          <p:spPr bwMode="auto">
            <a:xfrm>
              <a:off x="4211960" y="1533106"/>
              <a:ext cx="3400425" cy="209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Rectangle 14"/>
          <p:cNvSpPr/>
          <p:nvPr/>
        </p:nvSpPr>
        <p:spPr>
          <a:xfrm>
            <a:off x="6058117" y="4005064"/>
            <a:ext cx="1924309" cy="461665"/>
          </a:xfrm>
          <a:prstGeom prst="rect">
            <a:avLst/>
          </a:prstGeom>
          <a:ln>
            <a:solidFill>
              <a:schemeClr val="tx1"/>
            </a:solidFill>
          </a:ln>
        </p:spPr>
        <p:txBody>
          <a:bodyPr wrap="none">
            <a:spAutoFit/>
          </a:bodyPr>
          <a:lstStyle/>
          <a:p>
            <a:r>
              <a:rPr lang="en-GB" sz="2400" dirty="0" smtClean="0">
                <a:solidFill>
                  <a:srgbClr val="000000"/>
                </a:solidFill>
                <a:latin typeface="Calibri" panose="020F0502020204030204" pitchFamily="34" charset="0"/>
              </a:rPr>
              <a:t>Tropical moist</a:t>
            </a:r>
            <a:endParaRPr lang="en-GB" sz="2400" dirty="0">
              <a:solidFill>
                <a:srgbClr val="000000"/>
              </a:solidFill>
              <a:latin typeface="Calibri" panose="020F0502020204030204" pitchFamily="34" charset="0"/>
            </a:endParaRPr>
          </a:p>
        </p:txBody>
      </p:sp>
      <p:cxnSp>
        <p:nvCxnSpPr>
          <p:cNvPr id="16" name="Straight Arrow Connector 15"/>
          <p:cNvCxnSpPr>
            <a:stCxn id="15" idx="0"/>
          </p:cNvCxnSpPr>
          <p:nvPr/>
        </p:nvCxnSpPr>
        <p:spPr bwMode="auto">
          <a:xfrm flipH="1" flipV="1">
            <a:off x="7020271" y="3356992"/>
            <a:ext cx="1" cy="648072"/>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19" name="Rectangle 18"/>
          <p:cNvSpPr/>
          <p:nvPr/>
        </p:nvSpPr>
        <p:spPr>
          <a:xfrm>
            <a:off x="6210517" y="836712"/>
            <a:ext cx="2148986" cy="461665"/>
          </a:xfrm>
          <a:prstGeom prst="rect">
            <a:avLst/>
          </a:prstGeom>
          <a:ln>
            <a:solidFill>
              <a:schemeClr val="tx1"/>
            </a:solidFill>
          </a:ln>
        </p:spPr>
        <p:txBody>
          <a:bodyPr wrap="none">
            <a:spAutoFit/>
          </a:bodyPr>
          <a:lstStyle/>
          <a:p>
            <a:r>
              <a:rPr lang="en-GB" sz="2400" dirty="0" smtClean="0">
                <a:solidFill>
                  <a:srgbClr val="000000"/>
                </a:solidFill>
                <a:latin typeface="Calibri" panose="020F0502020204030204" pitchFamily="34" charset="0"/>
              </a:rPr>
              <a:t>Subtropical, dry</a:t>
            </a:r>
            <a:endParaRPr lang="en-GB" sz="2400" dirty="0">
              <a:solidFill>
                <a:srgbClr val="000000"/>
              </a:solidFill>
              <a:latin typeface="Calibri" panose="020F0502020204030204" pitchFamily="34" charset="0"/>
            </a:endParaRPr>
          </a:p>
        </p:txBody>
      </p:sp>
      <p:cxnSp>
        <p:nvCxnSpPr>
          <p:cNvPr id="20" name="Straight Arrow Connector 19"/>
          <p:cNvCxnSpPr/>
          <p:nvPr/>
        </p:nvCxnSpPr>
        <p:spPr bwMode="auto">
          <a:xfrm flipH="1">
            <a:off x="6444208" y="1298377"/>
            <a:ext cx="632233" cy="618455"/>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12" name="TextBox 11"/>
          <p:cNvSpPr txBox="1"/>
          <p:nvPr/>
        </p:nvSpPr>
        <p:spPr>
          <a:xfrm>
            <a:off x="1187624" y="1268760"/>
            <a:ext cx="6521738" cy="369332"/>
          </a:xfrm>
          <a:prstGeom prst="rect">
            <a:avLst/>
          </a:prstGeom>
          <a:noFill/>
        </p:spPr>
        <p:txBody>
          <a:bodyPr wrap="square" rtlCol="0">
            <a:spAutoFit/>
          </a:bodyPr>
          <a:lstStyle/>
          <a:p>
            <a:r>
              <a:rPr lang="en-GB" sz="1800" dirty="0" smtClean="0">
                <a:solidFill>
                  <a:srgbClr val="000000"/>
                </a:solidFill>
              </a:rPr>
              <a:t>Model ensemble mean              GPCP observations</a:t>
            </a:r>
            <a:endParaRPr lang="en-GB" sz="1800" dirty="0">
              <a:solidFill>
                <a:srgbClr val="000000"/>
              </a:solidFill>
            </a:endParaRPr>
          </a:p>
        </p:txBody>
      </p:sp>
      <p:sp>
        <p:nvSpPr>
          <p:cNvPr id="23" name="Rectangle 22"/>
          <p:cNvSpPr/>
          <p:nvPr/>
        </p:nvSpPr>
        <p:spPr>
          <a:xfrm>
            <a:off x="3450453" y="4000710"/>
            <a:ext cx="1859740" cy="461665"/>
          </a:xfrm>
          <a:prstGeom prst="rect">
            <a:avLst/>
          </a:prstGeom>
          <a:ln>
            <a:solidFill>
              <a:schemeClr val="tx1"/>
            </a:solidFill>
          </a:ln>
        </p:spPr>
        <p:txBody>
          <a:bodyPr wrap="none">
            <a:spAutoFit/>
          </a:bodyPr>
          <a:lstStyle/>
          <a:p>
            <a:r>
              <a:rPr lang="en-GB" sz="2400" dirty="0" smtClean="0">
                <a:solidFill>
                  <a:srgbClr val="000000"/>
                </a:solidFill>
                <a:latin typeface="Calibri" panose="020F0502020204030204" pitchFamily="34" charset="0"/>
              </a:rPr>
              <a:t>Extra-tropical</a:t>
            </a:r>
            <a:endParaRPr lang="en-GB" sz="2400" dirty="0">
              <a:solidFill>
                <a:srgbClr val="000000"/>
              </a:solidFill>
              <a:latin typeface="Calibri" panose="020F0502020204030204" pitchFamily="34" charset="0"/>
            </a:endParaRPr>
          </a:p>
        </p:txBody>
      </p:sp>
      <p:cxnSp>
        <p:nvCxnSpPr>
          <p:cNvPr id="24" name="Straight Arrow Connector 23"/>
          <p:cNvCxnSpPr>
            <a:stCxn id="23" idx="0"/>
          </p:cNvCxnSpPr>
          <p:nvPr/>
        </p:nvCxnSpPr>
        <p:spPr bwMode="auto">
          <a:xfrm flipV="1">
            <a:off x="4380323" y="2994190"/>
            <a:ext cx="499628" cy="100652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26" name="Text Box 9"/>
          <p:cNvSpPr txBox="1">
            <a:spLocks noChangeArrowheads="1"/>
          </p:cNvSpPr>
          <p:nvPr/>
        </p:nvSpPr>
        <p:spPr bwMode="auto">
          <a:xfrm rot="16200000">
            <a:off x="-599950" y="2135188"/>
            <a:ext cx="1897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dirty="0" smtClean="0">
                <a:solidFill>
                  <a:srgbClr val="000000"/>
                </a:solidFill>
                <a:sym typeface="Wingdings" panose="05000000000000000000" pitchFamily="2" charset="2"/>
              </a:rPr>
              <a:t></a:t>
            </a:r>
            <a:r>
              <a:rPr lang="en-GB" sz="1600" dirty="0" smtClean="0">
                <a:solidFill>
                  <a:srgbClr val="000000"/>
                </a:solidFill>
              </a:rPr>
              <a:t>Stronger </a:t>
            </a:r>
            <a:r>
              <a:rPr lang="en-GB" sz="1600" dirty="0">
                <a:solidFill>
                  <a:srgbClr val="000000"/>
                </a:solidFill>
              </a:rPr>
              <a:t>ascent </a:t>
            </a:r>
          </a:p>
        </p:txBody>
      </p:sp>
      <p:sp>
        <p:nvSpPr>
          <p:cNvPr id="18" name="Text Box 13"/>
          <p:cNvSpPr txBox="1">
            <a:spLocks noChangeArrowheads="1"/>
          </p:cNvSpPr>
          <p:nvPr/>
        </p:nvSpPr>
        <p:spPr bwMode="auto">
          <a:xfrm>
            <a:off x="1045839" y="3638319"/>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800" dirty="0">
                <a:solidFill>
                  <a:srgbClr val="000000"/>
                </a:solidFill>
              </a:rPr>
              <a:t>Warmer surface temperature </a:t>
            </a:r>
            <a:r>
              <a:rPr lang="en-GB" sz="1800" dirty="0">
                <a:solidFill>
                  <a:srgbClr val="000000"/>
                </a:solidFill>
                <a:sym typeface="Wingdings" pitchFamily="2" charset="2"/>
              </a:rPr>
              <a:t></a:t>
            </a:r>
            <a:endParaRPr lang="en-GB" sz="1800" dirty="0">
              <a:solidFill>
                <a:srgbClr val="000000"/>
              </a:solidFill>
            </a:endParaRPr>
          </a:p>
        </p:txBody>
      </p:sp>
      <p:sp>
        <p:nvSpPr>
          <p:cNvPr id="3" name="Rectangle 2"/>
          <p:cNvSpPr/>
          <p:nvPr/>
        </p:nvSpPr>
        <p:spPr>
          <a:xfrm>
            <a:off x="714064" y="4109010"/>
            <a:ext cx="2489784" cy="400110"/>
          </a:xfrm>
          <a:prstGeom prst="rect">
            <a:avLst/>
          </a:prstGeom>
        </p:spPr>
        <p:txBody>
          <a:bodyPr wrap="none">
            <a:spAutoFit/>
          </a:bodyPr>
          <a:lstStyle/>
          <a:p>
            <a:pPr>
              <a:spcBef>
                <a:spcPct val="20000"/>
              </a:spcBef>
            </a:pPr>
            <a:r>
              <a:rPr lang="en-GB" i="1" dirty="0">
                <a:solidFill>
                  <a:srgbClr val="000000"/>
                </a:solidFill>
                <a:latin typeface="Calibri" panose="020F0502020204030204" pitchFamily="34" charset="0"/>
                <a:hlinkClick r:id="rId6"/>
              </a:rPr>
              <a:t>Allan (2012) </a:t>
            </a:r>
            <a:r>
              <a:rPr lang="en-GB" i="1" dirty="0" err="1">
                <a:solidFill>
                  <a:srgbClr val="000000"/>
                </a:solidFill>
                <a:latin typeface="Calibri" panose="020F0502020204030204" pitchFamily="34" charset="0"/>
                <a:hlinkClick r:id="rId6"/>
              </a:rPr>
              <a:t>Clim</a:t>
            </a:r>
            <a:r>
              <a:rPr lang="en-GB" i="1" dirty="0">
                <a:solidFill>
                  <a:srgbClr val="000000"/>
                </a:solidFill>
                <a:latin typeface="Calibri" panose="020F0502020204030204" pitchFamily="34" charset="0"/>
                <a:hlinkClick r:id="rId6"/>
              </a:rPr>
              <a:t>. </a:t>
            </a:r>
            <a:r>
              <a:rPr lang="en-GB" i="1" dirty="0" err="1">
                <a:solidFill>
                  <a:srgbClr val="000000"/>
                </a:solidFill>
                <a:latin typeface="Calibri" panose="020F0502020204030204" pitchFamily="34" charset="0"/>
                <a:hlinkClick r:id="rId6"/>
              </a:rPr>
              <a:t>Dyn</a:t>
            </a:r>
            <a:endParaRPr lang="en-GB"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6458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A12D3-5F5B-0D40-A2CC-B8CE39D2C701}" type="slidenum">
              <a:rPr kumimoji="0" lang="de-DE" sz="14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itle 5"/>
          <p:cNvSpPr>
            <a:spLocks noGrp="1"/>
          </p:cNvSpPr>
          <p:nvPr>
            <p:ph type="ctrTitle"/>
          </p:nvPr>
        </p:nvSpPr>
        <p:spPr>
          <a:xfrm>
            <a:off x="556026" y="381517"/>
            <a:ext cx="5885717" cy="643252"/>
          </a:xfrm>
        </p:spPr>
        <p:txBody>
          <a:bodyPr>
            <a:normAutofit fontScale="90000"/>
          </a:bodyPr>
          <a:lstStyle/>
          <a:p>
            <a:r>
              <a:rPr lang="en-GB" sz="3000" dirty="0"/>
              <a:t>Deficient CMIP5 simulation of seasonal rainfall over West Africa</a:t>
            </a:r>
          </a:p>
        </p:txBody>
      </p:sp>
      <p:sp>
        <p:nvSpPr>
          <p:cNvPr id="7" name="Footer Placeholder 3"/>
          <p:cNvSpPr>
            <a:spLocks noGrp="1"/>
          </p:cNvSpPr>
          <p:nvPr>
            <p:ph type="ftr" sz="quarter" idx="11"/>
          </p:nvPr>
        </p:nvSpPr>
        <p:spPr>
          <a:xfrm>
            <a:off x="3727904" y="6418750"/>
            <a:ext cx="342749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Calibri"/>
                <a:ea typeface="+mn-ea"/>
                <a:cs typeface="+mn-cs"/>
              </a:rPr>
              <a:t>Richard Allan | University of Reading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Calibri"/>
                <a:ea typeface="+mn-ea"/>
                <a:cs typeface="+mn-cs"/>
                <a:hlinkClick r:id="rId2"/>
              </a:rPr>
              <a:t>r.p.allan@reading.ac.uk</a:t>
            </a:r>
            <a:r>
              <a:rPr kumimoji="0" lang="de-DE" sz="1400" b="0" i="0" u="none" strike="noStrike" kern="1200" cap="none" spc="0" normalizeH="0" baseline="0" noProof="0" dirty="0">
                <a:ln>
                  <a:noFill/>
                </a:ln>
                <a:solidFill>
                  <a:srgbClr val="FFFFFF"/>
                </a:solidFill>
                <a:effectLst/>
                <a:uLnTx/>
                <a:uFillTx/>
                <a:latin typeface="Calibri"/>
                <a:ea typeface="+mn-ea"/>
                <a:cs typeface="+mn-cs"/>
              </a:rPr>
              <a:t>           @rpallanuk</a:t>
            </a:r>
          </a:p>
        </p:txBody>
      </p:sp>
      <p:pic>
        <p:nvPicPr>
          <p:cNvPr id="9"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2571" r="3229"/>
          <a:stretch/>
        </p:blipFill>
        <p:spPr>
          <a:xfrm>
            <a:off x="323528" y="1249496"/>
            <a:ext cx="5879204" cy="2380428"/>
          </a:xfrm>
          <a:prstGeom prst="rect">
            <a:avLst/>
          </a:prstGeom>
        </p:spPr>
      </p:pic>
      <p:sp>
        <p:nvSpPr>
          <p:cNvPr id="13" name="Rectangle 12"/>
          <p:cNvSpPr/>
          <p:nvPr/>
        </p:nvSpPr>
        <p:spPr>
          <a:xfrm>
            <a:off x="6245467" y="1394719"/>
            <a:ext cx="2791029"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Coupled models fail to simulate biannual precipitation regime in coastal west Africa</a:t>
            </a:r>
          </a:p>
        </p:txBody>
      </p:sp>
      <p:grpSp>
        <p:nvGrpSpPr>
          <p:cNvPr id="2" name="Group 1"/>
          <p:cNvGrpSpPr/>
          <p:nvPr/>
        </p:nvGrpSpPr>
        <p:grpSpPr>
          <a:xfrm>
            <a:off x="4639570" y="3968564"/>
            <a:ext cx="4048084" cy="1963713"/>
            <a:chOff x="4639570" y="3968565"/>
            <a:chExt cx="4048084" cy="1719282"/>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75200" r="39486" b="1701"/>
            <a:stretch/>
          </p:blipFill>
          <p:spPr>
            <a:xfrm>
              <a:off x="4639570" y="3968565"/>
              <a:ext cx="4048084" cy="1719282"/>
            </a:xfrm>
            <a:prstGeom prst="rect">
              <a:avLst/>
            </a:prstGeom>
          </p:spPr>
        </p:pic>
        <p:sp>
          <p:nvSpPr>
            <p:cNvPr id="4" name="TextBox 3"/>
            <p:cNvSpPr txBox="1"/>
            <p:nvPr/>
          </p:nvSpPr>
          <p:spPr>
            <a:xfrm>
              <a:off x="5970721" y="5128412"/>
              <a:ext cx="13717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OBS/</a:t>
              </a:r>
              <a:r>
                <a:rPr kumimoji="0" lang="en-GB" sz="1800" b="1" i="0" u="none" strike="noStrike" kern="1200" cap="none" spc="0" normalizeH="0" baseline="0" noProof="0" dirty="0">
                  <a:ln>
                    <a:noFill/>
                  </a:ln>
                  <a:solidFill>
                    <a:srgbClr val="7030A0"/>
                  </a:solidFill>
                  <a:effectLst/>
                  <a:uLnTx/>
                  <a:uFillTx/>
                  <a:latin typeface="Calibri"/>
                  <a:ea typeface="+mn-ea"/>
                  <a:cs typeface="+mn-cs"/>
                </a:rPr>
                <a:t>AMIP</a:t>
              </a:r>
            </a:p>
          </p:txBody>
        </p:sp>
        <p:sp>
          <p:nvSpPr>
            <p:cNvPr id="16" name="TextBox 15"/>
            <p:cNvSpPr txBox="1"/>
            <p:nvPr/>
          </p:nvSpPr>
          <p:spPr>
            <a:xfrm>
              <a:off x="7027268" y="4549805"/>
              <a:ext cx="8764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a:ea typeface="+mn-ea"/>
                  <a:cs typeface="+mn-cs"/>
                </a:rPr>
                <a:t>CMIP5</a:t>
              </a:r>
            </a:p>
          </p:txBody>
        </p:sp>
      </p:grpSp>
      <p:sp>
        <p:nvSpPr>
          <p:cNvPr id="14" name="Rectangle 13"/>
          <p:cNvSpPr/>
          <p:nvPr/>
        </p:nvSpPr>
        <p:spPr>
          <a:xfrm>
            <a:off x="241679" y="3747064"/>
            <a:ext cx="4554628" cy="236988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504D"/>
                </a:solidFill>
                <a:effectLst/>
                <a:uLnTx/>
                <a:uFillTx/>
                <a:latin typeface="Calibri"/>
                <a:ea typeface="+mn-ea"/>
                <a:cs typeface="+mn-cs"/>
              </a:rPr>
              <a:t>Atmosphere-only simulations</a:t>
            </a:r>
            <a:r>
              <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GB" sz="2000" b="0" i="0" u="none" strike="noStrike" kern="1200" cap="none" spc="0" normalizeH="0" baseline="0" noProof="0" dirty="0">
                <a:ln>
                  <a:noFill/>
                </a:ln>
                <a:solidFill>
                  <a:prstClr val="black"/>
                </a:solidFill>
                <a:effectLst/>
                <a:uLnTx/>
                <a:uFillTx/>
                <a:latin typeface="Calibri"/>
                <a:ea typeface="+mn-ea"/>
                <a:cs typeface="+mn-cs"/>
              </a:rPr>
              <a:t>capture seasonal cycle</a:t>
            </a:r>
            <a:r>
              <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GB" sz="2000" b="1" i="0" u="none" strike="noStrike" kern="1200" cap="none" spc="0" normalizeH="0" baseline="0" noProof="0" dirty="0">
                <a:ln>
                  <a:noFill/>
                </a:ln>
                <a:solidFill>
                  <a:srgbClr val="00B050"/>
                </a:solidFill>
                <a:effectLst/>
                <a:uLnTx/>
                <a:uFillTx/>
                <a:latin typeface="Calibri"/>
                <a:ea typeface="+mn-ea"/>
                <a:cs typeface="+mn-cs"/>
              </a:rPr>
              <a:t>coupled simulations </a:t>
            </a:r>
            <a:r>
              <a:rPr kumimoji="0" lang="en-GB" sz="2000" b="0" i="0" u="none" strike="noStrike" kern="1200" cap="none" spc="0" normalizeH="0" baseline="0" noProof="0" dirty="0">
                <a:ln>
                  <a:noFill/>
                </a:ln>
                <a:solidFill>
                  <a:prstClr val="black"/>
                </a:solidFill>
                <a:effectLst/>
                <a:uLnTx/>
                <a:uFillTx/>
                <a:latin typeface="Calibri"/>
                <a:ea typeface="+mn-ea"/>
                <a:cs typeface="+mn-cs"/>
              </a:rPr>
              <a:t>don’t </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alibri"/>
              </a:rPr>
              <a:t>R</a:t>
            </a:r>
            <a:r>
              <a:rPr kumimoji="0" lang="en-GB" sz="2000" b="0" i="0" u="none" strike="noStrike" kern="1200" cap="none" spc="0" normalizeH="0" baseline="0" noProof="0" dirty="0">
                <a:ln>
                  <a:noFill/>
                </a:ln>
                <a:solidFill>
                  <a:prstClr val="black"/>
                </a:solidFill>
                <a:effectLst/>
                <a:uLnTx/>
                <a:uFillTx/>
                <a:latin typeface="Calibri"/>
                <a:ea typeface="+mn-ea"/>
                <a:cs typeface="+mn-cs"/>
              </a:rPr>
              <a:t>elates to </a:t>
            </a:r>
            <a:r>
              <a:rPr lang="en-US" sz="2000" dirty="0">
                <a:solidFill>
                  <a:prstClr val="black"/>
                </a:solidFill>
                <a:latin typeface="Calibri"/>
              </a:rPr>
              <a:t>bias</a:t>
            </a:r>
            <a:r>
              <a:rPr kumimoji="0" lang="en-US" sz="2000" b="0" i="0" u="none" strike="noStrike" kern="1200" cap="none" spc="0" normalizeH="0" baseline="0" noProof="0" dirty="0">
                <a:ln>
                  <a:noFill/>
                </a:ln>
                <a:solidFill>
                  <a:prstClr val="black"/>
                </a:solidFill>
                <a:effectLst/>
                <a:uLnTx/>
                <a:uFillTx/>
                <a:latin typeface="Calibri"/>
                <a:ea typeface="+mn-ea"/>
                <a:cs typeface="+mn-cs"/>
              </a:rPr>
              <a:t> in Gulf of Guinea sea surface temperature (SST) &amp; deficient representation of SST/rainfall relationship: </a:t>
            </a:r>
            <a:r>
              <a:rPr kumimoji="0" lang="en-US" sz="1800" b="0" i="0" u="none" strike="noStrike" kern="1200" cap="none" spc="0" normalizeH="0" baseline="0" noProof="0" dirty="0">
                <a:ln>
                  <a:noFill/>
                </a:ln>
                <a:solidFill>
                  <a:prstClr val="black"/>
                </a:solidFill>
                <a:effectLst/>
                <a:uLnTx/>
                <a:uFillTx/>
                <a:latin typeface="Calibri"/>
                <a:ea typeface="+mn-ea"/>
                <a:cs typeface="+mn-cs"/>
              </a:rPr>
              <a:t>See also </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5"/>
              </a:rPr>
              <a:t>Okumura &amp; </a:t>
            </a:r>
            <a:r>
              <a:rPr kumimoji="0" lang="en-GB" sz="1800" b="0" i="0" u="none" strike="noStrike" kern="1200" cap="none" spc="0" normalizeH="0" baseline="0" noProof="0" dirty="0" err="1">
                <a:ln>
                  <a:noFill/>
                </a:ln>
                <a:solidFill>
                  <a:prstClr val="black"/>
                </a:solidFill>
                <a:effectLst/>
                <a:uLnTx/>
                <a:uFillTx/>
                <a:latin typeface="Calibri"/>
                <a:ea typeface="+mn-ea"/>
                <a:cs typeface="+mn-cs"/>
                <a:hlinkClick r:id="rId5"/>
              </a:rPr>
              <a:t>Xie</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5"/>
              </a:rPr>
              <a:t> (2004) J. </a:t>
            </a:r>
            <a:r>
              <a:rPr kumimoji="0" lang="en-GB" sz="1800" b="0" i="0" u="none" strike="noStrike" kern="1200" cap="none" spc="0" normalizeH="0" baseline="0" noProof="0" dirty="0" err="1">
                <a:ln>
                  <a:noFill/>
                </a:ln>
                <a:solidFill>
                  <a:prstClr val="black"/>
                </a:solidFill>
                <a:effectLst/>
                <a:uLnTx/>
                <a:uFillTx/>
                <a:latin typeface="Calibri"/>
                <a:ea typeface="+mn-ea"/>
                <a:cs typeface="+mn-cs"/>
                <a:hlinkClick r:id="rId5"/>
              </a:rPr>
              <a:t>Clim</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6"/>
              </a:rPr>
              <a:t>Cabos et al. (2017) </a:t>
            </a:r>
            <a:r>
              <a:rPr kumimoji="0" lang="en-GB" sz="1800" b="0" i="0" u="none" strike="noStrike" kern="1200" cap="none" spc="0" normalizeH="0" baseline="0" noProof="0" dirty="0" err="1">
                <a:ln>
                  <a:noFill/>
                </a:ln>
                <a:solidFill>
                  <a:prstClr val="black"/>
                </a:solidFill>
                <a:effectLst/>
                <a:uLnTx/>
                <a:uFillTx/>
                <a:latin typeface="Calibri"/>
                <a:ea typeface="+mn-ea"/>
                <a:cs typeface="+mn-cs"/>
                <a:hlinkClick r:id="rId6"/>
              </a:rPr>
              <a:t>Clim</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6"/>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hlinkClick r:id="rId6"/>
              </a:rPr>
              <a:t>Dyn</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5404513" y="3747064"/>
            <a:ext cx="3004850" cy="369332"/>
          </a:xfrm>
          <a:prstGeom prst="rect">
            <a:avLst/>
          </a:prstGeom>
          <a:solidFill>
            <a:schemeClr val="bg1"/>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SST seasonal cycle</a:t>
            </a:r>
          </a:p>
        </p:txBody>
      </p:sp>
      <p:sp>
        <p:nvSpPr>
          <p:cNvPr id="17" name="Rectangle 16">
            <a:extLst>
              <a:ext uri="{FF2B5EF4-FFF2-40B4-BE49-F238E27FC236}">
                <a16:creationId xmlns:a16="http://schemas.microsoft.com/office/drawing/2014/main" id="{931D10A2-B0F5-44F4-9CA2-7C8547A80979}"/>
              </a:ext>
            </a:extLst>
          </p:cNvPr>
          <p:cNvSpPr/>
          <p:nvPr/>
        </p:nvSpPr>
        <p:spPr>
          <a:xfrm>
            <a:off x="6349409" y="3185880"/>
            <a:ext cx="258314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7"/>
              </a:rPr>
              <a:t>Dunning </a:t>
            </a:r>
            <a:r>
              <a:rPr kumimoji="0" lang="en-GB" sz="1800" b="0" i="1" u="none" strike="noStrike" kern="1200" cap="none" spc="0" normalizeH="0" baseline="0" noProof="0" dirty="0">
                <a:ln>
                  <a:noFill/>
                </a:ln>
                <a:solidFill>
                  <a:prstClr val="black"/>
                </a:solidFill>
                <a:effectLst/>
                <a:uLnTx/>
                <a:uFillTx/>
                <a:latin typeface="Calibri"/>
                <a:ea typeface="+mn-ea"/>
                <a:cs typeface="+mn-cs"/>
                <a:hlinkClick r:id="rId7"/>
              </a:rPr>
              <a:t>et al. </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7"/>
              </a:rPr>
              <a:t>2017 ERL</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36470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Soil moisture and the carbon cycle</a:t>
            </a:r>
          </a:p>
        </p:txBody>
      </p:sp>
      <p:sp>
        <p:nvSpPr>
          <p:cNvPr id="3" name="Content Placeholder 2"/>
          <p:cNvSpPr>
            <a:spLocks noGrp="1"/>
          </p:cNvSpPr>
          <p:nvPr>
            <p:ph idx="1"/>
          </p:nvPr>
        </p:nvSpPr>
        <p:spPr/>
        <p:txBody>
          <a:bodyPr/>
          <a:lstStyle/>
          <a:p>
            <a:r>
              <a:rPr lang="en-GB" dirty="0"/>
              <a:t>Part of the story with getting the C-cycle response to precipitation right is getting the model soil moisture response to precipitation correct</a:t>
            </a:r>
          </a:p>
          <a:p>
            <a:r>
              <a:rPr lang="en-GB" dirty="0"/>
              <a:t>EO derived soil moisture still has some significant caveats with regard to making comparisons with models BUT has a relatively long time series (since mid 1980s) and does a reasonable job of representing the seasonal cycle</a:t>
            </a:r>
          </a:p>
          <a:p>
            <a:endParaRPr lang="en-GB" dirty="0"/>
          </a:p>
          <a:p>
            <a:endParaRPr lang="en-GB" dirty="0"/>
          </a:p>
        </p:txBody>
      </p:sp>
    </p:spTree>
    <p:extLst>
      <p:ext uri="{BB962C8B-B14F-4D97-AF65-F5344CB8AC3E}">
        <p14:creationId xmlns:p14="http://schemas.microsoft.com/office/powerpoint/2010/main" val="133795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4220"/>
          <a:stretch/>
        </p:blipFill>
        <p:spPr>
          <a:xfrm>
            <a:off x="457200" y="1406061"/>
            <a:ext cx="3718121" cy="4645826"/>
          </a:xfrm>
          <a:prstGeom prst="rect">
            <a:avLst/>
          </a:prstGeom>
        </p:spPr>
      </p:pic>
      <p:sp>
        <p:nvSpPr>
          <p:cNvPr id="7" name="Rectangle 6"/>
          <p:cNvSpPr/>
          <p:nvPr/>
        </p:nvSpPr>
        <p:spPr>
          <a:xfrm rot="16200000">
            <a:off x="6666026" y="3511235"/>
            <a:ext cx="4505826" cy="473206"/>
          </a:xfrm>
          <a:prstGeom prst="rect">
            <a:avLst/>
          </a:prstGeom>
        </p:spPr>
        <p:txBody>
          <a:bodyPr wrap="square">
            <a:spAutoFit/>
          </a:bodyPr>
          <a:lstStyle/>
          <a:p>
            <a:r>
              <a:rPr lang="en-GB" sz="825" dirty="0" err="1">
                <a:latin typeface="Verdana" panose="020B0604030504040204" pitchFamily="34" charset="0"/>
              </a:rPr>
              <a:t>Pinnington</a:t>
            </a:r>
            <a:r>
              <a:rPr lang="en-GB" sz="825" dirty="0">
                <a:latin typeface="Verdana" panose="020B0604030504040204" pitchFamily="34" charset="0"/>
              </a:rPr>
              <a:t>, E., Quaife, T., and Black, E.: Using satellite observations of precipitation and soil moisture to constrain the water budget of a land surface model, </a:t>
            </a:r>
            <a:r>
              <a:rPr lang="en-GB" sz="825" dirty="0" err="1">
                <a:latin typeface="Verdana" panose="020B0604030504040204" pitchFamily="34" charset="0"/>
              </a:rPr>
              <a:t>Hydrol</a:t>
            </a:r>
            <a:r>
              <a:rPr lang="en-GB" sz="825" dirty="0">
                <a:latin typeface="Verdana" panose="020B0604030504040204" pitchFamily="34" charset="0"/>
              </a:rPr>
              <a:t>. Earth Syst. Sci. Discuss., https://doi.org/10.5194/hess-2017-705</a:t>
            </a:r>
            <a:endParaRPr lang="en-GB" sz="825" dirty="0"/>
          </a:p>
        </p:txBody>
      </p:sp>
      <p:sp>
        <p:nvSpPr>
          <p:cNvPr id="2" name="Title 1"/>
          <p:cNvSpPr>
            <a:spLocks noGrp="1"/>
          </p:cNvSpPr>
          <p:nvPr>
            <p:ph type="title"/>
          </p:nvPr>
        </p:nvSpPr>
        <p:spPr/>
        <p:txBody>
          <a:bodyPr>
            <a:normAutofit/>
          </a:bodyPr>
          <a:lstStyle/>
          <a:p>
            <a:r>
              <a:rPr lang="en-GB" sz="3600" dirty="0"/>
              <a:t>Bias in JULES soil moisture vs. ESA CCI data</a:t>
            </a:r>
          </a:p>
        </p:txBody>
      </p:sp>
      <p:sp>
        <p:nvSpPr>
          <p:cNvPr id="3" name="Left Arrow 2"/>
          <p:cNvSpPr/>
          <p:nvPr/>
        </p:nvSpPr>
        <p:spPr>
          <a:xfrm>
            <a:off x="4096108" y="2782302"/>
            <a:ext cx="1094873" cy="252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p:cNvSpPr/>
          <p:nvPr/>
        </p:nvSpPr>
        <p:spPr>
          <a:xfrm>
            <a:off x="4096108" y="4581023"/>
            <a:ext cx="1094873" cy="252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414211" y="2505578"/>
            <a:ext cx="2466474" cy="830997"/>
          </a:xfrm>
          <a:prstGeom prst="rect">
            <a:avLst/>
          </a:prstGeom>
          <a:noFill/>
        </p:spPr>
        <p:txBody>
          <a:bodyPr wrap="square" rtlCol="0">
            <a:spAutoFit/>
          </a:bodyPr>
          <a:lstStyle/>
          <a:p>
            <a:r>
              <a:rPr lang="en-GB" sz="2400" dirty="0"/>
              <a:t>Default JULES </a:t>
            </a:r>
            <a:br>
              <a:rPr lang="en-GB" sz="2400" dirty="0"/>
            </a:br>
            <a:r>
              <a:rPr lang="en-GB" sz="2400" dirty="0"/>
              <a:t>soil ancillaries</a:t>
            </a:r>
          </a:p>
        </p:txBody>
      </p:sp>
      <p:sp>
        <p:nvSpPr>
          <p:cNvPr id="9" name="TextBox 8"/>
          <p:cNvSpPr txBox="1"/>
          <p:nvPr/>
        </p:nvSpPr>
        <p:spPr>
          <a:xfrm>
            <a:off x="5432259" y="4328363"/>
            <a:ext cx="2466474" cy="830997"/>
          </a:xfrm>
          <a:prstGeom prst="rect">
            <a:avLst/>
          </a:prstGeom>
          <a:noFill/>
        </p:spPr>
        <p:txBody>
          <a:bodyPr wrap="square" rtlCol="0">
            <a:spAutoFit/>
          </a:bodyPr>
          <a:lstStyle/>
          <a:p>
            <a:r>
              <a:rPr lang="en-GB" sz="2400" dirty="0"/>
              <a:t>New JULES </a:t>
            </a:r>
            <a:br>
              <a:rPr lang="en-GB" sz="2400" dirty="0"/>
            </a:br>
            <a:r>
              <a:rPr lang="en-GB" sz="2400" dirty="0"/>
              <a:t>soil ancillaries</a:t>
            </a:r>
          </a:p>
        </p:txBody>
      </p:sp>
      <p:sp>
        <p:nvSpPr>
          <p:cNvPr id="5" name="Rectangle 4"/>
          <p:cNvSpPr/>
          <p:nvPr/>
        </p:nvSpPr>
        <p:spPr>
          <a:xfrm>
            <a:off x="461908" y="6000751"/>
            <a:ext cx="8363272" cy="646331"/>
          </a:xfrm>
          <a:prstGeom prst="rect">
            <a:avLst/>
          </a:prstGeom>
        </p:spPr>
        <p:txBody>
          <a:bodyPr wrap="square">
            <a:spAutoFit/>
          </a:bodyPr>
          <a:lstStyle/>
          <a:p>
            <a:r>
              <a:rPr lang="en-GB" dirty="0"/>
              <a:t>getting precipitation right is crucial for the start of season wetting-up, whereas getting the soil description right is crucial for the end of season dry-down</a:t>
            </a:r>
          </a:p>
        </p:txBody>
      </p:sp>
    </p:spTree>
    <p:extLst>
      <p:ext uri="{BB962C8B-B14F-4D97-AF65-F5344CB8AC3E}">
        <p14:creationId xmlns:p14="http://schemas.microsoft.com/office/powerpoint/2010/main" val="1956594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0" cap="flat" cmpd="sng" algn="ctr">
          <a:solidFill>
            <a:schemeClr val="accent2"/>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0" cap="flat" cmpd="sng" algn="ctr">
          <a:solidFill>
            <a:schemeClr val="accent2"/>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19398</TotalTime>
  <Words>2216</Words>
  <Application>Microsoft Office PowerPoint</Application>
  <PresentationFormat>On-screen Show (4:3)</PresentationFormat>
  <Paragraphs>198</Paragraphs>
  <Slides>27</Slides>
  <Notes>10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27</vt:i4>
      </vt:variant>
    </vt:vector>
  </HeadingPairs>
  <TitlesOfParts>
    <vt:vector size="46" baseType="lpstr">
      <vt:lpstr>AngsanaUPC</vt:lpstr>
      <vt:lpstr>Arial</vt:lpstr>
      <vt:lpstr>Calibri</vt:lpstr>
      <vt:lpstr>Courier New</vt:lpstr>
      <vt:lpstr>Effra</vt:lpstr>
      <vt:lpstr>Effra Bold</vt:lpstr>
      <vt:lpstr>Effra Heavy</vt:lpstr>
      <vt:lpstr>Effra Light</vt:lpstr>
      <vt:lpstr>Rdg Vesta</vt:lpstr>
      <vt:lpstr>Symbol</vt:lpstr>
      <vt:lpstr>Times New Roman</vt:lpstr>
      <vt:lpstr>Verdana</vt:lpstr>
      <vt:lpstr>Wingdings</vt:lpstr>
      <vt:lpstr>1_Default Design</vt:lpstr>
      <vt:lpstr>UoR Theme</vt:lpstr>
      <vt:lpstr>1_UoR Theme</vt:lpstr>
      <vt:lpstr>2_UoR Theme</vt:lpstr>
      <vt:lpstr>3_UoR Theme</vt:lpstr>
      <vt:lpstr>Office-Design</vt:lpstr>
      <vt:lpstr>PowerPoint Presentation</vt:lpstr>
      <vt:lpstr>PowerPoint Presentation</vt:lpstr>
      <vt:lpstr>Evaluating cloud-aerosol interaction: natural laboratory</vt:lpstr>
      <vt:lpstr>Interpreting &amp; connecting systemic model biases</vt:lpstr>
      <vt:lpstr>Precipitation extremes</vt:lpstr>
      <vt:lpstr>Using dynamical regime composites to analyse precipitation</vt:lpstr>
      <vt:lpstr>Deficient CMIP5 simulation of seasonal rainfall over West Africa</vt:lpstr>
      <vt:lpstr>Soil moisture and the carbon cycle</vt:lpstr>
      <vt:lpstr>Bias in JULES soil moisture vs. ESA CCI data</vt:lpstr>
      <vt:lpstr>Evaluating model response to ENSO</vt:lpstr>
      <vt:lpstr>Many EO based C-cycle products not suitable for evaluation of ESMs</vt:lpstr>
      <vt:lpstr>MODIS GPP</vt:lpstr>
      <vt:lpstr>Vegetation indices – NDVI and co.</vt:lpstr>
      <vt:lpstr>What could we do better: Use albedo</vt:lpstr>
      <vt:lpstr>What could we do better: Use SIF</vt:lpstr>
      <vt:lpstr>Testing VCmax hypotheses against SIF</vt:lpstr>
      <vt:lpstr>Conclusions</vt:lpstr>
      <vt:lpstr>PowerPoint Presentation</vt:lpstr>
      <vt:lpstr>Diverse simulated cloud response to volcanic aerosol emissions </vt:lpstr>
      <vt:lpstr>PowerPoint Presentation</vt:lpstr>
      <vt:lpstr>PowerPoint Presentation</vt:lpstr>
      <vt:lpstr>TOA irradiance</vt:lpstr>
      <vt:lpstr>Conclusions</vt:lpstr>
      <vt:lpstr>RAMI4PILPS</vt:lpstr>
      <vt:lpstr>RAMI4PILPS revisited</vt:lpstr>
      <vt:lpstr>Implications for radiative forcing</vt:lpstr>
      <vt:lpstr>Advancing understanding of volcanic aerosol effects on climate</vt:lpstr>
    </vt:vector>
  </TitlesOfParts>
  <Company>ESSC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SINERGEE</dc:title>
  <dc:creator>Allan and Slingo</dc:creator>
  <cp:lastModifiedBy>Richard Allan</cp:lastModifiedBy>
  <cp:revision>1874</cp:revision>
  <cp:lastPrinted>2015-06-08T13:57:33Z</cp:lastPrinted>
  <dcterms:created xsi:type="dcterms:W3CDTF">2001-08-31T10:10:14Z</dcterms:created>
  <dcterms:modified xsi:type="dcterms:W3CDTF">2018-04-12T11:09:19Z</dcterms:modified>
</cp:coreProperties>
</file>