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27"/>
  </p:notesMasterIdLst>
  <p:handoutMasterIdLst>
    <p:handoutMasterId r:id="rId28"/>
  </p:handoutMasterIdLst>
  <p:sldIdLst>
    <p:sldId id="1145" r:id="rId2"/>
    <p:sldId id="1146" r:id="rId3"/>
    <p:sldId id="1147" r:id="rId4"/>
    <p:sldId id="1159" r:id="rId5"/>
    <p:sldId id="1160" r:id="rId6"/>
    <p:sldId id="1157" r:id="rId7"/>
    <p:sldId id="1155" r:id="rId8"/>
    <p:sldId id="1115" r:id="rId9"/>
    <p:sldId id="1156" r:id="rId10"/>
    <p:sldId id="1083" r:id="rId11"/>
    <p:sldId id="1154" r:id="rId12"/>
    <p:sldId id="1112" r:id="rId13"/>
    <p:sldId id="1117" r:id="rId14"/>
    <p:sldId id="1151" r:id="rId15"/>
    <p:sldId id="1150" r:id="rId16"/>
    <p:sldId id="1123" r:id="rId17"/>
    <p:sldId id="1121" r:id="rId18"/>
    <p:sldId id="1158" r:id="rId19"/>
    <p:sldId id="1086" r:id="rId20"/>
    <p:sldId id="1106" r:id="rId21"/>
    <p:sldId id="1100" r:id="rId22"/>
    <p:sldId id="1122" r:id="rId23"/>
    <p:sldId id="1102" r:id="rId24"/>
    <p:sldId id="1094" r:id="rId25"/>
    <p:sldId id="1082" r:id="rId26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DD6AE0"/>
    <a:srgbClr val="FF7C80"/>
    <a:srgbClr val="A46202"/>
    <a:srgbClr val="006699"/>
    <a:srgbClr val="FF0066"/>
    <a:srgbClr val="66FF33"/>
    <a:srgbClr val="993300"/>
    <a:srgbClr val="00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4992" autoAdjust="0"/>
  </p:normalViewPr>
  <p:slideViewPr>
    <p:cSldViewPr>
      <p:cViewPr varScale="1">
        <p:scale>
          <a:sx n="72" d="100"/>
          <a:sy n="72" d="100"/>
        </p:scale>
        <p:origin x="5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Earth’s energy balance is a nexus between climate forcing, feedback and response.</a:t>
            </a:r>
          </a:p>
          <a:p>
            <a:r>
              <a:rPr lang="en-GB" dirty="0"/>
              <a:t>It’s distinct role in climate variability and change through forced and chaotic responses are only slowly emerging.</a:t>
            </a:r>
          </a:p>
          <a:p>
            <a:r>
              <a:rPr lang="en-GB" dirty="0"/>
              <a:t>This talk will touch on a few examples of ongoing analysis as part of the NERC DEEP-C and SMURPHS projects with thanks to a number of collaborators listed and members of the project teams.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5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Improved and longer records of ocean heating and top of atmosphere radiation measurements have improved estimates of Earth’s energy imbalance and its changes over recent decades.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Simulations with prescribed observed SST and radiative forcing are able to capture variations in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Greater appreciation for the role of internal variability in influencing global energy budget and the link between energy imbalance and surface temperature via heat budget of upper ocean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6F76-D373-48AA-88C0-1E8B9AC796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decadal observations of cloud, radiation and energy transports is leading to advances in understanding regional to global feedbacks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is emerging evidence of contrasting energy budget responses/feedbacks acting on internal and forced variability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spatial pattern of warming is crucial in determining global feedback responses; accounting for this may help in determining climate sensitivity from observations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8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top of atmosphere </a:t>
            </a:r>
            <a:r>
              <a:rPr lang="en-GB"/>
              <a:t>energy budget </a:t>
            </a:r>
            <a:r>
              <a:rPr lang="en-GB" dirty="0"/>
              <a:t>and reanalysis horizontal energy transports allows new estimates of global surface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has enabled advances in observing/understanding inter-hemispheric energy imbalance/transports and precipitation and links to model biases</a:t>
            </a:r>
          </a:p>
          <a:p>
            <a:pPr marL="171450" indent="-171450">
              <a:buFontTx/>
              <a:buChar char="-"/>
            </a:pPr>
            <a:r>
              <a:rPr lang="en-GB" dirty="0"/>
              <a:t>Many CMIP5 models contain gross errors in cross equatorial energy fluxes which coincide with incorrect depiction of hemispheric precipitation asymmetries offering a potential constraint on climate models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6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decadal observations of cloud, radiation and energy transports is leading to advances in understanding regional to global feedbacks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is emerging evidence of contrasting energy budget responses/feedbacks acting on internal and forced variability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spatial pattern of warming is crucial in determining global feedback responses; accounting for this may help in determining climate sensitivity from observations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2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top of atmosphere energy </a:t>
            </a:r>
            <a:r>
              <a:rPr lang="en-GB" dirty="0" err="1"/>
              <a:t>buget</a:t>
            </a:r>
            <a:r>
              <a:rPr lang="en-GB" dirty="0"/>
              <a:t> and reanalysis horizontal energy transports allows new estimates of global surface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has enabled advances in observing/understanding inter-hemispheric energy imbalance/transports and precipitation and links to model biases</a:t>
            </a:r>
          </a:p>
          <a:p>
            <a:pPr marL="171450" indent="-171450">
              <a:buFontTx/>
              <a:buChar char="-"/>
            </a:pPr>
            <a:r>
              <a:rPr lang="en-GB" dirty="0"/>
              <a:t>Many CMIP5 models contain gross errors in cross equatorial energy fluxes which coincide with incorrect depiction of hemispheric precipitation asymmetries offering a potential constraint on climate models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2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lots of new results focussing on the slower rates of surface warming and associated unusual climatic conditions at the beginning of the 21</a:t>
            </a:r>
            <a:r>
              <a:rPr lang="en-GB" baseline="30000" dirty="0"/>
              <a:t>st</a:t>
            </a:r>
            <a:r>
              <a:rPr lang="en-GB" dirty="0"/>
              <a:t> century (see DEEP-C website: http://www.met.reading.ac.uk/~sgs02rpa/research/DEEP-C.html#PAPERS).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3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01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53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003" y="1"/>
            <a:ext cx="1627997" cy="33265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539552" y="5846978"/>
            <a:ext cx="6845228" cy="880967"/>
            <a:chOff x="274693" y="5123435"/>
            <a:chExt cx="7026886" cy="982865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3" y="5123435"/>
              <a:ext cx="1258471" cy="5155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89265" y="5267547"/>
              <a:ext cx="937068" cy="3841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810" y="5206233"/>
              <a:ext cx="1382830" cy="3318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70505" y="5701622"/>
              <a:ext cx="993190" cy="3045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655676" y="5267547"/>
              <a:ext cx="921908" cy="3195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861265" y="5249293"/>
              <a:ext cx="975188" cy="3413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603948" y="5701622"/>
              <a:ext cx="1575520" cy="357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056" y="5695897"/>
              <a:ext cx="1575523" cy="357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164" y="5624418"/>
              <a:ext cx="481881" cy="48188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643" y="5223136"/>
              <a:ext cx="610066" cy="3640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1597806" y="27749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Securing Multidisciplinary UndeRstanding and Prediction of Hiatus and Surge events (SMURPHS) </a:t>
            </a:r>
            <a:r>
              <a:rPr lang="en-GB" sz="1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http://www.smurphs.leeds.ac.uk/</a:t>
            </a:r>
          </a:p>
          <a:p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" y="20174"/>
            <a:ext cx="164377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808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003" y="1"/>
            <a:ext cx="1627997" cy="33265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539552" y="5846978"/>
            <a:ext cx="6845228" cy="880967"/>
            <a:chOff x="274693" y="5123435"/>
            <a:chExt cx="7026886" cy="982865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3" y="5123435"/>
              <a:ext cx="1258471" cy="5155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89265" y="5267547"/>
              <a:ext cx="937068" cy="3841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810" y="5206233"/>
              <a:ext cx="1382830" cy="3318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70505" y="5701622"/>
              <a:ext cx="993190" cy="3045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655676" y="5267547"/>
              <a:ext cx="921908" cy="3195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861265" y="5249293"/>
              <a:ext cx="975188" cy="3413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603948" y="5701622"/>
              <a:ext cx="1575520" cy="357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056" y="5695897"/>
              <a:ext cx="1575523" cy="357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164" y="5624418"/>
              <a:ext cx="481881" cy="48188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643" y="5223136"/>
              <a:ext cx="610066" cy="3640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1597806" y="27749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Securing Multidisciplinary UndeRstanding and Prediction of Hiatus and Surge events (SMURPHS) </a:t>
            </a:r>
            <a:r>
              <a:rPr lang="en-GB" sz="1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http://www.smurphs.leeds.ac.uk/</a:t>
            </a:r>
          </a:p>
          <a:p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" y="20174"/>
            <a:ext cx="164377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458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828" r:id="rId22"/>
    <p:sldLayoutId id="2147483829" r:id="rId23"/>
    <p:sldLayoutId id="2147483677" r:id="rId24"/>
    <p:sldLayoutId id="2147483702" r:id="rId25"/>
    <p:sldLayoutId id="2147483824" r:id="rId26"/>
    <p:sldLayoutId id="2147483825" r:id="rId2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6GL072475/abstrac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/journal/v546/n7659/full/nature22974.html" TargetMode="Externa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www.atmos-chem-phys.net/18/5821/2018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2017JD026616/abstract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journals.ametsoc.org/doi/10.1175/JCLI-D-17-0642.1" TargetMode="External"/><Relationship Id="rId5" Type="http://schemas.openxmlformats.org/officeDocument/2006/relationships/image" Target="../media/image41.gif"/><Relationship Id="rId4" Type="http://schemas.openxmlformats.org/officeDocument/2006/relationships/image" Target="../media/image32.png"/><Relationship Id="rId9" Type="http://schemas.openxmlformats.org/officeDocument/2006/relationships/hyperlink" Target="http://dx.doi.org/10.1038/ngeo282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2014GL060962/full" TargetMode="External"/><Relationship Id="rId4" Type="http://schemas.openxmlformats.org/officeDocument/2006/relationships/hyperlink" Target="http://dx.doi.org/10.1007/s10712-012-9213-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s10712-012-9213-z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GL060962/ful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40641-017-0063-0" TargetMode="External"/><Relationship Id="rId13" Type="http://schemas.openxmlformats.org/officeDocument/2006/relationships/hyperlink" Target="http://onlinelibrary.wiley.com/doi/10.1002/2016GL068406/full" TargetMode="External"/><Relationship Id="rId3" Type="http://schemas.openxmlformats.org/officeDocument/2006/relationships/hyperlink" Target="http://onlinelibrary.wiley.com/doi/10.1002/2014GL060962/full" TargetMode="External"/><Relationship Id="rId7" Type="http://schemas.openxmlformats.org/officeDocument/2006/relationships/hyperlink" Target="http://dx.doi.org/10.1038/nclimate3274" TargetMode="External"/><Relationship Id="rId12" Type="http://schemas.openxmlformats.org/officeDocument/2006/relationships/hyperlink" Target="http://dx.doi.org/10.1038/nclimate3066" TargetMode="External"/><Relationship Id="rId17" Type="http://schemas.openxmlformats.org/officeDocument/2006/relationships/hyperlink" Target="http://onlinelibrary.wiley.com/doi/10.1002/2015GL066903/abstract" TargetMode="External"/><Relationship Id="rId2" Type="http://schemas.openxmlformats.org/officeDocument/2006/relationships/hyperlink" Target="http://advances.sciencemag.org/content/3/3/e1601545.full" TargetMode="External"/><Relationship Id="rId16" Type="http://schemas.openxmlformats.org/officeDocument/2006/relationships/hyperlink" Target="http://link.springer.com/article/10.1007/s40641-016-0043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6JC012278/full" TargetMode="External"/><Relationship Id="rId11" Type="http://schemas.openxmlformats.org/officeDocument/2006/relationships/hyperlink" Target="http://dx.doi.org/10.1038/ngeo2828" TargetMode="External"/><Relationship Id="rId5" Type="http://schemas.openxmlformats.org/officeDocument/2006/relationships/hyperlink" Target="http://www.nature.com/nature/journal/v536/n7614/abs/nature18273.html" TargetMode="External"/><Relationship Id="rId15" Type="http://schemas.openxmlformats.org/officeDocument/2006/relationships/hyperlink" Target="http://link.springer.com/article/10.1007/s00382-015-2766-z" TargetMode="External"/><Relationship Id="rId10" Type="http://schemas.openxmlformats.org/officeDocument/2006/relationships/hyperlink" Target="http://www.nature.com/ngeo/journal/vaop/ncurrent/full/ngeo2581.html" TargetMode="External"/><Relationship Id="rId4" Type="http://schemas.openxmlformats.org/officeDocument/2006/relationships/hyperlink" Target="http://link.springer.com/article/10.1007/s40641-016-0053-7" TargetMode="External"/><Relationship Id="rId9" Type="http://schemas.openxmlformats.org/officeDocument/2006/relationships/hyperlink" Target="http://dx.doi.org/10.1175/JCLI-D-15-0384.1" TargetMode="External"/><Relationship Id="rId14" Type="http://schemas.openxmlformats.org/officeDocument/2006/relationships/hyperlink" Target="http://www.nature.com/ngeo/journal/v6/n11/abs/ngeo198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7JD026616/abstract" TargetMode="External"/><Relationship Id="rId5" Type="http://schemas.openxmlformats.org/officeDocument/2006/relationships/hyperlink" Target="https://journals.ametsoc.org/doi/10.1175/JCLI-D-17-0642.1" TargetMode="External"/><Relationship Id="rId4" Type="http://schemas.openxmlformats.org/officeDocument/2006/relationships/hyperlink" Target="http://dx.doi.org/10.1038/ngeo282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.springer.com/article/10.1007/s40641-016-0043-9" TargetMode="External"/><Relationship Id="rId5" Type="http://schemas.openxmlformats.org/officeDocument/2006/relationships/hyperlink" Target="http://onlinelibrary.wiley.com/doi/10.1002/2017JD026616/abstract" TargetMode="External"/><Relationship Id="rId4" Type="http://schemas.openxmlformats.org/officeDocument/2006/relationships/hyperlink" Target="http://link.springer.com/article/10.1007/s00382-015-2766-z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3/n6/full/nclimate1840.html" TargetMode="External"/><Relationship Id="rId13" Type="http://schemas.openxmlformats.org/officeDocument/2006/relationships/hyperlink" Target="http://dx.doi.org/10.1038/nclimate2389" TargetMode="External"/><Relationship Id="rId18" Type="http://schemas.openxmlformats.org/officeDocument/2006/relationships/hyperlink" Target="http://www.nature.com/nclimate/journal/v6/n3/full/nclimate2840.html" TargetMode="External"/><Relationship Id="rId26" Type="http://schemas.openxmlformats.org/officeDocument/2006/relationships/hyperlink" Target="http://onlinelibrary.wiley.com/doi/10.1002/2016GL068159/abstract" TargetMode="External"/><Relationship Id="rId3" Type="http://schemas.openxmlformats.org/officeDocument/2006/relationships/image" Target="../media/image45.gif"/><Relationship Id="rId21" Type="http://schemas.openxmlformats.org/officeDocument/2006/relationships/hyperlink" Target="http://dx.doi.org/10.1038/nclimate3058" TargetMode="External"/><Relationship Id="rId7" Type="http://schemas.openxmlformats.org/officeDocument/2006/relationships/hyperlink" Target="http://link.springer.com/article/10.1007/s00382-012-1484-z" TargetMode="External"/><Relationship Id="rId12" Type="http://schemas.openxmlformats.org/officeDocument/2006/relationships/hyperlink" Target="http://dx.doi.org/10.1038/nclimate2387" TargetMode="External"/><Relationship Id="rId17" Type="http://schemas.openxmlformats.org/officeDocument/2006/relationships/hyperlink" Target="http://www.nature.com/ncomms/2016/160330/ncomms10926/full/ncomms10926.html" TargetMode="External"/><Relationship Id="rId25" Type="http://schemas.openxmlformats.org/officeDocument/2006/relationships/hyperlink" Target="http://onlinelibrary.wiley.com/doi/10.1002/2014GL062366/abstract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onlinelibrary.wiley.com/doi/10.1002/2015GL067254/abstract" TargetMode="External"/><Relationship Id="rId20" Type="http://schemas.openxmlformats.org/officeDocument/2006/relationships/hyperlink" Target="http://onlinelibrary.wiley.com/resolve/reference/XREF?id=10.1038/ngeo2438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journals.ametsoc.org/doi/abs/10.1175/2011JCLI3932.1" TargetMode="External"/><Relationship Id="rId11" Type="http://schemas.openxmlformats.org/officeDocument/2006/relationships/hyperlink" Target="http://journals.ametsoc.org/doi/abs/10.1175/JCLI-D-13-00294.1" TargetMode="External"/><Relationship Id="rId24" Type="http://schemas.openxmlformats.org/officeDocument/2006/relationships/hyperlink" Target="http://www.nature.com/ngeo/journal/vaop/ncurrent/full/ngeo2228.html" TargetMode="External"/><Relationship Id="rId5" Type="http://schemas.openxmlformats.org/officeDocument/2006/relationships/hyperlink" Target="http://www.nature.com/nclimate/journal/v4/n10/full/nclimate2341.html" TargetMode="External"/><Relationship Id="rId15" Type="http://schemas.openxmlformats.org/officeDocument/2006/relationships/hyperlink" Target="http://onlinelibrary.wiley.com/doi/10.1002/2014JD022576/full" TargetMode="External"/><Relationship Id="rId23" Type="http://schemas.openxmlformats.org/officeDocument/2006/relationships/hyperlink" Target="http://dx.doi.org/10.1088/1748-9326/11/9/094018" TargetMode="External"/><Relationship Id="rId28" Type="http://schemas.openxmlformats.org/officeDocument/2006/relationships/hyperlink" Target="http://dx.doi.org/10.1038/nclimate2106" TargetMode="External"/><Relationship Id="rId10" Type="http://schemas.openxmlformats.org/officeDocument/2006/relationships/hyperlink" Target="http://onlinelibrary.wiley.com/doi/10.1002/grl.50382/abstract" TargetMode="External"/><Relationship Id="rId19" Type="http://schemas.openxmlformats.org/officeDocument/2006/relationships/hyperlink" Target="http://www.nature.com/nclimate/journal/vaop/ncurrent/full/nclimate2330.html" TargetMode="External"/><Relationship Id="rId4" Type="http://schemas.openxmlformats.org/officeDocument/2006/relationships/hyperlink" Target="http://www.nature.com/nature/journal/v509/n7499/full/nature13260.html" TargetMode="External"/><Relationship Id="rId9" Type="http://schemas.openxmlformats.org/officeDocument/2006/relationships/hyperlink" Target="http://www.nature.com/nclimate/journal/v4/n10/full/nclimate2355.html" TargetMode="External"/><Relationship Id="rId14" Type="http://schemas.openxmlformats.org/officeDocument/2006/relationships/hyperlink" Target="http://www.sciencemag.org/content/early/2015/07/08/science.aaa4521.abstract" TargetMode="External"/><Relationship Id="rId22" Type="http://schemas.openxmlformats.org/officeDocument/2006/relationships/hyperlink" Target="http://www.nature.com/nclimate/journal/v6/n7/full/nclimate3043.html" TargetMode="External"/><Relationship Id="rId27" Type="http://schemas.openxmlformats.org/officeDocument/2006/relationships/hyperlink" Target="http://www.nature.com/nature/journal/vaop/ncurrent/full/nature12534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7JD026616/abstract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7.png"/><Relationship Id="rId4" Type="http://schemas.openxmlformats.org/officeDocument/2006/relationships/hyperlink" Target="http://dx.doi.org/10.1038/nclimate25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doi/10.1175/BAMS-D-16-0286.1" TargetMode="External"/><Relationship Id="rId2" Type="http://schemas.openxmlformats.org/officeDocument/2006/relationships/hyperlink" Target="http://www.met.reading.ac.uk/~sgs02rpa/research/DEEP-C.html#PAP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s10712-012-9213-z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2014GL060962/full" TargetMode="External"/><Relationship Id="rId4" Type="http://schemas.openxmlformats.org/officeDocument/2006/relationships/hyperlink" Target="http://dx.doi.org/10.1007/s10712-012-9213-z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advances.sciencemag.org/content/3/3/e1601545.full" TargetMode="External"/><Relationship Id="rId7" Type="http://schemas.openxmlformats.org/officeDocument/2006/relationships/hyperlink" Target="https://www.nature.com/nclimate/journal/v7/n5/full/nclimate328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dx.doi.org/10.1038/nclimate3274" TargetMode="External"/><Relationship Id="rId11" Type="http://schemas.openxmlformats.org/officeDocument/2006/relationships/hyperlink" Target="https://agupubs.onlinelibrary.wiley.com/doi/full/10.1002/2016JC012278" TargetMode="External"/><Relationship Id="rId5" Type="http://schemas.openxmlformats.org/officeDocument/2006/relationships/hyperlink" Target="http://t.co/csgIEMZX72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://onlinelibrary.wiley.com/doi/10.1002/2014GL060962/full" TargetMode="External"/><Relationship Id="rId9" Type="http://schemas.openxmlformats.org/officeDocument/2006/relationships/hyperlink" Target="http://dx.doi.org/10.1038/nclimate328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7864/1947.111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onlinelibrary.wiley.com/doi/10.1002/2017JD026616/abstra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onlinelibrary.wiley.com/doi/10.1002/2015JD023264/full" TargetMode="External"/><Relationship Id="rId4" Type="http://schemas.openxmlformats.org/officeDocument/2006/relationships/hyperlink" Target="http://researchdata.reading.ac.uk/111/" TargetMode="Externa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38/nclimate2106" TargetMode="External"/><Relationship Id="rId13" Type="http://schemas.openxmlformats.org/officeDocument/2006/relationships/hyperlink" Target="http://dx.doi.org/10.1002/2017GL076468" TargetMode="External"/><Relationship Id="rId18" Type="http://schemas.openxmlformats.org/officeDocument/2006/relationships/hyperlink" Target="http://onlinelibrary.wiley.com/doi/10.1002/2015JD023264/full" TargetMode="External"/><Relationship Id="rId3" Type="http://schemas.openxmlformats.org/officeDocument/2006/relationships/image" Target="../media/image30.jpg"/><Relationship Id="rId7" Type="http://schemas.openxmlformats.org/officeDocument/2006/relationships/hyperlink" Target="http://www.nature.com/ngeo/journal/vaop/ncurrent/full/ngeo2581.html" TargetMode="External"/><Relationship Id="rId12" Type="http://schemas.openxmlformats.org/officeDocument/2006/relationships/hyperlink" Target="http://journals.ametsoc.org/doi/abs/10.1175/JCLI-D-17-0087.1" TargetMode="External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dx.doi.org/10.1175/JCLI-D-15-0384.1" TargetMode="External"/><Relationship Id="rId11" Type="http://schemas.openxmlformats.org/officeDocument/2006/relationships/hyperlink" Target="http://www.pnas.org/content/114/50/13126" TargetMode="External"/><Relationship Id="rId5" Type="http://schemas.openxmlformats.org/officeDocument/2006/relationships/hyperlink" Target="https://journals.ametsoc.org/doi/10.1175/JCLI-D-17-0642.1" TargetMode="External"/><Relationship Id="rId15" Type="http://schemas.openxmlformats.org/officeDocument/2006/relationships/hyperlink" Target="https://agupubs.onlinelibrary.wiley.com/doi/abs/10.1029/2018GL077904" TargetMode="External"/><Relationship Id="rId10" Type="http://schemas.openxmlformats.org/officeDocument/2006/relationships/hyperlink" Target="http://dx.doi.org/10.1038/nclimate3066" TargetMode="External"/><Relationship Id="rId4" Type="http://schemas.openxmlformats.org/officeDocument/2006/relationships/hyperlink" Target="http://dx.doi.org/10.1038/ngeo2828" TargetMode="External"/><Relationship Id="rId9" Type="http://schemas.openxmlformats.org/officeDocument/2006/relationships/hyperlink" Target="http://journals.ametsoc.org/doi/pdf/10.1175/JCLI-D-14-00597.1" TargetMode="External"/><Relationship Id="rId14" Type="http://schemas.openxmlformats.org/officeDocument/2006/relationships/hyperlink" Target="http://onlinelibrary.wiley.com/doi/10.1002/2017GL075583/abstrac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00382-016-3205-5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hyperlink" Target="http://onlinelibrary.wiley.com/doi/10.1002/2015GL066903/abstract" TargetMode="External"/><Relationship Id="rId12" Type="http://schemas.openxmlformats.org/officeDocument/2006/relationships/hyperlink" Target="http://www.nature.com/nclimate/journal/v5/n8/full/nclimate2664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geo/journal/v6/n11/full/ngeo1987.html" TargetMode="External"/><Relationship Id="rId11" Type="http://schemas.openxmlformats.org/officeDocument/2006/relationships/hyperlink" Target="https://doi.org/10.1088/1748-9326/8/2/024033" TargetMode="External"/><Relationship Id="rId5" Type="http://schemas.openxmlformats.org/officeDocument/2006/relationships/hyperlink" Target="http://dx.doi.org/10.1038/nclimate2513" TargetMode="External"/><Relationship Id="rId10" Type="http://schemas.openxmlformats.org/officeDocument/2006/relationships/hyperlink" Target="http://dx.doi.org/10.1038/nclimate3157" TargetMode="External"/><Relationship Id="rId4" Type="http://schemas.openxmlformats.org/officeDocument/2006/relationships/hyperlink" Target="http://onlinelibrary.wiley.com/doi/10.1002/2017JD026616/full" TargetMode="External"/><Relationship Id="rId9" Type="http://schemas.openxmlformats.org/officeDocument/2006/relationships/hyperlink" Target="http://www.nature.com/nclimate/journal/v3/n7/full/nclimate1857.html" TargetMode="External"/><Relationship Id="rId14" Type="http://schemas.openxmlformats.org/officeDocument/2006/relationships/hyperlink" Target="http://link.springer.com/article/10.1007/s00382-015-2766-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1C15-00ED-47DB-AF44-7E361D766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the role of Earth's Energy Budget in recent Climate Variability and Change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81322-C973-44CE-8149-F243918B9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Richard P. Allan		</a:t>
            </a:r>
            <a:r>
              <a:rPr lang="en-GB" dirty="0">
                <a:solidFill>
                  <a:schemeClr val="tx2"/>
                </a:solidFill>
              </a:rPr>
              <a:t>r.p.allan@reading.ac.uk </a:t>
            </a:r>
            <a:r>
              <a:rPr lang="en-GB" dirty="0"/>
              <a:t>		</a:t>
            </a:r>
            <a:r>
              <a:rPr lang="en-GB" dirty="0">
                <a:solidFill>
                  <a:schemeClr val="accent5"/>
                </a:solidFill>
              </a:rPr>
              <a:t>@</a:t>
            </a:r>
            <a:r>
              <a:rPr lang="en-GB" dirty="0" err="1">
                <a:solidFill>
                  <a:schemeClr val="accent5"/>
                </a:solidFill>
              </a:rPr>
              <a:t>rpallanuk</a:t>
            </a:r>
            <a:endParaRPr lang="en-GB" dirty="0">
              <a:solidFill>
                <a:schemeClr val="accent5"/>
              </a:solidFill>
            </a:endParaRPr>
          </a:p>
          <a:p>
            <a:r>
              <a:rPr lang="en-GB" sz="1800" dirty="0" err="1"/>
              <a:t>Chunlei</a:t>
            </a:r>
            <a:r>
              <a:rPr lang="en-GB" sz="1800" dirty="0"/>
              <a:t> Liu (University of Reading); Pat </a:t>
            </a:r>
            <a:r>
              <a:rPr lang="en-GB" sz="1800" dirty="0" err="1"/>
              <a:t>Hyder</a:t>
            </a:r>
            <a:r>
              <a:rPr lang="en-GB" sz="1800" dirty="0"/>
              <a:t>, Matt Palmer, Chris Roberts (Met Office)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7EC9A-9552-41F6-9088-436C6917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1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BB28B-E58B-4FE6-85A9-6B815CAF3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930352" cy="910195"/>
          </a:xfrm>
        </p:spPr>
        <p:txBody>
          <a:bodyPr/>
          <a:lstStyle/>
          <a:p>
            <a:r>
              <a:rPr lang="en-GB" dirty="0"/>
              <a:t>Department of Meteorology</a:t>
            </a:r>
          </a:p>
          <a:p>
            <a:r>
              <a:rPr lang="en-GB" dirty="0"/>
              <a:t>National Centre for Earth Observation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6D3549-3F28-4B5C-816C-5C523936265B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59356"/>
          <a:stretch/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NCEO - National Centre for Earth Observation">
            <a:extLst>
              <a:ext uri="{FF2B5EF4-FFF2-40B4-BE49-F238E27FC236}">
                <a16:creationId xmlns:a16="http://schemas.microsoft.com/office/drawing/2014/main" id="{F86FB11A-3D5B-4A60-B0A7-7B21351D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9" y="5828973"/>
            <a:ext cx="2169965" cy="5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BC32F1-B93F-4FB0-9CC9-994E366F7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811846"/>
            <a:ext cx="1224136" cy="569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3A92B-4A40-4338-BB50-D534ED155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5792202"/>
            <a:ext cx="2883145" cy="589126"/>
          </a:xfrm>
          <a:prstGeom prst="rect">
            <a:avLst/>
          </a:prstGeom>
        </p:spPr>
      </p:pic>
      <p:pic>
        <p:nvPicPr>
          <p:cNvPr id="12" name="Picture 11" descr="http://t0.gstatic.com/images?q=tbn:ANd9GcTnNUsxjTdOwi8q8TPFpZ1pq-CAoNRCJM9BH33D03WGY36Bic8u">
            <a:extLst>
              <a:ext uri="{FF2B5EF4-FFF2-40B4-BE49-F238E27FC236}">
                <a16:creationId xmlns:a16="http://schemas.microsoft.com/office/drawing/2014/main" id="{30A04BB8-6AC2-455A-B119-69FE9646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32" y="5805264"/>
            <a:ext cx="1869768" cy="5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4925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0" y="2114863"/>
            <a:ext cx="5181600" cy="2610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58110"/>
            <a:ext cx="6949356" cy="40351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663352"/>
            <a:ext cx="6287616" cy="533400"/>
          </a:xfrm>
        </p:spPr>
        <p:txBody>
          <a:bodyPr>
            <a:noAutofit/>
          </a:bodyPr>
          <a:lstStyle/>
          <a:p>
            <a:pPr algn="l"/>
            <a:r>
              <a:rPr lang="en-GB" sz="2800" kern="0" dirty="0">
                <a:solidFill>
                  <a:srgbClr val="C00000"/>
                </a:solidFill>
              </a:rPr>
              <a:t>Inferred </a:t>
            </a:r>
            <a:r>
              <a:rPr lang="en-GB" sz="2800" dirty="0">
                <a:solidFill>
                  <a:srgbClr val="C00000"/>
                </a:solidFill>
              </a:rPr>
              <a:t>North Atlantic </a:t>
            </a:r>
            <a:br>
              <a:rPr lang="en-GB" sz="2800" dirty="0">
                <a:solidFill>
                  <a:srgbClr val="C00000"/>
                </a:solidFill>
              </a:rPr>
            </a:br>
            <a:r>
              <a:rPr lang="en-GB" sz="2800" dirty="0">
                <a:solidFill>
                  <a:srgbClr val="C00000"/>
                </a:solidFill>
              </a:rPr>
              <a:t>ocean </a:t>
            </a:r>
            <a:r>
              <a:rPr lang="en-GB" sz="2800" kern="0" dirty="0">
                <a:solidFill>
                  <a:srgbClr val="C00000"/>
                </a:solidFill>
              </a:rPr>
              <a:t>heat transport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4393" y="1196752"/>
            <a:ext cx="34885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Surface flux product combined with ORAS4 ocean heating to infer N Atlantic ocean heat transport at 26</a:t>
            </a:r>
            <a:r>
              <a:rPr lang="en-GB" sz="2000" baseline="30000" dirty="0">
                <a:latin typeface="+mn-lt"/>
              </a:rPr>
              <a:t>o</a:t>
            </a:r>
            <a:r>
              <a:rPr lang="en-GB" sz="2000" dirty="0">
                <a:latin typeface="+mn-lt"/>
              </a:rPr>
              <a:t>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Compare indirect method with RAPID observations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Improved agreement over </a:t>
            </a:r>
            <a:r>
              <a:rPr lang="en-GB" dirty="0">
                <a:latin typeface="+mn-lt"/>
                <a:hlinkClick r:id="rId4"/>
              </a:rPr>
              <a:t>Trenberth &amp; </a:t>
            </a:r>
            <a:r>
              <a:rPr lang="en-GB" dirty="0" err="1">
                <a:latin typeface="+mn-lt"/>
                <a:hlinkClick r:id="rId4"/>
              </a:rPr>
              <a:t>Fasullo</a:t>
            </a:r>
            <a:r>
              <a:rPr lang="en-GB" dirty="0">
                <a:latin typeface="+mn-lt"/>
                <a:hlinkClick r:id="rId4"/>
              </a:rPr>
              <a:t> 2017 GRL</a:t>
            </a:r>
            <a:r>
              <a:rPr lang="en-GB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85759" y="4402429"/>
            <a:ext cx="197872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2004-2013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RAPID  1.23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TF2017 1.00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Liu et al: 1.16 PW</a:t>
            </a:r>
          </a:p>
          <a:p>
            <a:r>
              <a:rPr lang="en-GB" sz="2000" i="1" dirty="0">
                <a:solidFill>
                  <a:srgbClr val="FF0000"/>
                </a:solidFill>
                <a:latin typeface="+mn-lt"/>
              </a:rPr>
              <a:t>large uncertainty</a:t>
            </a:r>
          </a:p>
        </p:txBody>
      </p:sp>
    </p:spTree>
    <p:extLst>
      <p:ext uri="{BB962C8B-B14F-4D97-AF65-F5344CB8AC3E}">
        <p14:creationId xmlns:p14="http://schemas.microsoft.com/office/powerpoint/2010/main" val="11734627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C5E0-363A-4F5E-86A3-908FCAF4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04696"/>
            <a:ext cx="8280000" cy="82800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3B089-5FE2-451D-BC05-678C9949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340768"/>
            <a:ext cx="8280000" cy="5040560"/>
          </a:xfrm>
        </p:spPr>
        <p:txBody>
          <a:bodyPr/>
          <a:lstStyle/>
          <a:p>
            <a:r>
              <a:rPr lang="en-GB" dirty="0"/>
              <a:t>Earth’s energy imbalance central to climate change:</a:t>
            </a:r>
          </a:p>
          <a:p>
            <a:pPr lvl="1"/>
            <a:r>
              <a:rPr lang="en-GB" sz="1800" dirty="0"/>
              <a:t>nexus between forcing, feedback &amp; responses</a:t>
            </a:r>
          </a:p>
          <a:p>
            <a:pPr lvl="1"/>
            <a:r>
              <a:rPr lang="en-GB" sz="1800" dirty="0"/>
              <a:t>Ocean mixed layer interface between energy budget &amp; surface temperature</a:t>
            </a:r>
          </a:p>
          <a:p>
            <a:pPr lvl="1"/>
            <a:r>
              <a:rPr lang="en-GB" sz="1800" dirty="0"/>
              <a:t>Spatial warming pattern important for regional feedbacks that influence internal variability and climate sensitivity</a:t>
            </a:r>
          </a:p>
          <a:p>
            <a:r>
              <a:rPr lang="en-GB" dirty="0"/>
              <a:t>Energy budget &amp; water cycle intimately linked</a:t>
            </a:r>
          </a:p>
          <a:p>
            <a:pPr lvl="1"/>
            <a:r>
              <a:rPr lang="en-GB" sz="1800" dirty="0"/>
              <a:t>Hemispheric/regional energy budget asymmetries key to tropical precipitation</a:t>
            </a:r>
          </a:p>
          <a:p>
            <a:pPr lvl="1"/>
            <a:r>
              <a:rPr lang="en-GB" sz="1800" dirty="0"/>
              <a:t>Ongoing monitoring of energy imbalance essential in linking forcing/response</a:t>
            </a:r>
          </a:p>
          <a:p>
            <a:r>
              <a:rPr lang="en-GB" dirty="0"/>
              <a:t>Outstanding Questions:</a:t>
            </a:r>
          </a:p>
          <a:p>
            <a:pPr>
              <a:buFontTx/>
              <a:buChar char="-"/>
            </a:pPr>
            <a:r>
              <a:rPr lang="en-GB" sz="1800" dirty="0"/>
              <a:t>How do feedbacks in east Pacific determine internal variability and climate sensitivity?</a:t>
            </a:r>
          </a:p>
          <a:p>
            <a:pPr>
              <a:buFontTx/>
              <a:buChar char="-"/>
            </a:pPr>
            <a:r>
              <a:rPr lang="en-GB" sz="1800" dirty="0"/>
              <a:t>Can net zero global radiative forcing with spatial pattern drive temperature change?</a:t>
            </a:r>
          </a:p>
          <a:p>
            <a:pPr>
              <a:buFontTx/>
              <a:buChar char="-"/>
            </a:pPr>
            <a:r>
              <a:rPr lang="en-GB" sz="1800" dirty="0"/>
              <a:t>Is there a missing ocean dynamical feedback on warming?</a:t>
            </a:r>
          </a:p>
          <a:p>
            <a:pPr>
              <a:buFontTx/>
              <a:buChar char="-"/>
            </a:pPr>
            <a:r>
              <a:rPr lang="en-GB" sz="1800" dirty="0"/>
              <a:t>Is internal variability adequately represented by models?</a:t>
            </a:r>
          </a:p>
          <a:p>
            <a:pPr>
              <a:buFontTx/>
              <a:buChar char="-"/>
            </a:pPr>
            <a:r>
              <a:rPr lang="en-GB" sz="1800" dirty="0"/>
              <a:t>What is the role of anthropogenic aerosol and volcanic eruptions?</a:t>
            </a:r>
          </a:p>
          <a:p>
            <a:pPr>
              <a:buFontTx/>
              <a:buChar char="-"/>
            </a:pPr>
            <a:r>
              <a:rPr lang="en-GB" sz="1800" dirty="0"/>
              <a:t>How does rebound from volcanic eruptions (e.g. Pinatubo) influence climate system?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D1DC-68E8-4248-B0FE-51A81E231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11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712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9355-7C99-40D0-AC71-EA32DBBA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838" y="188640"/>
            <a:ext cx="2815658" cy="1800200"/>
          </a:xfrm>
        </p:spPr>
        <p:txBody>
          <a:bodyPr/>
          <a:lstStyle/>
          <a:p>
            <a:pPr algn="ctr"/>
            <a:br>
              <a:rPr lang="en-GB" sz="1800" dirty="0">
                <a:solidFill>
                  <a:srgbClr val="C00000"/>
                </a:solidFill>
              </a:rPr>
            </a:br>
            <a:br>
              <a:rPr lang="en-GB" sz="1800" dirty="0">
                <a:solidFill>
                  <a:srgbClr val="C00000"/>
                </a:solidFill>
              </a:rPr>
            </a:br>
            <a:br>
              <a:rPr lang="en-GB" sz="1800" dirty="0">
                <a:solidFill>
                  <a:srgbClr val="C00000"/>
                </a:solidFill>
              </a:rPr>
            </a:br>
            <a:r>
              <a:rPr lang="en-GB" sz="2200" dirty="0">
                <a:solidFill>
                  <a:srgbClr val="C00000"/>
                </a:solidFill>
              </a:rPr>
              <a:t>AEROSOL effects on</a:t>
            </a:r>
            <a:br>
              <a:rPr lang="en-GB" sz="2200" dirty="0">
                <a:solidFill>
                  <a:srgbClr val="C00000"/>
                </a:solidFill>
              </a:rPr>
            </a:br>
            <a:r>
              <a:rPr lang="en-GB" sz="2200" dirty="0">
                <a:solidFill>
                  <a:srgbClr val="C00000"/>
                </a:solidFill>
              </a:rPr>
              <a:t>CLIMATE remain</a:t>
            </a:r>
            <a:br>
              <a:rPr lang="en-GB" sz="2200" dirty="0">
                <a:solidFill>
                  <a:srgbClr val="C00000"/>
                </a:solidFill>
              </a:rPr>
            </a:br>
            <a:r>
              <a:rPr lang="en-GB" sz="2200" dirty="0">
                <a:solidFill>
                  <a:srgbClr val="C00000"/>
                </a:solidFill>
              </a:rPr>
              <a:t>uncertain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BD1AC-A618-4EC8-9E07-D45105CEB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6"/>
          <a:stretch/>
        </p:blipFill>
        <p:spPr>
          <a:xfrm>
            <a:off x="534706" y="116632"/>
            <a:ext cx="5549462" cy="40796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6DB4FC-A63A-4292-A208-56FBD117B776}"/>
              </a:ext>
            </a:extLst>
          </p:cNvPr>
          <p:cNvSpPr/>
          <p:nvPr/>
        </p:nvSpPr>
        <p:spPr>
          <a:xfrm>
            <a:off x="6012160" y="1988840"/>
            <a:ext cx="29523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Volcanic aerosol haze brightens low altitude clouds, cooling climate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Further indirect effects in cloud water found to be negligible</a:t>
            </a:r>
          </a:p>
          <a:p>
            <a:pPr algn="l"/>
            <a:r>
              <a:rPr lang="en-GB" u="sng" dirty="0" err="1">
                <a:latin typeface="+mn-lt"/>
                <a:hlinkClick r:id="rId3"/>
              </a:rPr>
              <a:t>Malavelle</a:t>
            </a:r>
            <a:r>
              <a:rPr lang="en-GB" u="sng" dirty="0">
                <a:latin typeface="+mn-lt"/>
                <a:hlinkClick r:id="rId3"/>
              </a:rPr>
              <a:t> et al. (2017) Nature</a:t>
            </a:r>
            <a:r>
              <a:rPr lang="en-GB" u="sng" dirty="0">
                <a:latin typeface="+mn-l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But not for cyclones? </a:t>
            </a:r>
            <a:r>
              <a:rPr lang="en-GB" dirty="0">
                <a:latin typeface="+mn-lt"/>
                <a:hlinkClick r:id="rId4"/>
              </a:rPr>
              <a:t>McCoy et al. (2018) ACPD</a:t>
            </a:r>
            <a:endParaRPr lang="en-GB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New assessment of direct volcanic influence on climate combining nudged models &amp; observations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22E15-3ED8-4CE8-8BBD-F2443A804176}"/>
              </a:ext>
            </a:extLst>
          </p:cNvPr>
          <p:cNvSpPr txBox="1"/>
          <p:nvPr/>
        </p:nvSpPr>
        <p:spPr>
          <a:xfrm rot="16200000">
            <a:off x="-1468415" y="1692552"/>
            <a:ext cx="371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MODIS-Aqua Observations</a:t>
            </a:r>
          </a:p>
          <a:p>
            <a:r>
              <a:rPr lang="en-GB" dirty="0"/>
              <a:t>Cloud water	Droplet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CC0F8-3474-4CE2-A318-59BE814603FC}"/>
              </a:ext>
            </a:extLst>
          </p:cNvPr>
          <p:cNvSpPr txBox="1"/>
          <p:nvPr/>
        </p:nvSpPr>
        <p:spPr>
          <a:xfrm>
            <a:off x="899592" y="0"/>
            <a:ext cx="335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3"/>
              </a:rPr>
              <a:t>Malavelle et al. (2017) Nature</a:t>
            </a:r>
            <a:endParaRPr lang="en-GB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3662E3-AC39-4097-913C-43BD488C0387}"/>
              </a:ext>
            </a:extLst>
          </p:cNvPr>
          <p:cNvCxnSpPr>
            <a:stCxn id="6" idx="3"/>
          </p:cNvCxnSpPr>
          <p:nvPr/>
        </p:nvCxnSpPr>
        <p:spPr bwMode="auto">
          <a:xfrm flipH="1" flipV="1">
            <a:off x="4427984" y="1700808"/>
            <a:ext cx="1656184" cy="45563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AF8818-FA04-4390-BFF6-DF443B3BB281}"/>
              </a:ext>
            </a:extLst>
          </p:cNvPr>
          <p:cNvCxnSpPr>
            <a:cxnSpLocks/>
          </p:cNvCxnSpPr>
          <p:nvPr/>
        </p:nvCxnSpPr>
        <p:spPr bwMode="auto">
          <a:xfrm flipH="1">
            <a:off x="5508104" y="3068960"/>
            <a:ext cx="57606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432734-5066-473F-973C-B7D0DDCDC6E2}"/>
              </a:ext>
            </a:extLst>
          </p:cNvPr>
          <p:cNvGrpSpPr/>
          <p:nvPr/>
        </p:nvGrpSpPr>
        <p:grpSpPr>
          <a:xfrm>
            <a:off x="143503" y="4164654"/>
            <a:ext cx="5886036" cy="2621338"/>
            <a:chOff x="143503" y="4164654"/>
            <a:chExt cx="5886036" cy="26213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B57086-F02F-40F0-B699-947DB039CC5E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81"/>
            <a:stretch/>
          </p:blipFill>
          <p:spPr>
            <a:xfrm>
              <a:off x="143503" y="4164654"/>
              <a:ext cx="5652633" cy="262133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8816EB-7A46-4A46-AFD1-F923B44D91DE}"/>
                </a:ext>
              </a:extLst>
            </p:cNvPr>
            <p:cNvSpPr txBox="1"/>
            <p:nvPr/>
          </p:nvSpPr>
          <p:spPr>
            <a:xfrm>
              <a:off x="2771800" y="6021288"/>
              <a:ext cx="2862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n-lt"/>
                </a:rPr>
                <a:t>Schmidt et al. (2017) in prep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6FAE82-ECD6-41B9-AEB6-9F778FB46C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52120" y="5157192"/>
              <a:ext cx="377419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379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298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5F3A-1464-4662-B744-FACA475C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6624736" cy="634082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Southern ocean SST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F1688-3DE6-4F82-A4A6-C8B66C39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84576"/>
            <a:ext cx="4018176" cy="34023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1800" dirty="0" err="1"/>
              <a:t>Hyder</a:t>
            </a:r>
            <a:r>
              <a:rPr lang="en-GB" sz="1800" dirty="0"/>
              <a:t> et al. in prep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64E5C3-98C3-4213-BDAC-89465FE08B5B}"/>
              </a:ext>
            </a:extLst>
          </p:cNvPr>
          <p:cNvGrpSpPr/>
          <p:nvPr/>
        </p:nvGrpSpPr>
        <p:grpSpPr>
          <a:xfrm>
            <a:off x="-1" y="2348880"/>
            <a:ext cx="4931291" cy="2572484"/>
            <a:chOff x="-1" y="4168884"/>
            <a:chExt cx="4931291" cy="25724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F1E6C1-7660-45B8-988A-2F5C8F9B8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671" b="76667"/>
            <a:stretch/>
          </p:blipFill>
          <p:spPr>
            <a:xfrm>
              <a:off x="-1" y="4168884"/>
              <a:ext cx="4931291" cy="12640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FE2A2E-EABA-4496-BB07-B047A38E6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744" b="48594"/>
            <a:stretch/>
          </p:blipFill>
          <p:spPr>
            <a:xfrm>
              <a:off x="-1" y="5421619"/>
              <a:ext cx="4931291" cy="131974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8310DE-B4D3-4D01-BF0F-57442A1E535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4372"/>
          <a:stretch/>
        </p:blipFill>
        <p:spPr bwMode="auto">
          <a:xfrm>
            <a:off x="4572000" y="1196752"/>
            <a:ext cx="4567042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9306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2561"/>
            <a:ext cx="8280000" cy="828000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Energy budget changes in east pacific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AEA334-3865-4C6C-BDB2-CF4207C44717}"/>
              </a:ext>
            </a:extLst>
          </p:cNvPr>
          <p:cNvGrpSpPr/>
          <p:nvPr/>
        </p:nvGrpSpPr>
        <p:grpSpPr>
          <a:xfrm>
            <a:off x="107504" y="-171400"/>
            <a:ext cx="4822695" cy="5911303"/>
            <a:chOff x="2483769" y="1009993"/>
            <a:chExt cx="3975437" cy="5011295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439786" y="3053976"/>
              <a:ext cx="5011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Changes in downward surface flux </a:t>
              </a:r>
            </a:p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2001-2008 minus 1986-2000</a:t>
              </a:r>
            </a:p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OBSERVATIONS	AMIP MODELS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78" t="25829" r="7667"/>
            <a:stretch/>
          </p:blipFill>
          <p:spPr bwMode="auto">
            <a:xfrm>
              <a:off x="3635896" y="3861048"/>
              <a:ext cx="2823310" cy="148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1" r="22674" b="23078"/>
            <a:stretch/>
          </p:blipFill>
          <p:spPr bwMode="auto">
            <a:xfrm>
              <a:off x="3641903" y="1916832"/>
              <a:ext cx="2817303" cy="167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0" t="77776"/>
            <a:stretch/>
          </p:blipFill>
          <p:spPr bwMode="auto">
            <a:xfrm>
              <a:off x="3347864" y="3522915"/>
              <a:ext cx="3043260" cy="33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 descr="Figure">
            <a:extLst>
              <a:ext uri="{FF2B5EF4-FFF2-40B4-BE49-F238E27FC236}">
                <a16:creationId xmlns:a16="http://schemas.microsoft.com/office/drawing/2014/main" id="{F8FD36E9-09B1-46DE-A9D1-383095B72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1"/>
          <a:stretch/>
        </p:blipFill>
        <p:spPr bwMode="auto">
          <a:xfrm>
            <a:off x="4774218" y="3831783"/>
            <a:ext cx="4262279" cy="14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C0DF48-9474-46A2-BC87-FC574F59E408}"/>
              </a:ext>
            </a:extLst>
          </p:cNvPr>
          <p:cNvSpPr txBox="1"/>
          <p:nvPr/>
        </p:nvSpPr>
        <p:spPr>
          <a:xfrm>
            <a:off x="5363168" y="36877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+mn-lt"/>
              </a:rPr>
              <a:t>ERAINT – buoy wind speed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08B8A-5832-47C3-B1A4-D4DCAEDF4269}"/>
              </a:ext>
            </a:extLst>
          </p:cNvPr>
          <p:cNvSpPr txBox="1"/>
          <p:nvPr/>
        </p:nvSpPr>
        <p:spPr>
          <a:xfrm>
            <a:off x="6372200" y="531637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  <a:hlinkClick r:id="rId6"/>
              </a:rPr>
              <a:t>Liu &amp; Allan (2018) J. </a:t>
            </a:r>
            <a:r>
              <a:rPr lang="en-GB" sz="1600" dirty="0" err="1">
                <a:latin typeface="+mn-lt"/>
                <a:hlinkClick r:id="rId6"/>
              </a:rPr>
              <a:t>Clim</a:t>
            </a:r>
            <a:endParaRPr lang="en-GB" sz="1600" dirty="0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BCC466-BD78-4B32-90EA-FA0A0ABB68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4" t="-862" r="351" b="73343"/>
          <a:stretch/>
        </p:blipFill>
        <p:spPr>
          <a:xfrm>
            <a:off x="5125166" y="951463"/>
            <a:ext cx="4018834" cy="27182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F331FC1-45A2-42BE-A962-055082B6D9A7}"/>
              </a:ext>
            </a:extLst>
          </p:cNvPr>
          <p:cNvSpPr txBox="1"/>
          <p:nvPr/>
        </p:nvSpPr>
        <p:spPr>
          <a:xfrm>
            <a:off x="5607831" y="274201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33B5"/>
                </a:solidFill>
                <a:latin typeface="+mn-lt"/>
              </a:rPr>
              <a:t>LHF</a:t>
            </a:r>
          </a:p>
          <a:p>
            <a:r>
              <a:rPr lang="en-GB" b="1" dirty="0">
                <a:solidFill>
                  <a:srgbClr val="FF0000"/>
                </a:solidFill>
                <a:latin typeface="+mn-lt"/>
              </a:rPr>
              <a:t>SW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B7FC7-9308-488E-890A-38C887AED38E}"/>
              </a:ext>
            </a:extLst>
          </p:cNvPr>
          <p:cNvSpPr txBox="1"/>
          <p:nvPr/>
        </p:nvSpPr>
        <p:spPr>
          <a:xfrm>
            <a:off x="255874" y="4780081"/>
            <a:ext cx="647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+mn-lt"/>
                <a:hlinkClick r:id="rId8"/>
              </a:rPr>
              <a:t>Liu et al. (2017) JGR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D82658-DEDE-4617-8D6B-50DFA76829C1}"/>
              </a:ext>
            </a:extLst>
          </p:cNvPr>
          <p:cNvCxnSpPr>
            <a:cxnSpLocks/>
          </p:cNvCxnSpPr>
          <p:nvPr/>
        </p:nvCxnSpPr>
        <p:spPr bwMode="auto">
          <a:xfrm flipH="1">
            <a:off x="4053028" y="2463631"/>
            <a:ext cx="1311060" cy="1441199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0FF1713-238F-4C92-8143-654F9ABF3CF4}"/>
              </a:ext>
            </a:extLst>
          </p:cNvPr>
          <p:cNvSpPr/>
          <p:nvPr/>
        </p:nvSpPr>
        <p:spPr>
          <a:xfrm>
            <a:off x="220178" y="5301208"/>
            <a:ext cx="4351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Cloud feedbacks in east Pacific important for internal decadal variability e.g. </a:t>
            </a:r>
            <a:r>
              <a:rPr lang="en-GB" sz="1600" dirty="0">
                <a:hlinkClick r:id="rId9"/>
              </a:rPr>
              <a:t>Zhou et al. (2016) Nature </a:t>
            </a:r>
            <a:r>
              <a:rPr lang="en-GB" sz="1600" dirty="0" err="1">
                <a:hlinkClick r:id="rId9"/>
              </a:rPr>
              <a:t>Geosci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82463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/>
          <a:stretch/>
        </p:blipFill>
        <p:spPr>
          <a:xfrm>
            <a:off x="-36513" y="1295563"/>
            <a:ext cx="8842194" cy="43656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972616" y="4222025"/>
            <a:ext cx="2448272" cy="5123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Energy Imbalance anomaly (Wm</a:t>
            </a:r>
            <a:r>
              <a:rPr lang="en-GB" baseline="30000" dirty="0">
                <a:latin typeface="+mn-lt"/>
              </a:rPr>
              <a:t>-2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0323DB-1C7E-4D1F-A506-D4478AE8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11504"/>
            <a:ext cx="7643192" cy="634082"/>
          </a:xfrm>
        </p:spPr>
        <p:txBody>
          <a:bodyPr/>
          <a:lstStyle/>
          <a:p>
            <a:r>
              <a:rPr lang="en-GB" sz="2800" dirty="0"/>
              <a:t>Recent global climate variability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807" r="-167" b="97356"/>
          <a:stretch/>
        </p:blipFill>
        <p:spPr>
          <a:xfrm>
            <a:off x="194303" y="1033009"/>
            <a:ext cx="8842193" cy="30775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Connector 6"/>
          <p:cNvCxnSpPr>
            <a:cxnSpLocks/>
          </p:cNvCxnSpPr>
          <p:nvPr/>
        </p:nvCxnSpPr>
        <p:spPr bwMode="auto">
          <a:xfrm flipH="1">
            <a:off x="936464" y="4509120"/>
            <a:ext cx="781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900608" y="2092786"/>
            <a:ext cx="2316814" cy="40011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+mn-lt"/>
              </a:rPr>
              <a:t>Precip</a:t>
            </a:r>
            <a:r>
              <a:rPr lang="en-GB" sz="2000" dirty="0">
                <a:latin typeface="+mn-lt"/>
              </a:rPr>
              <a:t>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4792" y="3321759"/>
            <a:ext cx="691736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7030A0"/>
                </a:solidFill>
              </a:rPr>
              <a:t>2.8</a:t>
            </a:r>
          </a:p>
          <a:p>
            <a:pPr algn="ctr"/>
            <a:endParaRPr lang="en-GB" sz="1000" b="1" baseline="30000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1.8</a:t>
            </a:r>
          </a:p>
          <a:p>
            <a:pPr algn="ctr"/>
            <a:endParaRPr lang="en-GB" sz="9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0.8</a:t>
            </a:r>
          </a:p>
          <a:p>
            <a:pPr algn="ctr"/>
            <a:endParaRPr lang="en-GB" sz="8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-0.2</a:t>
            </a:r>
          </a:p>
          <a:p>
            <a:pPr algn="ctr"/>
            <a:endParaRPr lang="en-GB" sz="8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-1.2</a:t>
            </a:r>
          </a:p>
          <a:p>
            <a:pPr algn="ctr"/>
            <a:endParaRPr lang="en-GB" sz="6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-2.2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2271" y="5837201"/>
            <a:ext cx="7422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Update from </a:t>
            </a:r>
            <a:r>
              <a:rPr lang="en-GB" sz="2000" u="sng" dirty="0">
                <a:latin typeface="+mn-lt"/>
                <a:hlinkClick r:id="rId4"/>
              </a:rPr>
              <a:t>Allan et al.(2014) </a:t>
            </a:r>
            <a:r>
              <a:rPr lang="en-GB" sz="2000" u="sng" dirty="0" err="1">
                <a:latin typeface="+mn-lt"/>
                <a:hlinkClick r:id="rId4"/>
              </a:rPr>
              <a:t>Surv</a:t>
            </a:r>
            <a:r>
              <a:rPr lang="en-GB" sz="2000" u="sng" dirty="0">
                <a:latin typeface="+mn-lt"/>
                <a:hlinkClick r:id="rId4"/>
              </a:rPr>
              <a:t>. </a:t>
            </a:r>
            <a:r>
              <a:rPr lang="en-GB" sz="2000" u="sng" dirty="0" err="1">
                <a:latin typeface="+mn-lt"/>
                <a:hlinkClick r:id="rId4"/>
              </a:rPr>
              <a:t>Geophys</a:t>
            </a:r>
            <a:r>
              <a:rPr lang="en-GB" sz="2000" u="sng" dirty="0">
                <a:latin typeface="+mn-lt"/>
                <a:hlinkClick r:id="rId4"/>
              </a:rPr>
              <a:t>.</a:t>
            </a:r>
            <a:r>
              <a:rPr lang="en-GB" sz="2000" dirty="0">
                <a:latin typeface="+mn-lt"/>
              </a:rPr>
              <a:t>; </a:t>
            </a:r>
            <a:r>
              <a:rPr lang="en-GB" sz="2000" dirty="0">
                <a:latin typeface="+mn-lt"/>
                <a:hlinkClick r:id="rId5"/>
              </a:rPr>
              <a:t>Allan et al. (2014) GRL</a:t>
            </a:r>
            <a:r>
              <a:rPr lang="en-GB" sz="2000" dirty="0">
                <a:latin typeface="+mn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8520" y="468507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B33B5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136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5F3A-1464-4662-B744-FACA475C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3772351" cy="1143000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Evaluation of model </a:t>
            </a:r>
            <a:br>
              <a:rPr lang="en-GB" sz="2800" dirty="0">
                <a:solidFill>
                  <a:srgbClr val="C00000"/>
                </a:solidFill>
              </a:rPr>
            </a:br>
            <a:r>
              <a:rPr lang="en-GB" sz="2800" dirty="0">
                <a:solidFill>
                  <a:srgbClr val="C00000"/>
                </a:solidFill>
              </a:rPr>
              <a:t>biases in surface 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F1688-3DE6-4F82-A4A6-C8B66C39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64496"/>
            <a:ext cx="4018176" cy="2764904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/>
              <a:t>Use surface flux product to trace causes of coupled SST biases to atmospheric model processes</a:t>
            </a:r>
          </a:p>
          <a:p>
            <a:r>
              <a:rPr lang="en-GB" sz="2000" dirty="0"/>
              <a:t>Biases in AMIP5 simulations of cloud linked to coupled bias in SST &amp; zonal wind maximum latitude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endParaRPr lang="en-GB" sz="2000" dirty="0"/>
          </a:p>
          <a:p>
            <a:pPr marL="0" indent="0">
              <a:buNone/>
            </a:pPr>
            <a:r>
              <a:rPr lang="en-GB" sz="1800" dirty="0" err="1"/>
              <a:t>Hyder</a:t>
            </a:r>
            <a:r>
              <a:rPr lang="en-GB" sz="1800" dirty="0"/>
              <a:t> et al. in prep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64E5C3-98C3-4213-BDAC-89465FE08B5B}"/>
              </a:ext>
            </a:extLst>
          </p:cNvPr>
          <p:cNvGrpSpPr/>
          <p:nvPr/>
        </p:nvGrpSpPr>
        <p:grpSpPr>
          <a:xfrm>
            <a:off x="-1" y="1628800"/>
            <a:ext cx="4931291" cy="2572484"/>
            <a:chOff x="-1" y="4168884"/>
            <a:chExt cx="4931291" cy="25724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F1E6C1-7660-45B8-988A-2F5C8F9B8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671" b="76667"/>
            <a:stretch/>
          </p:blipFill>
          <p:spPr>
            <a:xfrm>
              <a:off x="-1" y="4168884"/>
              <a:ext cx="4931291" cy="12640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FE2A2E-EABA-4496-BB07-B047A38E6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744" b="48594"/>
            <a:stretch/>
          </p:blipFill>
          <p:spPr>
            <a:xfrm>
              <a:off x="-1" y="5421619"/>
              <a:ext cx="4931291" cy="131974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95E164-6670-4E9C-ABA1-32157956C90B}"/>
              </a:ext>
            </a:extLst>
          </p:cNvPr>
          <p:cNvGrpSpPr/>
          <p:nvPr/>
        </p:nvGrpSpPr>
        <p:grpSpPr>
          <a:xfrm>
            <a:off x="4475376" y="274638"/>
            <a:ext cx="4633128" cy="6538738"/>
            <a:chOff x="4475376" y="274638"/>
            <a:chExt cx="4633128" cy="65387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8310DE-B4D3-4D01-BF0F-57442A1E535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83" b="4372"/>
            <a:stretch/>
          </p:blipFill>
          <p:spPr bwMode="auto">
            <a:xfrm>
              <a:off x="4499992" y="274638"/>
              <a:ext cx="4567042" cy="301034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647D1D-A83D-4614-8442-1CB7BF645F84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2"/>
            <a:stretch/>
          </p:blipFill>
          <p:spPr bwMode="auto">
            <a:xfrm>
              <a:off x="4475376" y="3284984"/>
              <a:ext cx="4633128" cy="35283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678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3F99BCA-96E6-4A99-8532-B95FB45C6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9"/>
          <a:stretch/>
        </p:blipFill>
        <p:spPr>
          <a:xfrm>
            <a:off x="-8170" y="3429000"/>
            <a:ext cx="8651306" cy="2130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28F81F-3490-4F02-818B-8CF70F17A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63"/>
          <a:stretch/>
        </p:blipFill>
        <p:spPr>
          <a:xfrm>
            <a:off x="-8167" y="1167514"/>
            <a:ext cx="8651304" cy="22982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972616" y="4222025"/>
            <a:ext cx="2448272" cy="5123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Energy Imbalance anomaly (Wm</a:t>
            </a:r>
            <a:r>
              <a:rPr lang="en-GB" baseline="30000" dirty="0">
                <a:latin typeface="+mn-lt"/>
              </a:rPr>
              <a:t>-2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0323DB-1C7E-4D1F-A506-D4478AE8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11504"/>
            <a:ext cx="7643192" cy="634082"/>
          </a:xfrm>
        </p:spPr>
        <p:txBody>
          <a:bodyPr/>
          <a:lstStyle/>
          <a:p>
            <a:r>
              <a:rPr lang="en-GB" sz="2800" dirty="0"/>
              <a:t>Recent global climate variability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 flipH="1">
            <a:off x="936464" y="4437112"/>
            <a:ext cx="767832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488776" y="3284984"/>
            <a:ext cx="691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solidFill>
                  <a:srgbClr val="7030A0"/>
                </a:solidFill>
              </a:rPr>
              <a:t>2.8</a:t>
            </a:r>
            <a:endParaRPr lang="en-GB" sz="2200" b="1" baseline="30000" dirty="0">
              <a:solidFill>
                <a:srgbClr val="7030A0"/>
              </a:solidFill>
            </a:endParaRPr>
          </a:p>
          <a:p>
            <a:pPr algn="ctr"/>
            <a:r>
              <a:rPr lang="en-GB" sz="2200" b="1" dirty="0">
                <a:solidFill>
                  <a:srgbClr val="7030A0"/>
                </a:solidFill>
              </a:rPr>
              <a:t>1.8</a:t>
            </a:r>
          </a:p>
          <a:p>
            <a:pPr algn="ctr"/>
            <a:r>
              <a:rPr lang="en-GB" sz="2200" b="1" dirty="0">
                <a:solidFill>
                  <a:srgbClr val="7030A0"/>
                </a:solidFill>
              </a:rPr>
              <a:t>0.8</a:t>
            </a:r>
          </a:p>
          <a:p>
            <a:pPr algn="ctr"/>
            <a:r>
              <a:rPr lang="en-GB" sz="2200" b="1" dirty="0">
                <a:solidFill>
                  <a:srgbClr val="7030A0"/>
                </a:solidFill>
              </a:rPr>
              <a:t>-0.2</a:t>
            </a:r>
          </a:p>
          <a:p>
            <a:pPr algn="ctr"/>
            <a:r>
              <a:rPr lang="en-GB" sz="2200" b="1" dirty="0">
                <a:solidFill>
                  <a:srgbClr val="7030A0"/>
                </a:solidFill>
              </a:rPr>
              <a:t>-1.2</a:t>
            </a:r>
          </a:p>
          <a:p>
            <a:pPr algn="ctr"/>
            <a:r>
              <a:rPr lang="en-GB" sz="2200" b="1" dirty="0">
                <a:solidFill>
                  <a:srgbClr val="7030A0"/>
                </a:solidFill>
              </a:rPr>
              <a:t>-2.2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2271" y="5693186"/>
            <a:ext cx="7422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Update from </a:t>
            </a:r>
            <a:r>
              <a:rPr lang="en-GB" sz="2000" u="sng" dirty="0">
                <a:latin typeface="+mn-lt"/>
                <a:hlinkClick r:id="rId3"/>
              </a:rPr>
              <a:t>Allan et al.(2014) </a:t>
            </a:r>
            <a:r>
              <a:rPr lang="en-GB" sz="2000" u="sng" dirty="0" err="1">
                <a:latin typeface="+mn-lt"/>
                <a:hlinkClick r:id="rId3"/>
              </a:rPr>
              <a:t>Surv</a:t>
            </a:r>
            <a:r>
              <a:rPr lang="en-GB" sz="2000" u="sng" dirty="0">
                <a:latin typeface="+mn-lt"/>
                <a:hlinkClick r:id="rId3"/>
              </a:rPr>
              <a:t>. </a:t>
            </a:r>
            <a:r>
              <a:rPr lang="en-GB" sz="2000" u="sng" dirty="0" err="1">
                <a:latin typeface="+mn-lt"/>
                <a:hlinkClick r:id="rId3"/>
              </a:rPr>
              <a:t>Geophys</a:t>
            </a:r>
            <a:r>
              <a:rPr lang="en-GB" sz="2000" u="sng" dirty="0">
                <a:latin typeface="+mn-lt"/>
                <a:hlinkClick r:id="rId3"/>
              </a:rPr>
              <a:t>.</a:t>
            </a:r>
            <a:r>
              <a:rPr lang="en-GB" sz="2000" dirty="0">
                <a:latin typeface="+mn-lt"/>
              </a:rPr>
              <a:t>; </a:t>
            </a:r>
            <a:r>
              <a:rPr lang="en-GB" sz="2000" dirty="0">
                <a:latin typeface="+mn-lt"/>
                <a:hlinkClick r:id="rId4"/>
              </a:rPr>
              <a:t>Allan et al. (2014) GRL</a:t>
            </a:r>
            <a:r>
              <a:rPr lang="en-GB" sz="2000" dirty="0">
                <a:latin typeface="+mn-lt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4E953-0EFC-4CD9-B785-37EACE7434AF}"/>
              </a:ext>
            </a:extLst>
          </p:cNvPr>
          <p:cNvSpPr txBox="1"/>
          <p:nvPr/>
        </p:nvSpPr>
        <p:spPr>
          <a:xfrm>
            <a:off x="-972616" y="2134210"/>
            <a:ext cx="2448272" cy="50270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Surface temperature anomaly (</a:t>
            </a:r>
            <a:r>
              <a:rPr lang="en-GB" dirty="0" err="1">
                <a:latin typeface="+mn-lt"/>
              </a:rPr>
              <a:t>degC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3036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n-GB" sz="2000" dirty="0"/>
              <a:t>More accurate multi-decadal global estimates of Earth’s energy budget and its variability </a:t>
            </a:r>
            <a:r>
              <a:rPr lang="en-GB" sz="1800" dirty="0"/>
              <a:t>(e.g. </a:t>
            </a:r>
            <a:r>
              <a:rPr lang="en-GB" sz="1800" u="sng" dirty="0">
                <a:hlinkClick r:id="rId2"/>
              </a:rPr>
              <a:t>Cheng et al. 2017</a:t>
            </a:r>
            <a:r>
              <a:rPr lang="en-GB" sz="1800" dirty="0"/>
              <a:t> Sci. Adv.; </a:t>
            </a:r>
            <a:r>
              <a:rPr lang="en-GB" sz="1800" dirty="0">
                <a:hlinkClick r:id="rId3"/>
              </a:rPr>
              <a:t>Allan et al. 2014</a:t>
            </a:r>
            <a:r>
              <a:rPr lang="en-GB" sz="1800" dirty="0"/>
              <a:t> GRL)</a:t>
            </a:r>
          </a:p>
          <a:p>
            <a:pPr lvl="1"/>
            <a:r>
              <a:rPr lang="en-GB" sz="1800" dirty="0"/>
              <a:t>Better indicator of global climate change than surface temperature but gaps in observing deep ocean (e.g. </a:t>
            </a:r>
            <a:r>
              <a:rPr lang="en-GB" sz="1800" dirty="0">
                <a:hlinkClick r:id="rId4"/>
              </a:rPr>
              <a:t>Palmer 2017</a:t>
            </a:r>
            <a:r>
              <a:rPr lang="en-GB" sz="1800" dirty="0"/>
              <a:t> CCCR)</a:t>
            </a:r>
          </a:p>
          <a:p>
            <a:pPr lvl="1"/>
            <a:r>
              <a:rPr lang="en-GB" sz="1800" dirty="0"/>
              <a:t>Link to observed cloudiness? e.g. </a:t>
            </a:r>
            <a:r>
              <a:rPr lang="en-GB" sz="1800" dirty="0">
                <a:hlinkClick r:id="rId5"/>
              </a:rPr>
              <a:t>Norris et al (2016) </a:t>
            </a:r>
            <a:r>
              <a:rPr lang="en-GB" sz="1800" i="1" dirty="0">
                <a:hlinkClick r:id="rId5"/>
              </a:rPr>
              <a:t>Nature</a:t>
            </a:r>
            <a:endParaRPr lang="en-GB" sz="1800" dirty="0"/>
          </a:p>
          <a:p>
            <a:r>
              <a:rPr lang="en-GB" sz="2000" dirty="0"/>
              <a:t>Link between energy imbalance and surface warming depends on energy budget of upper mixed ocean layer </a:t>
            </a:r>
            <a:r>
              <a:rPr lang="en-GB" sz="1800" dirty="0"/>
              <a:t>(</a:t>
            </a:r>
            <a:r>
              <a:rPr lang="fr-FR" sz="1800" dirty="0">
                <a:hlinkClick r:id="rId6"/>
              </a:rPr>
              <a:t>Roberts et al. 2015 JGR</a:t>
            </a:r>
            <a:r>
              <a:rPr lang="en-GB" sz="1800" dirty="0"/>
              <a:t>;  </a:t>
            </a:r>
            <a:r>
              <a:rPr lang="en-GB" sz="1800" dirty="0">
                <a:hlinkClick r:id="rId7"/>
              </a:rPr>
              <a:t>Hedemann et al. 2017 </a:t>
            </a:r>
            <a:r>
              <a:rPr lang="en-GB" sz="1800" dirty="0"/>
              <a:t>Nature Climate Change; </a:t>
            </a:r>
            <a:r>
              <a:rPr lang="en-GB" sz="1800" dirty="0" err="1">
                <a:hlinkClick r:id="rId8"/>
              </a:rPr>
              <a:t>Xie</a:t>
            </a:r>
            <a:r>
              <a:rPr lang="en-GB" sz="1800" dirty="0">
                <a:hlinkClick r:id="rId8"/>
              </a:rPr>
              <a:t> &amp; </a:t>
            </a:r>
            <a:r>
              <a:rPr lang="en-GB" sz="1800" dirty="0" err="1">
                <a:hlinkClick r:id="rId8"/>
              </a:rPr>
              <a:t>Kosaka</a:t>
            </a:r>
            <a:r>
              <a:rPr lang="en-GB" sz="1800" dirty="0">
                <a:hlinkClick r:id="rId8"/>
              </a:rPr>
              <a:t> 2017</a:t>
            </a:r>
            <a:r>
              <a:rPr lang="en-GB" sz="1800" dirty="0"/>
              <a:t> CCCR)</a:t>
            </a:r>
          </a:p>
          <a:p>
            <a:pPr lvl="1"/>
            <a:r>
              <a:rPr lang="en-GB" sz="1800" dirty="0"/>
              <a:t>Better appreciation of mechanisms of decadal global climate variability </a:t>
            </a:r>
          </a:p>
          <a:p>
            <a:r>
              <a:rPr lang="en-GB" sz="2000" dirty="0"/>
              <a:t>Distinct feedbacks on internal variability/forced change (</a:t>
            </a:r>
            <a:r>
              <a:rPr lang="fr-FR" sz="2000" dirty="0">
                <a:hlinkClick r:id="rId9"/>
              </a:rPr>
              <a:t>Brown et al. 2016 J. Clim</a:t>
            </a:r>
            <a:r>
              <a:rPr lang="fr-FR" sz="2000" b="1" u="sng" dirty="0"/>
              <a:t>; </a:t>
            </a:r>
            <a:r>
              <a:rPr lang="fr-FR" sz="2000" dirty="0">
                <a:hlinkClick r:id="rId10"/>
              </a:rPr>
              <a:t>Xie et al. 2015 Nature </a:t>
            </a:r>
            <a:r>
              <a:rPr lang="fr-FR" sz="2000" dirty="0" err="1">
                <a:hlinkClick r:id="rId10"/>
              </a:rPr>
              <a:t>Geosci</a:t>
            </a:r>
            <a:r>
              <a:rPr lang="fr-FR" sz="2000" dirty="0"/>
              <a:t>; </a:t>
            </a:r>
            <a:r>
              <a:rPr lang="en-GB" sz="2000" dirty="0">
                <a:solidFill>
                  <a:schemeClr val="tx2"/>
                </a:solidFill>
                <a:hlinkClick r:id="rId11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hlinkClick r:id="rId11"/>
              </a:rPr>
              <a:t>Geosci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Obs. estimates of climate sensitivity (</a:t>
            </a:r>
            <a:r>
              <a:rPr lang="fr-FR" sz="1800" u="sng" dirty="0">
                <a:hlinkClick r:id="rId12"/>
              </a:rPr>
              <a:t>Richardson et al. (2016) Nature </a:t>
            </a:r>
            <a:r>
              <a:rPr lang="fr-FR" sz="1800" u="sng" dirty="0" err="1">
                <a:hlinkClick r:id="rId12"/>
              </a:rPr>
              <a:t>Climate</a:t>
            </a:r>
            <a:r>
              <a:rPr lang="fr-FR" sz="1800" u="sng" dirty="0"/>
              <a:t>)</a:t>
            </a:r>
          </a:p>
          <a:p>
            <a:pPr lvl="1"/>
            <a:r>
              <a:rPr lang="fr-FR" sz="1800" dirty="0"/>
              <a:t>Spatial patterns of </a:t>
            </a:r>
            <a:r>
              <a:rPr lang="fr-FR" sz="1800" dirty="0" err="1"/>
              <a:t>warming</a:t>
            </a:r>
            <a:r>
              <a:rPr lang="fr-FR" sz="1800" dirty="0"/>
              <a:t> crucial (</a:t>
            </a:r>
            <a:r>
              <a:rPr lang="en-GB" sz="1800" dirty="0">
                <a:hlinkClick r:id="rId13"/>
              </a:rPr>
              <a:t>Gregory and Andrews (2016) GRL</a:t>
            </a:r>
            <a:r>
              <a:rPr lang="en-GB" sz="1800" dirty="0"/>
              <a:t>)</a:t>
            </a:r>
          </a:p>
          <a:p>
            <a:pPr lvl="1"/>
            <a:r>
              <a:rPr lang="en-GB" sz="1800" dirty="0"/>
              <a:t>What explains decreased heating of E Pacific and is it realistic?</a:t>
            </a:r>
          </a:p>
          <a:p>
            <a:r>
              <a:rPr lang="en-GB" sz="2000" dirty="0"/>
              <a:t>Advances in observing/understanding inter-hemispheric energy imbalance/transport and links to CMIP5 precipitation biases (</a:t>
            </a:r>
            <a:r>
              <a:rPr lang="en-GB" sz="2000" dirty="0">
                <a:hlinkClick r:id="rId14"/>
              </a:rPr>
              <a:t>Frierson et al. 2013</a:t>
            </a:r>
            <a:r>
              <a:rPr lang="en-GB" sz="2000" dirty="0"/>
              <a:t>; </a:t>
            </a:r>
            <a:r>
              <a:rPr lang="en-GB" sz="2000" dirty="0">
                <a:hlinkClick r:id="rId15"/>
              </a:rPr>
              <a:t>Loeb et al. 2016 </a:t>
            </a:r>
            <a:r>
              <a:rPr lang="en-GB" sz="2000" dirty="0" err="1">
                <a:hlinkClick r:id="rId15"/>
              </a:rPr>
              <a:t>Clim</a:t>
            </a:r>
            <a:r>
              <a:rPr lang="en-GB" sz="2000" dirty="0">
                <a:hlinkClick r:id="rId15"/>
              </a:rPr>
              <a:t>. </a:t>
            </a:r>
            <a:r>
              <a:rPr lang="en-GB" sz="2000" dirty="0" err="1">
                <a:hlinkClick r:id="rId15"/>
              </a:rPr>
              <a:t>Dyn</a:t>
            </a:r>
            <a:r>
              <a:rPr lang="en-GB" sz="2000" dirty="0"/>
              <a:t>; </a:t>
            </a:r>
            <a:r>
              <a:rPr lang="en-GB" sz="2000" dirty="0">
                <a:hlinkClick r:id="rId16"/>
              </a:rPr>
              <a:t>Stephens et al. 2016 CCCR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Possible constraint on realism of climate models (</a:t>
            </a:r>
            <a:r>
              <a:rPr lang="en-GB" sz="1800" dirty="0">
                <a:hlinkClick r:id="rId17"/>
              </a:rPr>
              <a:t>Haywood et al. (2016) GRL</a:t>
            </a:r>
            <a:r>
              <a:rPr lang="en-GB" sz="1800" dirty="0"/>
              <a:t>)</a:t>
            </a:r>
            <a:endParaRPr lang="fr-FR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27291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.metoffice.gov.uk/binaries/content/gallery/mohippo/images/research/monitoring/compare_datasets_new_logo_c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20913" cy="62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7112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CBA7-C0AD-40D2-876E-31FA11F9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Can net zero global radiative forcing but with spatial pattern drive temperature change?</a:t>
            </a:r>
          </a:p>
          <a:p>
            <a:r>
              <a:rPr lang="en-GB" sz="2400" dirty="0"/>
              <a:t>Does the east Pacific control hiatus/surge events? Does the Atlantic drive the Pacific? Do the tropics drive the N Atlantic?</a:t>
            </a:r>
          </a:p>
          <a:p>
            <a:r>
              <a:rPr lang="en-GB" sz="2400" dirty="0"/>
              <a:t>How does rebound from volcanic eruptions (e.g. Pinatubo) influence the climate system; is this represented by models?</a:t>
            </a:r>
          </a:p>
          <a:p>
            <a:r>
              <a:rPr lang="en-GB" sz="2400" dirty="0"/>
              <a:t>Is there a missing ocean dynamical feedback on warming?</a:t>
            </a:r>
          </a:p>
          <a:p>
            <a:r>
              <a:rPr lang="en-GB" sz="2400" dirty="0"/>
              <a:t>Is internal variability adequately represented by models?</a:t>
            </a:r>
          </a:p>
          <a:p>
            <a:r>
              <a:rPr lang="en-GB" sz="2400" dirty="0"/>
              <a:t>What is the role of aerosol changes/uncertainty in determining observed/simulated warming rate &amp; difference?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B33B5"/>
                </a:solidFill>
              </a:rPr>
              <a:t>Need clever people with big models to address some of these…</a:t>
            </a:r>
            <a:endParaRPr lang="en-GB" sz="2400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CF63A-D210-4D12-8E8D-D176EEB4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28792"/>
            <a:ext cx="8280000" cy="828000"/>
          </a:xfrm>
        </p:spPr>
        <p:txBody>
          <a:bodyPr/>
          <a:lstStyle/>
          <a:p>
            <a:r>
              <a:rPr lang="en-GB" sz="3600" dirty="0"/>
              <a:t>Outstanding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99333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585030" cy="6641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6376" y="5013176"/>
            <a:ext cx="6917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700" b="1" dirty="0">
                <a:solidFill>
                  <a:srgbClr val="FF0000"/>
                </a:solidFill>
              </a:rPr>
              <a:t>2.8</a:t>
            </a:r>
            <a:endParaRPr lang="en-GB" sz="1700" b="1" baseline="30000" dirty="0">
              <a:solidFill>
                <a:srgbClr val="FF0000"/>
              </a:solidFill>
            </a:endParaRP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1.8</a:t>
            </a: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0.8</a:t>
            </a: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-0.2</a:t>
            </a: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-1.2</a:t>
            </a:r>
          </a:p>
          <a:p>
            <a:pPr algn="ctr"/>
            <a:r>
              <a:rPr lang="en-GB" sz="1700" b="1" dirty="0">
                <a:solidFill>
                  <a:srgbClr val="FF0000"/>
                </a:solidFill>
              </a:rPr>
              <a:t>-2.2</a:t>
            </a:r>
          </a:p>
        </p:txBody>
      </p:sp>
      <p:sp>
        <p:nvSpPr>
          <p:cNvPr id="8" name="TextBox 4"/>
          <p:cNvSpPr txBox="1"/>
          <p:nvPr/>
        </p:nvSpPr>
        <p:spPr>
          <a:xfrm rot="5400000">
            <a:off x="7177172" y="5962164"/>
            <a:ext cx="2948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FF0000"/>
                </a:solidFill>
                <a:latin typeface="+mn-lt"/>
              </a:rPr>
              <a:t>Energy imbalance (Wm</a:t>
            </a:r>
            <a:r>
              <a:rPr lang="en-GB" sz="1600" baseline="30000" dirty="0">
                <a:solidFill>
                  <a:srgbClr val="FF0000"/>
                </a:solidFill>
                <a:latin typeface="+mn-lt"/>
              </a:rPr>
              <a:t>-2</a:t>
            </a:r>
            <a:r>
              <a:rPr lang="en-GB" sz="1600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 flipH="1">
            <a:off x="2267744" y="5922000"/>
            <a:ext cx="583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4968" y="5157192"/>
            <a:ext cx="1416712" cy="132343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ENERGY BUDGET anomaly (Wm</a:t>
            </a:r>
            <a:r>
              <a:rPr lang="en-GB" sz="2000" baseline="30000" dirty="0">
                <a:latin typeface="+mn-lt"/>
              </a:rPr>
              <a:t>-2</a:t>
            </a:r>
            <a:r>
              <a:rPr lang="en-GB" sz="2000" dirty="0">
                <a:latin typeface="+mn-lt"/>
              </a:rPr>
              <a:t>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620688"/>
            <a:ext cx="2304256" cy="5123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TEMPERATURE anomaly (</a:t>
            </a:r>
            <a:r>
              <a:rPr lang="en-GB" dirty="0" err="1">
                <a:latin typeface="+mn-lt"/>
              </a:rPr>
              <a:t>degC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21" y="3994894"/>
            <a:ext cx="2304256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PRECIPITATION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132856"/>
            <a:ext cx="1728192" cy="1015663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WATER VAPOUR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08772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AF6B-97A7-4A3D-84C4-1D4C4AA5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543" y="237259"/>
            <a:ext cx="2496933" cy="2156334"/>
          </a:xfrm>
        </p:spPr>
        <p:txBody>
          <a:bodyPr/>
          <a:lstStyle/>
          <a:p>
            <a:r>
              <a:rPr lang="en-GB" sz="2800" dirty="0">
                <a:solidFill>
                  <a:srgbClr val="0B33B5"/>
                </a:solidFill>
              </a:rPr>
              <a:t>Has increased evaporation driven east Pacific cooling?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CE673-EC88-4E54-870E-0126C98F2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094" y="3683711"/>
            <a:ext cx="2749056" cy="2944451"/>
          </a:xfrm>
        </p:spPr>
        <p:txBody>
          <a:bodyPr/>
          <a:lstStyle/>
          <a:p>
            <a:r>
              <a:rPr lang="en-GB" sz="2000" dirty="0"/>
              <a:t>Decreases in East Pacific surface fluxes since 1990s</a:t>
            </a:r>
          </a:p>
          <a:p>
            <a:r>
              <a:rPr lang="en-GB" sz="2000" dirty="0"/>
              <a:t>Discrepancy to simulations without coupled feedbacks</a:t>
            </a:r>
          </a:p>
          <a:p>
            <a:r>
              <a:rPr lang="en-GB" sz="2000" dirty="0"/>
              <a:t>Is surface evaporation amplifying cooling?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5CBD9-6D09-45D0-820B-8C6C07487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t="63402"/>
          <a:stretch/>
        </p:blipFill>
        <p:spPr>
          <a:xfrm>
            <a:off x="395536" y="4468293"/>
            <a:ext cx="5400600" cy="2010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6FC53-366C-49D4-8FD4-D79742DC8D4B}"/>
              </a:ext>
            </a:extLst>
          </p:cNvPr>
          <p:cNvSpPr txBox="1"/>
          <p:nvPr/>
        </p:nvSpPr>
        <p:spPr>
          <a:xfrm>
            <a:off x="1979712" y="-1642"/>
            <a:ext cx="236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</a:rPr>
              <a:t>downward LHF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B0E1DD-9F83-4A50-B122-3C185445C550}"/>
              </a:ext>
            </a:extLst>
          </p:cNvPr>
          <p:cNvGrpSpPr/>
          <p:nvPr/>
        </p:nvGrpSpPr>
        <p:grpSpPr>
          <a:xfrm>
            <a:off x="125315" y="318891"/>
            <a:ext cx="6124575" cy="4149403"/>
            <a:chOff x="391641" y="1123824"/>
            <a:chExt cx="6124575" cy="41494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99BA23-9A0F-41F4-89FE-B35109559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1"/>
            <a:stretch/>
          </p:blipFill>
          <p:spPr>
            <a:xfrm>
              <a:off x="391641" y="1123824"/>
              <a:ext cx="6124575" cy="20602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296C8C-8FF8-45E6-BA6E-B8B146775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1" t="-862" r="351" b="73343"/>
            <a:stretch/>
          </p:blipFill>
          <p:spPr>
            <a:xfrm>
              <a:off x="391641" y="3212976"/>
              <a:ext cx="6124575" cy="206025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6AF9D1-F587-45DB-89ED-7DFCE39CE2E5}"/>
              </a:ext>
            </a:extLst>
          </p:cNvPr>
          <p:cNvSpPr txBox="1"/>
          <p:nvPr/>
        </p:nvSpPr>
        <p:spPr>
          <a:xfrm>
            <a:off x="6268094" y="2467066"/>
            <a:ext cx="2784677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Increased cloud cover plays a role? </a:t>
            </a:r>
            <a:r>
              <a:rPr lang="en-GB" sz="2000" dirty="0">
                <a:solidFill>
                  <a:schemeClr val="tx2"/>
                </a:solidFill>
                <a:latin typeface="+mn-lt"/>
                <a:hlinkClick r:id="rId4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latin typeface="+mn-lt"/>
                <a:hlinkClick r:id="rId4"/>
              </a:rPr>
              <a:t>Geosci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82DF07-157E-47BF-A944-1538C01E651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24128" y="3220814"/>
            <a:ext cx="525763" cy="496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9754" y="6478932"/>
            <a:ext cx="624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5"/>
              </a:rPr>
              <a:t>Liu &amp; Allan (2018) J. </a:t>
            </a:r>
            <a:r>
              <a:rPr lang="en-GB" dirty="0" err="1">
                <a:latin typeface="+mn-lt"/>
                <a:hlinkClick r:id="rId5"/>
              </a:rPr>
              <a:t>Clim</a:t>
            </a:r>
            <a:r>
              <a:rPr lang="en-GB" dirty="0">
                <a:latin typeface="+mn-lt"/>
              </a:rPr>
              <a:t> (top);</a:t>
            </a:r>
            <a:r>
              <a:rPr lang="en-GB" dirty="0">
                <a:latin typeface="+mn-lt"/>
                <a:hlinkClick r:id="rId6"/>
              </a:rPr>
              <a:t> Liu et al. 2017 JGR</a:t>
            </a:r>
            <a:r>
              <a:rPr lang="en-GB" dirty="0">
                <a:latin typeface="+mn-lt"/>
              </a:rPr>
              <a:t> (bottom)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9872" y="361063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33B5"/>
                </a:solidFill>
                <a:latin typeface="+mn-lt"/>
              </a:rPr>
              <a:t>LHF</a:t>
            </a:r>
          </a:p>
          <a:p>
            <a:r>
              <a:rPr lang="en-GB" b="1" dirty="0">
                <a:solidFill>
                  <a:srgbClr val="FF0000"/>
                </a:solidFill>
                <a:latin typeface="+mn-lt"/>
              </a:rPr>
              <a:t>SW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82DF07-157E-47BF-A944-1538C01E65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19672" y="3610631"/>
            <a:ext cx="416112" cy="9198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82DF07-157E-47BF-A944-1538C01E65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06005" y="3438168"/>
            <a:ext cx="1097362" cy="10923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66913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0"/>
          <a:stretch/>
        </p:blipFill>
        <p:spPr>
          <a:xfrm>
            <a:off x="5255" y="908720"/>
            <a:ext cx="5187633" cy="310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44624"/>
            <a:ext cx="8568952" cy="797514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Interpreting &amp; connecting systemic model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25144"/>
            <a:ext cx="2011012" cy="1152128"/>
          </a:xfrm>
        </p:spPr>
        <p:txBody>
          <a:bodyPr/>
          <a:lstStyle/>
          <a:p>
            <a:pPr marL="0" lvl="0" indent="0" algn="r">
              <a:buNone/>
            </a:pPr>
            <a:r>
              <a:rPr lang="en-GB" sz="1800" dirty="0"/>
              <a:t>Models with large </a:t>
            </a:r>
            <a:r>
              <a:rPr lang="en-GB" sz="1800" dirty="0" err="1"/>
              <a:t>precip</a:t>
            </a:r>
            <a:r>
              <a:rPr lang="en-GB" sz="1800" dirty="0"/>
              <a:t> biases (left) underestimate south hemisphere cloud reflection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73347" y="1055110"/>
            <a:ext cx="375614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kern="0" dirty="0"/>
              <a:t>Combine top of atmosphere radiation budget data with reanalyses in evaluating surface energy budget, energy flows and systemic precipitation biases in CMIP5 simulations.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hlinkClick r:id="rId4"/>
              </a:rPr>
              <a:t>Loeb et al. (2016) </a:t>
            </a:r>
            <a:r>
              <a:rPr lang="en-GB" sz="2000" dirty="0" err="1">
                <a:solidFill>
                  <a:srgbClr val="000000"/>
                </a:solidFill>
                <a:hlinkClick r:id="rId4"/>
              </a:rPr>
              <a:t>Clim</a:t>
            </a:r>
            <a:r>
              <a:rPr lang="en-GB" sz="2000" dirty="0">
                <a:solidFill>
                  <a:srgbClr val="000000"/>
                </a:solidFill>
                <a:hlinkClick r:id="rId4"/>
              </a:rPr>
              <a:t>. </a:t>
            </a:r>
            <a:r>
              <a:rPr lang="en-GB" sz="2000" dirty="0" err="1">
                <a:solidFill>
                  <a:srgbClr val="000000"/>
                </a:solidFill>
                <a:hlinkClick r:id="rId4"/>
              </a:rPr>
              <a:t>Dyn</a:t>
            </a:r>
            <a:endParaRPr lang="en-GB" sz="2000" kern="0" dirty="0"/>
          </a:p>
          <a:p>
            <a:pPr marL="0" indent="0">
              <a:buNone/>
            </a:pPr>
            <a:r>
              <a:rPr lang="en-GB" sz="1800" kern="0" dirty="0"/>
              <a:t>See also </a:t>
            </a:r>
            <a:r>
              <a:rPr lang="en-GB" sz="1800" kern="0" dirty="0">
                <a:hlinkClick r:id="rId5"/>
              </a:rPr>
              <a:t>Liu et al. (2017) JGR</a:t>
            </a:r>
            <a:r>
              <a:rPr lang="en-GB" sz="1800" kern="0" dirty="0"/>
              <a:t>; </a:t>
            </a:r>
            <a:r>
              <a:rPr lang="en-GB" sz="1800" dirty="0">
                <a:hlinkClick r:id="rId6"/>
              </a:rPr>
              <a:t>Stephens et al. (2016) CCCR</a:t>
            </a:r>
            <a:endParaRPr lang="en-GB" sz="18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8CCFA-3A9E-492B-A99D-9D54B0581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532" y="4325371"/>
            <a:ext cx="6660232" cy="24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80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Enhanced Walker Circulation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FF0000"/>
                </a:solidFill>
                <a:latin typeface="Calibri"/>
              </a:rPr>
              <a:t>Warm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4F81BD"/>
                </a:solidFill>
                <a:latin typeface="Calibri"/>
              </a:rPr>
              <a:t>Cool water</a:t>
            </a: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Strengthening trade winds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620688"/>
            <a:ext cx="574992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Continued heating from greenhouse gases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4F81BD"/>
                </a:solidFill>
                <a:latin typeface="Calibri"/>
              </a:rPr>
              <a:t>Equatorial Undercurrent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4974267"/>
            <a:ext cx="7058141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40152" y="1628800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644859"/>
              <a:ext cx="1642836" cy="1584206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Pacific SST strengthens atmospheric circulation</a:t>
              </a: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Ding et al. 2014</a:t>
            </a:r>
            <a:r>
              <a:rPr lang="en-GB" sz="1700" dirty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5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5"/>
              </a:rPr>
              <a:t> et al. 2014b</a:t>
            </a:r>
            <a:r>
              <a:rPr lang="en-GB" sz="17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805264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 also: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Merrifield (2010)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Sohn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L’Heureux et al. (2013) . Change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Watanabe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Balmaseda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Trenberth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fr-FR" sz="1600" u="sng" dirty="0" err="1">
                <a:hlinkClick r:id="rId12"/>
              </a:rPr>
              <a:t>Llovel</a:t>
            </a:r>
            <a:r>
              <a:rPr lang="fr-FR" sz="1600" u="sng" dirty="0">
                <a:hlinkClick r:id="rId12"/>
              </a:rPr>
              <a:t> et al. (2014) </a:t>
            </a:r>
            <a:r>
              <a:rPr lang="fr-FR" dirty="0"/>
              <a:t>;</a:t>
            </a:r>
            <a:r>
              <a:rPr lang="fr-FR" sz="1600" u="sng" dirty="0" err="1">
                <a:hlinkClick r:id="rId13"/>
              </a:rPr>
              <a:t>Durack</a:t>
            </a:r>
            <a:r>
              <a:rPr lang="fr-FR" sz="1600" u="sng" dirty="0">
                <a:hlinkClick r:id="rId13"/>
              </a:rPr>
              <a:t> et al. (2014) </a:t>
            </a:r>
            <a:r>
              <a:rPr lang="fr-FR" dirty="0"/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hlinkClick r:id="rId14"/>
              </a:rPr>
              <a:t>Nieves et al. (2015)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; </a:t>
            </a:r>
            <a:r>
              <a:rPr lang="da-DK" sz="1600" u="sng" dirty="0">
                <a:hlinkClick r:id="rId15"/>
              </a:rPr>
              <a:t>Brown et al. (2015) JGR</a:t>
            </a:r>
            <a:r>
              <a:rPr lang="da-DK" sz="1600" u="sng" dirty="0"/>
              <a:t> ; </a:t>
            </a:r>
            <a:r>
              <a:rPr lang="da-DK" sz="1600" u="sng" dirty="0">
                <a:hlinkClick r:id="rId16"/>
              </a:rPr>
              <a:t>Somavilla et al. (2016) </a:t>
            </a:r>
            <a:r>
              <a:rPr lang="da-DK" sz="1600" dirty="0"/>
              <a:t>; </a:t>
            </a:r>
            <a:r>
              <a:rPr lang="fr-FR" sz="1600" u="sng" dirty="0">
                <a:hlinkClick r:id="rId17"/>
              </a:rPr>
              <a:t>Liu et al. (2016) </a:t>
            </a:r>
            <a:endParaRPr lang="en-GB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Decreased salinity</a:t>
            </a: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562511"/>
            <a:ext cx="578567" cy="7064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5845735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2800" kern="0" dirty="0">
                <a:solidFill>
                  <a:srgbClr val="CCCCFF">
                    <a:lumMod val="50000"/>
                  </a:srgbClr>
                </a:solidFill>
              </a:rPr>
              <a:t>Some earlier strands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8258" y="3212976"/>
            <a:ext cx="1640246" cy="1477328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+mn-lt"/>
              </a:rPr>
              <a:t>Remote forcing from Atlantic: </a:t>
            </a:r>
          </a:p>
          <a:p>
            <a:r>
              <a:rPr lang="en-GB" dirty="0">
                <a:solidFill>
                  <a:schemeClr val="tx2"/>
                </a:solidFill>
                <a:latin typeface="+mn-lt"/>
                <a:hlinkClick r:id="rId18"/>
              </a:rPr>
              <a:t>Li et al. (2016)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;</a:t>
            </a:r>
            <a:endParaRPr lang="en-GB" dirty="0">
              <a:solidFill>
                <a:prstClr val="black"/>
              </a:solidFill>
              <a:latin typeface="+mn-lt"/>
            </a:endParaRPr>
          </a:p>
          <a:p>
            <a:r>
              <a:rPr lang="en-GB" u="sng" dirty="0">
                <a:solidFill>
                  <a:prstClr val="black"/>
                </a:solidFill>
                <a:latin typeface="+mn-lt"/>
                <a:hlinkClick r:id="rId19"/>
              </a:rPr>
              <a:t>McGregor et al. (2014) 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Left-Right Arrow 3"/>
          <p:cNvSpPr/>
          <p:nvPr/>
        </p:nvSpPr>
        <p:spPr>
          <a:xfrm rot="20840244">
            <a:off x="6194568" y="3436260"/>
            <a:ext cx="1436741" cy="509684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? Heat flux to Indian ocean 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Lee </a:t>
            </a:r>
            <a:r>
              <a:rPr lang="en-GB" sz="1600" dirty="0" err="1">
                <a:solidFill>
                  <a:prstClr val="black"/>
                </a:solidFill>
                <a:hlinkClick r:id="rId20"/>
              </a:rPr>
              <a:t>etal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803" y="1052736"/>
            <a:ext cx="177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Aerosol forcing of circulation (</a:t>
            </a:r>
            <a:r>
              <a:rPr lang="en-GB" sz="1600" dirty="0">
                <a:hlinkClick r:id="rId21"/>
              </a:rPr>
              <a:t>Smith et al. 2016</a:t>
            </a:r>
            <a:r>
              <a:rPr lang="en-GB" sz="16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4" y="44624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Radiative Forcing/Imbalance </a:t>
            </a:r>
            <a:r>
              <a:rPr lang="en-GB" sz="1600" dirty="0">
                <a:hlinkClick r:id="rId22"/>
              </a:rPr>
              <a:t>Johnson et al. (2016) </a:t>
            </a:r>
            <a:r>
              <a:rPr lang="en-GB" sz="1600" dirty="0"/>
              <a:t>; </a:t>
            </a:r>
            <a:r>
              <a:rPr lang="en-GB" sz="1600" dirty="0" err="1">
                <a:hlinkClick r:id="rId23"/>
              </a:rPr>
              <a:t>Checa</a:t>
            </a:r>
            <a:r>
              <a:rPr lang="en-GB" sz="1600" dirty="0">
                <a:hlinkClick r:id="rId23"/>
              </a:rPr>
              <a:t>-Garcia et al. (2016)</a:t>
            </a:r>
            <a:r>
              <a:rPr lang="en-GB" sz="1600" dirty="0"/>
              <a:t> ; </a:t>
            </a:r>
            <a:r>
              <a:rPr lang="en-GB" sz="1600" dirty="0">
                <a:hlinkClick r:id="rId24"/>
              </a:rPr>
              <a:t>Huber &amp; </a:t>
            </a:r>
            <a:r>
              <a:rPr lang="en-GB" sz="1600" dirty="0" err="1">
                <a:hlinkClick r:id="rId24"/>
              </a:rPr>
              <a:t>Knutti</a:t>
            </a:r>
            <a:r>
              <a:rPr lang="en-GB" sz="1600" dirty="0">
                <a:hlinkClick r:id="rId24"/>
              </a:rPr>
              <a:t> (2014) </a:t>
            </a:r>
            <a:r>
              <a:rPr lang="en-GB" sz="1600" dirty="0"/>
              <a:t>;</a:t>
            </a:r>
            <a:r>
              <a:rPr lang="da-DK" sz="1600" dirty="0">
                <a:hlinkClick r:id="rId25"/>
              </a:rPr>
              <a:t>Santer et al. (2015) </a:t>
            </a:r>
            <a:r>
              <a:rPr lang="da-DK" sz="1600" dirty="0"/>
              <a:t>: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041611" y="4725144"/>
            <a:ext cx="2210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/>
              <a:t>Pacific dominates?</a:t>
            </a:r>
            <a:endParaRPr lang="en-GB" sz="1600" dirty="0"/>
          </a:p>
          <a:p>
            <a:r>
              <a:rPr lang="en-GB" sz="1600" u="sng" dirty="0">
                <a:hlinkClick r:id="rId26"/>
              </a:rPr>
              <a:t>Mann et al. (2016</a:t>
            </a:r>
            <a:r>
              <a:rPr lang="en-GB" u="sng" dirty="0">
                <a:hlinkClick r:id="rId26"/>
              </a:rPr>
              <a:t>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Kosaka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&amp;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Xie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8"/>
              </a:rPr>
              <a:t>England et al. (2014)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167607" cy="533400"/>
          </a:xfrm>
        </p:spPr>
        <p:txBody>
          <a:bodyPr>
            <a:noAutofit/>
          </a:bodyPr>
          <a:lstStyle/>
          <a:p>
            <a:pPr algn="l"/>
            <a:r>
              <a:rPr lang="en-GB" sz="3200" kern="0" dirty="0">
                <a:solidFill>
                  <a:srgbClr val="0B33B5"/>
                </a:solidFill>
              </a:rPr>
              <a:t>Meridional Heat Transport Estimate</a:t>
            </a:r>
            <a:endParaRPr lang="en-GB" sz="3200" dirty="0">
              <a:solidFill>
                <a:srgbClr val="0B33B5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54102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099330"/>
            <a:ext cx="3245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Inferred from DEEP-C surface energy flux data (</a:t>
            </a:r>
            <a:r>
              <a:rPr lang="en-GB" sz="2000" dirty="0">
                <a:latin typeface="+mn-lt"/>
                <a:hlinkClick r:id="rId3"/>
              </a:rPr>
              <a:t>Liu et al. 2017 JGR</a:t>
            </a:r>
            <a:r>
              <a:rPr lang="en-GB" sz="2000" dirty="0">
                <a:latin typeface="+mn-lt"/>
              </a:rPr>
              <a:t>) &amp; ocean heating (</a:t>
            </a:r>
            <a:r>
              <a:rPr lang="en-GB" sz="2000" dirty="0">
                <a:latin typeface="+mn-lt"/>
                <a:hlinkClick r:id="rId4"/>
              </a:rPr>
              <a:t>Roemmich et al 2015</a:t>
            </a:r>
            <a:r>
              <a:rPr lang="en-GB" sz="2000" dirty="0">
                <a:latin typeface="+mn-lt"/>
              </a:rPr>
              <a:t>) 2006-2013</a:t>
            </a:r>
          </a:p>
          <a:p>
            <a:pPr algn="l"/>
            <a:endParaRPr lang="en-GB" sz="20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Sensitivity of method to land flux correction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733800" y="5334000"/>
            <a:ext cx="0" cy="91440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39054" y="5944023"/>
            <a:ext cx="8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26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  <a:r>
              <a:rPr lang="en-GB" b="1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2686"/>
          <a:stretch/>
        </p:blipFill>
        <p:spPr>
          <a:xfrm>
            <a:off x="5889523" y="3764632"/>
            <a:ext cx="2903204" cy="2616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184" y="3886200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Zonal land correction</a:t>
            </a:r>
          </a:p>
        </p:txBody>
      </p:sp>
      <p:pic>
        <p:nvPicPr>
          <p:cNvPr id="11" name="Picture 2" descr="NCEO - National Centre for Earth Observation">
            <a:extLst>
              <a:ext uri="{FF2B5EF4-FFF2-40B4-BE49-F238E27FC236}">
                <a16:creationId xmlns:a16="http://schemas.microsoft.com/office/drawing/2014/main" id="{8982BB4E-8A52-44A5-A171-40468B33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519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Did global warming go on holiday?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112"/>
            <a:ext cx="8363272" cy="5517232"/>
          </a:xfrm>
        </p:spPr>
        <p:txBody>
          <a:bodyPr/>
          <a:lstStyle/>
          <a:p>
            <a:r>
              <a:rPr lang="en-GB" sz="2400" dirty="0"/>
              <a:t>Global surface warming rate slower in early 2000s than 1980s/90s</a:t>
            </a:r>
          </a:p>
          <a:p>
            <a:pPr lvl="1"/>
            <a:r>
              <a:rPr lang="en-GB" sz="2000" dirty="0"/>
              <a:t>Energy imbalance remains positive/strengthens, </a:t>
            </a:r>
            <a:r>
              <a:rPr lang="en-GB" sz="1800" dirty="0"/>
              <a:t>sea level rise accelerates</a:t>
            </a:r>
          </a:p>
          <a:p>
            <a:pPr lvl="1"/>
            <a:r>
              <a:rPr lang="en-GB" sz="2000" dirty="0"/>
              <a:t>Ocean heat uptake to deeper levels, distinct Pacific variability pattern</a:t>
            </a:r>
          </a:p>
          <a:p>
            <a:r>
              <a:rPr lang="en-GB" sz="2400" dirty="0"/>
              <a:t>Unusual climate phenomena</a:t>
            </a:r>
          </a:p>
          <a:p>
            <a:pPr lvl="1"/>
            <a:r>
              <a:rPr lang="en-GB" sz="2000" dirty="0"/>
              <a:t>Unprecedented Pacific trades, suppressed El Niño, AMOC &amp; ITF ocean changes, Arctic warming, cold northern winters, NAO/PDV/AMV phase</a:t>
            </a:r>
          </a:p>
          <a:p>
            <a:r>
              <a:rPr lang="en-GB" sz="2400" dirty="0"/>
              <a:t>Warming rate unusually low compared to climate simulations</a:t>
            </a:r>
          </a:p>
          <a:p>
            <a:pPr lvl="1"/>
            <a:r>
              <a:rPr lang="en-GB" sz="2000" dirty="0"/>
              <a:t>Radiative Forcing &amp; sampling explains some of discrepancy</a:t>
            </a:r>
          </a:p>
          <a:p>
            <a:pPr lvl="1"/>
            <a:r>
              <a:rPr lang="en-GB" dirty="0"/>
              <a:t>Internal variability explains much of remaining discrepancy</a:t>
            </a:r>
          </a:p>
          <a:p>
            <a:pPr lvl="1"/>
            <a:r>
              <a:rPr lang="en-GB" dirty="0"/>
              <a:t>Amplified by SST-pattern related cloud/circulation feedbacks</a:t>
            </a:r>
            <a:endParaRPr lang="en-GB" sz="2000" dirty="0"/>
          </a:p>
          <a:p>
            <a:pPr lvl="1"/>
            <a:r>
              <a:rPr lang="en-GB" dirty="0"/>
              <a:t>U</a:t>
            </a:r>
            <a:r>
              <a:rPr lang="en-GB" sz="2000" dirty="0"/>
              <a:t>nrepresented forced circulation responses can’t be discounted</a:t>
            </a:r>
          </a:p>
          <a:p>
            <a:pPr marL="457200" lvl="1" indent="0">
              <a:buNone/>
            </a:pPr>
            <a:r>
              <a:rPr lang="en-GB" sz="2000" dirty="0">
                <a:hlinkClick r:id="rId2"/>
              </a:rPr>
              <a:t>http://www.met.reading.ac.uk/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~</a:t>
            </a:r>
            <a:r>
              <a:rPr lang="en-GB" sz="2000" dirty="0">
                <a:hlinkClick r:id="rId2"/>
              </a:rPr>
              <a:t>sgs02rpa/research/DEEP-C.html#PAPERS</a:t>
            </a:r>
            <a:endParaRPr lang="en-GB" sz="2000" dirty="0"/>
          </a:p>
          <a:p>
            <a:r>
              <a:rPr lang="en-GB" sz="2400" dirty="0"/>
              <a:t>Multiple factors explain hiatus/surge events: understanding decadal variability advances climate science </a:t>
            </a:r>
            <a:r>
              <a:rPr lang="en-GB" sz="1800" dirty="0" err="1">
                <a:hlinkClick r:id="rId3"/>
              </a:rPr>
              <a:t>Cassou</a:t>
            </a:r>
            <a:r>
              <a:rPr lang="en-GB" sz="1800" dirty="0">
                <a:hlinkClick r:id="rId3"/>
              </a:rPr>
              <a:t> et al. 2018 BAMS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724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807" r="-167" b="98049"/>
          <a:stretch/>
        </p:blipFill>
        <p:spPr>
          <a:xfrm>
            <a:off x="194303" y="5631340"/>
            <a:ext cx="8842193" cy="2459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46"/>
          <a:stretch/>
        </p:blipFill>
        <p:spPr>
          <a:xfrm>
            <a:off x="194303" y="1116803"/>
            <a:ext cx="8842193" cy="4544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684584" y="4365104"/>
            <a:ext cx="2088232" cy="70788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Water Vapour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00608" y="2134210"/>
            <a:ext cx="2448272" cy="50270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Surface temperature anomaly (</a:t>
            </a:r>
            <a:r>
              <a:rPr lang="en-GB" dirty="0" err="1">
                <a:latin typeface="+mn-lt"/>
              </a:rPr>
              <a:t>degC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0323DB-1C7E-4D1F-A506-D4478AE8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11504"/>
            <a:ext cx="7643192" cy="634082"/>
          </a:xfrm>
        </p:spPr>
        <p:txBody>
          <a:bodyPr/>
          <a:lstStyle/>
          <a:p>
            <a:r>
              <a:rPr lang="en-GB" sz="2800" dirty="0"/>
              <a:t>Recent global climate variability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4137" y="5954369"/>
            <a:ext cx="4872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Update from </a:t>
            </a:r>
            <a:r>
              <a:rPr lang="en-GB" sz="2000" u="sng" dirty="0">
                <a:latin typeface="+mn-lt"/>
                <a:hlinkClick r:id="rId3"/>
              </a:rPr>
              <a:t>Allan et al.(2014) </a:t>
            </a:r>
            <a:r>
              <a:rPr lang="en-GB" sz="2000" u="sng" dirty="0" err="1">
                <a:latin typeface="+mn-lt"/>
                <a:hlinkClick r:id="rId3"/>
              </a:rPr>
              <a:t>Surv</a:t>
            </a:r>
            <a:r>
              <a:rPr lang="en-GB" sz="2000" u="sng" dirty="0">
                <a:latin typeface="+mn-lt"/>
                <a:hlinkClick r:id="rId3"/>
              </a:rPr>
              <a:t>. </a:t>
            </a:r>
            <a:r>
              <a:rPr lang="en-GB" sz="2000" u="sng" dirty="0" err="1">
                <a:latin typeface="+mn-lt"/>
                <a:hlinkClick r:id="rId3"/>
              </a:rPr>
              <a:t>Geophys</a:t>
            </a:r>
            <a:endParaRPr lang="en-GB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47251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5631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/>
          <a:stretch/>
        </p:blipFill>
        <p:spPr>
          <a:xfrm>
            <a:off x="-36512" y="1295563"/>
            <a:ext cx="8842194" cy="43656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972616" y="4222025"/>
            <a:ext cx="2448272" cy="5123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Energy Imbalance anomaly (Wm</a:t>
            </a:r>
            <a:r>
              <a:rPr lang="en-GB" baseline="30000" dirty="0">
                <a:latin typeface="+mn-lt"/>
              </a:rPr>
              <a:t>-2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0323DB-1C7E-4D1F-A506-D4478AE8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11504"/>
            <a:ext cx="7643192" cy="634082"/>
          </a:xfrm>
        </p:spPr>
        <p:txBody>
          <a:bodyPr/>
          <a:lstStyle/>
          <a:p>
            <a:r>
              <a:rPr lang="en-GB" sz="2800" dirty="0"/>
              <a:t>Recent global climate variability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807" r="-167" b="97356"/>
          <a:stretch/>
        </p:blipFill>
        <p:spPr>
          <a:xfrm>
            <a:off x="194303" y="1033009"/>
            <a:ext cx="8842193" cy="30775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Connector 6"/>
          <p:cNvCxnSpPr>
            <a:cxnSpLocks/>
          </p:cNvCxnSpPr>
          <p:nvPr/>
        </p:nvCxnSpPr>
        <p:spPr bwMode="auto">
          <a:xfrm flipH="1">
            <a:off x="936464" y="4509120"/>
            <a:ext cx="781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900608" y="2092786"/>
            <a:ext cx="2316814" cy="40011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+mn-lt"/>
              </a:rPr>
              <a:t>Precip</a:t>
            </a:r>
            <a:r>
              <a:rPr lang="en-GB" sz="2000" dirty="0">
                <a:latin typeface="+mn-lt"/>
              </a:rPr>
              <a:t>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4792" y="3321759"/>
            <a:ext cx="691736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7030A0"/>
                </a:solidFill>
              </a:rPr>
              <a:t>2.8</a:t>
            </a:r>
          </a:p>
          <a:p>
            <a:pPr algn="ctr"/>
            <a:endParaRPr lang="en-GB" sz="1000" b="1" baseline="30000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1.8</a:t>
            </a:r>
          </a:p>
          <a:p>
            <a:pPr algn="ctr"/>
            <a:endParaRPr lang="en-GB" sz="9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0.8</a:t>
            </a:r>
          </a:p>
          <a:p>
            <a:pPr algn="ctr"/>
            <a:endParaRPr lang="en-GB" sz="8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-0.2</a:t>
            </a:r>
          </a:p>
          <a:p>
            <a:pPr algn="ctr"/>
            <a:endParaRPr lang="en-GB" sz="8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-1.2</a:t>
            </a:r>
          </a:p>
          <a:p>
            <a:pPr algn="ctr"/>
            <a:endParaRPr lang="en-GB" sz="600" b="1" dirty="0">
              <a:solidFill>
                <a:srgbClr val="7030A0"/>
              </a:solidFill>
            </a:endParaRPr>
          </a:p>
          <a:p>
            <a:pPr algn="ctr"/>
            <a:r>
              <a:rPr lang="en-GB" sz="1600" b="1" dirty="0">
                <a:solidFill>
                  <a:srgbClr val="7030A0"/>
                </a:solidFill>
              </a:rPr>
              <a:t>-2.2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2271" y="5837201"/>
            <a:ext cx="7422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Update from </a:t>
            </a:r>
            <a:r>
              <a:rPr lang="en-GB" sz="2000" u="sng" dirty="0">
                <a:latin typeface="+mn-lt"/>
                <a:hlinkClick r:id="rId4"/>
              </a:rPr>
              <a:t>Allan et al.(2014) </a:t>
            </a:r>
            <a:r>
              <a:rPr lang="en-GB" sz="2000" u="sng" dirty="0" err="1">
                <a:latin typeface="+mn-lt"/>
                <a:hlinkClick r:id="rId4"/>
              </a:rPr>
              <a:t>Surv</a:t>
            </a:r>
            <a:r>
              <a:rPr lang="en-GB" sz="2000" u="sng" dirty="0">
                <a:latin typeface="+mn-lt"/>
                <a:hlinkClick r:id="rId4"/>
              </a:rPr>
              <a:t>. </a:t>
            </a:r>
            <a:r>
              <a:rPr lang="en-GB" sz="2000" u="sng" dirty="0" err="1">
                <a:latin typeface="+mn-lt"/>
                <a:hlinkClick r:id="rId4"/>
              </a:rPr>
              <a:t>Geophys</a:t>
            </a:r>
            <a:r>
              <a:rPr lang="en-GB" sz="2000" u="sng" dirty="0">
                <a:latin typeface="+mn-lt"/>
                <a:hlinkClick r:id="rId4"/>
              </a:rPr>
              <a:t>.</a:t>
            </a:r>
            <a:r>
              <a:rPr lang="en-GB" sz="2000" dirty="0">
                <a:latin typeface="+mn-lt"/>
              </a:rPr>
              <a:t>; </a:t>
            </a:r>
            <a:r>
              <a:rPr lang="en-GB" sz="2000" dirty="0">
                <a:latin typeface="+mn-lt"/>
                <a:hlinkClick r:id="rId5"/>
              </a:rPr>
              <a:t>Allan et al. (2014) GRL</a:t>
            </a:r>
            <a:r>
              <a:rPr lang="en-GB" sz="2000" dirty="0">
                <a:latin typeface="+mn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8520" y="468507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B33B5"/>
                </a:solidFill>
                <a:latin typeface="+mn-lt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9A2171-C6EF-4665-91C7-E0448C34D8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9"/>
          <a:stretch/>
        </p:blipFill>
        <p:spPr>
          <a:xfrm>
            <a:off x="-71870" y="3471771"/>
            <a:ext cx="8892342" cy="2189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EA69B1-159B-4CA5-8D49-3382A61F007A}"/>
              </a:ext>
            </a:extLst>
          </p:cNvPr>
          <p:cNvSpPr txBox="1"/>
          <p:nvPr/>
        </p:nvSpPr>
        <p:spPr>
          <a:xfrm>
            <a:off x="-900608" y="4293096"/>
            <a:ext cx="2448272" cy="5123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Energy Imbalance anomaly (Wm</a:t>
            </a:r>
            <a:r>
              <a:rPr lang="en-GB" baseline="30000" dirty="0">
                <a:latin typeface="+mn-lt"/>
              </a:rPr>
              <a:t>-2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79254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46408" cy="909261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Ocean mixed layer energy budget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half" idx="1"/>
          </p:nvPr>
        </p:nvSpPr>
        <p:spPr>
          <a:xfrm>
            <a:off x="323529" y="3284984"/>
            <a:ext cx="4702300" cy="2661329"/>
          </a:xfrm>
        </p:spPr>
        <p:txBody>
          <a:bodyPr/>
          <a:lstStyle/>
          <a:p>
            <a:r>
              <a:rPr lang="en-GB" sz="1800" dirty="0"/>
              <a:t>Energy imbalance increase since 1990s, steady in 2000s 0.6-0.8 Wm</a:t>
            </a:r>
            <a:r>
              <a:rPr lang="en-GB" sz="1800" baseline="30000" dirty="0"/>
              <a:t>-2</a:t>
            </a:r>
            <a:r>
              <a:rPr lang="en-GB" sz="1800" dirty="0"/>
              <a:t>                                       </a:t>
            </a:r>
            <a:r>
              <a:rPr lang="en-GB" sz="1600" u="sng" dirty="0">
                <a:hlinkClick r:id="rId3"/>
              </a:rPr>
              <a:t>Cheng et al. 2017 Sci. Adv.</a:t>
            </a:r>
            <a:r>
              <a:rPr lang="en-GB" sz="1600" u="sng" dirty="0"/>
              <a:t>; </a:t>
            </a:r>
            <a:r>
              <a:rPr lang="en-GB" sz="1600" dirty="0">
                <a:hlinkClick r:id="rId4"/>
              </a:rPr>
              <a:t>Allan et al. 2014 GRL</a:t>
            </a:r>
            <a:endParaRPr lang="en-GB" sz="1600" dirty="0"/>
          </a:p>
          <a:p>
            <a:r>
              <a:rPr lang="en-GB" sz="1800" dirty="0"/>
              <a:t>Slowdown events simulated by climate models</a:t>
            </a:r>
          </a:p>
          <a:p>
            <a:pPr lvl="1"/>
            <a:r>
              <a:rPr lang="en-GB" sz="1800" dirty="0"/>
              <a:t>↑ocean heat uptake below 300m          </a:t>
            </a:r>
            <a:r>
              <a:rPr lang="en-GB" sz="1600" dirty="0" err="1">
                <a:hlinkClick r:id="rId5"/>
              </a:rPr>
              <a:t>Meehl</a:t>
            </a:r>
            <a:r>
              <a:rPr lang="en-GB" sz="1600" dirty="0">
                <a:hlinkClick r:id="rId5"/>
              </a:rPr>
              <a:t> et al. 2011 Nature Hiatus</a:t>
            </a:r>
            <a:endParaRPr lang="en-GB" sz="1600" dirty="0"/>
          </a:p>
          <a:p>
            <a:r>
              <a:rPr lang="en-GB" sz="1800" dirty="0"/>
              <a:t>Upper ocean mixed layer heat budget </a:t>
            </a:r>
            <a:r>
              <a:rPr lang="en-GB" sz="1800" dirty="0">
                <a:sym typeface="Wingdings" panose="05000000000000000000" pitchFamily="2" charset="2"/>
              </a:rPr>
              <a:t>interface of energy imbalance/</a:t>
            </a:r>
            <a:r>
              <a:rPr lang="en-GB" sz="1800" dirty="0"/>
              <a:t>global surface temperature  </a:t>
            </a:r>
            <a:r>
              <a:rPr lang="en-GB" sz="1600" dirty="0">
                <a:hlinkClick r:id="rId6"/>
              </a:rPr>
              <a:t>Hedemann et al. 2017 Nature </a:t>
            </a:r>
            <a:r>
              <a:rPr lang="en-GB" sz="1600" dirty="0" err="1">
                <a:hlinkClick r:id="rId6"/>
              </a:rPr>
              <a:t>Clim</a:t>
            </a:r>
            <a:r>
              <a:rPr lang="en-GB" sz="1600" dirty="0">
                <a:hlinkClick r:id="rId6"/>
              </a:rPr>
              <a:t>.</a:t>
            </a:r>
            <a:endParaRPr lang="en-GB" sz="1600" dirty="0"/>
          </a:p>
          <a:p>
            <a:pPr lvl="1"/>
            <a:r>
              <a:rPr lang="en-GB" sz="1800" dirty="0"/>
              <a:t>Small perturbations obfuscate attribution</a:t>
            </a:r>
          </a:p>
          <a:p>
            <a:pPr lvl="1"/>
            <a:r>
              <a:rPr lang="en-GB" sz="1800" dirty="0"/>
              <a:t>Useful interpretive framework</a:t>
            </a:r>
            <a:endParaRPr lang="en-GB" sz="2000" u="sng" dirty="0"/>
          </a:p>
          <a:p>
            <a:endParaRPr lang="en-GB" sz="2000" dirty="0"/>
          </a:p>
        </p:txBody>
      </p:sp>
      <p:pic>
        <p:nvPicPr>
          <p:cNvPr id="2050" name="Picture 2" descr="Hiatus in surface warming and the upper-ocean heat budget.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 bwMode="auto">
          <a:xfrm>
            <a:off x="323528" y="1196752"/>
            <a:ext cx="799385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1986AD-9D03-457E-974C-1A385747B37E}"/>
              </a:ext>
            </a:extLst>
          </p:cNvPr>
          <p:cNvSpPr/>
          <p:nvPr/>
        </p:nvSpPr>
        <p:spPr>
          <a:xfrm>
            <a:off x="5916146" y="3068960"/>
            <a:ext cx="2544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9"/>
              </a:rPr>
              <a:t>Allan (2017) Nature </a:t>
            </a:r>
            <a:r>
              <a:rPr lang="en-GB" sz="1600" dirty="0" err="1">
                <a:hlinkClick r:id="rId9"/>
              </a:rPr>
              <a:t>Clim</a:t>
            </a:r>
            <a:r>
              <a:rPr lang="en-GB" sz="1600" dirty="0">
                <a:hlinkClick r:id="rId9"/>
              </a:rPr>
              <a:t>. 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B9FD0-BFDB-41A4-AF73-FC84FCF81FE6}"/>
              </a:ext>
            </a:extLst>
          </p:cNvPr>
          <p:cNvGrpSpPr/>
          <p:nvPr/>
        </p:nvGrpSpPr>
        <p:grpSpPr>
          <a:xfrm>
            <a:off x="5292080" y="3773358"/>
            <a:ext cx="3649865" cy="2391946"/>
            <a:chOff x="5458639" y="3773358"/>
            <a:chExt cx="3649865" cy="23919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951D11-7E98-4AFD-B990-8CC2184FC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0380" r="50000" b="17077"/>
            <a:stretch/>
          </p:blipFill>
          <p:spPr>
            <a:xfrm>
              <a:off x="5609799" y="3773358"/>
              <a:ext cx="3362023" cy="14000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77756A-EE8E-4401-9187-F79F17291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-876" t="81922" r="211" b="6404"/>
            <a:stretch/>
          </p:blipFill>
          <p:spPr>
            <a:xfrm>
              <a:off x="5580112" y="5173455"/>
              <a:ext cx="3340052" cy="2253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44A198-F0E4-4E8E-AF27-71C93CF3AFDA}"/>
                </a:ext>
              </a:extLst>
            </p:cNvPr>
            <p:cNvSpPr txBox="1"/>
            <p:nvPr/>
          </p:nvSpPr>
          <p:spPr>
            <a:xfrm>
              <a:off x="5580112" y="5245463"/>
              <a:ext cx="3073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Dynamics      Heat Flux       Both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98616A-34BE-465E-8F68-EE87BB2A98C4}"/>
                </a:ext>
              </a:extLst>
            </p:cNvPr>
            <p:cNvSpPr txBox="1"/>
            <p:nvPr/>
          </p:nvSpPr>
          <p:spPr>
            <a:xfrm>
              <a:off x="5458639" y="5580529"/>
              <a:ext cx="3649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+mn-lt"/>
                </a:rPr>
                <a:t>Origins of ocean mixed layer heat content variability </a:t>
              </a:r>
              <a:r>
                <a:rPr lang="en-GB" sz="1600" dirty="0">
                  <a:latin typeface="+mn-lt"/>
                  <a:hlinkClick r:id="rId11"/>
                </a:rPr>
                <a:t>Roberts et al. 2017 JGR</a:t>
              </a:r>
              <a:endParaRPr lang="en-GB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93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6381750" cy="513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20"/>
            <a:ext cx="6408710" cy="716222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solidFill>
                  <a:srgbClr val="C00000"/>
                </a:solidFill>
              </a:rPr>
              <a:t>New global surface flux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3998128"/>
            <a:ext cx="2808312" cy="2023160"/>
          </a:xfrm>
        </p:spPr>
        <p:txBody>
          <a:bodyPr/>
          <a:lstStyle/>
          <a:p>
            <a:pPr marL="57150" indent="0" eaLnBrk="1" hangingPunct="1">
              <a:spcBef>
                <a:spcPct val="0"/>
              </a:spcBef>
              <a:buNone/>
            </a:pPr>
            <a:r>
              <a:rPr lang="en-GB" sz="1800" dirty="0">
                <a:solidFill>
                  <a:srgbClr val="000000"/>
                </a:solidFill>
              </a:rPr>
              <a:t>Surface energy flux </a:t>
            </a:r>
            <a:r>
              <a:rPr lang="en-GB" sz="1800" dirty="0">
                <a:solidFill>
                  <a:srgbClr val="000000"/>
                </a:solidFill>
                <a:hlinkClick r:id="rId4"/>
              </a:rPr>
              <a:t>dataset</a:t>
            </a:r>
            <a:r>
              <a:rPr lang="en-GB" sz="1800" dirty="0">
                <a:solidFill>
                  <a:srgbClr val="000000"/>
                </a:solidFill>
              </a:rPr>
              <a:t> combines top of atmosphere satellite reconstruction with reanalysis energy transports: </a:t>
            </a:r>
            <a:r>
              <a:rPr lang="en-GB" sz="1800" dirty="0">
                <a:solidFill>
                  <a:srgbClr val="000000"/>
                </a:solidFill>
                <a:hlinkClick r:id="rId5"/>
              </a:rPr>
              <a:t>Liu et al. (2015) JGR</a:t>
            </a:r>
            <a:r>
              <a:rPr lang="en-GB" sz="1800" dirty="0">
                <a:solidFill>
                  <a:srgbClr val="000000"/>
                </a:solidFill>
              </a:rPr>
              <a:t>                   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5874" y="706267"/>
            <a:ext cx="5944350" cy="52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GB" sz="2900" dirty="0"/>
              <a:t>top of atmosphere	  surface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1368875"/>
            <a:ext cx="3188601" cy="2633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874" y="6165304"/>
            <a:ext cx="647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+mn-lt"/>
                <a:hlinkClick r:id="rId7"/>
              </a:rPr>
              <a:t>Liu et al. (2017) JGR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Data: </a:t>
            </a:r>
            <a:r>
              <a:rPr lang="en-GB" u="sng" dirty="0">
                <a:latin typeface="+mn-lt"/>
                <a:hlinkClick r:id="rId8"/>
              </a:rPr>
              <a:t>http://dx.doi.org/10.17864/1947.111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t="22397" b="12934"/>
          <a:stretch/>
        </p:blipFill>
        <p:spPr>
          <a:xfrm>
            <a:off x="6837908" y="2974814"/>
            <a:ext cx="1357531" cy="360040"/>
          </a:xfrm>
          <a:prstGeom prst="rect">
            <a:avLst/>
          </a:prstGeom>
          <a:effectLst>
            <a:glow rad="127000">
              <a:schemeClr val="accent3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814869" y="1340768"/>
            <a:ext cx="1357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ERBS </a:t>
            </a:r>
            <a:r>
              <a:rPr lang="en-GB" dirty="0">
                <a:solidFill>
                  <a:srgbClr val="FF0000"/>
                </a:solidFill>
              </a:rPr>
              <a:t>CERES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sz="800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reanalyses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0DBC1-3385-47C0-A094-B0C72B7ECCC1}"/>
              </a:ext>
            </a:extLst>
          </p:cNvPr>
          <p:cNvSpPr/>
          <p:nvPr/>
        </p:nvSpPr>
        <p:spPr>
          <a:xfrm>
            <a:off x="4067944" y="2974814"/>
            <a:ext cx="1439089" cy="36004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F0B8D0-C0A7-4811-84C8-2D035F943E2B}"/>
              </a:ext>
            </a:extLst>
          </p:cNvPr>
          <p:cNvSpPr/>
          <p:nvPr/>
        </p:nvSpPr>
        <p:spPr>
          <a:xfrm>
            <a:off x="4264547" y="1921622"/>
            <a:ext cx="523477" cy="36004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24C116-F69E-4828-A214-53F3B1C9AC91}"/>
              </a:ext>
            </a:extLst>
          </p:cNvPr>
          <p:cNvSpPr/>
          <p:nvPr/>
        </p:nvSpPr>
        <p:spPr>
          <a:xfrm>
            <a:off x="3472459" y="4653136"/>
            <a:ext cx="739501" cy="52220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044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C5205B3-63AF-4345-95BA-57CAE400C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4" t="-862" r="351" b="73343"/>
          <a:stretch/>
        </p:blipFill>
        <p:spPr>
          <a:xfrm>
            <a:off x="107504" y="4869160"/>
            <a:ext cx="3229636" cy="1808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8752"/>
            <a:ext cx="8280000" cy="828000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Feedbacks on internal &amp; forced climate </a:t>
            </a:r>
            <a:br>
              <a:rPr lang="en-GB" sz="2800" dirty="0">
                <a:solidFill>
                  <a:srgbClr val="C00000"/>
                </a:solidFill>
              </a:rPr>
            </a:br>
            <a:r>
              <a:rPr lang="en-GB" sz="2800" dirty="0">
                <a:solidFill>
                  <a:srgbClr val="C00000"/>
                </a:solidFill>
              </a:rPr>
              <a:t>change involving regional energy budget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1C381D0-F9D3-45D1-B143-2736570421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/>
              <a:t>Cloud feedbacks in east Pacific important for internal decadal variability e.g. </a:t>
            </a:r>
            <a:r>
              <a:rPr lang="en-GB" sz="1600" dirty="0">
                <a:hlinkClick r:id="rId4"/>
              </a:rPr>
              <a:t>Zhou et al. (2016) Nature </a:t>
            </a:r>
            <a:r>
              <a:rPr lang="en-GB" sz="1600" dirty="0" err="1">
                <a:hlinkClick r:id="rId4"/>
              </a:rPr>
              <a:t>Geosci</a:t>
            </a:r>
            <a:endParaRPr lang="en-GB" sz="1600" dirty="0"/>
          </a:p>
          <a:p>
            <a:r>
              <a:rPr lang="en-GB" sz="1600" dirty="0">
                <a:sym typeface="Wingdings" panose="05000000000000000000" pitchFamily="2" charset="2"/>
              </a:rPr>
              <a:t>Latent heat flux changes dominate observed negative trend in east Pacific? </a:t>
            </a:r>
            <a:r>
              <a:rPr lang="en-GB" sz="1600" dirty="0" err="1">
                <a:hlinkClick r:id="rId5"/>
              </a:rPr>
              <a:t>Liu&amp;Allan</a:t>
            </a:r>
            <a:r>
              <a:rPr lang="en-GB" sz="1600" dirty="0">
                <a:hlinkClick r:id="rId5"/>
              </a:rPr>
              <a:t>(2018)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endParaRPr lang="en-GB" sz="1600" dirty="0"/>
          </a:p>
          <a:p>
            <a:r>
              <a:rPr lang="en-GB" sz="1800" dirty="0"/>
              <a:t> Distinct feedbacks on internal variability &amp; forced change e.g. </a:t>
            </a:r>
            <a:r>
              <a:rPr lang="fr-FR" sz="1600" dirty="0">
                <a:hlinkClick r:id="rId6"/>
              </a:rPr>
              <a:t>Brown et al. 2016</a:t>
            </a:r>
            <a:r>
              <a:rPr lang="fr-FR" sz="1600" u="sng" dirty="0"/>
              <a:t>; </a:t>
            </a:r>
            <a:r>
              <a:rPr lang="fr-FR" sz="1600" dirty="0">
                <a:hlinkClick r:id="rId7"/>
              </a:rPr>
              <a:t>Xie et al. 2015 </a:t>
            </a:r>
            <a:r>
              <a:rPr lang="fr-FR" sz="1600" dirty="0"/>
              <a:t>; </a:t>
            </a: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  <a:hlinkClick r:id="rId8"/>
              </a:rPr>
              <a:t>England et al. (2014)</a:t>
            </a:r>
          </a:p>
          <a:p>
            <a:r>
              <a:rPr lang="fr-FR" sz="1800" dirty="0"/>
              <a:t>Spatial patterns of </a:t>
            </a:r>
            <a:r>
              <a:rPr lang="fr-FR" sz="1800" dirty="0" err="1"/>
              <a:t>warming</a:t>
            </a:r>
            <a:r>
              <a:rPr lang="fr-FR" sz="1800" dirty="0"/>
              <a:t> crucial for feedbacks &amp; </a:t>
            </a:r>
            <a:r>
              <a:rPr lang="fr-FR" sz="1800" dirty="0" err="1"/>
              <a:t>climate</a:t>
            </a:r>
            <a:r>
              <a:rPr lang="fr-FR" sz="1800" dirty="0"/>
              <a:t> </a:t>
            </a:r>
            <a:r>
              <a:rPr lang="fr-FR" sz="1800" dirty="0" err="1"/>
              <a:t>sensitivity</a:t>
            </a:r>
            <a:r>
              <a:rPr lang="fr-FR" sz="1800" dirty="0"/>
              <a:t> e.g. </a:t>
            </a:r>
            <a:r>
              <a:rPr lang="en-GB" sz="1600" u="sng" dirty="0">
                <a:hlinkClick r:id="rId9"/>
              </a:rPr>
              <a:t>He &amp; </a:t>
            </a:r>
            <a:r>
              <a:rPr lang="en-GB" sz="1600" u="sng" dirty="0" err="1">
                <a:hlinkClick r:id="rId9"/>
              </a:rPr>
              <a:t>Soden</a:t>
            </a:r>
            <a:r>
              <a:rPr lang="en-GB" sz="1600" u="sng" dirty="0">
                <a:hlinkClick r:id="rId9"/>
              </a:rPr>
              <a:t> (2016)</a:t>
            </a:r>
            <a:r>
              <a:rPr lang="en-GB" sz="1600" u="sng" dirty="0"/>
              <a:t>; </a:t>
            </a:r>
            <a:r>
              <a:rPr lang="fr-FR" sz="1600" u="sng" dirty="0">
                <a:hlinkClick r:id="rId10"/>
              </a:rPr>
              <a:t>Richardson et al. (2016)</a:t>
            </a:r>
            <a:r>
              <a:rPr lang="fr-FR" sz="1600" u="sng" dirty="0"/>
              <a:t>; </a:t>
            </a:r>
            <a:r>
              <a:rPr lang="en-GB" sz="1600" u="sng" dirty="0" err="1">
                <a:hlinkClick r:id="rId11"/>
              </a:rPr>
              <a:t>Ceppi</a:t>
            </a:r>
            <a:r>
              <a:rPr lang="en-GB" sz="1600" u="sng" dirty="0">
                <a:hlinkClick r:id="rId11"/>
              </a:rPr>
              <a:t> &amp; Gregory (2017)</a:t>
            </a:r>
            <a:r>
              <a:rPr lang="en-GB" sz="1600" dirty="0"/>
              <a:t>; </a:t>
            </a:r>
            <a:r>
              <a:rPr lang="en-GB" sz="1600" u="sng" dirty="0">
                <a:hlinkClick r:id="rId12"/>
              </a:rPr>
              <a:t>Andrews &amp; Webb (2017) </a:t>
            </a:r>
            <a:r>
              <a:rPr lang="en-GB" sz="1600" dirty="0"/>
              <a:t> </a:t>
            </a:r>
          </a:p>
          <a:p>
            <a:r>
              <a:rPr lang="en-GB" sz="1800" dirty="0"/>
              <a:t>Do climate models underestimate low cloud amplifying feedbacks, internal variability &amp; climate sensitivity? </a:t>
            </a:r>
            <a:r>
              <a:rPr lang="en-GB" sz="1600" u="sng" dirty="0">
                <a:hlinkClick r:id="rId13"/>
              </a:rPr>
              <a:t>Marvel et al. 2018</a:t>
            </a:r>
            <a:r>
              <a:rPr lang="en-GB" sz="1600" dirty="0"/>
              <a:t>; </a:t>
            </a:r>
            <a:r>
              <a:rPr lang="en-GB" sz="1600" u="sng" dirty="0">
                <a:hlinkClick r:id="rId14"/>
              </a:rPr>
              <a:t>Silvers et al. 2017 </a:t>
            </a:r>
            <a:r>
              <a:rPr lang="en-GB" sz="1600" u="sng" dirty="0"/>
              <a:t>;</a:t>
            </a:r>
            <a:r>
              <a:rPr lang="en-GB" sz="1600" dirty="0"/>
              <a:t> </a:t>
            </a:r>
            <a:r>
              <a:rPr lang="da-DK" sz="1600" dirty="0">
                <a:hlinkClick r:id="rId15"/>
              </a:rPr>
              <a:t>Yuan et al. 2018 </a:t>
            </a:r>
            <a:endParaRPr lang="en-GB" sz="1600" dirty="0"/>
          </a:p>
          <a:p>
            <a:endParaRPr lang="en-GB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GB" sz="1800" dirty="0"/>
          </a:p>
          <a:p>
            <a:endParaRPr lang="en-GB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AEA334-3865-4C6C-BDB2-CF4207C44717}"/>
              </a:ext>
            </a:extLst>
          </p:cNvPr>
          <p:cNvGrpSpPr/>
          <p:nvPr/>
        </p:nvGrpSpPr>
        <p:grpSpPr>
          <a:xfrm>
            <a:off x="107504" y="577945"/>
            <a:ext cx="3975437" cy="5011295"/>
            <a:chOff x="2483769" y="1009993"/>
            <a:chExt cx="3975437" cy="5011295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439786" y="3053976"/>
              <a:ext cx="5011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Changes in downward surface flux </a:t>
              </a:r>
            </a:p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2001-2008 minus 1986-2000</a:t>
              </a:r>
            </a:p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OBSERVATIONS	AMIP MODELS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78" t="25829" r="7667"/>
            <a:stretch/>
          </p:blipFill>
          <p:spPr bwMode="auto">
            <a:xfrm>
              <a:off x="3635896" y="3861048"/>
              <a:ext cx="2823310" cy="148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1" r="22674" b="23078"/>
            <a:stretch/>
          </p:blipFill>
          <p:spPr bwMode="auto">
            <a:xfrm>
              <a:off x="3641903" y="1916832"/>
              <a:ext cx="2817303" cy="167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0" t="77776"/>
            <a:stretch/>
          </p:blipFill>
          <p:spPr bwMode="auto">
            <a:xfrm>
              <a:off x="3347864" y="3522915"/>
              <a:ext cx="3043260" cy="33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331640" y="129024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+mn-lt"/>
                <a:hlinkClick r:id="rId18"/>
              </a:rPr>
              <a:t>Liu et al. (2015) JGR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4AC477-2D75-4982-9158-60A45790ABA2}"/>
              </a:ext>
            </a:extLst>
          </p:cNvPr>
          <p:cNvCxnSpPr>
            <a:cxnSpLocks/>
          </p:cNvCxnSpPr>
          <p:nvPr/>
        </p:nvCxnSpPr>
        <p:spPr bwMode="auto">
          <a:xfrm flipH="1">
            <a:off x="3337140" y="2623496"/>
            <a:ext cx="1311060" cy="1441199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967B64-1A8E-432D-B45F-C9488CC6E623}"/>
              </a:ext>
            </a:extLst>
          </p:cNvPr>
          <p:cNvCxnSpPr>
            <a:cxnSpLocks/>
          </p:cNvCxnSpPr>
          <p:nvPr/>
        </p:nvCxnSpPr>
        <p:spPr bwMode="auto">
          <a:xfrm flipH="1">
            <a:off x="3275856" y="1753739"/>
            <a:ext cx="1311060" cy="523133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DA3ECC-0FFF-49A8-A2FB-E5DF025B4B4D}"/>
              </a:ext>
            </a:extLst>
          </p:cNvPr>
          <p:cNvCxnSpPr>
            <a:cxnSpLocks/>
          </p:cNvCxnSpPr>
          <p:nvPr/>
        </p:nvCxnSpPr>
        <p:spPr bwMode="auto">
          <a:xfrm flipV="1">
            <a:off x="2627784" y="4236958"/>
            <a:ext cx="414077" cy="920234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03D191D-7A05-41F1-B045-BCFAB80D7F03}"/>
              </a:ext>
            </a:extLst>
          </p:cNvPr>
          <p:cNvSpPr txBox="1"/>
          <p:nvPr/>
        </p:nvSpPr>
        <p:spPr>
          <a:xfrm>
            <a:off x="539552" y="585698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B33B5"/>
                </a:solidFill>
                <a:latin typeface="+mn-lt"/>
              </a:rPr>
              <a:t>LHF</a:t>
            </a:r>
          </a:p>
          <a:p>
            <a:r>
              <a:rPr lang="en-GB" b="1" dirty="0">
                <a:solidFill>
                  <a:srgbClr val="FF0000"/>
                </a:solidFill>
                <a:latin typeface="+mn-lt"/>
              </a:rPr>
              <a:t>SW</a:t>
            </a:r>
          </a:p>
        </p:txBody>
      </p:sp>
    </p:spTree>
    <p:extLst>
      <p:ext uri="{BB962C8B-B14F-4D97-AF65-F5344CB8AC3E}">
        <p14:creationId xmlns:p14="http://schemas.microsoft.com/office/powerpoint/2010/main" val="1391390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uiExpand="1" build="p" bldLvl="5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0"/>
          <a:stretch/>
        </p:blipFill>
        <p:spPr>
          <a:xfrm>
            <a:off x="107504" y="3882940"/>
            <a:ext cx="4536504" cy="271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noFill/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hemispheric energy imbalance </a:t>
            </a:r>
            <a:br>
              <a:rPr lang="en-GB" sz="2800" dirty="0">
                <a:solidFill>
                  <a:srgbClr val="C00000"/>
                </a:solidFill>
              </a:rPr>
            </a:br>
            <a:r>
              <a:rPr lang="en-GB" sz="2800" dirty="0">
                <a:solidFill>
                  <a:srgbClr val="C00000"/>
                </a:solidFill>
              </a:rPr>
              <a:t>&amp; precipitation biases in climate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7" y="1412776"/>
            <a:ext cx="4187303" cy="475484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ym typeface="Wingdings" panose="05000000000000000000" pitchFamily="2" charset="2"/>
              </a:rPr>
              <a:t> </a:t>
            </a:r>
            <a:r>
              <a:rPr lang="en-GB" sz="1800" dirty="0"/>
              <a:t>Inferred 2000-15 cross equatorial energy flux (</a:t>
            </a:r>
            <a:r>
              <a:rPr lang="en-GB" sz="1800" dirty="0">
                <a:hlinkClick r:id="rId4"/>
              </a:rPr>
              <a:t>Liu et al. 2017) </a:t>
            </a:r>
            <a:r>
              <a:rPr lang="en-GB" sz="1800" dirty="0"/>
              <a:t>using ocean heating </a:t>
            </a:r>
            <a:r>
              <a:rPr lang="en-GB" sz="1600" dirty="0"/>
              <a:t>(</a:t>
            </a:r>
            <a:r>
              <a:rPr lang="en-GB" sz="1600" dirty="0" err="1">
                <a:hlinkClick r:id="rId5"/>
              </a:rPr>
              <a:t>Roemmich</a:t>
            </a:r>
            <a:r>
              <a:rPr lang="en-GB" sz="1600" dirty="0">
                <a:hlinkClick r:id="rId5"/>
              </a:rPr>
              <a:t> et al. (2015) Nature </a:t>
            </a:r>
            <a:r>
              <a:rPr lang="en-GB" sz="1600" dirty="0" err="1">
                <a:hlinkClick r:id="rId5"/>
              </a:rPr>
              <a:t>Clim</a:t>
            </a:r>
            <a:r>
              <a:rPr lang="en-GB" sz="1600" dirty="0"/>
              <a:t>.)</a:t>
            </a:r>
          </a:p>
          <a:p>
            <a:r>
              <a:rPr lang="en-GB" sz="1800" dirty="0"/>
              <a:t>Gross hemispheric precipitation biases linked to cross-equatorial heat transport  e.g. </a:t>
            </a:r>
            <a:r>
              <a:rPr lang="fr-FR" sz="1800" dirty="0" err="1">
                <a:solidFill>
                  <a:srgbClr val="5B8826"/>
                </a:solidFill>
                <a:hlinkClick r:id="rId6"/>
              </a:rPr>
              <a:t>Frierson</a:t>
            </a:r>
            <a:r>
              <a:rPr lang="fr-FR" sz="1800" dirty="0">
                <a:solidFill>
                  <a:srgbClr val="5B8826"/>
                </a:solidFill>
                <a:hlinkClick r:id="rId6"/>
              </a:rPr>
              <a:t> et al. (2013) Nature </a:t>
            </a:r>
            <a:r>
              <a:rPr lang="fr-FR" sz="1800" dirty="0" err="1">
                <a:solidFill>
                  <a:srgbClr val="5B8826"/>
                </a:solidFill>
                <a:hlinkClick r:id="rId6"/>
              </a:rPr>
              <a:t>Geoscience</a:t>
            </a:r>
            <a:r>
              <a:rPr lang="fr-FR" sz="1800" dirty="0"/>
              <a:t>;</a:t>
            </a:r>
            <a:r>
              <a:rPr lang="en-GB" sz="1800" dirty="0"/>
              <a:t> </a:t>
            </a:r>
            <a:r>
              <a:rPr lang="en-GB" sz="1800" dirty="0">
                <a:hlinkClick r:id="rId7"/>
              </a:rPr>
              <a:t>Haywood et al. (2016) GRL</a:t>
            </a:r>
            <a:r>
              <a:rPr lang="en-GB" sz="1800" dirty="0"/>
              <a:t>; </a:t>
            </a:r>
            <a:r>
              <a:rPr lang="en-GB" sz="1800" dirty="0" err="1">
                <a:hlinkClick r:id="rId8"/>
              </a:rPr>
              <a:t>Hawcroft</a:t>
            </a:r>
            <a:r>
              <a:rPr lang="en-GB" sz="1800" dirty="0">
                <a:hlinkClick r:id="rId8"/>
              </a:rPr>
              <a:t> et al. (2016) </a:t>
            </a:r>
            <a:r>
              <a:rPr lang="en-GB" sz="1800" dirty="0" err="1">
                <a:hlinkClick r:id="rId8"/>
              </a:rPr>
              <a:t>Clim</a:t>
            </a:r>
            <a:r>
              <a:rPr lang="en-GB" sz="1800" dirty="0">
                <a:hlinkClick r:id="rId8"/>
              </a:rPr>
              <a:t>. </a:t>
            </a:r>
            <a:r>
              <a:rPr lang="en-GB" sz="1800" dirty="0" err="1">
                <a:hlinkClick r:id="rId8"/>
              </a:rPr>
              <a:t>Dyn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b="1" dirty="0">
                <a:sym typeface="Wingdings" panose="05000000000000000000" pitchFamily="2" charset="2"/>
              </a:rPr>
              <a:t> </a:t>
            </a:r>
            <a:r>
              <a:rPr lang="en-GB" sz="1800" dirty="0">
                <a:sym typeface="Wingdings" panose="05000000000000000000" pitchFamily="2" charset="2"/>
              </a:rPr>
              <a:t>Many climate models simulate incorrect sign of cross equatorial energy flow and northern minus southern hemispheric precipitation difference</a:t>
            </a:r>
            <a:endParaRPr lang="en-GB" sz="1800" dirty="0"/>
          </a:p>
          <a:p>
            <a:r>
              <a:rPr lang="en-GB" sz="1600" dirty="0"/>
              <a:t>Historical shifts in tropical rainy belts linked to high latitude volcanic eruptions (</a:t>
            </a:r>
            <a:r>
              <a:rPr lang="en-GB" sz="1600" dirty="0">
                <a:hlinkClick r:id="rId9"/>
              </a:rPr>
              <a:t>Haywood et al. (2013) Nature </a:t>
            </a:r>
            <a:r>
              <a:rPr lang="en-GB" sz="1600" dirty="0" err="1">
                <a:hlinkClick r:id="rId9"/>
              </a:rPr>
              <a:t>Clim</a:t>
            </a:r>
            <a:r>
              <a:rPr lang="en-GB" sz="1600" dirty="0"/>
              <a:t>) &amp; anthropogenic aerosol-cloud interactions (</a:t>
            </a:r>
            <a:r>
              <a:rPr lang="en-GB" sz="1600" dirty="0">
                <a:hlinkClick r:id="rId10"/>
              </a:rPr>
              <a:t>He &amp; </a:t>
            </a:r>
            <a:r>
              <a:rPr lang="en-GB" sz="1600" dirty="0" err="1">
                <a:hlinkClick r:id="rId10"/>
              </a:rPr>
              <a:t>Soden</a:t>
            </a:r>
            <a:r>
              <a:rPr lang="en-GB" sz="1600" dirty="0">
                <a:hlinkClick r:id="rId10"/>
              </a:rPr>
              <a:t> (2016) Nature </a:t>
            </a:r>
            <a:r>
              <a:rPr lang="en-GB" sz="1600" dirty="0" err="1">
                <a:hlinkClick r:id="rId10"/>
              </a:rPr>
              <a:t>Clim</a:t>
            </a:r>
            <a:r>
              <a:rPr lang="en-GB" sz="1600" dirty="0">
                <a:hlinkClick r:id="rId10"/>
              </a:rPr>
              <a:t>.</a:t>
            </a:r>
            <a:r>
              <a:rPr lang="en-GB" sz="1600" dirty="0"/>
              <a:t>; </a:t>
            </a:r>
            <a:r>
              <a:rPr lang="en-GB" sz="1600" dirty="0">
                <a:hlinkClick r:id="rId11"/>
              </a:rPr>
              <a:t>Wilcox et al. ERL 2013</a:t>
            </a:r>
            <a:r>
              <a:rPr lang="en-GB" sz="1600" dirty="0"/>
              <a:t>) but greenhouse gas forcing may now dominate </a:t>
            </a:r>
            <a:r>
              <a:rPr lang="en-GB" sz="1600" u="sng" dirty="0"/>
              <a:t>(</a:t>
            </a:r>
            <a:r>
              <a:rPr lang="en-GB" sz="1600" u="sng" dirty="0">
                <a:hlinkClick r:id="rId12"/>
              </a:rPr>
              <a:t>Dong &amp; Sutton 2015 </a:t>
            </a:r>
            <a:r>
              <a:rPr lang="en-GB" sz="1600" u="sng" dirty="0" err="1">
                <a:hlinkClick r:id="rId12"/>
              </a:rPr>
              <a:t>NatureCC</a:t>
            </a:r>
            <a:r>
              <a:rPr lang="en-GB" sz="1600" u="sng" dirty="0"/>
              <a:t>) 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pic>
        <p:nvPicPr>
          <p:cNvPr id="7" name="Picture 2" descr="http://www.met.reading.ac.uk/~sgs02rpa/MISC/DEEPC_Loeb_energyflow_200006-20150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9" y="1268760"/>
            <a:ext cx="3971279" cy="26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4B9B03-DCFE-4244-A3E9-41BEB3255DC9}"/>
              </a:ext>
            </a:extLst>
          </p:cNvPr>
          <p:cNvSpPr/>
          <p:nvPr/>
        </p:nvSpPr>
        <p:spPr>
          <a:xfrm>
            <a:off x="1475656" y="3738518"/>
            <a:ext cx="2739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4"/>
              </a:rPr>
              <a:t>Loeb et al. (2016) </a:t>
            </a:r>
            <a:r>
              <a:rPr lang="en-GB" sz="1600" dirty="0" err="1">
                <a:hlinkClick r:id="rId14"/>
              </a:rPr>
              <a:t>Clim</a:t>
            </a:r>
            <a:r>
              <a:rPr lang="en-GB" sz="1600" dirty="0">
                <a:hlinkClick r:id="rId14"/>
              </a:rPr>
              <a:t>. </a:t>
            </a:r>
            <a:r>
              <a:rPr lang="en-GB" sz="1600" dirty="0" err="1">
                <a:hlinkClick r:id="rId14"/>
              </a:rPr>
              <a:t>Dyn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956413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18660</TotalTime>
  <Words>2506</Words>
  <Application>Microsoft Office PowerPoint</Application>
  <PresentationFormat>On-screen Show (4:3)</PresentationFormat>
  <Paragraphs>267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AngsanaUPC</vt:lpstr>
      <vt:lpstr>Arial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Wingdings</vt:lpstr>
      <vt:lpstr>UoR Theme</vt:lpstr>
      <vt:lpstr>the role of Earth's Energy Budget in recent Climate Variability and Change </vt:lpstr>
      <vt:lpstr>PowerPoint Presentation</vt:lpstr>
      <vt:lpstr>Did global warming go on holiday?</vt:lpstr>
      <vt:lpstr>Recent global climate variability</vt:lpstr>
      <vt:lpstr>Recent global climate variability</vt:lpstr>
      <vt:lpstr>Ocean mixed layer energy budget</vt:lpstr>
      <vt:lpstr>New global surface flux estimates</vt:lpstr>
      <vt:lpstr>Feedbacks on internal &amp; forced climate  change involving regional energy budget</vt:lpstr>
      <vt:lpstr>hemispheric energy imbalance  &amp; precipitation biases in climate models</vt:lpstr>
      <vt:lpstr>Inferred North Atlantic  ocean heat transport</vt:lpstr>
      <vt:lpstr>summary</vt:lpstr>
      <vt:lpstr>   AEROSOL effects on CLIMATE remain uncertain </vt:lpstr>
      <vt:lpstr>PowerPoint Presentation</vt:lpstr>
      <vt:lpstr>Southern ocean SST bias</vt:lpstr>
      <vt:lpstr>Energy budget changes in east pacific</vt:lpstr>
      <vt:lpstr>Recent global climate variability</vt:lpstr>
      <vt:lpstr>Evaluation of model  biases in surface flux</vt:lpstr>
      <vt:lpstr>Recent global climate variability</vt:lpstr>
      <vt:lpstr>Summary</vt:lpstr>
      <vt:lpstr>Outstanding questions</vt:lpstr>
      <vt:lpstr>PowerPoint Presentation</vt:lpstr>
      <vt:lpstr>Has increased evaporation driven east Pacific cooling?</vt:lpstr>
      <vt:lpstr>Interpreting &amp; connecting systemic model biases</vt:lpstr>
      <vt:lpstr>PowerPoint Presentation</vt:lpstr>
      <vt:lpstr>Meridional Heat Transport Estimate</vt:lpstr>
    </vt:vector>
  </TitlesOfParts>
  <Company>ESSC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1983</cp:revision>
  <cp:lastPrinted>2015-06-08T13:57:33Z</cp:lastPrinted>
  <dcterms:created xsi:type="dcterms:W3CDTF">2001-08-31T10:10:14Z</dcterms:created>
  <dcterms:modified xsi:type="dcterms:W3CDTF">2018-07-04T15:37:30Z</dcterms:modified>
</cp:coreProperties>
</file>