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68" r:id="rId1"/>
  </p:sldMasterIdLst>
  <p:notesMasterIdLst>
    <p:notesMasterId r:id="rId40"/>
  </p:notesMasterIdLst>
  <p:handoutMasterIdLst>
    <p:handoutMasterId r:id="rId41"/>
  </p:handoutMasterIdLst>
  <p:sldIdLst>
    <p:sldId id="960" r:id="rId2"/>
    <p:sldId id="909" r:id="rId3"/>
    <p:sldId id="908" r:id="rId4"/>
    <p:sldId id="962" r:id="rId5"/>
    <p:sldId id="961" r:id="rId6"/>
    <p:sldId id="963" r:id="rId7"/>
    <p:sldId id="964" r:id="rId8"/>
    <p:sldId id="910" r:id="rId9"/>
    <p:sldId id="911" r:id="rId10"/>
    <p:sldId id="912" r:id="rId11"/>
    <p:sldId id="913" r:id="rId12"/>
    <p:sldId id="914" r:id="rId13"/>
    <p:sldId id="959" r:id="rId14"/>
    <p:sldId id="921" r:id="rId15"/>
    <p:sldId id="873" r:id="rId16"/>
    <p:sldId id="286" r:id="rId17"/>
    <p:sldId id="966" r:id="rId18"/>
    <p:sldId id="965" r:id="rId19"/>
    <p:sldId id="958" r:id="rId20"/>
    <p:sldId id="859" r:id="rId21"/>
    <p:sldId id="860" r:id="rId22"/>
    <p:sldId id="943" r:id="rId23"/>
    <p:sldId id="815" r:id="rId24"/>
    <p:sldId id="953" r:id="rId25"/>
    <p:sldId id="946" r:id="rId26"/>
    <p:sldId id="947" r:id="rId27"/>
    <p:sldId id="948" r:id="rId28"/>
    <p:sldId id="949" r:id="rId29"/>
    <p:sldId id="950" r:id="rId30"/>
    <p:sldId id="951" r:id="rId31"/>
    <p:sldId id="952" r:id="rId32"/>
    <p:sldId id="954" r:id="rId33"/>
    <p:sldId id="955" r:id="rId34"/>
    <p:sldId id="872" r:id="rId35"/>
    <p:sldId id="928" r:id="rId36"/>
    <p:sldId id="930" r:id="rId37"/>
    <p:sldId id="931" r:id="rId38"/>
    <p:sldId id="907" r:id="rId39"/>
  </p:sldIdLst>
  <p:sldSz cx="9144000" cy="6858000" type="screen4x3"/>
  <p:notesSz cx="6745288" cy="9713913"/>
  <p:defaultTextStyle>
    <a:defPPr>
      <a:defRPr lang="en-GB"/>
    </a:defPPr>
    <a:lvl1pPr algn="l"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itchFamily="18" charset="0"/>
        <a:ea typeface="+mn-ea"/>
        <a:cs typeface="+mn-cs"/>
      </a:defRPr>
    </a:lvl5pPr>
    <a:lvl6pPr marL="2286000" algn="l" defTabSz="914400" rtl="0" eaLnBrk="1" latinLnBrk="0" hangingPunct="1">
      <a:defRPr sz="1400" kern="1200">
        <a:solidFill>
          <a:schemeClr val="tx1"/>
        </a:solidFill>
        <a:latin typeface="Times New Roman" pitchFamily="18" charset="0"/>
        <a:ea typeface="+mn-ea"/>
        <a:cs typeface="+mn-cs"/>
      </a:defRPr>
    </a:lvl6pPr>
    <a:lvl7pPr marL="2743200" algn="l" defTabSz="914400" rtl="0" eaLnBrk="1" latinLnBrk="0" hangingPunct="1">
      <a:defRPr sz="1400" kern="1200">
        <a:solidFill>
          <a:schemeClr val="tx1"/>
        </a:solidFill>
        <a:latin typeface="Times New Roman" pitchFamily="18" charset="0"/>
        <a:ea typeface="+mn-ea"/>
        <a:cs typeface="+mn-cs"/>
      </a:defRPr>
    </a:lvl7pPr>
    <a:lvl8pPr marL="3200400" algn="l" defTabSz="914400" rtl="0" eaLnBrk="1" latinLnBrk="0" hangingPunct="1">
      <a:defRPr sz="1400" kern="1200">
        <a:solidFill>
          <a:schemeClr val="tx1"/>
        </a:solidFill>
        <a:latin typeface="Times New Roman" pitchFamily="18" charset="0"/>
        <a:ea typeface="+mn-ea"/>
        <a:cs typeface="+mn-cs"/>
      </a:defRPr>
    </a:lvl8pPr>
    <a:lvl9pPr marL="3657600" algn="l" defTabSz="914400" rtl="0" eaLnBrk="1" latinLnBrk="0" hangingPunct="1">
      <a:defRPr sz="1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59">
          <p15:clr>
            <a:srgbClr val="A4A3A4"/>
          </p15:clr>
        </p15:guide>
        <p15:guide id="2" pos="21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CFFF"/>
    <a:srgbClr val="99CCFF"/>
    <a:srgbClr val="9900FF"/>
    <a:srgbClr val="1C1C1C"/>
    <a:srgbClr val="E67B10"/>
    <a:srgbClr val="FF0000"/>
    <a:srgbClr val="580000"/>
    <a:srgbClr val="008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141" autoAdjust="0"/>
    <p:restoredTop sz="81982" autoAdjust="0"/>
  </p:normalViewPr>
  <p:slideViewPr>
    <p:cSldViewPr>
      <p:cViewPr varScale="1">
        <p:scale>
          <a:sx n="61" d="100"/>
          <a:sy n="61" d="100"/>
        </p:scale>
        <p:origin x="83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608"/>
    </p:cViewPr>
  </p:sorterViewPr>
  <p:notesViewPr>
    <p:cSldViewPr>
      <p:cViewPr varScale="1">
        <p:scale>
          <a:sx n="58" d="100"/>
          <a:sy n="58" d="100"/>
        </p:scale>
        <p:origin x="-2550" y="-102"/>
      </p:cViewPr>
      <p:guideLst>
        <p:guide orient="horz" pos="3059"/>
        <p:guide pos="212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200"/>
            </a:lvl1pPr>
          </a:lstStyle>
          <a:p>
            <a:pPr>
              <a:defRPr/>
            </a:pPr>
            <a:endParaRPr lang="en-GB"/>
          </a:p>
        </p:txBody>
      </p:sp>
      <p:sp>
        <p:nvSpPr>
          <p:cNvPr id="4099" name="Rectangle 3"/>
          <p:cNvSpPr>
            <a:spLocks noGrp="1" noChangeArrowheads="1"/>
          </p:cNvSpPr>
          <p:nvPr>
            <p:ph type="dt" sz="quarter" idx="1"/>
          </p:nvPr>
        </p:nvSpPr>
        <p:spPr bwMode="auto">
          <a:xfrm>
            <a:off x="3810000" y="0"/>
            <a:ext cx="29718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200"/>
            </a:lvl1pPr>
          </a:lstStyle>
          <a:p>
            <a:pPr>
              <a:defRPr/>
            </a:pPr>
            <a:endParaRPr lang="en-GB"/>
          </a:p>
        </p:txBody>
      </p:sp>
      <p:sp>
        <p:nvSpPr>
          <p:cNvPr id="4100" name="Rectangle 4"/>
          <p:cNvSpPr>
            <a:spLocks noGrp="1" noChangeArrowheads="1"/>
          </p:cNvSpPr>
          <p:nvPr>
            <p:ph type="ftr" sz="quarter" idx="2"/>
          </p:nvPr>
        </p:nvSpPr>
        <p:spPr bwMode="auto">
          <a:xfrm>
            <a:off x="0" y="9220200"/>
            <a:ext cx="28956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defRPr sz="1200"/>
            </a:lvl1pPr>
          </a:lstStyle>
          <a:p>
            <a:pPr>
              <a:defRPr/>
            </a:pPr>
            <a:endParaRPr lang="en-GB"/>
          </a:p>
        </p:txBody>
      </p:sp>
      <p:sp>
        <p:nvSpPr>
          <p:cNvPr id="4101" name="Rectangle 5"/>
          <p:cNvSpPr>
            <a:spLocks noGrp="1" noChangeArrowheads="1"/>
          </p:cNvSpPr>
          <p:nvPr>
            <p:ph type="sldNum" sz="quarter" idx="3"/>
          </p:nvPr>
        </p:nvSpPr>
        <p:spPr bwMode="auto">
          <a:xfrm>
            <a:off x="3810000" y="9220200"/>
            <a:ext cx="29718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a:defRPr sz="1200"/>
            </a:lvl1pPr>
          </a:lstStyle>
          <a:p>
            <a:pPr>
              <a:defRPr/>
            </a:pPr>
            <a:fld id="{B45FF4AC-BAB6-4AB9-A7A2-97DDB402C041}" type="slidenum">
              <a:rPr lang="en-GB"/>
              <a:pPr>
                <a:defRPr/>
              </a:pPr>
              <a:t>‹#›</a:t>
            </a:fld>
            <a:endParaRPr lang="en-GB"/>
          </a:p>
        </p:txBody>
      </p:sp>
    </p:spTree>
    <p:extLst>
      <p:ext uri="{BB962C8B-B14F-4D97-AF65-F5344CB8AC3E}">
        <p14:creationId xmlns:p14="http://schemas.microsoft.com/office/powerpoint/2010/main" val="7121931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33795" name="Rectangle 3"/>
          <p:cNvSpPr>
            <a:spLocks noGrp="1" noChangeArrowheads="1"/>
          </p:cNvSpPr>
          <p:nvPr>
            <p:ph type="dt" idx="1"/>
          </p:nvPr>
        </p:nvSpPr>
        <p:spPr bwMode="auto">
          <a:xfrm>
            <a:off x="38100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47108" name="Rectangle 4"/>
          <p:cNvSpPr>
            <a:spLocks noGrp="1" noRot="1" noChangeAspect="1" noChangeArrowheads="1" noTextEdit="1"/>
          </p:cNvSpPr>
          <p:nvPr>
            <p:ph type="sldImg" idx="2"/>
          </p:nvPr>
        </p:nvSpPr>
        <p:spPr bwMode="auto">
          <a:xfrm>
            <a:off x="1004888" y="762000"/>
            <a:ext cx="4775200" cy="3581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7" name="Rectangle 5"/>
          <p:cNvSpPr>
            <a:spLocks noGrp="1" noChangeArrowheads="1"/>
          </p:cNvSpPr>
          <p:nvPr>
            <p:ph type="body" sz="quarter" idx="3"/>
          </p:nvPr>
        </p:nvSpPr>
        <p:spPr bwMode="auto">
          <a:xfrm>
            <a:off x="914400" y="4648200"/>
            <a:ext cx="49530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3798" name="Rectangle 6"/>
          <p:cNvSpPr>
            <a:spLocks noGrp="1" noChangeArrowheads="1"/>
          </p:cNvSpPr>
          <p:nvPr>
            <p:ph type="ftr" sz="quarter" idx="4"/>
          </p:nvPr>
        </p:nvSpPr>
        <p:spPr bwMode="auto">
          <a:xfrm>
            <a:off x="0" y="9220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33799" name="Rectangle 7"/>
          <p:cNvSpPr>
            <a:spLocks noGrp="1" noChangeArrowheads="1"/>
          </p:cNvSpPr>
          <p:nvPr>
            <p:ph type="sldNum" sz="quarter" idx="5"/>
          </p:nvPr>
        </p:nvSpPr>
        <p:spPr bwMode="auto">
          <a:xfrm>
            <a:off x="3810000" y="92202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6A143A7-F71E-4ABA-B411-AF5C2C51327F}" type="slidenum">
              <a:rPr lang="en-GB"/>
              <a:pPr>
                <a:defRPr/>
              </a:pPr>
              <a:t>‹#›</a:t>
            </a:fld>
            <a:endParaRPr lang="en-GB"/>
          </a:p>
        </p:txBody>
      </p:sp>
    </p:spTree>
    <p:extLst>
      <p:ext uri="{BB962C8B-B14F-4D97-AF65-F5344CB8AC3E}">
        <p14:creationId xmlns:p14="http://schemas.microsoft.com/office/powerpoint/2010/main" val="2126182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onlinelibrary.wiley.com/doi/10.1002/2014GL060962/ful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commons.wikimedia.org/wiki/Atmosphere"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commons.wikimedia.org/wiki/Gamma_Ray" TargetMode="External"/><Relationship Id="rId5" Type="http://schemas.openxmlformats.org/officeDocument/2006/relationships/hyperlink" Target="http://commons.wikimedia.org/w/index.php?title=Radio_waves&amp;action=edit&amp;redlink=1" TargetMode="External"/><Relationship Id="rId4" Type="http://schemas.openxmlformats.org/officeDocument/2006/relationships/hyperlink" Target="http://commons.wikimedia.org/w/index.php?title=Wavelengths&amp;action=edit&amp;redlink=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OPEN IN CHROME:</a:t>
            </a:r>
          </a:p>
          <a:p>
            <a:pPr marL="0" indent="0">
              <a:buNone/>
            </a:pPr>
            <a:r>
              <a:rPr lang="en-US" dirty="0" smtClean="0"/>
              <a:t>https://scratch.mit.edu/projects/179953994</a:t>
            </a:r>
          </a:p>
          <a:p>
            <a:pPr marL="0" indent="0">
              <a:buNone/>
            </a:pPr>
            <a:r>
              <a:rPr lang="en-US" dirty="0" smtClean="0"/>
              <a:t>https://www.youtube.com/watch?v=tGqM1ZtOX7c</a:t>
            </a:r>
          </a:p>
          <a:p>
            <a:pPr marL="0" indent="0">
              <a:buNone/>
            </a:pPr>
            <a:r>
              <a:rPr lang="en-US" dirty="0" smtClean="0"/>
              <a:t>http://www.met.reading.ac.uk/outreach/docs/Upscale_climate_simulation.mp4</a:t>
            </a:r>
          </a:p>
          <a:p>
            <a:pPr marL="0" indent="0">
              <a:buNone/>
            </a:pPr>
            <a:endParaRPr lang="en-US" dirty="0" smtClean="0"/>
          </a:p>
          <a:p>
            <a:pPr marL="0" indent="0">
              <a:buNone/>
            </a:pPr>
            <a:endParaRPr lang="en-US" dirty="0" smtClean="0"/>
          </a:p>
          <a:p>
            <a:pPr marL="0" indent="0">
              <a:buNone/>
            </a:pPr>
            <a:endParaRPr lang="en-US" dirty="0" smtClean="0"/>
          </a:p>
          <a:p>
            <a:pPr marL="0" indent="0">
              <a:buNone/>
            </a:pPr>
            <a:r>
              <a:rPr lang="en-US" dirty="0" smtClean="0"/>
              <a:t>CLIMATE</a:t>
            </a:r>
            <a:r>
              <a:rPr lang="en-US" baseline="0" dirty="0" smtClean="0"/>
              <a:t> </a:t>
            </a:r>
            <a:r>
              <a:rPr lang="en-US" baseline="0" dirty="0"/>
              <a:t>OUTREACH – here for Year 9 (age 13-14) ~45 minutes but plenty of extra slides for a longer session.</a:t>
            </a:r>
          </a:p>
          <a:p>
            <a:pPr marL="0" indent="0">
              <a:buNone/>
            </a:pPr>
            <a:endParaRPr lang="en-US" baseline="0" dirty="0"/>
          </a:p>
          <a:p>
            <a:pPr marL="0" indent="0">
              <a:buNone/>
            </a:pPr>
            <a:r>
              <a:rPr lang="en-US" baseline="0" dirty="0"/>
              <a:t>ACTIVITIES:</a:t>
            </a:r>
          </a:p>
          <a:p>
            <a:pPr marL="228600" indent="-228600">
              <a:buAutoNum type="arabicParenR"/>
            </a:pPr>
            <a:r>
              <a:rPr lang="en-US" baseline="0" dirty="0"/>
              <a:t>Infrared thermometer to demonstrate greenhouse effect</a:t>
            </a:r>
          </a:p>
          <a:p>
            <a:pPr marL="228600" indent="-228600">
              <a:buAutoNum type="arabicParenR"/>
            </a:pPr>
            <a:r>
              <a:rPr lang="en-US" baseline="0" dirty="0"/>
              <a:t>Scratch energy balance demonstration</a:t>
            </a:r>
          </a:p>
          <a:p>
            <a:pPr marL="228600" indent="-228600">
              <a:buAutoNum type="arabicParenR"/>
            </a:pPr>
            <a:r>
              <a:rPr lang="en-US" baseline="0" dirty="0"/>
              <a:t>Students demonstrate feedback loop</a:t>
            </a:r>
          </a:p>
          <a:p>
            <a:pPr marL="0" indent="0">
              <a:buNone/>
            </a:pPr>
            <a:endParaRPr lang="en-US" baseline="0" dirty="0"/>
          </a:p>
          <a:p>
            <a:pPr marL="0" indent="0">
              <a:buNone/>
            </a:pPr>
            <a:r>
              <a:rPr lang="en-US" baseline="0" dirty="0"/>
              <a:t>INTRODUCTION – see notes on next slide.</a:t>
            </a:r>
          </a:p>
          <a:p>
            <a:pPr marL="0" indent="0">
              <a:buNone/>
            </a:pPr>
            <a:endParaRPr lang="en-US" baseline="0" dirty="0"/>
          </a:p>
          <a:p>
            <a:pPr marL="0" indent="0">
              <a:buNone/>
            </a:pPr>
            <a:r>
              <a:rPr lang="en-GB" baseline="0" dirty="0"/>
              <a:t>INTRO:</a:t>
            </a:r>
          </a:p>
          <a:p>
            <a:pPr marL="0" indent="0">
              <a:buNone/>
            </a:pPr>
            <a:r>
              <a:rPr lang="en-GB" baseline="0" dirty="0"/>
              <a:t>Why did I get interested in weather and climate, what I needed to study to be climate scientist</a:t>
            </a:r>
          </a:p>
          <a:p>
            <a:pPr marL="0" indent="0">
              <a:buNone/>
            </a:pPr>
            <a:r>
              <a:rPr lang="en-GB" baseline="0" dirty="0"/>
              <a:t>I talk about ice ages as getting me interested, you can mention that 20,000 years ago ice sheets crossed northern Britain and sea levels were &gt;100m lower while global temperature was just 4-5oC lower than now.</a:t>
            </a:r>
          </a:p>
          <a:p>
            <a:pPr marL="0" indent="0">
              <a:buNone/>
            </a:pPr>
            <a:r>
              <a:rPr lang="en-GB" baseline="0" dirty="0"/>
              <a:t>Glacial cycles operate over tens of thousands of years, very slow compared to human civilisations (modern humans ~200k </a:t>
            </a:r>
            <a:r>
              <a:rPr lang="en-GB" baseline="0" dirty="0" err="1"/>
              <a:t>yr</a:t>
            </a:r>
            <a:r>
              <a:rPr lang="en-GB" baseline="0" dirty="0"/>
              <a:t>, modern societies last few thousand).</a:t>
            </a:r>
          </a:p>
          <a:p>
            <a:pPr marL="0" indent="0">
              <a:buNone/>
            </a:pPr>
            <a:r>
              <a:rPr lang="en-GB" baseline="0" dirty="0"/>
              <a:t>Climate has always changed (e.g. plate tectonics 100s </a:t>
            </a:r>
            <a:r>
              <a:rPr lang="en-GB" baseline="0" dirty="0" err="1"/>
              <a:t>Myr</a:t>
            </a:r>
            <a:r>
              <a:rPr lang="en-GB" baseline="0" dirty="0"/>
              <a:t>, glacial cycles, 10s </a:t>
            </a:r>
            <a:r>
              <a:rPr lang="en-GB" baseline="0" dirty="0" err="1"/>
              <a:t>kyr</a:t>
            </a:r>
            <a:r>
              <a:rPr lang="en-GB" baseline="0" dirty="0"/>
              <a:t>, changes in the sun and volcanic eruptions)</a:t>
            </a:r>
          </a:p>
          <a:p>
            <a:pPr marL="0" indent="0">
              <a:buNone/>
            </a:pPr>
            <a:r>
              <a:rPr lang="en-GB" baseline="0" dirty="0"/>
              <a:t>Ice cores drilled into Antarctica are like time machines going back nearly 1million years – they show natural swings in temperature, ice and sea level and natural greenhouse gases such as CO2</a:t>
            </a:r>
          </a:p>
          <a:p>
            <a:pPr marL="0" indent="0">
              <a:buNone/>
            </a:pPr>
            <a:r>
              <a:rPr lang="en-GB" baseline="0" dirty="0"/>
              <a:t>But now CO2 is nearly 50% higher than at any time over past million years</a:t>
            </a:r>
          </a:p>
          <a:p>
            <a:pPr marL="0" indent="0">
              <a:buNone/>
            </a:pPr>
            <a:r>
              <a:rPr lang="en-GB" baseline="0" dirty="0"/>
              <a:t>Human activities are causing the climate to heat up, but how does this work?</a:t>
            </a:r>
          </a:p>
          <a:p>
            <a:pPr marL="0" indent="0">
              <a:buNone/>
            </a:pPr>
            <a:endParaRPr lang="en-GB" baseline="0" dirty="0"/>
          </a:p>
          <a:p>
            <a:pPr marL="0" indent="0">
              <a:buNone/>
            </a:pPr>
            <a:endParaRPr lang="en-US" baseline="0" dirty="0"/>
          </a:p>
          <a:p>
            <a:pPr marL="0" indent="0">
              <a:buNone/>
            </a:pPr>
            <a:endParaRPr lang="en-US" baseline="0" dirty="0"/>
          </a:p>
          <a:p>
            <a:pPr marL="0" indent="0">
              <a:buNone/>
            </a:pPr>
            <a:endParaRPr lang="en-US" baseline="0" dirty="0"/>
          </a:p>
          <a:p>
            <a:pPr marL="0" indent="0">
              <a:buNone/>
            </a:pPr>
            <a:endParaRPr lang="en-US" baseline="0" dirty="0"/>
          </a:p>
          <a:p>
            <a:endParaRPr lang="en-GB" dirty="0"/>
          </a:p>
        </p:txBody>
      </p:sp>
      <p:sp>
        <p:nvSpPr>
          <p:cNvPr id="4" name="Slide Number Placeholder 3"/>
          <p:cNvSpPr>
            <a:spLocks noGrp="1"/>
          </p:cNvSpPr>
          <p:nvPr>
            <p:ph type="sldNum" sz="quarter" idx="10"/>
          </p:nvPr>
        </p:nvSpPr>
        <p:spPr/>
        <p:txBody>
          <a:bodyPr/>
          <a:lstStyle/>
          <a:p>
            <a:pPr>
              <a:defRPr/>
            </a:pPr>
            <a:fld id="{26A143A7-F71E-4ABA-B411-AF5C2C51327F}" type="slidenum">
              <a:rPr lang="en-GB" smtClean="0"/>
              <a:pPr>
                <a:defRPr/>
              </a:pPr>
              <a:t>1</a:t>
            </a:fld>
            <a:endParaRPr lang="en-GB"/>
          </a:p>
        </p:txBody>
      </p:sp>
    </p:spTree>
    <p:extLst>
      <p:ext uri="{BB962C8B-B14F-4D97-AF65-F5344CB8AC3E}">
        <p14:creationId xmlns:p14="http://schemas.microsoft.com/office/powerpoint/2010/main" val="2742645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AE7B442D-6F2E-4362-9C8D-45FEC12F507E}" type="slidenum">
              <a:rPr lang="en-GB" sz="1200" smtClean="0"/>
              <a:pPr/>
              <a:t>17</a:t>
            </a:fld>
            <a:endParaRPr lang="en-GB"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14" tIns="45057" rIns="90114" bIns="45057"/>
          <a:lstStyle/>
          <a:p>
            <a:pPr eaLnBrk="1" hangingPunct="1"/>
            <a:r>
              <a:rPr lang="en-GB" sz="1800" dirty="0"/>
              <a:t>Summary and what can we do?? Questions?</a:t>
            </a:r>
          </a:p>
          <a:p>
            <a:pPr eaLnBrk="1" hangingPunct="1"/>
            <a:endParaRPr lang="en-GB" sz="1800" dirty="0"/>
          </a:p>
          <a:p>
            <a:pPr eaLnBrk="1" hangingPunct="1"/>
            <a:r>
              <a:rPr lang="en-GB" sz="1800" dirty="0"/>
              <a:t>Notes:</a:t>
            </a:r>
          </a:p>
          <a:p>
            <a:pPr eaLnBrk="1" hangingPunct="1"/>
            <a:r>
              <a:rPr lang="en-GB" sz="1800" dirty="0"/>
              <a:t>Scientists are now even more certain that the current warming since the mid-20</a:t>
            </a:r>
            <a:r>
              <a:rPr lang="en-GB" sz="1800" baseline="30000" dirty="0"/>
              <a:t>th</a:t>
            </a:r>
            <a:r>
              <a:rPr lang="en-GB" sz="1800" dirty="0"/>
              <a:t> century is primarily due to mans impact on the atmosphere via fossil fuel burning, agriculture and changes in land-use.</a:t>
            </a:r>
          </a:p>
          <a:p>
            <a:pPr eaLnBrk="1" hangingPunct="1"/>
            <a:r>
              <a:rPr lang="en-GB" sz="1800" dirty="0"/>
              <a:t>Much of this certainty comes from the observations but a large component comes about applying physical laws and theory, refined by the observations, to develop sophisticated computer models of the Earth’s environment that help to understand the reasons for the warming and to enable predictions of future climate change over the next few hundred years… </a:t>
            </a:r>
          </a:p>
        </p:txBody>
      </p:sp>
    </p:spTree>
    <p:extLst>
      <p:ext uri="{BB962C8B-B14F-4D97-AF65-F5344CB8AC3E}">
        <p14:creationId xmlns:p14="http://schemas.microsoft.com/office/powerpoint/2010/main" val="3396571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66FDB3-BC43-4130-BBDC-A3435C7F993A}" type="slidenum">
              <a:rPr lang="en-GB">
                <a:solidFill>
                  <a:srgbClr val="000000"/>
                </a:solidFill>
              </a:rPr>
              <a:pPr/>
              <a:t>20</a:t>
            </a:fld>
            <a:endParaRPr lang="en-GB">
              <a:solidFill>
                <a:srgbClr val="000000"/>
              </a:solidFill>
            </a:endParaRPr>
          </a:p>
        </p:txBody>
      </p:sp>
      <p:sp>
        <p:nvSpPr>
          <p:cNvPr id="907266" name="Rectangle 2"/>
          <p:cNvSpPr>
            <a:spLocks noGrp="1" noRot="1" noChangeAspect="1" noChangeArrowheads="1" noTextEdit="1"/>
          </p:cNvSpPr>
          <p:nvPr>
            <p:ph type="sldImg"/>
          </p:nvPr>
        </p:nvSpPr>
        <p:spPr>
          <a:xfrm>
            <a:off x="944563" y="728663"/>
            <a:ext cx="4856162" cy="3641725"/>
          </a:xfrm>
          <a:ln/>
        </p:spPr>
      </p:sp>
      <p:sp>
        <p:nvSpPr>
          <p:cNvPr id="907267" name="Rectangle 3"/>
          <p:cNvSpPr>
            <a:spLocks noGrp="1" noChangeArrowheads="1"/>
          </p:cNvSpPr>
          <p:nvPr>
            <p:ph type="body" idx="1"/>
          </p:nvPr>
        </p:nvSpPr>
        <p:spPr>
          <a:xfrm>
            <a:off x="944563" y="4614863"/>
            <a:ext cx="4856162" cy="4370387"/>
          </a:xfrm>
        </p:spPr>
        <p:txBody>
          <a:bodyPr/>
          <a:lstStyle/>
          <a:p>
            <a:r>
              <a:rPr lang="en-GB" sz="1600" dirty="0"/>
              <a:t>CAN SKIP TO SUMMARY</a:t>
            </a:r>
            <a:r>
              <a:rPr lang="en-GB" sz="1600" baseline="0" dirty="0"/>
              <a:t> IF SHORT OF TIME, just mention sea level rise and intensification of rainfall to link with impacts.</a:t>
            </a:r>
            <a:endParaRPr lang="en-GB" sz="1600" dirty="0"/>
          </a:p>
          <a:p>
            <a:r>
              <a:rPr lang="en-GB" sz="1600" dirty="0"/>
              <a:t>Land will warm up more than ocean, Artic the most.</a:t>
            </a:r>
          </a:p>
          <a:p>
            <a:endParaRPr lang="en-GB" sz="1600" dirty="0"/>
          </a:p>
          <a:p>
            <a:r>
              <a:rPr lang="en-GB" sz="1600" dirty="0"/>
              <a:t>Notes:</a:t>
            </a:r>
          </a:p>
          <a:p>
            <a:r>
              <a:rPr lang="en-GB" sz="1600" dirty="0"/>
              <a:t>Models show a stronger warming over land and over polar regions compared to the oceans due to changes</a:t>
            </a:r>
            <a:r>
              <a:rPr lang="en-GB" sz="1600" baseline="0" dirty="0"/>
              <a:t> in circulation but also due the </a:t>
            </a:r>
            <a:r>
              <a:rPr lang="en-GB" sz="1600" dirty="0"/>
              <a:t>large heat capacity of the deep oceans.</a:t>
            </a:r>
          </a:p>
          <a:p>
            <a:r>
              <a:rPr lang="en-GB" sz="1600" dirty="0"/>
              <a:t>Temperatures over land are expected to increase about twice as rapidly as temperatures over the ocean. The annual average warming by 2100 over land areas, where of course we live and work, is predicted to be in the range 3 °C to 8 °C for the high emissions scenario.  Although the Earth's temperature has varied considerably over the last 1,000 years for natural reasons, the rise over the next 100 years due to human activities is predicted to be very much larger than natural variability, even with the lowest projected man-made emissions scenario.</a:t>
            </a:r>
          </a:p>
        </p:txBody>
      </p:sp>
    </p:spTree>
    <p:extLst>
      <p:ext uri="{BB962C8B-B14F-4D97-AF65-F5344CB8AC3E}">
        <p14:creationId xmlns:p14="http://schemas.microsoft.com/office/powerpoint/2010/main" val="2938944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893C10-8A4D-4C42-B163-2AFB5668BA4B}" type="slidenum">
              <a:rPr lang="en-GB">
                <a:solidFill>
                  <a:srgbClr val="000000"/>
                </a:solidFill>
              </a:rPr>
              <a:pPr/>
              <a:t>21</a:t>
            </a:fld>
            <a:endParaRPr lang="en-GB">
              <a:solidFill>
                <a:srgbClr val="000000"/>
              </a:solidFill>
            </a:endParaRPr>
          </a:p>
        </p:txBody>
      </p:sp>
      <p:sp>
        <p:nvSpPr>
          <p:cNvPr id="779266" name="Rectangle 2"/>
          <p:cNvSpPr>
            <a:spLocks noGrp="1" noRot="1" noChangeAspect="1" noChangeArrowheads="1" noTextEdit="1"/>
          </p:cNvSpPr>
          <p:nvPr>
            <p:ph type="sldImg"/>
          </p:nvPr>
        </p:nvSpPr>
        <p:spPr>
          <a:xfrm>
            <a:off x="944563" y="728663"/>
            <a:ext cx="4856162" cy="3641725"/>
          </a:xfrm>
          <a:ln/>
        </p:spPr>
      </p:sp>
      <p:sp>
        <p:nvSpPr>
          <p:cNvPr id="779267" name="Rectangle 3"/>
          <p:cNvSpPr>
            <a:spLocks noGrp="1" noChangeArrowheads="1"/>
          </p:cNvSpPr>
          <p:nvPr>
            <p:ph type="body" idx="1"/>
          </p:nvPr>
        </p:nvSpPr>
        <p:spPr>
          <a:xfrm>
            <a:off x="944562" y="4614863"/>
            <a:ext cx="4856163" cy="4370387"/>
          </a:xfrm>
        </p:spPr>
        <p:txBody>
          <a:bodyPr/>
          <a:lstStyle/>
          <a:p>
            <a:r>
              <a:rPr lang="en-GB" sz="1600" dirty="0"/>
              <a:t>Arctic</a:t>
            </a:r>
            <a:r>
              <a:rPr lang="en-GB" sz="1600" baseline="0" dirty="0"/>
              <a:t> ice is melting at a rate of 3000 cubic km per decade.</a:t>
            </a:r>
          </a:p>
          <a:p>
            <a:r>
              <a:rPr lang="en-GB" sz="1600" dirty="0"/>
              <a:t>Note: O2 Arena is about 4 million m^3 (0.004 km^3) so ¾ million O2 Arenas</a:t>
            </a:r>
            <a:r>
              <a:rPr lang="en-GB" sz="1600" baseline="0" dirty="0"/>
              <a:t> per decade</a:t>
            </a:r>
          </a:p>
          <a:p>
            <a:r>
              <a:rPr lang="en-GB" sz="1600" baseline="0" dirty="0"/>
              <a:t>Arctic ice will be effectively absent by middle-late century</a:t>
            </a:r>
            <a:endParaRPr lang="en-GB" sz="1600" dirty="0"/>
          </a:p>
          <a:p>
            <a:endParaRPr lang="en-GB" sz="1600" dirty="0"/>
          </a:p>
          <a:p>
            <a:r>
              <a:rPr lang="en-GB" sz="1600" dirty="0"/>
              <a:t>Notes:</a:t>
            </a:r>
          </a:p>
          <a:p>
            <a:r>
              <a:rPr lang="en-GB" sz="1600" dirty="0"/>
              <a:t>Under the High Emissions scenario many models find that ice in the month of September (when it is at its minimum extent in the annual cycle) will have almost completely disappeared</a:t>
            </a:r>
            <a:r>
              <a:rPr lang="en-GB" sz="1600" baseline="0" dirty="0"/>
              <a:t> the middle of the 21</a:t>
            </a:r>
            <a:r>
              <a:rPr lang="en-GB" sz="1600" baseline="30000" dirty="0"/>
              <a:t>st</a:t>
            </a:r>
            <a:r>
              <a:rPr lang="en-GB" sz="1600" baseline="0" dirty="0"/>
              <a:t> century</a:t>
            </a:r>
            <a:r>
              <a:rPr lang="en-GB" sz="1600" dirty="0"/>
              <a:t>. Other emissions scenarios lead to a slower reduction in Arctic ice. Reductions are also predicted for other seasons</a:t>
            </a:r>
            <a:r>
              <a:rPr lang="en-GB" sz="1600" baseline="0" dirty="0"/>
              <a:t> and also for the Antarctic although models are at present not able to capture the observed increases in Antarctic sea ice extent which is thought to relate to changes in atmospheric and oceanic circulation changes in response to increases in greenhouse gases and decreased stratospheric ozone.</a:t>
            </a:r>
            <a:endParaRPr lang="en-GB" sz="1600" dirty="0"/>
          </a:p>
          <a:p>
            <a:endParaRPr lang="en-GB" sz="1600" dirty="0"/>
          </a:p>
        </p:txBody>
      </p:sp>
    </p:spTree>
    <p:extLst>
      <p:ext uri="{BB962C8B-B14F-4D97-AF65-F5344CB8AC3E}">
        <p14:creationId xmlns:p14="http://schemas.microsoft.com/office/powerpoint/2010/main" val="1333176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water vapour is</a:t>
            </a:r>
            <a:r>
              <a:rPr lang="en-GB" baseline="0" dirty="0"/>
              <a:t> increasing and this is making heavy rainfall events more intense</a:t>
            </a:r>
            <a:endParaRPr lang="en-GB" dirty="0"/>
          </a:p>
        </p:txBody>
      </p:sp>
      <p:sp>
        <p:nvSpPr>
          <p:cNvPr id="4" name="Slide Number Placeholder 3"/>
          <p:cNvSpPr>
            <a:spLocks noGrp="1"/>
          </p:cNvSpPr>
          <p:nvPr>
            <p:ph type="sldNum" sz="quarter" idx="10"/>
          </p:nvPr>
        </p:nvSpPr>
        <p:spPr/>
        <p:txBody>
          <a:bodyPr/>
          <a:lstStyle/>
          <a:p>
            <a:pPr>
              <a:defRPr/>
            </a:pPr>
            <a:fld id="{26A143A7-F71E-4ABA-B411-AF5C2C51327F}" type="slidenum">
              <a:rPr lang="en-GB" smtClean="0"/>
              <a:pPr>
                <a:defRPr/>
              </a:pPr>
              <a:t>22</a:t>
            </a:fld>
            <a:endParaRPr lang="en-GB"/>
          </a:p>
        </p:txBody>
      </p:sp>
    </p:spTree>
    <p:extLst>
      <p:ext uri="{BB962C8B-B14F-4D97-AF65-F5344CB8AC3E}">
        <p14:creationId xmlns:p14="http://schemas.microsoft.com/office/powerpoint/2010/main" val="1211060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Sea level is rising at 3.5mm/year because warmer water expands</a:t>
            </a:r>
            <a:r>
              <a:rPr lang="en-GB" baseline="0" dirty="0"/>
              <a:t> and melting ice sheets add water to the ocean</a:t>
            </a:r>
          </a:p>
          <a:p>
            <a:pPr marL="171450" indent="-171450">
              <a:buFontTx/>
              <a:buChar char="-"/>
            </a:pPr>
            <a:r>
              <a:rPr lang="en-GB" baseline="0" dirty="0"/>
              <a:t>It takes hundreds to thousands of years for ice sheets and the deep ocean to fully respond to warmer surface temperature </a:t>
            </a:r>
          </a:p>
          <a:p>
            <a:pPr marL="171450" indent="-171450">
              <a:buFontTx/>
              <a:buChar char="-"/>
            </a:pPr>
            <a:r>
              <a:rPr lang="en-GB" baseline="0" dirty="0"/>
              <a:t>So sea level will continue to rise for many hundreds of years to come (most big cities are near sea level)</a:t>
            </a:r>
            <a:endParaRPr lang="en-GB" dirty="0"/>
          </a:p>
        </p:txBody>
      </p:sp>
      <p:sp>
        <p:nvSpPr>
          <p:cNvPr id="4" name="Slide Number Placeholder 3"/>
          <p:cNvSpPr>
            <a:spLocks noGrp="1"/>
          </p:cNvSpPr>
          <p:nvPr>
            <p:ph type="sldNum" sz="quarter" idx="10"/>
          </p:nvPr>
        </p:nvSpPr>
        <p:spPr/>
        <p:txBody>
          <a:bodyPr/>
          <a:lstStyle/>
          <a:p>
            <a:pPr>
              <a:defRPr/>
            </a:pPr>
            <a:fld id="{26A143A7-F71E-4ABA-B411-AF5C2C51327F}" type="slidenum">
              <a:rPr lang="en-GB" smtClean="0"/>
              <a:pPr>
                <a:defRPr/>
              </a:pPr>
              <a:t>23</a:t>
            </a:fld>
            <a:endParaRPr lang="en-GB"/>
          </a:p>
        </p:txBody>
      </p:sp>
    </p:spTree>
    <p:extLst>
      <p:ext uri="{BB962C8B-B14F-4D97-AF65-F5344CB8AC3E}">
        <p14:creationId xmlns:p14="http://schemas.microsoft.com/office/powerpoint/2010/main" val="1889625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15A0B71D-C45D-48E8-BC5D-54227C6127E6}" type="slidenum">
              <a:rPr lang="en-GB" smtClean="0"/>
              <a:pPr>
                <a:defRPr/>
              </a:pPr>
              <a:t>26</a:t>
            </a:fld>
            <a:endParaRPr lang="en-GB"/>
          </a:p>
        </p:txBody>
      </p:sp>
    </p:spTree>
    <p:extLst>
      <p:ext uri="{BB962C8B-B14F-4D97-AF65-F5344CB8AC3E}">
        <p14:creationId xmlns:p14="http://schemas.microsoft.com/office/powerpoint/2010/main" val="3087565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A5A2A078-80B7-42B9-A750-4E87ADA989F0}" type="slidenum">
              <a:rPr lang="en-GB" sz="1200" smtClean="0"/>
              <a:pPr/>
              <a:t>27</a:t>
            </a:fld>
            <a:endParaRPr lang="en-GB"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GB" sz="1600" dirty="0"/>
              <a:t>FIGURE 1-3 Time scales of climate</a:t>
            </a:r>
            <a:r>
              <a:rPr lang="en-GB" sz="1600" baseline="0" dirty="0"/>
              <a:t> </a:t>
            </a:r>
            <a:r>
              <a:rPr lang="en-GB" sz="1600" dirty="0"/>
              <a:t>change Changes in Earth’s climate</a:t>
            </a:r>
            <a:r>
              <a:rPr lang="en-GB" sz="1600" baseline="0" dirty="0"/>
              <a:t> </a:t>
            </a:r>
            <a:r>
              <a:rPr lang="en-GB" sz="1600" dirty="0"/>
              <a:t>span several time scales, arrayed</a:t>
            </a:r>
            <a:r>
              <a:rPr lang="en-GB" sz="1600" baseline="0" dirty="0"/>
              <a:t> </a:t>
            </a:r>
            <a:r>
              <a:rPr lang="en-GB" sz="1600" dirty="0"/>
              <a:t>from longer to shorter: (A) the last</a:t>
            </a:r>
            <a:r>
              <a:rPr lang="en-GB" sz="1600" baseline="0" dirty="0"/>
              <a:t> </a:t>
            </a:r>
            <a:r>
              <a:rPr lang="en-GB" sz="1600" dirty="0"/>
              <a:t>300 million years, (B) the last 3 million</a:t>
            </a:r>
            <a:r>
              <a:rPr lang="en-GB" sz="1600" baseline="0" dirty="0"/>
              <a:t> </a:t>
            </a:r>
            <a:r>
              <a:rPr lang="en-GB" sz="1600" dirty="0"/>
              <a:t>years, (C) the last 50,000 years, and</a:t>
            </a:r>
            <a:r>
              <a:rPr lang="en-GB" sz="1600" baseline="0" dirty="0"/>
              <a:t> </a:t>
            </a:r>
            <a:r>
              <a:rPr lang="en-GB" sz="1600" dirty="0"/>
              <a:t>(D) the last 1000 years. Here</a:t>
            </a:r>
            <a:r>
              <a:rPr lang="en-GB" sz="1600" baseline="0" dirty="0"/>
              <a:t> </a:t>
            </a:r>
            <a:r>
              <a:rPr lang="en-GB" sz="1600" dirty="0"/>
              <a:t>progressively smaller changes in</a:t>
            </a:r>
            <a:r>
              <a:rPr lang="en-GB" sz="1600" baseline="0" dirty="0"/>
              <a:t> </a:t>
            </a:r>
            <a:r>
              <a:rPr lang="en-GB" sz="1600" dirty="0"/>
              <a:t>climate at successively shorter time</a:t>
            </a:r>
            <a:r>
              <a:rPr lang="en-GB" sz="1600" baseline="0" dirty="0"/>
              <a:t> </a:t>
            </a:r>
            <a:r>
              <a:rPr lang="en-GB" sz="1600" dirty="0"/>
              <a:t>scales are magnified out from the</a:t>
            </a:r>
            <a:r>
              <a:rPr lang="en-GB" sz="1600" baseline="0" dirty="0"/>
              <a:t> </a:t>
            </a:r>
            <a:r>
              <a:rPr lang="en-GB" sz="1600" dirty="0"/>
              <a:t>larger changes at longer time scales. </a:t>
            </a:r>
          </a:p>
          <a:p>
            <a:pPr>
              <a:lnSpc>
                <a:spcPct val="80000"/>
              </a:lnSpc>
            </a:pPr>
            <a:r>
              <a:rPr lang="en-GB" sz="1600" dirty="0"/>
              <a:t>[Ruddiman WF. 2001. Earth's Climate, Past and Future. New York: W. H. Freeman.]</a:t>
            </a:r>
          </a:p>
          <a:p>
            <a:pPr>
              <a:lnSpc>
                <a:spcPct val="80000"/>
              </a:lnSpc>
            </a:pPr>
            <a:endParaRPr lang="en-GB" sz="1600" dirty="0"/>
          </a:p>
          <a:p>
            <a:pPr>
              <a:lnSpc>
                <a:spcPct val="80000"/>
              </a:lnSpc>
            </a:pPr>
            <a:r>
              <a:rPr lang="en-GB" sz="1600" dirty="0"/>
              <a:t>Climate changes on all time-scales. One of the most important determinants of climate is variations in the absorption of solar radiation by the planet.</a:t>
            </a:r>
          </a:p>
          <a:p>
            <a:pPr>
              <a:lnSpc>
                <a:spcPct val="80000"/>
              </a:lnSpc>
            </a:pPr>
            <a:r>
              <a:rPr lang="en-GB" sz="1600" dirty="0"/>
              <a:t>Over billions of years the solar output has increased with time, as has the evolution of the Earth’s atmosphere and distribution of land and ocean which modifies the efficiency at which the Earth can cool to space via thermal/long wavelength radiation as well as impacting absorption of sunlight.</a:t>
            </a:r>
          </a:p>
          <a:p>
            <a:pPr>
              <a:lnSpc>
                <a:spcPct val="80000"/>
              </a:lnSpc>
            </a:pPr>
            <a:r>
              <a:rPr lang="en-GB" sz="1600" dirty="0"/>
              <a:t>Over tens and hundreds of thousands of years, changes in the Earth’s orbit around the sun alter the amount of solar radiation reaching different parts of the planet. These cycles are predictable (they depend upon the gravitational pulls of the sun, planets and the moon) and they are widely believed to have caused glacial-interglacial cycles in which global temperatures swing by up to 10</a:t>
            </a:r>
            <a:r>
              <a:rPr lang="en-GB" sz="1600" baseline="30000" dirty="0"/>
              <a:t>o</a:t>
            </a:r>
            <a:r>
              <a:rPr lang="en-GB" sz="1600" dirty="0"/>
              <a:t>C. However, crucial to these swings are </a:t>
            </a:r>
            <a:r>
              <a:rPr lang="en-GB" sz="1600" i="1" dirty="0"/>
              <a:t>feedbacks</a:t>
            </a:r>
            <a:r>
              <a:rPr lang="en-GB" sz="1600" dirty="0"/>
              <a:t> which either amplify or dampen the radiative </a:t>
            </a:r>
            <a:r>
              <a:rPr lang="en-GB" sz="1600" i="1" dirty="0"/>
              <a:t>forcing</a:t>
            </a:r>
            <a:r>
              <a:rPr lang="en-GB" sz="1600" dirty="0"/>
              <a:t> from these </a:t>
            </a:r>
            <a:r>
              <a:rPr lang="en-GB" sz="1600" i="1" dirty="0" err="1"/>
              <a:t>Milankovic</a:t>
            </a:r>
            <a:r>
              <a:rPr lang="en-GB" sz="1600" i="1" dirty="0"/>
              <a:t> </a:t>
            </a:r>
            <a:r>
              <a:rPr lang="en-GB" sz="1600" dirty="0"/>
              <a:t>cycles. For example, cooler temperatures lead to more ice and greater reflection of solar radiation which amplifies the cooling. </a:t>
            </a:r>
          </a:p>
        </p:txBody>
      </p:sp>
    </p:spTree>
    <p:extLst>
      <p:ext uri="{BB962C8B-B14F-4D97-AF65-F5344CB8AC3E}">
        <p14:creationId xmlns:p14="http://schemas.microsoft.com/office/powerpoint/2010/main" val="3805504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u="sng" dirty="0">
                <a:latin typeface="Calibri" pitchFamily="34" charset="0"/>
              </a:rPr>
              <a:t>During colder glacial periods:</a:t>
            </a:r>
          </a:p>
          <a:p>
            <a:pPr marL="457200" indent="-457200">
              <a:buAutoNum type="arabicParenR"/>
            </a:pPr>
            <a:r>
              <a:rPr lang="en-GB" sz="1600" dirty="0">
                <a:latin typeface="Calibri" pitchFamily="34" charset="0"/>
              </a:rPr>
              <a:t>More </a:t>
            </a:r>
            <a:r>
              <a:rPr lang="en-GB" sz="1600" baseline="30000" dirty="0">
                <a:latin typeface="Calibri" pitchFamily="34" charset="0"/>
              </a:rPr>
              <a:t>16</a:t>
            </a:r>
            <a:r>
              <a:rPr lang="en-GB" sz="1600" dirty="0">
                <a:latin typeface="Calibri" pitchFamily="34" charset="0"/>
              </a:rPr>
              <a:t>O locked away in ice sheets so higher </a:t>
            </a:r>
            <a:r>
              <a:rPr lang="en-GB" sz="1600" baseline="30000" dirty="0">
                <a:latin typeface="Calibri" pitchFamily="34" charset="0"/>
              </a:rPr>
              <a:t>18</a:t>
            </a:r>
            <a:r>
              <a:rPr lang="en-GB" sz="1600" dirty="0">
                <a:latin typeface="Calibri" pitchFamily="34" charset="0"/>
              </a:rPr>
              <a:t>O in oceans &amp; air bubbles in ice cores: </a:t>
            </a:r>
            <a:r>
              <a:rPr lang="en-GB" sz="1600" dirty="0">
                <a:solidFill>
                  <a:schemeClr val="accent2"/>
                </a:solidFill>
                <a:latin typeface="Calibri" pitchFamily="34" charset="0"/>
              </a:rPr>
              <a:t>ice volume</a:t>
            </a:r>
          </a:p>
          <a:p>
            <a:pPr marL="457200" indent="-457200">
              <a:buAutoNum type="arabicParenR"/>
            </a:pPr>
            <a:r>
              <a:rPr lang="en-GB" sz="1600" dirty="0">
                <a:latin typeface="Calibri" pitchFamily="34" charset="0"/>
              </a:rPr>
              <a:t>Larger equator to pole </a:t>
            </a:r>
            <a:r>
              <a:rPr lang="en-GB" sz="1600" dirty="0">
                <a:solidFill>
                  <a:srgbClr val="FF0000"/>
                </a:solidFill>
                <a:latin typeface="Calibri" pitchFamily="34" charset="0"/>
              </a:rPr>
              <a:t>temperature</a:t>
            </a:r>
            <a:r>
              <a:rPr lang="en-GB" sz="1600" dirty="0">
                <a:latin typeface="Calibri" pitchFamily="34" charset="0"/>
              </a:rPr>
              <a:t> gradient leading to greater depletion of </a:t>
            </a:r>
            <a:r>
              <a:rPr lang="en-GB" sz="1600" baseline="30000" dirty="0">
                <a:latin typeface="Calibri" pitchFamily="34" charset="0"/>
              </a:rPr>
              <a:t>18</a:t>
            </a:r>
            <a:r>
              <a:rPr lang="en-GB" sz="1600" dirty="0">
                <a:latin typeface="Calibri" pitchFamily="34" charset="0"/>
              </a:rPr>
              <a:t>O in snow compacted in ice cores</a:t>
            </a:r>
          </a:p>
          <a:p>
            <a:endParaRPr lang="en-GB" sz="1600" dirty="0"/>
          </a:p>
          <a:p>
            <a:endParaRPr lang="en-GB" sz="1600" dirty="0"/>
          </a:p>
          <a:p>
            <a:r>
              <a:rPr lang="en-GB" sz="1600" dirty="0"/>
              <a:t>Ice cores from Antarctica provide abundant evidence of climate change over the past 800,000 years. Trapped air bubbles record past atmospheric composition, including carbon dioxide</a:t>
            </a:r>
            <a:r>
              <a:rPr lang="en-GB" sz="1600" baseline="0" dirty="0"/>
              <a:t> and methane, and isotopic analysis of oxygen and hydrogen in the air bubbles or of the ice itself can tell us indirectly about changes in Antarctic temperature</a:t>
            </a:r>
            <a:r>
              <a:rPr lang="en-GB" sz="1600" dirty="0"/>
              <a:t> (or temperature difference between tropics and poles) and ice volume (additional evidence from ocean sediments is also particularly valuable). A series of milder </a:t>
            </a:r>
            <a:r>
              <a:rPr lang="en-GB" sz="1600" dirty="0" err="1"/>
              <a:t>interglacials</a:t>
            </a:r>
            <a:r>
              <a:rPr lang="en-GB" sz="1600" baseline="0" dirty="0"/>
              <a:t> punctuate the longer glacial periods of low temperature and high ice volume, the timings of which relate to changes in the </a:t>
            </a:r>
            <a:r>
              <a:rPr lang="en-GB" sz="1600" baseline="0" dirty="0" err="1"/>
              <a:t>Croll-Milankovic</a:t>
            </a:r>
            <a:r>
              <a:rPr lang="en-GB" sz="1600" baseline="0" dirty="0"/>
              <a:t> orbital cycles. Natural changes in carbon dioxide (and methane) in response to the substantial climate changes act to amplify the temperature responses over glacial cycles (more next week).</a:t>
            </a:r>
            <a:endParaRPr lang="en-GB" sz="1600" dirty="0"/>
          </a:p>
        </p:txBody>
      </p:sp>
      <p:sp>
        <p:nvSpPr>
          <p:cNvPr id="4" name="Slide Number Placeholder 3"/>
          <p:cNvSpPr>
            <a:spLocks noGrp="1"/>
          </p:cNvSpPr>
          <p:nvPr>
            <p:ph type="sldNum" sz="quarter" idx="10"/>
          </p:nvPr>
        </p:nvSpPr>
        <p:spPr/>
        <p:txBody>
          <a:bodyPr/>
          <a:lstStyle/>
          <a:p>
            <a:pPr>
              <a:defRPr/>
            </a:pPr>
            <a:fld id="{15A0B71D-C45D-48E8-BC5D-54227C6127E6}" type="slidenum">
              <a:rPr lang="en-GB">
                <a:solidFill>
                  <a:srgbClr val="000000"/>
                </a:solidFill>
              </a:rPr>
              <a:pPr>
                <a:defRPr/>
              </a:pPr>
              <a:t>28</a:t>
            </a:fld>
            <a:endParaRPr lang="en-GB">
              <a:solidFill>
                <a:srgbClr val="000000"/>
              </a:solidFill>
            </a:endParaRPr>
          </a:p>
        </p:txBody>
      </p:sp>
    </p:spTree>
    <p:extLst>
      <p:ext uri="{BB962C8B-B14F-4D97-AF65-F5344CB8AC3E}">
        <p14:creationId xmlns:p14="http://schemas.microsoft.com/office/powerpoint/2010/main" val="4251983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957263" y="773113"/>
            <a:ext cx="4843462" cy="3633787"/>
          </a:xfrm>
          <a:ln/>
        </p:spPr>
      </p:sp>
      <p:sp>
        <p:nvSpPr>
          <p:cNvPr id="64515" name="Rectangle 3"/>
          <p:cNvSpPr>
            <a:spLocks noGrp="1" noChangeArrowheads="1"/>
          </p:cNvSpPr>
          <p:nvPr>
            <p:ph type="body" idx="1"/>
          </p:nvPr>
        </p:nvSpPr>
        <p:spPr>
          <a:xfrm>
            <a:off x="910424" y="4715966"/>
            <a:ext cx="4933556" cy="440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800" dirty="0"/>
              <a:t>The instrumental record goes back to about 1850. </a:t>
            </a:r>
            <a:r>
              <a:rPr lang="en-US" sz="1800" dirty="0"/>
              <a:t>A few areas of the globe have not warmed in recent decades, mainly over some parts of the Southern Hemisphere oceans and parts of Antarctica. The rate of surface warming is not smooth; there are lumps and bumps in the record and this rate has slowed in the recent decade.</a:t>
            </a:r>
          </a:p>
          <a:p>
            <a:pPr eaLnBrk="1" hangingPunct="1"/>
            <a:endParaRPr lang="en-US" sz="1800" dirty="0"/>
          </a:p>
          <a:p>
            <a:pPr eaLnBrk="1" hangingPunct="1"/>
            <a:endParaRPr lang="en-GB" sz="1800" dirty="0"/>
          </a:p>
          <a:p>
            <a:pPr eaLnBrk="1" hangingPunct="1"/>
            <a:endParaRPr lang="en-GB" dirty="0"/>
          </a:p>
          <a:p>
            <a:pPr eaLnBrk="1" hangingPunct="1"/>
            <a:endParaRPr lang="en-US" dirty="0"/>
          </a:p>
        </p:txBody>
      </p:sp>
    </p:spTree>
    <p:extLst>
      <p:ext uri="{BB962C8B-B14F-4D97-AF65-F5344CB8AC3E}">
        <p14:creationId xmlns:p14="http://schemas.microsoft.com/office/powerpoint/2010/main" val="1255698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Are there other indicators of the warming? Global sea level has risen, based on</a:t>
            </a:r>
            <a:r>
              <a:rPr lang="en-GB" sz="1600" baseline="0" dirty="0"/>
              <a:t> historical proxy data and tidal gauges </a:t>
            </a:r>
            <a:r>
              <a:rPr lang="en-GB" sz="1600" dirty="0"/>
              <a:t>that have been adjusted to allow for rising and falling of land and other factors. </a:t>
            </a:r>
            <a:r>
              <a:rPr lang="en-US" sz="1600" dirty="0"/>
              <a:t>Global sea levels have risen about</a:t>
            </a:r>
            <a:r>
              <a:rPr lang="en-US" sz="1600" baseline="0" dirty="0"/>
              <a:t> </a:t>
            </a:r>
            <a:r>
              <a:rPr lang="en-US" sz="1600" dirty="0"/>
              <a:t>20cm over the past 100 years – a rate of about 2mm a year. This is faster than the rise over any of the last 5000 years (less than 1mm a year), but still slower than the average rise of 5mm a year predicted for the next 80 years. Most of this rise occurs because as the oceans get warmer, their water takes up more space (thermal expansion). Melting glaciers in the Andes, Himalayas, the Rockies and the Alps are increasingly contributing to</a:t>
            </a:r>
            <a:r>
              <a:rPr lang="en-US" sz="1600" baseline="0" dirty="0"/>
              <a:t> sea level rise</a:t>
            </a:r>
            <a:r>
              <a:rPr lang="en-US" sz="1600" dirty="0"/>
              <a:t> and melting of ice sheets at the periphery of Greenland and Antarctica are increasingly contributing.</a:t>
            </a:r>
            <a:endParaRPr lang="en-GB" sz="1600" dirty="0"/>
          </a:p>
        </p:txBody>
      </p:sp>
      <p:sp>
        <p:nvSpPr>
          <p:cNvPr id="4" name="Slide Number Placeholder 3"/>
          <p:cNvSpPr>
            <a:spLocks noGrp="1"/>
          </p:cNvSpPr>
          <p:nvPr>
            <p:ph type="sldNum" sz="quarter" idx="10"/>
          </p:nvPr>
        </p:nvSpPr>
        <p:spPr/>
        <p:txBody>
          <a:bodyPr/>
          <a:lstStyle/>
          <a:p>
            <a:fld id="{59A34D7E-6C34-4389-B258-75855D234BEE}" type="slidenum">
              <a:rPr lang="en-GB" smtClean="0">
                <a:solidFill>
                  <a:srgbClr val="000000"/>
                </a:solidFill>
              </a:rPr>
              <a:pPr/>
              <a:t>30</a:t>
            </a:fld>
            <a:endParaRPr lang="en-GB">
              <a:solidFill>
                <a:srgbClr val="000000"/>
              </a:solidFill>
            </a:endParaRPr>
          </a:p>
        </p:txBody>
      </p:sp>
    </p:spTree>
    <p:extLst>
      <p:ext uri="{BB962C8B-B14F-4D97-AF65-F5344CB8AC3E}">
        <p14:creationId xmlns:p14="http://schemas.microsoft.com/office/powerpoint/2010/main" val="3300850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984250" y="777875"/>
            <a:ext cx="4867275" cy="3651250"/>
          </a:xfrm>
          <a:ln/>
        </p:spPr>
      </p:sp>
      <p:sp>
        <p:nvSpPr>
          <p:cNvPr id="60419" name="Rectangle 3"/>
          <p:cNvSpPr>
            <a:spLocks noGrp="1" noChangeArrowheads="1"/>
          </p:cNvSpPr>
          <p:nvPr>
            <p:ph type="body" idx="1"/>
          </p:nvPr>
        </p:nvSpPr>
        <p:spPr>
          <a:xfrm>
            <a:off x="920750" y="4740275"/>
            <a:ext cx="4989513" cy="4429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800" dirty="0"/>
              <a:t>Warmer things emit more radiation energy</a:t>
            </a:r>
            <a:r>
              <a:rPr lang="en-GB" sz="1800" baseline="0" dirty="0"/>
              <a:t> at shorter wavelengths – example of us and sun.</a:t>
            </a:r>
          </a:p>
          <a:p>
            <a:pPr eaLnBrk="1" hangingPunct="1"/>
            <a:r>
              <a:rPr lang="en-GB" sz="1800" dirty="0"/>
              <a:t>Mention</a:t>
            </a:r>
            <a:r>
              <a:rPr lang="en-GB" sz="1800" baseline="0" dirty="0"/>
              <a:t> Kelvin temperature scale.</a:t>
            </a:r>
            <a:endParaRPr lang="en-GB" sz="1800" dirty="0"/>
          </a:p>
          <a:p>
            <a:pPr eaLnBrk="1" hangingPunct="1"/>
            <a:endParaRPr lang="en-GB" sz="1800" dirty="0"/>
          </a:p>
          <a:p>
            <a:pPr eaLnBrk="1" hangingPunct="1"/>
            <a:r>
              <a:rPr lang="en-GB" sz="1800" dirty="0"/>
              <a:t>Example of electromagnetic spectrum </a:t>
            </a:r>
          </a:p>
          <a:p>
            <a:pPr eaLnBrk="1" hangingPunct="1"/>
            <a:r>
              <a:rPr lang="en-GB" sz="1800" dirty="0"/>
              <a:t>point out where Earth and sun are emitting</a:t>
            </a:r>
          </a:p>
          <a:p>
            <a:pPr eaLnBrk="1" hangingPunct="1"/>
            <a:r>
              <a:rPr lang="en-GB" sz="1800" dirty="0"/>
              <a:t>note that atmosphere lets in lots of sunlight but blocks outgoing energy</a:t>
            </a:r>
          </a:p>
          <a:p>
            <a:pPr eaLnBrk="1" hangingPunct="1"/>
            <a:r>
              <a:rPr lang="en-GB" sz="1800" dirty="0"/>
              <a:t>Example of water molecule which absorbs both</a:t>
            </a:r>
          </a:p>
          <a:p>
            <a:pPr eaLnBrk="1" hangingPunct="1"/>
            <a:endParaRPr lang="en-GB" sz="1800" dirty="0"/>
          </a:p>
          <a:p>
            <a:pPr eaLnBrk="1" hangingPunct="1"/>
            <a:r>
              <a:rPr lang="en-GB" sz="1800" dirty="0"/>
              <a:t>IR THERMOMETER ACTIVITY:</a:t>
            </a:r>
          </a:p>
          <a:p>
            <a:pPr eaLnBrk="1" hangingPunct="1"/>
            <a:r>
              <a:rPr lang="en-GB" sz="1800" dirty="0"/>
              <a:t>Get 2 students, one fires gun at other, measures temperature (aim close at head)</a:t>
            </a:r>
          </a:p>
          <a:p>
            <a:pPr eaLnBrk="1" hangingPunct="1"/>
            <a:r>
              <a:rPr lang="en-GB" sz="1800" dirty="0"/>
              <a:t>2nd student does same and also measures floor, other students (we are warmer than floor, hopefully!)</a:t>
            </a:r>
          </a:p>
          <a:p>
            <a:pPr eaLnBrk="1" hangingPunct="1"/>
            <a:r>
              <a:rPr lang="en-GB" sz="1800" dirty="0"/>
              <a:t>Q: How does this measure temperature from far away? (IR radiation)</a:t>
            </a:r>
          </a:p>
          <a:p>
            <a:pPr eaLnBrk="1" hangingPunct="1"/>
            <a:r>
              <a:rPr lang="en-GB" sz="1800" dirty="0"/>
              <a:t>1st or another student then points at sky out of window then at sky through open window</a:t>
            </a:r>
          </a:p>
          <a:p>
            <a:pPr eaLnBrk="1" hangingPunct="1"/>
            <a:r>
              <a:rPr lang="en-GB" sz="1800" dirty="0"/>
              <a:t>Q: why is it colder? (window blocks IR radiation, like atmosphere)</a:t>
            </a:r>
          </a:p>
          <a:p>
            <a:pPr eaLnBrk="1" hangingPunct="1"/>
            <a:r>
              <a:rPr lang="en-GB" sz="1800" dirty="0"/>
              <a:t>Can also note that this is in part of IR spectrum where water vapour absorption is small so you can see the temperature of cloud base – used in Met to measure height of cloud base.</a:t>
            </a:r>
          </a:p>
          <a:p>
            <a:pPr eaLnBrk="1" hangingPunct="1"/>
            <a:endParaRPr lang="en-GB" sz="1800" dirty="0"/>
          </a:p>
        </p:txBody>
      </p:sp>
    </p:spTree>
    <p:extLst>
      <p:ext uri="{BB962C8B-B14F-4D97-AF65-F5344CB8AC3E}">
        <p14:creationId xmlns:p14="http://schemas.microsoft.com/office/powerpoint/2010/main" val="3970548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Greenland is losing 300 Gt of ice every year = 3x10^9 t = 3x10^12 kg (3000 billion kg)</a:t>
            </a:r>
          </a:p>
          <a:p>
            <a:r>
              <a:rPr lang="en-GB" sz="1600" dirty="0"/>
              <a:t>Elephant 6000 kg = 6 tonnes </a:t>
            </a:r>
            <a:r>
              <a:rPr lang="en-GB" sz="1600" dirty="0">
                <a:sym typeface="Wingdings" panose="05000000000000000000" pitchFamily="2" charset="2"/>
              </a:rPr>
              <a:t> 300 billion tonnes = 50 billion elephants (1 </a:t>
            </a:r>
            <a:r>
              <a:rPr lang="en-GB" sz="1600" dirty="0" err="1">
                <a:sym typeface="Wingdings" panose="05000000000000000000" pitchFamily="2" charset="2"/>
              </a:rPr>
              <a:t>millionx</a:t>
            </a:r>
            <a:r>
              <a:rPr lang="en-GB" sz="1600" dirty="0">
                <a:sym typeface="Wingdings" panose="05000000000000000000" pitchFamily="2" charset="2"/>
              </a:rPr>
              <a:t> elephant population)</a:t>
            </a:r>
          </a:p>
          <a:p>
            <a:r>
              <a:rPr lang="en-GB" sz="1600" dirty="0">
                <a:sym typeface="Wingdings" panose="05000000000000000000" pitchFamily="2" charset="2"/>
              </a:rPr>
              <a:t>Artic ice losing 300 km^3 ice per year (100 million Olympic Swimming Pools per year).</a:t>
            </a:r>
          </a:p>
          <a:p>
            <a:r>
              <a:rPr lang="en-GB" sz="1600" dirty="0">
                <a:sym typeface="Wingdings" panose="05000000000000000000" pitchFamily="2" charset="2"/>
              </a:rPr>
              <a:t>(3x10^11 m^3 ~ 1x10^8 swimming pools (100 million) </a:t>
            </a:r>
          </a:p>
          <a:p>
            <a:r>
              <a:rPr lang="en-GB" sz="1600" dirty="0">
                <a:sym typeface="Wingdings" panose="05000000000000000000" pitchFamily="2" charset="2"/>
              </a:rPr>
              <a:t>Olympic Swimming Pool: 2500 m^3</a:t>
            </a:r>
          </a:p>
          <a:p>
            <a:endParaRPr lang="en-GB" sz="1600" dirty="0">
              <a:sym typeface="Wingdings" panose="05000000000000000000" pitchFamily="2" charset="2"/>
            </a:endParaRPr>
          </a:p>
          <a:p>
            <a:endParaRPr lang="en-GB" sz="1600" dirty="0"/>
          </a:p>
          <a:p>
            <a:endParaRPr lang="en-GB" sz="1600" dirty="0"/>
          </a:p>
          <a:p>
            <a:r>
              <a:rPr lang="en-GB" sz="1600" dirty="0"/>
              <a:t>Changes in atmospheric and oceanic circulation cause</a:t>
            </a:r>
            <a:r>
              <a:rPr lang="en-GB" sz="1600" baseline="0" dirty="0"/>
              <a:t> variability in the coverage of Arctic sea ice. However, the declining coverage in the satellite record (passive microwave measurements made since 1979) is robust and further, there has been a drop in “old” ice (older than 2 years for example) since the grand minimum coverage in 2007 with a larger fractional coverage of young &lt;1 year old ice (which is more transient in nature meaning that it can melt and reform more quickly).</a:t>
            </a:r>
            <a:endParaRPr lang="en-GB" sz="1600" dirty="0"/>
          </a:p>
        </p:txBody>
      </p:sp>
      <p:sp>
        <p:nvSpPr>
          <p:cNvPr id="4" name="Slide Number Placeholder 3"/>
          <p:cNvSpPr>
            <a:spLocks noGrp="1"/>
          </p:cNvSpPr>
          <p:nvPr>
            <p:ph type="sldNum" sz="quarter" idx="10"/>
          </p:nvPr>
        </p:nvSpPr>
        <p:spPr/>
        <p:txBody>
          <a:bodyPr/>
          <a:lstStyle/>
          <a:p>
            <a:fld id="{59A34D7E-6C34-4389-B258-75855D234BEE}" type="slidenum">
              <a:rPr lang="en-GB" smtClean="0"/>
              <a:pPr/>
              <a:t>31</a:t>
            </a:fld>
            <a:endParaRPr lang="en-GB"/>
          </a:p>
        </p:txBody>
      </p:sp>
    </p:spTree>
    <p:extLst>
      <p:ext uri="{BB962C8B-B14F-4D97-AF65-F5344CB8AC3E}">
        <p14:creationId xmlns:p14="http://schemas.microsoft.com/office/powerpoint/2010/main" val="1970480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i="1" kern="0" dirty="0">
                <a:latin typeface="Calibri" pitchFamily="34" charset="0"/>
                <a:cs typeface="Calibri" pitchFamily="34" charset="0"/>
              </a:rPr>
              <a:t>Currently energy is accumulating at a rate equivalent to every person currently alive using 20 kettles (2kW) each to boil oceans (or about 300 trillion watts) </a:t>
            </a:r>
            <a:r>
              <a:rPr lang="en-GB" sz="1050" i="1" kern="0" dirty="0">
                <a:latin typeface="Calibri" pitchFamily="34" charset="0"/>
                <a:cs typeface="Calibri" pitchFamily="34" charset="0"/>
                <a:hlinkClick r:id="rId3"/>
              </a:rPr>
              <a:t>Allan et al. (2014)</a:t>
            </a:r>
            <a:endParaRPr lang="en-GB" sz="1050" i="1" kern="0" dirty="0">
              <a:latin typeface="Calibri" pitchFamily="34" charset="0"/>
              <a:cs typeface="Calibri" pitchFamily="34" charset="0"/>
            </a:endParaRPr>
          </a:p>
          <a:p>
            <a:endParaRPr lang="en-GB" dirty="0"/>
          </a:p>
        </p:txBody>
      </p:sp>
      <p:sp>
        <p:nvSpPr>
          <p:cNvPr id="4" name="Slide Number Placeholder 3"/>
          <p:cNvSpPr>
            <a:spLocks noGrp="1"/>
          </p:cNvSpPr>
          <p:nvPr>
            <p:ph type="sldNum" sz="quarter" idx="10"/>
          </p:nvPr>
        </p:nvSpPr>
        <p:spPr/>
        <p:txBody>
          <a:bodyPr/>
          <a:lstStyle/>
          <a:p>
            <a:pPr>
              <a:defRPr/>
            </a:pPr>
            <a:fld id="{26A143A7-F71E-4ABA-B411-AF5C2C51327F}" type="slidenum">
              <a:rPr lang="en-GB" smtClean="0"/>
              <a:pPr>
                <a:defRPr/>
              </a:pPr>
              <a:t>33</a:t>
            </a:fld>
            <a:endParaRPr lang="en-GB"/>
          </a:p>
        </p:txBody>
      </p:sp>
    </p:spTree>
    <p:extLst>
      <p:ext uri="{BB962C8B-B14F-4D97-AF65-F5344CB8AC3E}">
        <p14:creationId xmlns:p14="http://schemas.microsoft.com/office/powerpoint/2010/main" val="181564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GB" sz="1600" b="0" i="0" u="none" strike="noStrike" kern="1200" baseline="0" dirty="0">
                <a:solidFill>
                  <a:schemeClr val="tx1"/>
                </a:solidFill>
                <a:latin typeface="Times New Roman" pitchFamily="18" charset="0"/>
                <a:ea typeface="+mn-ea"/>
                <a:cs typeface="+mn-cs"/>
              </a:rPr>
              <a:t>Higher emissions (e.g. burning coal/oil) = bigger impact (so reduce emissions)</a:t>
            </a:r>
          </a:p>
          <a:p>
            <a:pPr marL="285750" indent="-285750">
              <a:buFontTx/>
              <a:buChar char="-"/>
            </a:pPr>
            <a:r>
              <a:rPr lang="en-GB" sz="1600" b="0" i="0" u="none" strike="noStrike" kern="1200" baseline="0" dirty="0">
                <a:solidFill>
                  <a:schemeClr val="tx1"/>
                </a:solidFill>
                <a:latin typeface="Times New Roman" pitchFamily="18" charset="0"/>
                <a:ea typeface="+mn-ea"/>
                <a:cs typeface="+mn-cs"/>
              </a:rPr>
              <a:t>High emissions: 4oC warming by 2100 (kids will be very old) – note that last ice age, global T only about 4-5oC colder</a:t>
            </a:r>
          </a:p>
          <a:p>
            <a:endParaRPr lang="en-GB" sz="1600" b="0" i="0" u="none" strike="noStrike" kern="1200" baseline="0" dirty="0">
              <a:solidFill>
                <a:schemeClr val="tx1"/>
              </a:solidFill>
              <a:latin typeface="Times New Roman" pitchFamily="18" charset="0"/>
              <a:ea typeface="+mn-ea"/>
              <a:cs typeface="+mn-cs"/>
            </a:endParaRPr>
          </a:p>
          <a:p>
            <a:r>
              <a:rPr lang="en-GB" sz="1600" b="0" i="0" u="none" strike="noStrike" kern="1200" baseline="0" dirty="0">
                <a:solidFill>
                  <a:schemeClr val="tx1"/>
                </a:solidFill>
                <a:latin typeface="Times New Roman" pitchFamily="18" charset="0"/>
                <a:ea typeface="+mn-ea"/>
                <a:cs typeface="+mn-cs"/>
              </a:rPr>
              <a:t>Notes:</a:t>
            </a:r>
          </a:p>
          <a:p>
            <a:r>
              <a:rPr lang="en-GB" sz="1600" b="0" i="0" u="none" strike="noStrike" kern="1200" baseline="0" dirty="0">
                <a:solidFill>
                  <a:schemeClr val="tx1"/>
                </a:solidFill>
                <a:latin typeface="Times New Roman" pitchFamily="18" charset="0"/>
                <a:ea typeface="+mn-ea"/>
                <a:cs typeface="+mn-cs"/>
              </a:rPr>
              <a:t>Increase of global mean surface temperatures for 2081–2100 relative to 1986–2005 is projected to likely be in the ranges 0.3°C to 1.7°C  for the lowest emissions scenario (RCP2.6) and 2.6°C to 4.8°C for the highest emissions scenario (RCP8.5). The Arctic region will warm more rapidly than the global mean, and mean warming over land will be larger than over the ocean.</a:t>
            </a:r>
          </a:p>
          <a:p>
            <a:r>
              <a:rPr lang="en-GB" sz="1600" b="0" i="0" u="none" strike="noStrike" kern="1200" baseline="0" dirty="0">
                <a:solidFill>
                  <a:schemeClr val="tx1"/>
                </a:solidFill>
                <a:latin typeface="Times New Roman" pitchFamily="18" charset="0"/>
                <a:ea typeface="+mn-ea"/>
                <a:cs typeface="+mn-cs"/>
              </a:rPr>
              <a:t>Global mean sea level rise is projected to range from 0.52 to 0.98 m by 2100 for RCP8.5, with a rate during 2081 to 2100 of 8 to 16 mm per year. Further uptake of carbon by the ocean will increase ocean acidification.</a:t>
            </a:r>
          </a:p>
          <a:p>
            <a:r>
              <a:rPr lang="en-GB" sz="1600" b="0" i="0" u="none" strike="noStrike" kern="1200" baseline="0" dirty="0">
                <a:solidFill>
                  <a:schemeClr val="tx1"/>
                </a:solidFill>
                <a:latin typeface="Times New Roman" pitchFamily="18" charset="0"/>
                <a:ea typeface="+mn-ea"/>
                <a:cs typeface="+mn-cs"/>
              </a:rPr>
              <a:t>Heavy rainfall is expected to become more intense with wet regions generally seeing more rainfall and dry sub-tropical regions or seasons less.</a:t>
            </a:r>
          </a:p>
          <a:p>
            <a:r>
              <a:rPr lang="en-GB" sz="1600" b="0" i="0" u="none" strike="noStrike" kern="1200" baseline="0" dirty="0">
                <a:solidFill>
                  <a:schemeClr val="tx1"/>
                </a:solidFill>
                <a:latin typeface="Times New Roman" pitchFamily="18" charset="0"/>
                <a:ea typeface="+mn-ea"/>
                <a:cs typeface="+mn-cs"/>
              </a:rPr>
              <a:t>For further details, see the IPCC (2014) WG1 Summary For Policy Makers, Section E.</a:t>
            </a:r>
          </a:p>
        </p:txBody>
      </p:sp>
      <p:sp>
        <p:nvSpPr>
          <p:cNvPr id="4" name="Slide Number Placeholder 3"/>
          <p:cNvSpPr>
            <a:spLocks noGrp="1"/>
          </p:cNvSpPr>
          <p:nvPr>
            <p:ph type="sldNum" sz="quarter" idx="10"/>
          </p:nvPr>
        </p:nvSpPr>
        <p:spPr/>
        <p:txBody>
          <a:bodyPr/>
          <a:lstStyle/>
          <a:p>
            <a:fld id="{47BE326D-41A3-461A-BA78-7CADDF6CF3CE}" type="slidenum">
              <a:rPr lang="en-GB" smtClean="0">
                <a:solidFill>
                  <a:srgbClr val="000000"/>
                </a:solidFill>
              </a:rPr>
              <a:pPr/>
              <a:t>34</a:t>
            </a:fld>
            <a:endParaRPr lang="en-GB">
              <a:solidFill>
                <a:srgbClr val="000000"/>
              </a:solidFill>
            </a:endParaRPr>
          </a:p>
        </p:txBody>
      </p:sp>
    </p:spTree>
    <p:extLst>
      <p:ext uri="{BB962C8B-B14F-4D97-AF65-F5344CB8AC3E}">
        <p14:creationId xmlns:p14="http://schemas.microsoft.com/office/powerpoint/2010/main" val="1555058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946150" y="728663"/>
            <a:ext cx="4854575" cy="3641725"/>
          </a:xfrm>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600" dirty="0"/>
              <a:t>As we have already outlined,  natural factors include a chaotic variability of climate due largely to interactions between atmosphere and ocean, changes in the output of the Sun and changes in the optical depth of the atmosphere from volcanic emissions. Climate models have been driven by changes in all these natural factors, and it simulates changes in global temperature shown by the blue band in the slide above. This clearly does not agree with observations, particularly in the period since about 1970 when observed temperatures have risen by about 0.5 °C, but those simulated from natural factors have hardly changed at all.</a:t>
            </a:r>
          </a:p>
          <a:p>
            <a:pPr eaLnBrk="1" hangingPunct="1"/>
            <a:endParaRPr lang="en-GB" sz="1600" dirty="0"/>
          </a:p>
        </p:txBody>
      </p:sp>
    </p:spTree>
    <p:extLst>
      <p:ext uri="{BB962C8B-B14F-4D97-AF65-F5344CB8AC3E}">
        <p14:creationId xmlns:p14="http://schemas.microsoft.com/office/powerpoint/2010/main" val="4250499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946150" y="728663"/>
            <a:ext cx="4854575" cy="3641725"/>
          </a:xfrm>
          <a:ln/>
        </p:spPr>
      </p:sp>
      <p:sp>
        <p:nvSpPr>
          <p:cNvPr id="104451" name="Rectangle 3"/>
          <p:cNvSpPr>
            <a:spLocks noGrp="1" noChangeArrowheads="1"/>
          </p:cNvSpPr>
          <p:nvPr>
            <p:ph type="body" idx="1"/>
          </p:nvPr>
        </p:nvSpPr>
        <p:spPr>
          <a:xfrm>
            <a:off x="521657" y="4433530"/>
            <a:ext cx="5824903" cy="43728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600" dirty="0"/>
              <a:t>If the climate model is now driven by changes in human-made factors — changes in greenhouse gas concentrations and sulphate particles — in addition to natural factors, observations (black) and model simulation (red/orange) are in much better agreement. In particular, the warming since about 1970 is captured. Of course, this agreement may, to some extent, be fortuitous, for example, if the heating effect of man-made greenhouse gases and the cooling effect of man-made aerosols have been overestimated. Nevertheless, the ability to simulate recent warming only when human activities are taken into account is a powerful argument for the influence of man on climate. In addition to simulating the global mean temperature, the model also simulates the pattern of changes in temperature, across the surface of the Earth and through the depth of the atmosphere. These ‘fingerprints of man-made warming’ have been compared to observations, providing even stronger evidence for the majority of the long-term trend over the last 50 years having been due to human activity.</a:t>
            </a:r>
          </a:p>
        </p:txBody>
      </p:sp>
    </p:spTree>
    <p:extLst>
      <p:ext uri="{BB962C8B-B14F-4D97-AF65-F5344CB8AC3E}">
        <p14:creationId xmlns:p14="http://schemas.microsoft.com/office/powerpoint/2010/main" val="167857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38575" y="9402763"/>
            <a:ext cx="29924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75" tIns="46388" rIns="92775" bIns="46388" anchor="b"/>
          <a:lstStyle>
            <a:lvl1pPr defTabSz="927100" eaLnBrk="0" hangingPunct="0">
              <a:defRPr>
                <a:solidFill>
                  <a:schemeClr val="tx1"/>
                </a:solidFill>
                <a:latin typeface="Calibri" pitchFamily="34" charset="0"/>
              </a:defRPr>
            </a:lvl1pPr>
            <a:lvl2pPr marL="742950" indent="-285750" defTabSz="927100" eaLnBrk="0" hangingPunct="0">
              <a:defRPr>
                <a:solidFill>
                  <a:schemeClr val="tx1"/>
                </a:solidFill>
                <a:latin typeface="Calibri" pitchFamily="34" charset="0"/>
              </a:defRPr>
            </a:lvl2pPr>
            <a:lvl3pPr marL="1143000" indent="-228600" defTabSz="927100" eaLnBrk="0" hangingPunct="0">
              <a:defRPr>
                <a:solidFill>
                  <a:schemeClr val="tx1"/>
                </a:solidFill>
                <a:latin typeface="Calibri" pitchFamily="34" charset="0"/>
              </a:defRPr>
            </a:lvl3pPr>
            <a:lvl4pPr marL="1600200" indent="-228600" defTabSz="927100" eaLnBrk="0" hangingPunct="0">
              <a:defRPr>
                <a:solidFill>
                  <a:schemeClr val="tx1"/>
                </a:solidFill>
                <a:latin typeface="Calibri" pitchFamily="34" charset="0"/>
              </a:defRPr>
            </a:lvl4pPr>
            <a:lvl5pPr marL="2057400" indent="-228600" defTabSz="927100" eaLnBrk="0" hangingPunct="0">
              <a:defRPr>
                <a:solidFill>
                  <a:schemeClr val="tx1"/>
                </a:solidFill>
                <a:latin typeface="Calibri" pitchFamily="34" charset="0"/>
              </a:defRPr>
            </a:lvl5pPr>
            <a:lvl6pPr marL="2514600" indent="-228600" defTabSz="927100" eaLnBrk="0" fontAlgn="base" hangingPunct="0">
              <a:spcBef>
                <a:spcPct val="0"/>
              </a:spcBef>
              <a:spcAft>
                <a:spcPct val="0"/>
              </a:spcAft>
              <a:defRPr>
                <a:solidFill>
                  <a:schemeClr val="tx1"/>
                </a:solidFill>
                <a:latin typeface="Calibri" pitchFamily="34" charset="0"/>
              </a:defRPr>
            </a:lvl6pPr>
            <a:lvl7pPr marL="2971800" indent="-228600" defTabSz="927100" eaLnBrk="0" fontAlgn="base" hangingPunct="0">
              <a:spcBef>
                <a:spcPct val="0"/>
              </a:spcBef>
              <a:spcAft>
                <a:spcPct val="0"/>
              </a:spcAft>
              <a:defRPr>
                <a:solidFill>
                  <a:schemeClr val="tx1"/>
                </a:solidFill>
                <a:latin typeface="Calibri" pitchFamily="34" charset="0"/>
              </a:defRPr>
            </a:lvl7pPr>
            <a:lvl8pPr marL="3429000" indent="-228600" defTabSz="927100" eaLnBrk="0" fontAlgn="base" hangingPunct="0">
              <a:spcBef>
                <a:spcPct val="0"/>
              </a:spcBef>
              <a:spcAft>
                <a:spcPct val="0"/>
              </a:spcAft>
              <a:defRPr>
                <a:solidFill>
                  <a:schemeClr val="tx1"/>
                </a:solidFill>
                <a:latin typeface="Calibri" pitchFamily="34" charset="0"/>
              </a:defRPr>
            </a:lvl8pPr>
            <a:lvl9pPr marL="3886200" indent="-228600" defTabSz="927100" eaLnBrk="0" fontAlgn="base" hangingPunct="0">
              <a:spcBef>
                <a:spcPct val="0"/>
              </a:spcBef>
              <a:spcAft>
                <a:spcPct val="0"/>
              </a:spcAft>
              <a:defRPr>
                <a:solidFill>
                  <a:schemeClr val="tx1"/>
                </a:solidFill>
                <a:latin typeface="Calibri" pitchFamily="34" charset="0"/>
              </a:defRPr>
            </a:lvl9pPr>
          </a:lstStyle>
          <a:p>
            <a:pPr algn="r"/>
            <a:fld id="{C592E7AD-E731-4730-B62A-42C273807A38}" type="slidenum">
              <a:rPr lang="en-GB" sz="1200">
                <a:latin typeface="Times New Roman" pitchFamily="18" charset="0"/>
              </a:rPr>
              <a:pPr algn="r"/>
              <a:t>38</a:t>
            </a:fld>
            <a:endParaRPr lang="en-GB" sz="1200">
              <a:latin typeface="Times New Roman" pitchFamily="18" charset="0"/>
            </a:endParaRPr>
          </a:p>
        </p:txBody>
      </p:sp>
      <p:sp>
        <p:nvSpPr>
          <p:cNvPr id="61443" name="Rectangle 2"/>
          <p:cNvSpPr>
            <a:spLocks noGrp="1" noRot="1" noChangeAspect="1" noChangeArrowheads="1" noTextEdit="1"/>
          </p:cNvSpPr>
          <p:nvPr>
            <p:ph type="sldImg"/>
          </p:nvPr>
        </p:nvSpPr>
        <p:spPr>
          <a:xfrm>
            <a:off x="982663" y="776288"/>
            <a:ext cx="4870450" cy="3652837"/>
          </a:xfrm>
          <a:ln/>
        </p:spPr>
      </p:sp>
      <p:sp>
        <p:nvSpPr>
          <p:cNvPr id="61444" name="Rectangle 3"/>
          <p:cNvSpPr>
            <a:spLocks noGrp="1" noChangeArrowheads="1"/>
          </p:cNvSpPr>
          <p:nvPr>
            <p:ph type="body" idx="1"/>
          </p:nvPr>
        </p:nvSpPr>
        <p:spPr>
          <a:xfrm>
            <a:off x="920750" y="4740275"/>
            <a:ext cx="4989513" cy="4429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75" tIns="46388" rIns="92775" bIns="46388"/>
          <a:lstStyle/>
          <a:p>
            <a:r>
              <a:rPr lang="en-GB" dirty="0"/>
              <a:t>Example of electromagnetic spectrum</a:t>
            </a:r>
            <a:r>
              <a:rPr lang="en-GB" baseline="0" dirty="0"/>
              <a:t>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GB" baseline="0" dirty="0"/>
              <a:t>point out where Earth and sun are emitting</a:t>
            </a:r>
          </a:p>
          <a:p>
            <a:pPr marL="171450" indent="-171450">
              <a:buFontTx/>
              <a:buChar char="-"/>
            </a:pPr>
            <a:r>
              <a:rPr lang="en-GB" baseline="0" dirty="0"/>
              <a:t>note that atmosphere lets in lots of sunlight but blocks outgoing energy</a:t>
            </a:r>
          </a:p>
          <a:p>
            <a:pPr marL="171450" indent="-171450">
              <a:buFontTx/>
              <a:buChar char="-"/>
            </a:pPr>
            <a:r>
              <a:rPr lang="en-GB" baseline="0" dirty="0"/>
              <a:t>Example of water molecule which absorbs both</a:t>
            </a:r>
          </a:p>
          <a:p>
            <a:pPr marL="171450" indent="-171450">
              <a:buFontTx/>
              <a:buChar char="-"/>
            </a:pPr>
            <a:endParaRPr lang="en-GB" baseline="0" dirty="0"/>
          </a:p>
          <a:p>
            <a:pPr marL="0" indent="0">
              <a:buFontTx/>
              <a:buNone/>
            </a:pPr>
            <a:r>
              <a:rPr lang="en-GB" baseline="0" dirty="0"/>
              <a:t>IR THERMOMETER ACTIVITY:</a:t>
            </a:r>
          </a:p>
          <a:p>
            <a:pPr marL="0" indent="0">
              <a:buFontTx/>
              <a:buNone/>
            </a:pPr>
            <a:r>
              <a:rPr lang="en-GB" baseline="0" dirty="0"/>
              <a:t>Get 2 students, one fires gun at other, measures temperature (aim close at head)</a:t>
            </a:r>
          </a:p>
          <a:p>
            <a:pPr marL="0" indent="0">
              <a:buFontTx/>
              <a:buNone/>
            </a:pPr>
            <a:r>
              <a:rPr lang="en-GB" baseline="0" dirty="0"/>
              <a:t>2</a:t>
            </a:r>
            <a:r>
              <a:rPr lang="en-GB" baseline="30000" dirty="0"/>
              <a:t>nd</a:t>
            </a:r>
            <a:r>
              <a:rPr lang="en-GB" baseline="0" dirty="0"/>
              <a:t> student does same and also measures floor, other students (we are warmer than floor, hopefully!)</a:t>
            </a:r>
          </a:p>
          <a:p>
            <a:pPr marL="0" indent="0">
              <a:buFontTx/>
              <a:buNone/>
            </a:pPr>
            <a:r>
              <a:rPr lang="en-GB" baseline="0" dirty="0"/>
              <a:t>Q: How does this measure temperature from far away? (IR radiation)</a:t>
            </a:r>
          </a:p>
          <a:p>
            <a:pPr marL="0" indent="0">
              <a:buFontTx/>
              <a:buNone/>
            </a:pPr>
            <a:r>
              <a:rPr lang="en-GB" baseline="0" dirty="0"/>
              <a:t>1</a:t>
            </a:r>
            <a:r>
              <a:rPr lang="en-GB" baseline="30000" dirty="0"/>
              <a:t>st</a:t>
            </a:r>
            <a:r>
              <a:rPr lang="en-GB" baseline="0" dirty="0"/>
              <a:t> or another student then points at sky out of window then at sky through open window</a:t>
            </a:r>
          </a:p>
          <a:p>
            <a:pPr marL="0" indent="0">
              <a:buFontTx/>
              <a:buNone/>
            </a:pPr>
            <a:r>
              <a:rPr lang="en-GB" baseline="0" dirty="0"/>
              <a:t>Q: why is it colder? (window blocks IR radiation, like atmosphere)</a:t>
            </a:r>
          </a:p>
          <a:p>
            <a:pPr marL="0" indent="0">
              <a:buFontTx/>
              <a:buNone/>
            </a:pPr>
            <a:r>
              <a:rPr lang="en-GB" baseline="0" dirty="0"/>
              <a:t>Can also note that this is in part of IR spectrum where water vapour absorption is small so you can see the temperature of cloud base – used in Met to measure height of cloud base.</a:t>
            </a:r>
          </a:p>
          <a:p>
            <a:endParaRPr lang="en-GB" dirty="0"/>
          </a:p>
          <a:p>
            <a:r>
              <a:rPr lang="en-GB" dirty="0"/>
              <a:t>Notes:</a:t>
            </a:r>
          </a:p>
          <a:p>
            <a:r>
              <a:rPr lang="en-GB" dirty="0"/>
              <a:t>In the above graph, the first bar is a key to the electromagnetic radiation that either, do or don't penetrate the earth's atmosphere. Y is for yes and N is for no. Although some radiation are marked as </a:t>
            </a:r>
            <a:r>
              <a:rPr lang="en-GB" i="1" dirty="0"/>
              <a:t>N</a:t>
            </a:r>
            <a:r>
              <a:rPr lang="en-GB" dirty="0"/>
              <a:t> for no in the diagram, some waves do in fact penetrate the </a:t>
            </a:r>
            <a:r>
              <a:rPr lang="en-GB" dirty="0">
                <a:hlinkClick r:id="rId3" tooltip="Atmosphere"/>
              </a:rPr>
              <a:t>atmosphere</a:t>
            </a:r>
            <a:r>
              <a:rPr lang="en-GB" dirty="0"/>
              <a:t>, although extremely minimally compared to the other radiations. Next the </a:t>
            </a:r>
            <a:r>
              <a:rPr lang="en-GB" dirty="0">
                <a:hlinkClick r:id="rId4" tooltip="Wavelengths (page does not exist)"/>
              </a:rPr>
              <a:t>wavelengths</a:t>
            </a:r>
            <a:r>
              <a:rPr lang="en-GB" dirty="0"/>
              <a:t> are expressed in terms of meters, using scientific notation. Notice the spectrum goes from the longer </a:t>
            </a:r>
            <a:r>
              <a:rPr lang="en-GB" dirty="0">
                <a:hlinkClick r:id="rId5" tooltip="Radio waves (page does not exist)"/>
              </a:rPr>
              <a:t>Radio waves</a:t>
            </a:r>
            <a:r>
              <a:rPr lang="en-GB" dirty="0"/>
              <a:t>, at 103 meters, all the way to the shorter </a:t>
            </a:r>
            <a:r>
              <a:rPr lang="en-GB" dirty="0">
                <a:hlinkClick r:id="rId6" tooltip="Gamma Ray"/>
              </a:rPr>
              <a:t>Gamma Rays</a:t>
            </a:r>
            <a:r>
              <a:rPr lang="en-GB" dirty="0"/>
              <a:t>, at 10-12 meters. Next the various wavelengths are compared to sizes found in everyday life. </a:t>
            </a:r>
            <a:endParaRPr lang="en-GB" b="1" dirty="0"/>
          </a:p>
          <a:p>
            <a:r>
              <a:rPr lang="en-GB" b="1" dirty="0"/>
              <a:t>Frequency, wavelength and wavenumber</a:t>
            </a:r>
          </a:p>
          <a:p>
            <a:r>
              <a:rPr lang="en-GB" dirty="0"/>
              <a:t>Atmospheric radiation has been influenced by many different fields, each with its own preferred nomenclature and units. For example, physicists mainly use frequency, others use wavelength and </a:t>
            </a:r>
            <a:r>
              <a:rPr lang="en-GB" dirty="0" err="1"/>
              <a:t>spectroscopists</a:t>
            </a:r>
            <a:r>
              <a:rPr lang="en-GB" dirty="0"/>
              <a:t> use wavenumber.</a:t>
            </a:r>
          </a:p>
          <a:p>
            <a:r>
              <a:rPr lang="en-GB" dirty="0"/>
              <a:t>Relationship between frequency and wavelength:	c = </a:t>
            </a:r>
            <a:r>
              <a:rPr lang="el-GR" dirty="0"/>
              <a:t>ν</a:t>
            </a:r>
            <a:r>
              <a:rPr lang="en-GB" dirty="0"/>
              <a:t> </a:t>
            </a:r>
            <a:r>
              <a:rPr lang="el-GR" dirty="0"/>
              <a:t>λ</a:t>
            </a:r>
          </a:p>
          <a:p>
            <a:r>
              <a:rPr lang="en-GB" dirty="0"/>
              <a:t>	where </a:t>
            </a:r>
            <a:r>
              <a:rPr lang="el-GR" dirty="0"/>
              <a:t>ν</a:t>
            </a:r>
            <a:r>
              <a:rPr lang="en-GB" dirty="0"/>
              <a:t> (Greek nu) is frequency (cycles per second) and </a:t>
            </a:r>
            <a:r>
              <a:rPr lang="el-GR" dirty="0"/>
              <a:t>λ</a:t>
            </a:r>
            <a:r>
              <a:rPr lang="en-GB" dirty="0"/>
              <a:t> is wavelength</a:t>
            </a:r>
          </a:p>
          <a:p>
            <a:r>
              <a:rPr lang="en-GB" dirty="0"/>
              <a:t>	c is the speed of light (299,792,458 ms-1 </a:t>
            </a:r>
            <a:r>
              <a:rPr lang="en-GB" i="1" dirty="0"/>
              <a:t>by definition</a:t>
            </a:r>
            <a:r>
              <a:rPr lang="en-GB" dirty="0"/>
              <a:t>)</a:t>
            </a:r>
          </a:p>
          <a:p>
            <a:r>
              <a:rPr lang="en-GB" dirty="0"/>
              <a:t>Wavenumber is the reciprocal of the wavelength expressed in cm.</a:t>
            </a:r>
          </a:p>
          <a:p>
            <a:endParaRPr lang="en-GB" dirty="0"/>
          </a:p>
          <a:p>
            <a:r>
              <a:rPr lang="en-GB" dirty="0"/>
              <a:t>Example: the peak of the main infrared absorption band of carbon dioxide is at;</a:t>
            </a:r>
          </a:p>
          <a:p>
            <a:r>
              <a:rPr lang="en-GB" dirty="0"/>
              <a:t>	Wavelength:	15 </a:t>
            </a:r>
            <a:r>
              <a:rPr lang="el-GR" dirty="0"/>
              <a:t>μ</a:t>
            </a:r>
            <a:r>
              <a:rPr lang="en-GB" dirty="0"/>
              <a:t>m (microns: 10-6 metres)</a:t>
            </a:r>
          </a:p>
          <a:p>
            <a:r>
              <a:rPr lang="en-GB" dirty="0"/>
              <a:t>	Wavenumber:	667 cm-1 (667 cycles per cm)</a:t>
            </a:r>
          </a:p>
          <a:p>
            <a:r>
              <a:rPr lang="en-GB" dirty="0"/>
              <a:t>	Frequency:	2.1013 Hz = 20THz (</a:t>
            </a:r>
            <a:r>
              <a:rPr lang="en-GB" dirty="0" err="1"/>
              <a:t>teraHertz</a:t>
            </a:r>
            <a:r>
              <a:rPr lang="en-GB" dirty="0"/>
              <a:t>)</a:t>
            </a:r>
            <a:endParaRPr lang="en-US" dirty="0"/>
          </a:p>
          <a:p>
            <a:endParaRPr lang="en-GB" dirty="0"/>
          </a:p>
        </p:txBody>
      </p:sp>
    </p:spTree>
    <p:extLst>
      <p:ext uri="{BB962C8B-B14F-4D97-AF65-F5344CB8AC3E}">
        <p14:creationId xmlns:p14="http://schemas.microsoft.com/office/powerpoint/2010/main" val="3034522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838575" y="9402763"/>
            <a:ext cx="29924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75" tIns="46388" rIns="92775" bIns="46388" anchor="b"/>
          <a:lstStyle>
            <a:lvl1pPr defTabSz="927100" eaLnBrk="0" hangingPunct="0">
              <a:defRPr>
                <a:solidFill>
                  <a:schemeClr val="tx1"/>
                </a:solidFill>
                <a:latin typeface="Calibri" pitchFamily="34" charset="0"/>
              </a:defRPr>
            </a:lvl1pPr>
            <a:lvl2pPr marL="742950" indent="-285750" defTabSz="927100" eaLnBrk="0" hangingPunct="0">
              <a:defRPr>
                <a:solidFill>
                  <a:schemeClr val="tx1"/>
                </a:solidFill>
                <a:latin typeface="Calibri" pitchFamily="34" charset="0"/>
              </a:defRPr>
            </a:lvl2pPr>
            <a:lvl3pPr marL="1143000" indent="-228600" defTabSz="927100" eaLnBrk="0" hangingPunct="0">
              <a:defRPr>
                <a:solidFill>
                  <a:schemeClr val="tx1"/>
                </a:solidFill>
                <a:latin typeface="Calibri" pitchFamily="34" charset="0"/>
              </a:defRPr>
            </a:lvl3pPr>
            <a:lvl4pPr marL="1600200" indent="-228600" defTabSz="927100" eaLnBrk="0" hangingPunct="0">
              <a:defRPr>
                <a:solidFill>
                  <a:schemeClr val="tx1"/>
                </a:solidFill>
                <a:latin typeface="Calibri" pitchFamily="34" charset="0"/>
              </a:defRPr>
            </a:lvl4pPr>
            <a:lvl5pPr marL="2057400" indent="-228600" defTabSz="927100" eaLnBrk="0" hangingPunct="0">
              <a:defRPr>
                <a:solidFill>
                  <a:schemeClr val="tx1"/>
                </a:solidFill>
                <a:latin typeface="Calibri" pitchFamily="34" charset="0"/>
              </a:defRPr>
            </a:lvl5pPr>
            <a:lvl6pPr marL="2514600" indent="-228600" defTabSz="927100" eaLnBrk="0" fontAlgn="base" hangingPunct="0">
              <a:spcBef>
                <a:spcPct val="0"/>
              </a:spcBef>
              <a:spcAft>
                <a:spcPct val="0"/>
              </a:spcAft>
              <a:defRPr>
                <a:solidFill>
                  <a:schemeClr val="tx1"/>
                </a:solidFill>
                <a:latin typeface="Calibri" pitchFamily="34" charset="0"/>
              </a:defRPr>
            </a:lvl6pPr>
            <a:lvl7pPr marL="2971800" indent="-228600" defTabSz="927100" eaLnBrk="0" fontAlgn="base" hangingPunct="0">
              <a:spcBef>
                <a:spcPct val="0"/>
              </a:spcBef>
              <a:spcAft>
                <a:spcPct val="0"/>
              </a:spcAft>
              <a:defRPr>
                <a:solidFill>
                  <a:schemeClr val="tx1"/>
                </a:solidFill>
                <a:latin typeface="Calibri" pitchFamily="34" charset="0"/>
              </a:defRPr>
            </a:lvl7pPr>
            <a:lvl8pPr marL="3429000" indent="-228600" defTabSz="927100" eaLnBrk="0" fontAlgn="base" hangingPunct="0">
              <a:spcBef>
                <a:spcPct val="0"/>
              </a:spcBef>
              <a:spcAft>
                <a:spcPct val="0"/>
              </a:spcAft>
              <a:defRPr>
                <a:solidFill>
                  <a:schemeClr val="tx1"/>
                </a:solidFill>
                <a:latin typeface="Calibri" pitchFamily="34" charset="0"/>
              </a:defRPr>
            </a:lvl8pPr>
            <a:lvl9pPr marL="3886200" indent="-228600" defTabSz="927100" eaLnBrk="0" fontAlgn="base" hangingPunct="0">
              <a:spcBef>
                <a:spcPct val="0"/>
              </a:spcBef>
              <a:spcAft>
                <a:spcPct val="0"/>
              </a:spcAft>
              <a:defRPr>
                <a:solidFill>
                  <a:schemeClr val="tx1"/>
                </a:solidFill>
                <a:latin typeface="Calibri" pitchFamily="34" charset="0"/>
              </a:defRPr>
            </a:lvl9pPr>
          </a:lstStyle>
          <a:p>
            <a:pPr marL="0" marR="0" lvl="0" indent="0" algn="r" defTabSz="927100" rtl="0" eaLnBrk="0" fontAlgn="base" latinLnBrk="0" hangingPunct="0">
              <a:lnSpc>
                <a:spcPct val="100000"/>
              </a:lnSpc>
              <a:spcBef>
                <a:spcPct val="0"/>
              </a:spcBef>
              <a:spcAft>
                <a:spcPct val="0"/>
              </a:spcAft>
              <a:buClrTx/>
              <a:buSzTx/>
              <a:buFontTx/>
              <a:buNone/>
              <a:tabLst/>
              <a:defRPr/>
            </a:pPr>
            <a:fld id="{76B1945D-E822-4A39-8188-4A9857F27A31}" type="slidenum">
              <a:rPr kumimoji="0" lang="en-GB"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2467" name="Rectangle 2"/>
          <p:cNvSpPr>
            <a:spLocks noGrp="1" noRot="1" noChangeAspect="1" noChangeArrowheads="1" noTextEdit="1"/>
          </p:cNvSpPr>
          <p:nvPr>
            <p:ph type="sldImg"/>
          </p:nvPr>
        </p:nvSpPr>
        <p:spPr>
          <a:xfrm>
            <a:off x="982663" y="776288"/>
            <a:ext cx="4870450" cy="3652837"/>
          </a:xfrm>
          <a:ln/>
        </p:spPr>
      </p:sp>
      <p:sp>
        <p:nvSpPr>
          <p:cNvPr id="62468" name="Rectangle 3"/>
          <p:cNvSpPr>
            <a:spLocks noGrp="1" noChangeArrowheads="1"/>
          </p:cNvSpPr>
          <p:nvPr>
            <p:ph type="body" idx="1"/>
          </p:nvPr>
        </p:nvSpPr>
        <p:spPr>
          <a:xfrm>
            <a:off x="920750" y="4740275"/>
            <a:ext cx="4989513" cy="4429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75" tIns="46388" rIns="92775" bIns="46388"/>
          <a:lstStyle/>
          <a:p>
            <a:pPr marL="285750" indent="-285750">
              <a:buFontTx/>
              <a:buChar char="-"/>
            </a:pPr>
            <a:r>
              <a:rPr lang="en-GB" sz="1800" dirty="0"/>
              <a:t>Earth’s climate is determined by the balance between absorbed sunlight and outgoing infrared cooling to space</a:t>
            </a:r>
          </a:p>
          <a:p>
            <a:pPr marL="285750" indent="-285750">
              <a:buFontTx/>
              <a:buChar char="-"/>
            </a:pPr>
            <a:r>
              <a:rPr lang="en-GB" sz="1800" dirty="0"/>
              <a:t>If more energy</a:t>
            </a:r>
            <a:r>
              <a:rPr lang="en-GB" sz="1800" baseline="0" dirty="0"/>
              <a:t> is arriving than leaving, Earth heats up until it emits enough energy to space to balance (at a new higher temperature)</a:t>
            </a:r>
          </a:p>
          <a:p>
            <a:pPr marL="0" indent="0">
              <a:buFontTx/>
              <a:buNone/>
            </a:pPr>
            <a:r>
              <a:rPr lang="en-GB" sz="1800" baseline="0" dirty="0"/>
              <a:t>NOTE: observations show currently 300 billion kW energy accumulating (every person alive has 20 kettles (2kW) to slowly boil ocean (babies will need supervision) – this is causing climate to heat up (7x10^9 x20 x2 = 280 billion kW)</a:t>
            </a:r>
          </a:p>
          <a:p>
            <a:pPr marL="285750" indent="-285750">
              <a:buFontTx/>
              <a:buChar char="-"/>
            </a:pPr>
            <a:r>
              <a:rPr lang="en-GB" sz="1800" baseline="0" dirty="0"/>
              <a:t>Use Scratch activity (click link, go full screen, top left button):</a:t>
            </a:r>
          </a:p>
          <a:p>
            <a:pPr marL="742950" lvl="1" indent="-285750">
              <a:buFontTx/>
              <a:buChar char="-"/>
            </a:pPr>
            <a:r>
              <a:rPr lang="en-GB" sz="1800" baseline="0" dirty="0"/>
              <a:t>Turn on </a:t>
            </a:r>
            <a:r>
              <a:rPr lang="en-GB" sz="1800" baseline="0" dirty="0" err="1"/>
              <a:t>calc</a:t>
            </a:r>
            <a:r>
              <a:rPr lang="en-GB" sz="1800" baseline="0" dirty="0"/>
              <a:t> temperature, how low will T go if we  remove the atmosphere (emissivity to zero)</a:t>
            </a:r>
          </a:p>
          <a:p>
            <a:pPr marL="742950" lvl="1" indent="-285750">
              <a:buFontTx/>
              <a:buChar char="-"/>
            </a:pPr>
            <a:r>
              <a:rPr lang="en-GB" sz="1800" baseline="0" dirty="0"/>
              <a:t>Click green flag, turn on and then off </a:t>
            </a:r>
            <a:r>
              <a:rPr lang="en-GB" sz="1800" baseline="0" dirty="0" err="1"/>
              <a:t>calc</a:t>
            </a:r>
            <a:r>
              <a:rPr lang="en-GB" sz="1800" baseline="0" dirty="0"/>
              <a:t> temperature</a:t>
            </a:r>
          </a:p>
          <a:p>
            <a:pPr marL="742950" lvl="1" indent="-285750">
              <a:buFontTx/>
              <a:buChar char="-"/>
            </a:pPr>
            <a:r>
              <a:rPr lang="en-GB" sz="1800" baseline="0" dirty="0"/>
              <a:t>What happens if we increase emissivity by 2%? (more energy in than out)</a:t>
            </a:r>
          </a:p>
          <a:p>
            <a:pPr marL="742950" lvl="1" indent="-285750">
              <a:buFontTx/>
              <a:buChar char="-"/>
            </a:pPr>
            <a:r>
              <a:rPr lang="en-GB" sz="1800" baseline="0" dirty="0"/>
              <a:t>Note surface temperature then turn on </a:t>
            </a:r>
            <a:r>
              <a:rPr lang="en-GB" sz="1800" baseline="0" dirty="0" err="1"/>
              <a:t>calc</a:t>
            </a:r>
            <a:r>
              <a:rPr lang="en-GB" sz="1800" baseline="0" dirty="0"/>
              <a:t> T and show increase</a:t>
            </a:r>
          </a:p>
          <a:p>
            <a:pPr marL="457200" lvl="1" indent="0">
              <a:buFontTx/>
              <a:buNone/>
            </a:pPr>
            <a:endParaRPr lang="en-GB" sz="1800" baseline="0" dirty="0"/>
          </a:p>
          <a:p>
            <a:pPr marL="457200" lvl="1" indent="0">
              <a:buFontTx/>
              <a:buNone/>
            </a:pPr>
            <a:r>
              <a:rPr lang="en-GB" sz="1800" baseline="0" dirty="0"/>
              <a:t>BUT: it’s not that simple (feedback loops)…</a:t>
            </a:r>
            <a:endParaRPr lang="en-GB" sz="1800" dirty="0"/>
          </a:p>
          <a:p>
            <a:endParaRPr lang="en-GB" sz="1800" dirty="0"/>
          </a:p>
        </p:txBody>
      </p:sp>
    </p:spTree>
    <p:extLst>
      <p:ext uri="{BB962C8B-B14F-4D97-AF65-F5344CB8AC3E}">
        <p14:creationId xmlns:p14="http://schemas.microsoft.com/office/powerpoint/2010/main" val="1345329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982663" y="776288"/>
            <a:ext cx="4870450" cy="3652837"/>
          </a:xfrm>
          <a:ln/>
        </p:spPr>
      </p:sp>
      <p:sp>
        <p:nvSpPr>
          <p:cNvPr id="72707" name="Rectangle 3"/>
          <p:cNvSpPr>
            <a:spLocks noGrp="1" noChangeArrowheads="1"/>
          </p:cNvSpPr>
          <p:nvPr>
            <p:ph type="body" idx="1"/>
          </p:nvPr>
        </p:nvSpPr>
        <p:spPr>
          <a:xfrm>
            <a:off x="920750" y="4740275"/>
            <a:ext cx="4989513" cy="4429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t>Due to the angles of incident solar radiation, there is more energy received nearer to the equator than at the poles. This leads to an excess of solar energy over thermal outgoing energy in the tropics. Why doesn’t the tropics get hotter and hotter and the poles colder and colder?</a:t>
            </a:r>
            <a:endParaRPr lang="en-US" smtClean="0"/>
          </a:p>
        </p:txBody>
      </p:sp>
    </p:spTree>
    <p:extLst>
      <p:ext uri="{BB962C8B-B14F-4D97-AF65-F5344CB8AC3E}">
        <p14:creationId xmlns:p14="http://schemas.microsoft.com/office/powerpoint/2010/main" val="3409884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example,</a:t>
            </a:r>
            <a:r>
              <a:rPr lang="en-GB" baseline="0" dirty="0"/>
              <a:t> my friend took pictures of solar eclipse in Turkey.</a:t>
            </a:r>
          </a:p>
          <a:p>
            <a:r>
              <a:rPr lang="en-GB" baseline="0" dirty="0"/>
              <a:t>Show the sky before, during (still light at horizon) and afterwards.</a:t>
            </a:r>
          </a:p>
          <a:p>
            <a:r>
              <a:rPr lang="en-GB" baseline="0" dirty="0"/>
              <a:t>Q: did anyone spot the difference in the sky? (clouds went)</a:t>
            </a:r>
          </a:p>
          <a:p>
            <a:r>
              <a:rPr lang="en-GB" baseline="0" dirty="0"/>
              <a:t>One hypothesis – they blew away – perfectly possible.</a:t>
            </a:r>
          </a:p>
          <a:p>
            <a:r>
              <a:rPr lang="en-GB" baseline="0" dirty="0"/>
              <a:t>But why are clouds there? (think lava lamp, remove heating source (sun) cloud go)</a:t>
            </a:r>
          </a:p>
          <a:p>
            <a:endParaRPr lang="en-GB" baseline="0" dirty="0"/>
          </a:p>
        </p:txBody>
      </p:sp>
      <p:sp>
        <p:nvSpPr>
          <p:cNvPr id="4" name="Slide Number Placeholder 3"/>
          <p:cNvSpPr>
            <a:spLocks noGrp="1"/>
          </p:cNvSpPr>
          <p:nvPr>
            <p:ph type="sldNum" sz="quarter" idx="10"/>
          </p:nvPr>
        </p:nvSpPr>
        <p:spPr/>
        <p:txBody>
          <a:bodyPr/>
          <a:lstStyle/>
          <a:p>
            <a:pPr>
              <a:defRPr/>
            </a:pPr>
            <a:fld id="{26A143A7-F71E-4ABA-B411-AF5C2C51327F}" type="slidenum">
              <a:rPr lang="en-GB" smtClean="0"/>
              <a:pPr>
                <a:defRPr/>
              </a:pPr>
              <a:t>8</a:t>
            </a:fld>
            <a:endParaRPr lang="en-GB"/>
          </a:p>
        </p:txBody>
      </p:sp>
    </p:spTree>
    <p:extLst>
      <p:ext uri="{BB962C8B-B14F-4D97-AF65-F5344CB8AC3E}">
        <p14:creationId xmlns:p14="http://schemas.microsoft.com/office/powerpoint/2010/main" val="3668956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away message: Clouds depend</a:t>
            </a:r>
            <a:r>
              <a:rPr lang="en-GB" baseline="0" dirty="0"/>
              <a:t> on sunlight heating surface, sunlight reaching surface also depends on clouds!</a:t>
            </a:r>
          </a:p>
          <a:p>
            <a:r>
              <a:rPr lang="en-GB" baseline="0" dirty="0"/>
              <a:t>Possibility for feedback loop.</a:t>
            </a:r>
          </a:p>
          <a:p>
            <a:endParaRPr lang="en-GB" baseline="0" dirty="0"/>
          </a:p>
          <a:p>
            <a:r>
              <a:rPr lang="en-GB" baseline="0" dirty="0"/>
              <a:t>Feedback loop demonstration:</a:t>
            </a:r>
          </a:p>
          <a:p>
            <a:pPr marL="228600" indent="-228600">
              <a:buAutoNum type="arabicParenR"/>
            </a:pPr>
            <a:r>
              <a:rPr lang="en-GB" baseline="0" dirty="0"/>
              <a:t>Get back row up to front (~10 students?)</a:t>
            </a:r>
          </a:p>
          <a:p>
            <a:pPr marL="228600" indent="-228600">
              <a:buAutoNum type="arabicParenR"/>
            </a:pPr>
            <a:r>
              <a:rPr lang="en-GB" baseline="0" dirty="0"/>
              <a:t>Form a line, one pushes, the other response (impact is at the end, hopefully not severe!)</a:t>
            </a:r>
          </a:p>
          <a:p>
            <a:pPr marL="228600" indent="-228600">
              <a:buAutoNum type="arabicParenR"/>
            </a:pPr>
            <a:r>
              <a:rPr lang="en-GB" baseline="0" dirty="0"/>
              <a:t>Now in a loop, one pushes, others respond but feedback to beginning again.</a:t>
            </a:r>
          </a:p>
          <a:p>
            <a:pPr marL="0" indent="0">
              <a:buNone/>
            </a:pPr>
            <a:r>
              <a:rPr lang="en-GB" baseline="0" dirty="0"/>
              <a:t>An example is ice albedo feedback (e.g. higher T </a:t>
            </a:r>
            <a:r>
              <a:rPr lang="en-GB" baseline="0" dirty="0">
                <a:sym typeface="Wingdings" panose="05000000000000000000" pitchFamily="2" charset="2"/>
              </a:rPr>
              <a:t> ice melts  less sunlight reflected  more heating  even higher T)</a:t>
            </a:r>
            <a:endParaRPr lang="en-GB" baseline="0" dirty="0"/>
          </a:p>
          <a:p>
            <a:pPr marL="0" indent="0">
              <a:buNone/>
            </a:pPr>
            <a:endParaRPr lang="en-GB" dirty="0"/>
          </a:p>
        </p:txBody>
      </p:sp>
      <p:sp>
        <p:nvSpPr>
          <p:cNvPr id="4" name="Slide Number Placeholder 3"/>
          <p:cNvSpPr>
            <a:spLocks noGrp="1"/>
          </p:cNvSpPr>
          <p:nvPr>
            <p:ph type="sldNum" sz="quarter" idx="10"/>
          </p:nvPr>
        </p:nvSpPr>
        <p:spPr/>
        <p:txBody>
          <a:bodyPr/>
          <a:lstStyle/>
          <a:p>
            <a:pPr>
              <a:defRPr/>
            </a:pPr>
            <a:fld id="{26A143A7-F71E-4ABA-B411-AF5C2C51327F}" type="slidenum">
              <a:rPr lang="en-GB" smtClean="0"/>
              <a:pPr>
                <a:defRPr/>
              </a:pPr>
              <a:t>12</a:t>
            </a:fld>
            <a:endParaRPr lang="en-GB"/>
          </a:p>
        </p:txBody>
      </p:sp>
    </p:spTree>
    <p:extLst>
      <p:ext uri="{BB962C8B-B14F-4D97-AF65-F5344CB8AC3E}">
        <p14:creationId xmlns:p14="http://schemas.microsoft.com/office/powerpoint/2010/main" val="148037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What’s a prediction?</a:t>
            </a:r>
          </a:p>
          <a:p>
            <a:r>
              <a:rPr lang="en-GB" dirty="0" smtClean="0"/>
              <a:t>We all use predictions. Predict the sun will rise in the morning, it always does.</a:t>
            </a:r>
            <a:r>
              <a:rPr lang="en-GB" baseline="0" dirty="0" smtClean="0"/>
              <a:t> Statistical can work.</a:t>
            </a:r>
          </a:p>
          <a:p>
            <a:r>
              <a:rPr lang="en-GB" baseline="0" dirty="0" smtClean="0"/>
              <a:t>Can predict how long it takes to get to school, based on how long it normally takes (statistical). Could also calculate traffic flows, </a:t>
            </a:r>
            <a:r>
              <a:rPr lang="en-GB" baseline="0" dirty="0" err="1" smtClean="0"/>
              <a:t>etc</a:t>
            </a:r>
            <a:r>
              <a:rPr lang="en-GB" baseline="0" dirty="0" smtClean="0"/>
              <a:t> (simulation  e.g. google maps).</a:t>
            </a:r>
          </a:p>
          <a:p>
            <a:r>
              <a:rPr lang="en-GB" baseline="0" dirty="0" smtClean="0"/>
              <a:t>Weather is complicated – need to split the world into cubes and solve physical equations.</a:t>
            </a:r>
          </a:p>
          <a:p>
            <a:r>
              <a:rPr lang="en-GB" baseline="0" dirty="0" smtClean="0"/>
              <a:t>Climate is the same but we’re trying to predict general responses e.g. not </a:t>
            </a:r>
          </a:p>
          <a:p>
            <a:r>
              <a:rPr lang="en-GB" baseline="0" dirty="0" smtClean="0"/>
              <a:t>Just the same that we can simulate how much warmer summer will be than winter due to more sunlight we can simulate how much warmer the planet will be with more greenhouse gases in the future. +ocean and atmospheric circulation, rainfall patterns, etc.</a:t>
            </a:r>
            <a:endParaRPr lang="en-GB" dirty="0"/>
          </a:p>
        </p:txBody>
      </p:sp>
      <p:sp>
        <p:nvSpPr>
          <p:cNvPr id="4" name="Slide Number Placeholder 3"/>
          <p:cNvSpPr>
            <a:spLocks noGrp="1"/>
          </p:cNvSpPr>
          <p:nvPr>
            <p:ph type="sldNum" sz="quarter" idx="10"/>
          </p:nvPr>
        </p:nvSpPr>
        <p:spPr/>
        <p:txBody>
          <a:bodyPr/>
          <a:lstStyle/>
          <a:p>
            <a:pPr>
              <a:defRPr/>
            </a:pPr>
            <a:fld id="{26A143A7-F71E-4ABA-B411-AF5C2C51327F}" type="slidenum">
              <a:rPr lang="en-GB" smtClean="0"/>
              <a:pPr>
                <a:defRPr/>
              </a:pPr>
              <a:t>13</a:t>
            </a:fld>
            <a:endParaRPr lang="en-GB"/>
          </a:p>
        </p:txBody>
      </p:sp>
    </p:spTree>
    <p:extLst>
      <p:ext uri="{BB962C8B-B14F-4D97-AF65-F5344CB8AC3E}">
        <p14:creationId xmlns:p14="http://schemas.microsoft.com/office/powerpoint/2010/main" val="306021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1004888" y="762000"/>
            <a:ext cx="4776787" cy="3581400"/>
          </a:xfrm>
          <a:ln/>
        </p:spPr>
      </p:sp>
      <p:sp>
        <p:nvSpPr>
          <p:cNvPr id="102403" name="Rectangle 3"/>
          <p:cNvSpPr>
            <a:spLocks noGrp="1" noChangeArrowheads="1"/>
          </p:cNvSpPr>
          <p:nvPr>
            <p:ph type="body" idx="1"/>
          </p:nvPr>
        </p:nvSpPr>
        <p:spPr>
          <a:xfrm>
            <a:off x="914082" y="4648357"/>
            <a:ext cx="4953374" cy="43432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600" dirty="0"/>
              <a:t>To understand climate and make predictions of future</a:t>
            </a:r>
            <a:r>
              <a:rPr lang="en-GB" sz="1600" baseline="0" dirty="0"/>
              <a:t> climate change, scientists need to build complex simulations that are built on observations-based physics equations</a:t>
            </a:r>
          </a:p>
          <a:p>
            <a:pPr eaLnBrk="1" hangingPunct="1"/>
            <a:r>
              <a:rPr lang="en-GB" sz="1600" baseline="0" dirty="0"/>
              <a:t>These need to represent all the feedback loops</a:t>
            </a:r>
          </a:p>
          <a:p>
            <a:pPr eaLnBrk="1" hangingPunct="1"/>
            <a:r>
              <a:rPr lang="en-GB" sz="1600" baseline="0" dirty="0"/>
              <a:t>The atmosphere, oceans and surface are slit into millions of blocks, equations calculated for wind, cloud, vegetation, </a:t>
            </a:r>
            <a:r>
              <a:rPr lang="en-GB" sz="1600" baseline="0" dirty="0" err="1"/>
              <a:t>etc</a:t>
            </a:r>
            <a:r>
              <a:rPr lang="en-GB" sz="1600" baseline="0" dirty="0"/>
              <a:t> and information passed from cell to cell (just like students in classroom)</a:t>
            </a:r>
          </a:p>
          <a:p>
            <a:pPr eaLnBrk="1" hangingPunct="1"/>
            <a:r>
              <a:rPr lang="en-GB" sz="1600" baseline="0" dirty="0"/>
              <a:t>SHOW ANIMATION as an example</a:t>
            </a:r>
            <a:endParaRPr lang="en-GB" sz="1600" dirty="0"/>
          </a:p>
          <a:p>
            <a:pPr eaLnBrk="1" hangingPunct="1"/>
            <a:endParaRPr lang="en-GB" sz="1600" dirty="0"/>
          </a:p>
          <a:p>
            <a:pPr eaLnBrk="1" hangingPunct="1"/>
            <a:endParaRPr lang="en-GB" sz="1600" dirty="0"/>
          </a:p>
          <a:p>
            <a:pPr eaLnBrk="1" hangingPunct="1"/>
            <a:r>
              <a:rPr lang="en-GB" sz="1600" dirty="0"/>
              <a:t>By prescribing scenarios in which atmospheric constituents</a:t>
            </a:r>
            <a:r>
              <a:rPr lang="en-GB" sz="1600" baseline="0" dirty="0"/>
              <a:t> change in response to human-related emissions </a:t>
            </a:r>
            <a:r>
              <a:rPr lang="en-GB" sz="1600" dirty="0"/>
              <a:t>and changes in natural forcing agents such as the sun or volcanos, experiments can be made with climate models to see how well they reproduce the past climate and then what they project for future climate.</a:t>
            </a:r>
          </a:p>
        </p:txBody>
      </p:sp>
    </p:spTree>
    <p:extLst>
      <p:ext uri="{BB962C8B-B14F-4D97-AF65-F5344CB8AC3E}">
        <p14:creationId xmlns:p14="http://schemas.microsoft.com/office/powerpoint/2010/main" val="1883754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sz="1200" dirty="0"/>
              <a:t>2003</a:t>
            </a:r>
            <a:r>
              <a:rPr lang="en-GB" sz="1200" baseline="0" dirty="0"/>
              <a:t> heatwave – students were embryos! Many died in France</a:t>
            </a:r>
          </a:p>
          <a:p>
            <a:pPr marL="171450" indent="-171450">
              <a:buFontTx/>
              <a:buChar char="-"/>
            </a:pPr>
            <a:r>
              <a:rPr lang="en-GB" sz="1200" baseline="0" dirty="0"/>
              <a:t>My Dad was 70 5yrs ago</a:t>
            </a:r>
          </a:p>
          <a:p>
            <a:pPr marL="171450" indent="-171450">
              <a:buFontTx/>
              <a:buChar char="-"/>
            </a:pPr>
            <a:r>
              <a:rPr lang="en-GB" sz="1200" baseline="0" dirty="0"/>
              <a:t>When I’m 70 2003 extreme temperature may be normal</a:t>
            </a:r>
          </a:p>
          <a:p>
            <a:pPr marL="171450" indent="-171450">
              <a:buFontTx/>
              <a:buChar char="-"/>
            </a:pPr>
            <a:r>
              <a:rPr lang="en-GB" sz="1200" baseline="0" dirty="0"/>
              <a:t>When my son and students are 70 such “cold” summer temperatures will be unheard of! (but it’ll be a different sort of heat)</a:t>
            </a:r>
          </a:p>
          <a:p>
            <a:endParaRPr lang="en-GB" sz="1200" baseline="0" dirty="0"/>
          </a:p>
          <a:p>
            <a:endParaRPr lang="en-GB" sz="1200" dirty="0"/>
          </a:p>
          <a:p>
            <a:endParaRPr lang="en-GB" sz="1200" dirty="0"/>
          </a:p>
          <a:p>
            <a:r>
              <a:rPr lang="en-GB" sz="1200" dirty="0"/>
              <a:t>Notes:</a:t>
            </a:r>
          </a:p>
          <a:p>
            <a:r>
              <a:rPr lang="en-GB" sz="1200" dirty="0"/>
              <a:t>The simulation from 1900 to 2000 agrees well with the observations (black), except for the summer of 2003 (black asterisk) which was much warmer than either the model simulation or the climatic norm. In the absence of any human modification of climate, temperatures such as those seen in Europe in 2003 are estimated to be a 1-in-1,000 year event.</a:t>
            </a:r>
            <a:r>
              <a:rPr lang="en-GB" sz="1200" baseline="0" dirty="0"/>
              <a:t> </a:t>
            </a:r>
            <a:r>
              <a:rPr lang="en-GB" sz="1200" dirty="0"/>
              <a:t>Despite this, it is seen that, by the 2040s, a 2003- type summer is predicted to be about average, and by the 2060s it would typically be the coldest summer of the decade. Recent work has demonstrated that hot, 2003-type, European summers would already be being experienced much more frequently (more than once per decade on average) were it not for the cooling effect of man-made sulphate aerosols. Once the shielding effect of these aerosols is removed, the warming commitment from past greenhouse gas emissions will mean that such hot summers are likely to become a regular occurrence, even without any further man-made greenhouse warming.</a:t>
            </a:r>
          </a:p>
        </p:txBody>
      </p:sp>
      <p:sp>
        <p:nvSpPr>
          <p:cNvPr id="4" name="Slide Number Placeholder 3"/>
          <p:cNvSpPr>
            <a:spLocks noGrp="1"/>
          </p:cNvSpPr>
          <p:nvPr>
            <p:ph type="sldNum" sz="quarter" idx="10"/>
          </p:nvPr>
        </p:nvSpPr>
        <p:spPr/>
        <p:txBody>
          <a:bodyPr/>
          <a:lstStyle/>
          <a:p>
            <a:pPr>
              <a:defRPr/>
            </a:pPr>
            <a:fld id="{26A143A7-F71E-4ABA-B411-AF5C2C51327F}" type="slidenum">
              <a:rPr lang="en-GB" smtClean="0"/>
              <a:pPr>
                <a:defRPr/>
              </a:pPr>
              <a:t>15</a:t>
            </a:fld>
            <a:endParaRPr lang="en-GB"/>
          </a:p>
        </p:txBody>
      </p:sp>
    </p:spTree>
    <p:extLst>
      <p:ext uri="{BB962C8B-B14F-4D97-AF65-F5344CB8AC3E}">
        <p14:creationId xmlns:p14="http://schemas.microsoft.com/office/powerpoint/2010/main" val="958013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4889616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tx1"/>
                </a:solidFill>
                <a:latin typeface="+mj-lt"/>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225130415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42341009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158951495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264973108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32396449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8034173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111868482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376305286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107943871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264615272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pPr/>
              <a:t>‹#›</a:t>
            </a:fld>
            <a:endParaRPr lang="en-GB" altLang="en-US"/>
          </a:p>
        </p:txBody>
      </p:sp>
    </p:spTree>
    <p:extLst>
      <p:ext uri="{BB962C8B-B14F-4D97-AF65-F5344CB8AC3E}">
        <p14:creationId xmlns:p14="http://schemas.microsoft.com/office/powerpoint/2010/main" val="313682770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10EC8EB-3644-40B3-AAF6-67F0223FD03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008854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D138638-801D-4BCE-BC49-7214AB971E1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647845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0F85860-FF9C-4159-8D9C-8DD8E16800E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7833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userDrawn="1">
  <p:cSld name="Title Slide (Grey)">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sp>
        <p:nvSpPr>
          <p:cNvPr id="28" name="TextBox 27"/>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t>Wednesday, 11 June 2014</a:t>
            </a:r>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Effra"/>
              </a:rPr>
              <a:t>Copyright University of Reading</a:t>
            </a:r>
          </a:p>
        </p:txBody>
      </p:sp>
    </p:spTree>
    <p:extLst>
      <p:ext uri="{BB962C8B-B14F-4D97-AF65-F5344CB8AC3E}">
        <p14:creationId xmlns:p14="http://schemas.microsoft.com/office/powerpoint/2010/main" val="77967978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a:t>Copyright University of Reading</a:t>
            </a:r>
            <a:endParaRPr lang="en-GB" dirty="0"/>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t>Wednesday, 11 June 2014</a:t>
            </a:r>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Effra"/>
              </a:rPr>
              <a:t>Copyright University of Reading</a:t>
            </a: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Tree>
    <p:extLst>
      <p:ext uri="{BB962C8B-B14F-4D97-AF65-F5344CB8AC3E}">
        <p14:creationId xmlns:p14="http://schemas.microsoft.com/office/powerpoint/2010/main" val="132633777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Tree>
    <p:extLst>
      <p:ext uri="{BB962C8B-B14F-4D97-AF65-F5344CB8AC3E}">
        <p14:creationId xmlns:p14="http://schemas.microsoft.com/office/powerpoint/2010/main" val="319432796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5724988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4777574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24507810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bg1"/>
                </a:solidFill>
                <a:latin typeface="+mj-lt"/>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257986889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a:t>Click to edit Master title style</a:t>
            </a:r>
            <a:endParaRPr lang="en-GB" altLang="en-US" dirty="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pPr/>
              <a:t>‹#›</a:t>
            </a:fld>
            <a:endParaRPr lang="en-GB" altLang="en-US" dirty="0"/>
          </a:p>
        </p:txBody>
      </p:sp>
      <p:pic>
        <p:nvPicPr>
          <p:cNvPr id="1074" name="Picture 50" descr="Device-win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tx1"/>
                </a:solidFill>
                <a:latin typeface="Effra Light" pitchFamily="34" charset="0"/>
              </a:rPr>
              <a:t>LIMITLESS </a:t>
            </a:r>
            <a:r>
              <a:rPr lang="en-GB" altLang="en-US" sz="1400" dirty="0">
                <a:solidFill>
                  <a:schemeClr val="tx1"/>
                </a:solidFill>
                <a:latin typeface="Effra Heavy" pitchFamily="34" charset="0"/>
              </a:rPr>
              <a:t>POTENTIAL</a:t>
            </a:r>
            <a:r>
              <a:rPr lang="en-GB" altLang="en-US" sz="1400" dirty="0">
                <a:solidFill>
                  <a:schemeClr val="tx1"/>
                </a:solidFill>
                <a:latin typeface="Effra Light" pitchFamily="34" charset="0"/>
              </a:rPr>
              <a:t> | LIMITLESS </a:t>
            </a:r>
            <a:r>
              <a:rPr lang="en-GB" altLang="en-US" sz="1400" dirty="0">
                <a:solidFill>
                  <a:schemeClr val="tx1"/>
                </a:solidFill>
                <a:latin typeface="Effra Heavy" pitchFamily="34" charset="0"/>
              </a:rPr>
              <a:t>OPPORTUNITIES</a:t>
            </a:r>
            <a:r>
              <a:rPr lang="en-GB" altLang="en-US" sz="1400" dirty="0">
                <a:solidFill>
                  <a:schemeClr val="tx1"/>
                </a:solidFill>
                <a:latin typeface="Effra Light" pitchFamily="34" charset="0"/>
              </a:rPr>
              <a:t> | LIMITLESS </a:t>
            </a:r>
            <a:r>
              <a:rPr lang="en-GB" altLang="en-US" sz="1400" dirty="0">
                <a:solidFill>
                  <a:schemeClr val="tx1"/>
                </a:solidFill>
                <a:latin typeface="Effra Heavy" pitchFamily="34" charset="0"/>
              </a:rPr>
              <a:t>IMPACT</a:t>
            </a:r>
          </a:p>
        </p:txBody>
      </p:sp>
      <p:sp>
        <p:nvSpPr>
          <p:cNvPr id="10" name="TextBox 9"/>
          <p:cNvSpPr txBox="1">
            <a:spLocks noChangeArrowheads="1"/>
          </p:cNvSpPr>
          <p:nvPr userDrawn="1"/>
        </p:nvSpPr>
        <p:spPr bwMode="auto">
          <a:xfrm>
            <a:off x="396605" y="290693"/>
            <a:ext cx="2448272" cy="307777"/>
          </a:xfrm>
          <a:prstGeom prst="rect">
            <a:avLst/>
          </a:prstGeom>
          <a:solidFill>
            <a:schemeClr val="accent1"/>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GB" sz="1400" b="0" dirty="0">
                <a:solidFill>
                  <a:schemeClr val="bg1"/>
                </a:solidFill>
                <a:latin typeface="+mn-lt"/>
              </a:rPr>
              <a:t>Department of Meteorology</a:t>
            </a:r>
          </a:p>
        </p:txBody>
      </p:sp>
    </p:spTree>
    <p:extLst>
      <p:ext uri="{BB962C8B-B14F-4D97-AF65-F5344CB8AC3E}">
        <p14:creationId xmlns:p14="http://schemas.microsoft.com/office/powerpoint/2010/main" val="80951924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Lst>
  <p:transition>
    <p:fade/>
  </p:transition>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www.met.reading.ac.uk/weatherdata/Reading_daily_AWS_graphs.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met.reading.ac.uk/outreach/docs/Upscale_climate_simulation.mp4" TargetMode="External"/><Relationship Id="rId5" Type="http://schemas.openxmlformats.org/officeDocument/2006/relationships/image" Target="../media/image25.jpeg"/><Relationship Id="rId4" Type="http://schemas.openxmlformats.org/officeDocument/2006/relationships/hyperlink" Target="V2_N512-QT-Y2JJqkCjgWF2uLqx-H264_Widescreen_640x360.mp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hyperlink" Target="https://research.reading.ac.uk/meteorology/work-experience/" TargetMode="External"/><Relationship Id="rId2" Type="http://schemas.openxmlformats.org/officeDocument/2006/relationships/hyperlink" Target="http://www.reading.ac.uk/met/undergraduate-course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gif"/><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3.jpeg"/><Relationship Id="rId7" Type="http://schemas.openxmlformats.org/officeDocument/2006/relationships/hyperlink" Target="http://pubs.usgs.gov/pinatubo/prelim.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gif"/><Relationship Id="rId5" Type="http://schemas.openxmlformats.org/officeDocument/2006/relationships/image" Target="../media/image44.gif"/><Relationship Id="rId4" Type="http://schemas.openxmlformats.org/officeDocument/2006/relationships/image" Target="../media/image8.gif"/><Relationship Id="rId9" Type="http://schemas.openxmlformats.org/officeDocument/2006/relationships/hyperlink" Target="http://www.macmillanlearning.com/Catalog/product/earthsclimate-thirdedition-ruddiman"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6.jpeg"/><Relationship Id="rId7"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47.jpeg"/><Relationship Id="rId5" Type="http://schemas.openxmlformats.org/officeDocument/2006/relationships/hyperlink" Target="http://www.climatechange2013.org/images/figures/WGI_AR5_Fig5-3.jpg" TargetMode="External"/><Relationship Id="rId4" Type="http://schemas.openxmlformats.org/officeDocument/2006/relationships/hyperlink" Target="http://www.ipcc.ch/report/ar5/wg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hyperlink" Target="http://www.metoffice.gov.uk/research/monitoring/climate/surface-temperature" TargetMode="External"/><Relationship Id="rId5" Type="http://schemas.openxmlformats.org/officeDocument/2006/relationships/image" Target="../media/image52.jpe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png"/><Relationship Id="rId7" Type="http://schemas.openxmlformats.org/officeDocument/2006/relationships/image" Target="../media/image12.jpeg"/><Relationship Id="rId12"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1.jpeg"/><Relationship Id="rId11" Type="http://schemas.openxmlformats.org/officeDocument/2006/relationships/image" Target="../media/image14.png"/><Relationship Id="rId5" Type="http://schemas.openxmlformats.org/officeDocument/2006/relationships/image" Target="../media/image28.png"/><Relationship Id="rId10" Type="http://schemas.openxmlformats.org/officeDocument/2006/relationships/hyperlink" Target="http://www.metlink.org/climate/pcc-updates-science-teachers/#1" TargetMode="External"/><Relationship Id="rId4" Type="http://schemas.openxmlformats.org/officeDocument/2006/relationships/image" Target="../media/image10.png"/><Relationship Id="rId9" Type="http://schemas.openxmlformats.org/officeDocument/2006/relationships/hyperlink" Target="https://scratch.mit.edu/projects/179953994"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ealevel.colorado.edu/"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hyperlink" Target="http://link.springer.com/article/10.1007/s00382-012-1569-8" TargetMode="External"/><Relationship Id="rId2" Type="http://schemas.openxmlformats.org/officeDocument/2006/relationships/image" Target="../media/image56.png"/><Relationship Id="rId1" Type="http://schemas.openxmlformats.org/officeDocument/2006/relationships/slideLayout" Target="../slideLayouts/slideLayout20.xml"/><Relationship Id="rId4" Type="http://schemas.openxmlformats.org/officeDocument/2006/relationships/hyperlink" Target="http://www.metlink.org/climate/pcc-updates-science-teachers/#1"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53.jpe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8" Type="http://schemas.openxmlformats.org/officeDocument/2006/relationships/hyperlink" Target="http://www.climatechange2013.org/images/report/WG1AR5_SPM_FINAL.pdf" TargetMode="External"/><Relationship Id="rId3" Type="http://schemas.openxmlformats.org/officeDocument/2006/relationships/image" Target="../media/image59.emf"/><Relationship Id="rId7" Type="http://schemas.openxmlformats.org/officeDocument/2006/relationships/image" Target="../media/image63.emf"/><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onlinelibrary.wiley.com/doi/10.1002/2014GL060962/full" TargetMode="External"/><Relationship Id="rId1" Type="http://schemas.openxmlformats.org/officeDocument/2006/relationships/slideLayout" Target="../slideLayouts/slideLayout20.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21.xml"/><Relationship Id="rId5" Type="http://schemas.openxmlformats.org/officeDocument/2006/relationships/hyperlink" Target="http://www.climatechange2013.org/images/report/WG1AR5_FAQbrochure_FINAL.pdf" TargetMode="Externa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www.climatechange2013.org/images/report/WG1AR5_FAQbrochure_FINAL.pdf" TargetMode="Externa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69.gif"/><Relationship Id="rId5" Type="http://schemas.openxmlformats.org/officeDocument/2006/relationships/hyperlink" Target="https://mynasadata.larc.nasa.gov/science-practices/electromagnetic-diagram/" TargetMode="Externa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hyperlink" Target="https://www.youtube.com/watch?v=tGqM1ZtOX7c"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24183B-AF59-4241-BECA-A6256931AFE6}"/>
              </a:ext>
            </a:extLst>
          </p:cNvPr>
          <p:cNvSpPr>
            <a:spLocks noGrp="1"/>
          </p:cNvSpPr>
          <p:nvPr>
            <p:ph type="ctrTitle"/>
          </p:nvPr>
        </p:nvSpPr>
        <p:spPr/>
        <p:txBody>
          <a:bodyPr/>
          <a:lstStyle/>
          <a:p>
            <a:r>
              <a:rPr lang="en-GB" sz="3600" dirty="0"/>
              <a:t>Weather and climate science for society</a:t>
            </a:r>
          </a:p>
        </p:txBody>
      </p:sp>
      <p:sp>
        <p:nvSpPr>
          <p:cNvPr id="8" name="Subtitle 7">
            <a:extLst>
              <a:ext uri="{FF2B5EF4-FFF2-40B4-BE49-F238E27FC236}">
                <a16:creationId xmlns:a16="http://schemas.microsoft.com/office/drawing/2014/main" id="{794BAA54-3869-454C-9B20-48FFAEC74F1C}"/>
              </a:ext>
            </a:extLst>
          </p:cNvPr>
          <p:cNvSpPr>
            <a:spLocks noGrp="1"/>
          </p:cNvSpPr>
          <p:nvPr>
            <p:ph type="subTitle" idx="1"/>
          </p:nvPr>
        </p:nvSpPr>
        <p:spPr/>
        <p:txBody>
          <a:bodyPr/>
          <a:lstStyle/>
          <a:p>
            <a:r>
              <a:rPr lang="en-GB" dirty="0"/>
              <a:t>Professor Richard Allan		</a:t>
            </a:r>
            <a:r>
              <a:rPr lang="en-GB" dirty="0">
                <a:solidFill>
                  <a:schemeClr val="accent5"/>
                </a:solidFill>
              </a:rPr>
              <a:t>@</a:t>
            </a:r>
            <a:r>
              <a:rPr lang="en-GB" dirty="0" err="1">
                <a:solidFill>
                  <a:schemeClr val="accent5"/>
                </a:solidFill>
              </a:rPr>
              <a:t>rpallanuk</a:t>
            </a:r>
            <a:r>
              <a:rPr lang="en-GB" dirty="0"/>
              <a:t>	r.p.allan@reading.ac.uk</a:t>
            </a:r>
          </a:p>
          <a:p>
            <a:r>
              <a:rPr lang="en-GB" sz="1800" dirty="0"/>
              <a:t>Virtual Open Day, 23rd May 2018 </a:t>
            </a:r>
          </a:p>
          <a:p>
            <a:endParaRPr lang="en-GB" dirty="0"/>
          </a:p>
        </p:txBody>
      </p:sp>
      <p:sp>
        <p:nvSpPr>
          <p:cNvPr id="3" name="Slide Number Placeholder 2">
            <a:extLst>
              <a:ext uri="{FF2B5EF4-FFF2-40B4-BE49-F238E27FC236}">
                <a16:creationId xmlns:a16="http://schemas.microsoft.com/office/drawing/2014/main" id="{5F3D8154-EC14-4569-87DA-E7519B1FA5D9}"/>
              </a:ext>
            </a:extLst>
          </p:cNvPr>
          <p:cNvSpPr>
            <a:spLocks noGrp="1"/>
          </p:cNvSpPr>
          <p:nvPr>
            <p:ph type="sldNum" sz="quarter" idx="4"/>
          </p:nvPr>
        </p:nvSpPr>
        <p:spPr/>
        <p:txBody>
          <a:bodyPr/>
          <a:lstStyle/>
          <a:p>
            <a:fld id="{44C01B32-D1A0-401C-8867-70456BBB1E87}" type="slidenum">
              <a:rPr lang="en-GB" altLang="en-US" smtClean="0"/>
              <a:pPr/>
              <a:t>1</a:t>
            </a:fld>
            <a:endParaRPr lang="en-GB" altLang="en-US" dirty="0"/>
          </a:p>
        </p:txBody>
      </p:sp>
      <p:sp>
        <p:nvSpPr>
          <p:cNvPr id="5" name="Text Placeholder 4">
            <a:extLst>
              <a:ext uri="{FF2B5EF4-FFF2-40B4-BE49-F238E27FC236}">
                <a16:creationId xmlns:a16="http://schemas.microsoft.com/office/drawing/2014/main" id="{AFE3B65E-381D-4E46-88D4-539B1A9AD1A0}"/>
              </a:ext>
            </a:extLst>
          </p:cNvPr>
          <p:cNvSpPr>
            <a:spLocks noGrp="1"/>
          </p:cNvSpPr>
          <p:nvPr>
            <p:ph type="body" sz="quarter" idx="13"/>
          </p:nvPr>
        </p:nvSpPr>
        <p:spPr/>
        <p:txBody>
          <a:bodyPr/>
          <a:lstStyle/>
          <a:p>
            <a:r>
              <a:rPr lang="en-GB" dirty="0"/>
              <a:t>Department of Meteorology</a:t>
            </a:r>
          </a:p>
        </p:txBody>
      </p:sp>
      <p:pic>
        <p:nvPicPr>
          <p:cNvPr id="7" name="Picture 2">
            <a:extLst>
              <a:ext uri="{FF2B5EF4-FFF2-40B4-BE49-F238E27FC236}">
                <a16:creationId xmlns:a16="http://schemas.microsoft.com/office/drawing/2014/main" id="{48D9AA55-A77E-4F16-ACE7-A466C15FB51E}"/>
              </a:ext>
            </a:extLst>
          </p:cNvPr>
          <p:cNvPicPr>
            <a:picLocks noGrp="1" noChangeAspect="1" noChangeArrowheads="1"/>
          </p:cNvPicPr>
          <p:nvPr>
            <p:ph type="pic" sz="quarter" idx="16"/>
          </p:nvPr>
        </p:nvPicPr>
        <p:blipFill rotWithShape="1">
          <a:blip r:embed="rId3">
            <a:extLst>
              <a:ext uri="{28A0092B-C50C-407E-A947-70E740481C1C}">
                <a14:useLocalDpi xmlns:a14="http://schemas.microsoft.com/office/drawing/2010/main" val="0"/>
              </a:ext>
            </a:extLst>
          </a:blip>
          <a:srcRect t="37563" b="37563"/>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3505197"/>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IMG_0022-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0260013"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172698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MG_0032-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3175"/>
            <a:ext cx="10296526"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5724525" y="379413"/>
            <a:ext cx="2879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50000"/>
              </a:spcBef>
            </a:pPr>
            <a:r>
              <a:rPr lang="en-GB" sz="2400">
                <a:latin typeface="Times New Roman" pitchFamily="18" charset="0"/>
              </a:rPr>
              <a:t>29/3/06      12.26pm</a:t>
            </a:r>
            <a:endParaRPr lang="en-US" sz="2400">
              <a:latin typeface="Times New Roman" pitchFamily="18" charset="0"/>
            </a:endParaRPr>
          </a:p>
        </p:txBody>
      </p:sp>
    </p:spTree>
    <p:extLst>
      <p:ext uri="{BB962C8B-B14F-4D97-AF65-F5344CB8AC3E}">
        <p14:creationId xmlns:p14="http://schemas.microsoft.com/office/powerpoint/2010/main" val="223106090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idx="1"/>
          </p:nvPr>
        </p:nvSpPr>
        <p:spPr>
          <a:xfrm>
            <a:off x="2051720" y="754360"/>
            <a:ext cx="4324647" cy="946150"/>
          </a:xfrm>
        </p:spPr>
        <p:txBody>
          <a:bodyPr/>
          <a:lstStyle/>
          <a:p>
            <a:pPr eaLnBrk="1" hangingPunct="1"/>
            <a:r>
              <a:rPr lang="en-GB" sz="2400" dirty="0"/>
              <a:t>Clouds affect radiation fluxes</a:t>
            </a:r>
          </a:p>
          <a:p>
            <a:pPr eaLnBrk="1" hangingPunct="1"/>
            <a:r>
              <a:rPr lang="en-GB" sz="2400" dirty="0"/>
              <a:t>Radiation fluxes affect clouds</a:t>
            </a:r>
          </a:p>
        </p:txBody>
      </p:sp>
      <p:sp>
        <p:nvSpPr>
          <p:cNvPr id="35843" name="AutoShape 3"/>
          <p:cNvSpPr>
            <a:spLocks noChangeArrowheads="1"/>
          </p:cNvSpPr>
          <p:nvPr/>
        </p:nvSpPr>
        <p:spPr bwMode="auto">
          <a:xfrm>
            <a:off x="1174279" y="692746"/>
            <a:ext cx="733425" cy="946150"/>
          </a:xfrm>
          <a:prstGeom prst="curvedRightArrow">
            <a:avLst>
              <a:gd name="adj1" fmla="val 27489"/>
              <a:gd name="adj2" fmla="val 54978"/>
              <a:gd name="adj3" fmla="val 33333"/>
            </a:avLst>
          </a:prstGeom>
          <a:solidFill>
            <a:schemeClr val="accent1"/>
          </a:solidFill>
          <a:ln w="9525">
            <a:solidFill>
              <a:schemeClr val="tx1"/>
            </a:solidFill>
            <a:miter lim="800000"/>
            <a:headEnd/>
            <a:tailEnd/>
          </a:ln>
        </p:spPr>
        <p:txBody>
          <a:bodyPr wrap="none" anchor="ctr"/>
          <a:lstStyle/>
          <a:p>
            <a:endParaRPr lang="en-GB"/>
          </a:p>
        </p:txBody>
      </p:sp>
      <p:sp>
        <p:nvSpPr>
          <p:cNvPr id="35844" name="AutoShape 4"/>
          <p:cNvSpPr>
            <a:spLocks noChangeArrowheads="1"/>
          </p:cNvSpPr>
          <p:nvPr/>
        </p:nvSpPr>
        <p:spPr bwMode="auto">
          <a:xfrm flipH="1" flipV="1">
            <a:off x="6376367" y="692745"/>
            <a:ext cx="647700" cy="946150"/>
          </a:xfrm>
          <a:prstGeom prst="curvedRightArrow">
            <a:avLst>
              <a:gd name="adj1" fmla="val 29216"/>
              <a:gd name="adj2" fmla="val 58431"/>
              <a:gd name="adj3" fmla="val 33333"/>
            </a:avLst>
          </a:prstGeom>
          <a:solidFill>
            <a:schemeClr val="accent1"/>
          </a:solidFill>
          <a:ln w="9525">
            <a:solidFill>
              <a:schemeClr val="tx1"/>
            </a:solidFill>
            <a:miter lim="800000"/>
            <a:headEnd/>
            <a:tailEnd/>
          </a:ln>
        </p:spPr>
        <p:txBody>
          <a:bodyPr wrap="none" anchor="ctr"/>
          <a:lstStyle/>
          <a:p>
            <a:endParaRPr lang="en-GB"/>
          </a:p>
        </p:txBody>
      </p:sp>
      <p:pic>
        <p:nvPicPr>
          <p:cNvPr id="35845" name="Picture 5" descr="IMG_0009-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1893888"/>
            <a:ext cx="4465638"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descr="IMG_0032-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895475"/>
            <a:ext cx="4465638"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IMG_4834-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3079" y="3789040"/>
            <a:ext cx="4104159" cy="256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24345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93071713-BCB6-428F-86CF-392013F8A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283968" y="3014968"/>
            <a:ext cx="4728934" cy="3366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24800" y="1234800"/>
            <a:ext cx="4291216" cy="828000"/>
          </a:xfrm>
        </p:spPr>
        <p:txBody>
          <a:bodyPr/>
          <a:lstStyle/>
          <a:p>
            <a:r>
              <a:rPr lang="en-GB" sz="2800" dirty="0"/>
              <a:t>Weather forecasts </a:t>
            </a:r>
            <a:r>
              <a:rPr lang="en-GB" sz="2800" dirty="0" smtClean="0"/>
              <a:t/>
            </a:r>
            <a:br>
              <a:rPr lang="en-GB" sz="2800" dirty="0" smtClean="0"/>
            </a:br>
            <a:r>
              <a:rPr lang="en-GB" sz="2800" dirty="0" smtClean="0"/>
              <a:t>&amp; climate </a:t>
            </a:r>
            <a:r>
              <a:rPr lang="en-GB" sz="2800" dirty="0"/>
              <a:t>prediction</a:t>
            </a:r>
          </a:p>
        </p:txBody>
      </p:sp>
      <p:sp>
        <p:nvSpPr>
          <p:cNvPr id="3" name="Content Placeholder 2"/>
          <p:cNvSpPr>
            <a:spLocks noGrp="1"/>
          </p:cNvSpPr>
          <p:nvPr>
            <p:ph idx="1"/>
          </p:nvPr>
        </p:nvSpPr>
        <p:spPr>
          <a:xfrm>
            <a:off x="424800" y="2214000"/>
            <a:ext cx="4147200" cy="3960000"/>
          </a:xfrm>
        </p:spPr>
        <p:txBody>
          <a:bodyPr/>
          <a:lstStyle/>
          <a:p>
            <a:r>
              <a:rPr lang="en-GB" dirty="0"/>
              <a:t>What’s a prediction?</a:t>
            </a:r>
          </a:p>
          <a:p>
            <a:r>
              <a:rPr lang="en-GB" dirty="0"/>
              <a:t>Scientists use observations and physics to forecast the weather and predict how climate will change</a:t>
            </a:r>
          </a:p>
          <a:p>
            <a:r>
              <a:rPr lang="en-GB" dirty="0" smtClean="0"/>
              <a:t>This can make </a:t>
            </a:r>
            <a:r>
              <a:rPr lang="en-GB" dirty="0"/>
              <a:t>a difference to lives and wellbeing</a:t>
            </a:r>
          </a:p>
          <a:p>
            <a:r>
              <a:rPr lang="en-GB" dirty="0"/>
              <a:t>Budding forecasters and research scientists use physics and maths to make a difference to </a:t>
            </a:r>
            <a:r>
              <a:rPr lang="en-GB" dirty="0" smtClean="0"/>
              <a:t>people</a:t>
            </a:r>
            <a:endParaRPr lang="en-GB" dirty="0"/>
          </a:p>
          <a:p>
            <a:pPr marL="0" indent="0">
              <a:buNone/>
            </a:pPr>
            <a:r>
              <a:rPr lang="en-GB" dirty="0"/>
              <a:t>Ingredients: </a:t>
            </a:r>
          </a:p>
          <a:p>
            <a:r>
              <a:rPr lang="en-GB" dirty="0">
                <a:hlinkClick r:id="rId4"/>
              </a:rPr>
              <a:t>Observations</a:t>
            </a:r>
            <a:r>
              <a:rPr lang="en-GB" dirty="0"/>
              <a:t>, Experiments, </a:t>
            </a:r>
            <a:r>
              <a:rPr lang="en-GB" dirty="0" smtClean="0"/>
              <a:t>Physics, Computer </a:t>
            </a:r>
            <a:r>
              <a:rPr lang="en-GB" dirty="0"/>
              <a:t>Simulation</a:t>
            </a:r>
          </a:p>
        </p:txBody>
      </p:sp>
      <p:pic>
        <p:nvPicPr>
          <p:cNvPr id="1026" name="Picture 2" descr="http://blogs.reading.ac.uk/weather-and-climate-at-reading/files/2018/05/2018-05-03-Javier-Fig-1.png">
            <a:extLst>
              <a:ext uri="{FF2B5EF4-FFF2-40B4-BE49-F238E27FC236}">
                <a16:creationId xmlns:a16="http://schemas.microsoft.com/office/drawing/2014/main" id="{81FB0B50-ACAA-4F69-8D09-1600F57BBF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011181"/>
            <a:ext cx="4032448" cy="2273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61626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a:xfrm>
            <a:off x="457200" y="274638"/>
            <a:ext cx="5338763" cy="1143000"/>
          </a:xfrm>
        </p:spPr>
        <p:txBody>
          <a:bodyPr/>
          <a:lstStyle/>
          <a:p>
            <a:pPr eaLnBrk="1" hangingPunct="1"/>
            <a:r>
              <a:rPr lang="en-GB" sz="2800" dirty="0">
                <a:cs typeface="Calibri" pitchFamily="34" charset="0"/>
              </a:rPr>
              <a:t>Climate simulations</a:t>
            </a:r>
          </a:p>
        </p:txBody>
      </p:sp>
      <p:sp>
        <p:nvSpPr>
          <p:cNvPr id="47107" name="Rectangle 3"/>
          <p:cNvSpPr>
            <a:spLocks noGrp="1"/>
          </p:cNvSpPr>
          <p:nvPr>
            <p:ph idx="1"/>
          </p:nvPr>
        </p:nvSpPr>
        <p:spPr>
          <a:xfrm>
            <a:off x="436377" y="1628800"/>
            <a:ext cx="5915000" cy="4276178"/>
          </a:xfrm>
        </p:spPr>
        <p:txBody>
          <a:bodyPr/>
          <a:lstStyle/>
          <a:p>
            <a:pPr eaLnBrk="1" hangingPunct="1">
              <a:lnSpc>
                <a:spcPct val="90000"/>
              </a:lnSpc>
            </a:pPr>
            <a:r>
              <a:rPr lang="en-GB" sz="2400" dirty="0">
                <a:latin typeface="Calibri" panose="020F0502020204030204" pitchFamily="34" charset="0"/>
              </a:rPr>
              <a:t>Scientists code all the physics of the atmosphere, oceans and land in complex </a:t>
            </a:r>
            <a:r>
              <a:rPr lang="en-GB" sz="2400" dirty="0">
                <a:solidFill>
                  <a:schemeClr val="accent1"/>
                </a:solidFill>
                <a:latin typeface="Calibri" panose="020F0502020204030204" pitchFamily="34" charset="0"/>
              </a:rPr>
              <a:t>computer simulations</a:t>
            </a:r>
          </a:p>
          <a:p>
            <a:pPr eaLnBrk="1" hangingPunct="1">
              <a:lnSpc>
                <a:spcPct val="90000"/>
              </a:lnSpc>
            </a:pPr>
            <a:r>
              <a:rPr lang="en-GB" sz="2400" dirty="0">
                <a:latin typeface="Calibri" panose="020F0502020204030204" pitchFamily="34" charset="0"/>
              </a:rPr>
              <a:t>Many millions of lines of code are used to calculate physics equations &amp; pass information between grid cells</a:t>
            </a:r>
          </a:p>
          <a:p>
            <a:pPr eaLnBrk="1" hangingPunct="1">
              <a:lnSpc>
                <a:spcPct val="90000"/>
              </a:lnSpc>
            </a:pPr>
            <a:r>
              <a:rPr lang="en-GB" sz="2400" dirty="0">
                <a:latin typeface="Calibri" panose="020F0502020204030204" pitchFamily="34" charset="0"/>
              </a:rPr>
              <a:t>These simulations build on weather forecast simulations but add more physics (oceans, vegetation, chemistry, …)</a:t>
            </a:r>
          </a:p>
          <a:p>
            <a:pPr eaLnBrk="1" hangingPunct="1">
              <a:lnSpc>
                <a:spcPct val="90000"/>
              </a:lnSpc>
            </a:pPr>
            <a:r>
              <a:rPr lang="en-GB" sz="2400" dirty="0">
                <a:latin typeface="Calibri" panose="020F0502020204030204" pitchFamily="34" charset="0"/>
              </a:rPr>
              <a:t>They are used to:</a:t>
            </a:r>
          </a:p>
          <a:p>
            <a:pPr lvl="1" eaLnBrk="1" hangingPunct="1">
              <a:lnSpc>
                <a:spcPct val="90000"/>
              </a:lnSpc>
            </a:pPr>
            <a:r>
              <a:rPr lang="en-GB" sz="2200" dirty="0">
                <a:latin typeface="Calibri" panose="020F0502020204030204" pitchFamily="34" charset="0"/>
              </a:rPr>
              <a:t>understand how past climate changed</a:t>
            </a:r>
          </a:p>
          <a:p>
            <a:pPr lvl="1" eaLnBrk="1" hangingPunct="1">
              <a:lnSpc>
                <a:spcPct val="90000"/>
              </a:lnSpc>
            </a:pPr>
            <a:r>
              <a:rPr lang="en-GB" sz="2200" dirty="0">
                <a:latin typeface="Calibri" panose="020F0502020204030204" pitchFamily="34" charset="0"/>
              </a:rPr>
              <a:t>project how climate will change over future decades and centuries</a:t>
            </a:r>
          </a:p>
          <a:p>
            <a:pPr eaLnBrk="1" hangingPunct="1">
              <a:lnSpc>
                <a:spcPct val="90000"/>
              </a:lnSpc>
            </a:pPr>
            <a:endParaRPr lang="en-GB" sz="2400" dirty="0"/>
          </a:p>
        </p:txBody>
      </p:sp>
      <p:pic>
        <p:nvPicPr>
          <p:cNvPr id="471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88640"/>
            <a:ext cx="2446134" cy="192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1854" y="4797152"/>
            <a:ext cx="2462634" cy="17281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074" descr="AGCM">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6216" y="2204864"/>
            <a:ext cx="2440534" cy="24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0284" y="6165304"/>
            <a:ext cx="3034680" cy="369332"/>
          </a:xfrm>
          <a:prstGeom prst="rect">
            <a:avLst/>
          </a:prstGeom>
          <a:noFill/>
        </p:spPr>
        <p:txBody>
          <a:bodyPr wrap="square" rtlCol="0">
            <a:spAutoFit/>
          </a:bodyPr>
          <a:lstStyle/>
          <a:p>
            <a:r>
              <a:rPr lang="en-GB" sz="1800" dirty="0">
                <a:hlinkClick r:id="rId6"/>
              </a:rPr>
              <a:t>climate model animation</a:t>
            </a:r>
            <a:endParaRPr lang="en-GB" sz="1800" dirty="0"/>
          </a:p>
        </p:txBody>
      </p:sp>
    </p:spTree>
    <p:extLst>
      <p:ext uri="{BB962C8B-B14F-4D97-AF65-F5344CB8AC3E}">
        <p14:creationId xmlns:p14="http://schemas.microsoft.com/office/powerpoint/2010/main" val="109705535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539552" y="908720"/>
            <a:ext cx="8208912" cy="5444389"/>
            <a:chOff x="0" y="131"/>
            <a:chExt cx="5760" cy="4103"/>
          </a:xfrm>
        </p:grpSpPr>
        <p:sp>
          <p:nvSpPr>
            <p:cNvPr id="15369" name="Rectangle 3"/>
            <p:cNvSpPr>
              <a:spLocks noChangeArrowheads="1"/>
            </p:cNvSpPr>
            <p:nvPr/>
          </p:nvSpPr>
          <p:spPr bwMode="auto">
            <a:xfrm>
              <a:off x="0" y="131"/>
              <a:ext cx="576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GB" sz="3200" dirty="0">
                <a:solidFill>
                  <a:schemeClr val="accent2"/>
                </a:solidFill>
                <a:latin typeface="Calibri" pitchFamily="34" charset="0"/>
                <a:cs typeface="Calibri" pitchFamily="34" charset="0"/>
              </a:endParaRPr>
            </a:p>
          </p:txBody>
        </p:sp>
        <p:pic>
          <p:nvPicPr>
            <p:cNvPr id="153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 y="727"/>
              <a:ext cx="4497" cy="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Line 5"/>
            <p:cNvSpPr>
              <a:spLocks noChangeShapeType="1"/>
            </p:cNvSpPr>
            <p:nvPr/>
          </p:nvSpPr>
          <p:spPr bwMode="auto">
            <a:xfrm>
              <a:off x="884" y="2432"/>
              <a:ext cx="4173" cy="0"/>
            </a:xfrm>
            <a:prstGeom prst="line">
              <a:avLst/>
            </a:prstGeom>
            <a:noFill/>
            <a:ln w="9525">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en-GB"/>
            </a:p>
          </p:txBody>
        </p:sp>
        <p:sp>
          <p:nvSpPr>
            <p:cNvPr id="15373" name="Oval 7"/>
            <p:cNvSpPr>
              <a:spLocks noChangeArrowheads="1"/>
            </p:cNvSpPr>
            <p:nvPr/>
          </p:nvSpPr>
          <p:spPr bwMode="auto">
            <a:xfrm>
              <a:off x="2880" y="2296"/>
              <a:ext cx="273" cy="318"/>
            </a:xfrm>
            <a:prstGeom prst="ellipse">
              <a:avLst/>
            </a:prstGeom>
            <a:noFill/>
            <a:ln w="9525" cap="rnd">
              <a:solidFill>
                <a:schemeClr val="bg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374" name="Text Box 8"/>
            <p:cNvSpPr txBox="1">
              <a:spLocks noChangeArrowheads="1"/>
            </p:cNvSpPr>
            <p:nvPr/>
          </p:nvSpPr>
          <p:spPr bwMode="auto">
            <a:xfrm>
              <a:off x="544" y="3874"/>
              <a:ext cx="4876" cy="3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500" dirty="0">
                  <a:latin typeface="Times New Roman" pitchFamily="18" charset="0"/>
                </a:rPr>
                <a:t>1900           1950           2000           2050         2100</a:t>
              </a:r>
            </a:p>
          </p:txBody>
        </p:sp>
        <p:sp>
          <p:nvSpPr>
            <p:cNvPr id="15375" name="Text Box 9"/>
            <p:cNvSpPr txBox="1">
              <a:spLocks noChangeArrowheads="1"/>
            </p:cNvSpPr>
            <p:nvPr/>
          </p:nvSpPr>
          <p:spPr bwMode="auto">
            <a:xfrm rot="16200000">
              <a:off x="-1144" y="1934"/>
              <a:ext cx="3493" cy="4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000" dirty="0">
                  <a:latin typeface="Times New Roman" pitchFamily="18" charset="0"/>
                </a:rPr>
                <a:t>European summer temperature change (</a:t>
              </a:r>
              <a:r>
                <a:rPr lang="en-GB" sz="2000" baseline="30000" dirty="0">
                  <a:latin typeface="Times New Roman" pitchFamily="18" charset="0"/>
                </a:rPr>
                <a:t>o</a:t>
              </a:r>
              <a:r>
                <a:rPr lang="en-GB" sz="2000" dirty="0">
                  <a:latin typeface="Times New Roman" pitchFamily="18" charset="0"/>
                </a:rPr>
                <a:t>C)       -2         0           2           4           6          8</a:t>
              </a:r>
            </a:p>
          </p:txBody>
        </p:sp>
      </p:grpSp>
      <p:pic>
        <p:nvPicPr>
          <p:cNvPr id="15363" name="Picture 10"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7741" y="1837829"/>
            <a:ext cx="6905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595" name="Text Box 11"/>
          <p:cNvSpPr txBox="1">
            <a:spLocks noChangeArrowheads="1"/>
          </p:cNvSpPr>
          <p:nvPr/>
        </p:nvSpPr>
        <p:spPr bwMode="auto">
          <a:xfrm>
            <a:off x="6759029" y="2198191"/>
            <a:ext cx="433387" cy="3667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w="9525">
            <a:noFill/>
            <a:miter lim="800000"/>
            <a:headEnd/>
            <a:tailEnd/>
          </a:ln>
          <a:effectLst/>
        </p:spPr>
        <p:txBody>
          <a:bodyPr>
            <a:spAutoFit/>
          </a:bodyPr>
          <a:lstStyle/>
          <a:p>
            <a:pPr>
              <a:spcBef>
                <a:spcPct val="50000"/>
              </a:spcBef>
              <a:defRPr/>
            </a:pPr>
            <a:r>
              <a:rPr lang="en-GB" sz="1800" b="1" dirty="0">
                <a:solidFill>
                  <a:schemeClr val="tx2"/>
                </a:solidFill>
              </a:rPr>
              <a:t>70</a:t>
            </a:r>
          </a:p>
        </p:txBody>
      </p:sp>
      <p:pic>
        <p:nvPicPr>
          <p:cNvPr id="15365" name="Picture 12"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831479"/>
            <a:ext cx="6905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597" name="Text Box 13"/>
          <p:cNvSpPr txBox="1">
            <a:spLocks noChangeArrowheads="1"/>
          </p:cNvSpPr>
          <p:nvPr/>
        </p:nvSpPr>
        <p:spPr bwMode="auto">
          <a:xfrm>
            <a:off x="5865415" y="2191841"/>
            <a:ext cx="433388" cy="3667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w="9525">
            <a:noFill/>
            <a:miter lim="800000"/>
            <a:headEnd/>
            <a:tailEnd/>
          </a:ln>
          <a:effectLst/>
        </p:spPr>
        <p:txBody>
          <a:bodyPr>
            <a:spAutoFit/>
          </a:bodyPr>
          <a:lstStyle/>
          <a:p>
            <a:pPr>
              <a:spcBef>
                <a:spcPct val="50000"/>
              </a:spcBef>
              <a:defRPr/>
            </a:pPr>
            <a:r>
              <a:rPr lang="en-GB" sz="1800" b="1" dirty="0">
                <a:solidFill>
                  <a:schemeClr val="tx2"/>
                </a:solidFill>
              </a:rPr>
              <a:t>70</a:t>
            </a:r>
          </a:p>
        </p:txBody>
      </p:sp>
      <p:sp>
        <p:nvSpPr>
          <p:cNvPr id="15367" name="Line 14"/>
          <p:cNvSpPr>
            <a:spLocks noChangeShapeType="1"/>
          </p:cNvSpPr>
          <p:nvPr/>
        </p:nvSpPr>
        <p:spPr bwMode="auto">
          <a:xfrm>
            <a:off x="6050531" y="2551583"/>
            <a:ext cx="3797" cy="130207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5368" name="Line 15"/>
          <p:cNvSpPr>
            <a:spLocks noChangeShapeType="1"/>
          </p:cNvSpPr>
          <p:nvPr/>
        </p:nvSpPr>
        <p:spPr bwMode="auto">
          <a:xfrm flipH="1">
            <a:off x="6973983" y="2564012"/>
            <a:ext cx="3797" cy="3269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17" name="Picture 12"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5534" y="1830859"/>
            <a:ext cx="6905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3"/>
          <p:cNvSpPr txBox="1">
            <a:spLocks noChangeArrowheads="1"/>
          </p:cNvSpPr>
          <p:nvPr/>
        </p:nvSpPr>
        <p:spPr bwMode="auto">
          <a:xfrm>
            <a:off x="4886821" y="2191221"/>
            <a:ext cx="433388" cy="3667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w="9525">
            <a:noFill/>
            <a:miter lim="800000"/>
            <a:headEnd/>
            <a:tailEnd/>
          </a:ln>
          <a:effectLst/>
        </p:spPr>
        <p:txBody>
          <a:bodyPr>
            <a:spAutoFit/>
          </a:bodyPr>
          <a:lstStyle/>
          <a:p>
            <a:pPr>
              <a:spcBef>
                <a:spcPct val="50000"/>
              </a:spcBef>
              <a:defRPr/>
            </a:pPr>
            <a:r>
              <a:rPr lang="en-GB" sz="1800" b="1" dirty="0">
                <a:solidFill>
                  <a:schemeClr val="tx2"/>
                </a:solidFill>
              </a:rPr>
              <a:t>70</a:t>
            </a:r>
          </a:p>
        </p:txBody>
      </p:sp>
      <p:sp>
        <p:nvSpPr>
          <p:cNvPr id="19" name="Line 14"/>
          <p:cNvSpPr>
            <a:spLocks noChangeShapeType="1"/>
          </p:cNvSpPr>
          <p:nvPr/>
        </p:nvSpPr>
        <p:spPr bwMode="auto">
          <a:xfrm flipH="1">
            <a:off x="5075733" y="2551583"/>
            <a:ext cx="22823" cy="18855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0" name="Rectangle 2">
            <a:extLst>
              <a:ext uri="{FF2B5EF4-FFF2-40B4-BE49-F238E27FC236}">
                <a16:creationId xmlns:a16="http://schemas.microsoft.com/office/drawing/2014/main" id="{82CAB226-DFDB-4B01-B61D-483ADB6EDF95}"/>
              </a:ext>
            </a:extLst>
          </p:cNvPr>
          <p:cNvSpPr txBox="1">
            <a:spLocks/>
          </p:cNvSpPr>
          <p:nvPr/>
        </p:nvSpPr>
        <p:spPr>
          <a:xfrm>
            <a:off x="1681336" y="773832"/>
            <a:ext cx="5947186" cy="1143000"/>
          </a:xfrm>
          <a:prstGeom prst="rect">
            <a:avLst/>
          </a:prstGeom>
        </p:spPr>
        <p:txBody>
          <a:bodyPr/>
          <a:lst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r>
              <a:rPr lang="en-GB" sz="2800" kern="0" dirty="0">
                <a:cs typeface="Calibri" pitchFamily="34" charset="0"/>
              </a:rPr>
              <a:t>How will climate change over your lifetimes?</a:t>
            </a:r>
          </a:p>
        </p:txBody>
      </p:sp>
    </p:spTree>
    <p:extLst>
      <p:ext uri="{BB962C8B-B14F-4D97-AF65-F5344CB8AC3E}">
        <p14:creationId xmlns:p14="http://schemas.microsoft.com/office/powerpoint/2010/main" val="166663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91597"/>
                                        </p:tgtEl>
                                        <p:attrNameLst>
                                          <p:attrName>style.visibility</p:attrName>
                                        </p:attrNameLst>
                                      </p:cBhvr>
                                      <p:to>
                                        <p:strVal val="visible"/>
                                      </p:to>
                                    </p:set>
                                    <p:animEffect transition="in" filter="fade">
                                      <p:cBhvr>
                                        <p:cTn id="24" dur="1000"/>
                                        <p:tgtEl>
                                          <p:spTgt spid="1091597"/>
                                        </p:tgtEl>
                                      </p:cBhvr>
                                    </p:animEffect>
                                    <p:anim calcmode="lin" valueType="num">
                                      <p:cBhvr>
                                        <p:cTn id="25" dur="1000" fill="hold"/>
                                        <p:tgtEl>
                                          <p:spTgt spid="1091597"/>
                                        </p:tgtEl>
                                        <p:attrNameLst>
                                          <p:attrName>ppt_x</p:attrName>
                                        </p:attrNameLst>
                                      </p:cBhvr>
                                      <p:tavLst>
                                        <p:tav tm="0">
                                          <p:val>
                                            <p:strVal val="#ppt_x"/>
                                          </p:val>
                                        </p:tav>
                                        <p:tav tm="100000">
                                          <p:val>
                                            <p:strVal val="#ppt_x"/>
                                          </p:val>
                                        </p:tav>
                                      </p:tavLst>
                                    </p:anim>
                                    <p:anim calcmode="lin" valueType="num">
                                      <p:cBhvr>
                                        <p:cTn id="26" dur="1000" fill="hold"/>
                                        <p:tgtEl>
                                          <p:spTgt spid="109159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365"/>
                                        </p:tgtEl>
                                        <p:attrNameLst>
                                          <p:attrName>style.visibility</p:attrName>
                                        </p:attrNameLst>
                                      </p:cBhvr>
                                      <p:to>
                                        <p:strVal val="visible"/>
                                      </p:to>
                                    </p:set>
                                    <p:animEffect transition="in" filter="fade">
                                      <p:cBhvr>
                                        <p:cTn id="29" dur="1000"/>
                                        <p:tgtEl>
                                          <p:spTgt spid="15365"/>
                                        </p:tgtEl>
                                      </p:cBhvr>
                                    </p:animEffect>
                                    <p:anim calcmode="lin" valueType="num">
                                      <p:cBhvr>
                                        <p:cTn id="30" dur="1000" fill="hold"/>
                                        <p:tgtEl>
                                          <p:spTgt spid="15365"/>
                                        </p:tgtEl>
                                        <p:attrNameLst>
                                          <p:attrName>ppt_x</p:attrName>
                                        </p:attrNameLst>
                                      </p:cBhvr>
                                      <p:tavLst>
                                        <p:tav tm="0">
                                          <p:val>
                                            <p:strVal val="#ppt_x"/>
                                          </p:val>
                                        </p:tav>
                                        <p:tav tm="100000">
                                          <p:val>
                                            <p:strVal val="#ppt_x"/>
                                          </p:val>
                                        </p:tav>
                                      </p:tavLst>
                                    </p:anim>
                                    <p:anim calcmode="lin" valueType="num">
                                      <p:cBhvr>
                                        <p:cTn id="31" dur="1000" fill="hold"/>
                                        <p:tgtEl>
                                          <p:spTgt spid="1536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367"/>
                                        </p:tgtEl>
                                        <p:attrNameLst>
                                          <p:attrName>style.visibility</p:attrName>
                                        </p:attrNameLst>
                                      </p:cBhvr>
                                      <p:to>
                                        <p:strVal val="visible"/>
                                      </p:to>
                                    </p:set>
                                    <p:animEffect transition="in" filter="fade">
                                      <p:cBhvr>
                                        <p:cTn id="34" dur="1000"/>
                                        <p:tgtEl>
                                          <p:spTgt spid="15367"/>
                                        </p:tgtEl>
                                      </p:cBhvr>
                                    </p:animEffect>
                                    <p:anim calcmode="lin" valueType="num">
                                      <p:cBhvr>
                                        <p:cTn id="35" dur="1000" fill="hold"/>
                                        <p:tgtEl>
                                          <p:spTgt spid="15367"/>
                                        </p:tgtEl>
                                        <p:attrNameLst>
                                          <p:attrName>ppt_x</p:attrName>
                                        </p:attrNameLst>
                                      </p:cBhvr>
                                      <p:tavLst>
                                        <p:tav tm="0">
                                          <p:val>
                                            <p:strVal val="#ppt_x"/>
                                          </p:val>
                                        </p:tav>
                                        <p:tav tm="100000">
                                          <p:val>
                                            <p:strVal val="#ppt_x"/>
                                          </p:val>
                                        </p:tav>
                                      </p:tavLst>
                                    </p:anim>
                                    <p:anim calcmode="lin" valueType="num">
                                      <p:cBhvr>
                                        <p:cTn id="36" dur="1000" fill="hold"/>
                                        <p:tgtEl>
                                          <p:spTgt spid="1536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9159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3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1595" grpId="0" animBg="1"/>
      <p:bldP spid="1091597" grpId="0" animBg="1"/>
      <p:bldP spid="15367" grpId="0" animBg="1"/>
      <p:bldP spid="15368"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765144"/>
            <a:ext cx="8280000" cy="504056"/>
          </a:xfrm>
        </p:spPr>
        <p:txBody>
          <a:bodyPr/>
          <a:lstStyle/>
          <a:p>
            <a:r>
              <a:rPr lang="en-GB" sz="2800" dirty="0"/>
              <a:t>Degrees in Meteorology AND CLIMATE</a:t>
            </a:r>
          </a:p>
        </p:txBody>
      </p:sp>
      <p:sp>
        <p:nvSpPr>
          <p:cNvPr id="3" name="Content Placeholder 2"/>
          <p:cNvSpPr>
            <a:spLocks noGrp="1"/>
          </p:cNvSpPr>
          <p:nvPr>
            <p:ph idx="1"/>
          </p:nvPr>
        </p:nvSpPr>
        <p:spPr>
          <a:xfrm>
            <a:off x="408567" y="1449000"/>
            <a:ext cx="8395672" cy="3960000"/>
          </a:xfrm>
        </p:spPr>
        <p:txBody>
          <a:bodyPr/>
          <a:lstStyle/>
          <a:p>
            <a:pPr lvl="1"/>
            <a:r>
              <a:rPr lang="en-GB" u="sng" dirty="0" smtClean="0"/>
              <a:t>BSc </a:t>
            </a:r>
            <a:r>
              <a:rPr lang="en-GB" u="sng" dirty="0"/>
              <a:t>Meteorology &amp; Climate </a:t>
            </a:r>
            <a:r>
              <a:rPr lang="en-GB" dirty="0"/>
              <a:t>(BB physics and maths)</a:t>
            </a:r>
          </a:p>
          <a:p>
            <a:pPr lvl="1"/>
            <a:r>
              <a:rPr lang="en-GB" u="sng" dirty="0" err="1"/>
              <a:t>MMet</a:t>
            </a:r>
            <a:r>
              <a:rPr lang="en-GB" u="sng" dirty="0"/>
              <a:t> Meteorology &amp; Climate </a:t>
            </a:r>
            <a:r>
              <a:rPr lang="en-GB" dirty="0"/>
              <a:t>with a year in Oklahoma (AA physics and maths)</a:t>
            </a:r>
          </a:p>
          <a:p>
            <a:pPr lvl="1"/>
            <a:r>
              <a:rPr lang="en-GB" u="sng" dirty="0"/>
              <a:t>BSc Mathematics &amp; Meteorology </a:t>
            </a:r>
            <a:r>
              <a:rPr lang="en-GB" dirty="0"/>
              <a:t>(AAB-ABB including A in Maths)</a:t>
            </a:r>
          </a:p>
          <a:p>
            <a:pPr lvl="1"/>
            <a:r>
              <a:rPr lang="en-GB" u="sng" dirty="0" err="1"/>
              <a:t>MMath</a:t>
            </a:r>
            <a:r>
              <a:rPr lang="en-GB" u="sng" dirty="0"/>
              <a:t> Mathematics &amp; Meteorology </a:t>
            </a:r>
            <a:r>
              <a:rPr lang="en-GB" dirty="0"/>
              <a:t>(AAB-ABB including A in Maths)</a:t>
            </a:r>
          </a:p>
          <a:p>
            <a:pPr lvl="1"/>
            <a:r>
              <a:rPr lang="en-US" u="sng" dirty="0"/>
              <a:t>BSc Physics of the Environment </a:t>
            </a:r>
            <a:r>
              <a:rPr lang="en-US" dirty="0"/>
              <a:t>(</a:t>
            </a:r>
            <a:r>
              <a:rPr lang="en-GB" dirty="0"/>
              <a:t>ABB-AAC from three A levels including Mathematics &amp; Physics, one of which must be at grade A)</a:t>
            </a:r>
          </a:p>
          <a:p>
            <a:pPr marL="360000" lvl="1" indent="0">
              <a:buNone/>
            </a:pPr>
            <a:r>
              <a:rPr lang="en-GB" sz="1800" u="sng" dirty="0"/>
              <a:t>Modules: </a:t>
            </a:r>
            <a:r>
              <a:rPr lang="en-GB" sz="1800" i="1" dirty="0"/>
              <a:t>Atmospheric physics, dynamics, numerical methods, energy exchange, differential equations &amp; calculus, Aran field course, dissertation, boundary layer, optional extra physics, weather forecasting, climate change, remote sensing, oceanography, environmental chemistry, global circulation, atmospheric electricity, …</a:t>
            </a:r>
          </a:p>
          <a:p>
            <a:r>
              <a:rPr lang="en-GB" dirty="0"/>
              <a:t>More information at </a:t>
            </a:r>
            <a:r>
              <a:rPr lang="en-GB" dirty="0">
                <a:hlinkClick r:id="rId2"/>
              </a:rPr>
              <a:t>www.reading.ac.uk/met/undergraduate-courses</a:t>
            </a:r>
            <a:endParaRPr lang="en-GB" dirty="0"/>
          </a:p>
          <a:p>
            <a:r>
              <a:rPr lang="en-GB" dirty="0"/>
              <a:t>Work Experience Programme (February 2019): </a:t>
            </a:r>
            <a:r>
              <a:rPr lang="en-GB" dirty="0">
                <a:hlinkClick r:id="rId3"/>
              </a:rPr>
              <a:t>https://research.reading.ac.uk/meteorology/work-experience/</a:t>
            </a:r>
            <a:endParaRPr lang="en-GB" dirty="0"/>
          </a:p>
          <a:p>
            <a:pPr marL="0" indent="0">
              <a:buNone/>
            </a:pPr>
            <a:r>
              <a:rPr lang="en-GB" dirty="0"/>
              <a:t> </a:t>
            </a:r>
          </a:p>
        </p:txBody>
      </p:sp>
    </p:spTree>
    <p:extLst>
      <p:ext uri="{BB962C8B-B14F-4D97-AF65-F5344CB8AC3E}">
        <p14:creationId xmlns:p14="http://schemas.microsoft.com/office/powerpoint/2010/main" val="169803373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TS-32_FINA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25" r="26925"/>
          <a:stretch/>
        </p:blipFill>
        <p:spPr bwMode="auto">
          <a:xfrm>
            <a:off x="6730572" y="202209"/>
            <a:ext cx="20899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p:cNvSpPr>
            <a:spLocks noGrp="1"/>
          </p:cNvSpPr>
          <p:nvPr>
            <p:ph type="title" idx="4294967295"/>
          </p:nvPr>
        </p:nvSpPr>
        <p:spPr>
          <a:xfrm>
            <a:off x="781050" y="333375"/>
            <a:ext cx="2459038" cy="1143000"/>
          </a:xfrm>
        </p:spPr>
        <p:txBody>
          <a:bodyPr/>
          <a:lstStyle/>
          <a:p>
            <a:r>
              <a:rPr lang="en-GB" dirty="0" smtClean="0">
                <a:latin typeface="Calibri" pitchFamily="34" charset="0"/>
                <a:cs typeface="Calibri" pitchFamily="34" charset="0"/>
              </a:rPr>
              <a:t>Climate change</a:t>
            </a:r>
            <a:endParaRPr lang="en-US" sz="4000" dirty="0">
              <a:latin typeface="Calibri" pitchFamily="34" charset="0"/>
              <a:cs typeface="Calibri" pitchFamily="34" charset="0"/>
            </a:endParaRPr>
          </a:p>
        </p:txBody>
      </p:sp>
      <p:sp>
        <p:nvSpPr>
          <p:cNvPr id="39939" name="Rectangle 3"/>
          <p:cNvSpPr>
            <a:spLocks noGrp="1"/>
          </p:cNvSpPr>
          <p:nvPr>
            <p:ph type="body" idx="4294967295"/>
          </p:nvPr>
        </p:nvSpPr>
        <p:spPr>
          <a:xfrm>
            <a:off x="781050" y="1844675"/>
            <a:ext cx="8039422" cy="4924425"/>
          </a:xfrm>
        </p:spPr>
        <p:txBody>
          <a:bodyPr/>
          <a:lstStyle/>
          <a:p>
            <a:pPr>
              <a:lnSpc>
                <a:spcPct val="80000"/>
              </a:lnSpc>
            </a:pPr>
            <a:r>
              <a:rPr lang="en-GB" sz="2800" dirty="0">
                <a:solidFill>
                  <a:schemeClr val="accent2"/>
                </a:solidFill>
                <a:latin typeface="Calibri" pitchFamily="34" charset="0"/>
                <a:cs typeface="Calibri" pitchFamily="34" charset="0"/>
              </a:rPr>
              <a:t>Climate has always changed</a:t>
            </a:r>
          </a:p>
          <a:p>
            <a:pPr>
              <a:lnSpc>
                <a:spcPct val="80000"/>
              </a:lnSpc>
            </a:pPr>
            <a:r>
              <a:rPr lang="en-GB" sz="2800" dirty="0">
                <a:latin typeface="Calibri" pitchFamily="34" charset="0"/>
                <a:cs typeface="Calibri" pitchFamily="34" charset="0"/>
              </a:rPr>
              <a:t>Greenhouse gases such as carbon dioxide are at their highest levels for at least the last 800,000 years</a:t>
            </a:r>
            <a:endParaRPr lang="en-GB" sz="2800" dirty="0">
              <a:solidFill>
                <a:schemeClr val="accent2"/>
              </a:solidFill>
              <a:latin typeface="Calibri" pitchFamily="34" charset="0"/>
              <a:cs typeface="Calibri" pitchFamily="34" charset="0"/>
            </a:endParaRPr>
          </a:p>
          <a:p>
            <a:pPr>
              <a:lnSpc>
                <a:spcPct val="80000"/>
              </a:lnSpc>
            </a:pPr>
            <a:r>
              <a:rPr lang="en-GB" sz="2800" dirty="0">
                <a:solidFill>
                  <a:schemeClr val="accent2"/>
                </a:solidFill>
                <a:latin typeface="Calibri" pitchFamily="34" charset="0"/>
                <a:cs typeface="Calibri" pitchFamily="34" charset="0"/>
              </a:rPr>
              <a:t>This pollution from human activity is amplifying the natural greenhouse effect</a:t>
            </a:r>
          </a:p>
          <a:p>
            <a:pPr>
              <a:lnSpc>
                <a:spcPct val="80000"/>
              </a:lnSpc>
            </a:pPr>
            <a:r>
              <a:rPr lang="en-GB" sz="2800" dirty="0">
                <a:latin typeface="Calibri" pitchFamily="34" charset="0"/>
                <a:cs typeface="Calibri" pitchFamily="34" charset="0"/>
              </a:rPr>
              <a:t>This is heating the planet by impeding outgoing infrared cooling to space</a:t>
            </a:r>
          </a:p>
          <a:p>
            <a:pPr>
              <a:lnSpc>
                <a:spcPct val="80000"/>
              </a:lnSpc>
            </a:pPr>
            <a:r>
              <a:rPr lang="en-GB" sz="2800" dirty="0">
                <a:solidFill>
                  <a:schemeClr val="accent6"/>
                </a:solidFill>
                <a:latin typeface="Calibri" pitchFamily="34" charset="0"/>
                <a:cs typeface="Calibri" pitchFamily="34" charset="0"/>
              </a:rPr>
              <a:t>Substantial changes in global temperature and rainfall patterns are projected using computer simulations</a:t>
            </a:r>
          </a:p>
          <a:p>
            <a:pPr>
              <a:lnSpc>
                <a:spcPct val="80000"/>
              </a:lnSpc>
            </a:pPr>
            <a:r>
              <a:rPr lang="en-GB" sz="2800" dirty="0">
                <a:latin typeface="Calibri" pitchFamily="34" charset="0"/>
                <a:cs typeface="Calibri" pitchFamily="34" charset="0"/>
              </a:rPr>
              <a:t>Predicting regional climate change is a challenge</a:t>
            </a:r>
          </a:p>
          <a:p>
            <a:pPr>
              <a:lnSpc>
                <a:spcPct val="80000"/>
              </a:lnSpc>
            </a:pPr>
            <a:r>
              <a:rPr lang="en-GB" sz="2800" dirty="0">
                <a:solidFill>
                  <a:schemeClr val="accent2"/>
                </a:solidFill>
                <a:latin typeface="Calibri" pitchFamily="34" charset="0"/>
                <a:cs typeface="Calibri" pitchFamily="34" charset="0"/>
              </a:rPr>
              <a:t>What can we do to avoid dangerous climate change?</a:t>
            </a:r>
          </a:p>
        </p:txBody>
      </p:sp>
      <p:pic>
        <p:nvPicPr>
          <p:cNvPr id="6" name="Picture 6" descr="Cars washed away in floodwa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88640"/>
            <a:ext cx="2876572" cy="190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94413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92696"/>
            <a:ext cx="7772400" cy="864096"/>
          </a:xfrm>
        </p:spPr>
        <p:txBody>
          <a:bodyPr/>
          <a:lstStyle/>
          <a:p>
            <a:pPr algn="l"/>
            <a:r>
              <a:rPr lang="en-GB" sz="2800" dirty="0">
                <a:latin typeface="+mn-lt"/>
              </a:rPr>
              <a:t>COP21 Paris Climate Deal</a:t>
            </a:r>
            <a:r>
              <a:rPr lang="en-GB" sz="4000" dirty="0">
                <a:solidFill>
                  <a:srgbClr val="002060"/>
                </a:solidFill>
                <a:latin typeface="Calibri" panose="020F0502020204030204" pitchFamily="34" charset="0"/>
              </a:rPr>
              <a:t/>
            </a:r>
            <a:br>
              <a:rPr lang="en-GB" sz="4000" dirty="0">
                <a:solidFill>
                  <a:srgbClr val="002060"/>
                </a:solidFill>
                <a:latin typeface="Calibri" panose="020F0502020204030204" pitchFamily="34" charset="0"/>
              </a:rPr>
            </a:br>
            <a:r>
              <a:rPr lang="en-GB" sz="1800" cap="none" dirty="0">
                <a:solidFill>
                  <a:srgbClr val="002060"/>
                </a:solidFill>
                <a:latin typeface="+mn-lt"/>
              </a:rPr>
              <a:t>source: http://www.carbonbrief.org/analysis-the-final-paris-climate-deal</a:t>
            </a:r>
          </a:p>
        </p:txBody>
      </p:sp>
      <p:sp>
        <p:nvSpPr>
          <p:cNvPr id="3" name="Content Placeholder 2"/>
          <p:cNvSpPr>
            <a:spLocks noGrp="1"/>
          </p:cNvSpPr>
          <p:nvPr>
            <p:ph idx="1"/>
          </p:nvPr>
        </p:nvSpPr>
        <p:spPr>
          <a:xfrm>
            <a:off x="683568" y="1690464"/>
            <a:ext cx="7772400" cy="4114800"/>
          </a:xfrm>
        </p:spPr>
        <p:txBody>
          <a:bodyPr/>
          <a:lstStyle/>
          <a:p>
            <a:r>
              <a:rPr lang="en-GB" sz="2000" b="1" dirty="0">
                <a:latin typeface="Calibri" panose="020F0502020204030204" pitchFamily="34" charset="0"/>
              </a:rPr>
              <a:t>Target</a:t>
            </a:r>
            <a:r>
              <a:rPr lang="en-GB" sz="2000" dirty="0">
                <a:latin typeface="Calibri" panose="020F0502020204030204" pitchFamily="34" charset="0"/>
              </a:rPr>
              <a:t>: global temperature well below 2</a:t>
            </a:r>
            <a:r>
              <a:rPr lang="en-GB" sz="2000" baseline="30000" dirty="0">
                <a:latin typeface="Calibri" panose="020F0502020204030204" pitchFamily="34" charset="0"/>
              </a:rPr>
              <a:t>o</a:t>
            </a:r>
            <a:r>
              <a:rPr lang="en-GB" sz="2000" dirty="0">
                <a:latin typeface="Calibri" panose="020F0502020204030204" pitchFamily="34" charset="0"/>
              </a:rPr>
              <a:t>C; efforts to limit to 1.5</a:t>
            </a:r>
            <a:r>
              <a:rPr lang="en-GB" sz="2000" baseline="30000" dirty="0">
                <a:latin typeface="Calibri" panose="020F0502020204030204" pitchFamily="34" charset="0"/>
              </a:rPr>
              <a:t>o</a:t>
            </a:r>
            <a:r>
              <a:rPr lang="en-GB" sz="2000" dirty="0">
                <a:latin typeface="Calibri" panose="020F0502020204030204" pitchFamily="34" charset="0"/>
              </a:rPr>
              <a:t>C</a:t>
            </a:r>
          </a:p>
          <a:p>
            <a:r>
              <a:rPr lang="en-GB" sz="2000" b="1" dirty="0">
                <a:latin typeface="Calibri" panose="020F0502020204030204" pitchFamily="34" charset="0"/>
              </a:rPr>
              <a:t>Mitigation</a:t>
            </a:r>
            <a:r>
              <a:rPr lang="en-GB" sz="2000" dirty="0">
                <a:latin typeface="Calibri" panose="020F0502020204030204" pitchFamily="34" charset="0"/>
              </a:rPr>
              <a:t>: pursue policies aiming to achieve INDC climate pledges; subsequent pledges progressively more ambitious; global stocktake 2018 &amp; then every 5 years; peak global greenhouse gas emissions “as soon as possible”; “balance” between emissions &amp; sinks 2050-2100</a:t>
            </a:r>
          </a:p>
          <a:p>
            <a:r>
              <a:rPr lang="en-GB" sz="2000" b="1" dirty="0">
                <a:latin typeface="Calibri" panose="020F0502020204030204" pitchFamily="34" charset="0"/>
              </a:rPr>
              <a:t>Adaptation</a:t>
            </a:r>
            <a:r>
              <a:rPr lang="en-GB" sz="2000" dirty="0">
                <a:latin typeface="Calibri" panose="020F0502020204030204" pitchFamily="34" charset="0"/>
              </a:rPr>
              <a:t>: $100bn/</a:t>
            </a:r>
            <a:r>
              <a:rPr lang="en-GB" sz="2000" dirty="0" err="1">
                <a:latin typeface="Calibri" panose="020F0502020204030204" pitchFamily="34" charset="0"/>
              </a:rPr>
              <a:t>yr</a:t>
            </a:r>
            <a:r>
              <a:rPr lang="en-GB" sz="2000" dirty="0">
                <a:latin typeface="Calibri" panose="020F0502020204030204" pitchFamily="34" charset="0"/>
              </a:rPr>
              <a:t> fund for developing countries: new collective quantified goal by 2025; periodic review of adaptive planning of Loss &amp; damage has its own Article in the agreement — now on par with mitigation &amp; adaptation; liability/compensation excluded.</a:t>
            </a:r>
          </a:p>
          <a:p>
            <a:r>
              <a:rPr lang="en-GB" sz="2000" b="1" dirty="0">
                <a:latin typeface="Calibri" panose="020F0502020204030204" pitchFamily="34" charset="0"/>
              </a:rPr>
              <a:t>Transparency: </a:t>
            </a:r>
            <a:r>
              <a:rPr lang="en-GB" sz="2000" dirty="0">
                <a:latin typeface="Calibri" panose="020F0502020204030204" pitchFamily="34" charset="0"/>
              </a:rPr>
              <a:t>"facilitative, non-intrusive, non-punitive” system of review will track countries’ progress; emissions trading allowed; aviation/shipping not included </a:t>
            </a:r>
          </a:p>
          <a:p>
            <a:r>
              <a:rPr lang="en-GB" sz="2000" b="1" dirty="0">
                <a:latin typeface="Calibri" panose="020F0502020204030204" pitchFamily="34" charset="0"/>
              </a:rPr>
              <a:t>Treaty: </a:t>
            </a:r>
            <a:r>
              <a:rPr lang="en-GB" sz="2000" dirty="0">
                <a:latin typeface="Calibri" panose="020F0502020204030204" pitchFamily="34" charset="0"/>
              </a:rPr>
              <a:t>deal enters force once 55+ parties, covering at least 55% of global emissions have signed up</a:t>
            </a:r>
          </a:p>
        </p:txBody>
      </p:sp>
    </p:spTree>
    <p:extLst>
      <p:ext uri="{BB962C8B-B14F-4D97-AF65-F5344CB8AC3E}">
        <p14:creationId xmlns:p14="http://schemas.microsoft.com/office/powerpoint/2010/main" val="293032250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8748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p:cNvSpPr>
          <p:nvPr>
            <p:ph type="title"/>
          </p:nvPr>
        </p:nvSpPr>
        <p:spPr>
          <a:xfrm>
            <a:off x="614759" y="585442"/>
            <a:ext cx="7772400" cy="1187449"/>
          </a:xfrm>
        </p:spPr>
        <p:txBody>
          <a:bodyPr/>
          <a:lstStyle/>
          <a:p>
            <a:pPr eaLnBrk="1" hangingPunct="1"/>
            <a:r>
              <a:rPr lang="en-GB" sz="2800" dirty="0"/>
              <a:t>Everything emits radiation energy </a:t>
            </a:r>
            <a:br>
              <a:rPr lang="en-GB" sz="2800" dirty="0"/>
            </a:br>
            <a:r>
              <a:rPr lang="en-GB" sz="2800" dirty="0"/>
              <a:t>units: Watts per square metre (W</a:t>
            </a:r>
            <a:r>
              <a:rPr lang="en-GB" sz="2800" cap="none" dirty="0"/>
              <a:t>m</a:t>
            </a:r>
            <a:r>
              <a:rPr lang="en-GB" sz="2800" baseline="30000" dirty="0"/>
              <a:t>-2</a:t>
            </a:r>
            <a:r>
              <a:rPr lang="en-GB" sz="2800" dirty="0"/>
              <a:t>)</a:t>
            </a:r>
          </a:p>
        </p:txBody>
      </p:sp>
      <p:pic>
        <p:nvPicPr>
          <p:cNvPr id="5123" name="Picture 3" descr="Thermal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001706"/>
            <a:ext cx="2865958" cy="293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899591" y="4941168"/>
            <a:ext cx="3013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n-lt"/>
                <a:ea typeface="+mn-ea"/>
                <a:cs typeface="+mn-cs"/>
              </a:rPr>
              <a:t>Cool things</a:t>
            </a:r>
            <a:r>
              <a:rPr kumimoji="0" lang="en-GB" sz="2000" b="0" i="0" u="none" strike="noStrike" kern="1200" cap="none" spc="0" normalizeH="0" baseline="0" noProof="0" dirty="0">
                <a:ln>
                  <a:noFill/>
                </a:ln>
                <a:solidFill>
                  <a:prstClr val="black"/>
                </a:solidFill>
                <a:effectLst/>
                <a:uLnTx/>
                <a:uFillTx/>
                <a:latin typeface="+mn-lt"/>
                <a:ea typeface="+mn-ea"/>
                <a:cs typeface="+mn-cs"/>
              </a:rPr>
              <a:t>: long </a:t>
            </a:r>
            <a:r>
              <a:rPr kumimoji="0" lang="en-GB" sz="2000" b="0" i="0" u="none" strike="noStrike" kern="1200" cap="none" spc="0" normalizeH="0" baseline="0" noProof="0" dirty="0" smtClean="0">
                <a:ln>
                  <a:noFill/>
                </a:ln>
                <a:solidFill>
                  <a:prstClr val="black"/>
                </a:solidFill>
                <a:effectLst/>
                <a:uLnTx/>
                <a:uFillTx/>
                <a:latin typeface="+mn-lt"/>
                <a:ea typeface="+mn-ea"/>
                <a:cs typeface="+mn-cs"/>
              </a:rPr>
              <a:t>wave-length/thermal infrared radiation</a:t>
            </a:r>
            <a:r>
              <a:rPr kumimoji="0" lang="en-GB" sz="2000" b="0" i="0" u="none" strike="noStrike" kern="1200" cap="none" spc="0" normalizeH="0" baseline="0" noProof="0" dirty="0">
                <a:ln>
                  <a:noFill/>
                </a:ln>
                <a:solidFill>
                  <a:prstClr val="black"/>
                </a:solidFill>
                <a:effectLst/>
                <a:uLnTx/>
                <a:uFillTx/>
                <a:latin typeface="+mn-lt"/>
                <a:ea typeface="+mn-ea"/>
                <a:cs typeface="+mn-cs"/>
              </a:rPr>
              <a:t>, e.g. us ~300 K</a:t>
            </a:r>
          </a:p>
        </p:txBody>
      </p:sp>
      <p:sp>
        <p:nvSpPr>
          <p:cNvPr id="5126" name="Text Box 6"/>
          <p:cNvSpPr txBox="1">
            <a:spLocks noChangeArrowheads="1"/>
          </p:cNvSpPr>
          <p:nvPr/>
        </p:nvSpPr>
        <p:spPr bwMode="auto">
          <a:xfrm>
            <a:off x="4211639" y="4941168"/>
            <a:ext cx="30972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n-lt"/>
                <a:ea typeface="+mn-ea"/>
                <a:cs typeface="+mn-cs"/>
              </a:rPr>
              <a:t>Hot things</a:t>
            </a:r>
            <a:r>
              <a:rPr kumimoji="0" lang="en-GB" sz="2000" b="0" i="0" u="none" strike="noStrike" kern="1200" cap="none" spc="0" normalizeH="0" baseline="0" noProof="0" dirty="0">
                <a:ln>
                  <a:noFill/>
                </a:ln>
                <a:solidFill>
                  <a:prstClr val="black"/>
                </a:solidFill>
                <a:effectLst/>
                <a:uLnTx/>
                <a:uFillTx/>
                <a:latin typeface="+mn-lt"/>
                <a:ea typeface="+mn-ea"/>
                <a:cs typeface="+mn-cs"/>
              </a:rPr>
              <a:t>: short wave-length radiation, e.g. the sun ~6000 K</a:t>
            </a:r>
          </a:p>
        </p:txBody>
      </p:sp>
      <p:sp>
        <p:nvSpPr>
          <p:cNvPr id="2" name="TextBox 1"/>
          <p:cNvSpPr txBox="1"/>
          <p:nvPr/>
        </p:nvSpPr>
        <p:spPr>
          <a:xfrm>
            <a:off x="899592" y="6021288"/>
            <a:ext cx="6625108" cy="400110"/>
          </a:xfrm>
          <a:prstGeom prst="rect">
            <a:avLst/>
          </a:prstGeom>
          <a:noFill/>
        </p:spPr>
        <p:txBody>
          <a:bodyPr wrap="square" rtlCol="0">
            <a:spAutoFit/>
          </a:bodyPr>
          <a:lstStyle/>
          <a:p>
            <a:r>
              <a:rPr lang="en-GB" sz="2000" dirty="0">
                <a:latin typeface="Calibri" panose="020F0502020204030204" pitchFamily="34" charset="0"/>
              </a:rPr>
              <a:t>Temperature in Kelvin = Temperature in </a:t>
            </a:r>
            <a:r>
              <a:rPr lang="en-GB" sz="2000" baseline="30000" dirty="0">
                <a:latin typeface="Calibri" panose="020F0502020204030204" pitchFamily="34" charset="0"/>
              </a:rPr>
              <a:t>o</a:t>
            </a:r>
            <a:r>
              <a:rPr lang="en-GB" sz="2000" dirty="0">
                <a:latin typeface="Calibri" panose="020F0502020204030204" pitchFamily="34" charset="0"/>
              </a:rPr>
              <a:t>C + 273.15</a:t>
            </a:r>
          </a:p>
        </p:txBody>
      </p:sp>
      <p:sp>
        <p:nvSpPr>
          <p:cNvPr id="8" name="Rectangle 7"/>
          <p:cNvSpPr/>
          <p:nvPr/>
        </p:nvSpPr>
        <p:spPr>
          <a:xfrm>
            <a:off x="6894624" y="6073551"/>
            <a:ext cx="1925848" cy="307777"/>
          </a:xfrm>
          <a:prstGeom prst="rect">
            <a:avLst/>
          </a:prstGeom>
        </p:spPr>
        <p:txBody>
          <a:bodyPr wrap="none">
            <a:spAutoFit/>
          </a:bodyPr>
          <a:lstStyle/>
          <a:p>
            <a:r>
              <a:rPr lang="en-GB" dirty="0">
                <a:solidFill>
                  <a:srgbClr val="9900FF"/>
                </a:solidFill>
                <a:latin typeface="Calibri" pitchFamily="34" charset="0"/>
              </a:rPr>
              <a:t>IR thermometer activity</a:t>
            </a:r>
            <a:endParaRPr lang="en-GB" dirty="0"/>
          </a:p>
        </p:txBody>
      </p:sp>
      <p:pic>
        <p:nvPicPr>
          <p:cNvPr id="9" name="Picture 4" descr="http://www.nastro.org.uk/uploads/5/3/0/7/5307578/2340090_orig.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1988840"/>
            <a:ext cx="2952328"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186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2"/>
          <p:cNvSpPr>
            <a:spLocks noGrp="1" noChangeArrowheads="1"/>
          </p:cNvSpPr>
          <p:nvPr>
            <p:ph type="title"/>
          </p:nvPr>
        </p:nvSpPr>
        <p:spPr>
          <a:xfrm>
            <a:off x="365125" y="908720"/>
            <a:ext cx="8815387" cy="885825"/>
          </a:xfrm>
        </p:spPr>
        <p:txBody>
          <a:bodyPr/>
          <a:lstStyle/>
          <a:p>
            <a:pPr defTabSz="852488"/>
            <a:r>
              <a:rPr lang="en-GB" sz="3600" dirty="0">
                <a:latin typeface="Calibri" panose="020F0502020204030204" pitchFamily="34" charset="0"/>
              </a:rPr>
              <a:t>Warming will be greater over </a:t>
            </a:r>
            <a:br>
              <a:rPr lang="en-GB" sz="3600" dirty="0">
                <a:latin typeface="Calibri" panose="020F0502020204030204" pitchFamily="34" charset="0"/>
              </a:rPr>
            </a:br>
            <a:r>
              <a:rPr lang="en-GB" sz="3600" dirty="0">
                <a:latin typeface="Calibri" panose="020F0502020204030204" pitchFamily="34" charset="0"/>
              </a:rPr>
              <a:t>the land and greatest in the Arctic</a:t>
            </a:r>
          </a:p>
        </p:txBody>
      </p:sp>
      <p:pic>
        <p:nvPicPr>
          <p:cNvPr id="2" name="Picture 1"/>
          <p:cNvPicPr>
            <a:picLocks noChangeAspect="1"/>
          </p:cNvPicPr>
          <p:nvPr/>
        </p:nvPicPr>
        <p:blipFill rotWithShape="1">
          <a:blip r:embed="rId3"/>
          <a:srcRect l="50000" t="20078" r="2482" b="17476"/>
          <a:stretch/>
        </p:blipFill>
        <p:spPr>
          <a:xfrm>
            <a:off x="971600" y="1844824"/>
            <a:ext cx="6984776" cy="3421295"/>
          </a:xfrm>
          <a:prstGeom prst="rect">
            <a:avLst/>
          </a:prstGeom>
        </p:spPr>
      </p:pic>
      <p:pic>
        <p:nvPicPr>
          <p:cNvPr id="5" name="Picture 4"/>
          <p:cNvPicPr>
            <a:picLocks noChangeAspect="1"/>
          </p:cNvPicPr>
          <p:nvPr/>
        </p:nvPicPr>
        <p:blipFill rotWithShape="1">
          <a:blip r:embed="rId3"/>
          <a:srcRect l="34861" t="82582" r="8206" b="2463"/>
          <a:stretch/>
        </p:blipFill>
        <p:spPr>
          <a:xfrm>
            <a:off x="827584" y="5336086"/>
            <a:ext cx="7848871" cy="768421"/>
          </a:xfrm>
          <a:prstGeom prst="rect">
            <a:avLst/>
          </a:prstGeom>
        </p:spPr>
      </p:pic>
      <p:sp>
        <p:nvSpPr>
          <p:cNvPr id="3" name="Rectangle 2"/>
          <p:cNvSpPr/>
          <p:nvPr/>
        </p:nvSpPr>
        <p:spPr>
          <a:xfrm>
            <a:off x="128587" y="6021288"/>
            <a:ext cx="8979915" cy="400110"/>
          </a:xfrm>
          <a:prstGeom prst="rect">
            <a:avLst/>
          </a:prstGeom>
        </p:spPr>
        <p:txBody>
          <a:bodyPr wrap="square">
            <a:spAutoFit/>
          </a:bodyPr>
          <a:lstStyle/>
          <a:p>
            <a:r>
              <a:rPr lang="en-GB" sz="2000" dirty="0">
                <a:latin typeface="Calibri" panose="020F0502020204030204" pitchFamily="34" charset="0"/>
              </a:rPr>
              <a:t>Change in average surface temperature (1986−2005 to 2081−2100) RCP 8.5 Scenario</a:t>
            </a:r>
            <a:endParaRPr lang="en-GB" sz="2000" dirty="0"/>
          </a:p>
        </p:txBody>
      </p:sp>
    </p:spTree>
    <p:extLst>
      <p:ext uri="{BB962C8B-B14F-4D97-AF65-F5344CB8AC3E}">
        <p14:creationId xmlns:p14="http://schemas.microsoft.com/office/powerpoint/2010/main" val="2774827225"/>
      </p:ext>
    </p:extLst>
  </p:cSld>
  <p:clrMapOvr>
    <a:masterClrMapping/>
  </p:clrMapOvr>
  <p:transition spd="med">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ChangeArrowheads="1"/>
          </p:cNvSpPr>
          <p:nvPr>
            <p:ph type="title"/>
          </p:nvPr>
        </p:nvSpPr>
        <p:spPr>
          <a:xfrm>
            <a:off x="6228184" y="35269"/>
            <a:ext cx="2693879" cy="5049916"/>
          </a:xfrm>
        </p:spPr>
        <p:txBody>
          <a:bodyPr/>
          <a:lstStyle/>
          <a:p>
            <a:pPr defTabSz="852488"/>
            <a:r>
              <a:rPr lang="en-GB" sz="2400" dirty="0"/>
              <a:t>Projections:  </a:t>
            </a:r>
            <a:br>
              <a:rPr lang="en-GB" sz="2400" dirty="0"/>
            </a:br>
            <a:r>
              <a:rPr lang="en-GB" sz="2400" dirty="0">
                <a:latin typeface="+mn-lt"/>
              </a:rPr>
              <a:t>Arctic sea ice </a:t>
            </a:r>
            <a:br>
              <a:rPr lang="en-GB" sz="2400" dirty="0">
                <a:latin typeface="+mn-lt"/>
              </a:rPr>
            </a:br>
            <a:r>
              <a:rPr lang="en-GB" sz="2400" dirty="0">
                <a:latin typeface="+mn-lt"/>
              </a:rPr>
              <a:t>extent decline </a:t>
            </a:r>
            <a:br>
              <a:rPr lang="en-GB" sz="2400" dirty="0">
                <a:latin typeface="+mn-lt"/>
              </a:rPr>
            </a:br>
            <a:r>
              <a:rPr lang="en-GB" sz="2400" dirty="0">
                <a:latin typeface="+mn-lt"/>
              </a:rPr>
              <a:t>in 21</a:t>
            </a:r>
            <a:r>
              <a:rPr lang="en-GB" sz="2400" baseline="30000" dirty="0">
                <a:latin typeface="+mn-lt"/>
              </a:rPr>
              <a:t>st</a:t>
            </a:r>
            <a:r>
              <a:rPr lang="en-GB" sz="2400" dirty="0">
                <a:latin typeface="+mn-lt"/>
              </a:rPr>
              <a:t> century</a:t>
            </a:r>
            <a:r>
              <a:rPr lang="en-GB" sz="3200" dirty="0">
                <a:latin typeface="Calibri" panose="020F0502020204030204" pitchFamily="34" charset="0"/>
              </a:rPr>
              <a:t/>
            </a:r>
            <a:br>
              <a:rPr lang="en-GB" sz="3200" dirty="0">
                <a:latin typeface="Calibri" panose="020F0502020204030204" pitchFamily="34" charset="0"/>
              </a:rPr>
            </a:br>
            <a:r>
              <a:rPr lang="en-GB" sz="3200" dirty="0">
                <a:latin typeface="Calibri" panose="020F0502020204030204" pitchFamily="34" charset="0"/>
              </a:rPr>
              <a:t> </a:t>
            </a:r>
            <a:br>
              <a:rPr lang="en-GB" sz="3200" dirty="0">
                <a:latin typeface="Calibri" panose="020F0502020204030204" pitchFamily="34" charset="0"/>
              </a:rPr>
            </a:br>
            <a:r>
              <a:rPr lang="en-GB" sz="2400" dirty="0">
                <a:latin typeface="Calibri" panose="020F0502020204030204" pitchFamily="34" charset="0"/>
              </a:rPr>
              <a:t>94% decrease in </a:t>
            </a:r>
            <a:br>
              <a:rPr lang="en-GB" sz="2400" dirty="0">
                <a:latin typeface="Calibri" panose="020F0502020204030204" pitchFamily="34" charset="0"/>
              </a:rPr>
            </a:br>
            <a:r>
              <a:rPr lang="en-GB" sz="2400" dirty="0">
                <a:latin typeface="Calibri" panose="020F0502020204030204" pitchFamily="34" charset="0"/>
              </a:rPr>
              <a:t>September and</a:t>
            </a:r>
            <a:br>
              <a:rPr lang="en-GB" sz="2400" dirty="0">
                <a:latin typeface="Calibri" panose="020F0502020204030204" pitchFamily="34" charset="0"/>
              </a:rPr>
            </a:br>
            <a:r>
              <a:rPr lang="en-GB" sz="2400" dirty="0">
                <a:latin typeface="Calibri" panose="020F0502020204030204" pitchFamily="34" charset="0"/>
              </a:rPr>
              <a:t>34% decrease in </a:t>
            </a:r>
            <a:br>
              <a:rPr lang="en-GB" sz="2400" dirty="0">
                <a:latin typeface="Calibri" panose="020F0502020204030204" pitchFamily="34" charset="0"/>
              </a:rPr>
            </a:br>
            <a:r>
              <a:rPr lang="en-GB" sz="2400" dirty="0">
                <a:latin typeface="Calibri" panose="020F0502020204030204" pitchFamily="34" charset="0"/>
              </a:rPr>
              <a:t>February for the </a:t>
            </a:r>
            <a:br>
              <a:rPr lang="en-GB" sz="2400" dirty="0">
                <a:latin typeface="Calibri" panose="020F0502020204030204" pitchFamily="34" charset="0"/>
              </a:rPr>
            </a:br>
            <a:r>
              <a:rPr lang="en-GB" sz="2400" dirty="0">
                <a:latin typeface="Calibri" panose="020F0502020204030204" pitchFamily="34" charset="0"/>
              </a:rPr>
              <a:t>RCP8.5 scenario </a:t>
            </a:r>
          </a:p>
        </p:txBody>
      </p:sp>
      <p:pic>
        <p:nvPicPr>
          <p:cNvPr id="2050" name="Picture 2" descr="http://www.climatechange2013.org/images/figures/WGI_AR5_Fig12-29.jpg"/>
          <p:cNvPicPr>
            <a:picLocks noChangeAspect="1" noChangeArrowheads="1"/>
          </p:cNvPicPr>
          <p:nvPr/>
        </p:nvPicPr>
        <p:blipFill rotWithShape="1">
          <a:blip r:embed="rId3">
            <a:extLst>
              <a:ext uri="{28A0092B-C50C-407E-A947-70E740481C1C}">
                <a14:useLocalDpi xmlns:a14="http://schemas.microsoft.com/office/drawing/2010/main" val="0"/>
              </a:ext>
            </a:extLst>
          </a:blip>
          <a:srcRect t="4631" r="49223" b="71097"/>
          <a:stretch/>
        </p:blipFill>
        <p:spPr bwMode="auto">
          <a:xfrm>
            <a:off x="221937" y="775081"/>
            <a:ext cx="5142151" cy="27259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climatechange2013.org/images/figures/WGI_AR5_Fig12-2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913" t="91031" r="13483" b="-414"/>
          <a:stretch/>
        </p:blipFill>
        <p:spPr bwMode="auto">
          <a:xfrm>
            <a:off x="347423" y="5805264"/>
            <a:ext cx="5448713" cy="8264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climatechange2013.org/images/figures/WGI_AR5_Fig12-29.jpg"/>
          <p:cNvPicPr>
            <a:picLocks noChangeAspect="1" noChangeArrowheads="1"/>
          </p:cNvPicPr>
          <p:nvPr/>
        </p:nvPicPr>
        <p:blipFill rotWithShape="1">
          <a:blip r:embed="rId3">
            <a:extLst>
              <a:ext uri="{28A0092B-C50C-407E-A947-70E740481C1C}">
                <a14:useLocalDpi xmlns:a14="http://schemas.microsoft.com/office/drawing/2010/main" val="0"/>
              </a:ext>
            </a:extLst>
          </a:blip>
          <a:srcRect l="-146" t="66247" r="49369" b="12015"/>
          <a:stretch/>
        </p:blipFill>
        <p:spPr bwMode="auto">
          <a:xfrm>
            <a:off x="221937" y="3507940"/>
            <a:ext cx="5142151" cy="24413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5400000">
            <a:off x="-2835241" y="3090155"/>
            <a:ext cx="6264696" cy="461665"/>
          </a:xfrm>
          <a:prstGeom prst="rect">
            <a:avLst/>
          </a:prstGeom>
          <a:noFill/>
        </p:spPr>
        <p:txBody>
          <a:bodyPr wrap="square" rtlCol="0">
            <a:spAutoFit/>
          </a:bodyPr>
          <a:lstStyle/>
          <a:p>
            <a:r>
              <a:rPr lang="en-GB" sz="2400" b="1" dirty="0">
                <a:solidFill>
                  <a:srgbClr val="000000"/>
                </a:solidFill>
                <a:latin typeface="+mn-lt"/>
              </a:rPr>
              <a:t>2081-2100 (RCP 8.5)	1986-2005</a:t>
            </a:r>
          </a:p>
        </p:txBody>
      </p:sp>
      <p:sp>
        <p:nvSpPr>
          <p:cNvPr id="4" name="TextBox 3"/>
          <p:cNvSpPr txBox="1"/>
          <p:nvPr/>
        </p:nvSpPr>
        <p:spPr>
          <a:xfrm>
            <a:off x="6804248" y="5659075"/>
            <a:ext cx="2088604" cy="707886"/>
          </a:xfrm>
          <a:prstGeom prst="rect">
            <a:avLst/>
          </a:prstGeom>
          <a:noFill/>
        </p:spPr>
        <p:txBody>
          <a:bodyPr wrap="square" rtlCol="0">
            <a:spAutoFit/>
          </a:bodyPr>
          <a:lstStyle/>
          <a:p>
            <a:r>
              <a:rPr lang="en-GB" sz="2000" dirty="0">
                <a:solidFill>
                  <a:srgbClr val="000000"/>
                </a:solidFill>
              </a:rPr>
              <a:t>IPCC (2013) WG1 Fig. 12.29</a:t>
            </a:r>
          </a:p>
        </p:txBody>
      </p:sp>
    </p:spTree>
    <p:extLst>
      <p:ext uri="{BB962C8B-B14F-4D97-AF65-F5344CB8AC3E}">
        <p14:creationId xmlns:p14="http://schemas.microsoft.com/office/powerpoint/2010/main" val="2687938549"/>
      </p:ext>
    </p:extLst>
  </p:cSld>
  <p:clrMapOvr>
    <a:masterClrMapping/>
  </p:clrMapOvr>
  <p:transition spd="med">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A1BFC-DEE8-4D9E-9EDA-365B7064AF15}"/>
              </a:ext>
            </a:extLst>
          </p:cNvPr>
          <p:cNvSpPr>
            <a:spLocks noGrp="1"/>
          </p:cNvSpPr>
          <p:nvPr>
            <p:ph type="title"/>
          </p:nvPr>
        </p:nvSpPr>
        <p:spPr>
          <a:xfrm>
            <a:off x="685800" y="16004"/>
            <a:ext cx="7772400" cy="1034540"/>
          </a:xfrm>
        </p:spPr>
        <p:txBody>
          <a:bodyPr/>
          <a:lstStyle/>
          <a:p>
            <a:r>
              <a:rPr lang="en-GB" sz="3200" dirty="0">
                <a:latin typeface="Calibri" panose="020F0502020204030204" pitchFamily="34" charset="0"/>
              </a:rPr>
              <a:t>Intensification of heavy rainfall </a:t>
            </a:r>
          </a:p>
        </p:txBody>
      </p:sp>
      <p:pic>
        <p:nvPicPr>
          <p:cNvPr id="1028" name="Picture 4" descr="Flood water cascading over cliff at Coverack">
            <a:extLst>
              <a:ext uri="{FF2B5EF4-FFF2-40B4-BE49-F238E27FC236}">
                <a16:creationId xmlns:a16="http://schemas.microsoft.com/office/drawing/2014/main" id="{32BCFF24-4CE7-407D-9297-A405A4A19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781" y="4221088"/>
            <a:ext cx="4118692" cy="23167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arvey 2017-08-25 2231Z.png">
            <a:extLst>
              <a:ext uri="{FF2B5EF4-FFF2-40B4-BE49-F238E27FC236}">
                <a16:creationId xmlns:a16="http://schemas.microsoft.com/office/drawing/2014/main" id="{572B34DE-2A49-496A-A155-8B985895C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167" y="1050544"/>
            <a:ext cx="4104833" cy="5474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1C0C2C9-5F3D-4E8E-B224-8B39252E7923}"/>
              </a:ext>
            </a:extLst>
          </p:cNvPr>
          <p:cNvSpPr txBox="1"/>
          <p:nvPr/>
        </p:nvSpPr>
        <p:spPr>
          <a:xfrm>
            <a:off x="1763688" y="1052736"/>
            <a:ext cx="2808689" cy="523220"/>
          </a:xfrm>
          <a:prstGeom prst="rect">
            <a:avLst/>
          </a:prstGeom>
          <a:noFill/>
        </p:spPr>
        <p:txBody>
          <a:bodyPr wrap="square" rtlCol="0">
            <a:spAutoFit/>
          </a:bodyPr>
          <a:lstStyle/>
          <a:p>
            <a:r>
              <a:rPr lang="en-GB" sz="2800" b="1" dirty="0">
                <a:solidFill>
                  <a:schemeClr val="bg1"/>
                </a:solidFill>
                <a:latin typeface="Calibri" panose="020F0502020204030204" pitchFamily="34" charset="0"/>
              </a:rPr>
              <a:t>Hurricane Harvey</a:t>
            </a:r>
          </a:p>
        </p:txBody>
      </p:sp>
      <p:sp>
        <p:nvSpPr>
          <p:cNvPr id="9" name="TextBox 8">
            <a:extLst>
              <a:ext uri="{FF2B5EF4-FFF2-40B4-BE49-F238E27FC236}">
                <a16:creationId xmlns:a16="http://schemas.microsoft.com/office/drawing/2014/main" id="{BD353010-2199-4CD2-BF9F-3892F624C2F0}"/>
              </a:ext>
            </a:extLst>
          </p:cNvPr>
          <p:cNvSpPr txBox="1"/>
          <p:nvPr/>
        </p:nvSpPr>
        <p:spPr>
          <a:xfrm>
            <a:off x="4708717" y="6002124"/>
            <a:ext cx="3535691" cy="523220"/>
          </a:xfrm>
          <a:prstGeom prst="rect">
            <a:avLst/>
          </a:prstGeom>
          <a:noFill/>
        </p:spPr>
        <p:txBody>
          <a:bodyPr wrap="square" rtlCol="0">
            <a:spAutoFit/>
          </a:bodyPr>
          <a:lstStyle/>
          <a:p>
            <a:r>
              <a:rPr lang="en-GB" sz="2800" dirty="0" err="1">
                <a:solidFill>
                  <a:schemeClr val="bg1"/>
                </a:solidFill>
                <a:latin typeface="Calibri" panose="020F0502020204030204" pitchFamily="34" charset="0"/>
              </a:rPr>
              <a:t>Coverack</a:t>
            </a:r>
            <a:r>
              <a:rPr lang="en-GB" sz="2800" dirty="0">
                <a:solidFill>
                  <a:schemeClr val="bg1"/>
                </a:solidFill>
                <a:latin typeface="Calibri" panose="020F0502020204030204" pitchFamily="34" charset="0"/>
              </a:rPr>
              <a:t>, Cornwall</a:t>
            </a:r>
          </a:p>
        </p:txBody>
      </p:sp>
      <p:pic>
        <p:nvPicPr>
          <p:cNvPr id="7" name="Picture 6">
            <a:extLst>
              <a:ext uri="{FF2B5EF4-FFF2-40B4-BE49-F238E27FC236}">
                <a16:creationId xmlns:a16="http://schemas.microsoft.com/office/drawing/2014/main" id="{BC2A6D9D-0719-4C60-BFD6-4A6CCAF760F8}"/>
              </a:ext>
            </a:extLst>
          </p:cNvPr>
          <p:cNvPicPr>
            <a:picLocks noChangeAspect="1"/>
          </p:cNvPicPr>
          <p:nvPr/>
        </p:nvPicPr>
        <p:blipFill>
          <a:blip r:embed="rId5"/>
          <a:stretch>
            <a:fillRect/>
          </a:stretch>
        </p:blipFill>
        <p:spPr>
          <a:xfrm>
            <a:off x="4715639" y="1030154"/>
            <a:ext cx="4104833" cy="3078625"/>
          </a:xfrm>
          <a:prstGeom prst="rect">
            <a:avLst/>
          </a:prstGeom>
        </p:spPr>
      </p:pic>
      <p:sp>
        <p:nvSpPr>
          <p:cNvPr id="11" name="TextBox 10">
            <a:extLst>
              <a:ext uri="{FF2B5EF4-FFF2-40B4-BE49-F238E27FC236}">
                <a16:creationId xmlns:a16="http://schemas.microsoft.com/office/drawing/2014/main" id="{04E0C6BD-1A15-4C22-AC9F-3252E62BEFEE}"/>
              </a:ext>
            </a:extLst>
          </p:cNvPr>
          <p:cNvSpPr txBox="1"/>
          <p:nvPr/>
        </p:nvSpPr>
        <p:spPr>
          <a:xfrm>
            <a:off x="4788024" y="1033572"/>
            <a:ext cx="3535691" cy="523220"/>
          </a:xfrm>
          <a:prstGeom prst="rect">
            <a:avLst/>
          </a:prstGeom>
          <a:noFill/>
        </p:spPr>
        <p:txBody>
          <a:bodyPr wrap="square" rtlCol="0">
            <a:spAutoFit/>
          </a:bodyPr>
          <a:lstStyle/>
          <a:p>
            <a:r>
              <a:rPr lang="en-GB" sz="2800" dirty="0">
                <a:solidFill>
                  <a:schemeClr val="bg1"/>
                </a:solidFill>
                <a:latin typeface="Calibri" panose="020F0502020204030204" pitchFamily="34" charset="0"/>
              </a:rPr>
              <a:t>Philippines</a:t>
            </a:r>
          </a:p>
        </p:txBody>
      </p:sp>
    </p:spTree>
    <p:extLst>
      <p:ext uri="{BB962C8B-B14F-4D97-AF65-F5344CB8AC3E}">
        <p14:creationId xmlns:p14="http://schemas.microsoft.com/office/powerpoint/2010/main" val="258814592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xfrm>
            <a:off x="395536" y="314052"/>
            <a:ext cx="8424935" cy="954708"/>
          </a:xfrm>
        </p:spPr>
        <p:txBody>
          <a:bodyPr/>
          <a:lstStyle/>
          <a:p>
            <a:r>
              <a:rPr lang="en-GB" sz="3200" dirty="0">
                <a:solidFill>
                  <a:srgbClr val="FF0000"/>
                </a:solidFill>
                <a:latin typeface="Calibri" pitchFamily="34" charset="0"/>
              </a:rPr>
              <a:t>Sea-level rise will </a:t>
            </a:r>
            <a:r>
              <a:rPr lang="en-GB" sz="3200" dirty="0" smtClean="0">
                <a:solidFill>
                  <a:srgbClr val="FF0000"/>
                </a:solidFill>
                <a:latin typeface="Calibri" pitchFamily="34" charset="0"/>
              </a:rPr>
              <a:t>rise </a:t>
            </a:r>
            <a:r>
              <a:rPr lang="en-GB" sz="3200" dirty="0">
                <a:solidFill>
                  <a:srgbClr val="FF0000"/>
                </a:solidFill>
                <a:latin typeface="Calibri" pitchFamily="34" charset="0"/>
              </a:rPr>
              <a:t>for centuries</a:t>
            </a:r>
          </a:p>
        </p:txBody>
      </p:sp>
      <p:pic>
        <p:nvPicPr>
          <p:cNvPr id="1843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340767"/>
            <a:ext cx="7560840" cy="524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47664" y="1772816"/>
            <a:ext cx="1872208" cy="830997"/>
          </a:xfrm>
          <a:prstGeom prst="rect">
            <a:avLst/>
          </a:prstGeom>
          <a:solidFill>
            <a:srgbClr val="C9CFFF"/>
          </a:solidFill>
          <a:ln>
            <a:solidFill>
              <a:schemeClr val="accent6"/>
            </a:solidFill>
          </a:ln>
        </p:spPr>
        <p:txBody>
          <a:bodyPr wrap="square" rtlCol="0">
            <a:spAutoFit/>
          </a:bodyPr>
          <a:lstStyle/>
          <a:p>
            <a:pPr algn="ctr"/>
            <a:r>
              <a:rPr lang="en-GB" sz="2400" dirty="0">
                <a:latin typeface="Calibri" panose="020F0502020204030204" pitchFamily="34" charset="0"/>
              </a:rPr>
              <a:t>CO</a:t>
            </a:r>
            <a:r>
              <a:rPr lang="en-GB" sz="2400" baseline="-25000" dirty="0">
                <a:latin typeface="Calibri" panose="020F0502020204030204" pitchFamily="34" charset="0"/>
              </a:rPr>
              <a:t>2</a:t>
            </a:r>
            <a:r>
              <a:rPr lang="en-GB" sz="2400" dirty="0">
                <a:latin typeface="Calibri" panose="020F0502020204030204" pitchFamily="34" charset="0"/>
              </a:rPr>
              <a:t> increase stops here</a:t>
            </a:r>
          </a:p>
        </p:txBody>
      </p:sp>
      <p:cxnSp>
        <p:nvCxnSpPr>
          <p:cNvPr id="4" name="Straight Arrow Connector 3"/>
          <p:cNvCxnSpPr>
            <a:cxnSpLocks/>
          </p:cNvCxnSpPr>
          <p:nvPr/>
        </p:nvCxnSpPr>
        <p:spPr bwMode="auto">
          <a:xfrm>
            <a:off x="1907704" y="2603813"/>
            <a:ext cx="0" cy="1276209"/>
          </a:xfrm>
          <a:prstGeom prst="straightConnector1">
            <a:avLst/>
          </a:prstGeom>
          <a:solidFill>
            <a:schemeClr val="accent1"/>
          </a:solidFill>
          <a:ln w="38100" cap="flat" cmpd="sng" algn="ctr">
            <a:solidFill>
              <a:schemeClr val="accent6"/>
            </a:solidFill>
            <a:prstDash val="solid"/>
            <a:round/>
            <a:headEnd type="none" w="med" len="med"/>
            <a:tailEnd type="arrow"/>
          </a:ln>
          <a:effectLst/>
        </p:spPr>
      </p:cxnSp>
    </p:spTree>
    <p:extLst>
      <p:ext uri="{BB962C8B-B14F-4D97-AF65-F5344CB8AC3E}">
        <p14:creationId xmlns:p14="http://schemas.microsoft.com/office/powerpoint/2010/main" val="800368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784" y="2420888"/>
            <a:ext cx="4320480" cy="707886"/>
          </a:xfrm>
          <a:prstGeom prst="rect">
            <a:avLst/>
          </a:prstGeom>
          <a:noFill/>
        </p:spPr>
        <p:txBody>
          <a:bodyPr wrap="square" rtlCol="0">
            <a:spAutoFit/>
          </a:bodyPr>
          <a:lstStyle/>
          <a:p>
            <a:r>
              <a:rPr lang="en-GB" sz="4000" dirty="0"/>
              <a:t>EXTRA SLIDES</a:t>
            </a:r>
          </a:p>
        </p:txBody>
      </p:sp>
    </p:spTree>
    <p:extLst>
      <p:ext uri="{BB962C8B-B14F-4D97-AF65-F5344CB8AC3E}">
        <p14:creationId xmlns:p14="http://schemas.microsoft.com/office/powerpoint/2010/main" val="128329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75" y="259934"/>
            <a:ext cx="7772400" cy="1143000"/>
          </a:xfrm>
        </p:spPr>
        <p:txBody>
          <a:bodyPr/>
          <a:lstStyle/>
          <a:p>
            <a:r>
              <a:rPr lang="en-GB" dirty="0">
                <a:solidFill>
                  <a:srgbClr val="0070C0"/>
                </a:solidFill>
                <a:latin typeface="Calibri" panose="020F0502020204030204" pitchFamily="34" charset="0"/>
              </a:rPr>
              <a:t>The last glacial maximum</a:t>
            </a:r>
          </a:p>
        </p:txBody>
      </p:sp>
      <p:sp>
        <p:nvSpPr>
          <p:cNvPr id="3" name="Content Placeholder 2"/>
          <p:cNvSpPr>
            <a:spLocks noGrp="1"/>
          </p:cNvSpPr>
          <p:nvPr>
            <p:ph idx="1"/>
          </p:nvPr>
        </p:nvSpPr>
        <p:spPr>
          <a:xfrm>
            <a:off x="6660232" y="1600201"/>
            <a:ext cx="2304256" cy="2620888"/>
          </a:xfrm>
        </p:spPr>
        <p:txBody>
          <a:bodyPr/>
          <a:lstStyle/>
          <a:p>
            <a:pPr marL="0" indent="0">
              <a:buNone/>
            </a:pPr>
            <a:r>
              <a:rPr lang="en-GB" sz="2800" dirty="0">
                <a:latin typeface="Calibri" panose="020F0502020204030204" pitchFamily="34" charset="0"/>
              </a:rPr>
              <a:t>About 20,000 years ago…</a:t>
            </a:r>
          </a:p>
          <a:p>
            <a:pPr marL="0" indent="0">
              <a:buNone/>
            </a:pPr>
            <a:endParaRPr lang="en-GB" sz="2800" dirty="0">
              <a:latin typeface="Calibri" panose="020F0502020204030204" pitchFamily="34" charset="0"/>
            </a:endParaRPr>
          </a:p>
          <a:p>
            <a:r>
              <a:rPr lang="en-GB" sz="2600" dirty="0">
                <a:latin typeface="Calibri" panose="020F0502020204030204" pitchFamily="34" charset="0"/>
              </a:rPr>
              <a:t>Northern Britain was covered by an </a:t>
            </a:r>
            <a:r>
              <a:rPr lang="en-GB" sz="2600" dirty="0">
                <a:solidFill>
                  <a:srgbClr val="9900CC"/>
                </a:solidFill>
                <a:latin typeface="Calibri" panose="020F0502020204030204" pitchFamily="34" charset="0"/>
              </a:rPr>
              <a:t>ice sheet</a:t>
            </a:r>
            <a:r>
              <a:rPr lang="en-GB" sz="2600" dirty="0">
                <a:latin typeface="Calibri" panose="020F0502020204030204" pitchFamily="34" charset="0"/>
              </a:rPr>
              <a:t> </a:t>
            </a:r>
          </a:p>
          <a:p>
            <a:r>
              <a:rPr lang="en-GB" sz="2600" dirty="0">
                <a:solidFill>
                  <a:srgbClr val="00B0F0"/>
                </a:solidFill>
                <a:latin typeface="Calibri" panose="020F0502020204030204" pitchFamily="34" charset="0"/>
              </a:rPr>
              <a:t>Sea level </a:t>
            </a:r>
            <a:r>
              <a:rPr lang="en-GB" sz="2600" dirty="0">
                <a:latin typeface="Calibri" panose="020F0502020204030204" pitchFamily="34" charset="0"/>
              </a:rPr>
              <a:t>was 100 metres lower</a:t>
            </a:r>
          </a:p>
        </p:txBody>
      </p:sp>
      <p:pic>
        <p:nvPicPr>
          <p:cNvPr id="1026" name="Picture 2" descr="http://upload.wikimedia.org/wikipedia/commons/9/90/Weichsel-W%C3%BCrm-Glaciat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628800"/>
            <a:ext cx="6007660" cy="488758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flipV="1">
            <a:off x="4572000" y="2996952"/>
            <a:ext cx="2088232" cy="720080"/>
          </a:xfrm>
          <a:prstGeom prst="straightConnector1">
            <a:avLst/>
          </a:prstGeom>
          <a:ln w="38100">
            <a:solidFill>
              <a:srgbClr val="9900CC"/>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059832" y="3717032"/>
            <a:ext cx="3600401" cy="1080120"/>
          </a:xfrm>
          <a:prstGeom prst="straightConnector1">
            <a:avLst/>
          </a:prstGeom>
          <a:ln w="38100">
            <a:solidFill>
              <a:srgbClr val="9900CC"/>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203848" y="4221088"/>
            <a:ext cx="3456386" cy="115212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05871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milankovi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9009"/>
            <a:ext cx="91440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6"/>
          <p:cNvSpPr txBox="1">
            <a:spLocks noChangeArrowheads="1"/>
          </p:cNvSpPr>
          <p:nvPr/>
        </p:nvSpPr>
        <p:spPr bwMode="auto">
          <a:xfrm>
            <a:off x="216768" y="404813"/>
            <a:ext cx="5867400" cy="701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4000" dirty="0" err="1">
                <a:solidFill>
                  <a:srgbClr val="00FFFF"/>
                </a:solidFill>
                <a:latin typeface="Calibri" pitchFamily="34" charset="0"/>
              </a:rPr>
              <a:t>Croll-Milankovitch</a:t>
            </a:r>
            <a:r>
              <a:rPr lang="en-GB" sz="4000" dirty="0">
                <a:solidFill>
                  <a:srgbClr val="00FFFF"/>
                </a:solidFill>
                <a:latin typeface="Calibri" pitchFamily="34" charset="0"/>
              </a:rPr>
              <a:t> Cycles</a:t>
            </a:r>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5084763"/>
            <a:ext cx="1179513"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38" y="5084763"/>
            <a:ext cx="1309687"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2" descr="obl_anim"/>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308304" y="2781300"/>
            <a:ext cx="183515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10"/>
          <p:cNvSpPr>
            <a:spLocks noChangeArrowheads="1"/>
          </p:cNvSpPr>
          <p:nvPr/>
        </p:nvSpPr>
        <p:spPr bwMode="auto">
          <a:xfrm>
            <a:off x="7380288" y="4221163"/>
            <a:ext cx="1763712" cy="431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200" name="Oval 12"/>
          <p:cNvSpPr>
            <a:spLocks noChangeArrowheads="1"/>
          </p:cNvSpPr>
          <p:nvPr/>
        </p:nvSpPr>
        <p:spPr bwMode="auto">
          <a:xfrm>
            <a:off x="7308850" y="2565400"/>
            <a:ext cx="1835150" cy="360363"/>
          </a:xfrm>
          <a:prstGeom prst="ellipse">
            <a:avLst/>
          </a:prstGeom>
          <a:solidFill>
            <a:schemeClr val="tx1"/>
          </a:solidFill>
          <a:ln w="9525">
            <a:solidFill>
              <a:schemeClr val="tx1"/>
            </a:solidFill>
            <a:round/>
            <a:headEnd/>
            <a:tailEnd/>
          </a:ln>
        </p:spPr>
        <p:txBody>
          <a:bodyPr wrap="none" anchor="ctr"/>
          <a:lstStyle/>
          <a:p>
            <a:endParaRPr lang="en-US"/>
          </a:p>
        </p:txBody>
      </p:sp>
      <p:sp>
        <p:nvSpPr>
          <p:cNvPr id="8201" name="Rectangle 13"/>
          <p:cNvSpPr>
            <a:spLocks noChangeArrowheads="1"/>
          </p:cNvSpPr>
          <p:nvPr/>
        </p:nvSpPr>
        <p:spPr bwMode="auto">
          <a:xfrm>
            <a:off x="8716030" y="2925763"/>
            <a:ext cx="395288" cy="1439863"/>
          </a:xfrm>
          <a:prstGeom prst="rect">
            <a:avLst/>
          </a:prstGeom>
          <a:solidFill>
            <a:schemeClr val="tx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26698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descr="figure 01-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916113"/>
            <a:ext cx="7993063"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http://www.nastro.org.uk/uploads/5/3/0/7/5307578/2340090_orig.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75032" y="15608"/>
            <a:ext cx="1973232" cy="198090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14" descr="Pangea_animation_0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0029" y="7937"/>
            <a:ext cx="2473779" cy="198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obl_anim"/>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915816" y="7937"/>
            <a:ext cx="1973232" cy="1965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Ashcloud over Mt. Pinatub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0272" y="15608"/>
            <a:ext cx="1962698" cy="195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a:xfrm>
            <a:off x="395536" y="836712"/>
            <a:ext cx="8587434" cy="504056"/>
          </a:xfrm>
          <a:solidFill>
            <a:schemeClr val="bg1">
              <a:alpha val="50000"/>
            </a:schemeClr>
          </a:solidFill>
        </p:spPr>
        <p:txBody>
          <a:bodyPr/>
          <a:lstStyle/>
          <a:p>
            <a:pPr algn="ctr"/>
            <a:r>
              <a:rPr lang="en-GB" sz="2600" dirty="0">
                <a:cs typeface="Calibri" pitchFamily="34" charset="0"/>
              </a:rPr>
              <a:t>Earth’s Climate has always been changing</a:t>
            </a:r>
            <a:endParaRPr lang="en-US" sz="2600" dirty="0">
              <a:cs typeface="Calibri" pitchFamily="34" charset="0"/>
            </a:endParaRPr>
          </a:p>
        </p:txBody>
      </p:sp>
      <p:sp>
        <p:nvSpPr>
          <p:cNvPr id="2" name="Rectangle 1"/>
          <p:cNvSpPr/>
          <p:nvPr/>
        </p:nvSpPr>
        <p:spPr>
          <a:xfrm rot="5400000">
            <a:off x="6726946" y="3795941"/>
            <a:ext cx="3598794" cy="707886"/>
          </a:xfrm>
          <a:prstGeom prst="rect">
            <a:avLst/>
          </a:prstGeom>
        </p:spPr>
        <p:txBody>
          <a:bodyPr wrap="square">
            <a:spAutoFit/>
          </a:bodyPr>
          <a:lstStyle/>
          <a:p>
            <a:r>
              <a:rPr lang="en-GB" sz="2000" dirty="0">
                <a:latin typeface="Calibri" panose="020F0502020204030204" pitchFamily="34" charset="0"/>
                <a:hlinkClick r:id="rId9"/>
              </a:rPr>
              <a:t>Ruddiman WF. 2001 </a:t>
            </a:r>
            <a:endParaRPr lang="en-GB" sz="2000" dirty="0">
              <a:latin typeface="Calibri" panose="020F0502020204030204" pitchFamily="34" charset="0"/>
            </a:endParaRPr>
          </a:p>
          <a:p>
            <a:r>
              <a:rPr lang="en-GB" sz="2000" dirty="0"/>
              <a:t>Earth's Climate, Past and Future</a:t>
            </a:r>
            <a:endParaRPr lang="en-GB" sz="2000" dirty="0">
              <a:latin typeface="Calibri" panose="020F0502020204030204" pitchFamily="34" charset="0"/>
            </a:endParaRPr>
          </a:p>
        </p:txBody>
      </p:sp>
    </p:spTree>
    <p:extLst>
      <p:ext uri="{BB962C8B-B14F-4D97-AF65-F5344CB8AC3E}">
        <p14:creationId xmlns:p14="http://schemas.microsoft.com/office/powerpoint/2010/main" val="976160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p:nvPr>
        </p:nvSpPr>
        <p:spPr>
          <a:xfrm>
            <a:off x="868447" y="274638"/>
            <a:ext cx="7447969" cy="778098"/>
          </a:xfrm>
        </p:spPr>
        <p:txBody>
          <a:bodyPr/>
          <a:lstStyle/>
          <a:p>
            <a:r>
              <a:rPr lang="en-GB" sz="2800" dirty="0">
                <a:latin typeface="Calibri" panose="020F0502020204030204" pitchFamily="34" charset="0"/>
              </a:rPr>
              <a:t>Climate change over last 800,000 years</a:t>
            </a:r>
          </a:p>
        </p:txBody>
      </p:sp>
      <p:grpSp>
        <p:nvGrpSpPr>
          <p:cNvPr id="28" name="Group 27"/>
          <p:cNvGrpSpPr/>
          <p:nvPr/>
        </p:nvGrpSpPr>
        <p:grpSpPr>
          <a:xfrm>
            <a:off x="548639" y="1052736"/>
            <a:ext cx="8333613" cy="5472608"/>
            <a:chOff x="548639" y="1052736"/>
            <a:chExt cx="8333613" cy="5472608"/>
          </a:xfrm>
        </p:grpSpPr>
        <p:grpSp>
          <p:nvGrpSpPr>
            <p:cNvPr id="27" name="Group 26"/>
            <p:cNvGrpSpPr/>
            <p:nvPr/>
          </p:nvGrpSpPr>
          <p:grpSpPr>
            <a:xfrm>
              <a:off x="548639" y="1052736"/>
              <a:ext cx="8333613" cy="5472608"/>
              <a:chOff x="548639" y="1052736"/>
              <a:chExt cx="8333613" cy="5472608"/>
            </a:xfrm>
          </p:grpSpPr>
          <p:grpSp>
            <p:nvGrpSpPr>
              <p:cNvPr id="26" name="Group 25"/>
              <p:cNvGrpSpPr/>
              <p:nvPr/>
            </p:nvGrpSpPr>
            <p:grpSpPr>
              <a:xfrm>
                <a:off x="548639" y="1052736"/>
                <a:ext cx="8333613" cy="5472608"/>
                <a:chOff x="548639" y="1052736"/>
                <a:chExt cx="8333613" cy="5472608"/>
              </a:xfrm>
            </p:grpSpPr>
            <p:grpSp>
              <p:nvGrpSpPr>
                <p:cNvPr id="18" name="Group 17"/>
                <p:cNvGrpSpPr/>
                <p:nvPr/>
              </p:nvGrpSpPr>
              <p:grpSpPr>
                <a:xfrm>
                  <a:off x="548639" y="1052736"/>
                  <a:ext cx="8333613" cy="5318450"/>
                  <a:chOff x="548639" y="1052736"/>
                  <a:chExt cx="8333613" cy="5318450"/>
                </a:xfrm>
              </p:grpSpPr>
              <p:pic>
                <p:nvPicPr>
                  <p:cNvPr id="1026" name="Picture 2" descr="http://www.climatechange2013.org/images/figures/WGI_AR5_Fig5-3.jpg"/>
                  <p:cNvPicPr>
                    <a:picLocks noChangeAspect="1" noChangeArrowheads="1"/>
                  </p:cNvPicPr>
                  <p:nvPr/>
                </p:nvPicPr>
                <p:blipFill rotWithShape="1">
                  <a:blip r:embed="rId3">
                    <a:extLst>
                      <a:ext uri="{28A0092B-C50C-407E-A947-70E740481C1C}">
                        <a14:useLocalDpi xmlns:a14="http://schemas.microsoft.com/office/drawing/2010/main" val="0"/>
                      </a:ext>
                    </a:extLst>
                  </a:blip>
                  <a:srcRect l="4237" t="25263" r="5699" b="62687"/>
                  <a:stretch/>
                </p:blipFill>
                <p:spPr bwMode="auto">
                  <a:xfrm>
                    <a:off x="548639" y="1052736"/>
                    <a:ext cx="7847274" cy="11713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climatechange2013.org/images/figures/WGI_AR5_Fig5-3.jpg"/>
                  <p:cNvPicPr>
                    <a:picLocks noChangeAspect="1" noChangeArrowheads="1"/>
                  </p:cNvPicPr>
                  <p:nvPr/>
                </p:nvPicPr>
                <p:blipFill rotWithShape="1">
                  <a:blip r:embed="rId3">
                    <a:extLst>
                      <a:ext uri="{28A0092B-C50C-407E-A947-70E740481C1C}">
                        <a14:useLocalDpi xmlns:a14="http://schemas.microsoft.com/office/drawing/2010/main" val="0"/>
                      </a:ext>
                    </a:extLst>
                  </a:blip>
                  <a:srcRect l="4169" t="48325" b="8705"/>
                  <a:stretch/>
                </p:blipFill>
                <p:spPr bwMode="auto">
                  <a:xfrm>
                    <a:off x="548639" y="2202095"/>
                    <a:ext cx="8333613" cy="416909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6185633" y="5985791"/>
                  <a:ext cx="2052725" cy="539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endParaRPr>
                </a:p>
              </p:txBody>
            </p:sp>
          </p:grpSp>
          <p:sp>
            <p:nvSpPr>
              <p:cNvPr id="8" name="TextBox 7"/>
              <p:cNvSpPr txBox="1"/>
              <p:nvPr/>
            </p:nvSpPr>
            <p:spPr>
              <a:xfrm>
                <a:off x="1008000" y="1052736"/>
                <a:ext cx="1152128" cy="461665"/>
              </a:xfrm>
              <a:prstGeom prst="rect">
                <a:avLst/>
              </a:prstGeom>
              <a:solidFill>
                <a:schemeClr val="bg1"/>
              </a:solidFill>
            </p:spPr>
            <p:txBody>
              <a:bodyPr wrap="square" rtlCol="0">
                <a:spAutoFit/>
              </a:bodyPr>
              <a:lstStyle/>
              <a:p>
                <a:r>
                  <a:rPr lang="en-GB" sz="2400" b="1" dirty="0">
                    <a:solidFill>
                      <a:srgbClr val="00B050"/>
                    </a:solidFill>
                  </a:rPr>
                  <a:t>CO</a:t>
                </a:r>
                <a:r>
                  <a:rPr lang="en-GB" sz="2400" b="1" baseline="-25000" dirty="0">
                    <a:solidFill>
                      <a:srgbClr val="00B050"/>
                    </a:solidFill>
                  </a:rPr>
                  <a:t>2</a:t>
                </a:r>
                <a:endParaRPr lang="en-GB" sz="2400" b="1" dirty="0">
                  <a:solidFill>
                    <a:srgbClr val="00B050"/>
                  </a:solidFill>
                </a:endParaRPr>
              </a:p>
            </p:txBody>
          </p:sp>
        </p:grpSp>
        <p:sp>
          <p:nvSpPr>
            <p:cNvPr id="15" name="TextBox 14"/>
            <p:cNvSpPr txBox="1"/>
            <p:nvPr/>
          </p:nvSpPr>
          <p:spPr>
            <a:xfrm>
              <a:off x="971601" y="2139106"/>
              <a:ext cx="2790564" cy="425798"/>
            </a:xfrm>
            <a:prstGeom prst="rect">
              <a:avLst/>
            </a:prstGeom>
            <a:solidFill>
              <a:schemeClr val="bg1"/>
            </a:solidFill>
          </p:spPr>
          <p:txBody>
            <a:bodyPr wrap="square" lIns="0" tIns="43200" rIns="0" bIns="43200" rtlCol="0">
              <a:spAutoFit/>
            </a:bodyPr>
            <a:lstStyle/>
            <a:p>
              <a:r>
                <a:rPr lang="en-GB" sz="2200" b="1" dirty="0">
                  <a:solidFill>
                    <a:srgbClr val="7030A0"/>
                  </a:solidFill>
                  <a:latin typeface="Calibri" panose="020F0502020204030204" pitchFamily="34" charset="0"/>
                </a:rPr>
                <a:t>Antarctic Temperature</a:t>
              </a:r>
            </a:p>
          </p:txBody>
        </p:sp>
      </p:grpSp>
      <p:sp>
        <p:nvSpPr>
          <p:cNvPr id="17" name="TextBox 16"/>
          <p:cNvSpPr txBox="1"/>
          <p:nvPr/>
        </p:nvSpPr>
        <p:spPr>
          <a:xfrm>
            <a:off x="971600" y="3306470"/>
            <a:ext cx="2880320" cy="338554"/>
          </a:xfrm>
          <a:prstGeom prst="rect">
            <a:avLst/>
          </a:prstGeom>
          <a:solidFill>
            <a:schemeClr val="bg1"/>
          </a:solidFill>
        </p:spPr>
        <p:txBody>
          <a:bodyPr wrap="square" lIns="0" tIns="0" rIns="0" bIns="0" rtlCol="0">
            <a:spAutoFit/>
          </a:bodyPr>
          <a:lstStyle/>
          <a:p>
            <a:r>
              <a:rPr lang="en-GB" sz="2200" b="1" dirty="0">
                <a:solidFill>
                  <a:srgbClr val="00B050"/>
                </a:solidFill>
                <a:latin typeface="Calibri" panose="020F0502020204030204" pitchFamily="34" charset="0"/>
              </a:rPr>
              <a:t>Ice volume proxy</a:t>
            </a:r>
          </a:p>
        </p:txBody>
      </p:sp>
      <p:sp>
        <p:nvSpPr>
          <p:cNvPr id="31" name="TextBox 30"/>
          <p:cNvSpPr txBox="1"/>
          <p:nvPr/>
        </p:nvSpPr>
        <p:spPr>
          <a:xfrm>
            <a:off x="971600" y="4365104"/>
            <a:ext cx="1188528" cy="338554"/>
          </a:xfrm>
          <a:prstGeom prst="rect">
            <a:avLst/>
          </a:prstGeom>
          <a:solidFill>
            <a:schemeClr val="bg1"/>
          </a:solidFill>
        </p:spPr>
        <p:txBody>
          <a:bodyPr wrap="square" lIns="0" tIns="0" rIns="0" bIns="0" rtlCol="0">
            <a:spAutoFit/>
          </a:bodyPr>
          <a:lstStyle/>
          <a:p>
            <a:r>
              <a:rPr lang="en-GB" sz="2200" b="1" dirty="0">
                <a:solidFill>
                  <a:srgbClr val="00B0F0"/>
                </a:solidFill>
                <a:latin typeface="Calibri" panose="020F0502020204030204" pitchFamily="34" charset="0"/>
              </a:rPr>
              <a:t>Sea level</a:t>
            </a:r>
          </a:p>
        </p:txBody>
      </p:sp>
      <p:sp>
        <p:nvSpPr>
          <p:cNvPr id="16" name="Line 5"/>
          <p:cNvSpPr>
            <a:spLocks noChangeShapeType="1"/>
          </p:cNvSpPr>
          <p:nvPr/>
        </p:nvSpPr>
        <p:spPr bwMode="auto">
          <a:xfrm flipV="1">
            <a:off x="7452320" y="5769643"/>
            <a:ext cx="0" cy="32365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sz="2400">
              <a:solidFill>
                <a:srgbClr val="000000"/>
              </a:solidFill>
            </a:endParaRPr>
          </a:p>
        </p:txBody>
      </p:sp>
      <p:sp>
        <p:nvSpPr>
          <p:cNvPr id="19" name="Text Box 10"/>
          <p:cNvSpPr txBox="1">
            <a:spLocks noChangeArrowheads="1"/>
          </p:cNvSpPr>
          <p:nvPr/>
        </p:nvSpPr>
        <p:spPr bwMode="auto">
          <a:xfrm>
            <a:off x="6115850" y="6093296"/>
            <a:ext cx="977150" cy="40011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dirty="0">
                <a:solidFill>
                  <a:srgbClr val="000000"/>
                </a:solidFill>
                <a:latin typeface="Calibri" panose="020F0502020204030204" pitchFamily="34" charset="0"/>
              </a:rPr>
              <a:t>Europe</a:t>
            </a:r>
          </a:p>
        </p:txBody>
      </p:sp>
      <p:sp>
        <p:nvSpPr>
          <p:cNvPr id="20" name="Line 11"/>
          <p:cNvSpPr>
            <a:spLocks noChangeShapeType="1"/>
          </p:cNvSpPr>
          <p:nvPr/>
        </p:nvSpPr>
        <p:spPr bwMode="auto">
          <a:xfrm flipV="1">
            <a:off x="6901887" y="5769643"/>
            <a:ext cx="301434" cy="32365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sz="2400">
              <a:solidFill>
                <a:srgbClr val="000000"/>
              </a:solidFill>
            </a:endParaRPr>
          </a:p>
        </p:txBody>
      </p:sp>
      <p:sp>
        <p:nvSpPr>
          <p:cNvPr id="21" name="TextBox 20"/>
          <p:cNvSpPr txBox="1"/>
          <p:nvPr/>
        </p:nvSpPr>
        <p:spPr>
          <a:xfrm>
            <a:off x="5580112" y="4437112"/>
            <a:ext cx="1998000" cy="307777"/>
          </a:xfrm>
          <a:prstGeom prst="rect">
            <a:avLst/>
          </a:prstGeom>
          <a:solidFill>
            <a:schemeClr val="accent6">
              <a:lumMod val="20000"/>
              <a:lumOff val="80000"/>
            </a:schemeClr>
          </a:solidFill>
          <a:ln>
            <a:solidFill>
              <a:schemeClr val="tx1"/>
            </a:solidFill>
          </a:ln>
        </p:spPr>
        <p:txBody>
          <a:bodyPr wrap="square" lIns="0" tIns="0" rIns="0" bIns="0" rtlCol="0">
            <a:spAutoFit/>
          </a:bodyPr>
          <a:lstStyle/>
          <a:p>
            <a:r>
              <a:rPr lang="en-GB" sz="2000" dirty="0">
                <a:solidFill>
                  <a:srgbClr val="000000"/>
                </a:solidFill>
              </a:rPr>
              <a:t>  Modern humans</a:t>
            </a:r>
          </a:p>
        </p:txBody>
      </p:sp>
      <p:sp>
        <p:nvSpPr>
          <p:cNvPr id="22" name="TextBox 21"/>
          <p:cNvSpPr txBox="1"/>
          <p:nvPr/>
        </p:nvSpPr>
        <p:spPr>
          <a:xfrm>
            <a:off x="4755702" y="6093296"/>
            <a:ext cx="1148172" cy="400110"/>
          </a:xfrm>
          <a:prstGeom prst="rect">
            <a:avLst/>
          </a:prstGeom>
          <a:noFill/>
          <a:ln w="25400">
            <a:solidFill>
              <a:srgbClr val="FF0000"/>
            </a:solidFill>
          </a:ln>
        </p:spPr>
        <p:txBody>
          <a:bodyPr wrap="square" rtlCol="0">
            <a:spAutoFit/>
          </a:bodyPr>
          <a:lstStyle/>
          <a:p>
            <a:r>
              <a:rPr lang="en-GB" sz="2000" dirty="0">
                <a:solidFill>
                  <a:srgbClr val="000000"/>
                </a:solidFill>
                <a:latin typeface="Calibri" panose="020F0502020204030204" pitchFamily="34" charset="0"/>
              </a:rPr>
              <a:t>Africa </a:t>
            </a:r>
            <a:r>
              <a:rPr lang="en-GB" sz="2000" dirty="0">
                <a:solidFill>
                  <a:srgbClr val="000000"/>
                </a:solidFill>
                <a:latin typeface="Calibri" panose="020F0502020204030204" pitchFamily="34" charset="0"/>
                <a:sym typeface="Wingdings" panose="05000000000000000000" pitchFamily="2" charset="2"/>
              </a:rPr>
              <a:t></a:t>
            </a:r>
            <a:endParaRPr lang="en-GB" sz="2000" dirty="0">
              <a:solidFill>
                <a:srgbClr val="000000"/>
              </a:solidFill>
              <a:latin typeface="Calibri" panose="020F0502020204030204" pitchFamily="34" charset="0"/>
            </a:endParaRPr>
          </a:p>
        </p:txBody>
      </p:sp>
      <p:sp>
        <p:nvSpPr>
          <p:cNvPr id="23" name="Line 11"/>
          <p:cNvSpPr>
            <a:spLocks noChangeShapeType="1"/>
          </p:cNvSpPr>
          <p:nvPr/>
        </p:nvSpPr>
        <p:spPr bwMode="auto">
          <a:xfrm flipV="1">
            <a:off x="5901839" y="5755900"/>
            <a:ext cx="667433" cy="33739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sz="2400">
              <a:solidFill>
                <a:srgbClr val="000000"/>
              </a:solidFill>
            </a:endParaRPr>
          </a:p>
        </p:txBody>
      </p:sp>
      <p:sp>
        <p:nvSpPr>
          <p:cNvPr id="24" name="Text Box 10"/>
          <p:cNvSpPr txBox="1">
            <a:spLocks noChangeArrowheads="1"/>
          </p:cNvSpPr>
          <p:nvPr/>
        </p:nvSpPr>
        <p:spPr bwMode="auto">
          <a:xfrm>
            <a:off x="7203321" y="6093296"/>
            <a:ext cx="1403696" cy="40011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dirty="0">
                <a:solidFill>
                  <a:srgbClr val="000000"/>
                </a:solidFill>
                <a:latin typeface="Calibri" panose="020F0502020204030204" pitchFamily="34" charset="0"/>
              </a:rPr>
              <a:t>Agriculture</a:t>
            </a:r>
          </a:p>
        </p:txBody>
      </p:sp>
      <p:sp>
        <p:nvSpPr>
          <p:cNvPr id="25" name="TextBox 24"/>
          <p:cNvSpPr txBox="1"/>
          <p:nvPr/>
        </p:nvSpPr>
        <p:spPr>
          <a:xfrm>
            <a:off x="149984" y="6021288"/>
            <a:ext cx="3851920" cy="461665"/>
          </a:xfrm>
          <a:prstGeom prst="rect">
            <a:avLst/>
          </a:prstGeom>
          <a:noFill/>
        </p:spPr>
        <p:txBody>
          <a:bodyPr wrap="square" rtlCol="0">
            <a:spAutoFit/>
          </a:bodyPr>
          <a:lstStyle/>
          <a:p>
            <a:r>
              <a:rPr lang="en-GB" sz="2400" dirty="0">
                <a:solidFill>
                  <a:srgbClr val="000000"/>
                </a:solidFill>
                <a:latin typeface="Calibri" panose="020F0502020204030204" pitchFamily="34" charset="0"/>
                <a:hlinkClick r:id="rId4"/>
              </a:rPr>
              <a:t>IPCC (2013)</a:t>
            </a:r>
            <a:r>
              <a:rPr lang="en-GB" sz="2400" dirty="0">
                <a:solidFill>
                  <a:srgbClr val="000000"/>
                </a:solidFill>
                <a:latin typeface="Calibri" panose="020F0502020204030204" pitchFamily="34" charset="0"/>
              </a:rPr>
              <a:t> Chap. 5 </a:t>
            </a:r>
            <a:r>
              <a:rPr lang="en-GB" sz="2400" dirty="0">
                <a:solidFill>
                  <a:srgbClr val="000000"/>
                </a:solidFill>
                <a:latin typeface="Calibri" panose="020F0502020204030204" pitchFamily="34" charset="0"/>
                <a:hlinkClick r:id="rId5"/>
              </a:rPr>
              <a:t>Fig 5.3</a:t>
            </a:r>
            <a:endParaRPr lang="en-GB" sz="2400" dirty="0">
              <a:solidFill>
                <a:srgbClr val="000000"/>
              </a:solidFill>
              <a:latin typeface="Calibri" panose="020F0502020204030204" pitchFamily="34" charset="0"/>
            </a:endParaRPr>
          </a:p>
        </p:txBody>
      </p:sp>
      <p:pic>
        <p:nvPicPr>
          <p:cNvPr id="29" name="Picture 2" descr="C:\Program Files (x86)\Microsoft Office\MEDIA\CAGCAT10\j030295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9828" y="4365104"/>
            <a:ext cx="282479" cy="396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i.ebayimg.com/t/AFRICA-Map-Shape-AFRICAN-Silhouette-Window-Bumper-Sticker-Decal-4-7-ANY-COLOR-/00/s/NDQwWDQ0MA==/$(KGrHqN,!isE69HkPinzBPlB+mdiow~~60_3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96558" y="5301208"/>
            <a:ext cx="379698" cy="37969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ice_core_4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21138" y="3597760"/>
            <a:ext cx="1349548" cy="802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Arrow Connector 34"/>
          <p:cNvCxnSpPr/>
          <p:nvPr/>
        </p:nvCxnSpPr>
        <p:spPr>
          <a:xfrm flipV="1">
            <a:off x="539552" y="2132856"/>
            <a:ext cx="0" cy="1008112"/>
          </a:xfrm>
          <a:prstGeom prst="straightConnector1">
            <a:avLst/>
          </a:prstGeom>
          <a:ln w="38100">
            <a:solidFill>
              <a:srgbClr val="9900CC"/>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2008" y="2319263"/>
            <a:ext cx="755576" cy="461665"/>
          </a:xfrm>
          <a:prstGeom prst="rect">
            <a:avLst/>
          </a:prstGeom>
          <a:noFill/>
          <a:scene3d>
            <a:camera prst="orthographicFront">
              <a:rot lat="0" lon="0" rev="5400000"/>
            </a:camera>
            <a:lightRig rig="threePt" dir="t"/>
          </a:scene3d>
        </p:spPr>
        <p:txBody>
          <a:bodyPr wrap="square" rtlCol="0">
            <a:spAutoFit/>
          </a:bodyPr>
          <a:lstStyle/>
          <a:p>
            <a:r>
              <a:rPr lang="en-GB" sz="2400" dirty="0">
                <a:solidFill>
                  <a:srgbClr val="000000"/>
                </a:solidFill>
              </a:rPr>
              <a:t>8</a:t>
            </a:r>
            <a:r>
              <a:rPr lang="en-GB" sz="2400" baseline="30000" dirty="0">
                <a:solidFill>
                  <a:srgbClr val="000000"/>
                </a:solidFill>
              </a:rPr>
              <a:t>o</a:t>
            </a:r>
            <a:r>
              <a:rPr lang="en-GB" sz="2400" dirty="0">
                <a:solidFill>
                  <a:srgbClr val="000000"/>
                </a:solidFill>
              </a:rPr>
              <a:t>C</a:t>
            </a:r>
          </a:p>
        </p:txBody>
      </p:sp>
      <p:cxnSp>
        <p:nvCxnSpPr>
          <p:cNvPr id="37" name="Straight Arrow Connector 36"/>
          <p:cNvCxnSpPr/>
          <p:nvPr/>
        </p:nvCxnSpPr>
        <p:spPr>
          <a:xfrm flipV="1">
            <a:off x="539552" y="4744640"/>
            <a:ext cx="0" cy="844600"/>
          </a:xfrm>
          <a:prstGeom prst="straightConnector1">
            <a:avLst/>
          </a:prstGeom>
          <a:ln w="38100">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96552" y="4725144"/>
            <a:ext cx="1368152" cy="461665"/>
          </a:xfrm>
          <a:prstGeom prst="rect">
            <a:avLst/>
          </a:prstGeom>
          <a:noFill/>
          <a:scene3d>
            <a:camera prst="orthographicFront">
              <a:rot lat="0" lon="0" rev="5400000"/>
            </a:camera>
            <a:lightRig rig="threePt" dir="t"/>
          </a:scene3d>
        </p:spPr>
        <p:txBody>
          <a:bodyPr wrap="square" rtlCol="0">
            <a:spAutoFit/>
          </a:bodyPr>
          <a:lstStyle/>
          <a:p>
            <a:r>
              <a:rPr lang="en-GB" sz="2400" dirty="0">
                <a:solidFill>
                  <a:srgbClr val="000000"/>
                </a:solidFill>
              </a:rPr>
              <a:t>100m</a:t>
            </a:r>
          </a:p>
        </p:txBody>
      </p:sp>
      <p:cxnSp>
        <p:nvCxnSpPr>
          <p:cNvPr id="3" name="Straight Connector 2"/>
          <p:cNvCxnSpPr/>
          <p:nvPr/>
        </p:nvCxnSpPr>
        <p:spPr>
          <a:xfrm>
            <a:off x="899592" y="1052736"/>
            <a:ext cx="6696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7595592" y="188640"/>
            <a:ext cx="15144" cy="100811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bwMode="auto">
          <a:xfrm>
            <a:off x="7538400" y="177276"/>
            <a:ext cx="143026" cy="1440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GB" sz="2400">
              <a:solidFill>
                <a:srgbClr val="000000"/>
              </a:solidFill>
            </a:endParaRPr>
          </a:p>
        </p:txBody>
      </p:sp>
      <p:sp>
        <p:nvSpPr>
          <p:cNvPr id="9" name="TextBox 8"/>
          <p:cNvSpPr txBox="1"/>
          <p:nvPr/>
        </p:nvSpPr>
        <p:spPr>
          <a:xfrm>
            <a:off x="6507230" y="177276"/>
            <a:ext cx="1161114" cy="400110"/>
          </a:xfrm>
          <a:prstGeom prst="rect">
            <a:avLst/>
          </a:prstGeom>
          <a:noFill/>
        </p:spPr>
        <p:txBody>
          <a:bodyPr wrap="square" rtlCol="0">
            <a:spAutoFit/>
          </a:bodyPr>
          <a:lstStyle/>
          <a:p>
            <a:r>
              <a:rPr lang="en-GB" sz="2000" dirty="0">
                <a:solidFill>
                  <a:srgbClr val="000000"/>
                </a:solidFill>
                <a:latin typeface="Calibri" panose="020F0502020204030204" pitchFamily="34" charset="0"/>
              </a:rPr>
              <a:t>410 ppm</a:t>
            </a:r>
          </a:p>
        </p:txBody>
      </p:sp>
    </p:spTree>
    <p:extLst>
      <p:ext uri="{BB962C8B-B14F-4D97-AF65-F5344CB8AC3E}">
        <p14:creationId xmlns:p14="http://schemas.microsoft.com/office/powerpoint/2010/main" val="362120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1" presetClass="entr" presetSubtype="0" fill="hold" nodeType="afterEffect">
                                  <p:stCondLst>
                                    <p:cond delay="0"/>
                                  </p:stCondLst>
                                  <p:childTnLst>
                                    <p:set>
                                      <p:cBhvr>
                                        <p:cTn id="4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1" grpId="0" animBg="1"/>
      <p:bldP spid="22" grpId="0" animBg="1"/>
      <p:bldP spid="23" grpId="0" animBg="1"/>
      <p:bldP spid="24" grpId="0" animBg="1"/>
      <p:bldP spid="38" grpId="0"/>
      <p:bldP spid="7"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www.metoffice.gov.uk/binaries/content/gallery/mohippo/images/research/monitoring/compare_datasets_new_logo_cm.png">
            <a:extLst>
              <a:ext uri="{FF2B5EF4-FFF2-40B4-BE49-F238E27FC236}">
                <a16:creationId xmlns:a16="http://schemas.microsoft.com/office/drawing/2014/main" id="{B4166F6A-90C4-4873-85B8-64ACE774E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55122"/>
            <a:ext cx="7128792" cy="50712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641"/>
          <a:stretch/>
        </p:blipFill>
        <p:spPr bwMode="auto">
          <a:xfrm>
            <a:off x="7668344" y="3833961"/>
            <a:ext cx="1296144"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t1.gstatic.com/images?q=tbn:ANd9GcT3F1kcd6Ob6-a5u4sk-DKE1_8P4FPKGturdgZw3LZjTXLHNap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344" y="1789017"/>
            <a:ext cx="1296144" cy="19280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544" y="6165304"/>
            <a:ext cx="7272808" cy="369332"/>
          </a:xfrm>
          <a:prstGeom prst="rect">
            <a:avLst/>
          </a:prstGeom>
          <a:noFill/>
        </p:spPr>
        <p:txBody>
          <a:bodyPr wrap="square" rtlCol="0">
            <a:spAutoFit/>
          </a:bodyPr>
          <a:lstStyle/>
          <a:p>
            <a:pPr eaLnBrk="1" hangingPunct="1"/>
            <a:r>
              <a:rPr lang="en-GB" sz="1800" dirty="0">
                <a:solidFill>
                  <a:prstClr val="black"/>
                </a:solidFill>
                <a:latin typeface="Calibri"/>
                <a:hlinkClick r:id="rId6"/>
              </a:rPr>
              <a:t>www.metoffice.gov.uk/research/monitoring/climate/surface-temperature</a:t>
            </a:r>
            <a:r>
              <a:rPr lang="en-GB" sz="1800" dirty="0">
                <a:solidFill>
                  <a:prstClr val="black"/>
                </a:solidFill>
                <a:latin typeface="Calibri"/>
              </a:rPr>
              <a:t> </a:t>
            </a:r>
          </a:p>
        </p:txBody>
      </p:sp>
      <p:sp>
        <p:nvSpPr>
          <p:cNvPr id="8" name="Rectangle 2"/>
          <p:cNvSpPr txBox="1">
            <a:spLocks noChangeArrowheads="1"/>
          </p:cNvSpPr>
          <p:nvPr/>
        </p:nvSpPr>
        <p:spPr bwMode="auto">
          <a:xfrm>
            <a:off x="-518476" y="646490"/>
            <a:ext cx="6262464"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2800" b="1" cap="all" dirty="0">
                <a:solidFill>
                  <a:schemeClr val="accent1"/>
                </a:solidFill>
                <a:cs typeface="Calibri" pitchFamily="34" charset="0"/>
              </a:rPr>
              <a:t>The planet is warming</a:t>
            </a:r>
            <a:endParaRPr lang="en-US" sz="2800" b="1" cap="all" dirty="0">
              <a:solidFill>
                <a:schemeClr val="accent1"/>
              </a:solidFill>
              <a:cs typeface="Calibri" pitchFamily="34" charset="0"/>
            </a:endParaRPr>
          </a:p>
        </p:txBody>
      </p:sp>
      <p:cxnSp>
        <p:nvCxnSpPr>
          <p:cNvPr id="10" name="Straight Arrow Connector 9"/>
          <p:cNvCxnSpPr>
            <a:cxnSpLocks/>
          </p:cNvCxnSpPr>
          <p:nvPr/>
        </p:nvCxnSpPr>
        <p:spPr>
          <a:xfrm>
            <a:off x="5652120" y="5589240"/>
            <a:ext cx="1656184"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012160" y="5250686"/>
            <a:ext cx="1186482" cy="369332"/>
          </a:xfrm>
          <a:prstGeom prst="rect">
            <a:avLst/>
          </a:prstGeom>
          <a:noFill/>
        </p:spPr>
        <p:txBody>
          <a:bodyPr wrap="square" rtlCol="0">
            <a:spAutoFit/>
          </a:bodyPr>
          <a:lstStyle/>
          <a:p>
            <a:pPr eaLnBrk="1" hangingPunct="1"/>
            <a:r>
              <a:rPr lang="en-GB" sz="1800" b="1" dirty="0">
                <a:solidFill>
                  <a:srgbClr val="000000"/>
                </a:solidFill>
                <a:latin typeface="Effra" panose="020B0604020202020204" charset="0"/>
              </a:rPr>
              <a:t>44 years</a:t>
            </a:r>
          </a:p>
        </p:txBody>
      </p:sp>
      <p:pic>
        <p:nvPicPr>
          <p:cNvPr id="12" name="Picture 2" descr="http://www.met.reading.ac.uk/~sgs02rpa/JPG/young_rich.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2199" y="4055986"/>
            <a:ext cx="940515" cy="1250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79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88913"/>
            <a:ext cx="9180513" cy="688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66"/>
          <p:cNvPicPr>
            <a:picLocks noChangeAspect="1" noChangeArrowheads="1"/>
          </p:cNvPicPr>
          <p:nvPr/>
        </p:nvPicPr>
        <p:blipFill>
          <a:blip r:embed="rId4">
            <a:extLst>
              <a:ext uri="{28A0092B-C50C-407E-A947-70E740481C1C}">
                <a14:useLocalDpi xmlns:a14="http://schemas.microsoft.com/office/drawing/2010/main" val="0"/>
              </a:ext>
            </a:extLst>
          </a:blip>
          <a:srcRect b="39600"/>
          <a:stretch>
            <a:fillRect/>
          </a:stretch>
        </p:blipFill>
        <p:spPr bwMode="auto">
          <a:xfrm>
            <a:off x="0" y="-26988"/>
            <a:ext cx="9144000" cy="415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Line 70"/>
          <p:cNvSpPr>
            <a:spLocks noChangeShapeType="1"/>
          </p:cNvSpPr>
          <p:nvPr/>
        </p:nvSpPr>
        <p:spPr bwMode="auto">
          <a:xfrm flipH="1" flipV="1">
            <a:off x="4114800" y="1355725"/>
            <a:ext cx="152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7173" name="Line 71"/>
          <p:cNvSpPr>
            <a:spLocks noChangeShapeType="1"/>
          </p:cNvSpPr>
          <p:nvPr/>
        </p:nvSpPr>
        <p:spPr bwMode="auto">
          <a:xfrm flipV="1">
            <a:off x="5257800" y="1431925"/>
            <a:ext cx="762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7174" name="Line 72"/>
          <p:cNvSpPr>
            <a:spLocks noChangeShapeType="1"/>
          </p:cNvSpPr>
          <p:nvPr/>
        </p:nvSpPr>
        <p:spPr bwMode="auto">
          <a:xfrm>
            <a:off x="5257800" y="2574925"/>
            <a:ext cx="1524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7175" name="Line 73"/>
          <p:cNvSpPr>
            <a:spLocks noChangeShapeType="1"/>
          </p:cNvSpPr>
          <p:nvPr/>
        </p:nvSpPr>
        <p:spPr bwMode="auto">
          <a:xfrm flipH="1">
            <a:off x="4114800" y="2651125"/>
            <a:ext cx="762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7176" name="Line 74"/>
          <p:cNvSpPr>
            <a:spLocks noChangeShapeType="1"/>
          </p:cNvSpPr>
          <p:nvPr/>
        </p:nvSpPr>
        <p:spPr bwMode="auto">
          <a:xfrm flipH="1">
            <a:off x="4724400" y="2803525"/>
            <a:ext cx="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mc:AlternateContent xmlns:mc="http://schemas.openxmlformats.org/markup-compatibility/2006" xmlns:a14="http://schemas.microsoft.com/office/drawing/2010/main">
        <mc:Choice Requires="a14">
          <p:sp>
            <p:nvSpPr>
              <p:cNvPr id="103433" name="Text Box 75"/>
              <p:cNvSpPr txBox="1">
                <a:spLocks noChangeArrowheads="1"/>
              </p:cNvSpPr>
              <p:nvPr/>
            </p:nvSpPr>
            <p:spPr bwMode="auto">
              <a:xfrm>
                <a:off x="323850" y="2998443"/>
                <a:ext cx="8064500" cy="134088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lvl="0">
                  <a:spcBef>
                    <a:spcPct val="50000"/>
                  </a:spcBef>
                </a:pPr>
                <a:r>
                  <a:rPr kumimoji="0" lang="en-GB" sz="2400" b="1" i="0" u="none" strike="noStrike" kern="1200" cap="none" spc="0" normalizeH="0" baseline="0" noProof="0" dirty="0">
                    <a:ln>
                      <a:noFill/>
                    </a:ln>
                    <a:solidFill>
                      <a:prstClr val="white"/>
                    </a:solidFill>
                    <a:effectLst/>
                    <a:uLnTx/>
                    <a:uFillTx/>
                    <a:latin typeface="Calibri" pitchFamily="34" charset="0"/>
                    <a:ea typeface="+mn-ea"/>
                    <a:cs typeface="+mn-cs"/>
                  </a:rPr>
                  <a:t>Absorbed Solar or Shortwave Radiation   </a:t>
                </a:r>
                <a14:m>
                  <m:oMath xmlns:m="http://schemas.openxmlformats.org/officeDocument/2006/math">
                    <m:f>
                      <m:fPr>
                        <m:ctrlPr>
                          <a:rPr lang="en-GB" sz="3600" i="1">
                            <a:solidFill>
                              <a:prstClr val="white"/>
                            </a:solidFill>
                            <a:latin typeface="Cambria Math" panose="02040503050406030204" pitchFamily="18" charset="0"/>
                          </a:rPr>
                        </m:ctrlPr>
                      </m:fPr>
                      <m:num>
                        <m:r>
                          <a:rPr lang="en-GB" sz="3600" i="1">
                            <a:solidFill>
                              <a:prstClr val="white"/>
                            </a:solidFill>
                            <a:latin typeface="Cambria Math" panose="02040503050406030204" pitchFamily="18" charset="0"/>
                          </a:rPr>
                          <m:t>𝑆</m:t>
                        </m:r>
                      </m:num>
                      <m:den>
                        <m:r>
                          <a:rPr lang="en-GB" sz="3600" i="1">
                            <a:solidFill>
                              <a:prstClr val="white"/>
                            </a:solidFill>
                            <a:latin typeface="Cambria Math" panose="02040503050406030204" pitchFamily="18" charset="0"/>
                          </a:rPr>
                          <m:t>4</m:t>
                        </m:r>
                      </m:den>
                    </m:f>
                  </m:oMath>
                </a14:m>
                <a:r>
                  <a:rPr lang="en-GB" sz="3600" dirty="0">
                    <a:solidFill>
                      <a:prstClr val="white"/>
                    </a:solidFill>
                  </a:rPr>
                  <a:t>x</a:t>
                </a:r>
                <a14:m>
                  <m:oMath xmlns:m="http://schemas.openxmlformats.org/officeDocument/2006/math">
                    <m:d>
                      <m:dPr>
                        <m:ctrlPr>
                          <a:rPr lang="en-GB" sz="3200" i="1">
                            <a:solidFill>
                              <a:prstClr val="white"/>
                            </a:solidFill>
                            <a:latin typeface="Cambria Math" panose="02040503050406030204" pitchFamily="18" charset="0"/>
                          </a:rPr>
                        </m:ctrlPr>
                      </m:dPr>
                      <m:e>
                        <m:r>
                          <a:rPr lang="en-GB" sz="3200" i="1">
                            <a:solidFill>
                              <a:prstClr val="white"/>
                            </a:solidFill>
                            <a:latin typeface="Cambria Math" panose="02040503050406030204" pitchFamily="18" charset="0"/>
                          </a:rPr>
                          <m:t>1−</m:t>
                        </m:r>
                        <m:r>
                          <a:rPr lang="en-GB" sz="3200" i="1">
                            <a:solidFill>
                              <a:prstClr val="white"/>
                            </a:solidFill>
                            <a:latin typeface="Cambria Math" panose="02040503050406030204" pitchFamily="18" charset="0"/>
                            <a:ea typeface="Cambria Math" panose="02040503050406030204" pitchFamily="18" charset="0"/>
                          </a:rPr>
                          <m:t>𝛼</m:t>
                        </m:r>
                      </m:e>
                    </m:d>
                  </m:oMath>
                </a14:m>
                <a:endParaRPr lang="en-GB" sz="3200" dirty="0">
                  <a:solidFill>
                    <a:prstClr val="white"/>
                  </a:solidFill>
                  <a:ea typeface="Cambria Math" panose="02040503050406030204" pitchFamily="18" charset="0"/>
                </a:endParaRPr>
              </a:p>
              <a:p>
                <a:pPr lvl="0">
                  <a:spcBef>
                    <a:spcPct val="50000"/>
                  </a:spcBef>
                </a:pPr>
                <a:r>
                  <a:rPr kumimoji="0" lang="el-GR" sz="2000" b="0" i="0" u="none" strike="noStrike" kern="1200" cap="none" spc="0" normalizeH="0" baseline="0" noProof="0" dirty="0">
                    <a:ln>
                      <a:noFill/>
                    </a:ln>
                    <a:solidFill>
                      <a:prstClr val="white"/>
                    </a:solidFill>
                    <a:effectLst/>
                    <a:uLnTx/>
                    <a:uFillTx/>
                    <a:latin typeface="Calibri" pitchFamily="34" charset="0"/>
                    <a:ea typeface="+mn-ea"/>
                    <a:cs typeface="Times New Roman" pitchFamily="18" charset="0"/>
                  </a:rPr>
                  <a:t>α</a:t>
                </a:r>
                <a:r>
                  <a:rPr kumimoji="0" lang="en-GB" sz="2000" b="0" i="0" u="none" strike="noStrike" kern="1200" cap="none" spc="0" normalizeH="0" baseline="0" noProof="0" dirty="0">
                    <a:ln>
                      <a:noFill/>
                    </a:ln>
                    <a:solidFill>
                      <a:prstClr val="white"/>
                    </a:solidFill>
                    <a:effectLst/>
                    <a:uLnTx/>
                    <a:uFillTx/>
                    <a:latin typeface="Calibri" pitchFamily="34" charset="0"/>
                    <a:ea typeface="+mn-ea"/>
                    <a:cs typeface="Times New Roman" pitchFamily="18" charset="0"/>
                  </a:rPr>
                  <a:t> is “albedo” – the proportion of incoming solar radiation reflected back </a:t>
                </a:r>
              </a:p>
            </p:txBody>
          </p:sp>
        </mc:Choice>
        <mc:Fallback xmlns="">
          <p:sp>
            <p:nvSpPr>
              <p:cNvPr id="103433" name="Text Box 75"/>
              <p:cNvSpPr txBox="1">
                <a:spLocks noRot="1" noChangeAspect="1" noMove="1" noResize="1" noEditPoints="1" noAdjustHandles="1" noChangeArrowheads="1" noChangeShapeType="1" noTextEdit="1"/>
              </p:cNvSpPr>
              <p:nvPr/>
            </p:nvSpPr>
            <p:spPr bwMode="auto">
              <a:xfrm>
                <a:off x="323850" y="2998443"/>
                <a:ext cx="8064500" cy="1340880"/>
              </a:xfrm>
              <a:prstGeom prst="rect">
                <a:avLst/>
              </a:prstGeom>
              <a:blipFill>
                <a:blip r:embed="rId5"/>
                <a:stretch>
                  <a:fillRect l="-1134" b="-72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03434" name="Text Box 76"/>
          <p:cNvSpPr txBox="1">
            <a:spLocks noChangeArrowheads="1"/>
          </p:cNvSpPr>
          <p:nvPr/>
        </p:nvSpPr>
        <p:spPr bwMode="auto">
          <a:xfrm>
            <a:off x="5791200" y="1341438"/>
            <a:ext cx="335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i="0" u="none" strike="noStrike" kern="1200" cap="none" spc="0" normalizeH="0" baseline="0" noProof="0" dirty="0">
                <a:ln>
                  <a:noFill/>
                </a:ln>
                <a:solidFill>
                  <a:prstClr val="white"/>
                </a:solidFill>
                <a:effectLst/>
                <a:uLnTx/>
                <a:uFillTx/>
                <a:latin typeface="Calibri" pitchFamily="34" charset="0"/>
                <a:ea typeface="+mn-ea"/>
              </a:rPr>
              <a:t>Thermal/Infra-red or Outgoing Longwave Radiation (OLR)</a:t>
            </a:r>
            <a:endParaRPr kumimoji="0" lang="en-GB" sz="2400" i="0" u="none" strike="noStrike" kern="1200" cap="none" spc="0" normalizeH="0" baseline="30000" noProof="0" dirty="0">
              <a:ln>
                <a:noFill/>
              </a:ln>
              <a:solidFill>
                <a:prstClr val="white"/>
              </a:solidFill>
              <a:effectLst/>
              <a:uLnTx/>
              <a:uFillTx/>
              <a:latin typeface="Calibri" pitchFamily="34" charset="0"/>
              <a:ea typeface="+mn-ea"/>
              <a:cs typeface="Times New Roman" pitchFamily="18" charset="0"/>
            </a:endParaRPr>
          </a:p>
        </p:txBody>
      </p:sp>
      <p:sp>
        <p:nvSpPr>
          <p:cNvPr id="7179" name="Oval 77"/>
          <p:cNvSpPr>
            <a:spLocks noChangeArrowheads="1"/>
          </p:cNvSpPr>
          <p:nvPr/>
        </p:nvSpPr>
        <p:spPr bwMode="auto">
          <a:xfrm>
            <a:off x="1116013" y="1681163"/>
            <a:ext cx="647700" cy="647700"/>
          </a:xfrm>
          <a:prstGeom prst="ellipse">
            <a:avLst/>
          </a:prstGeom>
          <a:gradFill rotWithShape="1">
            <a:gsLst>
              <a:gs pos="0">
                <a:srgbClr val="FFFF00"/>
              </a:gs>
              <a:gs pos="100000">
                <a:srgbClr val="CC3300">
                  <a:alpha val="79999"/>
                </a:srgbClr>
              </a:gs>
            </a:gsLst>
            <a:path path="shape">
              <a:fillToRect l="50000" t="50000" r="50000" b="50000"/>
            </a:path>
          </a:gradFill>
          <a:ln w="9525">
            <a:solidFill>
              <a:srgbClr val="FFFF99"/>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80" name="Oval 79"/>
          <p:cNvSpPr>
            <a:spLocks noChangeArrowheads="1"/>
          </p:cNvSpPr>
          <p:nvPr/>
        </p:nvSpPr>
        <p:spPr bwMode="auto">
          <a:xfrm>
            <a:off x="2555875" y="1608138"/>
            <a:ext cx="71438" cy="73025"/>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81" name="Oval 80"/>
          <p:cNvSpPr>
            <a:spLocks noChangeArrowheads="1"/>
          </p:cNvSpPr>
          <p:nvPr/>
        </p:nvSpPr>
        <p:spPr bwMode="auto">
          <a:xfrm>
            <a:off x="2916238" y="1320800"/>
            <a:ext cx="36512" cy="36513"/>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82" name="Oval 81"/>
          <p:cNvSpPr>
            <a:spLocks noChangeArrowheads="1"/>
          </p:cNvSpPr>
          <p:nvPr/>
        </p:nvSpPr>
        <p:spPr bwMode="auto">
          <a:xfrm>
            <a:off x="755650" y="1465263"/>
            <a:ext cx="71438" cy="73025"/>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83" name="Oval 82"/>
          <p:cNvSpPr>
            <a:spLocks noChangeArrowheads="1"/>
          </p:cNvSpPr>
          <p:nvPr/>
        </p:nvSpPr>
        <p:spPr bwMode="auto">
          <a:xfrm>
            <a:off x="6948488" y="1125538"/>
            <a:ext cx="71437" cy="73025"/>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84" name="Oval 83"/>
          <p:cNvSpPr>
            <a:spLocks noChangeArrowheads="1"/>
          </p:cNvSpPr>
          <p:nvPr/>
        </p:nvSpPr>
        <p:spPr bwMode="auto">
          <a:xfrm>
            <a:off x="3132138" y="1536700"/>
            <a:ext cx="36512" cy="36513"/>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85" name="Oval 84"/>
          <p:cNvSpPr>
            <a:spLocks noChangeArrowheads="1"/>
          </p:cNvSpPr>
          <p:nvPr/>
        </p:nvSpPr>
        <p:spPr bwMode="auto">
          <a:xfrm>
            <a:off x="3527425" y="3013075"/>
            <a:ext cx="36513" cy="36513"/>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86" name="Oval 85"/>
          <p:cNvSpPr>
            <a:spLocks noChangeArrowheads="1"/>
          </p:cNvSpPr>
          <p:nvPr/>
        </p:nvSpPr>
        <p:spPr bwMode="auto">
          <a:xfrm>
            <a:off x="6048375" y="1752600"/>
            <a:ext cx="36513" cy="36513"/>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87" name="Oval 86"/>
          <p:cNvSpPr>
            <a:spLocks noChangeArrowheads="1"/>
          </p:cNvSpPr>
          <p:nvPr/>
        </p:nvSpPr>
        <p:spPr bwMode="auto">
          <a:xfrm>
            <a:off x="8639943" y="1536700"/>
            <a:ext cx="36513" cy="36513"/>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88" name="Oval 87"/>
          <p:cNvSpPr>
            <a:spLocks noChangeArrowheads="1"/>
          </p:cNvSpPr>
          <p:nvPr/>
        </p:nvSpPr>
        <p:spPr bwMode="auto">
          <a:xfrm>
            <a:off x="6480175" y="3084513"/>
            <a:ext cx="36513" cy="36512"/>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89" name="Oval 88"/>
          <p:cNvSpPr>
            <a:spLocks noChangeArrowheads="1"/>
          </p:cNvSpPr>
          <p:nvPr/>
        </p:nvSpPr>
        <p:spPr bwMode="auto">
          <a:xfrm>
            <a:off x="755650" y="1860550"/>
            <a:ext cx="36513" cy="36513"/>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3446" name="Line 89"/>
          <p:cNvSpPr>
            <a:spLocks noChangeShapeType="1"/>
          </p:cNvSpPr>
          <p:nvPr/>
        </p:nvSpPr>
        <p:spPr bwMode="auto">
          <a:xfrm>
            <a:off x="1908175" y="2041525"/>
            <a:ext cx="990600"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447" name="Oval 90"/>
          <p:cNvSpPr>
            <a:spLocks noChangeArrowheads="1"/>
          </p:cNvSpPr>
          <p:nvPr/>
        </p:nvSpPr>
        <p:spPr bwMode="auto">
          <a:xfrm>
            <a:off x="2771775" y="1320800"/>
            <a:ext cx="576263" cy="1511300"/>
          </a:xfrm>
          <a:prstGeom prst="ellipse">
            <a:avLst/>
          </a:prstGeom>
          <a:solidFill>
            <a:schemeClr val="accent1">
              <a:alpha val="39999"/>
            </a:schemeClr>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3448" name="Text Box 91"/>
          <p:cNvSpPr txBox="1">
            <a:spLocks noChangeArrowheads="1"/>
          </p:cNvSpPr>
          <p:nvPr/>
        </p:nvSpPr>
        <p:spPr bwMode="auto">
          <a:xfrm>
            <a:off x="2771775" y="1557338"/>
            <a:ext cx="649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l-GR" sz="2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π</a:t>
            </a:r>
            <a:r>
              <a:rPr kumimoji="0" lang="en-GB" sz="2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r</a:t>
            </a:r>
            <a:r>
              <a:rPr kumimoji="0" lang="en-GB" sz="2400" b="0" i="0" u="none" strike="noStrike" kern="1200" cap="none" spc="0" normalizeH="0" baseline="30000" noProof="0">
                <a:ln>
                  <a:noFill/>
                </a:ln>
                <a:solidFill>
                  <a:prstClr val="white"/>
                </a:solidFill>
                <a:effectLst/>
                <a:uLnTx/>
                <a:uFillTx/>
                <a:latin typeface="Times New Roman" pitchFamily="18" charset="0"/>
                <a:ea typeface="+mn-ea"/>
                <a:cs typeface="Times New Roman" pitchFamily="18" charset="0"/>
              </a:rPr>
              <a:t>2</a:t>
            </a:r>
            <a:endParaRPr kumimoji="0" lang="el-GR" sz="2400" b="0" i="0" u="none" strike="noStrike" kern="1200" cap="none" spc="0" normalizeH="0" baseline="30000" noProof="0">
              <a:ln>
                <a:noFill/>
              </a:ln>
              <a:solidFill>
                <a:prstClr val="white"/>
              </a:solidFill>
              <a:effectLst/>
              <a:uLnTx/>
              <a:uFillTx/>
              <a:latin typeface="Times New Roman" pitchFamily="18" charset="0"/>
              <a:ea typeface="+mn-ea"/>
              <a:cs typeface="Times New Roman" pitchFamily="18" charset="0"/>
            </a:endParaRPr>
          </a:p>
        </p:txBody>
      </p:sp>
      <p:sp>
        <p:nvSpPr>
          <p:cNvPr id="103449" name="Text Box 92"/>
          <p:cNvSpPr txBox="1">
            <a:spLocks noChangeArrowheads="1"/>
          </p:cNvSpPr>
          <p:nvPr/>
        </p:nvSpPr>
        <p:spPr bwMode="auto">
          <a:xfrm>
            <a:off x="2124075" y="1584325"/>
            <a:ext cx="649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S</a:t>
            </a:r>
            <a:endParaRPr kumimoji="0" lang="el-GR" sz="2400" b="0" i="0" u="none" strike="noStrike" kern="1200" cap="none" spc="0" normalizeH="0" baseline="30000" noProof="0">
              <a:ln>
                <a:noFill/>
              </a:ln>
              <a:solidFill>
                <a:prstClr val="white"/>
              </a:solidFill>
              <a:effectLst/>
              <a:uLnTx/>
              <a:uFillTx/>
              <a:latin typeface="Times New Roman" pitchFamily="18" charset="0"/>
              <a:ea typeface="+mn-ea"/>
              <a:cs typeface="Times New Roman" pitchFamily="18" charset="0"/>
            </a:endParaRPr>
          </a:p>
        </p:txBody>
      </p:sp>
      <p:sp>
        <p:nvSpPr>
          <p:cNvPr id="7194" name="Rectangle 93"/>
          <p:cNvSpPr>
            <a:spLocks noChangeArrowheads="1"/>
          </p:cNvSpPr>
          <p:nvPr/>
        </p:nvSpPr>
        <p:spPr bwMode="auto">
          <a:xfrm>
            <a:off x="323850" y="23813"/>
            <a:ext cx="6445250" cy="1143000"/>
          </a:xfrm>
          <a:prstGeom prst="rect">
            <a:avLst/>
          </a:prstGeom>
          <a:solidFill>
            <a:schemeClr val="tx2"/>
          </a:solidFill>
          <a:ln>
            <a:noFill/>
          </a:ln>
          <a:extLst/>
        </p:spPr>
        <p:txBody>
          <a:bodyPr anchor="ct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all" spc="0" normalizeH="0" noProof="0" dirty="0">
                <a:ln>
                  <a:noFill/>
                </a:ln>
                <a:solidFill>
                  <a:schemeClr val="accent1"/>
                </a:solidFill>
                <a:effectLst/>
                <a:uLnTx/>
                <a:uFillTx/>
                <a:latin typeface="+mj-lt"/>
              </a:rPr>
              <a:t>Earth’s Radiative energy balance in space</a:t>
            </a:r>
          </a:p>
        </p:txBody>
      </p:sp>
      <p:sp>
        <p:nvSpPr>
          <p:cNvPr id="7195" name="Oval 94"/>
          <p:cNvSpPr>
            <a:spLocks noChangeArrowheads="1"/>
          </p:cNvSpPr>
          <p:nvPr/>
        </p:nvSpPr>
        <p:spPr bwMode="auto">
          <a:xfrm>
            <a:off x="8135938" y="3141663"/>
            <a:ext cx="36512" cy="36512"/>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96" name="Oval 95"/>
          <p:cNvSpPr>
            <a:spLocks noChangeArrowheads="1"/>
          </p:cNvSpPr>
          <p:nvPr/>
        </p:nvSpPr>
        <p:spPr bwMode="auto">
          <a:xfrm>
            <a:off x="5580063" y="3300413"/>
            <a:ext cx="36512" cy="36512"/>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97" name="Oval 96"/>
          <p:cNvSpPr>
            <a:spLocks noChangeArrowheads="1"/>
          </p:cNvSpPr>
          <p:nvPr/>
        </p:nvSpPr>
        <p:spPr bwMode="auto">
          <a:xfrm>
            <a:off x="8351838" y="188913"/>
            <a:ext cx="36512" cy="36512"/>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98" name="Oval 97"/>
          <p:cNvSpPr>
            <a:spLocks noChangeArrowheads="1"/>
          </p:cNvSpPr>
          <p:nvPr/>
        </p:nvSpPr>
        <p:spPr bwMode="auto">
          <a:xfrm>
            <a:off x="323528" y="1160240"/>
            <a:ext cx="36512" cy="36512"/>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pic>
        <p:nvPicPr>
          <p:cNvPr id="7199" name="Picture 98" descr="sun-soho011905-1919z"/>
          <p:cNvPicPr>
            <a:picLocks noChangeAspect="1" noChangeArrowheads="1"/>
          </p:cNvPicPr>
          <p:nvPr/>
        </p:nvPicPr>
        <p:blipFill>
          <a:blip r:embed="rId6">
            <a:lum bright="-20000"/>
            <a:extLst>
              <a:ext uri="{28A0092B-C50C-407E-A947-70E740481C1C}">
                <a14:useLocalDpi xmlns:a14="http://schemas.microsoft.com/office/drawing/2010/main" val="0"/>
              </a:ext>
            </a:extLst>
          </a:blip>
          <a:srcRect t="12457" b="11073"/>
          <a:stretch>
            <a:fillRect/>
          </a:stretch>
        </p:blipFill>
        <p:spPr bwMode="auto">
          <a:xfrm>
            <a:off x="827088" y="1612900"/>
            <a:ext cx="9715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0" name="Picture 99" descr="sun-soho011905-1919z"/>
          <p:cNvPicPr>
            <a:picLocks noChangeAspect="1" noChangeArrowheads="1"/>
          </p:cNvPicPr>
          <p:nvPr/>
        </p:nvPicPr>
        <p:blipFill>
          <a:blip r:embed="rId7">
            <a:lum bright="-20000"/>
            <a:extLst>
              <a:ext uri="{28A0092B-C50C-407E-A947-70E740481C1C}">
                <a14:useLocalDpi xmlns:a14="http://schemas.microsoft.com/office/drawing/2010/main" val="0"/>
              </a:ext>
            </a:extLst>
          </a:blip>
          <a:srcRect l="11073" r="12457"/>
          <a:stretch>
            <a:fillRect/>
          </a:stretch>
        </p:blipFill>
        <p:spPr bwMode="auto">
          <a:xfrm>
            <a:off x="900113" y="1520825"/>
            <a:ext cx="8429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1" name="Picture 100" descr="globe_east_204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4300" y="1266825"/>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58" name="Line 101"/>
          <p:cNvSpPr>
            <a:spLocks noChangeShapeType="1"/>
          </p:cNvSpPr>
          <p:nvPr/>
        </p:nvSpPr>
        <p:spPr bwMode="auto">
          <a:xfrm flipH="1" flipV="1">
            <a:off x="3505200" y="1508125"/>
            <a:ext cx="609600" cy="304800"/>
          </a:xfrm>
          <a:prstGeom prst="line">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459" name="Line 102"/>
          <p:cNvSpPr>
            <a:spLocks noChangeShapeType="1"/>
          </p:cNvSpPr>
          <p:nvPr/>
        </p:nvSpPr>
        <p:spPr bwMode="auto">
          <a:xfrm flipH="1">
            <a:off x="3505200" y="2270125"/>
            <a:ext cx="609600" cy="304800"/>
          </a:xfrm>
          <a:prstGeom prst="line">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460" name="Line 104"/>
          <p:cNvSpPr>
            <a:spLocks noChangeShapeType="1"/>
          </p:cNvSpPr>
          <p:nvPr/>
        </p:nvSpPr>
        <p:spPr bwMode="auto">
          <a:xfrm rot="10800000" flipV="1">
            <a:off x="3686175" y="2117725"/>
            <a:ext cx="381000" cy="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461" name="Line 105"/>
          <p:cNvSpPr>
            <a:spLocks noChangeShapeType="1"/>
          </p:cNvSpPr>
          <p:nvPr/>
        </p:nvSpPr>
        <p:spPr bwMode="auto">
          <a:xfrm flipH="1">
            <a:off x="4643438" y="2760663"/>
            <a:ext cx="0" cy="288925"/>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462" name="Line 106"/>
          <p:cNvSpPr>
            <a:spLocks noChangeShapeType="1"/>
          </p:cNvSpPr>
          <p:nvPr/>
        </p:nvSpPr>
        <p:spPr bwMode="auto">
          <a:xfrm rot="2700000" flipH="1" flipV="1">
            <a:off x="5291932" y="1321594"/>
            <a:ext cx="0" cy="287337"/>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463" name="Line 107"/>
          <p:cNvSpPr>
            <a:spLocks noChangeShapeType="1"/>
          </p:cNvSpPr>
          <p:nvPr/>
        </p:nvSpPr>
        <p:spPr bwMode="auto">
          <a:xfrm rot="8100000" flipH="1" flipV="1">
            <a:off x="5364163" y="2544763"/>
            <a:ext cx="0" cy="287337"/>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464" name="Line 108"/>
          <p:cNvSpPr>
            <a:spLocks noChangeShapeType="1"/>
          </p:cNvSpPr>
          <p:nvPr/>
        </p:nvSpPr>
        <p:spPr bwMode="auto">
          <a:xfrm>
            <a:off x="3200400" y="2041525"/>
            <a:ext cx="900113"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465" name="Text Box 109"/>
          <p:cNvSpPr txBox="1">
            <a:spLocks noChangeArrowheads="1"/>
          </p:cNvSpPr>
          <p:nvPr/>
        </p:nvSpPr>
        <p:spPr bwMode="auto">
          <a:xfrm>
            <a:off x="3995738" y="981075"/>
            <a:ext cx="720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4</a:t>
            </a:r>
            <a:r>
              <a:rPr kumimoji="0" lang="el-GR" sz="2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π</a:t>
            </a:r>
            <a:r>
              <a:rPr kumimoji="0" lang="en-GB" sz="2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r</a:t>
            </a:r>
            <a:r>
              <a:rPr kumimoji="0" lang="en-GB" sz="2400" b="0" i="0" u="none" strike="noStrike" kern="1200" cap="none" spc="0" normalizeH="0" baseline="30000" noProof="0">
                <a:ln>
                  <a:noFill/>
                </a:ln>
                <a:solidFill>
                  <a:prstClr val="white"/>
                </a:solidFill>
                <a:effectLst/>
                <a:uLnTx/>
                <a:uFillTx/>
                <a:latin typeface="Times New Roman" pitchFamily="18" charset="0"/>
                <a:ea typeface="+mn-ea"/>
                <a:cs typeface="Times New Roman" pitchFamily="18" charset="0"/>
              </a:rPr>
              <a:t>2</a:t>
            </a:r>
            <a:endParaRPr kumimoji="0" lang="el-GR" sz="2400" b="0" i="0" u="none" strike="noStrike" kern="1200" cap="none" spc="0" normalizeH="0" baseline="30000" noProof="0">
              <a:ln>
                <a:noFill/>
              </a:ln>
              <a:solidFill>
                <a:prstClr val="white"/>
              </a:solidFill>
              <a:effectLst/>
              <a:uLnTx/>
              <a:uFillTx/>
              <a:latin typeface="Times New Roman" pitchFamily="18" charset="0"/>
              <a:ea typeface="+mn-ea"/>
              <a:cs typeface="Times New Roman" pitchFamily="18" charset="0"/>
            </a:endParaRPr>
          </a:p>
        </p:txBody>
      </p:sp>
      <p:sp>
        <p:nvSpPr>
          <p:cNvPr id="7210" name="Oval 110"/>
          <p:cNvSpPr>
            <a:spLocks noChangeArrowheads="1"/>
          </p:cNvSpPr>
          <p:nvPr/>
        </p:nvSpPr>
        <p:spPr bwMode="auto">
          <a:xfrm>
            <a:off x="4067175" y="2636838"/>
            <a:ext cx="36513" cy="36512"/>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211" name="Oval 111"/>
          <p:cNvSpPr>
            <a:spLocks noChangeArrowheads="1"/>
          </p:cNvSpPr>
          <p:nvPr/>
        </p:nvSpPr>
        <p:spPr bwMode="auto">
          <a:xfrm>
            <a:off x="5543550" y="1447800"/>
            <a:ext cx="36513" cy="36513"/>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3468" name="Line 112"/>
          <p:cNvSpPr>
            <a:spLocks noChangeShapeType="1"/>
          </p:cNvSpPr>
          <p:nvPr/>
        </p:nvSpPr>
        <p:spPr bwMode="auto">
          <a:xfrm flipH="1">
            <a:off x="4716463" y="1125538"/>
            <a:ext cx="0" cy="287337"/>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mc:AlternateContent xmlns:mc="http://schemas.openxmlformats.org/markup-compatibility/2006" xmlns:a14="http://schemas.microsoft.com/office/drawing/2010/main">
        <mc:Choice Requires="a14">
          <p:sp>
            <p:nvSpPr>
              <p:cNvPr id="103469" name="Rectangle 45"/>
              <p:cNvSpPr>
                <a:spLocks noChangeArrowheads="1"/>
              </p:cNvSpPr>
              <p:nvPr/>
            </p:nvSpPr>
            <p:spPr bwMode="auto">
              <a:xfrm>
                <a:off x="161925" y="4308408"/>
                <a:ext cx="8820150" cy="2085777"/>
              </a:xfrm>
              <a:prstGeom prst="rect">
                <a:avLst/>
              </a:prstGeom>
              <a:noFill/>
              <a:ln>
                <a:noFill/>
              </a:ln>
              <a:effectLst/>
              <a:extLst>
                <a:ext uri="{909E8E84-426E-40DD-AFC4-6F175D3DCCD1}">
                  <a14:hiddenFill>
                    <a:solidFill>
                      <a:schemeClr val="bg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GB" sz="2400" b="0" i="0" u="none" strike="noStrike" kern="1200" cap="none" spc="0" normalizeH="0" baseline="0" noProof="0" dirty="0">
                    <a:ln>
                      <a:noFill/>
                    </a:ln>
                    <a:solidFill>
                      <a:prstClr val="white"/>
                    </a:solidFill>
                    <a:effectLst/>
                    <a:uLnTx/>
                    <a:uFillTx/>
                    <a:latin typeface="Calibri" pitchFamily="34" charset="0"/>
                  </a:rPr>
                  <a:t>There is a balance between heating</a:t>
                </a:r>
                <a:r>
                  <a:rPr kumimoji="0" lang="en-GB" sz="2400" b="0" i="0" u="none" strike="noStrike" kern="1200" cap="none" spc="0" normalizeH="0" noProof="0" dirty="0">
                    <a:ln>
                      <a:noFill/>
                    </a:ln>
                    <a:solidFill>
                      <a:prstClr val="white"/>
                    </a:solidFill>
                    <a:effectLst/>
                    <a:uLnTx/>
                    <a:uFillTx/>
                    <a:latin typeface="Calibri" pitchFamily="34" charset="0"/>
                  </a:rPr>
                  <a:t> from</a:t>
                </a:r>
                <a:r>
                  <a:rPr kumimoji="0" lang="en-GB" sz="2400" b="0" i="0" u="none" strike="noStrike" kern="1200" cap="none" spc="0" normalizeH="0" baseline="0" noProof="0" dirty="0">
                    <a:ln>
                      <a:noFill/>
                    </a:ln>
                    <a:solidFill>
                      <a:prstClr val="white"/>
                    </a:solidFill>
                    <a:effectLst/>
                    <a:uLnTx/>
                    <a:uFillTx/>
                    <a:latin typeface="Calibri" pitchFamily="34" charset="0"/>
                  </a:rPr>
                  <a:t> absorbed sunlight and cooling to space through thermal/longwave radiative</a:t>
                </a:r>
                <a:r>
                  <a:rPr kumimoji="0" lang="en-GB" sz="2400" b="0" i="0" u="none" strike="noStrike" kern="1200" cap="none" spc="0" normalizeH="0" noProof="0" dirty="0">
                    <a:ln>
                      <a:noFill/>
                    </a:ln>
                    <a:solidFill>
                      <a:prstClr val="white"/>
                    </a:solidFill>
                    <a:effectLst/>
                    <a:uLnTx/>
                    <a:uFillTx/>
                    <a:latin typeface="Calibri" pitchFamily="34" charset="0"/>
                  </a:rPr>
                  <a:t> energy</a:t>
                </a:r>
                <a:endParaRPr kumimoji="0" lang="en-GB" sz="2400" b="0" i="0" u="none" strike="noStrike" kern="1200" cap="none" spc="0" normalizeH="0" baseline="0" noProof="0" dirty="0">
                  <a:ln>
                    <a:noFill/>
                  </a:ln>
                  <a:solidFill>
                    <a:prstClr val="white"/>
                  </a:solidFill>
                  <a:effectLst/>
                  <a:uLnTx/>
                  <a:uFillTx/>
                  <a:latin typeface="Calibri" pitchFamily="34" charset="0"/>
                </a:endParaRPr>
              </a:p>
              <a:p>
                <a:pPr marL="342900" lvl="0" indent="-342900">
                  <a:spcBef>
                    <a:spcPct val="20000"/>
                  </a:spcBef>
                  <a:buFont typeface="Arial" charset="0"/>
                  <a:buChar char="•"/>
                  <a:defRPr/>
                </a:pPr>
                <a14:m>
                  <m:oMath xmlns:m="http://schemas.openxmlformats.org/officeDocument/2006/math">
                    <m:f>
                      <m:fPr>
                        <m:ctrlPr>
                          <a:rPr lang="en-GB" sz="3200" i="1">
                            <a:solidFill>
                              <a:prstClr val="white"/>
                            </a:solidFill>
                            <a:latin typeface="Cambria Math" panose="02040503050406030204" pitchFamily="18" charset="0"/>
                          </a:rPr>
                        </m:ctrlPr>
                      </m:fPr>
                      <m:num>
                        <m:r>
                          <a:rPr lang="en-GB" sz="3200" i="1">
                            <a:solidFill>
                              <a:prstClr val="white"/>
                            </a:solidFill>
                            <a:latin typeface="Cambria Math" panose="02040503050406030204" pitchFamily="18" charset="0"/>
                          </a:rPr>
                          <m:t>𝑆</m:t>
                        </m:r>
                      </m:num>
                      <m:den>
                        <m:r>
                          <a:rPr lang="en-GB" sz="3200" i="1">
                            <a:solidFill>
                              <a:prstClr val="white"/>
                            </a:solidFill>
                            <a:latin typeface="Cambria Math" panose="02040503050406030204" pitchFamily="18" charset="0"/>
                          </a:rPr>
                          <m:t>4</m:t>
                        </m:r>
                      </m:den>
                    </m:f>
                  </m:oMath>
                </a14:m>
                <a:r>
                  <a:rPr kumimoji="0" lang="en-GB" sz="2400" b="0" u="none" strike="noStrike" kern="1200" cap="none" spc="0" normalizeH="0" baseline="0" noProof="0" dirty="0">
                    <a:ln>
                      <a:noFill/>
                    </a:ln>
                    <a:solidFill>
                      <a:prstClr val="white"/>
                    </a:solidFill>
                    <a:effectLst/>
                    <a:uLnTx/>
                    <a:uFillTx/>
                  </a:rPr>
                  <a:t> </a:t>
                </a:r>
                <a14:m>
                  <m:oMath xmlns:m="http://schemas.openxmlformats.org/officeDocument/2006/math">
                    <m:d>
                      <m:dPr>
                        <m:ctrlPr>
                          <a:rPr kumimoji="0" lang="en-GB" sz="2400" b="0" i="1" u="none" strike="noStrike" kern="1200" cap="none" spc="0" normalizeH="0" baseline="0" noProof="0" smtClean="0">
                            <a:ln>
                              <a:noFill/>
                            </a:ln>
                            <a:solidFill>
                              <a:prstClr val="white"/>
                            </a:solidFill>
                            <a:effectLst/>
                            <a:uLnTx/>
                            <a:uFillTx/>
                            <a:latin typeface="Cambria Math" panose="02040503050406030204" pitchFamily="18" charset="0"/>
                          </a:rPr>
                        </m:ctrlPr>
                      </m:dPr>
                      <m:e>
                        <m:r>
                          <a:rPr kumimoji="0" lang="en-GB" sz="2400" b="0" i="1" u="none" strike="noStrike" kern="1200" cap="none" spc="0" normalizeH="0" baseline="0" noProof="0" smtClean="0">
                            <a:ln>
                              <a:noFill/>
                            </a:ln>
                            <a:solidFill>
                              <a:prstClr val="white"/>
                            </a:solidFill>
                            <a:effectLst/>
                            <a:uLnTx/>
                            <a:uFillTx/>
                            <a:latin typeface="Cambria Math" panose="02040503050406030204" pitchFamily="18" charset="0"/>
                          </a:rPr>
                          <m:t>1−</m:t>
                        </m:r>
                        <m:r>
                          <a:rPr kumimoji="0" lang="en-GB"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𝛼</m:t>
                        </m:r>
                      </m:e>
                    </m:d>
                    <m:r>
                      <a:rPr kumimoji="0" lang="en-GB" sz="2400" b="0" i="1" u="none" strike="noStrike" kern="1200" cap="none" spc="0" normalizeH="0" baseline="0" noProof="0" smtClean="0">
                        <a:ln>
                          <a:noFill/>
                        </a:ln>
                        <a:solidFill>
                          <a:prstClr val="white"/>
                        </a:solidFill>
                        <a:effectLst/>
                        <a:uLnTx/>
                        <a:uFillTx/>
                        <a:latin typeface="Cambria Math" panose="02040503050406030204" pitchFamily="18" charset="0"/>
                      </a:rPr>
                      <m:t>=</m:t>
                    </m:r>
                    <m:r>
                      <a:rPr kumimoji="0" lang="en-GB" sz="2400" b="0" i="1" u="none" strike="noStrike" kern="1200" cap="none" spc="0" normalizeH="0" baseline="0" noProof="0" smtClean="0">
                        <a:ln>
                          <a:noFill/>
                        </a:ln>
                        <a:solidFill>
                          <a:prstClr val="white"/>
                        </a:solidFill>
                        <a:effectLst/>
                        <a:uLnTx/>
                        <a:uFillTx/>
                        <a:latin typeface="Cambria Math" panose="02040503050406030204" pitchFamily="18" charset="0"/>
                      </a:rPr>
                      <m:t>𝑂𝐿𝑅</m:t>
                    </m:r>
                  </m:oMath>
                </a14:m>
                <a:r>
                  <a:rPr kumimoji="0" lang="en-GB" sz="2400" b="0" i="0" u="none" strike="noStrike" kern="1200" cap="none" spc="0" normalizeH="0" baseline="0" noProof="0" dirty="0">
                    <a:ln>
                      <a:noFill/>
                    </a:ln>
                    <a:solidFill>
                      <a:prstClr val="white"/>
                    </a:solidFill>
                    <a:effectLst/>
                    <a:uLnTx/>
                    <a:uFillTx/>
                    <a:latin typeface="Calibri" pitchFamily="34" charset="0"/>
                  </a:rPr>
                  <a:t>      S ≈ 1361 Wm</a:t>
                </a:r>
                <a:r>
                  <a:rPr kumimoji="0" lang="en-GB" sz="2400" b="0" i="0" u="none" strike="noStrike" kern="1200" cap="none" spc="0" normalizeH="0" baseline="30000" noProof="0" dirty="0">
                    <a:ln>
                      <a:noFill/>
                    </a:ln>
                    <a:solidFill>
                      <a:prstClr val="white"/>
                    </a:solidFill>
                    <a:effectLst/>
                    <a:uLnTx/>
                    <a:uFillTx/>
                    <a:latin typeface="Calibri" pitchFamily="34" charset="0"/>
                  </a:rPr>
                  <a:t>-2</a:t>
                </a:r>
                <a:r>
                  <a:rPr kumimoji="0" lang="en-GB" sz="2400" b="0" i="0" u="none" strike="noStrike" kern="1200" cap="none" spc="0" normalizeH="0" baseline="0" noProof="0" dirty="0">
                    <a:ln>
                      <a:noFill/>
                    </a:ln>
                    <a:solidFill>
                      <a:prstClr val="white"/>
                    </a:solidFill>
                    <a:effectLst/>
                    <a:uLnTx/>
                    <a:uFillTx/>
                    <a:latin typeface="Calibri" pitchFamily="34" charset="0"/>
                  </a:rPr>
                  <a:t>, α ≈ 0.3, OLR ≈ 239 Wm</a:t>
                </a:r>
                <a:r>
                  <a:rPr kumimoji="0" lang="en-GB" sz="2400" b="0" i="0" u="none" strike="noStrike" kern="1200" cap="none" spc="0" normalizeH="0" baseline="30000" noProof="0" dirty="0">
                    <a:ln>
                      <a:noFill/>
                    </a:ln>
                    <a:solidFill>
                      <a:prstClr val="white"/>
                    </a:solidFill>
                    <a:effectLst/>
                    <a:uLnTx/>
                    <a:uFillTx/>
                    <a:latin typeface="Calibri" pitchFamily="34" charset="0"/>
                  </a:rPr>
                  <a:t>-2</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GB" sz="2400" b="0" i="0" u="none" strike="noStrike" kern="1200" cap="none" spc="0" normalizeH="0" baseline="0" noProof="0" dirty="0">
                    <a:ln>
                      <a:noFill/>
                    </a:ln>
                    <a:solidFill>
                      <a:prstClr val="white"/>
                    </a:solidFill>
                    <a:effectLst/>
                    <a:uLnTx/>
                    <a:uFillTx/>
                    <a:latin typeface="Calibri" pitchFamily="34" charset="0"/>
                  </a:rPr>
                  <a:t>How does it balance? Why is Earth’s average temperature  </a:t>
                </a:r>
                <a:r>
                  <a:rPr kumimoji="0" lang="en-GB" sz="2400" b="0" i="0" u="none" strike="noStrike" kern="1200" cap="none" spc="0" normalizeH="0" baseline="0" noProof="0" dirty="0">
                    <a:ln>
                      <a:noFill/>
                    </a:ln>
                    <a:solidFill>
                      <a:prstClr val="white"/>
                    </a:solidFill>
                    <a:effectLst/>
                    <a:uLnTx/>
                    <a:uFillTx/>
                    <a:cs typeface="Times New Roman" panose="02020603050405020304" pitchFamily="18" charset="0"/>
                  </a:rPr>
                  <a:t>~</a:t>
                </a:r>
                <a:r>
                  <a:rPr kumimoji="0" lang="en-GB" sz="2400" b="0" i="0" u="none" strike="noStrike" kern="1200" cap="none" spc="0" normalizeH="0" baseline="0" noProof="0" dirty="0">
                    <a:ln>
                      <a:noFill/>
                    </a:ln>
                    <a:solidFill>
                      <a:prstClr val="white"/>
                    </a:solidFill>
                    <a:effectLst/>
                    <a:uLnTx/>
                    <a:uFillTx/>
                    <a:latin typeface="Calibri" pitchFamily="34" charset="0"/>
                  </a:rPr>
                  <a:t>15</a:t>
                </a:r>
                <a:r>
                  <a:rPr kumimoji="0" lang="en-GB" sz="2400" b="0" i="0" u="none" strike="noStrike" kern="1200" cap="none" spc="0" normalizeH="0" baseline="30000" noProof="0" dirty="0">
                    <a:ln>
                      <a:noFill/>
                    </a:ln>
                    <a:solidFill>
                      <a:prstClr val="white"/>
                    </a:solidFill>
                    <a:effectLst/>
                    <a:uLnTx/>
                    <a:uFillTx/>
                    <a:latin typeface="Calibri" pitchFamily="34" charset="0"/>
                  </a:rPr>
                  <a:t>o</a:t>
                </a:r>
                <a:r>
                  <a:rPr kumimoji="0" lang="en-GB" sz="2400" b="0" i="0" u="none" strike="noStrike" kern="1200" cap="none" spc="0" normalizeH="0" baseline="0" noProof="0" dirty="0">
                    <a:ln>
                      <a:noFill/>
                    </a:ln>
                    <a:solidFill>
                      <a:prstClr val="white"/>
                    </a:solidFill>
                    <a:effectLst/>
                    <a:uLnTx/>
                    <a:uFillTx/>
                    <a:latin typeface="Calibri" pitchFamily="34" charset="0"/>
                  </a:rPr>
                  <a:t>C?</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lang="en-GB" sz="2400" dirty="0">
                    <a:solidFill>
                      <a:prstClr val="white"/>
                    </a:solidFill>
                    <a:latin typeface="Calibri" pitchFamily="34" charset="0"/>
                    <a:hlinkClick r:id="rId9"/>
                  </a:rPr>
                  <a:t>Scratch Energy Balance </a:t>
                </a:r>
                <a:r>
                  <a:rPr lang="en-GB" sz="2400" dirty="0" smtClean="0">
                    <a:solidFill>
                      <a:prstClr val="white"/>
                    </a:solidFill>
                    <a:latin typeface="Calibri" pitchFamily="34" charset="0"/>
                    <a:hlinkClick r:id="rId9"/>
                  </a:rPr>
                  <a:t>Activity</a:t>
                </a:r>
                <a:r>
                  <a:rPr lang="en-GB" sz="2400" dirty="0">
                    <a:solidFill>
                      <a:prstClr val="white"/>
                    </a:solidFill>
                    <a:latin typeface="Calibri" pitchFamily="34" charset="0"/>
                  </a:rPr>
                  <a:t>	</a:t>
                </a:r>
                <a:r>
                  <a:rPr lang="en-GB" sz="2400" dirty="0" smtClean="0">
                    <a:solidFill>
                      <a:prstClr val="white"/>
                    </a:solidFill>
                    <a:latin typeface="Calibri" pitchFamily="34" charset="0"/>
                  </a:rPr>
                  <a:t>	</a:t>
                </a:r>
                <a:r>
                  <a:rPr lang="en-GB" sz="1600" dirty="0" smtClean="0">
                    <a:solidFill>
                      <a:prstClr val="white"/>
                    </a:solidFill>
                    <a:latin typeface="Calibri" pitchFamily="34" charset="0"/>
                    <a:hlinkClick r:id="rId10"/>
                  </a:rPr>
                  <a:t>Earth’s annual mean energy balance</a:t>
                </a:r>
                <a:endParaRPr kumimoji="0" lang="en-GB" sz="1600" b="0" i="0" u="none" strike="noStrike" kern="1200" cap="none" spc="0" normalizeH="0" baseline="0" noProof="0" dirty="0">
                  <a:ln>
                    <a:noFill/>
                  </a:ln>
                  <a:solidFill>
                    <a:srgbClr val="9900FF"/>
                  </a:solidFill>
                  <a:effectLst/>
                  <a:uLnTx/>
                  <a:uFillTx/>
                  <a:latin typeface="Calibri" pitchFamily="34" charset="0"/>
                </a:endParaRPr>
              </a:p>
            </p:txBody>
          </p:sp>
        </mc:Choice>
        <mc:Fallback xmlns="">
          <p:sp>
            <p:nvSpPr>
              <p:cNvPr id="103469" name="Rectangle 45"/>
              <p:cNvSpPr>
                <a:spLocks noRot="1" noChangeAspect="1" noMove="1" noResize="1" noEditPoints="1" noAdjustHandles="1" noChangeArrowheads="1" noChangeShapeType="1" noTextEdit="1"/>
              </p:cNvSpPr>
              <p:nvPr/>
            </p:nvSpPr>
            <p:spPr bwMode="auto">
              <a:xfrm>
                <a:off x="161925" y="4308408"/>
                <a:ext cx="8820150" cy="2085777"/>
              </a:xfrm>
              <a:prstGeom prst="rect">
                <a:avLst/>
              </a:prstGeom>
              <a:blipFill rotWithShape="0">
                <a:blip r:embed="rId11"/>
                <a:stretch>
                  <a:fillRect l="-968" t="-2339" b="-28070"/>
                </a:stretch>
              </a:blip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103470" name="Line 107"/>
          <p:cNvSpPr>
            <a:spLocks noChangeShapeType="1"/>
          </p:cNvSpPr>
          <p:nvPr/>
        </p:nvSpPr>
        <p:spPr bwMode="auto">
          <a:xfrm rot="-8100000" flipH="1" flipV="1">
            <a:off x="4139407" y="2566194"/>
            <a:ext cx="0" cy="287337"/>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471" name="Line 106"/>
          <p:cNvSpPr>
            <a:spLocks noChangeShapeType="1"/>
          </p:cNvSpPr>
          <p:nvPr/>
        </p:nvSpPr>
        <p:spPr bwMode="auto">
          <a:xfrm rot="-2700000" flipH="1" flipV="1">
            <a:off x="4284663" y="1341438"/>
            <a:ext cx="0" cy="287337"/>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472" name="Line 104"/>
          <p:cNvSpPr>
            <a:spLocks noChangeShapeType="1"/>
          </p:cNvSpPr>
          <p:nvPr/>
        </p:nvSpPr>
        <p:spPr bwMode="auto">
          <a:xfrm flipV="1">
            <a:off x="5435600" y="2133600"/>
            <a:ext cx="381000" cy="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pic>
        <p:nvPicPr>
          <p:cNvPr id="49" name="Picture 55">
            <a:extLst>
              <a:ext uri="{FF2B5EF4-FFF2-40B4-BE49-F238E27FC236}">
                <a16:creationId xmlns:a16="http://schemas.microsoft.com/office/drawing/2014/main" id="{6C34347F-1E36-46E6-BF24-489990F56AF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Tree>
    <p:extLst>
      <p:ext uri="{BB962C8B-B14F-4D97-AF65-F5344CB8AC3E}">
        <p14:creationId xmlns:p14="http://schemas.microsoft.com/office/powerpoint/2010/main" val="328989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44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4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4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346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34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34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34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346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34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346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346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34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34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34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347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347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347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3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3" grpId="0"/>
      <p:bldP spid="103434" grpId="0"/>
      <p:bldP spid="103446" grpId="0" animBg="1"/>
      <p:bldP spid="103447" grpId="0" animBg="1"/>
      <p:bldP spid="103448" grpId="0"/>
      <p:bldP spid="103449" grpId="0"/>
      <p:bldP spid="103458" grpId="0" animBg="1"/>
      <p:bldP spid="103459" grpId="0" animBg="1"/>
      <p:bldP spid="103460" grpId="0" animBg="1"/>
      <p:bldP spid="103461" grpId="0" animBg="1"/>
      <p:bldP spid="103462" grpId="0" animBg="1"/>
      <p:bldP spid="103463" grpId="0" animBg="1"/>
      <p:bldP spid="103464" grpId="0" animBg="1"/>
      <p:bldP spid="103465" grpId="0"/>
      <p:bldP spid="103468" grpId="0" animBg="1"/>
      <p:bldP spid="103469" grpId="0"/>
      <p:bldP spid="103470" grpId="0" animBg="1"/>
      <p:bldP spid="103471" grpId="0" animBg="1"/>
      <p:bldP spid="10347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alevel.colorado.edu/files/2016_rel4/sl_ns_glob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994" y="1187624"/>
            <a:ext cx="7386398" cy="52759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9553" y="197768"/>
            <a:ext cx="8235280" cy="1143000"/>
          </a:xfrm>
        </p:spPr>
        <p:txBody>
          <a:bodyPr/>
          <a:lstStyle/>
          <a:p>
            <a:r>
              <a:rPr lang="en-GB" sz="2800" dirty="0"/>
              <a:t>Global average sea level is rising…</a:t>
            </a:r>
          </a:p>
        </p:txBody>
      </p:sp>
      <p:sp>
        <p:nvSpPr>
          <p:cNvPr id="9" name="TextBox 8"/>
          <p:cNvSpPr txBox="1"/>
          <p:nvPr/>
        </p:nvSpPr>
        <p:spPr>
          <a:xfrm>
            <a:off x="4407193" y="4941168"/>
            <a:ext cx="3307937" cy="400110"/>
          </a:xfrm>
          <a:prstGeom prst="rect">
            <a:avLst/>
          </a:prstGeom>
          <a:noFill/>
        </p:spPr>
        <p:txBody>
          <a:bodyPr wrap="square" rtlCol="0">
            <a:spAutoFit/>
          </a:bodyPr>
          <a:lstStyle/>
          <a:p>
            <a:r>
              <a:rPr lang="en-GB" sz="2000" dirty="0">
                <a:latin typeface="Calibri" panose="020F0502020204030204" pitchFamily="34" charset="0"/>
                <a:hlinkClick r:id="rId4"/>
              </a:rPr>
              <a:t>http://sealevel.colorado.edu/</a:t>
            </a:r>
            <a:r>
              <a:rPr lang="en-GB" sz="2000" dirty="0">
                <a:latin typeface="Calibri" panose="020F0502020204030204" pitchFamily="34" charset="0"/>
              </a:rPr>
              <a:t> </a:t>
            </a:r>
          </a:p>
        </p:txBody>
      </p:sp>
    </p:spTree>
    <p:extLst>
      <p:ext uri="{BB962C8B-B14F-4D97-AF65-F5344CB8AC3E}">
        <p14:creationId xmlns:p14="http://schemas.microsoft.com/office/powerpoint/2010/main" val="183663486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Text Box 2"/>
          <p:cNvSpPr txBox="1">
            <a:spLocks noChangeArrowheads="1"/>
          </p:cNvSpPr>
          <p:nvPr/>
        </p:nvSpPr>
        <p:spPr bwMode="auto">
          <a:xfrm>
            <a:off x="4932363" y="6021388"/>
            <a:ext cx="4319587" cy="366712"/>
          </a:xfrm>
          <a:prstGeom prst="rect">
            <a:avLst/>
          </a:prstGeom>
          <a:noFill/>
          <a:ln w="9525">
            <a:noFill/>
            <a:miter lim="800000"/>
            <a:headEnd/>
            <a:tailEnd/>
          </a:ln>
        </p:spPr>
        <p:txBody>
          <a:bodyPr>
            <a:spAutoFit/>
          </a:bodyPr>
          <a:lstStyle/>
          <a:p>
            <a:pPr eaLnBrk="1" hangingPunct="1">
              <a:spcBef>
                <a:spcPct val="50000"/>
              </a:spcBef>
            </a:pPr>
            <a:r>
              <a:rPr lang="en-GB" sz="1800" b="1" dirty="0">
                <a:solidFill>
                  <a:srgbClr val="FFFFFF"/>
                </a:solidFill>
                <a:latin typeface="Arial" charset="0"/>
              </a:rPr>
              <a:t>NSIDC :</a:t>
            </a:r>
            <a:endParaRPr lang="en-US" sz="1800" b="1" dirty="0">
              <a:solidFill>
                <a:srgbClr val="FFFFFF"/>
              </a:solidFill>
              <a:latin typeface="Arial" charset="0"/>
            </a:endParaRPr>
          </a:p>
        </p:txBody>
      </p:sp>
      <p:sp>
        <p:nvSpPr>
          <p:cNvPr id="142340" name="Text Box 5"/>
          <p:cNvSpPr txBox="1">
            <a:spLocks noChangeArrowheads="1"/>
          </p:cNvSpPr>
          <p:nvPr/>
        </p:nvSpPr>
        <p:spPr bwMode="auto">
          <a:xfrm>
            <a:off x="395287" y="717664"/>
            <a:ext cx="8339085" cy="1138773"/>
          </a:xfrm>
          <a:prstGeom prst="rect">
            <a:avLst/>
          </a:prstGeom>
          <a:noFill/>
          <a:ln w="9525">
            <a:noFill/>
            <a:miter lim="800000"/>
            <a:headEnd/>
            <a:tailEnd/>
          </a:ln>
        </p:spPr>
        <p:txBody>
          <a:bodyPr wrap="square">
            <a:spAutoFit/>
          </a:bodyPr>
          <a:lstStyle/>
          <a:p>
            <a:pPr eaLnBrk="1" hangingPunct="1">
              <a:spcBef>
                <a:spcPct val="50000"/>
              </a:spcBef>
            </a:pPr>
            <a:r>
              <a:rPr lang="en-GB" sz="3200" b="1" cap="all" dirty="0">
                <a:solidFill>
                  <a:schemeClr val="accent1"/>
                </a:solidFill>
                <a:latin typeface="+mn-lt"/>
              </a:rPr>
              <a:t>Melting of Arctic sea Ice </a:t>
            </a:r>
          </a:p>
          <a:p>
            <a:pPr eaLnBrk="1" hangingPunct="1">
              <a:spcBef>
                <a:spcPct val="50000"/>
              </a:spcBef>
            </a:pPr>
            <a:r>
              <a:rPr lang="en-GB" sz="2400" dirty="0">
                <a:solidFill>
                  <a:srgbClr val="000000"/>
                </a:solidFill>
                <a:latin typeface="Arial" charset="0"/>
              </a:rPr>
              <a:t> </a:t>
            </a:r>
            <a:endParaRPr lang="en-US" sz="2400" dirty="0">
              <a:solidFill>
                <a:srgbClr val="000000"/>
              </a:solidFill>
              <a:latin typeface="Arial" charset="0"/>
            </a:endParaRPr>
          </a:p>
        </p:txBody>
      </p:sp>
      <p:pic>
        <p:nvPicPr>
          <p:cNvPr id="2" name="Picture 1"/>
          <p:cNvPicPr>
            <a:picLocks noChangeAspect="1"/>
          </p:cNvPicPr>
          <p:nvPr/>
        </p:nvPicPr>
        <p:blipFill>
          <a:blip r:embed="rId3"/>
          <a:stretch>
            <a:fillRect/>
          </a:stretch>
        </p:blipFill>
        <p:spPr>
          <a:xfrm>
            <a:off x="1403648" y="1365542"/>
            <a:ext cx="6912767" cy="5022558"/>
          </a:xfrm>
          <a:prstGeom prst="rect">
            <a:avLst/>
          </a:prstGeom>
        </p:spPr>
      </p:pic>
    </p:spTree>
    <p:extLst>
      <p:ext uri="{BB962C8B-B14F-4D97-AF65-F5344CB8AC3E}">
        <p14:creationId xmlns:p14="http://schemas.microsoft.com/office/powerpoint/2010/main" val="3709654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195" y="874670"/>
            <a:ext cx="8031237" cy="5290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7"/>
          <p:cNvSpPr txBox="1">
            <a:spLocks noChangeArrowheads="1"/>
          </p:cNvSpPr>
          <p:nvPr/>
        </p:nvSpPr>
        <p:spPr bwMode="auto">
          <a:xfrm>
            <a:off x="323527" y="6165304"/>
            <a:ext cx="84632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Wild et al. (2012) </a:t>
            </a:r>
            <a:r>
              <a:rPr kumimoji="0" lang="en-GB" sz="1800" b="0" i="0" u="none" strike="noStrike" kern="1200" cap="none" spc="0" normalizeH="0" baseline="0" noProof="0" dirty="0" err="1">
                <a:ln>
                  <a:noFill/>
                </a:ln>
                <a:solidFill>
                  <a:srgbClr val="000000"/>
                </a:solidFill>
                <a:effectLst/>
                <a:uLnTx/>
                <a:uFillTx/>
                <a:latin typeface="Arial" pitchFamily="34" charset="0"/>
                <a:ea typeface="+mn-ea"/>
                <a:cs typeface="+mn-cs"/>
                <a:hlinkClick r:id="rId3"/>
              </a:rPr>
              <a:t>Clim</a:t>
            </a:r>
            <a:r>
              <a:rPr kumimoji="0" lang="en-GB" sz="1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 Dynamics</a:t>
            </a:r>
            <a:r>
              <a:rPr kumimoji="0" lang="en-GB" sz="1800" b="0" i="0" u="none" strike="noStrike" kern="1200" cap="none" spc="0" normalizeH="0" baseline="0" noProof="0" dirty="0">
                <a:ln>
                  <a:noFill/>
                </a:ln>
                <a:solidFill>
                  <a:srgbClr val="000000"/>
                </a:solidFill>
                <a:effectLst/>
                <a:uLnTx/>
                <a:uFillTx/>
                <a:latin typeface="Arial" pitchFamily="34" charset="0"/>
                <a:ea typeface="+mn-ea"/>
                <a:cs typeface="+mn-cs"/>
              </a:rPr>
              <a:t>. See also:</a:t>
            </a:r>
            <a:r>
              <a:rPr kumimoji="0" lang="en-GB" sz="1800" b="0" i="0" u="none" strike="noStrike" kern="1200" cap="none" spc="0" normalizeH="0" noProof="0" dirty="0">
                <a:ln>
                  <a:noFill/>
                </a:ln>
                <a:solidFill>
                  <a:srgbClr val="000000"/>
                </a:solidFill>
                <a:effectLst/>
                <a:uLnTx/>
                <a:uFillTx/>
                <a:latin typeface="Arial" pitchFamily="34" charset="0"/>
                <a:ea typeface="+mn-ea"/>
                <a:cs typeface="+mn-cs"/>
              </a:rPr>
              <a:t> </a:t>
            </a:r>
            <a:r>
              <a:rPr kumimoji="0" lang="en-GB" sz="1800" b="0" i="0" u="none" strike="noStrike" kern="1200" cap="none" spc="0" normalizeH="0" noProof="0" dirty="0">
                <a:ln>
                  <a:noFill/>
                </a:ln>
                <a:solidFill>
                  <a:srgbClr val="000000"/>
                </a:solidFill>
                <a:effectLst/>
                <a:uLnTx/>
                <a:uFillTx/>
                <a:latin typeface="Arial" pitchFamily="34" charset="0"/>
                <a:ea typeface="+mn-ea"/>
                <a:cs typeface="+mn-cs"/>
                <a:hlinkClick r:id="rId4"/>
              </a:rPr>
              <a:t>RMetS Climate Science updates</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TextBox 3"/>
          <p:cNvSpPr txBox="1"/>
          <p:nvPr/>
        </p:nvSpPr>
        <p:spPr>
          <a:xfrm>
            <a:off x="251520" y="190381"/>
            <a:ext cx="8712967" cy="646331"/>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schemeClr val="accent1"/>
                </a:solidFill>
                <a:effectLst/>
                <a:uLnTx/>
                <a:uFillTx/>
                <a:latin typeface="Calibri" pitchFamily="34" charset="0"/>
                <a:ea typeface="+mn-ea"/>
                <a:cs typeface="+mn-cs"/>
              </a:rPr>
              <a:t>Earth’s Global Annual Average Energy Balance</a:t>
            </a:r>
          </a:p>
        </p:txBody>
      </p:sp>
    </p:spTree>
    <p:extLst>
      <p:ext uri="{BB962C8B-B14F-4D97-AF65-F5344CB8AC3E}">
        <p14:creationId xmlns:p14="http://schemas.microsoft.com/office/powerpoint/2010/main" val="2050447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Mauna Loa C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016827"/>
            <a:ext cx="7272808" cy="564162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323602" y="53752"/>
            <a:ext cx="6984702" cy="11430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50" charset="0"/>
              </a:defRPr>
            </a:lvl2pPr>
            <a:lvl3pPr algn="l" rtl="0" eaLnBrk="1" fontAlgn="base" hangingPunct="1">
              <a:spcBef>
                <a:spcPct val="0"/>
              </a:spcBef>
              <a:spcAft>
                <a:spcPct val="0"/>
              </a:spcAft>
              <a:defRPr sz="3600">
                <a:solidFill>
                  <a:schemeClr val="tx2"/>
                </a:solidFill>
                <a:latin typeface="Rdg Vesta" pitchFamily="50" charset="0"/>
              </a:defRPr>
            </a:lvl3pPr>
            <a:lvl4pPr algn="l" rtl="0" eaLnBrk="1" fontAlgn="base" hangingPunct="1">
              <a:spcBef>
                <a:spcPct val="0"/>
              </a:spcBef>
              <a:spcAft>
                <a:spcPct val="0"/>
              </a:spcAft>
              <a:defRPr sz="3600">
                <a:solidFill>
                  <a:schemeClr val="tx2"/>
                </a:solidFill>
                <a:latin typeface="Rdg Vesta" pitchFamily="50" charset="0"/>
              </a:defRPr>
            </a:lvl4pPr>
            <a:lvl5pPr algn="l" rtl="0" eaLnBrk="1" fontAlgn="base" hangingPunct="1">
              <a:spcBef>
                <a:spcPct val="0"/>
              </a:spcBef>
              <a:spcAft>
                <a:spcPct val="0"/>
              </a:spcAft>
              <a:defRPr sz="3600">
                <a:solidFill>
                  <a:schemeClr val="tx2"/>
                </a:solidFill>
                <a:latin typeface="Rdg Vesta" pitchFamily="50" charset="0"/>
              </a:defRPr>
            </a:lvl5pPr>
            <a:lvl6pPr marL="457200" algn="l" rtl="0" eaLnBrk="1" fontAlgn="base" hangingPunct="1">
              <a:spcBef>
                <a:spcPct val="0"/>
              </a:spcBef>
              <a:spcAft>
                <a:spcPct val="0"/>
              </a:spcAft>
              <a:defRPr sz="3600">
                <a:solidFill>
                  <a:schemeClr val="tx2"/>
                </a:solidFill>
                <a:latin typeface="Rdg Vesta" pitchFamily="50" charset="0"/>
              </a:defRPr>
            </a:lvl6pPr>
            <a:lvl7pPr marL="914400" algn="l" rtl="0" eaLnBrk="1" fontAlgn="base" hangingPunct="1">
              <a:spcBef>
                <a:spcPct val="0"/>
              </a:spcBef>
              <a:spcAft>
                <a:spcPct val="0"/>
              </a:spcAft>
              <a:defRPr sz="3600">
                <a:solidFill>
                  <a:schemeClr val="tx2"/>
                </a:solidFill>
                <a:latin typeface="Rdg Vesta" pitchFamily="50" charset="0"/>
              </a:defRPr>
            </a:lvl7pPr>
            <a:lvl8pPr marL="1371600" algn="l" rtl="0" eaLnBrk="1" fontAlgn="base" hangingPunct="1">
              <a:spcBef>
                <a:spcPct val="0"/>
              </a:spcBef>
              <a:spcAft>
                <a:spcPct val="0"/>
              </a:spcAft>
              <a:defRPr sz="3600">
                <a:solidFill>
                  <a:schemeClr val="tx2"/>
                </a:solidFill>
                <a:latin typeface="Rdg Vesta" pitchFamily="50" charset="0"/>
              </a:defRPr>
            </a:lvl8pPr>
            <a:lvl9pPr marL="1828800" algn="l" rtl="0" eaLnBrk="1" fontAlgn="base" hangingPunct="1">
              <a:spcBef>
                <a:spcPct val="0"/>
              </a:spcBef>
              <a:spcAft>
                <a:spcPct val="0"/>
              </a:spcAft>
              <a:defRPr sz="3600">
                <a:solidFill>
                  <a:schemeClr val="tx2"/>
                </a:solidFill>
                <a:latin typeface="Rdg Vesta" pitchFamily="50" charset="0"/>
              </a:defRPr>
            </a:lvl9pPr>
          </a:lstStyle>
          <a:p>
            <a:r>
              <a:rPr lang="en-GB" sz="2800" b="1" kern="0" cap="all" dirty="0">
                <a:solidFill>
                  <a:schemeClr val="accent1"/>
                </a:solidFill>
                <a:cs typeface="Calibri" pitchFamily="34" charset="0"/>
              </a:rPr>
              <a:t>“Radiative forcing” of climate</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7149" y="199552"/>
            <a:ext cx="1905331"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a:extLst>
              <a:ext uri="{FF2B5EF4-FFF2-40B4-BE49-F238E27FC236}">
                <a16:creationId xmlns:a16="http://schemas.microsoft.com/office/drawing/2014/main" id="{F786DA7E-EAF5-4ACE-A4A7-D015672E17E4}"/>
              </a:ext>
            </a:extLst>
          </p:cNvPr>
          <p:cNvCxnSpPr>
            <a:cxnSpLocks/>
          </p:cNvCxnSpPr>
          <p:nvPr/>
        </p:nvCxnSpPr>
        <p:spPr>
          <a:xfrm>
            <a:off x="2627784" y="4941168"/>
            <a:ext cx="4104456"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D784F84-1155-4EB8-987B-29C4069A2579}"/>
              </a:ext>
            </a:extLst>
          </p:cNvPr>
          <p:cNvSpPr txBox="1"/>
          <p:nvPr/>
        </p:nvSpPr>
        <p:spPr>
          <a:xfrm>
            <a:off x="5580111" y="4602614"/>
            <a:ext cx="1042467" cy="338554"/>
          </a:xfrm>
          <a:prstGeom prst="rect">
            <a:avLst/>
          </a:prstGeom>
          <a:noFill/>
        </p:spPr>
        <p:txBody>
          <a:bodyPr wrap="square" rtlCol="0">
            <a:spAutoFit/>
          </a:bodyPr>
          <a:lstStyle/>
          <a:p>
            <a:pPr eaLnBrk="1" hangingPunct="1"/>
            <a:r>
              <a:rPr lang="en-GB" sz="1600" b="1" dirty="0">
                <a:solidFill>
                  <a:srgbClr val="000000"/>
                </a:solidFill>
              </a:rPr>
              <a:t>44 years</a:t>
            </a:r>
          </a:p>
        </p:txBody>
      </p:sp>
      <p:pic>
        <p:nvPicPr>
          <p:cNvPr id="14" name="Picture 2" descr="http://www.met.reading.ac.uk/~sgs02rpa/JPG/young_rich.jpg">
            <a:extLst>
              <a:ext uri="{FF2B5EF4-FFF2-40B4-BE49-F238E27FC236}">
                <a16:creationId xmlns:a16="http://schemas.microsoft.com/office/drawing/2014/main" id="{A902C79A-2A96-4783-BB8E-39BFC75A59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8286" y="3573016"/>
            <a:ext cx="812340" cy="10801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052097A-CF27-41D2-9DD2-66417E1E657E}"/>
              </a:ext>
            </a:extLst>
          </p:cNvPr>
          <p:cNvSpPr txBox="1"/>
          <p:nvPr/>
        </p:nvSpPr>
        <p:spPr>
          <a:xfrm>
            <a:off x="7164288" y="2348880"/>
            <a:ext cx="1728192" cy="1569660"/>
          </a:xfrm>
          <a:prstGeom prst="rect">
            <a:avLst/>
          </a:prstGeom>
          <a:noFill/>
        </p:spPr>
        <p:txBody>
          <a:bodyPr wrap="square" rtlCol="0">
            <a:spAutoFit/>
          </a:bodyPr>
          <a:lstStyle/>
          <a:p>
            <a:r>
              <a:rPr lang="en-GB" sz="2400" dirty="0">
                <a:latin typeface="+mn-lt"/>
              </a:rPr>
              <a:t>140 billion 2kW kettles heating up the oceans!</a:t>
            </a:r>
          </a:p>
        </p:txBody>
      </p:sp>
    </p:spTree>
    <p:extLst>
      <p:ext uri="{BB962C8B-B14F-4D97-AF65-F5344CB8AC3E}">
        <p14:creationId xmlns:p14="http://schemas.microsoft.com/office/powerpoint/2010/main" val="204484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68255"/>
          <a:stretch/>
        </p:blipFill>
        <p:spPr>
          <a:xfrm>
            <a:off x="94139" y="900516"/>
            <a:ext cx="4475251" cy="2561703"/>
          </a:xfrm>
          <a:prstGeom prst="rect">
            <a:avLst/>
          </a:prstGeom>
        </p:spPr>
      </p:pic>
      <p:pic>
        <p:nvPicPr>
          <p:cNvPr id="5" name="Picture 4"/>
          <p:cNvPicPr>
            <a:picLocks noChangeAspect="1"/>
          </p:cNvPicPr>
          <p:nvPr/>
        </p:nvPicPr>
        <p:blipFill rotWithShape="1">
          <a:blip r:embed="rId3"/>
          <a:srcRect t="67804" b="1"/>
          <a:stretch/>
        </p:blipFill>
        <p:spPr>
          <a:xfrm>
            <a:off x="83831" y="3402735"/>
            <a:ext cx="4475251" cy="2598016"/>
          </a:xfrm>
          <a:prstGeom prst="rect">
            <a:avLst/>
          </a:prstGeom>
        </p:spPr>
      </p:pic>
      <p:pic>
        <p:nvPicPr>
          <p:cNvPr id="6" name="Picture 5"/>
          <p:cNvPicPr>
            <a:picLocks noChangeAspect="1"/>
          </p:cNvPicPr>
          <p:nvPr/>
        </p:nvPicPr>
        <p:blipFill rotWithShape="1">
          <a:blip r:embed="rId4"/>
          <a:srcRect l="51341" t="10116" b="17202"/>
          <a:stretch/>
        </p:blipFill>
        <p:spPr>
          <a:xfrm>
            <a:off x="5055162" y="3740054"/>
            <a:ext cx="3817107" cy="1972186"/>
          </a:xfrm>
          <a:prstGeom prst="rect">
            <a:avLst/>
          </a:prstGeom>
        </p:spPr>
      </p:pic>
      <p:pic>
        <p:nvPicPr>
          <p:cNvPr id="7" name="Picture 6"/>
          <p:cNvPicPr>
            <a:picLocks noChangeAspect="1"/>
          </p:cNvPicPr>
          <p:nvPr/>
        </p:nvPicPr>
        <p:blipFill rotWithShape="1">
          <a:blip r:embed="rId4"/>
          <a:srcRect l="10623" t="81974" r="4184" b="4128"/>
          <a:stretch/>
        </p:blipFill>
        <p:spPr>
          <a:xfrm>
            <a:off x="4403486" y="5683730"/>
            <a:ext cx="4731890" cy="267003"/>
          </a:xfrm>
          <a:prstGeom prst="rect">
            <a:avLst/>
          </a:prstGeom>
        </p:spPr>
      </p:pic>
      <p:pic>
        <p:nvPicPr>
          <p:cNvPr id="9" name="Picture 8"/>
          <p:cNvPicPr>
            <a:picLocks noChangeAspect="1"/>
          </p:cNvPicPr>
          <p:nvPr/>
        </p:nvPicPr>
        <p:blipFill rotWithShape="1">
          <a:blip r:embed="rId5"/>
          <a:srcRect l="15071" t="6851" b="9332"/>
          <a:stretch/>
        </p:blipFill>
        <p:spPr>
          <a:xfrm>
            <a:off x="5016343" y="1271317"/>
            <a:ext cx="3860160" cy="1907786"/>
          </a:xfrm>
          <a:prstGeom prst="rect">
            <a:avLst/>
          </a:prstGeom>
        </p:spPr>
      </p:pic>
      <p:pic>
        <p:nvPicPr>
          <p:cNvPr id="12" name="Picture 11"/>
          <p:cNvPicPr>
            <a:picLocks noChangeAspect="1"/>
          </p:cNvPicPr>
          <p:nvPr/>
        </p:nvPicPr>
        <p:blipFill rotWithShape="1">
          <a:blip r:embed="rId6"/>
          <a:srcRect l="9033" t="90627"/>
          <a:stretch/>
        </p:blipFill>
        <p:spPr>
          <a:xfrm>
            <a:off x="4839420" y="3162251"/>
            <a:ext cx="4162246" cy="459243"/>
          </a:xfrm>
          <a:prstGeom prst="rect">
            <a:avLst/>
          </a:prstGeom>
        </p:spPr>
      </p:pic>
      <p:sp>
        <p:nvSpPr>
          <p:cNvPr id="14" name="TextBox 13"/>
          <p:cNvSpPr txBox="1"/>
          <p:nvPr/>
        </p:nvSpPr>
        <p:spPr>
          <a:xfrm>
            <a:off x="4746936" y="1167798"/>
            <a:ext cx="401128" cy="2123658"/>
          </a:xfrm>
          <a:prstGeom prst="rect">
            <a:avLst/>
          </a:prstGeom>
          <a:noFill/>
        </p:spPr>
        <p:txBody>
          <a:bodyPr wrap="square" rtlCol="0">
            <a:spAutoFit/>
          </a:bodyPr>
          <a:lstStyle/>
          <a:p>
            <a:r>
              <a:rPr lang="en-GB" sz="1200" dirty="0">
                <a:solidFill>
                  <a:srgbClr val="000000"/>
                </a:solidFill>
                <a:latin typeface="Arial" panose="020B0604020202020204" pitchFamily="34" charset="0"/>
                <a:cs typeface="Arial" panose="020B0604020202020204" pitchFamily="34" charset="0"/>
              </a:rPr>
              <a:t>1.0</a:t>
            </a:r>
          </a:p>
          <a:p>
            <a:endParaRPr lang="en-GB" sz="1200" dirty="0">
              <a:solidFill>
                <a:srgbClr val="000000"/>
              </a:solidFill>
              <a:latin typeface="Arial" panose="020B0604020202020204" pitchFamily="34" charset="0"/>
              <a:cs typeface="Arial" panose="020B0604020202020204" pitchFamily="34" charset="0"/>
            </a:endParaRPr>
          </a:p>
          <a:p>
            <a:r>
              <a:rPr lang="en-GB" sz="1200" dirty="0">
                <a:solidFill>
                  <a:srgbClr val="000000"/>
                </a:solidFill>
                <a:latin typeface="Arial" panose="020B0604020202020204" pitchFamily="34" charset="0"/>
                <a:cs typeface="Arial" panose="020B0604020202020204" pitchFamily="34" charset="0"/>
              </a:rPr>
              <a:t>0.8</a:t>
            </a:r>
          </a:p>
          <a:p>
            <a:endParaRPr lang="en-GB" sz="1200" dirty="0">
              <a:solidFill>
                <a:srgbClr val="000000"/>
              </a:solidFill>
              <a:latin typeface="Arial" panose="020B0604020202020204" pitchFamily="34" charset="0"/>
              <a:cs typeface="Arial" panose="020B0604020202020204" pitchFamily="34" charset="0"/>
            </a:endParaRPr>
          </a:p>
          <a:p>
            <a:r>
              <a:rPr lang="en-GB" sz="1200" dirty="0">
                <a:solidFill>
                  <a:srgbClr val="000000"/>
                </a:solidFill>
                <a:latin typeface="Arial" panose="020B0604020202020204" pitchFamily="34" charset="0"/>
                <a:cs typeface="Arial" panose="020B0604020202020204" pitchFamily="34" charset="0"/>
              </a:rPr>
              <a:t>0.6</a:t>
            </a:r>
          </a:p>
          <a:p>
            <a:endParaRPr lang="en-GB" sz="1200" dirty="0">
              <a:solidFill>
                <a:srgbClr val="000000"/>
              </a:solidFill>
              <a:latin typeface="Arial" panose="020B0604020202020204" pitchFamily="34" charset="0"/>
              <a:cs typeface="Arial" panose="020B0604020202020204" pitchFamily="34" charset="0"/>
            </a:endParaRPr>
          </a:p>
          <a:p>
            <a:r>
              <a:rPr lang="en-GB" sz="1200" dirty="0">
                <a:solidFill>
                  <a:srgbClr val="000000"/>
                </a:solidFill>
                <a:latin typeface="Arial" panose="020B0604020202020204" pitchFamily="34" charset="0"/>
                <a:cs typeface="Arial" panose="020B0604020202020204" pitchFamily="34" charset="0"/>
              </a:rPr>
              <a:t>0.4</a:t>
            </a:r>
          </a:p>
          <a:p>
            <a:endParaRPr lang="en-GB" sz="1200" dirty="0">
              <a:solidFill>
                <a:srgbClr val="000000"/>
              </a:solidFill>
              <a:latin typeface="Arial" panose="020B0604020202020204" pitchFamily="34" charset="0"/>
              <a:cs typeface="Arial" panose="020B0604020202020204" pitchFamily="34" charset="0"/>
            </a:endParaRPr>
          </a:p>
          <a:p>
            <a:r>
              <a:rPr lang="en-GB" sz="1200" dirty="0">
                <a:solidFill>
                  <a:srgbClr val="000000"/>
                </a:solidFill>
                <a:latin typeface="Arial" panose="020B0604020202020204" pitchFamily="34" charset="0"/>
                <a:cs typeface="Arial" panose="020B0604020202020204" pitchFamily="34" charset="0"/>
              </a:rPr>
              <a:t>0.2</a:t>
            </a:r>
          </a:p>
          <a:p>
            <a:endParaRPr lang="en-GB" sz="1200" dirty="0">
              <a:solidFill>
                <a:srgbClr val="000000"/>
              </a:solidFill>
              <a:latin typeface="Arial" panose="020B0604020202020204" pitchFamily="34" charset="0"/>
              <a:cs typeface="Arial" panose="020B0604020202020204" pitchFamily="34" charset="0"/>
            </a:endParaRPr>
          </a:p>
          <a:p>
            <a:r>
              <a:rPr lang="en-GB" sz="1200" dirty="0">
                <a:solidFill>
                  <a:srgbClr val="000000"/>
                </a:solidFill>
                <a:latin typeface="Arial" panose="020B0604020202020204" pitchFamily="34" charset="0"/>
                <a:cs typeface="Arial" panose="020B0604020202020204" pitchFamily="34" charset="0"/>
              </a:rPr>
              <a:t>0.0</a:t>
            </a:r>
          </a:p>
        </p:txBody>
      </p:sp>
      <p:sp>
        <p:nvSpPr>
          <p:cNvPr id="15" name="TextBox 14"/>
          <p:cNvSpPr txBox="1"/>
          <p:nvPr/>
        </p:nvSpPr>
        <p:spPr>
          <a:xfrm rot="16200000">
            <a:off x="4353628" y="2003574"/>
            <a:ext cx="685800" cy="276999"/>
          </a:xfrm>
          <a:prstGeom prst="rect">
            <a:avLst/>
          </a:prstGeom>
          <a:noFill/>
        </p:spPr>
        <p:txBody>
          <a:bodyPr wrap="square" rtlCol="0">
            <a:spAutoFit/>
          </a:bodyPr>
          <a:lstStyle/>
          <a:p>
            <a:r>
              <a:rPr lang="en-GB" sz="1200" dirty="0">
                <a:solidFill>
                  <a:srgbClr val="000000"/>
                </a:solidFill>
                <a:latin typeface="Arial" panose="020B0604020202020204" pitchFamily="34" charset="0"/>
                <a:cs typeface="Arial" panose="020B0604020202020204" pitchFamily="34" charset="0"/>
              </a:rPr>
              <a:t>(m)</a:t>
            </a:r>
          </a:p>
        </p:txBody>
      </p:sp>
      <p:pic>
        <p:nvPicPr>
          <p:cNvPr id="17" name="Picture 16"/>
          <p:cNvPicPr>
            <a:picLocks noChangeAspect="1"/>
          </p:cNvPicPr>
          <p:nvPr/>
        </p:nvPicPr>
        <p:blipFill rotWithShape="1">
          <a:blip r:embed="rId6"/>
          <a:srcRect l="26021" t="3278" r="13742" b="90911"/>
          <a:stretch/>
        </p:blipFill>
        <p:spPr>
          <a:xfrm>
            <a:off x="5615799" y="1007546"/>
            <a:ext cx="2303253" cy="237894"/>
          </a:xfrm>
          <a:prstGeom prst="rect">
            <a:avLst/>
          </a:prstGeom>
        </p:spPr>
      </p:pic>
      <p:pic>
        <p:nvPicPr>
          <p:cNvPr id="18" name="Picture 17"/>
          <p:cNvPicPr>
            <a:picLocks noChangeAspect="1"/>
          </p:cNvPicPr>
          <p:nvPr/>
        </p:nvPicPr>
        <p:blipFill rotWithShape="1">
          <a:blip r:embed="rId4"/>
          <a:srcRect l="17443" t="-1149" r="46264" b="91285"/>
          <a:stretch/>
        </p:blipFill>
        <p:spPr>
          <a:xfrm>
            <a:off x="5499442" y="3551126"/>
            <a:ext cx="2600762" cy="244497"/>
          </a:xfrm>
          <a:prstGeom prst="rect">
            <a:avLst/>
          </a:prstGeom>
        </p:spPr>
      </p:pic>
      <p:pic>
        <p:nvPicPr>
          <p:cNvPr id="19" name="Picture 18"/>
          <p:cNvPicPr>
            <a:picLocks noChangeAspect="1"/>
          </p:cNvPicPr>
          <p:nvPr/>
        </p:nvPicPr>
        <p:blipFill rotWithShape="1">
          <a:blip r:embed="rId3"/>
          <a:srcRect l="-899" t="34767" r="93959" b="62026"/>
          <a:stretch/>
        </p:blipFill>
        <p:spPr>
          <a:xfrm>
            <a:off x="4556450" y="1038402"/>
            <a:ext cx="310551" cy="258792"/>
          </a:xfrm>
          <a:prstGeom prst="rect">
            <a:avLst/>
          </a:prstGeom>
        </p:spPr>
      </p:pic>
      <p:pic>
        <p:nvPicPr>
          <p:cNvPr id="21" name="Picture 20"/>
          <p:cNvPicPr>
            <a:picLocks noChangeAspect="1"/>
          </p:cNvPicPr>
          <p:nvPr/>
        </p:nvPicPr>
        <p:blipFill>
          <a:blip r:embed="rId7"/>
          <a:stretch>
            <a:fillRect/>
          </a:stretch>
        </p:blipFill>
        <p:spPr>
          <a:xfrm>
            <a:off x="4600712" y="3538186"/>
            <a:ext cx="274599" cy="257436"/>
          </a:xfrm>
          <a:prstGeom prst="rect">
            <a:avLst/>
          </a:prstGeom>
        </p:spPr>
      </p:pic>
      <p:sp>
        <p:nvSpPr>
          <p:cNvPr id="2" name="Rectangle 1"/>
          <p:cNvSpPr/>
          <p:nvPr/>
        </p:nvSpPr>
        <p:spPr>
          <a:xfrm>
            <a:off x="203177" y="191429"/>
            <a:ext cx="8617295" cy="615553"/>
          </a:xfrm>
          <a:prstGeom prst="rect">
            <a:avLst/>
          </a:prstGeom>
        </p:spPr>
        <p:txBody>
          <a:bodyPr wrap="none">
            <a:spAutoFit/>
          </a:bodyPr>
          <a:lstStyle/>
          <a:p>
            <a:r>
              <a:rPr lang="en-GB" sz="3400" dirty="0">
                <a:solidFill>
                  <a:srgbClr val="000000"/>
                </a:solidFill>
                <a:latin typeface="Calibri" panose="020F0502020204030204" pitchFamily="34" charset="0"/>
              </a:rPr>
              <a:t>Future projections to 2100 from climate models</a:t>
            </a:r>
          </a:p>
        </p:txBody>
      </p:sp>
      <p:sp>
        <p:nvSpPr>
          <p:cNvPr id="3" name="TextBox 2"/>
          <p:cNvSpPr txBox="1"/>
          <p:nvPr/>
        </p:nvSpPr>
        <p:spPr>
          <a:xfrm>
            <a:off x="1403648" y="6237312"/>
            <a:ext cx="6984776" cy="461665"/>
          </a:xfrm>
          <a:prstGeom prst="rect">
            <a:avLst/>
          </a:prstGeom>
          <a:noFill/>
        </p:spPr>
        <p:txBody>
          <a:bodyPr wrap="square" rtlCol="0">
            <a:spAutoFit/>
          </a:bodyPr>
          <a:lstStyle/>
          <a:p>
            <a:r>
              <a:rPr lang="en-GB" sz="2400" dirty="0">
                <a:solidFill>
                  <a:srgbClr val="000000"/>
                </a:solidFill>
                <a:latin typeface="Calibri" panose="020F0502020204030204" pitchFamily="34" charset="0"/>
              </a:rPr>
              <a:t>IPCC (2014) </a:t>
            </a:r>
            <a:r>
              <a:rPr lang="en-GB" sz="2400" dirty="0">
                <a:solidFill>
                  <a:srgbClr val="000000"/>
                </a:solidFill>
                <a:latin typeface="Calibri" panose="020F0502020204030204" pitchFamily="34" charset="0"/>
                <a:hlinkClick r:id="rId8"/>
              </a:rPr>
              <a:t>WG1 Summary for Policy Makers</a:t>
            </a:r>
            <a:endParaRPr lang="en-GB" sz="2400" dirty="0">
              <a:solidFill>
                <a:srgbClr val="000000"/>
              </a:solidFill>
              <a:latin typeface="Calibri" panose="020F0502020204030204" pitchFamily="34" charset="0"/>
            </a:endParaRPr>
          </a:p>
        </p:txBody>
      </p:sp>
      <p:sp>
        <p:nvSpPr>
          <p:cNvPr id="10" name="TextBox 9"/>
          <p:cNvSpPr txBox="1"/>
          <p:nvPr/>
        </p:nvSpPr>
        <p:spPr>
          <a:xfrm>
            <a:off x="5292080" y="1340768"/>
            <a:ext cx="2160240" cy="830997"/>
          </a:xfrm>
          <a:prstGeom prst="rect">
            <a:avLst/>
          </a:prstGeom>
          <a:noFill/>
        </p:spPr>
        <p:txBody>
          <a:bodyPr wrap="square" rtlCol="0">
            <a:spAutoFit/>
          </a:bodyPr>
          <a:lstStyle/>
          <a:p>
            <a:r>
              <a:rPr lang="en-GB" sz="2400" dirty="0">
                <a:solidFill>
                  <a:srgbClr val="E67B10"/>
                </a:solidFill>
              </a:rPr>
              <a:t>High emissions</a:t>
            </a:r>
          </a:p>
          <a:p>
            <a:r>
              <a:rPr lang="en-GB" sz="2400" dirty="0">
                <a:solidFill>
                  <a:srgbClr val="3333CC">
                    <a:lumMod val="60000"/>
                    <a:lumOff val="40000"/>
                  </a:srgbClr>
                </a:solidFill>
              </a:rPr>
              <a:t>Low emissions</a:t>
            </a:r>
          </a:p>
        </p:txBody>
      </p:sp>
      <p:sp>
        <p:nvSpPr>
          <p:cNvPr id="8" name="TextBox 7"/>
          <p:cNvSpPr txBox="1"/>
          <p:nvPr/>
        </p:nvSpPr>
        <p:spPr>
          <a:xfrm>
            <a:off x="251520" y="3573016"/>
            <a:ext cx="8617295" cy="2246769"/>
          </a:xfrm>
          <a:prstGeom prst="rect">
            <a:avLst/>
          </a:prstGeom>
          <a:solidFill>
            <a:schemeClr val="accent2">
              <a:lumMod val="20000"/>
              <a:lumOff val="80000"/>
              <a:alpha val="80000"/>
            </a:schemeClr>
          </a:solidFill>
        </p:spPr>
        <p:txBody>
          <a:bodyPr wrap="square" rtlCol="0">
            <a:spAutoFit/>
          </a:bodyPr>
          <a:lstStyle/>
          <a:p>
            <a:pPr algn="ctr"/>
            <a:r>
              <a:rPr lang="en-GB" sz="2800" b="1" dirty="0">
                <a:solidFill>
                  <a:srgbClr val="000000"/>
                </a:solidFill>
                <a:latin typeface="Calibri" panose="020F0502020204030204" pitchFamily="34" charset="0"/>
              </a:rPr>
              <a:t>“Continued emissions of greenhouse gases will cause further warming and changes in all components of the climate system. Limiting climate change will require substantial and sustained reductions of greenhouse gas emissions.” [IPCC 2013 SPM] </a:t>
            </a:r>
            <a:endParaRPr lang="en-GB" sz="28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99421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23528" y="53752"/>
            <a:ext cx="6984702" cy="11430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50" charset="0"/>
              </a:defRPr>
            </a:lvl2pPr>
            <a:lvl3pPr algn="l" rtl="0" eaLnBrk="1" fontAlgn="base" hangingPunct="1">
              <a:spcBef>
                <a:spcPct val="0"/>
              </a:spcBef>
              <a:spcAft>
                <a:spcPct val="0"/>
              </a:spcAft>
              <a:defRPr sz="3600">
                <a:solidFill>
                  <a:schemeClr val="tx2"/>
                </a:solidFill>
                <a:latin typeface="Rdg Vesta" pitchFamily="50" charset="0"/>
              </a:defRPr>
            </a:lvl3pPr>
            <a:lvl4pPr algn="l" rtl="0" eaLnBrk="1" fontAlgn="base" hangingPunct="1">
              <a:spcBef>
                <a:spcPct val="0"/>
              </a:spcBef>
              <a:spcAft>
                <a:spcPct val="0"/>
              </a:spcAft>
              <a:defRPr sz="3600">
                <a:solidFill>
                  <a:schemeClr val="tx2"/>
                </a:solidFill>
                <a:latin typeface="Rdg Vesta" pitchFamily="50" charset="0"/>
              </a:defRPr>
            </a:lvl4pPr>
            <a:lvl5pPr algn="l" rtl="0" eaLnBrk="1" fontAlgn="base" hangingPunct="1">
              <a:spcBef>
                <a:spcPct val="0"/>
              </a:spcBef>
              <a:spcAft>
                <a:spcPct val="0"/>
              </a:spcAft>
              <a:defRPr sz="3600">
                <a:solidFill>
                  <a:schemeClr val="tx2"/>
                </a:solidFill>
                <a:latin typeface="Rdg Vesta" pitchFamily="50" charset="0"/>
              </a:defRPr>
            </a:lvl5pPr>
            <a:lvl6pPr marL="457200" algn="l" rtl="0" eaLnBrk="1" fontAlgn="base" hangingPunct="1">
              <a:spcBef>
                <a:spcPct val="0"/>
              </a:spcBef>
              <a:spcAft>
                <a:spcPct val="0"/>
              </a:spcAft>
              <a:defRPr sz="3600">
                <a:solidFill>
                  <a:schemeClr val="tx2"/>
                </a:solidFill>
                <a:latin typeface="Rdg Vesta" pitchFamily="50" charset="0"/>
              </a:defRPr>
            </a:lvl6pPr>
            <a:lvl7pPr marL="914400" algn="l" rtl="0" eaLnBrk="1" fontAlgn="base" hangingPunct="1">
              <a:spcBef>
                <a:spcPct val="0"/>
              </a:spcBef>
              <a:spcAft>
                <a:spcPct val="0"/>
              </a:spcAft>
              <a:defRPr sz="3600">
                <a:solidFill>
                  <a:schemeClr val="tx2"/>
                </a:solidFill>
                <a:latin typeface="Rdg Vesta" pitchFamily="50" charset="0"/>
              </a:defRPr>
            </a:lvl7pPr>
            <a:lvl8pPr marL="1371600" algn="l" rtl="0" eaLnBrk="1" fontAlgn="base" hangingPunct="1">
              <a:spcBef>
                <a:spcPct val="0"/>
              </a:spcBef>
              <a:spcAft>
                <a:spcPct val="0"/>
              </a:spcAft>
              <a:defRPr sz="3600">
                <a:solidFill>
                  <a:schemeClr val="tx2"/>
                </a:solidFill>
                <a:latin typeface="Rdg Vesta" pitchFamily="50" charset="0"/>
              </a:defRPr>
            </a:lvl8pPr>
            <a:lvl9pPr marL="1828800" algn="l" rtl="0" eaLnBrk="1" fontAlgn="base" hangingPunct="1">
              <a:spcBef>
                <a:spcPct val="0"/>
              </a:spcBef>
              <a:spcAft>
                <a:spcPct val="0"/>
              </a:spcAft>
              <a:defRPr sz="3600">
                <a:solidFill>
                  <a:schemeClr val="tx2"/>
                </a:solidFill>
                <a:latin typeface="Rdg Vesta" pitchFamily="50" charset="0"/>
              </a:defRPr>
            </a:lvl9pPr>
          </a:lstStyle>
          <a:p>
            <a:r>
              <a:rPr lang="en-GB" sz="2800" b="1" kern="0" cap="all" dirty="0">
                <a:solidFill>
                  <a:schemeClr val="accent1"/>
                </a:solidFill>
                <a:cs typeface="Calibri" pitchFamily="34" charset="0"/>
              </a:rPr>
              <a:t>“Radiative forcing” of climate</a:t>
            </a:r>
          </a:p>
        </p:txBody>
      </p:sp>
      <p:sp>
        <p:nvSpPr>
          <p:cNvPr id="7" name="Content Placeholder 2"/>
          <p:cNvSpPr txBox="1">
            <a:spLocks/>
          </p:cNvSpPr>
          <p:nvPr/>
        </p:nvSpPr>
        <p:spPr bwMode="auto">
          <a:xfrm>
            <a:off x="539552" y="1196752"/>
            <a:ext cx="4608512" cy="53285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0000"/>
              </a:lnSpc>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lnSpc>
                <a:spcPct val="110000"/>
              </a:lnSpc>
              <a:spcBef>
                <a:spcPct val="10000"/>
              </a:spcBef>
              <a:spcAft>
                <a:spcPct val="0"/>
              </a:spcAft>
              <a:buChar char="–"/>
              <a:defRPr sz="2000">
                <a:solidFill>
                  <a:schemeClr val="tx1"/>
                </a:solidFill>
                <a:latin typeface="+mn-lt"/>
              </a:defRPr>
            </a:lvl2pPr>
            <a:lvl3pPr marL="1143000" indent="-228600" algn="l" rtl="0" eaLnBrk="1" fontAlgn="base" hangingPunct="1">
              <a:lnSpc>
                <a:spcPct val="110000"/>
              </a:lnSpc>
              <a:spcBef>
                <a:spcPct val="10000"/>
              </a:spcBef>
              <a:spcAft>
                <a:spcPct val="0"/>
              </a:spcAft>
              <a:buChar char="•"/>
              <a:defRPr sz="2000">
                <a:solidFill>
                  <a:schemeClr val="tx1"/>
                </a:solidFill>
                <a:latin typeface="+mn-lt"/>
              </a:defRPr>
            </a:lvl3pPr>
            <a:lvl4pPr marL="1600200" indent="-228600" algn="l" rtl="0" eaLnBrk="1" fontAlgn="base" hangingPunct="1">
              <a:lnSpc>
                <a:spcPct val="110000"/>
              </a:lnSpc>
              <a:spcBef>
                <a:spcPct val="10000"/>
              </a:spcBef>
              <a:spcAft>
                <a:spcPct val="0"/>
              </a:spcAft>
              <a:buChar char="–"/>
              <a:defRPr sz="2000">
                <a:solidFill>
                  <a:schemeClr val="tx1"/>
                </a:solidFill>
                <a:latin typeface="+mn-lt"/>
              </a:defRPr>
            </a:lvl4pPr>
            <a:lvl5pPr marL="2057400" indent="-228600" algn="l" rtl="0" eaLnBrk="1" fontAlgn="base" hangingPunct="1">
              <a:lnSpc>
                <a:spcPct val="110000"/>
              </a:lnSpc>
              <a:spcBef>
                <a:spcPct val="10000"/>
              </a:spcBef>
              <a:spcAft>
                <a:spcPct val="0"/>
              </a:spcAft>
              <a:buChar char="»"/>
              <a:defRPr sz="2000">
                <a:solidFill>
                  <a:schemeClr val="tx1"/>
                </a:solidFill>
                <a:latin typeface="+mn-lt"/>
              </a:defRPr>
            </a:lvl5pPr>
            <a:lvl6pPr marL="2514600" indent="-228600" algn="l" rtl="0" eaLnBrk="1" fontAlgn="base" hangingPunct="1">
              <a:lnSpc>
                <a:spcPct val="110000"/>
              </a:lnSpc>
              <a:spcBef>
                <a:spcPct val="10000"/>
              </a:spcBef>
              <a:spcAft>
                <a:spcPct val="0"/>
              </a:spcAft>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har char="»"/>
              <a:defRPr sz="2000">
                <a:solidFill>
                  <a:schemeClr val="tx1"/>
                </a:solidFill>
                <a:latin typeface="+mn-lt"/>
              </a:defRPr>
            </a:lvl9pPr>
          </a:lstStyle>
          <a:p>
            <a:r>
              <a:rPr lang="en-GB" kern="0" dirty="0">
                <a:latin typeface="Calibri" pitchFamily="34" charset="0"/>
                <a:cs typeface="Calibri" pitchFamily="34" charset="0"/>
              </a:rPr>
              <a:t>Increases in </a:t>
            </a:r>
            <a:r>
              <a:rPr lang="en-GB" kern="0" dirty="0">
                <a:solidFill>
                  <a:srgbClr val="00B050"/>
                </a:solidFill>
                <a:latin typeface="Calibri" pitchFamily="34" charset="0"/>
                <a:cs typeface="Calibri" pitchFamily="34" charset="0"/>
              </a:rPr>
              <a:t>greenhouse gases </a:t>
            </a:r>
            <a:r>
              <a:rPr lang="en-GB" kern="0" dirty="0">
                <a:solidFill>
                  <a:srgbClr val="FF0000"/>
                </a:solidFill>
                <a:latin typeface="Calibri" pitchFamily="34" charset="0"/>
                <a:cs typeface="Calibri" pitchFamily="34" charset="0"/>
              </a:rPr>
              <a:t>heat</a:t>
            </a:r>
            <a:r>
              <a:rPr lang="en-GB" kern="0" dirty="0">
                <a:latin typeface="Calibri" pitchFamily="34" charset="0"/>
                <a:cs typeface="Calibri" pitchFamily="34" charset="0"/>
              </a:rPr>
              <a:t> the planet by reducing how easily Earth can cool to space through infra-red emission</a:t>
            </a:r>
          </a:p>
          <a:p>
            <a:r>
              <a:rPr lang="en-GB" kern="0" dirty="0">
                <a:latin typeface="Calibri" pitchFamily="34" charset="0"/>
                <a:cs typeface="Calibri" pitchFamily="34" charset="0"/>
              </a:rPr>
              <a:t>More small pollutant </a:t>
            </a:r>
            <a:r>
              <a:rPr lang="en-GB" kern="0" dirty="0">
                <a:solidFill>
                  <a:srgbClr val="00B0F0"/>
                </a:solidFill>
                <a:latin typeface="Calibri" pitchFamily="34" charset="0"/>
                <a:cs typeface="Calibri" pitchFamily="34" charset="0"/>
              </a:rPr>
              <a:t>“aerosol” </a:t>
            </a:r>
            <a:r>
              <a:rPr lang="en-GB" kern="0" dirty="0">
                <a:latin typeface="Calibri" pitchFamily="34" charset="0"/>
                <a:cs typeface="Calibri" pitchFamily="34" charset="0"/>
              </a:rPr>
              <a:t>particles cool the planet by reflecting sunlight</a:t>
            </a:r>
          </a:p>
          <a:p>
            <a:r>
              <a:rPr lang="en-GB" kern="0" dirty="0">
                <a:latin typeface="Calibri" pitchFamily="34" charset="0"/>
                <a:cs typeface="Calibri" pitchFamily="34" charset="0"/>
              </a:rPr>
              <a:t>If more energy is arriving than leaving, Earth should heat up…</a:t>
            </a:r>
          </a:p>
          <a:p>
            <a:pPr marL="0" indent="0">
              <a:buNone/>
            </a:pPr>
            <a:r>
              <a:rPr lang="en-GB" sz="2000" i="1" kern="0" dirty="0">
                <a:latin typeface="Calibri" pitchFamily="34" charset="0"/>
                <a:cs typeface="Calibri" pitchFamily="34" charset="0"/>
              </a:rPr>
              <a:t>Currently energy is accumulating at rate equivalent to every person currently alive using 20 kettles (2kW) each to boil oceans (or about 300 trillion watts) </a:t>
            </a:r>
            <a:r>
              <a:rPr lang="en-GB" sz="1600" i="1" kern="0" dirty="0">
                <a:latin typeface="Calibri" pitchFamily="34" charset="0"/>
                <a:cs typeface="Calibri" pitchFamily="34" charset="0"/>
                <a:hlinkClick r:id="rId2"/>
              </a:rPr>
              <a:t>Allan et al. (2014)</a:t>
            </a:r>
            <a:endParaRPr lang="en-GB" sz="1600" i="1" kern="0" dirty="0">
              <a:latin typeface="Calibri" pitchFamily="34" charset="0"/>
              <a:cs typeface="Calibri"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569" y="1247877"/>
            <a:ext cx="2721903" cy="2160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Mauna Loa CO2"/>
          <p:cNvPicPr>
            <a:picLocks noChangeAspect="1" noChangeArrowheads="1"/>
          </p:cNvPicPr>
          <p:nvPr/>
        </p:nvPicPr>
        <p:blipFill rotWithShape="1">
          <a:blip r:embed="rId4">
            <a:extLst>
              <a:ext uri="{28A0092B-C50C-407E-A947-70E740481C1C}">
                <a14:useLocalDpi xmlns:a14="http://schemas.microsoft.com/office/drawing/2010/main" val="0"/>
              </a:ext>
            </a:extLst>
          </a:blip>
          <a:srcRect l="6378" t="5532" r="8000" b="8488"/>
          <a:stretch/>
        </p:blipFill>
        <p:spPr bwMode="auto">
          <a:xfrm>
            <a:off x="5148064" y="3542147"/>
            <a:ext cx="3841464" cy="2820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688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p:nvPr>
        </p:nvSpPr>
        <p:spPr>
          <a:xfrm>
            <a:off x="322263" y="71439"/>
            <a:ext cx="6986588" cy="1054100"/>
          </a:xfrm>
          <a:solidFill>
            <a:schemeClr val="bg1"/>
          </a:solidFill>
        </p:spPr>
        <p:txBody>
          <a:bodyPr/>
          <a:lstStyle/>
          <a:p>
            <a:pPr defTabSz="852488" eaLnBrk="1" hangingPunct="1">
              <a:lnSpc>
                <a:spcPct val="80000"/>
              </a:lnSpc>
            </a:pPr>
            <a:r>
              <a:rPr lang="en-GB" sz="3000" dirty="0"/>
              <a:t>Natural factors cannot </a:t>
            </a:r>
            <a:br>
              <a:rPr lang="en-GB" sz="3000" dirty="0"/>
            </a:br>
            <a:r>
              <a:rPr lang="en-GB" sz="3000" dirty="0"/>
              <a:t>explain recent warming</a:t>
            </a:r>
          </a:p>
        </p:txBody>
      </p:sp>
      <p:sp>
        <p:nvSpPr>
          <p:cNvPr id="48131" name="Rectangle 3"/>
          <p:cNvSpPr>
            <a:spLocks noChangeArrowheads="1"/>
          </p:cNvSpPr>
          <p:nvPr/>
        </p:nvSpPr>
        <p:spPr bwMode="auto">
          <a:xfrm>
            <a:off x="0" y="1196975"/>
            <a:ext cx="179388" cy="5661025"/>
          </a:xfrm>
          <a:prstGeom prst="rect">
            <a:avLst/>
          </a:prstGeom>
          <a:solidFill>
            <a:schemeClr val="bg1"/>
          </a:solidFill>
          <a:ln w="9525">
            <a:solidFill>
              <a:schemeClr val="bg1"/>
            </a:solidFill>
            <a:miter lim="800000"/>
            <a:headEnd/>
            <a:tailEnd/>
          </a:ln>
        </p:spPr>
        <p:txBody>
          <a:bodyPr wrap="none" anchor="ctr"/>
          <a:lstStyle/>
          <a:p>
            <a:endParaRPr lang="en-GB" sz="1600">
              <a:solidFill>
                <a:srgbClr val="000000"/>
              </a:solidFill>
            </a:endParaRPr>
          </a:p>
        </p:txBody>
      </p:sp>
      <p:sp>
        <p:nvSpPr>
          <p:cNvPr id="48132" name="Rectangle 4"/>
          <p:cNvSpPr>
            <a:spLocks noChangeArrowheads="1"/>
          </p:cNvSpPr>
          <p:nvPr/>
        </p:nvSpPr>
        <p:spPr bwMode="auto">
          <a:xfrm>
            <a:off x="0" y="1052513"/>
            <a:ext cx="250825"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sz="1600">
              <a:solidFill>
                <a:srgbClr val="000000"/>
              </a:solidFill>
            </a:endParaRP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t="6670" b="43353"/>
          <a:stretch>
            <a:fillRect/>
          </a:stretch>
        </p:blipFill>
        <p:spPr bwMode="auto">
          <a:xfrm>
            <a:off x="34925" y="1484313"/>
            <a:ext cx="9109075"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p:cNvPicPr>
            <a:picLocks noChangeAspect="1" noChangeArrowheads="1"/>
          </p:cNvPicPr>
          <p:nvPr/>
        </p:nvPicPr>
        <p:blipFill>
          <a:blip r:embed="rId4">
            <a:extLst>
              <a:ext uri="{28A0092B-C50C-407E-A947-70E740481C1C}">
                <a14:useLocalDpi xmlns:a14="http://schemas.microsoft.com/office/drawing/2010/main" val="0"/>
              </a:ext>
            </a:extLst>
          </a:blip>
          <a:srcRect t="52811"/>
          <a:stretch>
            <a:fillRect/>
          </a:stretch>
        </p:blipFill>
        <p:spPr bwMode="auto">
          <a:xfrm>
            <a:off x="19050" y="1098550"/>
            <a:ext cx="8224838"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Rectangle 7"/>
          <p:cNvSpPr>
            <a:spLocks noChangeArrowheads="1"/>
          </p:cNvSpPr>
          <p:nvPr/>
        </p:nvSpPr>
        <p:spPr bwMode="auto">
          <a:xfrm>
            <a:off x="215900" y="1268413"/>
            <a:ext cx="250825"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sz="1600">
              <a:solidFill>
                <a:srgbClr val="000000"/>
              </a:solidFill>
            </a:endParaRPr>
          </a:p>
        </p:txBody>
      </p:sp>
      <p:sp>
        <p:nvSpPr>
          <p:cNvPr id="48136" name="Rectangle 8"/>
          <p:cNvSpPr>
            <a:spLocks noChangeArrowheads="1"/>
          </p:cNvSpPr>
          <p:nvPr/>
        </p:nvSpPr>
        <p:spPr bwMode="auto">
          <a:xfrm>
            <a:off x="34925" y="1125538"/>
            <a:ext cx="250825"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sz="1600">
              <a:solidFill>
                <a:srgbClr val="000000"/>
              </a:solidFill>
            </a:endParaRPr>
          </a:p>
        </p:txBody>
      </p:sp>
      <p:sp>
        <p:nvSpPr>
          <p:cNvPr id="9" name="TextBox 8"/>
          <p:cNvSpPr txBox="1"/>
          <p:nvPr/>
        </p:nvSpPr>
        <p:spPr>
          <a:xfrm>
            <a:off x="1691680" y="1484313"/>
            <a:ext cx="2592288" cy="830997"/>
          </a:xfrm>
          <a:prstGeom prst="rect">
            <a:avLst/>
          </a:prstGeom>
          <a:noFill/>
        </p:spPr>
        <p:txBody>
          <a:bodyPr wrap="square" rtlCol="0">
            <a:spAutoFit/>
          </a:bodyPr>
          <a:lstStyle/>
          <a:p>
            <a:r>
              <a:rPr lang="en-GB" sz="2400" b="1" dirty="0">
                <a:solidFill>
                  <a:srgbClr val="000000"/>
                </a:solidFill>
                <a:latin typeface="Calibri" panose="020F0502020204030204" pitchFamily="34" charset="0"/>
              </a:rPr>
              <a:t>See </a:t>
            </a:r>
            <a:r>
              <a:rPr lang="en-GB" sz="2400" b="1" dirty="0">
                <a:solidFill>
                  <a:srgbClr val="000000"/>
                </a:solidFill>
                <a:latin typeface="Calibri" panose="020F0502020204030204" pitchFamily="34" charset="0"/>
                <a:hlinkClick r:id="rId5"/>
              </a:rPr>
              <a:t>IPCC FAQ 10.1</a:t>
            </a:r>
            <a:endParaRPr lang="en-GB" sz="2400" b="1" dirty="0">
              <a:solidFill>
                <a:srgbClr val="000000"/>
              </a:solidFill>
              <a:latin typeface="Calibri" panose="020F0502020204030204" pitchFamily="34" charset="0"/>
            </a:endParaRPr>
          </a:p>
          <a:p>
            <a:r>
              <a:rPr lang="en-GB" sz="2400" b="1" dirty="0">
                <a:solidFill>
                  <a:srgbClr val="000000"/>
                </a:solidFill>
                <a:latin typeface="Calibri" panose="020F0502020204030204" pitchFamily="34" charset="0"/>
              </a:rPr>
              <a:t>and </a:t>
            </a:r>
            <a:r>
              <a:rPr lang="en-GB" sz="2400" dirty="0">
                <a:solidFill>
                  <a:srgbClr val="9900CC"/>
                </a:solidFill>
              </a:rPr>
              <a:t>SPM Fig. 6</a:t>
            </a:r>
          </a:p>
        </p:txBody>
      </p:sp>
    </p:spTree>
    <p:extLst>
      <p:ext uri="{BB962C8B-B14F-4D97-AF65-F5344CB8AC3E}">
        <p14:creationId xmlns:p14="http://schemas.microsoft.com/office/powerpoint/2010/main" val="237475993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95536" y="0"/>
            <a:ext cx="8496944" cy="1052513"/>
          </a:xfrm>
          <a:solidFill>
            <a:schemeClr val="bg1"/>
          </a:solidFill>
        </p:spPr>
        <p:txBody>
          <a:bodyPr/>
          <a:lstStyle/>
          <a:p>
            <a:pPr eaLnBrk="1" hangingPunct="1">
              <a:lnSpc>
                <a:spcPct val="90000"/>
              </a:lnSpc>
            </a:pPr>
            <a:r>
              <a:rPr lang="en-GB" sz="3000" dirty="0"/>
              <a:t>Recent warming can be simulated </a:t>
            </a:r>
            <a:br>
              <a:rPr lang="en-GB" sz="3000" dirty="0"/>
            </a:br>
            <a:r>
              <a:rPr lang="en-GB" sz="3000" dirty="0"/>
              <a:t>when man-made factors are included</a:t>
            </a:r>
          </a:p>
        </p:txBody>
      </p:sp>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t="6670" b="6670"/>
          <a:stretch>
            <a:fillRect/>
          </a:stretch>
        </p:blipFill>
        <p:spPr bwMode="auto">
          <a:xfrm>
            <a:off x="34925" y="1484313"/>
            <a:ext cx="9109075" cy="490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b="52811"/>
          <a:stretch>
            <a:fillRect/>
          </a:stretch>
        </p:blipFill>
        <p:spPr bwMode="auto">
          <a:xfrm>
            <a:off x="19050" y="1222375"/>
            <a:ext cx="8224838"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ectangle 5"/>
          <p:cNvSpPr>
            <a:spLocks noChangeArrowheads="1"/>
          </p:cNvSpPr>
          <p:nvPr/>
        </p:nvSpPr>
        <p:spPr bwMode="auto">
          <a:xfrm>
            <a:off x="0" y="1052513"/>
            <a:ext cx="250825"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sz="1600">
              <a:solidFill>
                <a:srgbClr val="000000"/>
              </a:solidFill>
            </a:endParaRPr>
          </a:p>
        </p:txBody>
      </p:sp>
      <p:sp>
        <p:nvSpPr>
          <p:cNvPr id="2" name="TextBox 1"/>
          <p:cNvSpPr txBox="1"/>
          <p:nvPr/>
        </p:nvSpPr>
        <p:spPr>
          <a:xfrm>
            <a:off x="1691680" y="1484313"/>
            <a:ext cx="2592288" cy="830997"/>
          </a:xfrm>
          <a:prstGeom prst="rect">
            <a:avLst/>
          </a:prstGeom>
          <a:noFill/>
        </p:spPr>
        <p:txBody>
          <a:bodyPr wrap="square" rtlCol="0">
            <a:spAutoFit/>
          </a:bodyPr>
          <a:lstStyle/>
          <a:p>
            <a:r>
              <a:rPr lang="en-GB" sz="2400" b="1" dirty="0">
                <a:solidFill>
                  <a:srgbClr val="000000"/>
                </a:solidFill>
                <a:latin typeface="Calibri" panose="020F0502020204030204" pitchFamily="34" charset="0"/>
              </a:rPr>
              <a:t>See </a:t>
            </a:r>
            <a:r>
              <a:rPr lang="en-GB" sz="2400" b="1" dirty="0">
                <a:solidFill>
                  <a:srgbClr val="000000"/>
                </a:solidFill>
                <a:latin typeface="Calibri" panose="020F0502020204030204" pitchFamily="34" charset="0"/>
                <a:hlinkClick r:id="rId5"/>
              </a:rPr>
              <a:t>IPCC FAQ 10.1</a:t>
            </a:r>
            <a:endParaRPr lang="en-GB" sz="2400" b="1" dirty="0">
              <a:solidFill>
                <a:srgbClr val="000000"/>
              </a:solidFill>
              <a:latin typeface="Calibri" panose="020F0502020204030204" pitchFamily="34" charset="0"/>
            </a:endParaRPr>
          </a:p>
          <a:p>
            <a:r>
              <a:rPr lang="en-GB" sz="2400" b="1" dirty="0">
                <a:solidFill>
                  <a:srgbClr val="000000"/>
                </a:solidFill>
                <a:latin typeface="Calibri" panose="020F0502020204030204" pitchFamily="34" charset="0"/>
              </a:rPr>
              <a:t>and </a:t>
            </a:r>
            <a:r>
              <a:rPr lang="en-GB" sz="2400" dirty="0">
                <a:solidFill>
                  <a:srgbClr val="9900CC"/>
                </a:solidFill>
              </a:rPr>
              <a:t>SPM Fig. </a:t>
            </a:r>
            <a:r>
              <a:rPr lang="en-GB" sz="2400">
                <a:solidFill>
                  <a:srgbClr val="9900CC"/>
                </a:solidFill>
              </a:rPr>
              <a:t>6</a:t>
            </a:r>
          </a:p>
        </p:txBody>
      </p:sp>
    </p:spTree>
    <p:extLst>
      <p:ext uri="{BB962C8B-B14F-4D97-AF65-F5344CB8AC3E}">
        <p14:creationId xmlns:p14="http://schemas.microsoft.com/office/powerpoint/2010/main" val="34661547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M_Spectrum3-new"/>
          <p:cNvPicPr>
            <a:picLocks noChangeAspect="1" noChangeArrowheads="1"/>
          </p:cNvPicPr>
          <p:nvPr/>
        </p:nvPicPr>
        <p:blipFill rotWithShape="1">
          <a:blip r:embed="rId3">
            <a:extLst>
              <a:ext uri="{28A0092B-C50C-407E-A947-70E740481C1C}">
                <a14:useLocalDpi xmlns:a14="http://schemas.microsoft.com/office/drawing/2010/main" val="0"/>
              </a:ext>
            </a:extLst>
          </a:blip>
          <a:srcRect t="16490"/>
          <a:stretch/>
        </p:blipFill>
        <p:spPr bwMode="auto">
          <a:xfrm>
            <a:off x="-9525" y="1124744"/>
            <a:ext cx="9163050" cy="547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Fig2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8613" y="836613"/>
            <a:ext cx="1657350" cy="503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148" name="Rectangle 4"/>
          <p:cNvSpPr>
            <a:spLocks noChangeArrowheads="1"/>
          </p:cNvSpPr>
          <p:nvPr/>
        </p:nvSpPr>
        <p:spPr bwMode="auto">
          <a:xfrm>
            <a:off x="4716463" y="1341438"/>
            <a:ext cx="71437" cy="215900"/>
          </a:xfrm>
          <a:prstGeom prst="rect">
            <a:avLst/>
          </a:prstGeom>
          <a:solidFill>
            <a:srgbClr val="4D4D4D"/>
          </a:solidFill>
          <a:ln>
            <a:noFill/>
          </a:ln>
          <a:effectLst/>
          <a:extLst>
            <a:ext uri="{91240B29-F687-4F45-9708-019B960494DF}">
              <a14:hiddenLine xmlns:a14="http://schemas.microsoft.com/office/drawing/2010/main" w="1270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149" name="Rectangle 5"/>
          <p:cNvSpPr>
            <a:spLocks noChangeArrowheads="1"/>
          </p:cNvSpPr>
          <p:nvPr/>
        </p:nvSpPr>
        <p:spPr bwMode="auto">
          <a:xfrm>
            <a:off x="4822825" y="1341438"/>
            <a:ext cx="36513" cy="215900"/>
          </a:xfrm>
          <a:prstGeom prst="rect">
            <a:avLst/>
          </a:prstGeom>
          <a:solidFill>
            <a:srgbClr val="4D4D4D"/>
          </a:solidFill>
          <a:ln>
            <a:noFill/>
          </a:ln>
          <a:effectLst/>
          <a:extLst>
            <a:ext uri="{91240B29-F687-4F45-9708-019B960494DF}">
              <a14:hiddenLine xmlns:a14="http://schemas.microsoft.com/office/drawing/2010/main" w="1270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150" name="Line 6"/>
          <p:cNvSpPr>
            <a:spLocks noChangeShapeType="1"/>
          </p:cNvSpPr>
          <p:nvPr/>
        </p:nvSpPr>
        <p:spPr bwMode="auto">
          <a:xfrm flipV="1">
            <a:off x="4716463" y="5373688"/>
            <a:ext cx="0" cy="36036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51" name="Line 7"/>
          <p:cNvSpPr>
            <a:spLocks noChangeShapeType="1"/>
          </p:cNvSpPr>
          <p:nvPr/>
        </p:nvSpPr>
        <p:spPr bwMode="auto">
          <a:xfrm flipV="1">
            <a:off x="5292725" y="5373688"/>
            <a:ext cx="0" cy="360362"/>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Rectangle 1"/>
          <p:cNvSpPr/>
          <p:nvPr/>
        </p:nvSpPr>
        <p:spPr>
          <a:xfrm>
            <a:off x="64018" y="6479925"/>
            <a:ext cx="1688283" cy="307777"/>
          </a:xfrm>
          <a:prstGeom prst="rect">
            <a:avLst/>
          </a:prstGeom>
        </p:spPr>
        <p:txBody>
          <a:bodyPr wrap="none">
            <a:spAutoFit/>
          </a:bodyPr>
          <a:lstStyle/>
          <a:p>
            <a:r>
              <a:rPr lang="en-GB" i="1" dirty="0">
                <a:solidFill>
                  <a:srgbClr val="800080"/>
                </a:solidFill>
                <a:latin typeface="helvetica" panose="020B0604020202020204" pitchFamily="34" charset="0"/>
                <a:hlinkClick r:id="rId5"/>
              </a:rPr>
              <a:t>Figure from NASA</a:t>
            </a:r>
            <a:r>
              <a:rPr lang="en-GB" i="1" dirty="0">
                <a:solidFill>
                  <a:srgbClr val="222222"/>
                </a:solidFill>
                <a:latin typeface="helvetica" panose="020B0604020202020204" pitchFamily="34" charset="0"/>
              </a:rPr>
              <a:t>.</a:t>
            </a:r>
            <a:endParaRPr lang="en-GB" dirty="0"/>
          </a:p>
        </p:txBody>
      </p:sp>
      <p:pic>
        <p:nvPicPr>
          <p:cNvPr id="9" name="Picture 5" descr="dancing_molecules.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90419" y="20638"/>
            <a:ext cx="316865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51520" y="539969"/>
            <a:ext cx="5303888" cy="584775"/>
          </a:xfrm>
          <a:prstGeom prst="rect">
            <a:avLst/>
          </a:prstGeom>
        </p:spPr>
        <p:txBody>
          <a:bodyPr wrap="none">
            <a:spAutoFit/>
          </a:bodyPr>
          <a:lstStyle/>
          <a:p>
            <a:r>
              <a:rPr lang="en-GB" sz="3200" dirty="0">
                <a:solidFill>
                  <a:srgbClr val="0070C0"/>
                </a:solidFill>
                <a:latin typeface="Calibri" panose="020F0502020204030204" pitchFamily="34" charset="0"/>
              </a:rPr>
              <a:t>The Electromagnetic Spectrum</a:t>
            </a:r>
          </a:p>
        </p:txBody>
      </p:sp>
      <p:sp>
        <p:nvSpPr>
          <p:cNvPr id="4" name="Rectangle 3"/>
          <p:cNvSpPr/>
          <p:nvPr/>
        </p:nvSpPr>
        <p:spPr>
          <a:xfrm>
            <a:off x="7106824" y="6384750"/>
            <a:ext cx="1925848" cy="307777"/>
          </a:xfrm>
          <a:prstGeom prst="rect">
            <a:avLst/>
          </a:prstGeom>
        </p:spPr>
        <p:txBody>
          <a:bodyPr wrap="none">
            <a:spAutoFit/>
          </a:bodyPr>
          <a:lstStyle/>
          <a:p>
            <a:r>
              <a:rPr lang="en-GB" dirty="0">
                <a:solidFill>
                  <a:srgbClr val="9900FF"/>
                </a:solidFill>
                <a:latin typeface="Calibri" pitchFamily="34" charset="0"/>
              </a:rPr>
              <a:t>IR thermometer activity</a:t>
            </a:r>
            <a:endParaRPr lang="en-GB" dirty="0"/>
          </a:p>
        </p:txBody>
      </p:sp>
    </p:spTree>
    <p:extLst>
      <p:ext uri="{BB962C8B-B14F-4D97-AF65-F5344CB8AC3E}">
        <p14:creationId xmlns:p14="http://schemas.microsoft.com/office/powerpoint/2010/main" val="189261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radiat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412776"/>
            <a:ext cx="7632700"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4"/>
          <p:cNvSpPr txBox="1">
            <a:spLocks noChangeArrowheads="1"/>
          </p:cNvSpPr>
          <p:nvPr/>
        </p:nvSpPr>
        <p:spPr bwMode="auto">
          <a:xfrm>
            <a:off x="3708400" y="5013176"/>
            <a:ext cx="1150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50000"/>
              </a:spcBef>
            </a:pPr>
            <a:r>
              <a:rPr lang="en-GB" sz="2400" dirty="0">
                <a:solidFill>
                  <a:srgbClr val="FF0000"/>
                </a:solidFill>
                <a:latin typeface="Times New Roman" pitchFamily="18" charset="0"/>
              </a:rPr>
              <a:t>Tropics</a:t>
            </a:r>
          </a:p>
        </p:txBody>
      </p:sp>
      <p:sp>
        <p:nvSpPr>
          <p:cNvPr id="22533" name="Rectangle 5"/>
          <p:cNvSpPr>
            <a:spLocks noChangeArrowheads="1"/>
          </p:cNvSpPr>
          <p:nvPr/>
        </p:nvSpPr>
        <p:spPr bwMode="auto">
          <a:xfrm>
            <a:off x="827584" y="6218193"/>
            <a:ext cx="86423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dirty="0" smtClean="0">
                <a:latin typeface="Arial" charset="0"/>
                <a:hlinkClick r:id="rId4"/>
              </a:rPr>
              <a:t>Click for movie</a:t>
            </a:r>
            <a:r>
              <a:rPr lang="en-GB" dirty="0" smtClean="0">
                <a:latin typeface="Arial" charset="0"/>
              </a:rPr>
              <a:t> 	</a:t>
            </a:r>
            <a:r>
              <a:rPr lang="en-GB" sz="1800" i="1" dirty="0" smtClean="0">
                <a:latin typeface="Arial" charset="0"/>
              </a:rPr>
              <a:t>Why doesn’t the tropics keep getting hotter and hotter?</a:t>
            </a:r>
            <a:endParaRPr lang="en-GB" sz="1800" i="1" dirty="0">
              <a:latin typeface="Arial" charset="0"/>
            </a:endParaRPr>
          </a:p>
        </p:txBody>
      </p:sp>
      <p:sp>
        <p:nvSpPr>
          <p:cNvPr id="7" name="Rectangle 93"/>
          <p:cNvSpPr>
            <a:spLocks noChangeArrowheads="1"/>
          </p:cNvSpPr>
          <p:nvPr/>
        </p:nvSpPr>
        <p:spPr bwMode="auto">
          <a:xfrm>
            <a:off x="323850" y="692696"/>
            <a:ext cx="734449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all" spc="0" normalizeH="0" noProof="0" dirty="0">
                <a:ln>
                  <a:noFill/>
                </a:ln>
                <a:solidFill>
                  <a:schemeClr val="accent1"/>
                </a:solidFill>
                <a:effectLst/>
                <a:uLnTx/>
                <a:uFillTx/>
                <a:latin typeface="+mj-lt"/>
              </a:rPr>
              <a:t>Earth’s Radiative </a:t>
            </a:r>
            <a:r>
              <a:rPr kumimoji="0" lang="en-GB" sz="2800" b="1" i="0" u="none" strike="noStrike" kern="1200" cap="all" spc="0" normalizeH="0" noProof="0" dirty="0" smtClean="0">
                <a:ln>
                  <a:noFill/>
                </a:ln>
                <a:solidFill>
                  <a:schemeClr val="accent1"/>
                </a:solidFill>
                <a:effectLst/>
                <a:uLnTx/>
                <a:uFillTx/>
                <a:latin typeface="+mj-lt"/>
              </a:rPr>
              <a:t>energy balance</a:t>
            </a:r>
            <a:endParaRPr kumimoji="0" lang="en-GB" sz="2800" b="1" i="0" u="none" strike="noStrike" kern="1200" cap="all" spc="0" normalizeH="0" noProof="0" dirty="0">
              <a:ln>
                <a:noFill/>
              </a:ln>
              <a:solidFill>
                <a:schemeClr val="accent1"/>
              </a:solidFill>
              <a:effectLst/>
              <a:uLnTx/>
              <a:uFillTx/>
              <a:latin typeface="+mj-lt"/>
            </a:endParaRPr>
          </a:p>
        </p:txBody>
      </p:sp>
    </p:spTree>
    <p:extLst>
      <p:ext uri="{BB962C8B-B14F-4D97-AF65-F5344CB8AC3E}">
        <p14:creationId xmlns:p14="http://schemas.microsoft.com/office/powerpoint/2010/main" val="28783315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irculation"/>
          <p:cNvPicPr>
            <a:picLocks noChangeAspect="1" noChangeArrowheads="1"/>
          </p:cNvPicPr>
          <p:nvPr/>
        </p:nvPicPr>
        <p:blipFill rotWithShape="1">
          <a:blip r:embed="rId2">
            <a:extLst>
              <a:ext uri="{28A0092B-C50C-407E-A947-70E740481C1C}">
                <a14:useLocalDpi xmlns:a14="http://schemas.microsoft.com/office/drawing/2010/main" val="0"/>
              </a:ext>
            </a:extLst>
          </a:blip>
          <a:srcRect l="3384" b="4566"/>
          <a:stretch/>
        </p:blipFill>
        <p:spPr bwMode="auto">
          <a:xfrm>
            <a:off x="3838430" y="2018999"/>
            <a:ext cx="5040312" cy="4578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24800" y="908720"/>
            <a:ext cx="8280000" cy="1008112"/>
          </a:xfrm>
        </p:spPr>
        <p:txBody>
          <a:bodyPr/>
          <a:lstStyle/>
          <a:p>
            <a:r>
              <a:rPr lang="en-GB" sz="3200" dirty="0" smtClean="0"/>
              <a:t>Earth’s energy budget and</a:t>
            </a:r>
            <a:br>
              <a:rPr lang="en-GB" sz="3200" dirty="0" smtClean="0"/>
            </a:br>
            <a:r>
              <a:rPr lang="en-GB" sz="3200" dirty="0" smtClean="0"/>
              <a:t>Atmospheric circulation</a:t>
            </a:r>
            <a:endParaRPr lang="en-GB" sz="3200" dirty="0"/>
          </a:p>
        </p:txBody>
      </p:sp>
      <p:sp>
        <p:nvSpPr>
          <p:cNvPr id="3" name="Content Placeholder 2"/>
          <p:cNvSpPr>
            <a:spLocks noGrp="1"/>
          </p:cNvSpPr>
          <p:nvPr>
            <p:ph idx="1"/>
          </p:nvPr>
        </p:nvSpPr>
        <p:spPr>
          <a:xfrm>
            <a:off x="424800" y="2214000"/>
            <a:ext cx="3139088" cy="3960000"/>
          </a:xfrm>
        </p:spPr>
        <p:txBody>
          <a:bodyPr/>
          <a:lstStyle/>
          <a:p>
            <a:endParaRPr lang="en-GB"/>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5</a:t>
            </a:fld>
            <a:endParaRPr lang="en-GB" altLang="en-US"/>
          </a:p>
        </p:txBody>
      </p:sp>
      <p:pic>
        <p:nvPicPr>
          <p:cNvPr id="7" name="Picture 3" descr="radiat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7" y="2874017"/>
            <a:ext cx="4474191" cy="2882913"/>
          </a:xfrm>
          <a:prstGeom prst="rect">
            <a:avLst/>
          </a:prstGeom>
          <a:noFill/>
          <a:ln>
            <a:noFill/>
          </a:ln>
          <a:scene3d>
            <a:camera prst="orthographicFront">
              <a:rot lat="0" lon="0" rev="5400000"/>
            </a:camera>
            <a:lightRig rig="threePt" dir="t">
              <a:rot lat="0" lon="0" rev="0"/>
            </a:lightRig>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radiat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391245"/>
            <a:ext cx="7632700"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096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9"/>
                                        </p:tgtEl>
                                      </p:cBhvr>
                                      <p:by x="60000" y="60000"/>
                                    </p:animScale>
                                  </p:childTnLst>
                                  <p:subTnLst>
                                    <p:set>
                                      <p:cBhvr override="childStyle">
                                        <p:cTn dur="1" fill="hold" display="0" masterRel="sameClick" afterEffect="1">
                                          <p:stCondLst>
                                            <p:cond evt="end" delay="0">
                                              <p:tn val="5"/>
                                            </p:cond>
                                          </p:stCondLst>
                                        </p:cTn>
                                        <p:tgtEl>
                                          <p:spTgt spid="9"/>
                                        </p:tgtEl>
                                        <p:attrNameLst>
                                          <p:attrName>style.visibility</p:attrName>
                                        </p:attrNameLst>
                                      </p:cBhvr>
                                      <p:to>
                                        <p:strVal val="hidden"/>
                                      </p:to>
                                    </p:set>
                                  </p:subTnLst>
                                </p:cTn>
                              </p:par>
                              <p:par>
                                <p:cTn id="7" presetID="35" presetClass="path" presetSubtype="0" accel="50000" decel="50000" fill="hold" nodeType="withEffect">
                                  <p:stCondLst>
                                    <p:cond delay="0"/>
                                  </p:stCondLst>
                                  <p:childTnLst>
                                    <p:animMotion origin="layout" path="M 0 0.00023 L -0.26771 0.08565 " pathEditMode="relative" rAng="0" ptsTypes="AA">
                                      <p:cBhvr>
                                        <p:cTn id="8" dur="2000" fill="hold"/>
                                        <p:tgtEl>
                                          <p:spTgt spid="9"/>
                                        </p:tgtEl>
                                        <p:attrNameLst>
                                          <p:attrName>ppt_x</p:attrName>
                                          <p:attrName>ppt_y</p:attrName>
                                        </p:attrNameLst>
                                      </p:cBhvr>
                                      <p:rCtr x="-13385" y="4259"/>
                                    </p:animMotion>
                                  </p:childTnLst>
                                </p:cTn>
                              </p:par>
                              <p:par>
                                <p:cTn id="9" presetID="8" presetClass="emph" presetSubtype="0" fill="hold" nodeType="withEffect">
                                  <p:stCondLst>
                                    <p:cond delay="0"/>
                                  </p:stCondLst>
                                  <p:childTnLst>
                                    <p:animRot by="-5400000">
                                      <p:cBhvr>
                                        <p:cTn id="10" dur="2000" fill="hold"/>
                                        <p:tgtEl>
                                          <p:spTgt spid="9"/>
                                        </p:tgtEl>
                                        <p:attrNameLst>
                                          <p:attrName>r</p:attrName>
                                        </p:attrNameLst>
                                      </p:cBhvr>
                                    </p:animRot>
                                  </p:childTnLst>
                                </p:cTn>
                              </p:par>
                            </p:childTnLst>
                          </p:cTn>
                        </p:par>
                        <p:par>
                          <p:cTn id="11" fill="hold">
                            <p:stCondLst>
                              <p:cond delay="2000"/>
                            </p:stCondLst>
                            <p:childTnLst>
                              <p:par>
                                <p:cTn id="12" presetID="10" presetClass="exit" presetSubtype="0" fill="hold" nodeType="afterEffect">
                                  <p:stCondLst>
                                    <p:cond delay="0"/>
                                  </p:stCondLst>
                                  <p:childTnLst>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http://www.metoffice.gov.uk/weather/images/eurir_sat_201103021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62014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en-US"/>
          </a:p>
        </p:txBody>
      </p:sp>
      <p:sp>
        <p:nvSpPr>
          <p:cNvPr id="24579" name="Content Placeholder 2"/>
          <p:cNvSpPr>
            <a:spLocks noGrp="1"/>
          </p:cNvSpPr>
          <p:nvPr>
            <p:ph idx="1"/>
          </p:nvPr>
        </p:nvSpPr>
        <p:spPr/>
        <p:txBody>
          <a:bodyPr/>
          <a:lstStyle/>
          <a:p>
            <a:endParaRPr lang="en-US"/>
          </a:p>
        </p:txBody>
      </p:sp>
      <p:pic>
        <p:nvPicPr>
          <p:cNvPr id="24580" name="Picture 2" descr="http://www.metoffice.gov.uk/weather/images/eurvis_sat_201103021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59310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G_4834-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6988"/>
            <a:ext cx="11017250" cy="688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D5EC4D2C-3EAB-450C-BA3D-EBD269350681}"/>
              </a:ext>
            </a:extLst>
          </p:cNvPr>
          <p:cNvSpPr>
            <a:spLocks noGrp="1"/>
          </p:cNvSpPr>
          <p:nvPr>
            <p:ph type="title"/>
          </p:nvPr>
        </p:nvSpPr>
        <p:spPr>
          <a:xfrm>
            <a:off x="614759" y="116632"/>
            <a:ext cx="7772400" cy="1187449"/>
          </a:xfrm>
        </p:spPr>
        <p:txBody>
          <a:bodyPr/>
          <a:lstStyle/>
          <a:p>
            <a:r>
              <a:rPr lang="en-GB" sz="2800" dirty="0"/>
              <a:t>Forcing and response: </a:t>
            </a:r>
            <a:br>
              <a:rPr lang="en-GB" sz="2800" dirty="0"/>
            </a:br>
            <a:r>
              <a:rPr lang="en-GB" sz="2800" dirty="0"/>
              <a:t>a natural experiment</a:t>
            </a:r>
          </a:p>
        </p:txBody>
      </p:sp>
    </p:spTree>
    <p:extLst>
      <p:ext uri="{BB962C8B-B14F-4D97-AF65-F5344CB8AC3E}">
        <p14:creationId xmlns:p14="http://schemas.microsoft.com/office/powerpoint/2010/main" val="1558643057"/>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MG_0009-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315913"/>
            <a:ext cx="11017251" cy="733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5435600" y="404813"/>
            <a:ext cx="2555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50000"/>
              </a:spcBef>
            </a:pPr>
            <a:r>
              <a:rPr lang="en-GB" sz="2400">
                <a:latin typeface="Times New Roman" pitchFamily="18" charset="0"/>
              </a:rPr>
              <a:t>29/3/06     11.05am</a:t>
            </a:r>
            <a:endParaRPr lang="en-US" sz="2400">
              <a:latin typeface="Times New Roman" pitchFamily="18" charset="0"/>
            </a:endParaRPr>
          </a:p>
        </p:txBody>
      </p:sp>
    </p:spTree>
    <p:extLst>
      <p:ext uri="{BB962C8B-B14F-4D97-AF65-F5344CB8AC3E}">
        <p14:creationId xmlns:p14="http://schemas.microsoft.com/office/powerpoint/2010/main" val="1121091754"/>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10303</TotalTime>
  <Words>4471</Words>
  <Application>Microsoft Office PowerPoint</Application>
  <PresentationFormat>On-screen Show (4:3)</PresentationFormat>
  <Paragraphs>345</Paragraphs>
  <Slides>38</Slides>
  <Notes>25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38</vt:i4>
      </vt:variant>
    </vt:vector>
  </HeadingPairs>
  <TitlesOfParts>
    <vt:vector size="51" baseType="lpstr">
      <vt:lpstr>ＭＳ Ｐゴシック</vt:lpstr>
      <vt:lpstr>AngsanaUPC</vt:lpstr>
      <vt:lpstr>Arial</vt:lpstr>
      <vt:lpstr>Calibri</vt:lpstr>
      <vt:lpstr>Cambria Math</vt:lpstr>
      <vt:lpstr>Effra</vt:lpstr>
      <vt:lpstr>Effra Bold</vt:lpstr>
      <vt:lpstr>Effra Heavy</vt:lpstr>
      <vt:lpstr>Effra Light</vt:lpstr>
      <vt:lpstr>helvetica</vt:lpstr>
      <vt:lpstr>Times New Roman</vt:lpstr>
      <vt:lpstr>Wingdings</vt:lpstr>
      <vt:lpstr>UoR Theme</vt:lpstr>
      <vt:lpstr>Weather and climate science for society</vt:lpstr>
      <vt:lpstr>Everything emits radiation energy  units: Watts per square metre (Wm-2)</vt:lpstr>
      <vt:lpstr>PowerPoint Presentation</vt:lpstr>
      <vt:lpstr>PowerPoint Presentation</vt:lpstr>
      <vt:lpstr>Earth’s energy budget and Atmospheric circulation</vt:lpstr>
      <vt:lpstr>PowerPoint Presentation</vt:lpstr>
      <vt:lpstr>PowerPoint Presentation</vt:lpstr>
      <vt:lpstr>Forcing and response:  a natural experiment</vt:lpstr>
      <vt:lpstr>PowerPoint Presentation</vt:lpstr>
      <vt:lpstr>PowerPoint Presentation</vt:lpstr>
      <vt:lpstr>PowerPoint Presentation</vt:lpstr>
      <vt:lpstr>PowerPoint Presentation</vt:lpstr>
      <vt:lpstr>Weather forecasts  &amp; climate prediction</vt:lpstr>
      <vt:lpstr>Climate simulations</vt:lpstr>
      <vt:lpstr>PowerPoint Presentation</vt:lpstr>
      <vt:lpstr>Degrees in Meteorology AND CLIMATE</vt:lpstr>
      <vt:lpstr>Climate change</vt:lpstr>
      <vt:lpstr>COP21 Paris Climate Deal source: http://www.carbonbrief.org/analysis-the-final-paris-climate-deal</vt:lpstr>
      <vt:lpstr>PowerPoint Presentation</vt:lpstr>
      <vt:lpstr>Warming will be greater over  the land and greatest in the Arctic</vt:lpstr>
      <vt:lpstr>Projections:   Arctic sea ice  extent decline  in 21st century   94% decrease in  September and 34% decrease in  February for the  RCP8.5 scenario </vt:lpstr>
      <vt:lpstr>Intensification of heavy rainfall </vt:lpstr>
      <vt:lpstr>Sea-level rise will rise for centuries</vt:lpstr>
      <vt:lpstr>PowerPoint Presentation</vt:lpstr>
      <vt:lpstr>The last glacial maximum</vt:lpstr>
      <vt:lpstr>PowerPoint Presentation</vt:lpstr>
      <vt:lpstr>Earth’s Climate has always been changing</vt:lpstr>
      <vt:lpstr>Climate change over last 800,000 years</vt:lpstr>
      <vt:lpstr>PowerPoint Presentation</vt:lpstr>
      <vt:lpstr>Global average sea level is rising…</vt:lpstr>
      <vt:lpstr>PowerPoint Presentation</vt:lpstr>
      <vt:lpstr>PowerPoint Presentation</vt:lpstr>
      <vt:lpstr>PowerPoint Presentation</vt:lpstr>
      <vt:lpstr>PowerPoint Presentation</vt:lpstr>
      <vt:lpstr>PowerPoint Presentation</vt:lpstr>
      <vt:lpstr>Natural factors cannot  explain recent warming</vt:lpstr>
      <vt:lpstr>Recent warming can be simulated  when man-made factors are included</vt:lpstr>
      <vt:lpstr>PowerPoint Presentation</vt:lpstr>
    </vt:vector>
  </TitlesOfParts>
  <Company>ESSC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SINERGEE</dc:title>
  <dc:creator>Allan and Slingo</dc:creator>
  <cp:lastModifiedBy>Richard Allan</cp:lastModifiedBy>
  <cp:revision>1637</cp:revision>
  <cp:lastPrinted>2001-12-18T09:43:01Z</cp:lastPrinted>
  <dcterms:created xsi:type="dcterms:W3CDTF">2001-08-31T10:10:14Z</dcterms:created>
  <dcterms:modified xsi:type="dcterms:W3CDTF">2018-05-22T08:37:48Z</dcterms:modified>
</cp:coreProperties>
</file>