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99" r:id="rId2"/>
    <p:sldId id="638" r:id="rId3"/>
    <p:sldId id="481" r:id="rId4"/>
    <p:sldId id="483" r:id="rId5"/>
    <p:sldId id="527" r:id="rId6"/>
    <p:sldId id="635" r:id="rId7"/>
    <p:sldId id="628" r:id="rId8"/>
    <p:sldId id="645" r:id="rId9"/>
    <p:sldId id="650" r:id="rId10"/>
    <p:sldId id="674" r:id="rId11"/>
    <p:sldId id="616" r:id="rId12"/>
    <p:sldId id="617" r:id="rId13"/>
    <p:sldId id="656" r:id="rId14"/>
    <p:sldId id="547" r:id="rId15"/>
    <p:sldId id="575" r:id="rId16"/>
    <p:sldId id="679" r:id="rId17"/>
    <p:sldId id="548" r:id="rId18"/>
    <p:sldId id="624" r:id="rId19"/>
    <p:sldId id="629" r:id="rId20"/>
    <p:sldId id="669" r:id="rId21"/>
    <p:sldId id="673" r:id="rId22"/>
    <p:sldId id="670" r:id="rId23"/>
    <p:sldId id="683" r:id="rId24"/>
    <p:sldId id="610" r:id="rId25"/>
    <p:sldId id="611" r:id="rId26"/>
    <p:sldId id="612" r:id="rId27"/>
    <p:sldId id="542" r:id="rId28"/>
    <p:sldId id="680" r:id="rId29"/>
    <p:sldId id="676" r:id="rId30"/>
    <p:sldId id="681" r:id="rId31"/>
    <p:sldId id="677" r:id="rId32"/>
    <p:sldId id="678" r:id="rId33"/>
    <p:sldId id="682" r:id="rId34"/>
  </p:sldIdLst>
  <p:sldSz cx="9144000" cy="6858000" type="screen4x3"/>
  <p:notesSz cx="6781800" cy="99187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3300"/>
    <a:srgbClr val="4D4D4D"/>
    <a:srgbClr val="000066"/>
    <a:srgbClr val="000099"/>
    <a:srgbClr val="CCFFCC"/>
    <a:srgbClr val="FFFFCC"/>
    <a:srgbClr val="CC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93356" autoAdjust="0"/>
  </p:normalViewPr>
  <p:slideViewPr>
    <p:cSldViewPr>
      <p:cViewPr>
        <p:scale>
          <a:sx n="75" d="100"/>
          <a:sy n="75" d="100"/>
        </p:scale>
        <p:origin x="-840"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109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109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109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B8E080A-699C-470D-BF44-24DAE50BAF0C}" type="slidenum">
              <a:rPr lang="en-US"/>
              <a:pPr>
                <a:defRPr/>
              </a:pPr>
              <a:t>‹#›</a:t>
            </a:fld>
            <a:endParaRPr lang="en-US"/>
          </a:p>
        </p:txBody>
      </p:sp>
    </p:spTree>
    <p:extLst>
      <p:ext uri="{BB962C8B-B14F-4D97-AF65-F5344CB8AC3E}">
        <p14:creationId xmlns:p14="http://schemas.microsoft.com/office/powerpoint/2010/main" val="297254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1443"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1447"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454D949-13E5-4F92-8D79-CD4EC4198393}" type="slidenum">
              <a:rPr lang="en-US"/>
              <a:pPr>
                <a:defRPr/>
              </a:pPr>
              <a:t>‹#›</a:t>
            </a:fld>
            <a:endParaRPr lang="en-US"/>
          </a:p>
        </p:txBody>
      </p:sp>
    </p:spTree>
    <p:extLst>
      <p:ext uri="{BB962C8B-B14F-4D97-AF65-F5344CB8AC3E}">
        <p14:creationId xmlns:p14="http://schemas.microsoft.com/office/powerpoint/2010/main" val="960670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80423C7-0BA3-4D67-8DF0-F7941F3A16BE}"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GB" smtClean="0"/>
              <a:t>Projected Responses in Extreme Precipitation and Atmospheric Radiative Energy</a:t>
            </a:r>
          </a:p>
          <a:p>
            <a:pPr marL="228600" indent="-228600" eaLnBrk="1" hangingPunct="1">
              <a:buFontTx/>
              <a:buAutoNum type="arabicParenR"/>
            </a:pPr>
            <a:r>
              <a:rPr lang="en-GB" smtClean="0"/>
              <a:t>Energetics response</a:t>
            </a:r>
          </a:p>
          <a:p>
            <a:pPr marL="228600" indent="-228600" eaLnBrk="1" hangingPunct="1">
              <a:buFontTx/>
              <a:buAutoNum type="arabicParenR"/>
            </a:pPr>
            <a:r>
              <a:rPr lang="en-US" smtClean="0"/>
              <a:t>Wet/dry responses</a:t>
            </a:r>
          </a:p>
          <a:p>
            <a:pPr marL="228600" indent="-228600" eaLnBrk="1" hangingPunct="1">
              <a:buFontTx/>
              <a:buAutoNum type="arabicParenR"/>
            </a:pPr>
            <a:r>
              <a:rPr lang="en-US" smtClean="0"/>
              <a:t>Intense rainfall</a:t>
            </a:r>
          </a:p>
          <a:p>
            <a:pPr marL="228600" indent="-228600" eaLnBrk="1" hangingPunct="1">
              <a:buFontTx/>
              <a:buAutoNum type="arabicParenR"/>
            </a:pPr>
            <a:r>
              <a:rPr lang="en-US" smtClean="0"/>
              <a:t>Transient responses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We are analysing tropical and global variability and responses of PDFs of precipitation to present day temperature variability.</a:t>
            </a:r>
          </a:p>
          <a:p>
            <a:r>
              <a:rPr lang="en-GB" smtClean="0"/>
              <a:t>We have identified two outliers: HOAPS (divided by 3 on plot) data overestimates variability while TRMM 3B42 (widely used) displays spurious variability over the oceans.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48F55DB-5650-41A2-A8ED-D9CBC6265C0E}" type="slidenum">
              <a:rPr lang="en-US" sz="1200"/>
              <a:pPr algn="r" eaLnBrk="1" hangingPunct="1"/>
              <a:t>24</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CO2 heats the atmosphere increasing stability and reducing precipitation while solar changes have a smaller effect. While the model response to temperature increases in consistent, based upon the enhanced net radiative cooling of a warmer atmosphere, the response of the water cycle to a complex pattern of forcing is less clear. Observations of surface and top of atmosphere radiation from CERES and GERB will address this question.</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FC263CA-FF36-4701-A2F5-CA312084C482}" type="slidenum">
              <a:rPr lang="en-US" sz="1200"/>
              <a:pPr algn="r" eaLnBrk="1" hangingPunct="1"/>
              <a:t>27</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Projected Responses in Extreme Precipitation and Atmospheric Radiative Energy</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F0D1C22-1D4D-4F34-800C-2D400E2E2C01}" type="slidenum">
              <a:rPr lang="en-US" sz="1200"/>
              <a:pPr algn="r" eaLnBrk="1" hangingPunct="1"/>
              <a:t>28</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Daily data from AMIP climate model simulations (observed SST forcing) and microwave data from the F08/F11/F13 SSM/I series of satellite microwave measurements. The heaviest rainfall events are separated into bins ranging from heavy up to torrential events and the variation in the frequency of events in each bin is calculated (red=more frequent, blue=less frequent). The response of the heaviest rainfall events is consistent with models but the models appear to underestimate the response to warming and the details of the changes away from the heaviest rainfall regimes are not in agreement.</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1C3DA184-2F27-4EF3-9F5A-DA7C5475BBE6}" type="slidenum">
              <a:rPr lang="en-US" sz="1200"/>
              <a:pPr algn="r" eaLnBrk="1" hangingPunct="1"/>
              <a:t>29</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F8C95AA-2E04-40C1-9052-E44B88CE9B7A}" type="slidenum">
              <a:rPr lang="en-US" sz="1200"/>
              <a:pPr algn="r" eaLnBrk="1" hangingPunct="1"/>
              <a:t>31</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Evaporation increases more slowly than moisture in the models due to reductions in wind stress, increases in surface stability and increases in low-level relative humidity. In situ and satellite observations will be key in determining the realism of this response. There are also obvious links to ocean fluxes including Keith Haines’ 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641F851-0634-46D4-AE4E-81D047162FA8}" type="slidenum">
              <a:rPr lang="en-US" sz="1200"/>
              <a:pPr algn="r" eaLnBrk="1" hangingPunct="1"/>
              <a:t>2</a:t>
            </a:fld>
            <a:endParaRPr lang="en-US" sz="1200"/>
          </a:p>
        </p:txBody>
      </p:sp>
      <p:sp>
        <p:nvSpPr>
          <p:cNvPr id="95235" name="Rectangle 2"/>
          <p:cNvSpPr>
            <a:spLocks noGrp="1" noRot="1" noChangeAspect="1" noChangeArrowheads="1" noTextEdit="1"/>
          </p:cNvSpPr>
          <p:nvPr>
            <p:ph type="sldImg"/>
          </p:nvPr>
        </p:nvSpPr>
        <p:spPr>
          <a:xfrm>
            <a:off x="973138" y="777875"/>
            <a:ext cx="4876800" cy="3657600"/>
          </a:xfrm>
          <a:ln/>
        </p:spPr>
      </p:sp>
      <p:sp>
        <p:nvSpPr>
          <p:cNvPr id="95236" name="Rectangle 3"/>
          <p:cNvSpPr>
            <a:spLocks noGrp="1" noChangeArrowheads="1"/>
          </p:cNvSpPr>
          <p:nvPr>
            <p:ph type="body" idx="1"/>
          </p:nvPr>
        </p:nvSpPr>
        <p:spPr>
          <a:xfrm>
            <a:off x="919163" y="4745038"/>
            <a:ext cx="4979987"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There is huge uncertainty in global precipitation projections, relating both to climate sensitivity and mitigation pathways.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E58BA86-68DE-4DBB-B4B6-6B531C433C14}" type="slidenum">
              <a:rPr lang="en-US" smtClean="0"/>
              <a:pPr/>
              <a:t>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Unpublished </a:t>
            </a:r>
            <a:r>
              <a:rPr lang="en-GB" dirty="0" err="1" smtClean="0"/>
              <a:t>Kiehl</a:t>
            </a:r>
            <a:r>
              <a:rPr lang="en-GB" dirty="0" smtClean="0"/>
              <a:t> and Trenberth (2008) BAMS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Then radiation? SNLc vs CWV (could show ERA Int and CERES SRBAVG?) also show Prata curve.</a:t>
            </a:r>
          </a:p>
        </p:txBody>
      </p:sp>
      <p:sp>
        <p:nvSpPr>
          <p:cNvPr id="89092" name="Slide Number Placeholder 3"/>
          <p:cNvSpPr txBox="1">
            <a:spLocks noGrp="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1E314DFE-E805-49E3-B5F9-7305458CBB72}" type="slidenum">
              <a:rPr lang="en-US" sz="1200"/>
              <a:pPr algn="r" eaLnBrk="1" hangingPunct="1"/>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 main point to note is that models and observations are consistent in showing increases in low level water vapour with warming. Reanalyses such as ERA Interim, which are widely used, are not constrained to balance their energy or water budgets.</a:t>
            </a:r>
          </a:p>
          <a:p>
            <a:r>
              <a:rPr lang="en-GB" smtClean="0"/>
              <a:t>For ocean-only satellite datasets I apply ERA Interim for poleward of 50 degrees latitude and for missing/land grid points.</a:t>
            </a:r>
          </a:p>
          <a:p>
            <a:r>
              <a:rPr lang="en-GB" smtClean="0"/>
              <a:t>Note that SSM/I F13 2003-2007 CWV = 24.7794 mm; AMSRE 2003-2007 CWV = 24.8850</a:t>
            </a:r>
          </a:p>
        </p:txBody>
      </p:sp>
      <p:sp>
        <p:nvSpPr>
          <p:cNvPr id="76804" name="Slide Number Placeholder 3"/>
          <p:cNvSpPr txBox="1">
            <a:spLocks noGrp="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4137C79A-3A8F-432D-B562-9560A8DAB1ED}" type="slidenum">
              <a:rPr lang="en-US" sz="1200"/>
              <a:pPr algn="r" eaLnBrk="1" hangingPunct="1"/>
              <a:t>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We are also interested in calculating observationally based water budgets including moisture transports and P-E and how this relates to ocean salinity observations.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CB141DB-F04D-4513-BDBA-F761106EC1E3}" type="slidenum">
              <a:rPr lang="en-US" sz="1200"/>
              <a:pPr algn="r" eaLnBrk="1" hangingPunct="1"/>
              <a:t>14</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41750" y="942181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A04F0B2-F14A-4613-BE2A-773BE4A8AEAC}" type="slidenum">
              <a:rPr lang="en-US" sz="1200"/>
              <a:pPr algn="r" eaLnBrk="1" hangingPunct="1"/>
              <a:t>15</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Note that the wet getting wetter and dry getting drier signal in the tropics is robust in models. The recently updated GPCP observations (black) show a slightly larger trend in the wet region. The dry region trend is probably spurious before 1988 since microwave data began in 1987.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53194-4730-440D-932A-A91DBD4DAD84}" type="slidenum">
              <a:rPr lang="en-US"/>
              <a:pPr>
                <a:defRPr/>
              </a:pPr>
              <a:t>‹#›</a:t>
            </a:fld>
            <a:endParaRPr lang="en-US"/>
          </a:p>
        </p:txBody>
      </p:sp>
    </p:spTree>
    <p:extLst>
      <p:ext uri="{BB962C8B-B14F-4D97-AF65-F5344CB8AC3E}">
        <p14:creationId xmlns:p14="http://schemas.microsoft.com/office/powerpoint/2010/main" val="326493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7F0780-7850-407E-95B7-2DF53787F906}" type="slidenum">
              <a:rPr lang="en-US"/>
              <a:pPr>
                <a:defRPr/>
              </a:pPr>
              <a:t>‹#›</a:t>
            </a:fld>
            <a:endParaRPr lang="en-US"/>
          </a:p>
        </p:txBody>
      </p:sp>
    </p:spTree>
    <p:extLst>
      <p:ext uri="{BB962C8B-B14F-4D97-AF65-F5344CB8AC3E}">
        <p14:creationId xmlns:p14="http://schemas.microsoft.com/office/powerpoint/2010/main" val="158722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32DD61-F7B4-4CBB-9B49-69B7A88AE48C}" type="slidenum">
              <a:rPr lang="en-US"/>
              <a:pPr>
                <a:defRPr/>
              </a:pPr>
              <a:t>‹#›</a:t>
            </a:fld>
            <a:endParaRPr lang="en-US"/>
          </a:p>
        </p:txBody>
      </p:sp>
    </p:spTree>
    <p:extLst>
      <p:ext uri="{BB962C8B-B14F-4D97-AF65-F5344CB8AC3E}">
        <p14:creationId xmlns:p14="http://schemas.microsoft.com/office/powerpoint/2010/main" val="181244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13F45-EFCF-46F8-AAA7-64FE70879265}" type="slidenum">
              <a:rPr lang="en-US"/>
              <a:pPr>
                <a:defRPr/>
              </a:pPr>
              <a:t>‹#›</a:t>
            </a:fld>
            <a:endParaRPr lang="en-US"/>
          </a:p>
        </p:txBody>
      </p:sp>
    </p:spTree>
    <p:extLst>
      <p:ext uri="{BB962C8B-B14F-4D97-AF65-F5344CB8AC3E}">
        <p14:creationId xmlns:p14="http://schemas.microsoft.com/office/powerpoint/2010/main" val="164068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363637-9A8D-4419-8A10-7EEF95F147EA}" type="slidenum">
              <a:rPr lang="en-US"/>
              <a:pPr>
                <a:defRPr/>
              </a:pPr>
              <a:t>‹#›</a:t>
            </a:fld>
            <a:endParaRPr lang="en-US"/>
          </a:p>
        </p:txBody>
      </p:sp>
    </p:spTree>
    <p:extLst>
      <p:ext uri="{BB962C8B-B14F-4D97-AF65-F5344CB8AC3E}">
        <p14:creationId xmlns:p14="http://schemas.microsoft.com/office/powerpoint/2010/main" val="332188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598F08-85EF-415E-B2A3-EA594115EA43}" type="slidenum">
              <a:rPr lang="en-US"/>
              <a:pPr>
                <a:defRPr/>
              </a:pPr>
              <a:t>‹#›</a:t>
            </a:fld>
            <a:endParaRPr lang="en-US"/>
          </a:p>
        </p:txBody>
      </p:sp>
    </p:spTree>
    <p:extLst>
      <p:ext uri="{BB962C8B-B14F-4D97-AF65-F5344CB8AC3E}">
        <p14:creationId xmlns:p14="http://schemas.microsoft.com/office/powerpoint/2010/main" val="283691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1BC252-3DA7-41E2-BED2-8E21B2C5E435}" type="slidenum">
              <a:rPr lang="en-US"/>
              <a:pPr>
                <a:defRPr/>
              </a:pPr>
              <a:t>‹#›</a:t>
            </a:fld>
            <a:endParaRPr lang="en-US"/>
          </a:p>
        </p:txBody>
      </p:sp>
    </p:spTree>
    <p:extLst>
      <p:ext uri="{BB962C8B-B14F-4D97-AF65-F5344CB8AC3E}">
        <p14:creationId xmlns:p14="http://schemas.microsoft.com/office/powerpoint/2010/main" val="118444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4DAB54-40DC-43D6-9326-EF3ECA9EFBB0}" type="slidenum">
              <a:rPr lang="en-US"/>
              <a:pPr>
                <a:defRPr/>
              </a:pPr>
              <a:t>‹#›</a:t>
            </a:fld>
            <a:endParaRPr lang="en-US"/>
          </a:p>
        </p:txBody>
      </p:sp>
    </p:spTree>
    <p:extLst>
      <p:ext uri="{BB962C8B-B14F-4D97-AF65-F5344CB8AC3E}">
        <p14:creationId xmlns:p14="http://schemas.microsoft.com/office/powerpoint/2010/main" val="147106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43E85C-4BE8-4577-9B46-7B37D502EF03}" type="slidenum">
              <a:rPr lang="en-US"/>
              <a:pPr>
                <a:defRPr/>
              </a:pPr>
              <a:t>‹#›</a:t>
            </a:fld>
            <a:endParaRPr lang="en-US"/>
          </a:p>
        </p:txBody>
      </p:sp>
    </p:spTree>
    <p:extLst>
      <p:ext uri="{BB962C8B-B14F-4D97-AF65-F5344CB8AC3E}">
        <p14:creationId xmlns:p14="http://schemas.microsoft.com/office/powerpoint/2010/main" val="411188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28A994-3685-4463-B219-972D2002BD37}" type="slidenum">
              <a:rPr lang="en-US"/>
              <a:pPr>
                <a:defRPr/>
              </a:pPr>
              <a:t>‹#›</a:t>
            </a:fld>
            <a:endParaRPr lang="en-US"/>
          </a:p>
        </p:txBody>
      </p:sp>
    </p:spTree>
    <p:extLst>
      <p:ext uri="{BB962C8B-B14F-4D97-AF65-F5344CB8AC3E}">
        <p14:creationId xmlns:p14="http://schemas.microsoft.com/office/powerpoint/2010/main" val="19972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A3D5DB-AC56-4E36-B30D-CBF2773D81C1}" type="slidenum">
              <a:rPr lang="en-US"/>
              <a:pPr>
                <a:defRPr/>
              </a:pPr>
              <a:t>‹#›</a:t>
            </a:fld>
            <a:endParaRPr lang="en-US"/>
          </a:p>
        </p:txBody>
      </p:sp>
    </p:spTree>
    <p:extLst>
      <p:ext uri="{BB962C8B-B14F-4D97-AF65-F5344CB8AC3E}">
        <p14:creationId xmlns:p14="http://schemas.microsoft.com/office/powerpoint/2010/main" val="358915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B88E0A5-1193-41E6-8788-8E0525FA40EA}" type="slidenum">
              <a:rPr lang="en-US"/>
              <a:pPr>
                <a:defRPr/>
              </a:pPr>
              <a:t>‹#›</a:t>
            </a:fld>
            <a:endParaRPr lang="en-US"/>
          </a:p>
        </p:txBody>
      </p:sp>
      <p:pic>
        <p:nvPicPr>
          <p:cNvPr id="1031" name="Picture 9" descr="Device-whi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hidden">
          <a:xfrm>
            <a:off x="7731125" y="228600"/>
            <a:ext cx="1184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eaLnBrk="1" hangingPunct="1">
              <a:defRPr/>
            </a:pPr>
            <a:endParaRPr lang="en-GB" sz="1400">
              <a:latin typeface="Rdg Vesta"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r.p.allan@reading.ac.uk" TargetMode="External"/><Relationship Id="rId4" Type="http://schemas.openxmlformats.org/officeDocument/2006/relationships/hyperlink" Target="http://www.met.reading.ac.uk/~sgs02rp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agu.org/pubs/crossref/2011/2011GL049783.shtml" TargetMode="External"/><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6.wmf"/><Relationship Id="rId4" Type="http://schemas.openxmlformats.org/officeDocument/2006/relationships/image" Target="../media/image30.wmf"/></Relationships>
</file>

<file path=ppt/slides/_rels/slide1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www.agu.org/journals/jd/jd1118/2011JD016206/" TargetMode="Externa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7.xml"/><Relationship Id="rId6" Type="http://schemas.openxmlformats.org/officeDocument/2006/relationships/hyperlink" Target="http://dx.doi.org/10.1007/s00382-011-1134-x" TargetMode="External"/><Relationship Id="rId5" Type="http://schemas.openxmlformats.org/officeDocument/2006/relationships/image" Target="../media/image37.png"/><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iopscience.iop.org/1748-9326/5/2/02520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dx.doi.org/10.1029/2011JD01656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x.doi.org/10.1029/2011JD016568"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8.wm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2.wmf"/><Relationship Id="rId4" Type="http://schemas.openxmlformats.org/officeDocument/2006/relationships/image" Target="../media/image61.wmf"/></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hyperlink" Target="http://www.sciencemag.org/content/332/6028/451.full" TargetMode="External"/><Relationship Id="rId2" Type="http://schemas.openxmlformats.org/officeDocument/2006/relationships/hyperlink" Target="http://journals.ametsoc.org/doi/abs/10.1175/2011JCLI3932.1" TargetMode="Externa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dx.doi.org/10.1007/s10712-011-9157-8"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dx.doi.org/10.1007/s10712-011-9159-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t&amp;rct=j&amp;q=trenberth%202003%20changing%20character%20of%20precipitation&amp;source=web&amp;cd=1&amp;ved=0CCUQFjAA&amp;url=http%3A%2F%2Fportal.iri.columbia.edu%2F~alesall%2FouagaCILSS%2Farticles%2Ftrenberth_bams2003.pdf&amp;ei=b-4rT6ieLsLv8APox6iADw&amp;usg=AFQjCNEThn97wRYTiR1hE46Hw4NnGP83tQ&amp;cad=rja"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hyperlink" Target="http://www.pnas.org/content/106/35/14773.abstrac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opscience.iop.org/1748-9326/5/2/025205" TargetMode="External"/><Relationship Id="rId2" Type="http://schemas.openxmlformats.org/officeDocument/2006/relationships/image" Target="../media/image18.wmf"/><Relationship Id="rId1" Type="http://schemas.openxmlformats.org/officeDocument/2006/relationships/slideLayout" Target="../slideLayouts/slideLayout7.xml"/><Relationship Id="rId6" Type="http://schemas.openxmlformats.org/officeDocument/2006/relationships/hyperlink" Target="http://www.agu.org/pubs/crossref/2011/2011GL048426.shtml" TargetMode="External"/><Relationship Id="rId5" Type="http://schemas.openxmlformats.org/officeDocument/2006/relationships/hyperlink" Target="http://iopscience.iop.org/1748-9326/5/2/025208" TargetMode="External"/><Relationship Id="rId4" Type="http://schemas.openxmlformats.org/officeDocument/2006/relationships/hyperlink" Target="http://www.pnas.org/content/106/35/14773.abstr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3124200"/>
            <a:ext cx="7315200" cy="1470025"/>
          </a:xfrm>
        </p:spPr>
        <p:txBody>
          <a:bodyPr/>
          <a:lstStyle/>
          <a:p>
            <a:pPr algn="l" eaLnBrk="1" hangingPunct="1"/>
            <a:r>
              <a:rPr lang="en-GB" sz="3600" dirty="0">
                <a:solidFill>
                  <a:schemeClr val="accent2"/>
                </a:solidFill>
              </a:rPr>
              <a:t> </a:t>
            </a:r>
            <a:r>
              <a:rPr lang="en-GB" sz="3600" dirty="0" smtClean="0">
                <a:solidFill>
                  <a:schemeClr val="accent2"/>
                </a:solidFill>
              </a:rPr>
              <a:t>Physically consistent responses in the atmospheric hydrological cycle in  models and observations</a:t>
            </a:r>
            <a:endParaRPr lang="en-GB" sz="4000" dirty="0" smtClean="0">
              <a:solidFill>
                <a:schemeClr val="accent2"/>
              </a:solidFill>
            </a:endParaRPr>
          </a:p>
        </p:txBody>
      </p:sp>
      <p:pic>
        <p:nvPicPr>
          <p:cNvPr id="20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3581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5"/>
          <p:cNvSpPr>
            <a:spLocks noGrp="1" noChangeArrowheads="1"/>
          </p:cNvSpPr>
          <p:nvPr>
            <p:ph type="subTitle" idx="1"/>
          </p:nvPr>
        </p:nvSpPr>
        <p:spPr>
          <a:xfrm>
            <a:off x="990600" y="4876800"/>
            <a:ext cx="7315200" cy="1524000"/>
          </a:xfrm>
        </p:spPr>
        <p:txBody>
          <a:bodyPr/>
          <a:lstStyle/>
          <a:p>
            <a:pPr eaLnBrk="1" hangingPunct="1">
              <a:lnSpc>
                <a:spcPct val="80000"/>
              </a:lnSpc>
            </a:pPr>
            <a:r>
              <a:rPr lang="en-GB" sz="2000" dirty="0" smtClean="0"/>
              <a:t>Richard P. Allan</a:t>
            </a:r>
          </a:p>
          <a:p>
            <a:pPr eaLnBrk="1" hangingPunct="1">
              <a:lnSpc>
                <a:spcPct val="80000"/>
              </a:lnSpc>
            </a:pPr>
            <a:r>
              <a:rPr lang="en-GB" sz="2000" dirty="0" smtClean="0"/>
              <a:t>Department of Meteorology/NCAS, University of Reading</a:t>
            </a:r>
          </a:p>
          <a:p>
            <a:pPr algn="l" eaLnBrk="1" hangingPunct="1">
              <a:lnSpc>
                <a:spcPct val="80000"/>
              </a:lnSpc>
            </a:pPr>
            <a:r>
              <a:rPr lang="en-GB" sz="1800" dirty="0" smtClean="0"/>
              <a:t>Collaborators: </a:t>
            </a:r>
            <a:r>
              <a:rPr lang="en-GB" sz="1800" dirty="0" err="1" smtClean="0"/>
              <a:t>Chunlei</a:t>
            </a:r>
            <a:r>
              <a:rPr lang="en-GB" sz="1800" dirty="0" smtClean="0"/>
              <a:t> Liu, Matthias Zahn, David Lavers, Brian </a:t>
            </a:r>
            <a:r>
              <a:rPr lang="en-GB" sz="1800" dirty="0" err="1" smtClean="0"/>
              <a:t>Soden</a:t>
            </a:r>
            <a:endParaRPr lang="en-GB" sz="1800" dirty="0" smtClean="0"/>
          </a:p>
          <a:p>
            <a:pPr algn="l" eaLnBrk="1" hangingPunct="1">
              <a:lnSpc>
                <a:spcPct val="80000"/>
              </a:lnSpc>
            </a:pPr>
            <a:r>
              <a:rPr lang="en-GB" sz="1800" dirty="0" smtClean="0">
                <a:hlinkClick r:id="rId4"/>
              </a:rPr>
              <a:t>http://www.met.reading.ac.uk/~sgs02rpa</a:t>
            </a:r>
            <a:r>
              <a:rPr lang="en-GB" sz="1800" dirty="0" smtClean="0"/>
              <a:t> </a:t>
            </a:r>
          </a:p>
          <a:p>
            <a:pPr algn="l" eaLnBrk="1" hangingPunct="1">
              <a:lnSpc>
                <a:spcPct val="80000"/>
              </a:lnSpc>
            </a:pPr>
            <a:r>
              <a:rPr lang="en-GB" sz="1800" dirty="0" smtClean="0">
                <a:hlinkClick r:id="rId5"/>
              </a:rPr>
              <a:t>r.p.allan@reading.ac.uk</a:t>
            </a:r>
            <a:r>
              <a:rPr lang="en-GB" sz="1800" dirty="0" smtClean="0"/>
              <a:t> </a:t>
            </a:r>
          </a:p>
        </p:txBody>
      </p:sp>
      <p:pic>
        <p:nvPicPr>
          <p:cNvPr id="20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3581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 descr="45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00000">
            <a:off x="3352800" y="201613"/>
            <a:ext cx="21494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Click to view this image in full siz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7620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0"/>
            <a:ext cx="9113838"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514"/>
          <a:stretch/>
        </p:blipFill>
        <p:spPr bwMode="auto">
          <a:xfrm>
            <a:off x="4572001" y="3276600"/>
            <a:ext cx="4369322" cy="341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0" name="Rectangle 2"/>
          <p:cNvSpPr>
            <a:spLocks noGrp="1" noChangeArrowheads="1"/>
          </p:cNvSpPr>
          <p:nvPr>
            <p:ph type="title"/>
          </p:nvPr>
        </p:nvSpPr>
        <p:spPr>
          <a:xfrm>
            <a:off x="304800" y="274638"/>
            <a:ext cx="4572000" cy="1143000"/>
          </a:xfrm>
        </p:spPr>
        <p:txBody>
          <a:bodyPr/>
          <a:lstStyle/>
          <a:p>
            <a:pPr algn="l"/>
            <a:r>
              <a:rPr lang="en-GB" sz="3200" dirty="0" err="1" smtClean="0">
                <a:solidFill>
                  <a:schemeClr val="accent2"/>
                </a:solidFill>
              </a:rPr>
              <a:t>HydEF</a:t>
            </a:r>
            <a:r>
              <a:rPr lang="en-GB" sz="3200" dirty="0" smtClean="0">
                <a:solidFill>
                  <a:schemeClr val="accent2"/>
                </a:solidFill>
              </a:rPr>
              <a:t> project: </a:t>
            </a:r>
            <a:br>
              <a:rPr lang="en-GB" sz="3200" dirty="0" smtClean="0">
                <a:solidFill>
                  <a:schemeClr val="accent2"/>
                </a:solidFill>
              </a:rPr>
            </a:br>
            <a:r>
              <a:rPr lang="en-GB" sz="2800" dirty="0" smtClean="0">
                <a:solidFill>
                  <a:schemeClr val="accent2"/>
                </a:solidFill>
              </a:rPr>
              <a:t>Extreme precipitation &amp; mid-latitude Flooding</a:t>
            </a:r>
          </a:p>
        </p:txBody>
      </p:sp>
      <p:pic>
        <p:nvPicPr>
          <p:cNvPr id="1095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1" y="838200"/>
            <a:ext cx="3657599" cy="242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3" name="Text Box 5"/>
          <p:cNvSpPr txBox="1">
            <a:spLocks noChangeArrowheads="1"/>
          </p:cNvSpPr>
          <p:nvPr/>
        </p:nvSpPr>
        <p:spPr bwMode="auto">
          <a:xfrm>
            <a:off x="213519" y="6451600"/>
            <a:ext cx="434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dirty="0">
                <a:hlinkClick r:id="rId5"/>
              </a:rPr>
              <a:t>Lavers et al. (2011) </a:t>
            </a:r>
            <a:r>
              <a:rPr lang="en-GB" dirty="0" err="1" smtClean="0">
                <a:hlinkClick r:id="rId5"/>
              </a:rPr>
              <a:t>Geophys</a:t>
            </a:r>
            <a:r>
              <a:rPr lang="en-GB" dirty="0" smtClean="0">
                <a:hlinkClick r:id="rId5"/>
              </a:rPr>
              <a:t>. Res. </a:t>
            </a:r>
            <a:r>
              <a:rPr lang="en-GB" dirty="0" err="1" smtClean="0">
                <a:hlinkClick r:id="rId5"/>
              </a:rPr>
              <a:t>Lett</a:t>
            </a:r>
            <a:r>
              <a:rPr lang="en-GB" dirty="0" smtClean="0">
                <a:hlinkClick r:id="rId5"/>
              </a:rPr>
              <a:t>.</a:t>
            </a:r>
            <a:endParaRPr lang="en-GB" dirty="0"/>
          </a:p>
        </p:txBody>
      </p:sp>
      <p:sp>
        <p:nvSpPr>
          <p:cNvPr id="109574" name="Rectangle 6"/>
          <p:cNvSpPr>
            <a:spLocks noGrp="1" noChangeArrowheads="1"/>
          </p:cNvSpPr>
          <p:nvPr>
            <p:ph type="body" idx="1"/>
          </p:nvPr>
        </p:nvSpPr>
        <p:spPr>
          <a:xfrm>
            <a:off x="228600" y="1752600"/>
            <a:ext cx="4191000" cy="1447800"/>
          </a:xfrm>
        </p:spPr>
        <p:txBody>
          <a:bodyPr/>
          <a:lstStyle/>
          <a:p>
            <a:pPr>
              <a:lnSpc>
                <a:spcPct val="90000"/>
              </a:lnSpc>
            </a:pPr>
            <a:r>
              <a:rPr lang="en-GB" sz="2400" dirty="0" smtClean="0"/>
              <a:t>Links UK winter flooding to moisture conveyor events</a:t>
            </a:r>
          </a:p>
          <a:p>
            <a:pPr marL="457200" lvl="1" indent="0">
              <a:lnSpc>
                <a:spcPct val="90000"/>
              </a:lnSpc>
              <a:buNone/>
            </a:pPr>
            <a:r>
              <a:rPr lang="en-GB" sz="2000" dirty="0"/>
              <a:t>e</a:t>
            </a:r>
            <a:r>
              <a:rPr lang="en-GB" sz="2000" dirty="0" smtClean="0"/>
              <a:t>.g. Nov 2009 Cumbria floods</a:t>
            </a:r>
          </a:p>
        </p:txBody>
      </p:sp>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149822"/>
            <a:ext cx="1169541" cy="53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600" y="149822"/>
            <a:ext cx="1325684" cy="41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flipH="1">
            <a:off x="3200400" y="2971800"/>
            <a:ext cx="1600200" cy="1143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999164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274638"/>
            <a:ext cx="4953000" cy="1143000"/>
          </a:xfrm>
        </p:spPr>
        <p:txBody>
          <a:bodyPr/>
          <a:lstStyle/>
          <a:p>
            <a:r>
              <a:rPr lang="en-GB" sz="3600" smtClean="0">
                <a:solidFill>
                  <a:schemeClr val="accent2"/>
                </a:solidFill>
              </a:rPr>
              <a:t>Physical Basis: Moisture Balance</a:t>
            </a:r>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048000"/>
            <a:ext cx="43116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rot="-5400000">
            <a:off x="-511175" y="4116388"/>
            <a:ext cx="26670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Change in Moisture Transport, dF (pg/day)</a:t>
            </a:r>
          </a:p>
        </p:txBody>
      </p:sp>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270250"/>
            <a:ext cx="2590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5562600" y="4627563"/>
            <a:ext cx="320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If the flow field remains relatively constant, the moisture transport scales with low-level moisture.</a:t>
            </a:r>
          </a:p>
        </p:txBody>
      </p:sp>
      <p:sp>
        <p:nvSpPr>
          <p:cNvPr id="18439" name="Text Box 7"/>
          <p:cNvSpPr txBox="1">
            <a:spLocks noChangeArrowheads="1"/>
          </p:cNvSpPr>
          <p:nvPr/>
        </p:nvSpPr>
        <p:spPr bwMode="auto">
          <a:xfrm>
            <a:off x="2209800" y="5389563"/>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Model simulation</a:t>
            </a:r>
          </a:p>
        </p:txBody>
      </p:sp>
      <p:sp>
        <p:nvSpPr>
          <p:cNvPr id="18440" name="Text Box 8"/>
          <p:cNvSpPr txBox="1">
            <a:spLocks noChangeArrowheads="1"/>
          </p:cNvSpPr>
          <p:nvPr/>
        </p:nvSpPr>
        <p:spPr bwMode="auto">
          <a:xfrm>
            <a:off x="3962400" y="3103563"/>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scaling</a:t>
            </a:r>
          </a:p>
        </p:txBody>
      </p:sp>
      <p:sp>
        <p:nvSpPr>
          <p:cNvPr id="18441" name="Line 9"/>
          <p:cNvSpPr>
            <a:spLocks noChangeShapeType="1"/>
          </p:cNvSpPr>
          <p:nvPr/>
        </p:nvSpPr>
        <p:spPr bwMode="auto">
          <a:xfrm flipH="1" flipV="1">
            <a:off x="4800600" y="3408363"/>
            <a:ext cx="914400" cy="381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42" name="Text Box 10"/>
          <p:cNvSpPr txBox="1">
            <a:spLocks noChangeArrowheads="1"/>
          </p:cNvSpPr>
          <p:nvPr/>
        </p:nvSpPr>
        <p:spPr bwMode="auto">
          <a:xfrm>
            <a:off x="3962400" y="5922963"/>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GB"/>
              <a:t>Held and Soden (2006) J Climate</a:t>
            </a:r>
          </a:p>
        </p:txBody>
      </p:sp>
      <p:pic>
        <p:nvPicPr>
          <p:cNvPr id="1844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4227513"/>
            <a:ext cx="1371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 descr="walker_v2sm"/>
          <p:cNvPicPr>
            <a:picLocks noChangeAspect="1" noChangeArrowheads="1"/>
          </p:cNvPicPr>
          <p:nvPr/>
        </p:nvPicPr>
        <p:blipFill>
          <a:blip r:embed="rId5" cstate="print">
            <a:extLst>
              <a:ext uri="{28A0092B-C50C-407E-A947-70E740481C1C}">
                <a14:useLocalDpi xmlns:a14="http://schemas.microsoft.com/office/drawing/2010/main" val="0"/>
              </a:ext>
            </a:extLst>
          </a:blip>
          <a:srcRect l="11476" r="17215" b="41563"/>
          <a:stretch>
            <a:fillRect/>
          </a:stretch>
        </p:blipFill>
        <p:spPr bwMode="auto">
          <a:xfrm>
            <a:off x="5562600" y="228600"/>
            <a:ext cx="33782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15"/>
          <p:cNvSpPr txBox="1">
            <a:spLocks noChangeArrowheads="1"/>
          </p:cNvSpPr>
          <p:nvPr/>
        </p:nvSpPr>
        <p:spPr bwMode="auto">
          <a:xfrm>
            <a:off x="762000" y="22098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P-E ~ (</a:t>
            </a:r>
            <a:r>
              <a:rPr lang="en-GB" sz="2800">
                <a:solidFill>
                  <a:schemeClr val="bg2"/>
                </a:solidFill>
                <a:effectLst>
                  <a:outerShdw blurRad="38100" dist="38100" dir="2700000" algn="tl">
                    <a:srgbClr val="C0C0C0"/>
                  </a:outerShdw>
                </a:effectLst>
                <a:cs typeface="Arial" pitchFamily="34" charset="0"/>
              </a:rPr>
              <a:t>▼. (</a:t>
            </a:r>
            <a:r>
              <a:rPr lang="en-GB" sz="2800" b="1">
                <a:solidFill>
                  <a:schemeClr val="bg2"/>
                </a:solidFill>
                <a:effectLst>
                  <a:outerShdw blurRad="38100" dist="38100" dir="2700000" algn="tl">
                    <a:srgbClr val="C0C0C0"/>
                  </a:outerShdw>
                </a:effectLst>
                <a:cs typeface="Arial" pitchFamily="34" charset="0"/>
              </a:rPr>
              <a:t>u</a:t>
            </a:r>
            <a:r>
              <a:rPr lang="en-GB" sz="2800">
                <a:solidFill>
                  <a:schemeClr val="bg2"/>
                </a:solidFill>
                <a:effectLst>
                  <a:outerShdw blurRad="38100" dist="38100" dir="2700000" algn="tl">
                    <a:srgbClr val="C0C0C0"/>
                  </a:outerShdw>
                </a:effectLst>
                <a:cs typeface="Arial" pitchFamily="34" charset="0"/>
              </a:rPr>
              <a:t> q)</a:t>
            </a:r>
            <a:r>
              <a:rPr lang="en-GB" sz="2800">
                <a:cs typeface="Arial" pitchFamily="34" charset="0"/>
              </a:rPr>
              <a:t>)	</a:t>
            </a:r>
            <a:r>
              <a:rPr lang="en-GB">
                <a:cs typeface="Arial" pitchFamily="34" charset="0"/>
              </a:rPr>
              <a:t>(units of s</a:t>
            </a:r>
            <a:r>
              <a:rPr lang="en-GB" baseline="30000">
                <a:cs typeface="Arial" pitchFamily="34" charset="0"/>
              </a:rPr>
              <a:t>-1</a:t>
            </a:r>
            <a:r>
              <a:rPr lang="en-GB">
                <a:cs typeface="Arial" pitchFamily="34" charset="0"/>
              </a:rPr>
              <a:t>; scale by (p/g</a:t>
            </a:r>
            <a:r>
              <a:rPr lang="el-GR">
                <a:cs typeface="Arial" pitchFamily="34" charset="0"/>
              </a:rPr>
              <a:t>ρ</a:t>
            </a:r>
            <a:r>
              <a:rPr lang="en-GB" baseline="-25000">
                <a:cs typeface="Arial" pitchFamily="34" charset="0"/>
              </a:rPr>
              <a:t>w</a:t>
            </a:r>
            <a:r>
              <a:rPr lang="en-GB">
                <a:cs typeface="Arial" pitchFamily="34" charset="0"/>
              </a:rPr>
              <a:t>) for units of mm/day)</a:t>
            </a:r>
            <a:endParaRPr lang="el-GR" b="1">
              <a:effectLst>
                <a:outerShdw blurRad="38100" dist="38100" dir="2700000" algn="tl">
                  <a:srgbClr val="C0C0C0"/>
                </a:outerShdw>
              </a:effectLs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0" y="152400"/>
            <a:ext cx="4343400" cy="2590800"/>
          </a:xfrm>
          <a:solidFill>
            <a:schemeClr val="bg1"/>
          </a:solidFill>
        </p:spPr>
        <p:txBody>
          <a:bodyPr/>
          <a:lstStyle/>
          <a:p>
            <a:r>
              <a:rPr lang="en-GB" sz="3600" smtClean="0">
                <a:solidFill>
                  <a:schemeClr val="accent2"/>
                </a:solidFill>
              </a:rPr>
              <a:t>Projected (top) and estimated (bottom) changes in P-E</a:t>
            </a:r>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76200"/>
            <a:ext cx="4629150"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4648200" y="6262688"/>
            <a:ext cx="4038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Held and Soden (2006) J Climate</a:t>
            </a:r>
          </a:p>
        </p:txBody>
      </p:sp>
      <p:pic>
        <p:nvPicPr>
          <p:cNvPr id="194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714750"/>
            <a:ext cx="3048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7138" y="3714750"/>
            <a:ext cx="156686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7315200" y="372903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a:t>
            </a:r>
          </a:p>
        </p:txBody>
      </p:sp>
      <p:pic>
        <p:nvPicPr>
          <p:cNvPr id="1946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4095750"/>
            <a:ext cx="1371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2584450"/>
            <a:ext cx="2590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457200" y="274638"/>
            <a:ext cx="3962400" cy="1143000"/>
          </a:xfrm>
        </p:spPr>
        <p:txBody>
          <a:bodyPr/>
          <a:lstStyle/>
          <a:p>
            <a:r>
              <a:rPr lang="en-GB" sz="3200" smtClean="0">
                <a:solidFill>
                  <a:schemeClr val="accent2"/>
                </a:solidFill>
              </a:rPr>
              <a:t>Moisture transports from ERA Interim</a:t>
            </a:r>
          </a:p>
        </p:txBody>
      </p:sp>
      <p:pic>
        <p:nvPicPr>
          <p:cNvPr id="1157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52400"/>
            <a:ext cx="4525963"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6106" y="3665538"/>
            <a:ext cx="7568807"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 Box 6"/>
          <p:cNvSpPr txBox="1">
            <a:spLocks noChangeArrowheads="1"/>
          </p:cNvSpPr>
          <p:nvPr/>
        </p:nvSpPr>
        <p:spPr bwMode="auto">
          <a:xfrm>
            <a:off x="5791200" y="339725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dirty="0">
                <a:hlinkClick r:id="rId5"/>
              </a:rPr>
              <a:t>Zahn and Allan (2011) JGR</a:t>
            </a:r>
            <a:endParaRPr lang="en-GB" dirty="0"/>
          </a:p>
        </p:txBody>
      </p:sp>
      <p:sp>
        <p:nvSpPr>
          <p:cNvPr id="115718" name="Text Box 7"/>
          <p:cNvSpPr txBox="1">
            <a:spLocks noChangeArrowheads="1"/>
          </p:cNvSpPr>
          <p:nvPr/>
        </p:nvSpPr>
        <p:spPr bwMode="auto">
          <a:xfrm>
            <a:off x="6400800" y="1004888"/>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Instantaneous field</a:t>
            </a:r>
          </a:p>
        </p:txBody>
      </p:sp>
      <p:sp>
        <p:nvSpPr>
          <p:cNvPr id="115719" name="Line 8"/>
          <p:cNvSpPr>
            <a:spLocks noChangeShapeType="1"/>
          </p:cNvSpPr>
          <p:nvPr/>
        </p:nvSpPr>
        <p:spPr bwMode="auto">
          <a:xfrm>
            <a:off x="6019800" y="1219200"/>
            <a:ext cx="381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5720" name="Line 9"/>
          <p:cNvSpPr>
            <a:spLocks noChangeShapeType="1"/>
          </p:cNvSpPr>
          <p:nvPr/>
        </p:nvSpPr>
        <p:spPr bwMode="auto">
          <a:xfrm>
            <a:off x="5715000" y="2743200"/>
            <a:ext cx="25908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5721" name="Line 10"/>
          <p:cNvSpPr>
            <a:spLocks noChangeShapeType="1"/>
          </p:cNvSpPr>
          <p:nvPr/>
        </p:nvSpPr>
        <p:spPr bwMode="auto">
          <a:xfrm flipH="1">
            <a:off x="5334000" y="1981200"/>
            <a:ext cx="381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5722" name="Text Box 11"/>
          <p:cNvSpPr txBox="1">
            <a:spLocks noChangeArrowheads="1"/>
          </p:cNvSpPr>
          <p:nvPr/>
        </p:nvSpPr>
        <p:spPr bwMode="auto">
          <a:xfrm>
            <a:off x="5715000" y="17668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outflux</a:t>
            </a:r>
          </a:p>
        </p:txBody>
      </p:sp>
      <p:sp>
        <p:nvSpPr>
          <p:cNvPr id="115723" name="Text Box 12"/>
          <p:cNvSpPr txBox="1">
            <a:spLocks noChangeArrowheads="1"/>
          </p:cNvSpPr>
          <p:nvPr/>
        </p:nvSpPr>
        <p:spPr bwMode="auto">
          <a:xfrm>
            <a:off x="5867400" y="24384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influx</a:t>
            </a:r>
          </a:p>
        </p:txBody>
      </p:sp>
      <p:sp>
        <p:nvSpPr>
          <p:cNvPr id="115724" name="Rectangle 3"/>
          <p:cNvSpPr>
            <a:spLocks noGrp="1" noChangeArrowheads="1"/>
          </p:cNvSpPr>
          <p:nvPr>
            <p:ph type="body" idx="4294967295"/>
          </p:nvPr>
        </p:nvSpPr>
        <p:spPr>
          <a:xfrm>
            <a:off x="457200" y="1600200"/>
            <a:ext cx="4343400" cy="2057400"/>
          </a:xfrm>
        </p:spPr>
        <p:txBody>
          <a:bodyPr/>
          <a:lstStyle/>
          <a:p>
            <a:r>
              <a:rPr lang="en-GB" sz="2400" smtClean="0"/>
              <a:t>Moisture transport into tropical ascent region</a:t>
            </a:r>
          </a:p>
          <a:p>
            <a:r>
              <a:rPr lang="en-GB" sz="2400" smtClean="0"/>
              <a:t>Significant mid-level outflow</a:t>
            </a:r>
          </a:p>
          <a:p>
            <a:r>
              <a:rPr lang="en-GB" sz="2400" smtClean="0"/>
              <a:t>2000s: increases in inflow?</a:t>
            </a:r>
          </a:p>
        </p:txBody>
      </p:sp>
      <p:pic>
        <p:nvPicPr>
          <p:cNvPr id="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312" y="5565478"/>
            <a:ext cx="1567588" cy="49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6059269"/>
            <a:ext cx="1600200" cy="646331"/>
          </a:xfrm>
          <a:prstGeom prst="rect">
            <a:avLst/>
          </a:prstGeom>
          <a:noFill/>
        </p:spPr>
        <p:txBody>
          <a:bodyPr wrap="square" rtlCol="0">
            <a:spAutoFit/>
          </a:bodyPr>
          <a:lstStyle/>
          <a:p>
            <a:pPr algn="ctr"/>
            <a:r>
              <a:rPr lang="en-GB" dirty="0" smtClean="0">
                <a:solidFill>
                  <a:srgbClr val="0066FF"/>
                </a:solidFill>
                <a:latin typeface="Arial Black" pitchFamily="34" charset="0"/>
              </a:rPr>
              <a:t>PREPARE project</a:t>
            </a:r>
            <a:endParaRPr lang="en-GB" dirty="0">
              <a:solidFill>
                <a:srgbClr val="0066FF"/>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alker_v2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0"/>
            <a:ext cx="6934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5410200" y="228600"/>
            <a:ext cx="3581400" cy="5824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GB" sz="2400" u="sng"/>
              <a:t>First argument:</a:t>
            </a:r>
          </a:p>
          <a:p>
            <a:pPr>
              <a:spcBef>
                <a:spcPct val="20000"/>
              </a:spcBef>
            </a:pPr>
            <a:r>
              <a:rPr lang="en-GB" sz="2000"/>
              <a:t>	</a:t>
            </a:r>
            <a:r>
              <a:rPr lang="en-GB" sz="2000" b="1"/>
              <a:t>P ~ Mq.</a:t>
            </a:r>
          </a:p>
          <a:p>
            <a:pPr>
              <a:spcBef>
                <a:spcPct val="20000"/>
              </a:spcBef>
            </a:pPr>
            <a:r>
              <a:rPr lang="en-GB" sz="2000"/>
              <a:t>So if P constrained to rise more slowly than q, this implies reduced M</a:t>
            </a:r>
          </a:p>
          <a:p>
            <a:pPr>
              <a:spcBef>
                <a:spcPct val="20000"/>
              </a:spcBef>
            </a:pPr>
            <a:endParaRPr lang="en-GB" sz="2000"/>
          </a:p>
          <a:p>
            <a:pPr>
              <a:spcBef>
                <a:spcPct val="20000"/>
              </a:spcBef>
            </a:pPr>
            <a:r>
              <a:rPr lang="en-GB" sz="2400" u="sng"/>
              <a:t>Second argument:</a:t>
            </a:r>
          </a:p>
          <a:p>
            <a:pPr>
              <a:spcBef>
                <a:spcPct val="20000"/>
              </a:spcBef>
            </a:pPr>
            <a:r>
              <a:rPr lang="en-GB" sz="2000"/>
              <a:t>	</a:t>
            </a:r>
            <a:r>
              <a:rPr lang="el-GR" sz="2000" b="1">
                <a:cs typeface="Arial" pitchFamily="34" charset="0"/>
              </a:rPr>
              <a:t>ω</a:t>
            </a:r>
            <a:r>
              <a:rPr lang="en-GB" sz="2000" b="1">
                <a:cs typeface="Arial" pitchFamily="34" charset="0"/>
              </a:rPr>
              <a:t>=Q/</a:t>
            </a:r>
            <a:r>
              <a:rPr lang="el-GR" sz="2000" b="1">
                <a:cs typeface="Arial" pitchFamily="34" charset="0"/>
              </a:rPr>
              <a:t>σ</a:t>
            </a:r>
            <a:r>
              <a:rPr lang="en-GB" sz="2000" b="1">
                <a:cs typeface="Arial" pitchFamily="34" charset="0"/>
              </a:rPr>
              <a:t>.</a:t>
            </a:r>
          </a:p>
          <a:p>
            <a:pPr>
              <a:spcBef>
                <a:spcPct val="20000"/>
              </a:spcBef>
            </a:pPr>
            <a:r>
              <a:rPr lang="en-GB" sz="2000">
                <a:cs typeface="Arial" pitchFamily="34" charset="0"/>
              </a:rPr>
              <a:t>Subsidence (</a:t>
            </a:r>
            <a:r>
              <a:rPr lang="el-GR" sz="2000">
                <a:cs typeface="Arial" pitchFamily="34" charset="0"/>
              </a:rPr>
              <a:t>ω</a:t>
            </a:r>
            <a:r>
              <a:rPr lang="en-GB" sz="2000">
                <a:cs typeface="Arial" pitchFamily="34" charset="0"/>
              </a:rPr>
              <a:t>) induced by radiative cooling (Q) but the magnitude of </a:t>
            </a:r>
            <a:r>
              <a:rPr lang="el-GR" sz="2000">
                <a:cs typeface="Arial" pitchFamily="34" charset="0"/>
              </a:rPr>
              <a:t>ω</a:t>
            </a:r>
            <a:r>
              <a:rPr lang="en-GB" sz="2000">
                <a:cs typeface="Arial" pitchFamily="34" charset="0"/>
              </a:rPr>
              <a:t> depends on (</a:t>
            </a:r>
            <a:r>
              <a:rPr lang="ru-RU" sz="2000">
                <a:cs typeface="Arial" pitchFamily="34" charset="0"/>
              </a:rPr>
              <a:t>Г</a:t>
            </a:r>
            <a:r>
              <a:rPr lang="en-GB" sz="2000" baseline="-25000">
                <a:cs typeface="Arial" pitchFamily="34" charset="0"/>
              </a:rPr>
              <a:t>d</a:t>
            </a:r>
            <a:r>
              <a:rPr lang="en-GB" sz="2000">
                <a:cs typeface="Arial" pitchFamily="34" charset="0"/>
              </a:rPr>
              <a:t>-</a:t>
            </a:r>
            <a:r>
              <a:rPr lang="ru-RU" sz="2000">
                <a:cs typeface="Arial" pitchFamily="34" charset="0"/>
              </a:rPr>
              <a:t>Г</a:t>
            </a:r>
            <a:r>
              <a:rPr lang="en-GB" sz="2000">
                <a:cs typeface="Arial" pitchFamily="34" charset="0"/>
              </a:rPr>
              <a:t>) or static stability (</a:t>
            </a:r>
            <a:r>
              <a:rPr lang="el-GR" sz="2000">
                <a:cs typeface="Arial" pitchFamily="34" charset="0"/>
              </a:rPr>
              <a:t>σ</a:t>
            </a:r>
            <a:r>
              <a:rPr lang="en-GB" sz="2000">
                <a:cs typeface="Arial" pitchFamily="34" charset="0"/>
              </a:rPr>
              <a:t>). </a:t>
            </a:r>
          </a:p>
          <a:p>
            <a:pPr>
              <a:spcBef>
                <a:spcPct val="20000"/>
              </a:spcBef>
            </a:pPr>
            <a:r>
              <a:rPr lang="en-GB" sz="2000">
                <a:cs typeface="Arial" pitchFamily="34" charset="0"/>
              </a:rPr>
              <a:t>If  </a:t>
            </a:r>
            <a:r>
              <a:rPr lang="ru-RU" sz="2000">
                <a:cs typeface="Arial" pitchFamily="34" charset="0"/>
              </a:rPr>
              <a:t>Г</a:t>
            </a:r>
            <a:r>
              <a:rPr lang="en-GB" sz="2000">
                <a:cs typeface="Arial" pitchFamily="34" charset="0"/>
              </a:rPr>
              <a:t> follows MALR </a:t>
            </a:r>
            <a:r>
              <a:rPr lang="en-GB" sz="2000">
                <a:cs typeface="Arial" pitchFamily="34" charset="0"/>
                <a:sym typeface="Wingdings" pitchFamily="2" charset="2"/>
              </a:rPr>
              <a:t> increased </a:t>
            </a:r>
            <a:r>
              <a:rPr lang="el-GR" sz="2000">
                <a:cs typeface="Arial" pitchFamily="34" charset="0"/>
              </a:rPr>
              <a:t>σ</a:t>
            </a:r>
            <a:r>
              <a:rPr lang="en-GB" sz="2000">
                <a:cs typeface="Arial" pitchFamily="34" charset="0"/>
              </a:rPr>
              <a:t>. This offsets Q effect on </a:t>
            </a:r>
            <a:r>
              <a:rPr lang="el-GR" sz="2000">
                <a:cs typeface="Arial" pitchFamily="34" charset="0"/>
              </a:rPr>
              <a:t>ω</a:t>
            </a:r>
            <a:r>
              <a:rPr lang="en-GB" sz="2000">
                <a:cs typeface="Arial" pitchFamily="34" charset="0"/>
              </a:rPr>
              <a:t>.</a:t>
            </a:r>
          </a:p>
          <a:p>
            <a:pPr>
              <a:spcBef>
                <a:spcPct val="20000"/>
              </a:spcBef>
            </a:pPr>
            <a:r>
              <a:rPr lang="en-GB">
                <a:cs typeface="Arial" pitchFamily="34" charset="0"/>
              </a:rPr>
              <a:t>See Held &amp; Soden (2006) and Zelinka &amp; Hartmann (2010) JGR</a:t>
            </a:r>
          </a:p>
        </p:txBody>
      </p:sp>
      <p:sp>
        <p:nvSpPr>
          <p:cNvPr id="20484" name="Text Box 5"/>
          <p:cNvSpPr txBox="1">
            <a:spLocks noChangeArrowheads="1"/>
          </p:cNvSpPr>
          <p:nvPr/>
        </p:nvSpPr>
        <p:spPr bwMode="auto">
          <a:xfrm>
            <a:off x="228600" y="1474788"/>
            <a:ext cx="9144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P~Mq</a:t>
            </a:r>
            <a:endParaRPr lang="en-US"/>
          </a:p>
        </p:txBody>
      </p:sp>
      <p:sp>
        <p:nvSpPr>
          <p:cNvPr id="20485" name="Rectangle 6"/>
          <p:cNvSpPr>
            <a:spLocks noGrp="1" noChangeArrowheads="1"/>
          </p:cNvSpPr>
          <p:nvPr>
            <p:ph type="title" idx="4294967295"/>
          </p:nvPr>
        </p:nvSpPr>
        <p:spPr>
          <a:xfrm>
            <a:off x="0" y="274638"/>
            <a:ext cx="5181600" cy="715962"/>
          </a:xfrm>
          <a:noFill/>
        </p:spPr>
        <p:txBody>
          <a:bodyPr/>
          <a:lstStyle/>
          <a:p>
            <a:r>
              <a:rPr lang="en-GB" sz="3600" smtClean="0">
                <a:solidFill>
                  <a:srgbClr val="0070C0"/>
                </a:solidFill>
              </a:rPr>
              <a:t>Physical Basis: Circulation response</a:t>
            </a:r>
            <a:endParaRPr lang="en-US" sz="360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walker_v2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0"/>
            <a:ext cx="6934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52400" y="5502275"/>
            <a:ext cx="89916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GB" sz="2400"/>
              <a:t>Models/observations achieve muted precipitation response by reducing strength of Walker circulation. </a:t>
            </a:r>
            <a:r>
              <a:rPr lang="en-GB"/>
              <a:t>Vecchi and Soden (2006) Nature</a:t>
            </a:r>
            <a:endParaRPr lang="en-GB" sz="2400"/>
          </a:p>
        </p:txBody>
      </p:sp>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2425" y="712788"/>
            <a:ext cx="3711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228600" y="1474788"/>
            <a:ext cx="9144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P~Mq</a:t>
            </a:r>
            <a:endParaRPr lang="en-US"/>
          </a:p>
        </p:txBody>
      </p:sp>
      <p:sp>
        <p:nvSpPr>
          <p:cNvPr id="21510" name="Rectangle 6"/>
          <p:cNvSpPr>
            <a:spLocks noChangeArrowheads="1"/>
          </p:cNvSpPr>
          <p:nvPr/>
        </p:nvSpPr>
        <p:spPr bwMode="auto">
          <a:xfrm>
            <a:off x="0" y="274638"/>
            <a:ext cx="5181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3600">
                <a:solidFill>
                  <a:srgbClr val="0070C0"/>
                </a:solidFill>
              </a:rPr>
              <a:t>Physical Basis: Circulation response</a:t>
            </a:r>
            <a:endParaRPr lang="en-US" sz="3600">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762000" y="122238"/>
            <a:ext cx="6096000" cy="868362"/>
          </a:xfrm>
        </p:spPr>
        <p:txBody>
          <a:bodyPr/>
          <a:lstStyle/>
          <a:p>
            <a:r>
              <a:rPr lang="en-GB" sz="3200" smtClean="0">
                <a:solidFill>
                  <a:schemeClr val="accent2"/>
                </a:solidFill>
              </a:rPr>
              <a:t>Precipitation bias and response binned by dynamical regime</a:t>
            </a:r>
          </a:p>
        </p:txBody>
      </p:sp>
      <p:grpSp>
        <p:nvGrpSpPr>
          <p:cNvPr id="117763" name="Group 6"/>
          <p:cNvGrpSpPr>
            <a:grpSpLocks/>
          </p:cNvGrpSpPr>
          <p:nvPr/>
        </p:nvGrpSpPr>
        <p:grpSpPr bwMode="auto">
          <a:xfrm>
            <a:off x="0" y="4129088"/>
            <a:ext cx="9144000" cy="2805112"/>
            <a:chOff x="0" y="1641"/>
            <a:chExt cx="5760" cy="1767"/>
          </a:xfrm>
        </p:grpSpPr>
        <p:pic>
          <p:nvPicPr>
            <p:cNvPr id="1177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41"/>
              <a:ext cx="5760"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2851"/>
              <a:ext cx="5664"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766" name="Text Box 10"/>
          <p:cNvSpPr txBox="1">
            <a:spLocks noChangeArrowheads="1"/>
          </p:cNvSpPr>
          <p:nvPr/>
        </p:nvSpPr>
        <p:spPr bwMode="auto">
          <a:xfrm rot="-5400000">
            <a:off x="-812006" y="5055394"/>
            <a:ext cx="1897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600"/>
              <a:t>Stronger ascent </a:t>
            </a:r>
            <a:r>
              <a:rPr lang="en-GB" sz="1600">
                <a:sym typeface="Wingdings" pitchFamily="2" charset="2"/>
              </a:rPr>
              <a:t></a:t>
            </a:r>
            <a:endParaRPr lang="en-GB" sz="1600"/>
          </a:p>
        </p:txBody>
      </p:sp>
      <p:grpSp>
        <p:nvGrpSpPr>
          <p:cNvPr id="117767" name="Group 14"/>
          <p:cNvGrpSpPr>
            <a:grpSpLocks/>
          </p:cNvGrpSpPr>
          <p:nvPr/>
        </p:nvGrpSpPr>
        <p:grpSpPr bwMode="auto">
          <a:xfrm>
            <a:off x="3902075" y="1050925"/>
            <a:ext cx="4948238" cy="3063875"/>
            <a:chOff x="2458" y="528"/>
            <a:chExt cx="3117" cy="1930"/>
          </a:xfrm>
        </p:grpSpPr>
        <p:grpSp>
          <p:nvGrpSpPr>
            <p:cNvPr id="117768" name="Group 12"/>
            <p:cNvGrpSpPr>
              <a:grpSpLocks/>
            </p:cNvGrpSpPr>
            <p:nvPr/>
          </p:nvGrpSpPr>
          <p:grpSpPr bwMode="auto">
            <a:xfrm>
              <a:off x="2458" y="720"/>
              <a:ext cx="3117" cy="1738"/>
              <a:chOff x="2458" y="720"/>
              <a:chExt cx="3117" cy="1738"/>
            </a:xfrm>
          </p:grpSpPr>
          <p:pic>
            <p:nvPicPr>
              <p:cNvPr id="11776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4" y="720"/>
                <a:ext cx="383"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8" y="768"/>
                <a:ext cx="2647" cy="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1" name="Text Box 9"/>
              <p:cNvSpPr txBox="1">
                <a:spLocks noChangeArrowheads="1"/>
              </p:cNvSpPr>
              <p:nvPr/>
            </p:nvSpPr>
            <p:spPr bwMode="auto">
              <a:xfrm rot="-5400000">
                <a:off x="1966" y="1212"/>
                <a:ext cx="1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600"/>
                  <a:t>Stronger ascent </a:t>
                </a:r>
                <a:r>
                  <a:rPr lang="en-GB" sz="1600">
                    <a:sym typeface="Wingdings" pitchFamily="2" charset="2"/>
                  </a:rPr>
                  <a:t></a:t>
                </a:r>
                <a:endParaRPr lang="en-GB" sz="1600"/>
              </a:p>
            </p:txBody>
          </p:sp>
        </p:grpSp>
        <p:sp>
          <p:nvSpPr>
            <p:cNvPr id="117772" name="Text Box 13"/>
            <p:cNvSpPr txBox="1">
              <a:spLocks noChangeArrowheads="1"/>
            </p:cNvSpPr>
            <p:nvPr/>
          </p:nvSpPr>
          <p:spPr bwMode="auto">
            <a:xfrm>
              <a:off x="2976" y="528"/>
              <a:ext cx="24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Warmer surface temperature </a:t>
              </a:r>
              <a:r>
                <a:rPr lang="en-GB">
                  <a:sym typeface="Wingdings" pitchFamily="2" charset="2"/>
                </a:rPr>
                <a:t></a:t>
              </a:r>
              <a:endParaRPr lang="en-GB"/>
            </a:p>
          </p:txBody>
        </p:sp>
      </p:grpSp>
      <p:sp>
        <p:nvSpPr>
          <p:cNvPr id="117773" name="Rectangle 3"/>
          <p:cNvSpPr>
            <a:spLocks noChangeArrowheads="1"/>
          </p:cNvSpPr>
          <p:nvPr/>
        </p:nvSpPr>
        <p:spPr bwMode="auto">
          <a:xfrm>
            <a:off x="381000" y="1676400"/>
            <a:ext cx="33528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GB" sz="2400"/>
              <a:t>Model biases in warm, dry regime </a:t>
            </a:r>
          </a:p>
          <a:p>
            <a:pPr marL="342900" indent="-342900" eaLnBrk="1" hangingPunct="1">
              <a:spcBef>
                <a:spcPct val="20000"/>
              </a:spcBef>
              <a:buFontTx/>
              <a:buChar char="•"/>
            </a:pPr>
            <a:r>
              <a:rPr lang="en-GB" sz="2400"/>
              <a:t>Strong wet/dry fingerprint in model projections (below)</a:t>
            </a:r>
          </a:p>
        </p:txBody>
      </p:sp>
      <p:sp>
        <p:nvSpPr>
          <p:cNvPr id="117774" name="Line 16"/>
          <p:cNvSpPr>
            <a:spLocks noChangeShapeType="1"/>
          </p:cNvSpPr>
          <p:nvPr/>
        </p:nvSpPr>
        <p:spPr bwMode="auto">
          <a:xfrm flipV="1">
            <a:off x="3352800" y="1828800"/>
            <a:ext cx="4114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7775" name="Line 17"/>
          <p:cNvSpPr>
            <a:spLocks noChangeShapeType="1"/>
          </p:cNvSpPr>
          <p:nvPr/>
        </p:nvSpPr>
        <p:spPr bwMode="auto">
          <a:xfrm>
            <a:off x="3505200" y="3429000"/>
            <a:ext cx="99060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7776" name="Text Box 16"/>
          <p:cNvSpPr txBox="1">
            <a:spLocks noChangeArrowheads="1"/>
          </p:cNvSpPr>
          <p:nvPr/>
        </p:nvSpPr>
        <p:spPr bwMode="auto">
          <a:xfrm>
            <a:off x="304800" y="36576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i="1" dirty="0">
                <a:hlinkClick r:id="rId6"/>
              </a:rPr>
              <a:t>Allan (2012) </a:t>
            </a:r>
            <a:r>
              <a:rPr lang="en-GB" i="1" dirty="0" err="1">
                <a:hlinkClick r:id="rId6"/>
              </a:rPr>
              <a:t>Clim</a:t>
            </a:r>
            <a:r>
              <a:rPr lang="en-GB" i="1" dirty="0">
                <a:hlinkClick r:id="rId6"/>
              </a:rPr>
              <a:t>. </a:t>
            </a:r>
            <a:r>
              <a:rPr lang="en-GB" i="1" dirty="0" err="1">
                <a:hlinkClick r:id="rId6"/>
              </a:rPr>
              <a:t>Dyn</a:t>
            </a:r>
            <a:r>
              <a:rPr lang="en-GB" i="1" dirty="0">
                <a:hlinkClick r:id="rId6"/>
              </a:rPr>
              <a:t>.</a:t>
            </a:r>
            <a:endParaRPr lang="en-GB" i="1" dirty="0"/>
          </a:p>
        </p:txBody>
      </p:sp>
    </p:spTree>
    <p:extLst>
      <p:ext uri="{BB962C8B-B14F-4D97-AF65-F5344CB8AC3E}">
        <p14:creationId xmlns:p14="http://schemas.microsoft.com/office/powerpoint/2010/main" val="1228348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52400" y="152400"/>
            <a:ext cx="7696200" cy="563563"/>
          </a:xfrm>
        </p:spPr>
        <p:txBody>
          <a:bodyPr/>
          <a:lstStyle/>
          <a:p>
            <a:r>
              <a:rPr lang="en-GB" sz="2800" smtClean="0">
                <a:solidFill>
                  <a:schemeClr val="accent2"/>
                </a:solidFill>
              </a:rPr>
              <a:t>Contrasting precipitation response expected</a:t>
            </a:r>
            <a:endParaRPr lang="en-US" sz="2800" smtClean="0">
              <a:solidFill>
                <a:schemeClr val="accent2"/>
              </a:solidFill>
            </a:endParaRPr>
          </a:p>
        </p:txBody>
      </p:sp>
      <p:sp>
        <p:nvSpPr>
          <p:cNvPr id="28675" name="Text Box 3"/>
          <p:cNvSpPr txBox="1">
            <a:spLocks noChangeArrowheads="1"/>
          </p:cNvSpPr>
          <p:nvPr/>
        </p:nvSpPr>
        <p:spPr bwMode="auto">
          <a:xfrm rot="-5400000">
            <a:off x="-127793" y="3937793"/>
            <a:ext cx="2755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3525">
              <a:defRPr>
                <a:solidFill>
                  <a:schemeClr val="tx1"/>
                </a:solidFill>
                <a:latin typeface="Arial" pitchFamily="34" charset="0"/>
              </a:defRPr>
            </a:lvl1pPr>
            <a:lvl2pPr marL="742950" indent="-285750" defTabSz="4073525">
              <a:defRPr>
                <a:solidFill>
                  <a:schemeClr val="tx1"/>
                </a:solidFill>
                <a:latin typeface="Arial" pitchFamily="34" charset="0"/>
              </a:defRPr>
            </a:lvl2pPr>
            <a:lvl3pPr marL="1143000" indent="-228600" defTabSz="4073525">
              <a:defRPr>
                <a:solidFill>
                  <a:schemeClr val="tx1"/>
                </a:solidFill>
                <a:latin typeface="Arial" pitchFamily="34" charset="0"/>
              </a:defRPr>
            </a:lvl3pPr>
            <a:lvl4pPr marL="1600200" indent="-228600" defTabSz="4073525">
              <a:defRPr>
                <a:solidFill>
                  <a:schemeClr val="tx1"/>
                </a:solidFill>
                <a:latin typeface="Arial" pitchFamily="34" charset="0"/>
              </a:defRPr>
            </a:lvl4pPr>
            <a:lvl5pPr marL="2057400" indent="-228600" defTabSz="4073525">
              <a:defRPr>
                <a:solidFill>
                  <a:schemeClr val="tx1"/>
                </a:solidFill>
                <a:latin typeface="Arial" pitchFamily="34" charset="0"/>
              </a:defRPr>
            </a:lvl5pPr>
            <a:lvl6pPr marL="2514600" indent="-228600" defTabSz="4073525" eaLnBrk="0" fontAlgn="base" hangingPunct="0">
              <a:spcBef>
                <a:spcPct val="0"/>
              </a:spcBef>
              <a:spcAft>
                <a:spcPct val="0"/>
              </a:spcAft>
              <a:defRPr>
                <a:solidFill>
                  <a:schemeClr val="tx1"/>
                </a:solidFill>
                <a:latin typeface="Arial" pitchFamily="34" charset="0"/>
              </a:defRPr>
            </a:lvl6pPr>
            <a:lvl7pPr marL="2971800" indent="-228600" defTabSz="4073525" eaLnBrk="0" fontAlgn="base" hangingPunct="0">
              <a:spcBef>
                <a:spcPct val="0"/>
              </a:spcBef>
              <a:spcAft>
                <a:spcPct val="0"/>
              </a:spcAft>
              <a:defRPr>
                <a:solidFill>
                  <a:schemeClr val="tx1"/>
                </a:solidFill>
                <a:latin typeface="Arial" pitchFamily="34" charset="0"/>
              </a:defRPr>
            </a:lvl7pPr>
            <a:lvl8pPr marL="3429000" indent="-228600" defTabSz="4073525" eaLnBrk="0" fontAlgn="base" hangingPunct="0">
              <a:spcBef>
                <a:spcPct val="0"/>
              </a:spcBef>
              <a:spcAft>
                <a:spcPct val="0"/>
              </a:spcAft>
              <a:defRPr>
                <a:solidFill>
                  <a:schemeClr val="tx1"/>
                </a:solidFill>
                <a:latin typeface="Arial" pitchFamily="34" charset="0"/>
              </a:defRPr>
            </a:lvl8pPr>
            <a:lvl9pPr marL="3886200" indent="-228600" defTabSz="4073525"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a:t>Precipitation </a:t>
            </a:r>
            <a:r>
              <a:rPr lang="en-GB" sz="2800">
                <a:sym typeface="Wingdings" pitchFamily="2" charset="2"/>
              </a:rPr>
              <a:t></a:t>
            </a:r>
            <a:endParaRPr lang="en-US" sz="2800"/>
          </a:p>
        </p:txBody>
      </p:sp>
      <p:pic>
        <p:nvPicPr>
          <p:cNvPr id="28676" name="Picture 4" descr="rain1"/>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1600200" y="990600"/>
            <a:ext cx="61928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Line 5"/>
          <p:cNvSpPr>
            <a:spLocks noChangeShapeType="1"/>
          </p:cNvSpPr>
          <p:nvPr/>
        </p:nvSpPr>
        <p:spPr bwMode="auto">
          <a:xfrm flipV="1">
            <a:off x="1527175" y="990600"/>
            <a:ext cx="6337300" cy="2952750"/>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78" name="Line 6"/>
          <p:cNvSpPr>
            <a:spLocks noChangeShapeType="1"/>
          </p:cNvSpPr>
          <p:nvPr/>
        </p:nvSpPr>
        <p:spPr bwMode="auto">
          <a:xfrm flipV="1">
            <a:off x="1527175" y="2719388"/>
            <a:ext cx="6337300" cy="122396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79" name="Line 7"/>
          <p:cNvSpPr>
            <a:spLocks noChangeShapeType="1"/>
          </p:cNvSpPr>
          <p:nvPr/>
        </p:nvSpPr>
        <p:spPr bwMode="auto">
          <a:xfrm>
            <a:off x="1527175" y="3944938"/>
            <a:ext cx="6265863" cy="1438275"/>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80" name="Text Box 8"/>
          <p:cNvSpPr txBox="1">
            <a:spLocks noChangeArrowheads="1"/>
          </p:cNvSpPr>
          <p:nvPr/>
        </p:nvSpPr>
        <p:spPr bwMode="auto">
          <a:xfrm rot="-1500000">
            <a:off x="1530350" y="1968500"/>
            <a:ext cx="6143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3525">
              <a:defRPr>
                <a:solidFill>
                  <a:schemeClr val="tx1"/>
                </a:solidFill>
                <a:latin typeface="Arial" pitchFamily="34" charset="0"/>
              </a:defRPr>
            </a:lvl1pPr>
            <a:lvl2pPr marL="742950" indent="-285750" defTabSz="4073525">
              <a:defRPr>
                <a:solidFill>
                  <a:schemeClr val="tx1"/>
                </a:solidFill>
                <a:latin typeface="Arial" pitchFamily="34" charset="0"/>
              </a:defRPr>
            </a:lvl2pPr>
            <a:lvl3pPr marL="1143000" indent="-228600" defTabSz="4073525">
              <a:defRPr>
                <a:solidFill>
                  <a:schemeClr val="tx1"/>
                </a:solidFill>
                <a:latin typeface="Arial" pitchFamily="34" charset="0"/>
              </a:defRPr>
            </a:lvl3pPr>
            <a:lvl4pPr marL="1600200" indent="-228600" defTabSz="4073525">
              <a:defRPr>
                <a:solidFill>
                  <a:schemeClr val="tx1"/>
                </a:solidFill>
                <a:latin typeface="Arial" pitchFamily="34" charset="0"/>
              </a:defRPr>
            </a:lvl4pPr>
            <a:lvl5pPr marL="2057400" indent="-228600" defTabSz="4073525">
              <a:defRPr>
                <a:solidFill>
                  <a:schemeClr val="tx1"/>
                </a:solidFill>
                <a:latin typeface="Arial" pitchFamily="34" charset="0"/>
              </a:defRPr>
            </a:lvl5pPr>
            <a:lvl6pPr marL="2514600" indent="-228600" defTabSz="4073525" eaLnBrk="0" fontAlgn="base" hangingPunct="0">
              <a:spcBef>
                <a:spcPct val="0"/>
              </a:spcBef>
              <a:spcAft>
                <a:spcPct val="0"/>
              </a:spcAft>
              <a:defRPr>
                <a:solidFill>
                  <a:schemeClr val="tx1"/>
                </a:solidFill>
                <a:latin typeface="Arial" pitchFamily="34" charset="0"/>
              </a:defRPr>
            </a:lvl6pPr>
            <a:lvl7pPr marL="2971800" indent="-228600" defTabSz="4073525" eaLnBrk="0" fontAlgn="base" hangingPunct="0">
              <a:spcBef>
                <a:spcPct val="0"/>
              </a:spcBef>
              <a:spcAft>
                <a:spcPct val="0"/>
              </a:spcAft>
              <a:defRPr>
                <a:solidFill>
                  <a:schemeClr val="tx1"/>
                </a:solidFill>
                <a:latin typeface="Arial" pitchFamily="34" charset="0"/>
              </a:defRPr>
            </a:lvl7pPr>
            <a:lvl8pPr marL="3429000" indent="-228600" defTabSz="4073525" eaLnBrk="0" fontAlgn="base" hangingPunct="0">
              <a:spcBef>
                <a:spcPct val="0"/>
              </a:spcBef>
              <a:spcAft>
                <a:spcPct val="0"/>
              </a:spcAft>
              <a:defRPr>
                <a:solidFill>
                  <a:schemeClr val="tx1"/>
                </a:solidFill>
                <a:latin typeface="Arial" pitchFamily="34" charset="0"/>
              </a:defRPr>
            </a:lvl8pPr>
            <a:lvl9pPr marL="3886200" indent="-228600" defTabSz="4073525"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a:solidFill>
                  <a:srgbClr val="000099"/>
                </a:solidFill>
                <a:sym typeface="Wingdings" pitchFamily="2" charset="2"/>
              </a:rPr>
              <a:t>Heavy rain follows moisture (~7%/K)</a:t>
            </a:r>
            <a:endParaRPr lang="en-US" sz="2800">
              <a:solidFill>
                <a:srgbClr val="000099"/>
              </a:solidFill>
            </a:endParaRPr>
          </a:p>
        </p:txBody>
      </p:sp>
      <p:sp>
        <p:nvSpPr>
          <p:cNvPr id="28681" name="Text Box 9"/>
          <p:cNvSpPr txBox="1">
            <a:spLocks noChangeArrowheads="1"/>
          </p:cNvSpPr>
          <p:nvPr/>
        </p:nvSpPr>
        <p:spPr bwMode="auto">
          <a:xfrm rot="-660000">
            <a:off x="3255963" y="2647950"/>
            <a:ext cx="47228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3525">
              <a:defRPr>
                <a:solidFill>
                  <a:schemeClr val="tx1"/>
                </a:solidFill>
                <a:latin typeface="Arial" pitchFamily="34" charset="0"/>
              </a:defRPr>
            </a:lvl1pPr>
            <a:lvl2pPr marL="742950" indent="-285750" defTabSz="4073525">
              <a:defRPr>
                <a:solidFill>
                  <a:schemeClr val="tx1"/>
                </a:solidFill>
                <a:latin typeface="Arial" pitchFamily="34" charset="0"/>
              </a:defRPr>
            </a:lvl2pPr>
            <a:lvl3pPr marL="1143000" indent="-228600" defTabSz="4073525">
              <a:defRPr>
                <a:solidFill>
                  <a:schemeClr val="tx1"/>
                </a:solidFill>
                <a:latin typeface="Arial" pitchFamily="34" charset="0"/>
              </a:defRPr>
            </a:lvl3pPr>
            <a:lvl4pPr marL="1600200" indent="-228600" defTabSz="4073525">
              <a:defRPr>
                <a:solidFill>
                  <a:schemeClr val="tx1"/>
                </a:solidFill>
                <a:latin typeface="Arial" pitchFamily="34" charset="0"/>
              </a:defRPr>
            </a:lvl4pPr>
            <a:lvl5pPr marL="2057400" indent="-228600" defTabSz="4073525">
              <a:defRPr>
                <a:solidFill>
                  <a:schemeClr val="tx1"/>
                </a:solidFill>
                <a:latin typeface="Arial" pitchFamily="34" charset="0"/>
              </a:defRPr>
            </a:lvl5pPr>
            <a:lvl6pPr marL="2514600" indent="-228600" defTabSz="4073525" eaLnBrk="0" fontAlgn="base" hangingPunct="0">
              <a:spcBef>
                <a:spcPct val="0"/>
              </a:spcBef>
              <a:spcAft>
                <a:spcPct val="0"/>
              </a:spcAft>
              <a:defRPr>
                <a:solidFill>
                  <a:schemeClr val="tx1"/>
                </a:solidFill>
                <a:latin typeface="Arial" pitchFamily="34" charset="0"/>
              </a:defRPr>
            </a:lvl6pPr>
            <a:lvl7pPr marL="2971800" indent="-228600" defTabSz="4073525" eaLnBrk="0" fontAlgn="base" hangingPunct="0">
              <a:spcBef>
                <a:spcPct val="0"/>
              </a:spcBef>
              <a:spcAft>
                <a:spcPct val="0"/>
              </a:spcAft>
              <a:defRPr>
                <a:solidFill>
                  <a:schemeClr val="tx1"/>
                </a:solidFill>
                <a:latin typeface="Arial" pitchFamily="34" charset="0"/>
              </a:defRPr>
            </a:lvl7pPr>
            <a:lvl8pPr marL="3429000" indent="-228600" defTabSz="4073525" eaLnBrk="0" fontAlgn="base" hangingPunct="0">
              <a:spcBef>
                <a:spcPct val="0"/>
              </a:spcBef>
              <a:spcAft>
                <a:spcPct val="0"/>
              </a:spcAft>
              <a:defRPr>
                <a:solidFill>
                  <a:schemeClr val="tx1"/>
                </a:solidFill>
                <a:latin typeface="Arial" pitchFamily="34" charset="0"/>
              </a:defRPr>
            </a:lvl8pPr>
            <a:lvl9pPr marL="3886200" indent="-228600" defTabSz="4073525"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a:sym typeface="Wingdings" pitchFamily="2" charset="2"/>
              </a:rPr>
              <a:t>Mean Precipitation linked to radiation balance (~3%/K)</a:t>
            </a:r>
            <a:endParaRPr lang="en-US" sz="2800"/>
          </a:p>
        </p:txBody>
      </p:sp>
      <p:sp>
        <p:nvSpPr>
          <p:cNvPr id="28682" name="Text Box 10"/>
          <p:cNvSpPr txBox="1">
            <a:spLocks noChangeArrowheads="1"/>
          </p:cNvSpPr>
          <p:nvPr/>
        </p:nvSpPr>
        <p:spPr bwMode="auto">
          <a:xfrm rot="720000">
            <a:off x="3105150" y="4360863"/>
            <a:ext cx="4975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3525">
              <a:defRPr>
                <a:solidFill>
                  <a:schemeClr val="tx1"/>
                </a:solidFill>
                <a:latin typeface="Arial" pitchFamily="34" charset="0"/>
              </a:defRPr>
            </a:lvl1pPr>
            <a:lvl2pPr marL="742950" indent="-285750" defTabSz="4073525">
              <a:defRPr>
                <a:solidFill>
                  <a:schemeClr val="tx1"/>
                </a:solidFill>
                <a:latin typeface="Arial" pitchFamily="34" charset="0"/>
              </a:defRPr>
            </a:lvl2pPr>
            <a:lvl3pPr marL="1143000" indent="-228600" defTabSz="4073525">
              <a:defRPr>
                <a:solidFill>
                  <a:schemeClr val="tx1"/>
                </a:solidFill>
                <a:latin typeface="Arial" pitchFamily="34" charset="0"/>
              </a:defRPr>
            </a:lvl3pPr>
            <a:lvl4pPr marL="1600200" indent="-228600" defTabSz="4073525">
              <a:defRPr>
                <a:solidFill>
                  <a:schemeClr val="tx1"/>
                </a:solidFill>
                <a:latin typeface="Arial" pitchFamily="34" charset="0"/>
              </a:defRPr>
            </a:lvl4pPr>
            <a:lvl5pPr marL="2057400" indent="-228600" defTabSz="4073525">
              <a:defRPr>
                <a:solidFill>
                  <a:schemeClr val="tx1"/>
                </a:solidFill>
                <a:latin typeface="Arial" pitchFamily="34" charset="0"/>
              </a:defRPr>
            </a:lvl5pPr>
            <a:lvl6pPr marL="2514600" indent="-228600" defTabSz="4073525" eaLnBrk="0" fontAlgn="base" hangingPunct="0">
              <a:spcBef>
                <a:spcPct val="0"/>
              </a:spcBef>
              <a:spcAft>
                <a:spcPct val="0"/>
              </a:spcAft>
              <a:defRPr>
                <a:solidFill>
                  <a:schemeClr val="tx1"/>
                </a:solidFill>
                <a:latin typeface="Arial" pitchFamily="34" charset="0"/>
              </a:defRPr>
            </a:lvl6pPr>
            <a:lvl7pPr marL="2971800" indent="-228600" defTabSz="4073525" eaLnBrk="0" fontAlgn="base" hangingPunct="0">
              <a:spcBef>
                <a:spcPct val="0"/>
              </a:spcBef>
              <a:spcAft>
                <a:spcPct val="0"/>
              </a:spcAft>
              <a:defRPr>
                <a:solidFill>
                  <a:schemeClr val="tx1"/>
                </a:solidFill>
                <a:latin typeface="Arial" pitchFamily="34" charset="0"/>
              </a:defRPr>
            </a:lvl7pPr>
            <a:lvl8pPr marL="3429000" indent="-228600" defTabSz="4073525" eaLnBrk="0" fontAlgn="base" hangingPunct="0">
              <a:spcBef>
                <a:spcPct val="0"/>
              </a:spcBef>
              <a:spcAft>
                <a:spcPct val="0"/>
              </a:spcAft>
              <a:defRPr>
                <a:solidFill>
                  <a:schemeClr val="tx1"/>
                </a:solidFill>
                <a:latin typeface="Arial" pitchFamily="34" charset="0"/>
              </a:defRPr>
            </a:lvl8pPr>
            <a:lvl9pPr marL="3886200" indent="-228600" defTabSz="4073525"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a:sym typeface="Wingdings" pitchFamily="2" charset="2"/>
              </a:rPr>
              <a:t>Light Precipitation (-?%/K)</a:t>
            </a:r>
            <a:endParaRPr lang="en-US" sz="2800"/>
          </a:p>
        </p:txBody>
      </p:sp>
      <p:sp>
        <p:nvSpPr>
          <p:cNvPr id="28683" name="Text Box 11"/>
          <p:cNvSpPr txBox="1">
            <a:spLocks noChangeArrowheads="1"/>
          </p:cNvSpPr>
          <p:nvPr/>
        </p:nvSpPr>
        <p:spPr bwMode="auto">
          <a:xfrm>
            <a:off x="1511300" y="5486400"/>
            <a:ext cx="2755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73525">
              <a:defRPr>
                <a:solidFill>
                  <a:schemeClr val="tx1"/>
                </a:solidFill>
                <a:latin typeface="Arial" pitchFamily="34" charset="0"/>
              </a:defRPr>
            </a:lvl1pPr>
            <a:lvl2pPr marL="742950" indent="-285750" defTabSz="4073525">
              <a:defRPr>
                <a:solidFill>
                  <a:schemeClr val="tx1"/>
                </a:solidFill>
                <a:latin typeface="Arial" pitchFamily="34" charset="0"/>
              </a:defRPr>
            </a:lvl2pPr>
            <a:lvl3pPr marL="1143000" indent="-228600" defTabSz="4073525">
              <a:defRPr>
                <a:solidFill>
                  <a:schemeClr val="tx1"/>
                </a:solidFill>
                <a:latin typeface="Arial" pitchFamily="34" charset="0"/>
              </a:defRPr>
            </a:lvl3pPr>
            <a:lvl4pPr marL="1600200" indent="-228600" defTabSz="4073525">
              <a:defRPr>
                <a:solidFill>
                  <a:schemeClr val="tx1"/>
                </a:solidFill>
                <a:latin typeface="Arial" pitchFamily="34" charset="0"/>
              </a:defRPr>
            </a:lvl4pPr>
            <a:lvl5pPr marL="2057400" indent="-228600" defTabSz="4073525">
              <a:defRPr>
                <a:solidFill>
                  <a:schemeClr val="tx1"/>
                </a:solidFill>
                <a:latin typeface="Arial" pitchFamily="34" charset="0"/>
              </a:defRPr>
            </a:lvl5pPr>
            <a:lvl6pPr marL="2514600" indent="-228600" defTabSz="4073525" eaLnBrk="0" fontAlgn="base" hangingPunct="0">
              <a:spcBef>
                <a:spcPct val="0"/>
              </a:spcBef>
              <a:spcAft>
                <a:spcPct val="0"/>
              </a:spcAft>
              <a:defRPr>
                <a:solidFill>
                  <a:schemeClr val="tx1"/>
                </a:solidFill>
                <a:latin typeface="Arial" pitchFamily="34" charset="0"/>
              </a:defRPr>
            </a:lvl6pPr>
            <a:lvl7pPr marL="2971800" indent="-228600" defTabSz="4073525" eaLnBrk="0" fontAlgn="base" hangingPunct="0">
              <a:spcBef>
                <a:spcPct val="0"/>
              </a:spcBef>
              <a:spcAft>
                <a:spcPct val="0"/>
              </a:spcAft>
              <a:defRPr>
                <a:solidFill>
                  <a:schemeClr val="tx1"/>
                </a:solidFill>
                <a:latin typeface="Arial" pitchFamily="34" charset="0"/>
              </a:defRPr>
            </a:lvl7pPr>
            <a:lvl8pPr marL="3429000" indent="-228600" defTabSz="4073525" eaLnBrk="0" fontAlgn="base" hangingPunct="0">
              <a:spcBef>
                <a:spcPct val="0"/>
              </a:spcBef>
              <a:spcAft>
                <a:spcPct val="0"/>
              </a:spcAft>
              <a:defRPr>
                <a:solidFill>
                  <a:schemeClr val="tx1"/>
                </a:solidFill>
                <a:latin typeface="Arial" pitchFamily="34" charset="0"/>
              </a:defRPr>
            </a:lvl8pPr>
            <a:lvl9pPr marL="3886200" indent="-228600" defTabSz="4073525"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a:sym typeface="Wingdings" pitchFamily="2" charset="2"/>
              </a:rPr>
              <a:t>Temperature </a:t>
            </a:r>
            <a:endParaRPr lang="en-US" sz="2800"/>
          </a:p>
        </p:txBody>
      </p:sp>
      <p:sp>
        <p:nvSpPr>
          <p:cNvPr id="28684" name="Rectangle 12"/>
          <p:cNvSpPr>
            <a:spLocks noChangeArrowheads="1"/>
          </p:cNvSpPr>
          <p:nvPr/>
        </p:nvSpPr>
        <p:spPr bwMode="auto">
          <a:xfrm>
            <a:off x="1600200" y="990600"/>
            <a:ext cx="6172200" cy="449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8685" name="Line 13"/>
          <p:cNvSpPr>
            <a:spLocks noChangeShapeType="1"/>
          </p:cNvSpPr>
          <p:nvPr/>
        </p:nvSpPr>
        <p:spPr bwMode="auto">
          <a:xfrm>
            <a:off x="1600200" y="39624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r="20833"/>
          <a:stretch>
            <a:fillRect/>
          </a:stretch>
        </p:blipFill>
        <p:spPr bwMode="auto">
          <a:xfrm>
            <a:off x="990600" y="1295400"/>
            <a:ext cx="76962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2"/>
          <p:cNvSpPr>
            <a:spLocks noGrp="1" noChangeArrowheads="1"/>
          </p:cNvSpPr>
          <p:nvPr>
            <p:ph type="title" idx="4294967295"/>
          </p:nvPr>
        </p:nvSpPr>
        <p:spPr>
          <a:xfrm>
            <a:off x="533400" y="60325"/>
            <a:ext cx="8610600" cy="1143000"/>
          </a:xfrm>
          <a:solidFill>
            <a:schemeClr val="bg1"/>
          </a:solidFill>
        </p:spPr>
        <p:txBody>
          <a:bodyPr/>
          <a:lstStyle/>
          <a:p>
            <a:pPr algn="l" eaLnBrk="1" hangingPunct="1"/>
            <a:r>
              <a:rPr lang="en-GB" sz="3400" smtClean="0">
                <a:solidFill>
                  <a:schemeClr val="accent2"/>
                </a:solidFill>
              </a:rPr>
              <a:t>Contrasting precipitation response in wet and dry regions of the tropical circulation</a:t>
            </a:r>
            <a:endParaRPr lang="en-US" sz="3400" smtClean="0">
              <a:solidFill>
                <a:schemeClr val="accent2"/>
              </a:solidFill>
            </a:endParaRPr>
          </a:p>
        </p:txBody>
      </p:sp>
      <p:sp>
        <p:nvSpPr>
          <p:cNvPr id="70660" name="Text Box 3"/>
          <p:cNvSpPr txBox="1">
            <a:spLocks noChangeArrowheads="1"/>
          </p:cNvSpPr>
          <p:nvPr/>
        </p:nvSpPr>
        <p:spPr bwMode="auto">
          <a:xfrm>
            <a:off x="381000" y="5867400"/>
            <a:ext cx="8458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US" dirty="0"/>
              <a:t>Updated from </a:t>
            </a:r>
            <a:r>
              <a:rPr lang="en-US" dirty="0" smtClean="0"/>
              <a:t>Allan and </a:t>
            </a:r>
            <a:r>
              <a:rPr lang="en-US" dirty="0" err="1" smtClean="0"/>
              <a:t>Soden</a:t>
            </a:r>
            <a:r>
              <a:rPr lang="en-US" dirty="0" smtClean="0"/>
              <a:t> (2007) GRL; </a:t>
            </a:r>
            <a:r>
              <a:rPr lang="en-US" dirty="0" smtClean="0">
                <a:hlinkClick r:id="rId4"/>
              </a:rPr>
              <a:t>Allan </a:t>
            </a:r>
            <a:r>
              <a:rPr lang="en-US" i="1" dirty="0">
                <a:hlinkClick r:id="rId4"/>
              </a:rPr>
              <a:t>et al. </a:t>
            </a:r>
            <a:r>
              <a:rPr lang="en-US" dirty="0">
                <a:hlinkClick r:id="rId4"/>
              </a:rPr>
              <a:t>(2010) Environ. Res. </a:t>
            </a:r>
            <a:r>
              <a:rPr lang="en-US" dirty="0" err="1">
                <a:hlinkClick r:id="rId4"/>
              </a:rPr>
              <a:t>Lett</a:t>
            </a:r>
            <a:r>
              <a:rPr lang="en-US" dirty="0">
                <a:hlinkClick r:id="rId4"/>
              </a:rPr>
              <a:t>.</a:t>
            </a:r>
            <a:endParaRPr lang="en-US" dirty="0"/>
          </a:p>
        </p:txBody>
      </p:sp>
      <p:sp>
        <p:nvSpPr>
          <p:cNvPr id="70661" name="Text Box 4"/>
          <p:cNvSpPr txBox="1">
            <a:spLocks noChangeArrowheads="1"/>
          </p:cNvSpPr>
          <p:nvPr/>
        </p:nvSpPr>
        <p:spPr bwMode="auto">
          <a:xfrm>
            <a:off x="501650" y="2422525"/>
            <a:ext cx="18415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GB" sz="2800"/>
          </a:p>
        </p:txBody>
      </p:sp>
      <p:sp>
        <p:nvSpPr>
          <p:cNvPr id="70662" name="Text Box 6"/>
          <p:cNvSpPr txBox="1">
            <a:spLocks noChangeArrowheads="1"/>
          </p:cNvSpPr>
          <p:nvPr/>
        </p:nvSpPr>
        <p:spPr bwMode="auto">
          <a:xfrm>
            <a:off x="2209800" y="3200400"/>
            <a:ext cx="1143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000"/>
              <a:t>descent</a:t>
            </a:r>
            <a:endParaRPr lang="en-US" sz="2000"/>
          </a:p>
        </p:txBody>
      </p:sp>
      <p:sp>
        <p:nvSpPr>
          <p:cNvPr id="70663" name="Text Box 7"/>
          <p:cNvSpPr txBox="1">
            <a:spLocks noChangeArrowheads="1"/>
          </p:cNvSpPr>
          <p:nvPr/>
        </p:nvSpPr>
        <p:spPr bwMode="auto">
          <a:xfrm>
            <a:off x="2209800" y="1431925"/>
            <a:ext cx="1676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000"/>
              <a:t>ascent</a:t>
            </a:r>
            <a:endParaRPr lang="en-US" sz="2000"/>
          </a:p>
        </p:txBody>
      </p:sp>
      <p:sp>
        <p:nvSpPr>
          <p:cNvPr id="70664" name="Text Box 8"/>
          <p:cNvSpPr txBox="1">
            <a:spLocks noChangeArrowheads="1"/>
          </p:cNvSpPr>
          <p:nvPr/>
        </p:nvSpPr>
        <p:spPr bwMode="auto">
          <a:xfrm>
            <a:off x="5638800" y="16764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000" b="1">
                <a:solidFill>
                  <a:srgbClr val="006600"/>
                </a:solidFill>
              </a:rPr>
              <a:t>Models</a:t>
            </a:r>
            <a:endParaRPr lang="en-US" sz="2000" b="1">
              <a:solidFill>
                <a:srgbClr val="006600"/>
              </a:solidFill>
            </a:endParaRPr>
          </a:p>
        </p:txBody>
      </p:sp>
      <p:sp>
        <p:nvSpPr>
          <p:cNvPr id="70665" name="Text Box 9"/>
          <p:cNvSpPr txBox="1">
            <a:spLocks noChangeArrowheads="1"/>
          </p:cNvSpPr>
          <p:nvPr/>
        </p:nvSpPr>
        <p:spPr bwMode="auto">
          <a:xfrm>
            <a:off x="3429000" y="16764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000" b="1"/>
              <a:t>Observations</a:t>
            </a:r>
            <a:endParaRPr lang="en-US" sz="2000" b="1"/>
          </a:p>
        </p:txBody>
      </p:sp>
      <p:sp>
        <p:nvSpPr>
          <p:cNvPr id="70666" name="Text Box 10"/>
          <p:cNvSpPr txBox="1">
            <a:spLocks noChangeArrowheads="1"/>
          </p:cNvSpPr>
          <p:nvPr/>
        </p:nvSpPr>
        <p:spPr bwMode="auto">
          <a:xfrm rot="-5400000">
            <a:off x="-769143" y="3055143"/>
            <a:ext cx="41910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a:t>Precipitation change (%)</a:t>
            </a:r>
            <a:endParaRPr lang="en-US" sz="2800"/>
          </a:p>
        </p:txBody>
      </p:sp>
      <p:sp>
        <p:nvSpPr>
          <p:cNvPr id="70667" name="Text Box 11"/>
          <p:cNvSpPr txBox="1">
            <a:spLocks noChangeArrowheads="1"/>
          </p:cNvSpPr>
          <p:nvPr/>
        </p:nvSpPr>
        <p:spPr bwMode="auto">
          <a:xfrm>
            <a:off x="2133600" y="5410200"/>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solidFill>
                  <a:schemeClr val="accent2"/>
                </a:solidFill>
              </a:rPr>
              <a:t>Sensitivity to reanalysis dataset used to define wet/dry regions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pPr algn="l"/>
            <a:r>
              <a:rPr lang="en-GB" sz="3200" smtClean="0">
                <a:solidFill>
                  <a:schemeClr val="accent2"/>
                </a:solidFill>
              </a:rPr>
              <a:t>Exploiting satellite estimates of precipitation</a:t>
            </a:r>
          </a:p>
        </p:txBody>
      </p:sp>
      <p:sp>
        <p:nvSpPr>
          <p:cNvPr id="79875" name="Rectangle 3"/>
          <p:cNvSpPr>
            <a:spLocks noGrp="1" noChangeArrowheads="1"/>
          </p:cNvSpPr>
          <p:nvPr>
            <p:ph type="body" idx="4294967295"/>
          </p:nvPr>
        </p:nvSpPr>
        <p:spPr>
          <a:xfrm>
            <a:off x="457200" y="5791200"/>
            <a:ext cx="8229600" cy="334963"/>
          </a:xfrm>
        </p:spPr>
        <p:txBody>
          <a:bodyPr/>
          <a:lstStyle/>
          <a:p>
            <a:r>
              <a:rPr lang="en-GB" sz="2400" smtClean="0"/>
              <a:t>HOAPS and TRMM 3B42 are outliers</a:t>
            </a:r>
          </a:p>
          <a:p>
            <a:r>
              <a:rPr lang="en-GB" sz="2400" smtClean="0"/>
              <a:t>Strong sensitivity to ENSO</a:t>
            </a:r>
          </a:p>
        </p:txBody>
      </p:sp>
      <p:pic>
        <p:nvPicPr>
          <p:cNvPr id="798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31696"/>
          <a:stretch>
            <a:fillRect/>
          </a:stretch>
        </p:blipFill>
        <p:spPr bwMode="auto">
          <a:xfrm>
            <a:off x="0" y="1503363"/>
            <a:ext cx="9144000"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5"/>
          <p:cNvSpPr txBox="1">
            <a:spLocks noChangeArrowheads="1"/>
          </p:cNvSpPr>
          <p:nvPr/>
        </p:nvSpPr>
        <p:spPr bwMode="auto">
          <a:xfrm>
            <a:off x="6629400" y="48768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dirty="0">
                <a:hlinkClick r:id="rId4"/>
              </a:rPr>
              <a:t>Liu and Allan (2011) JGR in press</a:t>
            </a:r>
            <a:r>
              <a:rPr lang="en-GB"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52400" y="152400"/>
            <a:ext cx="7467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3600" dirty="0">
                <a:solidFill>
                  <a:schemeClr val="accent2"/>
                </a:solidFill>
              </a:rPr>
              <a:t>H</a:t>
            </a:r>
            <a:r>
              <a:rPr lang="en-GB" sz="3600" dirty="0" smtClean="0">
                <a:solidFill>
                  <a:schemeClr val="accent2"/>
                </a:solidFill>
              </a:rPr>
              <a:t>ow </a:t>
            </a:r>
            <a:r>
              <a:rPr lang="en-GB" sz="3600" dirty="0">
                <a:solidFill>
                  <a:schemeClr val="accent2"/>
                </a:solidFill>
              </a:rPr>
              <a:t>should global precipitation respond to climate change?</a:t>
            </a:r>
          </a:p>
        </p:txBody>
      </p:sp>
      <p:pic>
        <p:nvPicPr>
          <p:cNvPr id="94211" name="Picture 4" descr="fig1"/>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1828800" y="1447800"/>
            <a:ext cx="61849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 Box 5"/>
          <p:cNvSpPr txBox="1">
            <a:spLocks noChangeArrowheads="1"/>
          </p:cNvSpPr>
          <p:nvPr/>
        </p:nvSpPr>
        <p:spPr bwMode="auto">
          <a:xfrm>
            <a:off x="304800" y="6400800"/>
            <a:ext cx="807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dirty="0" smtClean="0"/>
              <a:t>see also Allen and Ingram (2002) Nature; Trenberth (2011) Climate Research</a:t>
            </a:r>
            <a:endParaRPr lang="en-GB" dirty="0"/>
          </a:p>
        </p:txBody>
      </p:sp>
      <p:sp>
        <p:nvSpPr>
          <p:cNvPr id="5" name="Text Box 5"/>
          <p:cNvSpPr txBox="1">
            <a:spLocks noChangeArrowheads="1"/>
          </p:cNvSpPr>
          <p:nvPr/>
        </p:nvSpPr>
        <p:spPr bwMode="auto">
          <a:xfrm>
            <a:off x="3657600" y="1676400"/>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dirty="0"/>
              <a:t>Hawkins and Sutton (2010) </a:t>
            </a:r>
            <a:r>
              <a:rPr lang="en-GB" dirty="0" err="1"/>
              <a:t>Clim</a:t>
            </a:r>
            <a:r>
              <a:rPr lang="en-GB" dirty="0"/>
              <a:t>. </a:t>
            </a:r>
            <a:r>
              <a:rPr lang="en-GB" dirty="0" err="1" smtClean="0"/>
              <a:t>Dyn</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74638"/>
            <a:ext cx="6553200" cy="1143000"/>
          </a:xfrm>
        </p:spPr>
        <p:txBody>
          <a:bodyPr/>
          <a:lstStyle/>
          <a:p>
            <a:r>
              <a:rPr lang="en-GB" sz="3200" smtClean="0">
                <a:solidFill>
                  <a:schemeClr val="accent2"/>
                </a:solidFill>
              </a:rPr>
              <a:t>Contrasting land/ocean changes relate to ENSO</a:t>
            </a:r>
          </a:p>
        </p:txBody>
      </p:sp>
      <p:sp>
        <p:nvSpPr>
          <p:cNvPr id="130051" name="Rectangle 3"/>
          <p:cNvSpPr>
            <a:spLocks noGrp="1" noChangeArrowheads="1"/>
          </p:cNvSpPr>
          <p:nvPr>
            <p:ph type="body" idx="1"/>
          </p:nvPr>
        </p:nvSpPr>
        <p:spPr/>
        <p:txBody>
          <a:bodyPr/>
          <a:lstStyle/>
          <a:p>
            <a:endParaRPr lang="en-GB" smtClean="0"/>
          </a:p>
        </p:txBody>
      </p:sp>
      <p:pic>
        <p:nvPicPr>
          <p:cNvPr id="137445" name="Picture 7397" descr="tmp"/>
          <p:cNvPicPr>
            <a:picLocks noChangeAspect="1" noChangeArrowheads="1"/>
          </p:cNvPicPr>
          <p:nvPr/>
        </p:nvPicPr>
        <p:blipFill>
          <a:blip r:embed="rId2" cstate="print">
            <a:extLst>
              <a:ext uri="{28A0092B-C50C-407E-A947-70E740481C1C}">
                <a14:useLocalDpi xmlns:a14="http://schemas.microsoft.com/office/drawing/2010/main" val="0"/>
              </a:ext>
            </a:extLst>
          </a:blip>
          <a:srcRect t="13466" b="60596"/>
          <a:stretch>
            <a:fillRect/>
          </a:stretch>
        </p:blipFill>
        <p:spPr bwMode="auto">
          <a:xfrm>
            <a:off x="0" y="1677988"/>
            <a:ext cx="91440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446" name="Text Box 7398"/>
          <p:cNvSpPr txBox="1">
            <a:spLocks noChangeArrowheads="1"/>
          </p:cNvSpPr>
          <p:nvPr/>
        </p:nvSpPr>
        <p:spPr bwMode="auto">
          <a:xfrm>
            <a:off x="3200400" y="60960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See also Gu et al. (2007) J Clim</a:t>
            </a:r>
          </a:p>
        </p:txBody>
      </p:sp>
      <p:sp>
        <p:nvSpPr>
          <p:cNvPr id="6" name="Text Box 5"/>
          <p:cNvSpPr txBox="1">
            <a:spLocks noChangeArrowheads="1"/>
          </p:cNvSpPr>
          <p:nvPr/>
        </p:nvSpPr>
        <p:spPr bwMode="auto">
          <a:xfrm>
            <a:off x="4724400" y="5454650"/>
            <a:ext cx="41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dirty="0"/>
              <a:t>Liu and Allan (</a:t>
            </a:r>
            <a:r>
              <a:rPr lang="en-GB" dirty="0" smtClean="0"/>
              <a:t>2012) in preparation</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04800" y="76200"/>
            <a:ext cx="6629400" cy="1661318"/>
          </a:xfrm>
        </p:spPr>
        <p:txBody>
          <a:bodyPr/>
          <a:lstStyle/>
          <a:p>
            <a:r>
              <a:rPr lang="en-GB" sz="3400" dirty="0" smtClean="0">
                <a:solidFill>
                  <a:schemeClr val="accent2"/>
                </a:solidFill>
              </a:rPr>
              <a:t>PAGODA: Understanding global changes in the water cycle </a:t>
            </a:r>
          </a:p>
        </p:txBody>
      </p:sp>
      <p:pic>
        <p:nvPicPr>
          <p:cNvPr id="12697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07" t="44688"/>
          <a:stretch/>
        </p:blipFill>
        <p:spPr bwMode="auto">
          <a:xfrm>
            <a:off x="488950" y="2017713"/>
            <a:ext cx="8274050" cy="260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80" name="Text Box 4"/>
          <p:cNvSpPr txBox="1">
            <a:spLocks noChangeArrowheads="1"/>
          </p:cNvSpPr>
          <p:nvPr/>
        </p:nvSpPr>
        <p:spPr bwMode="auto">
          <a:xfrm>
            <a:off x="1752600" y="1524000"/>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a:t>Oceans			Land</a:t>
            </a:r>
          </a:p>
        </p:txBody>
      </p:sp>
      <p:sp>
        <p:nvSpPr>
          <p:cNvPr id="126981" name="Text Box 5"/>
          <p:cNvSpPr txBox="1">
            <a:spLocks noChangeArrowheads="1"/>
          </p:cNvSpPr>
          <p:nvPr/>
        </p:nvSpPr>
        <p:spPr bwMode="auto">
          <a:xfrm>
            <a:off x="304800" y="6400800"/>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dirty="0" smtClean="0">
                <a:hlinkClick r:id="rId3"/>
              </a:rPr>
              <a:t>Liu and Allan (2012) JGR, in press</a:t>
            </a:r>
            <a:r>
              <a:rPr lang="en-GB" dirty="0" smtClean="0"/>
              <a:t>; </a:t>
            </a:r>
            <a:r>
              <a:rPr lang="en-GB" i="1" dirty="0" smtClean="0"/>
              <a:t>Liu </a:t>
            </a:r>
            <a:r>
              <a:rPr lang="en-GB" i="1" dirty="0"/>
              <a:t>and Allan in prep…</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260" t="86111"/>
          <a:stretch/>
        </p:blipFill>
        <p:spPr bwMode="auto">
          <a:xfrm>
            <a:off x="1371600" y="4283871"/>
            <a:ext cx="7331213" cy="44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4800600"/>
            <a:ext cx="8108950" cy="1231106"/>
          </a:xfrm>
          <a:prstGeom prst="rect">
            <a:avLst/>
          </a:prstGeom>
        </p:spPr>
        <p:txBody>
          <a:bodyPr wrap="square">
            <a:spAutoFit/>
          </a:bodyPr>
          <a:lstStyle/>
          <a:p>
            <a:r>
              <a:rPr lang="en-GB" sz="2400" b="1" dirty="0" smtClean="0"/>
              <a:t>Above: </a:t>
            </a:r>
            <a:r>
              <a:rPr lang="en-GB" sz="2400" dirty="0" smtClean="0"/>
              <a:t>Current </a:t>
            </a:r>
            <a:r>
              <a:rPr lang="en-GB" sz="2400" dirty="0"/>
              <a:t>changes in tropical precipitation in CMIP5 </a:t>
            </a:r>
            <a:r>
              <a:rPr lang="en-GB" sz="2400" dirty="0" smtClean="0"/>
              <a:t>models &amp; satellite-based observations</a:t>
            </a:r>
          </a:p>
          <a:p>
            <a:endParaRPr lang="en-GB" sz="800" i="1" dirty="0">
              <a:solidFill>
                <a:schemeClr val="accent2"/>
              </a:solidFill>
            </a:endParaRPr>
          </a:p>
          <a:p>
            <a:r>
              <a:rPr lang="en-GB" i="1" dirty="0" smtClean="0">
                <a:solidFill>
                  <a:schemeClr val="accent2"/>
                </a:solidFill>
              </a:rPr>
              <a:t>Note realism of atmosphere-only AMIP model simulations</a:t>
            </a:r>
            <a:endParaRPr lang="en-GB" i="1" dirty="0">
              <a:solidFill>
                <a:schemeClr val="accent2"/>
              </a:solidFill>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1295400"/>
            <a:ext cx="1435100" cy="65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9871" y="685801"/>
            <a:ext cx="14514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964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6705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Text Box 5"/>
          <p:cNvSpPr txBox="1">
            <a:spLocks noChangeArrowheads="1"/>
          </p:cNvSpPr>
          <p:nvPr/>
        </p:nvSpPr>
        <p:spPr bwMode="auto">
          <a:xfrm>
            <a:off x="1371600" y="17526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HadGEM2</a:t>
            </a:r>
          </a:p>
        </p:txBody>
      </p:sp>
      <p:pic>
        <p:nvPicPr>
          <p:cNvPr id="1026" name="Picture 2" descr="FIG01_03_tif"/>
          <p:cNvPicPr>
            <a:picLocks noChangeAspect="1" noChangeArrowheads="1"/>
          </p:cNvPicPr>
          <p:nvPr/>
        </p:nvPicPr>
        <p:blipFill rotWithShape="1">
          <a:blip r:embed="rId3">
            <a:extLst>
              <a:ext uri="{28A0092B-C50C-407E-A947-70E740481C1C}">
                <a14:useLocalDpi xmlns:a14="http://schemas.microsoft.com/office/drawing/2010/main" val="0"/>
              </a:ext>
            </a:extLst>
          </a:blip>
          <a:srcRect b="4614"/>
          <a:stretch/>
        </p:blipFill>
        <p:spPr bwMode="auto">
          <a:xfrm>
            <a:off x="0" y="152400"/>
            <a:ext cx="6744814"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2" name="Rectangle 2"/>
          <p:cNvSpPr>
            <a:spLocks noGrp="1" noChangeArrowheads="1"/>
          </p:cNvSpPr>
          <p:nvPr>
            <p:ph type="title"/>
          </p:nvPr>
        </p:nvSpPr>
        <p:spPr>
          <a:xfrm>
            <a:off x="6400800" y="838200"/>
            <a:ext cx="2743200" cy="2590800"/>
          </a:xfrm>
        </p:spPr>
        <p:txBody>
          <a:bodyPr/>
          <a:lstStyle/>
          <a:p>
            <a:r>
              <a:rPr lang="en-GB" sz="3600" dirty="0" smtClean="0">
                <a:solidFill>
                  <a:schemeClr val="accent2"/>
                </a:solidFill>
              </a:rPr>
              <a:t>Simulated &amp;</a:t>
            </a:r>
            <a:r>
              <a:rPr lang="en-GB" sz="3600" dirty="0">
                <a:solidFill>
                  <a:schemeClr val="accent2"/>
                </a:solidFill>
              </a:rPr>
              <a:t> </a:t>
            </a:r>
            <a:r>
              <a:rPr lang="en-GB" sz="3600" dirty="0" smtClean="0">
                <a:solidFill>
                  <a:schemeClr val="accent2"/>
                </a:solidFill>
              </a:rPr>
              <a:t>p</a:t>
            </a:r>
            <a:r>
              <a:rPr lang="en-GB" sz="3600" dirty="0" smtClean="0">
                <a:solidFill>
                  <a:schemeClr val="accent2"/>
                </a:solidFill>
              </a:rPr>
              <a:t>rojected % </a:t>
            </a:r>
            <a:r>
              <a:rPr lang="en-GB" sz="3600" dirty="0" smtClean="0">
                <a:solidFill>
                  <a:schemeClr val="accent2"/>
                </a:solidFill>
              </a:rPr>
              <a:t>changes </a:t>
            </a:r>
            <a:r>
              <a:rPr lang="en-GB" sz="3600" dirty="0" smtClean="0">
                <a:solidFill>
                  <a:schemeClr val="accent2"/>
                </a:solidFill>
              </a:rPr>
              <a:t>in </a:t>
            </a:r>
            <a:r>
              <a:rPr lang="en-GB" sz="3600" dirty="0" smtClean="0">
                <a:solidFill>
                  <a:schemeClr val="accent2"/>
                </a:solidFill>
              </a:rPr>
              <a:t>precipitation </a:t>
            </a:r>
          </a:p>
        </p:txBody>
      </p:sp>
      <p:sp>
        <p:nvSpPr>
          <p:cNvPr id="2" name="TextBox 1"/>
          <p:cNvSpPr txBox="1"/>
          <p:nvPr/>
        </p:nvSpPr>
        <p:spPr>
          <a:xfrm>
            <a:off x="762000" y="0"/>
            <a:ext cx="5410200" cy="461665"/>
          </a:xfrm>
          <a:prstGeom prst="rect">
            <a:avLst/>
          </a:prstGeom>
          <a:solidFill>
            <a:schemeClr val="bg1"/>
          </a:solidFill>
        </p:spPr>
        <p:txBody>
          <a:bodyPr wrap="square" rtlCol="0">
            <a:spAutoFit/>
          </a:bodyPr>
          <a:lstStyle/>
          <a:p>
            <a:r>
              <a:rPr lang="en-GB" sz="2400" b="1" dirty="0" smtClean="0"/>
              <a:t>	Ocean		Land</a:t>
            </a:r>
            <a:endParaRPr lang="en-GB" sz="2400" b="1" dirty="0"/>
          </a:p>
        </p:txBody>
      </p:sp>
      <p:sp>
        <p:nvSpPr>
          <p:cNvPr id="8" name="TextBox 7"/>
          <p:cNvSpPr txBox="1"/>
          <p:nvPr/>
        </p:nvSpPr>
        <p:spPr>
          <a:xfrm>
            <a:off x="-2717800" y="3119735"/>
            <a:ext cx="5994400" cy="461665"/>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sz="2400" dirty="0" smtClean="0"/>
              <a:t>Tropical dry	Tropical wet		Global</a:t>
            </a:r>
            <a:endParaRPr lang="en-GB" sz="2400" dirty="0"/>
          </a:p>
        </p:txBody>
      </p:sp>
      <p:sp>
        <p:nvSpPr>
          <p:cNvPr id="3" name="TextBox 2"/>
          <p:cNvSpPr txBox="1"/>
          <p:nvPr/>
        </p:nvSpPr>
        <p:spPr>
          <a:xfrm>
            <a:off x="6629400" y="3810000"/>
            <a:ext cx="2057400" cy="1200329"/>
          </a:xfrm>
          <a:prstGeom prst="rect">
            <a:avLst/>
          </a:prstGeom>
          <a:noFill/>
          <a:ln>
            <a:solidFill>
              <a:schemeClr val="tx1"/>
            </a:solidFill>
          </a:ln>
        </p:spPr>
        <p:txBody>
          <a:bodyPr wrap="square" rtlCol="0">
            <a:spAutoFit/>
          </a:bodyPr>
          <a:lstStyle/>
          <a:p>
            <a:r>
              <a:rPr lang="en-GB" dirty="0" smtClean="0"/>
              <a:t>Pre 1988 GPCP ocean data does not contain microwave data</a:t>
            </a:r>
            <a:endParaRPr lang="en-GB" dirty="0"/>
          </a:p>
        </p:txBody>
      </p:sp>
      <p:cxnSp>
        <p:nvCxnSpPr>
          <p:cNvPr id="5" name="Straight Arrow Connector 4"/>
          <p:cNvCxnSpPr/>
          <p:nvPr/>
        </p:nvCxnSpPr>
        <p:spPr bwMode="auto">
          <a:xfrm flipH="1">
            <a:off x="2133600" y="4076700"/>
            <a:ext cx="4495800" cy="933629"/>
          </a:xfrm>
          <a:prstGeom prst="straightConnector1">
            <a:avLst/>
          </a:prstGeom>
          <a:solidFill>
            <a:schemeClr val="accent1"/>
          </a:solidFill>
          <a:ln w="4127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620000" cy="1143000"/>
          </a:xfrm>
        </p:spPr>
        <p:txBody>
          <a:bodyPr/>
          <a:lstStyle/>
          <a:p>
            <a:r>
              <a:rPr lang="en-GB" sz="3600" dirty="0" smtClean="0">
                <a:solidFill>
                  <a:schemeClr val="accent2"/>
                </a:solidFill>
              </a:rPr>
              <a:t>Regional precipitation changes: energetic </a:t>
            </a:r>
            <a:r>
              <a:rPr lang="en-GB" sz="3600" dirty="0" err="1" smtClean="0">
                <a:solidFill>
                  <a:schemeClr val="accent2"/>
                </a:solidFill>
              </a:rPr>
              <a:t>contraints</a:t>
            </a:r>
            <a:endParaRPr lang="en-GB" sz="3600" dirty="0">
              <a:solidFill>
                <a:schemeClr val="accent2"/>
              </a:solidFill>
            </a:endParaRPr>
          </a:p>
        </p:txBody>
      </p:sp>
      <p:sp>
        <p:nvSpPr>
          <p:cNvPr id="4" name="Content Placeholder 3"/>
          <p:cNvSpPr>
            <a:spLocks noGrp="1"/>
          </p:cNvSpPr>
          <p:nvPr>
            <p:ph idx="1"/>
          </p:nvPr>
        </p:nvSpPr>
        <p:spPr>
          <a:xfrm>
            <a:off x="457200" y="1600201"/>
            <a:ext cx="8229600" cy="3352800"/>
          </a:xfrm>
        </p:spPr>
        <p:txBody>
          <a:bodyPr/>
          <a:lstStyle/>
          <a:p>
            <a:r>
              <a:rPr lang="el-GR" dirty="0" smtClean="0"/>
              <a:t>Δ</a:t>
            </a:r>
            <a:r>
              <a:rPr lang="en-GB" dirty="0" smtClean="0"/>
              <a:t>Precipitation		</a:t>
            </a:r>
            <a:r>
              <a:rPr lang="el-GR" dirty="0" smtClean="0"/>
              <a:t>Δ</a:t>
            </a:r>
            <a:r>
              <a:rPr lang="en-GB" dirty="0" smtClean="0"/>
              <a:t>Dry static energy</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565"/>
          <a:stretch/>
        </p:blipFill>
        <p:spPr bwMode="auto">
          <a:xfrm>
            <a:off x="0" y="2209800"/>
            <a:ext cx="90106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4419600"/>
            <a:ext cx="7543800" cy="923330"/>
          </a:xfrm>
          <a:prstGeom prst="rect">
            <a:avLst/>
          </a:prstGeom>
          <a:noFill/>
        </p:spPr>
        <p:txBody>
          <a:bodyPr wrap="square" rtlCol="0">
            <a:spAutoFit/>
          </a:bodyPr>
          <a:lstStyle/>
          <a:p>
            <a:r>
              <a:rPr lang="en-GB" dirty="0" smtClean="0"/>
              <a:t>Muller and O’Gorman (2011) Nature Climate Change</a:t>
            </a:r>
          </a:p>
          <a:p>
            <a:endParaRPr lang="en-GB" dirty="0"/>
          </a:p>
          <a:p>
            <a:r>
              <a:rPr lang="en-GB" dirty="0" smtClean="0"/>
              <a:t>Implications for monsoon? </a:t>
            </a:r>
            <a:r>
              <a:rPr lang="en-GB" dirty="0" err="1" smtClean="0"/>
              <a:t>Levermann</a:t>
            </a:r>
            <a:r>
              <a:rPr lang="en-GB" dirty="0" smtClean="0"/>
              <a:t> et al. (2009) PNAS</a:t>
            </a:r>
            <a:endParaRPr lang="en-GB" dirty="0"/>
          </a:p>
        </p:txBody>
      </p:sp>
    </p:spTree>
    <p:extLst>
      <p:ext uri="{BB962C8B-B14F-4D97-AF65-F5344CB8AC3E}">
        <p14:creationId xmlns:p14="http://schemas.microsoft.com/office/powerpoint/2010/main" val="858476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888" y="1371600"/>
            <a:ext cx="63103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p:cNvSpPr txBox="1">
            <a:spLocks noChangeArrowheads="1"/>
          </p:cNvSpPr>
          <p:nvPr/>
        </p:nvSpPr>
        <p:spPr bwMode="auto">
          <a:xfrm>
            <a:off x="2667000" y="5486400"/>
            <a:ext cx="365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GB" sz="1600"/>
              <a:t>Andrews et al. (2009) J Climate</a:t>
            </a:r>
            <a:endParaRPr lang="en-US" sz="1600"/>
          </a:p>
        </p:txBody>
      </p:sp>
      <p:pic>
        <p:nvPicPr>
          <p:cNvPr id="36868" name="Picture 6" descr="noaa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1209675"/>
            <a:ext cx="1828800" cy="1790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124200"/>
            <a:ext cx="1828800" cy="168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70" name="Picture 8" descr="smo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943475"/>
            <a:ext cx="2463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8"/>
          <p:cNvSpPr>
            <a:spLocks noChangeArrowheads="1"/>
          </p:cNvSpPr>
          <p:nvPr/>
        </p:nvSpPr>
        <p:spPr bwMode="auto">
          <a:xfrm>
            <a:off x="457200" y="2746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4400">
                <a:solidFill>
                  <a:schemeClr val="accent2"/>
                </a:solidFill>
              </a:rPr>
              <a:t>Transient responses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92162"/>
          </a:xfrm>
        </p:spPr>
        <p:txBody>
          <a:bodyPr/>
          <a:lstStyle/>
          <a:p>
            <a:r>
              <a:rPr lang="en-GB" smtClean="0">
                <a:solidFill>
                  <a:schemeClr val="accent2"/>
                </a:solidFill>
              </a:rPr>
              <a:t>Transient responses</a:t>
            </a:r>
          </a:p>
        </p:txBody>
      </p:sp>
      <p:sp>
        <p:nvSpPr>
          <p:cNvPr id="37891" name="Rectangle 3"/>
          <p:cNvSpPr>
            <a:spLocks noGrp="1" noChangeArrowheads="1"/>
          </p:cNvSpPr>
          <p:nvPr>
            <p:ph type="body" idx="1"/>
          </p:nvPr>
        </p:nvSpPr>
        <p:spPr>
          <a:xfrm>
            <a:off x="4953000" y="1371600"/>
            <a:ext cx="3733800" cy="1752600"/>
          </a:xfrm>
        </p:spPr>
        <p:txBody>
          <a:bodyPr/>
          <a:lstStyle/>
          <a:p>
            <a:r>
              <a:rPr lang="en-GB" sz="2000" smtClean="0"/>
              <a:t>CO</a:t>
            </a:r>
            <a:r>
              <a:rPr lang="en-GB" sz="2000" baseline="-25000" smtClean="0"/>
              <a:t>2</a:t>
            </a:r>
            <a:r>
              <a:rPr lang="en-GB" sz="2000" smtClean="0"/>
              <a:t> forcing experiments</a:t>
            </a:r>
          </a:p>
          <a:p>
            <a:r>
              <a:rPr lang="en-GB" sz="2000" smtClean="0"/>
              <a:t>Initial precip response supressed by CO</a:t>
            </a:r>
            <a:r>
              <a:rPr lang="en-GB" sz="2000" baseline="-25000" smtClean="0"/>
              <a:t>2</a:t>
            </a:r>
            <a:r>
              <a:rPr lang="en-GB" sz="2000" smtClean="0"/>
              <a:t> forcing</a:t>
            </a:r>
          </a:p>
          <a:p>
            <a:r>
              <a:rPr lang="en-GB" sz="2000" smtClean="0"/>
              <a:t>Stronger response after CO</a:t>
            </a:r>
            <a:r>
              <a:rPr lang="en-GB" sz="2000" baseline="-25000" smtClean="0"/>
              <a:t>2</a:t>
            </a:r>
            <a:r>
              <a:rPr lang="en-GB" sz="2000" smtClean="0"/>
              <a:t> rampdown</a:t>
            </a:r>
          </a:p>
        </p:txBody>
      </p:sp>
      <p:pic>
        <p:nvPicPr>
          <p:cNvPr id="378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4863" y="3235325"/>
            <a:ext cx="4224337"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5181600" y="61722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HadCM3: Wu et al. (2010) GRL</a:t>
            </a:r>
          </a:p>
        </p:txBody>
      </p:sp>
      <p:pic>
        <p:nvPicPr>
          <p:cNvPr id="37894" name="Picture 6"/>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304800" y="1304925"/>
            <a:ext cx="441007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7"/>
          <p:cNvSpPr txBox="1">
            <a:spLocks noChangeArrowheads="1"/>
          </p:cNvSpPr>
          <p:nvPr/>
        </p:nvSpPr>
        <p:spPr bwMode="auto">
          <a:xfrm>
            <a:off x="304800" y="4495800"/>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CMIP3 coupled model ensemble mean: Andrews et al. (2010) Environ. Res. Lett.</a:t>
            </a:r>
          </a:p>
        </p:txBody>
      </p:sp>
      <p:sp>
        <p:nvSpPr>
          <p:cNvPr id="37896" name="Text Box 8"/>
          <p:cNvSpPr txBox="1">
            <a:spLocks noChangeArrowheads="1"/>
          </p:cNvSpPr>
          <p:nvPr/>
        </p:nvSpPr>
        <p:spPr bwMode="auto">
          <a:xfrm>
            <a:off x="609600" y="5486400"/>
            <a:ext cx="3886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solidFill>
                  <a:schemeClr val="accent2"/>
                </a:solidFill>
              </a:rPr>
              <a:t>Degree of hysteresis determined by forcing related fast responses and linked to ocean heat uptake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7162800" cy="1143000"/>
          </a:xfrm>
        </p:spPr>
        <p:txBody>
          <a:bodyPr/>
          <a:lstStyle/>
          <a:p>
            <a:r>
              <a:rPr lang="en-GB" sz="3600" smtClean="0">
                <a:solidFill>
                  <a:schemeClr val="accent2"/>
                </a:solidFill>
              </a:rPr>
              <a:t>Forcing related fast responses</a:t>
            </a:r>
          </a:p>
        </p:txBody>
      </p:sp>
      <p:pic>
        <p:nvPicPr>
          <p:cNvPr id="38915" name="Picture 3" descr="Fig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4102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1066800" y="59436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Andrews et al. (2010) GRL</a:t>
            </a:r>
          </a:p>
        </p:txBody>
      </p:sp>
      <p:sp>
        <p:nvSpPr>
          <p:cNvPr id="38917" name="Text Box 5"/>
          <p:cNvSpPr txBox="1">
            <a:spLocks noChangeArrowheads="1"/>
          </p:cNvSpPr>
          <p:nvPr/>
        </p:nvSpPr>
        <p:spPr bwMode="auto">
          <a:xfrm>
            <a:off x="1752600" y="12192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Total          Slow</a:t>
            </a:r>
          </a:p>
        </p:txBody>
      </p:sp>
      <p:sp>
        <p:nvSpPr>
          <p:cNvPr id="38918" name="Rectangle 6"/>
          <p:cNvSpPr>
            <a:spLocks noGrp="1" noChangeArrowheads="1"/>
          </p:cNvSpPr>
          <p:nvPr>
            <p:ph type="body" idx="1"/>
          </p:nvPr>
        </p:nvSpPr>
        <p:spPr>
          <a:xfrm>
            <a:off x="4953000" y="1600200"/>
            <a:ext cx="3886200" cy="4114800"/>
          </a:xfrm>
          <a:noFill/>
        </p:spPr>
        <p:txBody>
          <a:bodyPr/>
          <a:lstStyle/>
          <a:p>
            <a:r>
              <a:rPr lang="en-GB" sz="2200" smtClean="0"/>
              <a:t>Surface/Atmospheric forcing determines “fast” precipitation response</a:t>
            </a:r>
          </a:p>
          <a:p>
            <a:r>
              <a:rPr lang="en-GB" sz="2200" smtClean="0"/>
              <a:t>Robust slow response to T</a:t>
            </a:r>
          </a:p>
          <a:p>
            <a:r>
              <a:rPr lang="en-GB" sz="2200" smtClean="0"/>
              <a:t>Mechanisms described in Dong et al. (2009) J. Clim</a:t>
            </a:r>
          </a:p>
          <a:p>
            <a:r>
              <a:rPr lang="en-GB" sz="2200" smtClean="0"/>
              <a:t>CO</a:t>
            </a:r>
            <a:r>
              <a:rPr lang="en-GB" sz="2200" baseline="-25000" smtClean="0"/>
              <a:t>2</a:t>
            </a:r>
            <a:r>
              <a:rPr lang="en-GB" sz="2200" smtClean="0"/>
              <a:t> physiological effect potentially substantial </a:t>
            </a:r>
            <a:r>
              <a:rPr lang="en-GB" sz="1800" smtClean="0"/>
              <a:t>(Andrews et al. 2010 Clim. Dyn.; Dong et al. 2009 J. Clim)</a:t>
            </a:r>
          </a:p>
          <a:p>
            <a:r>
              <a:rPr lang="en-GB" sz="2200" smtClean="0"/>
              <a:t>Hydrological Forcing:</a:t>
            </a:r>
          </a:p>
          <a:p>
            <a:pPr lvl="1">
              <a:buFontTx/>
              <a:buNone/>
            </a:pPr>
            <a:r>
              <a:rPr lang="en-GB" sz="2200" smtClean="0"/>
              <a:t>HF=kdT-dAA-dSH </a:t>
            </a:r>
          </a:p>
          <a:p>
            <a:pPr lvl="1">
              <a:buFontTx/>
              <a:buNone/>
            </a:pPr>
            <a:r>
              <a:rPr lang="en-GB" sz="2200" smtClean="0"/>
              <a:t>	</a:t>
            </a:r>
            <a:r>
              <a:rPr lang="en-GB" sz="1800" smtClean="0"/>
              <a:t>(Ming et al. 2010 GRL; also Andrews et al. 2010 GRL)</a:t>
            </a:r>
          </a:p>
        </p:txBody>
      </p:sp>
      <p:sp>
        <p:nvSpPr>
          <p:cNvPr id="38919" name="Text Box 7"/>
          <p:cNvSpPr txBox="1">
            <a:spLocks noChangeArrowheads="1"/>
          </p:cNvSpPr>
          <p:nvPr/>
        </p:nvSpPr>
        <p:spPr bwMode="auto">
          <a:xfrm rot="-5400000">
            <a:off x="-1227137" y="3344862"/>
            <a:ext cx="38862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000"/>
              <a:t>Precipitation response (%/K)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381000" y="1066800"/>
            <a:ext cx="8458200" cy="5410200"/>
          </a:xfrm>
        </p:spPr>
        <p:txBody>
          <a:bodyPr/>
          <a:lstStyle/>
          <a:p>
            <a:pPr eaLnBrk="1" hangingPunct="1"/>
            <a:r>
              <a:rPr lang="en-GB" sz="2400" b="1" dirty="0" smtClean="0">
                <a:solidFill>
                  <a:schemeClr val="accent2"/>
                </a:solidFill>
              </a:rPr>
              <a:t>Robust Responses</a:t>
            </a:r>
          </a:p>
          <a:p>
            <a:pPr lvl="1" eaLnBrk="1" hangingPunct="1"/>
            <a:r>
              <a:rPr lang="en-GB" sz="1800" b="1" dirty="0" smtClean="0"/>
              <a:t>Low level moisture; clear-sky radiation</a:t>
            </a:r>
          </a:p>
          <a:p>
            <a:pPr lvl="1" eaLnBrk="1" hangingPunct="1"/>
            <a:r>
              <a:rPr lang="en-GB" sz="1800" b="1" dirty="0" smtClean="0"/>
              <a:t>Mean and Intense rainfall</a:t>
            </a:r>
          </a:p>
          <a:p>
            <a:pPr lvl="1" eaLnBrk="1" hangingPunct="1"/>
            <a:r>
              <a:rPr lang="en-GB" sz="1800" b="1" dirty="0" smtClean="0"/>
              <a:t>Contrasting wet/dry region responses</a:t>
            </a:r>
            <a:endParaRPr lang="en-GB" sz="1600" b="1" dirty="0" smtClean="0"/>
          </a:p>
          <a:p>
            <a:pPr eaLnBrk="1" hangingPunct="1"/>
            <a:r>
              <a:rPr lang="en-GB" sz="2400" b="1" dirty="0" smtClean="0">
                <a:solidFill>
                  <a:schemeClr val="accent2"/>
                </a:solidFill>
              </a:rPr>
              <a:t>Less Robust/Discrepancies</a:t>
            </a:r>
          </a:p>
          <a:p>
            <a:pPr lvl="1" eaLnBrk="1" hangingPunct="1"/>
            <a:r>
              <a:rPr lang="en-GB" sz="1800" b="1" dirty="0" smtClean="0"/>
              <a:t>Observed precipitation response at upper end of model range?</a:t>
            </a:r>
          </a:p>
          <a:p>
            <a:pPr lvl="1" eaLnBrk="1" hangingPunct="1"/>
            <a:r>
              <a:rPr lang="en-GB" sz="1800" b="1" dirty="0" smtClean="0"/>
              <a:t>Moisture at upper levels/over land and mean state</a:t>
            </a:r>
          </a:p>
          <a:p>
            <a:pPr lvl="1" eaLnBrk="1" hangingPunct="1"/>
            <a:r>
              <a:rPr lang="en-GB" sz="1800" b="1" dirty="0" smtClean="0"/>
              <a:t>Inaccurate precipitation frequency/intensity distributions</a:t>
            </a:r>
          </a:p>
          <a:p>
            <a:pPr lvl="1" eaLnBrk="1" hangingPunct="1"/>
            <a:r>
              <a:rPr lang="en-GB" sz="1800" b="1" dirty="0" smtClean="0"/>
              <a:t>Magnitude of change in precipitation from satellite datasets/models</a:t>
            </a:r>
          </a:p>
          <a:p>
            <a:pPr eaLnBrk="1" hangingPunct="1"/>
            <a:r>
              <a:rPr lang="en-GB" sz="2400" b="1" dirty="0" smtClean="0">
                <a:solidFill>
                  <a:schemeClr val="accent2"/>
                </a:solidFill>
              </a:rPr>
              <a:t>Further work</a:t>
            </a:r>
          </a:p>
          <a:p>
            <a:pPr lvl="1" eaLnBrk="1" hangingPunct="1"/>
            <a:r>
              <a:rPr lang="en-GB" sz="1800" b="1" dirty="0" smtClean="0"/>
              <a:t>Decadal changes in global energy budget, aerosol forcing effects and cloud feedbacks: links to water cycle?</a:t>
            </a:r>
          </a:p>
          <a:p>
            <a:pPr lvl="1" eaLnBrk="1" hangingPunct="1"/>
            <a:r>
              <a:rPr lang="en-GB" sz="1800" b="1" dirty="0" smtClean="0"/>
              <a:t>Separating forcing-related fast responses from slow SST response</a:t>
            </a:r>
          </a:p>
          <a:p>
            <a:pPr lvl="1" eaLnBrk="1" hangingPunct="1"/>
            <a:r>
              <a:rPr lang="en-GB" sz="1800" b="1" dirty="0" smtClean="0"/>
              <a:t>Are regional changes in the water cycle, down to catchment scale, predictable?</a:t>
            </a:r>
          </a:p>
        </p:txBody>
      </p:sp>
      <p:pic>
        <p:nvPicPr>
          <p:cNvPr id="4096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52400"/>
            <a:ext cx="33528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title" idx="4294967295"/>
          </p:nvPr>
        </p:nvSpPr>
        <p:spPr>
          <a:xfrm>
            <a:off x="533400" y="228600"/>
            <a:ext cx="3352800" cy="639763"/>
          </a:xfrm>
          <a:solidFill>
            <a:schemeClr val="bg1"/>
          </a:solidFill>
        </p:spPr>
        <p:txBody>
          <a:bodyPr/>
          <a:lstStyle/>
          <a:p>
            <a:pPr eaLnBrk="1" hangingPunct="1"/>
            <a:r>
              <a:rPr lang="en-GB" sz="4000" smtClean="0">
                <a:solidFill>
                  <a:schemeClr val="accent2"/>
                </a:solidFill>
              </a:rPr>
              <a:t>Conclusions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5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2">
                                            <p:txEl>
                                              <p:pRg st="1" end="1"/>
                                            </p:txEl>
                                          </p:spTgt>
                                        </p:tgtEl>
                                        <p:attrNameLst>
                                          <p:attrName>style.visibility</p:attrName>
                                        </p:attrNameLst>
                                      </p:cBhvr>
                                      <p:to>
                                        <p:strVal val="visible"/>
                                      </p:to>
                                    </p:set>
                                    <p:animEffect transition="in" filter="fade">
                                      <p:cBhvr>
                                        <p:cTn id="12" dur="500"/>
                                        <p:tgtEl>
                                          <p:spTgt spid="409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2">
                                            <p:txEl>
                                              <p:pRg st="2" end="2"/>
                                            </p:txEl>
                                          </p:spTgt>
                                        </p:tgtEl>
                                        <p:attrNameLst>
                                          <p:attrName>style.visibility</p:attrName>
                                        </p:attrNameLst>
                                      </p:cBhvr>
                                      <p:to>
                                        <p:strVal val="visible"/>
                                      </p:to>
                                    </p:set>
                                    <p:animEffect transition="in" filter="fade">
                                      <p:cBhvr>
                                        <p:cTn id="17" dur="500"/>
                                        <p:tgtEl>
                                          <p:spTgt spid="409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2">
                                            <p:txEl>
                                              <p:pRg st="3" end="3"/>
                                            </p:txEl>
                                          </p:spTgt>
                                        </p:tgtEl>
                                        <p:attrNameLst>
                                          <p:attrName>style.visibility</p:attrName>
                                        </p:attrNameLst>
                                      </p:cBhvr>
                                      <p:to>
                                        <p:strVal val="visible"/>
                                      </p:to>
                                    </p:set>
                                    <p:animEffect transition="in" filter="fade">
                                      <p:cBhvr>
                                        <p:cTn id="22" dur="500"/>
                                        <p:tgtEl>
                                          <p:spTgt spid="409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2">
                                            <p:txEl>
                                              <p:pRg st="4" end="4"/>
                                            </p:txEl>
                                          </p:spTgt>
                                        </p:tgtEl>
                                        <p:attrNameLst>
                                          <p:attrName>style.visibility</p:attrName>
                                        </p:attrNameLst>
                                      </p:cBhvr>
                                      <p:to>
                                        <p:strVal val="visible"/>
                                      </p:to>
                                    </p:set>
                                    <p:animEffect transition="in" filter="fade">
                                      <p:cBhvr>
                                        <p:cTn id="27" dur="500"/>
                                        <p:tgtEl>
                                          <p:spTgt spid="409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62">
                                            <p:txEl>
                                              <p:pRg st="5" end="5"/>
                                            </p:txEl>
                                          </p:spTgt>
                                        </p:tgtEl>
                                        <p:attrNameLst>
                                          <p:attrName>style.visibility</p:attrName>
                                        </p:attrNameLst>
                                      </p:cBhvr>
                                      <p:to>
                                        <p:strVal val="visible"/>
                                      </p:to>
                                    </p:set>
                                    <p:animEffect transition="in" filter="fade">
                                      <p:cBhvr>
                                        <p:cTn id="32" dur="500"/>
                                        <p:tgtEl>
                                          <p:spTgt spid="409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62">
                                            <p:txEl>
                                              <p:pRg st="6" end="6"/>
                                            </p:txEl>
                                          </p:spTgt>
                                        </p:tgtEl>
                                        <p:attrNameLst>
                                          <p:attrName>style.visibility</p:attrName>
                                        </p:attrNameLst>
                                      </p:cBhvr>
                                      <p:to>
                                        <p:strVal val="visible"/>
                                      </p:to>
                                    </p:set>
                                    <p:animEffect transition="in" filter="fade">
                                      <p:cBhvr>
                                        <p:cTn id="37" dur="500"/>
                                        <p:tgtEl>
                                          <p:spTgt spid="409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62">
                                            <p:txEl>
                                              <p:pRg st="7" end="7"/>
                                            </p:txEl>
                                          </p:spTgt>
                                        </p:tgtEl>
                                        <p:attrNameLst>
                                          <p:attrName>style.visibility</p:attrName>
                                        </p:attrNameLst>
                                      </p:cBhvr>
                                      <p:to>
                                        <p:strVal val="visible"/>
                                      </p:to>
                                    </p:set>
                                    <p:animEffect transition="in" filter="fade">
                                      <p:cBhvr>
                                        <p:cTn id="42" dur="500"/>
                                        <p:tgtEl>
                                          <p:spTgt spid="409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962">
                                            <p:txEl>
                                              <p:pRg st="8" end="8"/>
                                            </p:txEl>
                                          </p:spTgt>
                                        </p:tgtEl>
                                        <p:attrNameLst>
                                          <p:attrName>style.visibility</p:attrName>
                                        </p:attrNameLst>
                                      </p:cBhvr>
                                      <p:to>
                                        <p:strVal val="visible"/>
                                      </p:to>
                                    </p:set>
                                    <p:animEffect transition="in" filter="fade">
                                      <p:cBhvr>
                                        <p:cTn id="47" dur="500"/>
                                        <p:tgtEl>
                                          <p:spTgt spid="4096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0962">
                                            <p:txEl>
                                              <p:pRg st="9" end="9"/>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0962">
                                            <p:txEl>
                                              <p:pRg st="10" end="1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0962">
                                            <p:txEl>
                                              <p:pRg st="11" end="1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096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152400" y="228600"/>
            <a:ext cx="8991600" cy="1143000"/>
          </a:xfrm>
          <a:solidFill>
            <a:schemeClr val="bg1"/>
          </a:solidFill>
        </p:spPr>
        <p:txBody>
          <a:bodyPr/>
          <a:lstStyle/>
          <a:p>
            <a:pPr eaLnBrk="1" hangingPunct="1"/>
            <a:r>
              <a:rPr lang="en-GB" sz="2400" smtClean="0">
                <a:solidFill>
                  <a:schemeClr val="accent2"/>
                </a:solidFill>
              </a:rPr>
              <a:t>Increases in the frequency of the heaviest rainfall with warming: daily data from models and microwave satellite data (SSM/I)</a:t>
            </a:r>
            <a:endParaRPr lang="en-US" sz="2400" smtClean="0">
              <a:solidFill>
                <a:schemeClr val="accent2"/>
              </a:solidFill>
            </a:endParaRPr>
          </a:p>
        </p:txBody>
      </p:sp>
      <p:pic>
        <p:nvPicPr>
          <p:cNvPr id="10649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867400"/>
            <a:ext cx="76962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 Box 6"/>
          <p:cNvSpPr txBox="1">
            <a:spLocks noChangeArrowheads="1"/>
          </p:cNvSpPr>
          <p:nvPr/>
        </p:nvSpPr>
        <p:spPr bwMode="auto">
          <a:xfrm>
            <a:off x="1981200" y="5881688"/>
            <a:ext cx="662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Reduced frequency		Increased frequency</a:t>
            </a:r>
            <a:endParaRPr lang="en-US"/>
          </a:p>
        </p:txBody>
      </p:sp>
      <p:sp>
        <p:nvSpPr>
          <p:cNvPr id="106501" name="Line 7"/>
          <p:cNvSpPr>
            <a:spLocks noChangeShapeType="1"/>
          </p:cNvSpPr>
          <p:nvPr/>
        </p:nvSpPr>
        <p:spPr bwMode="auto">
          <a:xfrm flipH="1">
            <a:off x="990600" y="6096000"/>
            <a:ext cx="990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6502" name="Line 8"/>
          <p:cNvSpPr>
            <a:spLocks noChangeShapeType="1"/>
          </p:cNvSpPr>
          <p:nvPr/>
        </p:nvSpPr>
        <p:spPr bwMode="auto">
          <a:xfrm>
            <a:off x="7848600" y="6096000"/>
            <a:ext cx="838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065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354138"/>
            <a:ext cx="80772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4" name="Text Box 3"/>
          <p:cNvSpPr txBox="1">
            <a:spLocks noChangeArrowheads="1"/>
          </p:cNvSpPr>
          <p:nvPr/>
        </p:nvSpPr>
        <p:spPr bwMode="auto">
          <a:xfrm>
            <a:off x="1371600" y="6186488"/>
            <a:ext cx="7467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US" dirty="0" smtClean="0"/>
              <a:t>Allan and </a:t>
            </a:r>
            <a:r>
              <a:rPr lang="en-US" dirty="0" err="1" smtClean="0"/>
              <a:t>Soden</a:t>
            </a:r>
            <a:r>
              <a:rPr lang="en-US" dirty="0" smtClean="0"/>
              <a:t> (2008) Science; Allan </a:t>
            </a:r>
            <a:r>
              <a:rPr lang="en-US" dirty="0"/>
              <a:t>et al. (2010) Environ. Res. </a:t>
            </a:r>
            <a:r>
              <a:rPr lang="en-US" dirty="0" err="1"/>
              <a:t>Lett</a:t>
            </a:r>
            <a:r>
              <a:rPr lang="en-US" dirty="0"/>
              <a:t>.</a:t>
            </a:r>
          </a:p>
        </p:txBody>
      </p:sp>
    </p:spTree>
    <p:extLst>
      <p:ext uri="{BB962C8B-B14F-4D97-AF65-F5344CB8AC3E}">
        <p14:creationId xmlns:p14="http://schemas.microsoft.com/office/powerpoint/2010/main" val="66601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66738"/>
            <a:ext cx="4953000"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381000" y="35052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000" i="1">
                <a:cs typeface="Arial" pitchFamily="34" charset="0"/>
              </a:rPr>
              <a:t>Models </a:t>
            </a:r>
            <a:r>
              <a:rPr lang="el-GR" sz="2000" i="1">
                <a:cs typeface="Arial" pitchFamily="34" charset="0"/>
              </a:rPr>
              <a:t>Δ</a:t>
            </a:r>
            <a:r>
              <a:rPr lang="en-GB" sz="2000" i="1">
                <a:cs typeface="Arial" pitchFamily="34" charset="0"/>
              </a:rPr>
              <a:t>P [</a:t>
            </a:r>
            <a:r>
              <a:rPr lang="en-GB" sz="2000" i="1"/>
              <a:t>IPCC 2007 WGI]</a:t>
            </a:r>
            <a:endParaRPr lang="en-US" sz="2000" i="1"/>
          </a:p>
        </p:txBody>
      </p:sp>
      <p:sp>
        <p:nvSpPr>
          <p:cNvPr id="29700" name="Rectangle 4"/>
          <p:cNvSpPr>
            <a:spLocks noChangeArrowheads="1"/>
          </p:cNvSpPr>
          <p:nvPr/>
        </p:nvSpPr>
        <p:spPr bwMode="auto">
          <a:xfrm>
            <a:off x="5334000" y="914400"/>
            <a:ext cx="3581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GB" sz="2400">
                <a:solidFill>
                  <a:schemeClr val="tx2"/>
                </a:solidFill>
              </a:rPr>
              <a:t>Is there a contrasting precipitation response in wet and dry regions? </a:t>
            </a:r>
            <a:br>
              <a:rPr lang="en-GB" sz="2400">
                <a:solidFill>
                  <a:schemeClr val="tx2"/>
                </a:solidFill>
              </a:rPr>
            </a:br>
            <a:endParaRPr lang="en-GB">
              <a:solidFill>
                <a:schemeClr val="tx2"/>
              </a:solidFill>
            </a:endParaRPr>
          </a:p>
        </p:txBody>
      </p:sp>
      <p:pic>
        <p:nvPicPr>
          <p:cNvPr id="297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b="73901"/>
          <a:stretch>
            <a:fillRect/>
          </a:stretch>
        </p:blipFill>
        <p:spPr bwMode="auto">
          <a:xfrm>
            <a:off x="4233863" y="3462338"/>
            <a:ext cx="452913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304800" y="4710113"/>
            <a:ext cx="3810000" cy="100488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GB" sz="2400"/>
              <a:t>Rainy season: wetter</a:t>
            </a:r>
          </a:p>
          <a:p>
            <a:pPr algn="r">
              <a:spcBef>
                <a:spcPct val="50000"/>
              </a:spcBef>
            </a:pPr>
            <a:r>
              <a:rPr lang="en-GB" sz="2400"/>
              <a:t>Dry season: drier</a:t>
            </a:r>
            <a:endParaRPr lang="en-GB" sz="1600"/>
          </a:p>
        </p:txBody>
      </p:sp>
      <p:sp>
        <p:nvSpPr>
          <p:cNvPr id="29703" name="Text Box 7"/>
          <p:cNvSpPr txBox="1">
            <a:spLocks noChangeArrowheads="1"/>
          </p:cNvSpPr>
          <p:nvPr/>
        </p:nvSpPr>
        <p:spPr bwMode="auto">
          <a:xfrm>
            <a:off x="5562600" y="54102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000" i="1"/>
              <a:t>Chou et al. (2007) GRL</a:t>
            </a:r>
          </a:p>
        </p:txBody>
      </p:sp>
      <p:sp>
        <p:nvSpPr>
          <p:cNvPr id="29704" name="Text Box 8"/>
          <p:cNvSpPr txBox="1">
            <a:spLocks noChangeArrowheads="1"/>
          </p:cNvSpPr>
          <p:nvPr/>
        </p:nvSpPr>
        <p:spPr bwMode="auto">
          <a:xfrm>
            <a:off x="5105400" y="3810000"/>
            <a:ext cx="3429000" cy="45720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400"/>
              <a:t>Precip trends, 0-30</a:t>
            </a:r>
            <a:r>
              <a:rPr lang="en-GB" sz="2400" baseline="30000"/>
              <a:t>o</a:t>
            </a:r>
            <a:r>
              <a:rPr lang="en-GB" sz="2400"/>
              <a:t>N</a:t>
            </a:r>
            <a:endParaRPr lang="en-GB" sz="1600"/>
          </a:p>
        </p:txBody>
      </p:sp>
      <p:sp>
        <p:nvSpPr>
          <p:cNvPr id="29705" name="Rectangle 9"/>
          <p:cNvSpPr>
            <a:spLocks noChangeArrowheads="1"/>
          </p:cNvSpPr>
          <p:nvPr/>
        </p:nvSpPr>
        <p:spPr bwMode="auto">
          <a:xfrm>
            <a:off x="457200" y="152400"/>
            <a:ext cx="6934200" cy="715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GB" sz="4000">
                <a:solidFill>
                  <a:schemeClr val="accent2"/>
                </a:solidFill>
              </a:rPr>
              <a:t>The Rich Get Richer?</a:t>
            </a:r>
            <a:endParaRPr lang="en-US" sz="4000">
              <a:solidFill>
                <a:schemeClr val="accent2"/>
              </a:solidFill>
            </a:endParaRPr>
          </a:p>
        </p:txBody>
      </p:sp>
    </p:spTree>
    <p:extLst>
      <p:ext uri="{BB962C8B-B14F-4D97-AF65-F5344CB8AC3E}">
        <p14:creationId xmlns:p14="http://schemas.microsoft.com/office/powerpoint/2010/main" val="388648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28285"/>
          <a:stretch>
            <a:fillRect/>
          </a:stretch>
        </p:blipFill>
        <p:spPr bwMode="auto">
          <a:xfrm>
            <a:off x="396875" y="993775"/>
            <a:ext cx="3870325"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8369"/>
          <a:stretch>
            <a:fillRect/>
          </a:stretch>
        </p:blipFill>
        <p:spPr bwMode="auto">
          <a:xfrm>
            <a:off x="4572000" y="3629025"/>
            <a:ext cx="4191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4572000" y="993775"/>
            <a:ext cx="4191000" cy="1935163"/>
          </a:xfrm>
        </p:spPr>
        <p:txBody>
          <a:bodyPr/>
          <a:lstStyle/>
          <a:p>
            <a:pPr eaLnBrk="1" hangingPunct="1">
              <a:lnSpc>
                <a:spcPct val="80000"/>
              </a:lnSpc>
            </a:pPr>
            <a:r>
              <a:rPr lang="en-GB" sz="2800" smtClean="0"/>
              <a:t>Increased Precipitation</a:t>
            </a:r>
          </a:p>
          <a:p>
            <a:pPr eaLnBrk="1" hangingPunct="1">
              <a:lnSpc>
                <a:spcPct val="80000"/>
              </a:lnSpc>
            </a:pPr>
            <a:r>
              <a:rPr lang="en-GB" sz="2800" smtClean="0"/>
              <a:t>More Intense Rainfall</a:t>
            </a:r>
          </a:p>
          <a:p>
            <a:pPr eaLnBrk="1" hangingPunct="1">
              <a:lnSpc>
                <a:spcPct val="80000"/>
              </a:lnSpc>
            </a:pPr>
            <a:r>
              <a:rPr lang="en-GB" sz="2800" smtClean="0"/>
              <a:t>More droughts</a:t>
            </a:r>
          </a:p>
          <a:p>
            <a:pPr eaLnBrk="1" hangingPunct="1">
              <a:lnSpc>
                <a:spcPct val="80000"/>
              </a:lnSpc>
            </a:pPr>
            <a:r>
              <a:rPr lang="en-GB" sz="2800" smtClean="0"/>
              <a:t>Wet regions get wetter, dry regions get drier?</a:t>
            </a:r>
          </a:p>
          <a:p>
            <a:pPr eaLnBrk="1" hangingPunct="1">
              <a:lnSpc>
                <a:spcPct val="80000"/>
              </a:lnSpc>
            </a:pPr>
            <a:r>
              <a:rPr lang="en-GB" sz="2800" smtClean="0"/>
              <a:t>Regional projections??</a:t>
            </a:r>
            <a:endParaRPr lang="en-US" sz="2800" smtClean="0"/>
          </a:p>
        </p:txBody>
      </p:sp>
      <p:sp>
        <p:nvSpPr>
          <p:cNvPr id="5125" name="Text Box 5"/>
          <p:cNvSpPr txBox="1">
            <a:spLocks noChangeArrowheads="1"/>
          </p:cNvSpPr>
          <p:nvPr/>
        </p:nvSpPr>
        <p:spPr bwMode="auto">
          <a:xfrm>
            <a:off x="4724400" y="57912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000" i="1"/>
              <a:t>Precipitation Change (%)</a:t>
            </a:r>
          </a:p>
        </p:txBody>
      </p:sp>
      <p:sp>
        <p:nvSpPr>
          <p:cNvPr id="5126" name="Text Box 6"/>
          <p:cNvSpPr txBox="1">
            <a:spLocks noChangeArrowheads="1"/>
          </p:cNvSpPr>
          <p:nvPr/>
        </p:nvSpPr>
        <p:spPr bwMode="auto">
          <a:xfrm>
            <a:off x="381000" y="106363"/>
            <a:ext cx="693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solidFill>
                  <a:schemeClr val="accent2"/>
                </a:solidFill>
              </a:rPr>
              <a:t>Climate model projections </a:t>
            </a:r>
            <a:r>
              <a:rPr lang="en-US" sz="2400">
                <a:solidFill>
                  <a:schemeClr val="accent2"/>
                </a:solidFill>
              </a:rPr>
              <a:t>(IPCC 2007)</a:t>
            </a:r>
          </a:p>
        </p:txBody>
      </p:sp>
      <p:sp>
        <p:nvSpPr>
          <p:cNvPr id="5127" name="Text Box 7"/>
          <p:cNvSpPr txBox="1">
            <a:spLocks noChangeArrowheads="1"/>
          </p:cNvSpPr>
          <p:nvPr/>
        </p:nvSpPr>
        <p:spPr bwMode="auto">
          <a:xfrm>
            <a:off x="533400" y="1023938"/>
            <a:ext cx="365760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a:t>Precipitation Intensity</a:t>
            </a:r>
          </a:p>
        </p:txBody>
      </p:sp>
      <p:sp>
        <p:nvSpPr>
          <p:cNvPr id="5128" name="Text Box 8"/>
          <p:cNvSpPr txBox="1">
            <a:spLocks noChangeArrowheads="1"/>
          </p:cNvSpPr>
          <p:nvPr/>
        </p:nvSpPr>
        <p:spPr bwMode="auto">
          <a:xfrm>
            <a:off x="533400" y="3568700"/>
            <a:ext cx="36576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a:t>Dry Days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298" r="5298"/>
          <a:stretch>
            <a:fillRect/>
          </a:stretch>
        </p:blipFill>
        <p:spPr bwMode="auto">
          <a:xfrm>
            <a:off x="15875" y="868363"/>
            <a:ext cx="9113838"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3657600" y="6019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400"/>
              <a:t>Zhang et al. 2007 Nature</a:t>
            </a:r>
            <a:endParaRPr lang="en-US" sz="2400"/>
          </a:p>
        </p:txBody>
      </p:sp>
      <p:sp>
        <p:nvSpPr>
          <p:cNvPr id="30724" name="Rectangle 9"/>
          <p:cNvSpPr>
            <a:spLocks noChangeArrowheads="1"/>
          </p:cNvSpPr>
          <p:nvPr/>
        </p:nvSpPr>
        <p:spPr bwMode="auto">
          <a:xfrm>
            <a:off x="457200" y="152400"/>
            <a:ext cx="6934200" cy="715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000">
                <a:solidFill>
                  <a:schemeClr val="accent2"/>
                </a:solidFill>
              </a:rPr>
              <a:t>Detection of zonal trends</a:t>
            </a:r>
          </a:p>
        </p:txBody>
      </p:sp>
    </p:spTree>
    <p:extLst>
      <p:ext uri="{BB962C8B-B14F-4D97-AF65-F5344CB8AC3E}">
        <p14:creationId xmlns:p14="http://schemas.microsoft.com/office/powerpoint/2010/main" val="6455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NCAS-Climate Talk </a:t>
            </a:r>
          </a:p>
          <a:p>
            <a:pPr eaLnBrk="1" hangingPunct="1"/>
            <a:r>
              <a:rPr lang="en-US" sz="1400"/>
              <a:t>15</a:t>
            </a:r>
            <a:r>
              <a:rPr lang="en-US" sz="1400" baseline="30000"/>
              <a:t>th</a:t>
            </a:r>
            <a:r>
              <a:rPr lang="en-US" sz="1400"/>
              <a:t> January 2010</a:t>
            </a:r>
          </a:p>
        </p:txBody>
      </p:sp>
      <p:pic>
        <p:nvPicPr>
          <p:cNvPr id="1136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76200"/>
            <a:ext cx="449103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 Box 4"/>
          <p:cNvSpPr txBox="1">
            <a:spLocks noChangeArrowheads="1"/>
          </p:cNvSpPr>
          <p:nvPr/>
        </p:nvSpPr>
        <p:spPr bwMode="auto">
          <a:xfrm>
            <a:off x="4495800" y="4252913"/>
            <a:ext cx="4495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400"/>
              <a:t>             CC	Wind	T</a:t>
            </a:r>
            <a:r>
              <a:rPr lang="en-GB" sz="2400" baseline="-25000"/>
              <a:t>s</a:t>
            </a:r>
            <a:r>
              <a:rPr lang="en-GB" sz="2400"/>
              <a:t>-T</a:t>
            </a:r>
            <a:r>
              <a:rPr lang="en-GB" sz="2400" baseline="-25000"/>
              <a:t>o</a:t>
            </a:r>
            <a:r>
              <a:rPr lang="en-GB" sz="2400"/>
              <a:t>	RH</a:t>
            </a:r>
            <a:r>
              <a:rPr lang="en-GB" sz="2400" baseline="-25000"/>
              <a:t>o</a:t>
            </a:r>
          </a:p>
        </p:txBody>
      </p:sp>
      <p:sp>
        <p:nvSpPr>
          <p:cNvPr id="113670" name="Rectangle 5"/>
          <p:cNvSpPr>
            <a:spLocks noChangeArrowheads="1"/>
          </p:cNvSpPr>
          <p:nvPr/>
        </p:nvSpPr>
        <p:spPr bwMode="auto">
          <a:xfrm>
            <a:off x="2057400" y="4724400"/>
            <a:ext cx="6934200" cy="2057400"/>
          </a:xfrm>
          <a:prstGeom prst="rect">
            <a:avLst/>
          </a:prstGeom>
          <a:solidFill>
            <a:srgbClr val="00006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8000" tIns="370800" rIns="198000" bIns="154800" anchor="ctr"/>
          <a:lstStyle/>
          <a:p>
            <a:pPr eaLnBrk="1" hangingPunct="1"/>
            <a:r>
              <a:rPr lang="en-GB" sz="2400">
                <a:solidFill>
                  <a:schemeClr val="bg1"/>
                </a:solidFill>
              </a:rPr>
              <a:t>Muted Evaporation changes in models are explained by small changes in Boundary Layer:</a:t>
            </a:r>
            <a:br>
              <a:rPr lang="en-GB" sz="2400">
                <a:solidFill>
                  <a:schemeClr val="bg1"/>
                </a:solidFill>
              </a:rPr>
            </a:br>
            <a:r>
              <a:rPr lang="en-GB" sz="2200">
                <a:solidFill>
                  <a:schemeClr val="bg1"/>
                </a:solidFill>
              </a:rPr>
              <a:t>1) declining wind stress</a:t>
            </a:r>
            <a:br>
              <a:rPr lang="en-GB" sz="2200">
                <a:solidFill>
                  <a:schemeClr val="bg1"/>
                </a:solidFill>
              </a:rPr>
            </a:br>
            <a:r>
              <a:rPr lang="en-GB" sz="2200">
                <a:solidFill>
                  <a:schemeClr val="bg1"/>
                </a:solidFill>
              </a:rPr>
              <a:t>2) reduced surface temperature lapse rate (T</a:t>
            </a:r>
            <a:r>
              <a:rPr lang="en-GB" sz="2200" baseline="-25000">
                <a:solidFill>
                  <a:schemeClr val="bg1"/>
                </a:solidFill>
              </a:rPr>
              <a:t>s</a:t>
            </a:r>
            <a:r>
              <a:rPr lang="en-GB" sz="2200">
                <a:solidFill>
                  <a:schemeClr val="bg1"/>
                </a:solidFill>
              </a:rPr>
              <a:t>-T</a:t>
            </a:r>
            <a:r>
              <a:rPr lang="en-GB" sz="2200" baseline="-25000">
                <a:solidFill>
                  <a:schemeClr val="bg1"/>
                </a:solidFill>
              </a:rPr>
              <a:t>o</a:t>
            </a:r>
            <a:r>
              <a:rPr lang="en-GB" sz="2200">
                <a:solidFill>
                  <a:schemeClr val="bg1"/>
                </a:solidFill>
              </a:rPr>
              <a:t>)</a:t>
            </a:r>
            <a:br>
              <a:rPr lang="en-GB" sz="2200">
                <a:solidFill>
                  <a:schemeClr val="bg1"/>
                </a:solidFill>
              </a:rPr>
            </a:br>
            <a:r>
              <a:rPr lang="en-GB" sz="2200">
                <a:solidFill>
                  <a:schemeClr val="bg1"/>
                </a:solidFill>
              </a:rPr>
              <a:t>3) increased surface relative humidity (RH</a:t>
            </a:r>
            <a:r>
              <a:rPr lang="en-GB" sz="2200" baseline="-25000">
                <a:solidFill>
                  <a:schemeClr val="bg1"/>
                </a:solidFill>
              </a:rPr>
              <a:t>o</a:t>
            </a:r>
            <a:r>
              <a:rPr lang="en-GB" sz="2200">
                <a:solidFill>
                  <a:schemeClr val="bg1"/>
                </a:solidFill>
              </a:rPr>
              <a:t>)</a:t>
            </a:r>
          </a:p>
        </p:txBody>
      </p:sp>
      <p:sp>
        <p:nvSpPr>
          <p:cNvPr id="113671" name="Text Box 6"/>
          <p:cNvSpPr txBox="1">
            <a:spLocks noChangeArrowheads="1"/>
          </p:cNvSpPr>
          <p:nvPr/>
        </p:nvSpPr>
        <p:spPr bwMode="auto">
          <a:xfrm>
            <a:off x="5029200" y="38100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Richter and Xie (2008) JGR</a:t>
            </a:r>
            <a:endParaRPr lang="en-US"/>
          </a:p>
        </p:txBody>
      </p:sp>
      <p:pic>
        <p:nvPicPr>
          <p:cNvPr id="11367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4038600"/>
            <a:ext cx="32766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3" name="Rectangle 8"/>
          <p:cNvSpPr>
            <a:spLocks noGrp="1" noChangeArrowheads="1"/>
          </p:cNvSpPr>
          <p:nvPr>
            <p:ph type="title" idx="4294967295"/>
          </p:nvPr>
        </p:nvSpPr>
        <p:spPr>
          <a:xfrm>
            <a:off x="457200" y="152400"/>
            <a:ext cx="3733800" cy="715963"/>
          </a:xfrm>
          <a:noFill/>
        </p:spPr>
        <p:txBody>
          <a:bodyPr/>
          <a:lstStyle/>
          <a:p>
            <a:pPr eaLnBrk="1" hangingPunct="1"/>
            <a:r>
              <a:rPr lang="en-GB" smtClean="0"/>
              <a:t>Evaporation</a:t>
            </a:r>
            <a:endParaRPr lang="en-US" smtClean="0"/>
          </a:p>
        </p:txBody>
      </p:sp>
    </p:spTree>
    <p:extLst>
      <p:ext uri="{BB962C8B-B14F-4D97-AF65-F5344CB8AC3E}">
        <p14:creationId xmlns:p14="http://schemas.microsoft.com/office/powerpoint/2010/main" val="277240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467600" cy="706437"/>
          </a:xfrm>
        </p:spPr>
        <p:txBody>
          <a:bodyPr/>
          <a:lstStyle/>
          <a:p>
            <a:pPr>
              <a:defRPr/>
            </a:pPr>
            <a:r>
              <a:rPr lang="en-GB" sz="4000" dirty="0" smtClean="0">
                <a:solidFill>
                  <a:schemeClr val="accent6"/>
                </a:solidFill>
              </a:rPr>
              <a:t>Changes in tropical circulation?</a:t>
            </a:r>
            <a:endParaRPr lang="en-GB" sz="4000" dirty="0">
              <a:solidFill>
                <a:schemeClr val="accent6"/>
              </a:solidFill>
            </a:endParaRPr>
          </a:p>
        </p:txBody>
      </p:sp>
      <p:sp>
        <p:nvSpPr>
          <p:cNvPr id="3" name="Content Placeholder 2"/>
          <p:cNvSpPr>
            <a:spLocks noGrp="1"/>
          </p:cNvSpPr>
          <p:nvPr>
            <p:ph idx="4294967295"/>
          </p:nvPr>
        </p:nvSpPr>
        <p:spPr>
          <a:xfrm>
            <a:off x="76200" y="1066800"/>
            <a:ext cx="3505200" cy="3289300"/>
          </a:xfrm>
        </p:spPr>
        <p:txBody>
          <a:bodyPr/>
          <a:lstStyle/>
          <a:p>
            <a:pPr>
              <a:defRPr/>
            </a:pPr>
            <a:r>
              <a:rPr lang="en-GB" sz="2400" dirty="0" smtClean="0"/>
              <a:t>Wind-driven changes in sea surface height </a:t>
            </a:r>
            <a:r>
              <a:rPr lang="en-GB" sz="1800" dirty="0" smtClean="0"/>
              <a:t>Merrifield (2011) J </a:t>
            </a:r>
            <a:r>
              <a:rPr lang="en-GB" sz="1800" dirty="0" err="1" smtClean="0"/>
              <a:t>Clim</a:t>
            </a:r>
            <a:endParaRPr lang="en-GB" sz="1800" dirty="0" smtClean="0"/>
          </a:p>
          <a:p>
            <a:pPr>
              <a:buFontTx/>
              <a:buNone/>
              <a:defRPr/>
            </a:pPr>
            <a:r>
              <a:rPr lang="en-GB" sz="1600" dirty="0" smtClean="0">
                <a:hlinkClick r:id="rId2"/>
              </a:rPr>
              <a:t>http://journals.ametsoc.org/doi/abs/10.1175/2011JCLI3932.1</a:t>
            </a:r>
            <a:endParaRPr lang="en-GB" sz="1600" dirty="0" smtClean="0"/>
          </a:p>
          <a:p>
            <a:pPr>
              <a:defRPr/>
            </a:pPr>
            <a:r>
              <a:rPr lang="en-GB" sz="2400" dirty="0" smtClean="0"/>
              <a:t>Increases </a:t>
            </a:r>
            <a:r>
              <a:rPr lang="en-GB" sz="2400" dirty="0"/>
              <a:t>in </a:t>
            </a:r>
            <a:r>
              <a:rPr lang="en-GB" sz="2400" dirty="0" smtClean="0"/>
              <a:t>satellite altimeter </a:t>
            </a:r>
            <a:r>
              <a:rPr lang="en-GB" sz="2400" dirty="0"/>
              <a:t>wind </a:t>
            </a:r>
            <a:r>
              <a:rPr lang="en-GB" sz="2400" dirty="0" smtClean="0"/>
              <a:t>speed? </a:t>
            </a:r>
          </a:p>
          <a:p>
            <a:pPr marL="0" indent="0">
              <a:buFontTx/>
              <a:buNone/>
              <a:defRPr/>
            </a:pPr>
            <a:r>
              <a:rPr lang="en-GB" sz="1800" dirty="0" smtClean="0"/>
              <a:t>Young et al. (2011) Science</a:t>
            </a:r>
          </a:p>
        </p:txBody>
      </p:sp>
      <p:pic>
        <p:nvPicPr>
          <p:cNvPr id="1290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333"/>
          <a:stretch>
            <a:fillRect/>
          </a:stretch>
        </p:blipFill>
        <p:spPr bwMode="auto">
          <a:xfrm>
            <a:off x="3619500" y="981075"/>
            <a:ext cx="55245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713" y="3457575"/>
            <a:ext cx="4319587"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trend.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502025"/>
            <a:ext cx="467995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Picture 2" descr="Fig. 1"/>
          <p:cNvPicPr>
            <a:picLocks noChangeAspect="1" noChangeArrowheads="1"/>
          </p:cNvPicPr>
          <p:nvPr/>
        </p:nvPicPr>
        <p:blipFill>
          <a:blip r:embed="rId6" cstate="print">
            <a:extLst>
              <a:ext uri="{28A0092B-C50C-407E-A947-70E740481C1C}">
                <a14:useLocalDpi xmlns:a14="http://schemas.microsoft.com/office/drawing/2010/main" val="0"/>
              </a:ext>
            </a:extLst>
          </a:blip>
          <a:srcRect b="50000"/>
          <a:stretch>
            <a:fillRect/>
          </a:stretch>
        </p:blipFill>
        <p:spPr bwMode="auto">
          <a:xfrm>
            <a:off x="12700" y="3886200"/>
            <a:ext cx="4191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2" name="Rectangle 3"/>
          <p:cNvSpPr>
            <a:spLocks noChangeArrowheads="1"/>
          </p:cNvSpPr>
          <p:nvPr/>
        </p:nvSpPr>
        <p:spPr bwMode="auto">
          <a:xfrm>
            <a:off x="76200" y="6488113"/>
            <a:ext cx="579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hlinkClick r:id="rId7"/>
              </a:rPr>
              <a:t>http://www.sciencemag.org/content/332/6028/451.full</a:t>
            </a:r>
            <a:endParaRPr lang="en-GB"/>
          </a:p>
        </p:txBody>
      </p:sp>
    </p:spTree>
    <p:extLst>
      <p:ext uri="{BB962C8B-B14F-4D97-AF65-F5344CB8AC3E}">
        <p14:creationId xmlns:p14="http://schemas.microsoft.com/office/powerpoint/2010/main" val="20133179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descr="wave.gif"/>
          <p:cNvPicPr>
            <a:picLocks noChangeAspect="1"/>
          </p:cNvPicPr>
          <p:nvPr/>
        </p:nvPicPr>
        <p:blipFill>
          <a:blip r:embed="rId2"/>
          <a:srcRect l="50499" t="26747" b="24283"/>
          <a:stretch>
            <a:fillRect/>
          </a:stretch>
        </p:blipFill>
        <p:spPr bwMode="auto">
          <a:xfrm>
            <a:off x="4873625" y="1341438"/>
            <a:ext cx="3967163" cy="5511800"/>
          </a:xfrm>
          <a:prstGeom prst="rect">
            <a:avLst/>
          </a:prstGeom>
          <a:noFill/>
          <a:ln w="9525">
            <a:noFill/>
            <a:miter lim="800000"/>
            <a:headEnd/>
            <a:tailEnd/>
          </a:ln>
        </p:spPr>
      </p:pic>
      <p:pic>
        <p:nvPicPr>
          <p:cNvPr id="32771" name="Content Placeholder 3" descr="wave.gif"/>
          <p:cNvPicPr>
            <a:picLocks noChangeAspect="1"/>
          </p:cNvPicPr>
          <p:nvPr/>
        </p:nvPicPr>
        <p:blipFill>
          <a:blip r:embed="rId2"/>
          <a:srcRect l="50499" b="73746"/>
          <a:stretch>
            <a:fillRect/>
          </a:stretch>
        </p:blipFill>
        <p:spPr bwMode="auto">
          <a:xfrm>
            <a:off x="0" y="0"/>
            <a:ext cx="4643438" cy="3460750"/>
          </a:xfrm>
          <a:prstGeom prst="rect">
            <a:avLst/>
          </a:prstGeom>
          <a:noFill/>
          <a:ln w="9525">
            <a:noFill/>
            <a:miter lim="800000"/>
            <a:headEnd/>
            <a:tailEnd/>
          </a:ln>
        </p:spPr>
      </p:pic>
      <p:sp>
        <p:nvSpPr>
          <p:cNvPr id="32772" name="TextBox 4"/>
          <p:cNvSpPr txBox="1">
            <a:spLocks noChangeArrowheads="1"/>
          </p:cNvSpPr>
          <p:nvPr/>
        </p:nvSpPr>
        <p:spPr bwMode="auto">
          <a:xfrm>
            <a:off x="5076825" y="188913"/>
            <a:ext cx="3887788" cy="954087"/>
          </a:xfrm>
          <a:prstGeom prst="rect">
            <a:avLst/>
          </a:prstGeom>
          <a:solidFill>
            <a:schemeClr val="bg1"/>
          </a:solidFill>
          <a:ln w="9525">
            <a:noFill/>
            <a:miter lim="800000"/>
            <a:headEnd/>
            <a:tailEnd/>
          </a:ln>
        </p:spPr>
        <p:txBody>
          <a:bodyPr>
            <a:spAutoFit/>
          </a:bodyPr>
          <a:lstStyle/>
          <a:p>
            <a:r>
              <a:rPr lang="en-GB" sz="2800">
                <a:solidFill>
                  <a:schemeClr val="accent2"/>
                </a:solidFill>
              </a:rPr>
              <a:t>Separating dynamical thermodynamic trends</a:t>
            </a:r>
          </a:p>
        </p:txBody>
      </p:sp>
      <p:sp>
        <p:nvSpPr>
          <p:cNvPr id="32773" name="TextBox 5"/>
          <p:cNvSpPr txBox="1">
            <a:spLocks noChangeArrowheads="1"/>
          </p:cNvSpPr>
          <p:nvPr/>
        </p:nvSpPr>
        <p:spPr bwMode="auto">
          <a:xfrm>
            <a:off x="539750" y="3933825"/>
            <a:ext cx="3887788" cy="2554288"/>
          </a:xfrm>
          <a:prstGeom prst="rect">
            <a:avLst/>
          </a:prstGeom>
          <a:noFill/>
          <a:ln w="9525">
            <a:noFill/>
            <a:miter lim="800000"/>
            <a:headEnd/>
            <a:tailEnd/>
          </a:ln>
        </p:spPr>
        <p:txBody>
          <a:bodyPr>
            <a:spAutoFit/>
          </a:bodyPr>
          <a:lstStyle/>
          <a:p>
            <a:r>
              <a:rPr lang="en-GB" sz="2400" b="1"/>
              <a:t>Top: </a:t>
            </a:r>
            <a:r>
              <a:rPr lang="en-GB" sz="2400"/>
              <a:t>fixed P intensity PDF</a:t>
            </a:r>
          </a:p>
          <a:p>
            <a:endParaRPr lang="en-GB" sz="2400"/>
          </a:p>
          <a:p>
            <a:r>
              <a:rPr lang="en-GB" sz="2400" b="1"/>
              <a:t>Bottom: </a:t>
            </a:r>
            <a:r>
              <a:rPr lang="en-GB" sz="2400"/>
              <a:t>residual (total trend minus fixed PDF)</a:t>
            </a:r>
          </a:p>
          <a:p>
            <a:endParaRPr lang="en-GB" sz="2400"/>
          </a:p>
          <a:p>
            <a:r>
              <a:rPr lang="en-GB" sz="2000"/>
              <a:t>We are currently applying this technique to CMIP5 models</a:t>
            </a:r>
          </a:p>
        </p:txBody>
      </p:sp>
      <p:cxnSp>
        <p:nvCxnSpPr>
          <p:cNvPr id="32774" name="Straight Arrow Connector 7"/>
          <p:cNvCxnSpPr>
            <a:cxnSpLocks noChangeShapeType="1"/>
          </p:cNvCxnSpPr>
          <p:nvPr/>
        </p:nvCxnSpPr>
        <p:spPr bwMode="auto">
          <a:xfrm flipV="1">
            <a:off x="4284663" y="3500438"/>
            <a:ext cx="792162" cy="649287"/>
          </a:xfrm>
          <a:prstGeom prst="straightConnector1">
            <a:avLst/>
          </a:prstGeom>
          <a:noFill/>
          <a:ln w="38100" algn="ctr">
            <a:solidFill>
              <a:schemeClr val="accent2"/>
            </a:solidFill>
            <a:round/>
            <a:headEnd/>
            <a:tailEnd type="arrow" w="med" len="med"/>
          </a:ln>
        </p:spPr>
      </p:cxnSp>
      <p:cxnSp>
        <p:nvCxnSpPr>
          <p:cNvPr id="32775" name="Straight Arrow Connector 11"/>
          <p:cNvCxnSpPr>
            <a:cxnSpLocks noChangeShapeType="1"/>
          </p:cNvCxnSpPr>
          <p:nvPr/>
        </p:nvCxnSpPr>
        <p:spPr bwMode="auto">
          <a:xfrm>
            <a:off x="4284663" y="5157788"/>
            <a:ext cx="719137" cy="0"/>
          </a:xfrm>
          <a:prstGeom prst="straightConnector1">
            <a:avLst/>
          </a:prstGeom>
          <a:noFill/>
          <a:ln w="38100" algn="ctr">
            <a:solidFill>
              <a:schemeClr val="accent2"/>
            </a:solidFill>
            <a:round/>
            <a:headEnd/>
            <a:tailEnd type="arrow" w="med" len="med"/>
          </a:ln>
        </p:spPr>
      </p:cxnSp>
    </p:spTree>
    <p:extLst>
      <p:ext uri="{BB962C8B-B14F-4D97-AF65-F5344CB8AC3E}">
        <p14:creationId xmlns:p14="http://schemas.microsoft.com/office/powerpoint/2010/main" val="1050372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mtClean="0"/>
              <a:t>NCAS-Climate Talk </a:t>
            </a:r>
          </a:p>
          <a:p>
            <a:r>
              <a:rPr lang="en-US" smtClean="0"/>
              <a:t>15</a:t>
            </a:r>
            <a:r>
              <a:rPr lang="en-US" baseline="30000" smtClean="0"/>
              <a:t>th</a:t>
            </a:r>
            <a:r>
              <a:rPr lang="en-US" smtClean="0"/>
              <a:t> January 2010</a:t>
            </a:r>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614"/>
          <a:stretch>
            <a:fillRect/>
          </a:stretch>
        </p:blipFill>
        <p:spPr bwMode="auto">
          <a:xfrm>
            <a:off x="36513" y="960438"/>
            <a:ext cx="9107487" cy="589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ChangeArrowheads="1"/>
          </p:cNvSpPr>
          <p:nvPr/>
        </p:nvSpPr>
        <p:spPr bwMode="auto">
          <a:xfrm>
            <a:off x="3733800" y="2971800"/>
            <a:ext cx="1828800" cy="60960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197" name="Rectangle 4"/>
          <p:cNvSpPr>
            <a:spLocks noChangeArrowheads="1"/>
          </p:cNvSpPr>
          <p:nvPr/>
        </p:nvSpPr>
        <p:spPr bwMode="auto">
          <a:xfrm>
            <a:off x="4343400" y="3581400"/>
            <a:ext cx="1371600" cy="609600"/>
          </a:xfrm>
          <a:prstGeom prst="rect">
            <a:avLst/>
          </a:prstGeom>
          <a:noFill/>
          <a:ln w="2540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198" name="Rectangle 5"/>
          <p:cNvSpPr>
            <a:spLocks noChangeArrowheads="1"/>
          </p:cNvSpPr>
          <p:nvPr/>
        </p:nvSpPr>
        <p:spPr bwMode="auto">
          <a:xfrm>
            <a:off x="7086600" y="3733800"/>
            <a:ext cx="914400" cy="1447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199" name="Text Box 7"/>
          <p:cNvSpPr txBox="1">
            <a:spLocks noChangeArrowheads="1"/>
          </p:cNvSpPr>
          <p:nvPr/>
        </p:nvSpPr>
        <p:spPr bwMode="auto">
          <a:xfrm>
            <a:off x="6400800" y="65532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400" dirty="0"/>
              <a:t>Trenberth et al. (2009) BAMS</a:t>
            </a:r>
            <a:endParaRPr lang="en-US" sz="1400" dirty="0"/>
          </a:p>
        </p:txBody>
      </p:sp>
      <p:sp>
        <p:nvSpPr>
          <p:cNvPr id="8200" name="Text Box 9"/>
          <p:cNvSpPr txBox="1">
            <a:spLocks noChangeArrowheads="1"/>
          </p:cNvSpPr>
          <p:nvPr/>
        </p:nvSpPr>
        <p:spPr bwMode="auto">
          <a:xfrm>
            <a:off x="381000" y="106363"/>
            <a:ext cx="693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solidFill>
                  <a:schemeClr val="accent2"/>
                </a:solidFill>
              </a:rPr>
              <a:t>Physical basis: energy balance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t>NCAS-Climate Talk </a:t>
            </a:r>
          </a:p>
          <a:p>
            <a:pPr eaLnBrk="1" hangingPunct="1"/>
            <a:r>
              <a:rPr lang="en-US" sz="1400"/>
              <a:t>15</a:t>
            </a:r>
            <a:r>
              <a:rPr lang="en-US" sz="1400" baseline="30000"/>
              <a:t>th</a:t>
            </a:r>
            <a:r>
              <a:rPr lang="en-US" sz="1400"/>
              <a:t> January 2010</a:t>
            </a:r>
          </a:p>
        </p:txBody>
      </p:sp>
      <p:pic>
        <p:nvPicPr>
          <p:cNvPr id="10243" name="Picture 2" descr="atmosphere"/>
          <p:cNvPicPr>
            <a:picLocks noChangeAspect="1" noChangeArrowheads="1"/>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8777" t="17148" r="2634"/>
          <a:stretch>
            <a:fillRect/>
          </a:stretch>
        </p:blipFill>
        <p:spPr bwMode="auto">
          <a:xfrm>
            <a:off x="6629400" y="4343400"/>
            <a:ext cx="199866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rot="-5400000">
            <a:off x="-627856" y="4215607"/>
            <a:ext cx="327183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600">
                <a:cs typeface="Arial" pitchFamily="34" charset="0"/>
              </a:rPr>
              <a:t>Radiative cooling, clear (Wm</a:t>
            </a:r>
            <a:r>
              <a:rPr lang="en-GB" sz="1600" baseline="30000">
                <a:cs typeface="Arial" pitchFamily="34" charset="0"/>
              </a:rPr>
              <a:t>-2</a:t>
            </a:r>
            <a:r>
              <a:rPr lang="en-GB" sz="1600">
                <a:cs typeface="Arial" pitchFamily="34" charset="0"/>
              </a:rPr>
              <a:t>K</a:t>
            </a:r>
            <a:r>
              <a:rPr lang="en-GB" sz="1600" baseline="30000">
                <a:cs typeface="Arial" pitchFamily="34" charset="0"/>
              </a:rPr>
              <a:t>-1</a:t>
            </a:r>
            <a:r>
              <a:rPr lang="en-GB" sz="1600">
                <a:cs typeface="Arial" pitchFamily="34" charset="0"/>
              </a:rPr>
              <a:t>)</a:t>
            </a:r>
            <a:endParaRPr lang="el-GR" sz="1600">
              <a:cs typeface="Arial" pitchFamily="34" charset="0"/>
            </a:endParaRPr>
          </a:p>
        </p:txBody>
      </p:sp>
      <p:pic>
        <p:nvPicPr>
          <p:cNvPr id="10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743200"/>
            <a:ext cx="4876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9585" y="1623324"/>
            <a:ext cx="3695815" cy="249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8"/>
          <p:cNvSpPr>
            <a:spLocks noChangeShapeType="1"/>
          </p:cNvSpPr>
          <p:nvPr/>
        </p:nvSpPr>
        <p:spPr bwMode="auto">
          <a:xfrm flipH="1">
            <a:off x="4572000" y="3429000"/>
            <a:ext cx="106680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9" name="Text Box 9"/>
          <p:cNvSpPr txBox="1">
            <a:spLocks noChangeArrowheads="1"/>
          </p:cNvSpPr>
          <p:nvPr/>
        </p:nvSpPr>
        <p:spPr bwMode="auto">
          <a:xfrm>
            <a:off x="6629400" y="32004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600"/>
              <a:t>Allan (2009) J. Clim</a:t>
            </a:r>
            <a:endParaRPr lang="en-US" sz="1600"/>
          </a:p>
        </p:txBody>
      </p:sp>
      <p:sp>
        <p:nvSpPr>
          <p:cNvPr id="10250" name="Text Box 11"/>
          <p:cNvSpPr txBox="1">
            <a:spLocks noChangeArrowheads="1"/>
          </p:cNvSpPr>
          <p:nvPr/>
        </p:nvSpPr>
        <p:spPr bwMode="auto">
          <a:xfrm>
            <a:off x="1903413" y="76200"/>
            <a:ext cx="7239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GB" sz="2400" dirty="0">
                <a:solidFill>
                  <a:schemeClr val="bg1"/>
                </a:solidFill>
              </a:rPr>
              <a:t>Models simulate robust response of clear-sky radiation to warming (~2 Wm</a:t>
            </a:r>
            <a:r>
              <a:rPr lang="en-GB" sz="2400" baseline="30000" dirty="0">
                <a:solidFill>
                  <a:schemeClr val="bg1"/>
                </a:solidFill>
              </a:rPr>
              <a:t>-2</a:t>
            </a:r>
            <a:r>
              <a:rPr lang="en-GB" sz="2400" dirty="0">
                <a:solidFill>
                  <a:schemeClr val="bg1"/>
                </a:solidFill>
              </a:rPr>
              <a:t>K</a:t>
            </a:r>
            <a:r>
              <a:rPr lang="en-GB" sz="2400" baseline="30000" dirty="0">
                <a:solidFill>
                  <a:schemeClr val="bg1"/>
                </a:solidFill>
              </a:rPr>
              <a:t>-1</a:t>
            </a:r>
            <a:r>
              <a:rPr lang="en-GB" sz="2400" dirty="0">
                <a:solidFill>
                  <a:schemeClr val="bg1"/>
                </a:solidFill>
              </a:rPr>
              <a:t>) and a resulting increase in precipitation to balance (~2 %K</a:t>
            </a:r>
            <a:r>
              <a:rPr lang="en-GB" sz="2400" baseline="30000" dirty="0">
                <a:solidFill>
                  <a:schemeClr val="bg1"/>
                </a:solidFill>
              </a:rPr>
              <a:t>-1</a:t>
            </a:r>
            <a:r>
              <a:rPr lang="en-GB" sz="2400" dirty="0">
                <a:solidFill>
                  <a:schemeClr val="bg1"/>
                </a:solidFill>
              </a:rPr>
              <a:t>)</a:t>
            </a:r>
            <a:r>
              <a:rPr lang="en-GB" sz="2400" dirty="0"/>
              <a:t>        </a:t>
            </a:r>
            <a:r>
              <a:rPr lang="en-GB" dirty="0" smtClean="0">
                <a:solidFill>
                  <a:schemeClr val="bg1"/>
                </a:solidFill>
              </a:rPr>
              <a:t>e.g. Stephens &amp; Ellis (2008) J </a:t>
            </a:r>
            <a:r>
              <a:rPr lang="en-GB" dirty="0" err="1" smtClean="0">
                <a:solidFill>
                  <a:schemeClr val="bg1"/>
                </a:solidFill>
              </a:rPr>
              <a:t>Clim</a:t>
            </a:r>
            <a:r>
              <a:rPr lang="en-GB" dirty="0" smtClean="0">
                <a:solidFill>
                  <a:schemeClr val="bg1"/>
                </a:solidFill>
              </a:rPr>
              <a:t>, </a:t>
            </a:r>
            <a:r>
              <a:rPr lang="en-GB" dirty="0">
                <a:solidFill>
                  <a:schemeClr val="bg1"/>
                </a:solidFill>
              </a:rPr>
              <a:t>Lambert and Webb (2008) GRL</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49" grpId="0"/>
      <p:bldP spid="102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4294967295"/>
          </p:nvPr>
        </p:nvSpPr>
        <p:spPr>
          <a:xfrm>
            <a:off x="5562600" y="3048000"/>
            <a:ext cx="3124200" cy="3078163"/>
          </a:xfrm>
        </p:spPr>
        <p:txBody>
          <a:bodyPr/>
          <a:lstStyle/>
          <a:p>
            <a:r>
              <a:rPr lang="en-GB" sz="2400" dirty="0" smtClean="0"/>
              <a:t>Strong constraint upon low-altitude water vapour over the oceans</a:t>
            </a:r>
          </a:p>
          <a:p>
            <a:r>
              <a:rPr lang="en-GB" sz="2400" dirty="0" smtClean="0"/>
              <a:t>Land regions?</a:t>
            </a:r>
          </a:p>
        </p:txBody>
      </p:sp>
      <p:sp>
        <p:nvSpPr>
          <p:cNvPr id="88068"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sz="1400"/>
          </a:p>
        </p:txBody>
      </p:sp>
      <p:pic>
        <p:nvPicPr>
          <p:cNvPr id="880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371600"/>
            <a:ext cx="58340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743200"/>
            <a:ext cx="49530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9"/>
          <p:cNvSpPr txBox="1">
            <a:spLocks noChangeArrowheads="1"/>
          </p:cNvSpPr>
          <p:nvPr/>
        </p:nvSpPr>
        <p:spPr bwMode="auto">
          <a:xfrm>
            <a:off x="381000" y="411163"/>
            <a:ext cx="693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solidFill>
                  <a:schemeClr val="accent2"/>
                </a:solidFill>
              </a:rPr>
              <a:t>Physical basis: Clausius Clapeyron</a:t>
            </a:r>
          </a:p>
        </p:txBody>
      </p:sp>
      <p:sp>
        <p:nvSpPr>
          <p:cNvPr id="88072" name="Text Box 8"/>
          <p:cNvSpPr txBox="1">
            <a:spLocks noChangeArrowheads="1"/>
          </p:cNvSpPr>
          <p:nvPr/>
        </p:nvSpPr>
        <p:spPr bwMode="auto">
          <a:xfrm>
            <a:off x="4724400" y="636905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dirty="0"/>
              <a:t>e.g. </a:t>
            </a:r>
            <a:r>
              <a:rPr lang="en-GB" sz="1600" dirty="0">
                <a:hlinkClick r:id="rId5"/>
              </a:rPr>
              <a:t>Allan (2012) </a:t>
            </a:r>
            <a:r>
              <a:rPr lang="en-GB" sz="1600" i="1" dirty="0" err="1">
                <a:hlinkClick r:id="rId5"/>
              </a:rPr>
              <a:t>Surv</a:t>
            </a:r>
            <a:r>
              <a:rPr lang="en-GB" sz="1600" i="1" dirty="0">
                <a:hlinkClick r:id="rId5"/>
              </a:rPr>
              <a:t>. </a:t>
            </a:r>
            <a:r>
              <a:rPr lang="en-GB" sz="1600" i="1" dirty="0" err="1">
                <a:hlinkClick r:id="rId5"/>
              </a:rPr>
              <a:t>Geophys</a:t>
            </a:r>
            <a:r>
              <a:rPr lang="en-GB" sz="1600" i="1" dirty="0">
                <a:hlinkClick r:id="rId5"/>
              </a:rPr>
              <a:t>. in press</a:t>
            </a:r>
            <a:endParaRPr lang="en-GB" sz="16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457200" y="274638"/>
            <a:ext cx="7315200" cy="1143000"/>
          </a:xfrm>
        </p:spPr>
        <p:txBody>
          <a:bodyPr/>
          <a:lstStyle/>
          <a:p>
            <a:r>
              <a:rPr lang="en-GB" sz="3600" smtClean="0">
                <a:solidFill>
                  <a:schemeClr val="accent2"/>
                </a:solidFill>
              </a:rPr>
              <a:t>Global changes in water vapour</a:t>
            </a:r>
          </a:p>
        </p:txBody>
      </p:sp>
      <p:pic>
        <p:nvPicPr>
          <p:cNvPr id="757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27150"/>
            <a:ext cx="891540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5"/>
          <p:cNvSpPr txBox="1">
            <a:spLocks noChangeArrowheads="1"/>
          </p:cNvSpPr>
          <p:nvPr/>
        </p:nvSpPr>
        <p:spPr bwMode="auto">
          <a:xfrm>
            <a:off x="76200" y="6172200"/>
            <a:ext cx="899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dirty="0"/>
              <a:t>Updated from </a:t>
            </a:r>
            <a:r>
              <a:rPr lang="en-GB" dirty="0">
                <a:hlinkClick r:id="rId4"/>
              </a:rPr>
              <a:t>O’Gorman et al. (2012) </a:t>
            </a:r>
            <a:r>
              <a:rPr lang="en-GB" dirty="0" err="1">
                <a:hlinkClick r:id="rId4"/>
              </a:rPr>
              <a:t>Surv</a:t>
            </a:r>
            <a:r>
              <a:rPr lang="en-GB" dirty="0">
                <a:hlinkClick r:id="rId4"/>
              </a:rPr>
              <a:t>. </a:t>
            </a:r>
            <a:r>
              <a:rPr lang="en-GB" dirty="0" err="1">
                <a:hlinkClick r:id="rId4"/>
              </a:rPr>
              <a:t>Geophys</a:t>
            </a:r>
            <a:r>
              <a:rPr lang="en-GB" dirty="0"/>
              <a:t>; see also John et al. (2009) GRL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381000" y="227013"/>
            <a:ext cx="8610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spcBef>
                <a:spcPct val="10000"/>
              </a:spcBef>
            </a:pPr>
            <a:r>
              <a:rPr lang="en-US" sz="3200">
                <a:solidFill>
                  <a:schemeClr val="accent2"/>
                </a:solidFill>
              </a:rPr>
              <a:t>Extreme Precipitation</a:t>
            </a:r>
          </a:p>
        </p:txBody>
      </p:sp>
      <p:pic>
        <p:nvPicPr>
          <p:cNvPr id="102403" name="Picture 6" descr="MISU_SEMINAR"/>
          <p:cNvPicPr>
            <a:picLocks noChangeAspect="1" noChangeArrowheads="1"/>
          </p:cNvPicPr>
          <p:nvPr/>
        </p:nvPicPr>
        <p:blipFill>
          <a:blip r:embed="rId2" cstate="print">
            <a:extLst>
              <a:ext uri="{28A0092B-C50C-407E-A947-70E740481C1C}">
                <a14:useLocalDpi xmlns:a14="http://schemas.microsoft.com/office/drawing/2010/main" val="0"/>
              </a:ext>
            </a:extLst>
          </a:blip>
          <a:srcRect t="10498"/>
          <a:stretch>
            <a:fillRect/>
          </a:stretch>
        </p:blipFill>
        <p:spPr bwMode="auto">
          <a:xfrm>
            <a:off x="533400" y="838200"/>
            <a:ext cx="64341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2"/>
          <p:cNvSpPr>
            <a:spLocks noGrp="1" noChangeArrowheads="1"/>
          </p:cNvSpPr>
          <p:nvPr>
            <p:ph type="body" idx="4294967295"/>
          </p:nvPr>
        </p:nvSpPr>
        <p:spPr>
          <a:xfrm>
            <a:off x="152400" y="5334000"/>
            <a:ext cx="8763000" cy="1219200"/>
          </a:xfrm>
        </p:spPr>
        <p:txBody>
          <a:bodyPr/>
          <a:lstStyle/>
          <a:p>
            <a:pPr eaLnBrk="1" hangingPunct="1">
              <a:lnSpc>
                <a:spcPct val="80000"/>
              </a:lnSpc>
            </a:pPr>
            <a:r>
              <a:rPr lang="en-GB" sz="2000" dirty="0" smtClean="0"/>
              <a:t>Large-scale rainfall events fuelled by moisture convergence</a:t>
            </a:r>
          </a:p>
          <a:p>
            <a:pPr lvl="1" eaLnBrk="1" hangingPunct="1">
              <a:lnSpc>
                <a:spcPct val="80000"/>
              </a:lnSpc>
            </a:pPr>
            <a:r>
              <a:rPr lang="en-GB" sz="1600" dirty="0" smtClean="0"/>
              <a:t>e.g. </a:t>
            </a:r>
            <a:r>
              <a:rPr lang="en-GB" sz="1600" dirty="0" smtClean="0">
                <a:hlinkClick r:id="rId3"/>
              </a:rPr>
              <a:t>Trenberth et al. (2003) </a:t>
            </a:r>
            <a:r>
              <a:rPr lang="en-GB" sz="1600" i="1" dirty="0" smtClean="0">
                <a:hlinkClick r:id="rId3"/>
              </a:rPr>
              <a:t>BAMS</a:t>
            </a:r>
            <a:r>
              <a:rPr lang="en-GB" sz="1600" i="1" dirty="0" smtClean="0"/>
              <a:t>. But see Wilson and </a:t>
            </a:r>
            <a:r>
              <a:rPr lang="en-GB" sz="1600" i="1" dirty="0" err="1" smtClean="0"/>
              <a:t>Toumi</a:t>
            </a:r>
            <a:r>
              <a:rPr lang="en-GB" sz="1600" i="1" dirty="0" smtClean="0"/>
              <a:t> (2005) GRL</a:t>
            </a:r>
          </a:p>
          <a:p>
            <a:pPr eaLnBrk="1" hangingPunct="1">
              <a:lnSpc>
                <a:spcPct val="80000"/>
              </a:lnSpc>
              <a:buFont typeface="Wingdings" pitchFamily="2" charset="2"/>
              <a:buChar char="à"/>
            </a:pPr>
            <a:r>
              <a:rPr lang="en-GB" sz="2000" dirty="0" smtClean="0"/>
              <a:t>Intensification of rainfall (~7%/K?)</a:t>
            </a:r>
          </a:p>
          <a:p>
            <a:pPr eaLnBrk="1" hangingPunct="1">
              <a:lnSpc>
                <a:spcPct val="80000"/>
              </a:lnSpc>
              <a:buFont typeface="Wingdings" pitchFamily="2" charset="2"/>
              <a:buNone/>
            </a:pPr>
            <a:r>
              <a:rPr lang="en-GB" sz="2000" dirty="0" smtClean="0">
                <a:hlinkClick r:id="rId4"/>
              </a:rPr>
              <a:t>O’Gorman and Schneider (2009) PNAS</a:t>
            </a:r>
            <a:r>
              <a:rPr lang="en-GB" sz="2000" dirty="0" smtClean="0"/>
              <a:t>; Gastineau and </a:t>
            </a:r>
            <a:r>
              <a:rPr lang="en-GB" sz="2000" dirty="0" err="1" smtClean="0"/>
              <a:t>Soden</a:t>
            </a:r>
            <a:r>
              <a:rPr lang="en-GB" sz="2000" dirty="0" smtClean="0"/>
              <a:t> (2009) GRL</a:t>
            </a:r>
          </a:p>
          <a:p>
            <a:pPr eaLnBrk="1" hangingPunct="1">
              <a:lnSpc>
                <a:spcPct val="80000"/>
              </a:lnSpc>
            </a:pPr>
            <a:endParaRPr lang="en-GB" sz="1400" dirty="0" smtClean="0"/>
          </a:p>
        </p:txBody>
      </p:sp>
      <p:pic>
        <p:nvPicPr>
          <p:cNvPr id="10240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971800"/>
            <a:ext cx="1676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4294967295"/>
          </p:nvPr>
        </p:nvSpPr>
        <p:spPr>
          <a:xfrm>
            <a:off x="381000" y="1371600"/>
            <a:ext cx="8610600" cy="1828800"/>
          </a:xfrm>
          <a:solidFill>
            <a:schemeClr val="bg1"/>
          </a:solidFill>
        </p:spPr>
        <p:txBody>
          <a:bodyPr/>
          <a:lstStyle/>
          <a:p>
            <a:pPr eaLnBrk="1" hangingPunct="1"/>
            <a:r>
              <a:rPr lang="en-GB" sz="2400" smtClean="0"/>
              <a:t>Increase in intense rainfall with tropical  ocean warming </a:t>
            </a:r>
          </a:p>
          <a:p>
            <a:pPr eaLnBrk="1" hangingPunct="1"/>
            <a:r>
              <a:rPr lang="en-GB" sz="2400" smtClean="0"/>
              <a:t>SSM/I satellite observations at upper range of models</a:t>
            </a:r>
          </a:p>
        </p:txBody>
      </p:sp>
      <p:pic>
        <p:nvPicPr>
          <p:cNvPr id="10854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14600"/>
            <a:ext cx="8610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3"/>
          <p:cNvSpPr txBox="1">
            <a:spLocks noChangeArrowheads="1"/>
          </p:cNvSpPr>
          <p:nvPr/>
        </p:nvSpPr>
        <p:spPr bwMode="auto">
          <a:xfrm>
            <a:off x="381000" y="227013"/>
            <a:ext cx="6934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spcBef>
                <a:spcPct val="10000"/>
              </a:spcBef>
            </a:pPr>
            <a:r>
              <a:rPr lang="en-US" sz="3200">
                <a:solidFill>
                  <a:schemeClr val="accent2"/>
                </a:solidFill>
              </a:rPr>
              <a:t>Observed and Simulated responses in extreme Precipitation</a:t>
            </a:r>
          </a:p>
        </p:txBody>
      </p:sp>
      <p:sp>
        <p:nvSpPr>
          <p:cNvPr id="108550" name="Text Box 3"/>
          <p:cNvSpPr txBox="1">
            <a:spLocks noChangeArrowheads="1"/>
          </p:cNvSpPr>
          <p:nvPr/>
        </p:nvSpPr>
        <p:spPr bwMode="auto">
          <a:xfrm>
            <a:off x="1143000" y="4964113"/>
            <a:ext cx="3657600" cy="3365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US" sz="1600" dirty="0">
                <a:hlinkClick r:id="rId3"/>
              </a:rPr>
              <a:t>Allan et al. (2010) Environ. Res. </a:t>
            </a:r>
            <a:r>
              <a:rPr lang="en-US" sz="1600" dirty="0" err="1">
                <a:hlinkClick r:id="rId3"/>
              </a:rPr>
              <a:t>Lett</a:t>
            </a:r>
            <a:r>
              <a:rPr lang="en-US" sz="1600" dirty="0">
                <a:hlinkClick r:id="rId3"/>
              </a:rPr>
              <a:t>.</a:t>
            </a:r>
            <a:endParaRPr lang="en-US" sz="1600" dirty="0"/>
          </a:p>
        </p:txBody>
      </p:sp>
      <p:sp>
        <p:nvSpPr>
          <p:cNvPr id="108551" name="Text Box 7"/>
          <p:cNvSpPr txBox="1">
            <a:spLocks noChangeArrowheads="1"/>
          </p:cNvSpPr>
          <p:nvPr/>
        </p:nvSpPr>
        <p:spPr bwMode="auto">
          <a:xfrm>
            <a:off x="381000" y="59436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t>Tropical response uncertain: </a:t>
            </a:r>
            <a:r>
              <a:rPr lang="en-GB" dirty="0">
                <a:hlinkClick r:id="rId4"/>
              </a:rPr>
              <a:t>O’Gorman and Schneider (2009) PNAS</a:t>
            </a:r>
            <a:r>
              <a:rPr lang="en-GB" dirty="0"/>
              <a:t>….                but see also: </a:t>
            </a:r>
            <a:r>
              <a:rPr lang="en-GB" dirty="0">
                <a:hlinkClick r:id="rId5"/>
              </a:rPr>
              <a:t>Lenderink and Van </a:t>
            </a:r>
            <a:r>
              <a:rPr lang="en-GB" dirty="0" err="1">
                <a:hlinkClick r:id="rId5"/>
              </a:rPr>
              <a:t>Meijgaard</a:t>
            </a:r>
            <a:r>
              <a:rPr lang="en-GB" dirty="0">
                <a:hlinkClick r:id="rId5"/>
              </a:rPr>
              <a:t> (2010) ERL</a:t>
            </a:r>
            <a:r>
              <a:rPr lang="en-GB" dirty="0"/>
              <a:t>; </a:t>
            </a:r>
            <a:r>
              <a:rPr lang="en-GB" dirty="0">
                <a:hlinkClick r:id="rId6"/>
              </a:rPr>
              <a:t>Haerter et al. (2010) GRL</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4813</TotalTime>
  <Words>1762</Words>
  <Application>Microsoft Office PowerPoint</Application>
  <PresentationFormat>On-screen Show (4:3)</PresentationFormat>
  <Paragraphs>219</Paragraphs>
  <Slides>33</Slides>
  <Notes>16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 Physically consistent responses in the atmospheric hydrological cycle in  models and observations</vt:lpstr>
      <vt:lpstr>PowerPoint Presentation</vt:lpstr>
      <vt:lpstr>PowerPoint Presentation</vt:lpstr>
      <vt:lpstr>PowerPoint Presentation</vt:lpstr>
      <vt:lpstr>PowerPoint Presentation</vt:lpstr>
      <vt:lpstr>PowerPoint Presentation</vt:lpstr>
      <vt:lpstr>Global changes in water vapour</vt:lpstr>
      <vt:lpstr>PowerPoint Presentation</vt:lpstr>
      <vt:lpstr>PowerPoint Presentation</vt:lpstr>
      <vt:lpstr>HydEF project:  Extreme precipitation &amp; mid-latitude Flooding</vt:lpstr>
      <vt:lpstr>Physical Basis: Moisture Balance</vt:lpstr>
      <vt:lpstr>Projected (top) and estimated (bottom) changes in P-E</vt:lpstr>
      <vt:lpstr>Moisture transports from ERA Interim</vt:lpstr>
      <vt:lpstr>Physical Basis: Circulation response</vt:lpstr>
      <vt:lpstr>PowerPoint Presentation</vt:lpstr>
      <vt:lpstr>Precipitation bias and response binned by dynamical regime</vt:lpstr>
      <vt:lpstr>Contrasting precipitation response expected</vt:lpstr>
      <vt:lpstr>Contrasting precipitation response in wet and dry regions of the tropical circulation</vt:lpstr>
      <vt:lpstr>Exploiting satellite estimates of precipitation</vt:lpstr>
      <vt:lpstr>Contrasting land/ocean changes relate to ENSO</vt:lpstr>
      <vt:lpstr>PAGODA: Understanding global changes in the water cycle </vt:lpstr>
      <vt:lpstr>Simulated &amp; projected % changes in precipitation </vt:lpstr>
      <vt:lpstr>Regional precipitation changes: energetic contraints</vt:lpstr>
      <vt:lpstr>PowerPoint Presentation</vt:lpstr>
      <vt:lpstr>Transient responses</vt:lpstr>
      <vt:lpstr>Forcing related fast responses</vt:lpstr>
      <vt:lpstr>Conclusions</vt:lpstr>
      <vt:lpstr>Increases in the frequency of the heaviest rainfall with warming: daily data from models and microwave satellite data (SSM/I)</vt:lpstr>
      <vt:lpstr>PowerPoint Presentation</vt:lpstr>
      <vt:lpstr>PowerPoint Presentation</vt:lpstr>
      <vt:lpstr>Evaporation</vt:lpstr>
      <vt:lpstr>Changes in tropical circulation?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Philip Allan</dc:creator>
  <cp:lastModifiedBy>Richard Allan</cp:lastModifiedBy>
  <cp:revision>438</cp:revision>
  <cp:lastPrinted>1601-01-01T00:00:00Z</cp:lastPrinted>
  <dcterms:created xsi:type="dcterms:W3CDTF">1601-01-01T00:00:00Z</dcterms:created>
  <dcterms:modified xsi:type="dcterms:W3CDTF">2012-02-03T14:33:12Z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