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715" r:id="rId2"/>
    <p:sldMasterId id="2147483737" r:id="rId3"/>
    <p:sldMasterId id="2147483759" r:id="rId4"/>
    <p:sldMasterId id="2147483793" r:id="rId5"/>
  </p:sldMasterIdLst>
  <p:notesMasterIdLst>
    <p:notesMasterId r:id="rId9"/>
  </p:notesMasterIdLst>
  <p:handoutMasterIdLst>
    <p:handoutMasterId r:id="rId10"/>
  </p:handoutMasterIdLst>
  <p:sldIdLst>
    <p:sldId id="1055" r:id="rId6"/>
    <p:sldId id="1056" r:id="rId7"/>
    <p:sldId id="1057" r:id="rId8"/>
  </p:sldIdLst>
  <p:sldSz cx="9144000" cy="6858000" type="screen4x3"/>
  <p:notesSz cx="6745288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6699"/>
    <a:srgbClr val="0B33B5"/>
    <a:srgbClr val="FF0066"/>
    <a:srgbClr val="66FF33"/>
    <a:srgbClr val="993300"/>
    <a:srgbClr val="A46202"/>
    <a:srgbClr val="DDDDDD"/>
    <a:srgbClr val="CC33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8" autoAdjust="0"/>
    <p:restoredTop sz="80812" autoAdjust="0"/>
  </p:normalViewPr>
  <p:slideViewPr>
    <p:cSldViewPr>
      <p:cViewPr varScale="1">
        <p:scale>
          <a:sx n="50" d="100"/>
          <a:sy n="50" d="100"/>
        </p:scale>
        <p:origin x="94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21D6F5EF-70D5-42F0-8202-762E13637E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281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62000"/>
            <a:ext cx="4775200" cy="358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953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220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D5A4170C-8AB0-46D3-924B-94720B1EC4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AB62B-0FC4-4713-BBFC-824CFFB87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92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CCFF3-867D-4A13-A867-19531170F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AE93-A2AC-4450-9303-8CA8F43E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56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EF5B-9DAB-4491-B320-4BD375E69F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303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</a:t>
            </a:r>
            <a:r>
              <a:rPr lang="en-US" kern="0" dirty="0" err="1" smtClean="0">
                <a:solidFill>
                  <a:srgbClr val="FFFFFF"/>
                </a:solidFill>
                <a:latin typeface="Rdg Vesta"/>
              </a:rPr>
              <a:t>RMetS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SE Meeting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Reading</a:t>
            </a:r>
            <a:r>
              <a:rPr lang="en-US" kern="0" baseline="0" dirty="0" smtClean="0">
                <a:solidFill>
                  <a:srgbClr val="FFFFFF"/>
                </a:solidFill>
                <a:latin typeface="Rdg Vesta"/>
              </a:rPr>
              <a:t> Town Hall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, 2014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6908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4F944D-2272-47F7-8969-DDDA7767633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11560" y="6429938"/>
            <a:ext cx="7308304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l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kern="0" dirty="0">
                <a:solidFill>
                  <a:srgbClr val="FFFFFF"/>
                </a:solidFill>
                <a:latin typeface="Rdg Vesta"/>
              </a:rPr>
              <a:t>	Year 12 Symposium, University of Reading, </a:t>
            </a:r>
            <a:r>
              <a:rPr lang="en-US" kern="0" dirty="0" smtClean="0">
                <a:solidFill>
                  <a:srgbClr val="FFFFFF"/>
                </a:solidFill>
                <a:latin typeface="Rdg Vesta"/>
              </a:rPr>
              <a:t>2013</a:t>
            </a:r>
            <a:endParaRPr lang="en-US" sz="1600" kern="0" dirty="0">
              <a:solidFill>
                <a:srgbClr val="FFFFFF"/>
              </a:solidFill>
              <a:latin typeface="Rdg Vesta"/>
            </a:endParaRPr>
          </a:p>
        </p:txBody>
      </p:sp>
    </p:spTree>
    <p:extLst>
      <p:ext uri="{BB962C8B-B14F-4D97-AF65-F5344CB8AC3E}">
        <p14:creationId xmlns:p14="http://schemas.microsoft.com/office/powerpoint/2010/main" val="243283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071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318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2208174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49462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289649133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59ADC-4877-4708-9A3B-6A9CFB58C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47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96430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3793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91108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6210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217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63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567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1704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8486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0858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EE7-BD90-48A5-8D65-58DEFB005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414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12106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428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35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43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46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47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42563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122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763976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6767590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C144-8C7D-413F-9A76-F6CCE4ADD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5871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9558636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720479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00332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160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533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033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272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214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07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99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2399B-09C2-4AEA-9C1D-F281F2B52C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6695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6707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261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06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28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904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22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37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7794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31272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 (Gre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8280000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29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pic>
        <p:nvPicPr>
          <p:cNvPr id="3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</p:spTree>
    <p:extLst>
      <p:ext uri="{BB962C8B-B14F-4D97-AF65-F5344CB8AC3E}">
        <p14:creationId xmlns:p14="http://schemas.microsoft.com/office/powerpoint/2010/main" val="34202990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93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1587869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635227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738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48604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96936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5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6971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525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6427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70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E108D-53FF-46DF-8AE1-E09E673AC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1614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440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170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63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62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036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0653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US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FFFFA-72EE-4341-AAC3-151A90D5E51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en-GB" sz="2000">
              <a:solidFill>
                <a:srgbClr val="000000"/>
              </a:solidFill>
              <a:latin typeface="Effr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3068F-F456-4397-B194-A222F97D865E}" type="slidenum">
              <a:rPr lang="en-GB">
                <a:solidFill>
                  <a:srgbClr val="50535A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013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9A8A42-CDD3-483B-A525-DE73108F9D72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1649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F6A46F-80AB-49F3-8C7E-9717ED945456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78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1BB6-965D-4960-9773-5A383271DA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63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(Colou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hidden">
          <a:xfrm>
            <a:off x="0" y="457200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2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8" t="424" r="7953" b="22234"/>
          <a:stretch>
            <a:fillRect/>
          </a:stretch>
        </p:blipFill>
        <p:spPr bwMode="auto">
          <a:xfrm>
            <a:off x="0" y="2286000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 userDrawn="1"/>
        </p:nvSpPr>
        <p:spPr bwMode="hidden">
          <a:xfrm>
            <a:off x="0" y="0"/>
            <a:ext cx="9144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24800" y="4653136"/>
            <a:ext cx="7920038" cy="925512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E0E0E1"/>
                </a:solidFill>
              </a:rPr>
              <a:pPr/>
              <a:t>‹#›</a:t>
            </a:fld>
            <a:endParaRPr lang="en-GB" altLang="en-US" dirty="0">
              <a:solidFill>
                <a:srgbClr val="E0E0E1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pic>
        <p:nvPicPr>
          <p:cNvPr id="32" name="Picture 5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7524750" y="439662"/>
            <a:ext cx="1184275" cy="384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24800" y="1143000"/>
            <a:ext cx="8280000" cy="919800"/>
          </a:xfrm>
        </p:spPr>
        <p:txBody>
          <a:bodyPr wrap="square"/>
          <a:lstStyle>
            <a:lvl1pPr>
              <a:lnSpc>
                <a:spcPct val="90000"/>
              </a:lnSpc>
              <a:tabLst>
                <a:tab pos="4038600" algn="l"/>
              </a:tabLst>
              <a:defRPr sz="4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17512" y="0"/>
            <a:ext cx="2858344" cy="867106"/>
          </a:xfrm>
          <a:solidFill>
            <a:schemeClr val="accent1"/>
          </a:solidFill>
        </p:spPr>
        <p:txBody>
          <a:bodyPr wrap="square" lIns="72000" tIns="396000" rIns="72000" bIns="36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Unit name here, max 2 line, adjust width of box if required</a:t>
            </a:r>
            <a:endParaRPr lang="en-GB" dirty="0"/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smtClean="0">
                <a:solidFill>
                  <a:srgbClr val="E0E0E1"/>
                </a:solidFill>
              </a:rPr>
              <a:t>Copyright University of Reading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2"/>
          </p:nvPr>
        </p:nvSpPr>
        <p:spPr>
          <a:xfrm>
            <a:off x="424800" y="6237312"/>
            <a:ext cx="2133600" cy="25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GB" dirty="0" smtClean="0">
                <a:solidFill>
                  <a:srgbClr val="E0E0E1"/>
                </a:solidFill>
              </a:rPr>
              <a:t>Wednesday, 11 June 2014</a:t>
            </a:r>
            <a:endParaRPr lang="en-GB" dirty="0">
              <a:solidFill>
                <a:srgbClr val="E0E0E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4800" y="6646907"/>
            <a:ext cx="20162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ct val="20000"/>
              </a:spcBef>
              <a:buClr>
                <a:srgbClr val="D2002E"/>
              </a:buClr>
              <a:buFont typeface="Arial" charset="0"/>
              <a:buNone/>
              <a:defRPr/>
            </a:pPr>
            <a:r>
              <a:rPr lang="en-GB" sz="800" kern="0" dirty="0" smtClean="0">
                <a:solidFill>
                  <a:srgbClr val="E0E0E1"/>
                </a:solidFill>
                <a:latin typeface="Effra"/>
              </a:rPr>
              <a:t>Copyright University of Reading</a:t>
            </a:r>
            <a:endParaRPr lang="en-GB" sz="800" kern="0" dirty="0">
              <a:solidFill>
                <a:srgbClr val="E0E0E1"/>
              </a:solidFill>
              <a:latin typeface="Effra"/>
            </a:endParaRP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86000"/>
            <a:ext cx="9144000" cy="22860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picture. Visit www.reading.ac.uk/imagebank for more.</a:t>
            </a:r>
          </a:p>
        </p:txBody>
      </p:sp>
    </p:spTree>
    <p:extLst>
      <p:ext uri="{BB962C8B-B14F-4D97-AF65-F5344CB8AC3E}">
        <p14:creationId xmlns:p14="http://schemas.microsoft.com/office/powerpoint/2010/main" val="3804467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F6A46F-80AB-49F3-8C7E-9717ED945456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99938569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9A8A42-CDD3-483B-A525-DE73108F9D72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FFFFFF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FFFFFF"/>
                </a:solidFill>
                <a:latin typeface="Effra Heavy" pitchFamily="34" charset="0"/>
              </a:rPr>
              <a:t>IMPACT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24800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81327" y="2214000"/>
            <a:ext cx="3888000" cy="432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23458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716047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424800" y="476672"/>
            <a:ext cx="8280000" cy="5904656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7622560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splash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52536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FFFFFF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bg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bg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95634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plash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AE96E1-FE19-476C-9CF0-3BB4903735D9}" type="slidenum">
              <a:rPr lang="en-GB" altLang="en-US">
                <a:solidFill>
                  <a:srgbClr val="50535A"/>
                </a:solidFill>
              </a:rPr>
              <a:pPr/>
              <a:t>‹#›</a:t>
            </a:fld>
            <a:endParaRPr lang="en-GB" altLang="en-US">
              <a:solidFill>
                <a:srgbClr val="50535A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238125" y="3841456"/>
            <a:ext cx="102028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altLang="en-US" sz="15000" dirty="0">
                <a:solidFill>
                  <a:srgbClr val="50535A"/>
                </a:solidFill>
                <a:latin typeface="Effra Bold"/>
              </a:rPr>
              <a:t>LIMITLESS</a:t>
            </a: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437112"/>
          </a:xfr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3794864"/>
            <a:ext cx="2304000" cy="464400"/>
          </a:xfrm>
          <a:solidFill>
            <a:schemeClr val="accent1"/>
          </a:solidFill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  <a:cs typeface="AngsanaUPC" panose="02020603050405020304" pitchFamily="18" charset="-34"/>
              </a:defRPr>
            </a:lvl1pPr>
          </a:lstStyle>
          <a:p>
            <a:pPr lvl="0"/>
            <a:r>
              <a:rPr lang="en-US" dirty="0" smtClean="0"/>
              <a:t>Education is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0" y="5857878"/>
            <a:ext cx="6984776" cy="464400"/>
          </a:xfrm>
          <a:solidFill>
            <a:schemeClr val="accent1"/>
          </a:solidFill>
        </p:spPr>
        <p:txBody>
          <a:bodyPr lIns="90000" tIns="46800" rIns="90000" bIns="46800"/>
          <a:lstStyle>
            <a:lvl1pPr marL="0" indent="0">
              <a:buNone/>
              <a:defRPr sz="24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Make the box longer for longer phrases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9317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4605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ub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6642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5785870"/>
            <a:ext cx="8568952" cy="955498"/>
          </a:xfrm>
        </p:spPr>
        <p:txBody>
          <a:bodyPr wrap="square" anchor="t" anchorCtr="0"/>
          <a:lstStyle>
            <a:lvl1pPr>
              <a:lnSpc>
                <a:spcPct val="8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 on two lines maximum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42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A3A92-A3BB-47C9-B202-6CBF5027B3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3443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35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tx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782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sideba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AE96E1-FE19-476C-9CF0-3BB4903735D9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5769" cy="687740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095769" y="0"/>
            <a:ext cx="3045600" cy="6877404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0192" y="332656"/>
            <a:ext cx="2592288" cy="1730144"/>
          </a:xfrm>
        </p:spPr>
        <p:txBody>
          <a:bodyPr wrap="square"/>
          <a:lstStyle>
            <a:lvl1pPr>
              <a:lnSpc>
                <a:spcPct val="80000"/>
              </a:lnSpc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300192" y="2214000"/>
            <a:ext cx="2592288" cy="3960000"/>
          </a:xfrm>
        </p:spPr>
        <p:txBody>
          <a:bodyPr/>
          <a:lstStyle>
            <a:lvl1pPr marL="18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1pPr>
            <a:lvl2pPr marL="54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3656A"/>
              </a:buClr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90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126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&gt;"/>
              <a:tabLst/>
              <a:defRPr>
                <a:solidFill>
                  <a:schemeClr val="tx2"/>
                </a:solidFill>
              </a:defRPr>
            </a:lvl4pPr>
            <a:lvl5pPr marL="1620000" marR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Effra" panose="020B0603020203020204" pitchFamily="34" charset="0"/>
              <a:buChar char="-"/>
              <a:tabLst/>
              <a:defRPr>
                <a:solidFill>
                  <a:schemeClr val="tx2"/>
                </a:solidFill>
              </a:defRPr>
            </a:lvl5pPr>
          </a:lstStyle>
          <a:p>
            <a:pPr marL="180000" marR="0" lvl="0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180000" marR="0" lvl="1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80000" marR="0" lvl="2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80000" marR="0" lvl="3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  <a:p>
            <a:pPr marL="180000" marR="0" lvl="4" indent="-180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2002E"/>
              </a:buClr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Fifth level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941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Colou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886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893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tab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196752"/>
            <a:ext cx="9144000" cy="566124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2400" dirty="0" err="1" smtClean="0">
              <a:solidFill>
                <a:srgbClr val="FFFFFF"/>
              </a:solidFill>
              <a:latin typeface="Effra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88640"/>
            <a:ext cx="8568952" cy="955498"/>
          </a:xfrm>
        </p:spPr>
        <p:txBody>
          <a:bodyPr wrap="square" anchor="b" anchorCtr="0"/>
          <a:lstStyle>
            <a:lvl1pPr>
              <a:lnSpc>
                <a:spcPct val="80000"/>
              </a:lnSpc>
              <a:defRPr sz="36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Timetable (suggest three columns – event, Location, time)</a:t>
            </a:r>
            <a:endParaRPr lang="en-GB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251520" y="1484784"/>
            <a:ext cx="8568952" cy="5134186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19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70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1B6B3A-2844-478A-B084-4527087C74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77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75492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9994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8845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7" name="Picture 53" descr="Device-blac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38150"/>
            <a:ext cx="1184275" cy="38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4800" y="1234800"/>
            <a:ext cx="8280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4800" y="2214000"/>
            <a:ext cx="8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8525" y="6237312"/>
            <a:ext cx="676275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44C01B32-D1A0-401C-8867-70456BBB1E87}" type="slidenum">
              <a:rPr lang="en-GB" altLang="en-US" smtClean="0">
                <a:solidFill>
                  <a:srgbClr val="50535A"/>
                </a:solidFill>
              </a:rPr>
              <a:pPr/>
              <a:t>‹#›</a:t>
            </a:fld>
            <a:endParaRPr lang="en-GB" altLang="en-US" dirty="0">
              <a:solidFill>
                <a:srgbClr val="50535A"/>
              </a:solidFill>
            </a:endParaRPr>
          </a:p>
        </p:txBody>
      </p:sp>
      <p:pic>
        <p:nvPicPr>
          <p:cNvPr id="1074" name="Picture 50" descr="Device-win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576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079" name="Picture 55" descr="Device-whit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524750" y="438150"/>
            <a:ext cx="1184275" cy="38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500" y="6573838"/>
            <a:ext cx="676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POTENTIAL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OPPORTUNITIES</a:t>
            </a:r>
            <a:r>
              <a:rPr lang="en-GB" altLang="en-US" sz="1400" dirty="0">
                <a:solidFill>
                  <a:srgbClr val="50535A"/>
                </a:solidFill>
                <a:latin typeface="Effra Light" pitchFamily="34" charset="0"/>
              </a:rPr>
              <a:t> | LIMITLESS </a:t>
            </a:r>
            <a:r>
              <a:rPr lang="en-GB" altLang="en-US" sz="1400" dirty="0">
                <a:solidFill>
                  <a:srgbClr val="50535A"/>
                </a:solidFill>
                <a:latin typeface="Effra Heavy" pitchFamily="34" charset="0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8729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 bldLvl="5">
        <p:tmplLst>
          <p:tmpl lvl="1">
            <p:tnLst>
              <p:par>
                <p:cTn presetID="10" presetClass="entr" presetSubtype="0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n-lt"/>
        </a:defRPr>
      </a:lvl9pPr>
    </p:titleStyle>
    <p:bodyStyle>
      <a:lvl1pPr marL="18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Arial" charset="0"/>
        <a:buChar char="•"/>
        <a:tabLst/>
        <a:defRPr sz="2000" baseline="0">
          <a:solidFill>
            <a:schemeClr val="tx2"/>
          </a:solidFill>
          <a:latin typeface="+mn-lt"/>
          <a:ea typeface="+mn-ea"/>
          <a:cs typeface="+mn-cs"/>
        </a:defRPr>
      </a:lvl1pPr>
      <a:lvl2pPr marL="54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63656A"/>
        </a:buClr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2pPr>
      <a:lvl3pPr marL="90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•"/>
        <a:tabLst/>
        <a:defRPr sz="2000" baseline="0">
          <a:solidFill>
            <a:schemeClr val="tx2"/>
          </a:solidFill>
          <a:latin typeface="+mn-lt"/>
        </a:defRPr>
      </a:lvl3pPr>
      <a:lvl4pPr marL="126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&gt;"/>
        <a:tabLst/>
        <a:defRPr sz="2000" baseline="0">
          <a:solidFill>
            <a:schemeClr val="tx2"/>
          </a:solidFill>
          <a:latin typeface="+mn-lt"/>
        </a:defRPr>
      </a:lvl4pPr>
      <a:lvl5pPr marL="1620000" marR="0" indent="-1800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Effra" panose="020B0603020203020204" pitchFamily="34" charset="0"/>
        <a:buChar char="-"/>
        <a:tabLst/>
        <a:defRPr sz="20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ct val="10000"/>
        </a:spcBef>
        <a:spcAft>
          <a:spcPct val="0"/>
        </a:spcAft>
        <a:buClr>
          <a:schemeClr val="tx2"/>
        </a:buClr>
        <a:buFont typeface="Effra" pitchFamily="2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doi/10.1002/2015JD023264/full" TargetMode="External"/><Relationship Id="rId2" Type="http://schemas.openxmlformats.org/officeDocument/2006/relationships/hyperlink" Target="http://onlinelibrary.wiley.com/doi/10.1002/2014GL060962/ful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nlinelibrary.wiley.com/doi/10.1002/2015JD023264/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smurphs.leeds.ac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880"/>
            <a:ext cx="7571184" cy="572832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0070C0"/>
                </a:solidFill>
              </a:rPr>
              <a:t>DEEP-C surface energy flux product </a:t>
            </a:r>
            <a:r>
              <a:rPr lang="en-GB" sz="2400" dirty="0" smtClean="0"/>
              <a:t>(Richard Allan, </a:t>
            </a:r>
            <a:r>
              <a:rPr lang="en-GB" sz="2400" dirty="0" err="1" smtClean="0"/>
              <a:t>Chunlei</a:t>
            </a:r>
            <a:r>
              <a:rPr lang="en-GB" sz="2400" dirty="0" smtClean="0"/>
              <a:t> Liu, University of Reading)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196752"/>
            <a:ext cx="4608512" cy="2075302"/>
          </a:xfrm>
        </p:spPr>
        <p:txBody>
          <a:bodyPr/>
          <a:lstStyle/>
          <a:p>
            <a:r>
              <a:rPr lang="en-GB" sz="1800" dirty="0" smtClean="0"/>
              <a:t>Combine satellite-based top of atmosphere radiation budget  (</a:t>
            </a:r>
            <a:r>
              <a:rPr lang="en-GB" sz="1800" dirty="0" smtClean="0">
                <a:hlinkClick r:id="rId2"/>
              </a:rPr>
              <a:t>Allan et al. 2014 GRL</a:t>
            </a:r>
            <a:r>
              <a:rPr lang="en-GB" sz="1800" dirty="0" smtClean="0"/>
              <a:t>) with reanalysis energy transports (e.g. </a:t>
            </a:r>
            <a:r>
              <a:rPr lang="en-GB" sz="1800" dirty="0" err="1" smtClean="0"/>
              <a:t>Berrisford</a:t>
            </a:r>
            <a:r>
              <a:rPr lang="en-GB" sz="1800" dirty="0" smtClean="0"/>
              <a:t> et al. 2011) at each grid point.</a:t>
            </a:r>
          </a:p>
          <a:p>
            <a:r>
              <a:rPr lang="en-GB" sz="1800" dirty="0" smtClean="0"/>
              <a:t>Compute surface total energy flux as residual (e.g. Trenberth &amp; Solomon 1994)</a:t>
            </a:r>
          </a:p>
          <a:p>
            <a:r>
              <a:rPr lang="en-GB" sz="1800" dirty="0" smtClean="0"/>
              <a:t>Method: </a:t>
            </a:r>
            <a:r>
              <a:rPr lang="en-GB" sz="1800" dirty="0" smtClean="0">
                <a:hlinkClick r:id="rId3"/>
              </a:rPr>
              <a:t>Liu et al. (2015) JGR</a:t>
            </a:r>
            <a:endParaRPr lang="en-GB" sz="1800" dirty="0"/>
          </a:p>
        </p:txBody>
      </p:sp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45122"/>
          <a:stretch/>
        </p:blipFill>
        <p:spPr>
          <a:xfrm>
            <a:off x="5580112" y="3501008"/>
            <a:ext cx="3384376" cy="3050455"/>
          </a:xfrm>
          <a:prstGeom prst="rect">
            <a:avLst/>
          </a:prstGeom>
        </p:spPr>
      </p:pic>
      <p:pic>
        <p:nvPicPr>
          <p:cNvPr id="1026" name="Picture 2" descr="Figure 1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5822"/>
            <a:ext cx="3243271" cy="254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4200" y="1199880"/>
            <a:ext cx="1873664" cy="40011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</a:rPr>
              <a:t>CERES/ERBS</a:t>
            </a:r>
            <a:endParaRPr lang="en-GB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4888" y="3511010"/>
            <a:ext cx="151063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reanalyses</a:t>
            </a:r>
            <a:endParaRPr lang="en-GB" sz="2000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 bwMode="auto">
          <a:xfrm flipH="1">
            <a:off x="1763688" y="1599990"/>
            <a:ext cx="647344" cy="191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4" idx="2"/>
          </p:cNvCxnSpPr>
          <p:nvPr/>
        </p:nvCxnSpPr>
        <p:spPr bwMode="auto">
          <a:xfrm>
            <a:off x="2411032" y="1599990"/>
            <a:ext cx="576792" cy="191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7" idx="1"/>
          </p:cNvCxnSpPr>
          <p:nvPr/>
        </p:nvCxnSpPr>
        <p:spPr bwMode="auto">
          <a:xfrm flipH="1" flipV="1">
            <a:off x="3131840" y="3091006"/>
            <a:ext cx="423048" cy="6200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7" idx="1"/>
          </p:cNvCxnSpPr>
          <p:nvPr/>
        </p:nvCxnSpPr>
        <p:spPr bwMode="auto">
          <a:xfrm flipH="1" flipV="1">
            <a:off x="2176194" y="3071293"/>
            <a:ext cx="1378694" cy="6397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>
            <a:stCxn id="7" idx="1"/>
          </p:cNvCxnSpPr>
          <p:nvPr/>
        </p:nvCxnSpPr>
        <p:spPr bwMode="auto">
          <a:xfrm flipH="1" flipV="1">
            <a:off x="2654018" y="3511011"/>
            <a:ext cx="900870" cy="2000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27977" y="3466226"/>
            <a:ext cx="1848217" cy="114514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475292" y="4611371"/>
            <a:ext cx="288396" cy="394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4946535"/>
            <a:ext cx="4762872" cy="1650817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1800" kern="0" dirty="0" smtClean="0"/>
              <a:t>Unrealistic energy flux over land – corrected using simple energy balance model (observed </a:t>
            </a:r>
            <a:r>
              <a:rPr lang="en-GB" sz="1800" kern="0" dirty="0" err="1" smtClean="0"/>
              <a:t>dTs</a:t>
            </a:r>
            <a:r>
              <a:rPr lang="en-GB" sz="1800" kern="0" dirty="0" smtClean="0"/>
              <a:t>, simulated  heat capacity)</a:t>
            </a:r>
          </a:p>
          <a:p>
            <a:r>
              <a:rPr lang="en-GB" sz="1800" kern="0" dirty="0" smtClean="0"/>
              <a:t>Redistribute adjusted energy flux over ocean (by hemisphere or latitude bands)</a:t>
            </a:r>
            <a:endParaRPr lang="en-GB" sz="1800" kern="0" dirty="0"/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 bwMode="auto">
          <a:xfrm>
            <a:off x="5220072" y="5771944"/>
            <a:ext cx="514594" cy="670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Straight Arrow Connector 38"/>
          <p:cNvCxnSpPr>
            <a:stCxn id="31" idx="0"/>
          </p:cNvCxnSpPr>
          <p:nvPr/>
        </p:nvCxnSpPr>
        <p:spPr bwMode="auto">
          <a:xfrm flipH="1" flipV="1">
            <a:off x="2440905" y="3611039"/>
            <a:ext cx="397731" cy="13354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1543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7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2345" cy="1143000"/>
          </a:xfrm>
        </p:spPr>
        <p:txBody>
          <a:bodyPr/>
          <a:lstStyle/>
          <a:p>
            <a:r>
              <a:rPr lang="en-GB" sz="3600" dirty="0" smtClean="0">
                <a:solidFill>
                  <a:srgbClr val="0070C0"/>
                </a:solidFill>
              </a:rPr>
              <a:t>Evaluation of surface fluxes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907044"/>
            <a:ext cx="4248473" cy="1219119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Above: </a:t>
            </a:r>
            <a:r>
              <a:rPr lang="en-GB" sz="2000" dirty="0" smtClean="0"/>
              <a:t>Surface flux climatology (Wm</a:t>
            </a:r>
            <a:r>
              <a:rPr lang="en-GB" sz="2000" baseline="30000" dirty="0" smtClean="0"/>
              <a:t>-2</a:t>
            </a:r>
            <a:r>
              <a:rPr lang="en-GB" sz="2000" dirty="0" smtClean="0"/>
              <a:t>)</a:t>
            </a:r>
          </a:p>
          <a:p>
            <a:pPr marL="0" indent="0">
              <a:buNone/>
            </a:pPr>
            <a:r>
              <a:rPr lang="en-GB" sz="2000" b="1" dirty="0" smtClean="0"/>
              <a:t>Right: </a:t>
            </a:r>
            <a:r>
              <a:rPr lang="en-GB" sz="2000" dirty="0" smtClean="0"/>
              <a:t>Evaluation of reanalyses surface fluxes (top) &amp; constrained reanalyses using </a:t>
            </a:r>
            <a:r>
              <a:rPr lang="en-GB" sz="2000" dirty="0" smtClean="0">
                <a:hlinkClick r:id="rId2"/>
              </a:rPr>
              <a:t>Liu et al. (2015) </a:t>
            </a:r>
            <a:r>
              <a:rPr lang="en-GB" sz="2000" dirty="0" smtClean="0"/>
              <a:t>method below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547" r="46847"/>
          <a:stretch/>
        </p:blipFill>
        <p:spPr>
          <a:xfrm>
            <a:off x="464467" y="1663781"/>
            <a:ext cx="3875078" cy="3243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2" r="46231" b="3303"/>
          <a:stretch/>
        </p:blipFill>
        <p:spPr>
          <a:xfrm>
            <a:off x="4802460" y="307802"/>
            <a:ext cx="4162028" cy="593209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19" r="-508" b="-1049"/>
          <a:stretch/>
        </p:blipFill>
        <p:spPr>
          <a:xfrm>
            <a:off x="3131840" y="6372306"/>
            <a:ext cx="57606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70609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Future </a:t>
            </a:r>
            <a:r>
              <a:rPr lang="en-GB" dirty="0" smtClean="0">
                <a:solidFill>
                  <a:srgbClr val="0070C0"/>
                </a:solidFill>
              </a:rPr>
              <a:t>Plans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698" y="1085403"/>
            <a:ext cx="8229600" cy="3373835"/>
          </a:xfrm>
        </p:spPr>
        <p:txBody>
          <a:bodyPr/>
          <a:lstStyle/>
          <a:p>
            <a:r>
              <a:rPr lang="en-GB" sz="2400" dirty="0"/>
              <a:t>E</a:t>
            </a:r>
            <a:r>
              <a:rPr lang="en-GB" sz="2400" dirty="0" smtClean="0"/>
              <a:t>valuation of method/comparison with </a:t>
            </a:r>
            <a:r>
              <a:rPr lang="en-GB" sz="2400" i="1" dirty="0" smtClean="0"/>
              <a:t>in situ </a:t>
            </a:r>
            <a:r>
              <a:rPr lang="en-GB" sz="2400" dirty="0" smtClean="0"/>
              <a:t>observations </a:t>
            </a:r>
          </a:p>
          <a:p>
            <a:r>
              <a:rPr lang="en-GB" sz="2400" dirty="0" smtClean="0"/>
              <a:t>Regional changes in energy flux and links to hiatus &amp; feedbacks on internal variability (</a:t>
            </a:r>
            <a:r>
              <a:rPr lang="en-GB" sz="2400" dirty="0" smtClean="0">
                <a:hlinkClick r:id="rId2"/>
              </a:rPr>
              <a:t>SMURPHS</a:t>
            </a:r>
            <a:r>
              <a:rPr lang="en-GB" sz="2400" dirty="0" smtClean="0"/>
              <a:t> project)</a:t>
            </a:r>
          </a:p>
          <a:p>
            <a:r>
              <a:rPr lang="en-GB" sz="2400" dirty="0" smtClean="0"/>
              <a:t>Investigation of southern ocean model bias in energy fluxes</a:t>
            </a:r>
          </a:p>
          <a:p>
            <a:r>
              <a:rPr lang="en-GB" sz="2400" dirty="0" smtClean="0"/>
              <a:t>Reconcile top of atmosphere radiation and 3D ocean heating distribution and associated mechanisms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42" y="3732958"/>
            <a:ext cx="4265322" cy="2813469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1698" y="3573016"/>
            <a:ext cx="3964278" cy="297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400" kern="0" dirty="0" smtClean="0"/>
              <a:t>Role of cloud and latent heat changes</a:t>
            </a:r>
          </a:p>
          <a:p>
            <a:r>
              <a:rPr lang="en-GB" sz="2400" kern="0" dirty="0" smtClean="0"/>
              <a:t>Calculation of hemispheric energy imbalance &amp; transports (</a:t>
            </a:r>
            <a:r>
              <a:rPr lang="en-GB" sz="2400" kern="0" dirty="0" err="1" smtClean="0"/>
              <a:t>Petawatt</a:t>
            </a:r>
            <a:r>
              <a:rPr lang="en-GB" sz="2400" kern="0" dirty="0" smtClean="0"/>
              <a:t>, </a:t>
            </a:r>
            <a:r>
              <a:rPr lang="en-GB" sz="2400" b="1" kern="0" dirty="0" smtClean="0"/>
              <a:t>right</a:t>
            </a:r>
            <a:r>
              <a:rPr lang="en-GB" sz="2400" kern="0" dirty="0" smtClean="0"/>
              <a:t>)</a:t>
            </a:r>
            <a:r>
              <a:rPr lang="en-GB" sz="2400" b="1" kern="0" dirty="0" smtClean="0"/>
              <a:t> </a:t>
            </a:r>
            <a:r>
              <a:rPr lang="en-GB" sz="2400" kern="0" dirty="0" smtClean="0"/>
              <a:t>– implied ocean transports seem low</a:t>
            </a:r>
          </a:p>
          <a:p>
            <a:endParaRPr lang="en-GB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002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oR Theme">
  <a:themeElements>
    <a:clrScheme name="LIMITLESS - Red">
      <a:dk1>
        <a:srgbClr val="50535A"/>
      </a:dk1>
      <a:lt1>
        <a:srgbClr val="FFFFFF"/>
      </a:lt1>
      <a:dk2>
        <a:srgbClr val="000000"/>
      </a:dk2>
      <a:lt2>
        <a:srgbClr val="E0E0E1"/>
      </a:lt2>
      <a:accent1>
        <a:srgbClr val="D2002E"/>
      </a:accent1>
      <a:accent2>
        <a:srgbClr val="EF7945"/>
      </a:accent2>
      <a:accent3>
        <a:srgbClr val="009A84"/>
      </a:accent3>
      <a:accent4>
        <a:srgbClr val="8ABD24"/>
      </a:accent4>
      <a:accent5>
        <a:srgbClr val="00AEEF"/>
      </a:accent5>
      <a:accent6>
        <a:srgbClr val="79679C"/>
      </a:accent6>
      <a:hlink>
        <a:srgbClr val="D2002E"/>
      </a:hlink>
      <a:folHlink>
        <a:srgbClr val="747478"/>
      </a:folHlink>
    </a:clrScheme>
    <a:fontScheme name="Custom 1">
      <a:majorFont>
        <a:latin typeface="Effra Bold"/>
        <a:ea typeface=""/>
        <a:cs typeface=""/>
      </a:majorFont>
      <a:minorFont>
        <a:latin typeface="Eff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8100">
          <a:solidFill>
            <a:schemeClr val="accent1"/>
          </a:solidFill>
        </a:ln>
      </a:spPr>
      <a:bodyPr wrap="none">
        <a:spAutoFit/>
      </a:bodyPr>
      <a:lstStyle>
        <a:defPPr>
          <a:defRPr dirty="0">
            <a:solidFill>
              <a:schemeClr val="tx2"/>
            </a:solidFill>
            <a:latin typeface="+mn-lt"/>
          </a:defRPr>
        </a:defPPr>
      </a:lstStyle>
    </a:spDef>
    <a:lnDef>
      <a:spPr bwMode="auto">
        <a:noFill/>
        <a:ln w="381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UoR - Red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D2002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Orang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F7945"/>
        </a:accent1>
        <a:accent2>
          <a:srgbClr val="D2002E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Jad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9A84"/>
        </a:accent1>
        <a:accent2>
          <a:srgbClr val="EF7945"/>
        </a:accent2>
        <a:accent3>
          <a:srgbClr val="D2002E"/>
        </a:accent3>
        <a:accent4>
          <a:srgbClr val="8ABD24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Gree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8ABD24"/>
        </a:accent1>
        <a:accent2>
          <a:srgbClr val="EF7945"/>
        </a:accent2>
        <a:accent3>
          <a:srgbClr val="009A84"/>
        </a:accent3>
        <a:accent4>
          <a:srgbClr val="D2002E"/>
        </a:accent4>
        <a:accent5>
          <a:srgbClr val="00AEEF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Cyan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00AEEF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D2002E"/>
        </a:accent5>
        <a:accent6>
          <a:srgbClr val="79679C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urple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79679C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oR - Pink">
        <a:dk1>
          <a:srgbClr val="50535A"/>
        </a:dk1>
        <a:lt1>
          <a:srgbClr val="FFFFFF"/>
        </a:lt1>
        <a:dk2>
          <a:srgbClr val="000000"/>
        </a:dk2>
        <a:lt2>
          <a:srgbClr val="E0E0E1"/>
        </a:lt2>
        <a:accent1>
          <a:srgbClr val="E6007E"/>
        </a:accent1>
        <a:accent2>
          <a:srgbClr val="EF7945"/>
        </a:accent2>
        <a:accent3>
          <a:srgbClr val="009A84"/>
        </a:accent3>
        <a:accent4>
          <a:srgbClr val="8ABD24"/>
        </a:accent4>
        <a:accent5>
          <a:srgbClr val="00AEEF"/>
        </a:accent5>
        <a:accent6>
          <a:srgbClr val="D2002E"/>
        </a:accent6>
        <a:hlink>
          <a:srgbClr val="D2002E"/>
        </a:hlink>
        <a:folHlink>
          <a:srgbClr val="5053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11294</TotalTime>
  <Words>219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AngsanaUPC</vt:lpstr>
      <vt:lpstr>Arial</vt:lpstr>
      <vt:lpstr>Calibri</vt:lpstr>
      <vt:lpstr>Effra</vt:lpstr>
      <vt:lpstr>Effra Bold</vt:lpstr>
      <vt:lpstr>Effra Heavy</vt:lpstr>
      <vt:lpstr>Effra Light</vt:lpstr>
      <vt:lpstr>Rdg Vesta</vt:lpstr>
      <vt:lpstr>Times New Roman</vt:lpstr>
      <vt:lpstr>Wingdings</vt:lpstr>
      <vt:lpstr>1_Default Design</vt:lpstr>
      <vt:lpstr>UoR Theme</vt:lpstr>
      <vt:lpstr>1_UoR Theme</vt:lpstr>
      <vt:lpstr>2_UoR Theme</vt:lpstr>
      <vt:lpstr>3_UoR Theme</vt:lpstr>
      <vt:lpstr>DEEP-C surface energy flux product (Richard Allan, Chunlei Liu, University of Reading)</vt:lpstr>
      <vt:lpstr>Evaluation of surface fluxes</vt:lpstr>
      <vt:lpstr>Future Plans</vt:lpstr>
    </vt:vector>
  </TitlesOfParts>
  <Company>ESSC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SINERGEE</dc:title>
  <dc:creator>Allan and Slingo</dc:creator>
  <cp:lastModifiedBy>Richard Allan</cp:lastModifiedBy>
  <cp:revision>1695</cp:revision>
  <cp:lastPrinted>2015-06-08T13:57:33Z</cp:lastPrinted>
  <dcterms:created xsi:type="dcterms:W3CDTF">2001-08-31T10:10:14Z</dcterms:created>
  <dcterms:modified xsi:type="dcterms:W3CDTF">2016-09-12T12:54:33Z</dcterms:modified>
</cp:coreProperties>
</file>