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35" r:id="rId2"/>
    <p:sldMasterId id="2147483792" r:id="rId3"/>
    <p:sldMasterId id="2147483826" r:id="rId4"/>
    <p:sldMasterId id="2147483848" r:id="rId5"/>
    <p:sldMasterId id="2147483864" r:id="rId6"/>
  </p:sldMasterIdLst>
  <p:notesMasterIdLst>
    <p:notesMasterId r:id="rId27"/>
  </p:notesMasterIdLst>
  <p:handoutMasterIdLst>
    <p:handoutMasterId r:id="rId28"/>
  </p:handoutMasterIdLst>
  <p:sldIdLst>
    <p:sldId id="265" r:id="rId7"/>
    <p:sldId id="373" r:id="rId8"/>
    <p:sldId id="387" r:id="rId9"/>
    <p:sldId id="388" r:id="rId10"/>
    <p:sldId id="385" r:id="rId11"/>
    <p:sldId id="384" r:id="rId12"/>
    <p:sldId id="374" r:id="rId13"/>
    <p:sldId id="375" r:id="rId14"/>
    <p:sldId id="376" r:id="rId15"/>
    <p:sldId id="372" r:id="rId16"/>
    <p:sldId id="377" r:id="rId17"/>
    <p:sldId id="381" r:id="rId18"/>
    <p:sldId id="379" r:id="rId19"/>
    <p:sldId id="349" r:id="rId20"/>
    <p:sldId id="378" r:id="rId21"/>
    <p:sldId id="389" r:id="rId22"/>
    <p:sldId id="348" r:id="rId23"/>
    <p:sldId id="324" r:id="rId24"/>
    <p:sldId id="380" r:id="rId25"/>
    <p:sldId id="386" r:id="rId26"/>
  </p:sldIdLst>
  <p:sldSz cx="9144000" cy="6858000" type="screen4x3"/>
  <p:notesSz cx="6718300" cy="9867900"/>
  <p:embeddedFontLst>
    <p:embeddedFont>
      <p:font typeface="Effra Light" panose="020B0604020202020204" charset="0"/>
      <p:regular r:id="rId29"/>
      <p:italic r:id="rId30"/>
    </p:embeddedFont>
    <p:embeddedFont>
      <p:font typeface="Effra" panose="020B0604020202020204" charset="0"/>
      <p:regular r:id="rId31"/>
      <p:bold r:id="rId32"/>
      <p:italic r:id="rId33"/>
      <p:boldItalic r:id="rId34"/>
    </p:embeddedFont>
    <p:embeddedFont>
      <p:font typeface="AngsanaUPC" panose="02020603050405020304" pitchFamily="18" charset="-34"/>
      <p:regular r:id="rId35"/>
      <p:bold r:id="rId36"/>
      <p:italic r:id="rId37"/>
      <p:boldItalic r:id="rId38"/>
    </p:embeddedFont>
    <p:embeddedFont>
      <p:font typeface="Effra Bold" panose="020B0604020202020204" charset="0"/>
      <p:bold r:id="rId39"/>
    </p:embeddedFont>
    <p:embeddedFont>
      <p:font typeface="Effra Heavy" panose="020B0604020202020204" charset="0"/>
      <p:bold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Rdg Vesta" panose="02000503060000020004" charset="0"/>
      <p:regular r:id="rId46"/>
      <p:bold r:id="rId47"/>
      <p:italic r:id="rId48"/>
      <p:boldItalic r:id="rId49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00"/>
    <a:srgbClr val="9894F0"/>
    <a:srgbClr val="FDFDFD"/>
    <a:srgbClr val="D799A1"/>
    <a:srgbClr val="BF007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1" autoAdjust="0"/>
    <p:restoredTop sz="90081" autoAdjust="0"/>
  </p:normalViewPr>
  <p:slideViewPr>
    <p:cSldViewPr showGuides="1">
      <p:cViewPr varScale="1">
        <p:scale>
          <a:sx n="64" d="100"/>
          <a:sy n="64" d="100"/>
        </p:scale>
        <p:origin x="-9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5-day</a:t>
            </a:r>
            <a:r>
              <a:rPr lang="en-GB" baseline="0" dirty="0" smtClean="0"/>
              <a:t> means.</a:t>
            </a:r>
          </a:p>
          <a:p>
            <a:pPr marL="228600" indent="-228600">
              <a:buAutoNum type="arabicParenR"/>
            </a:pPr>
            <a:r>
              <a:rPr lang="en-GB" baseline="0" dirty="0" smtClean="0"/>
              <a:t>More </a:t>
            </a:r>
            <a:r>
              <a:rPr lang="en-GB" baseline="0" dirty="0" err="1" smtClean="0"/>
              <a:t>positve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dP</a:t>
            </a:r>
            <a:r>
              <a:rPr lang="en-GB" baseline="0" dirty="0" smtClean="0"/>
              <a:t>/</a:t>
            </a:r>
            <a:r>
              <a:rPr lang="en-GB" baseline="0" dirty="0" err="1" smtClean="0"/>
              <a:t>dT</a:t>
            </a:r>
            <a:r>
              <a:rPr lang="en-GB" baseline="0" dirty="0" smtClean="0"/>
              <a:t> for heavier percentiles (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and models)</a:t>
            </a:r>
          </a:p>
          <a:p>
            <a:pPr marL="228600" indent="-228600">
              <a:buAutoNum type="arabicParenR"/>
            </a:pPr>
            <a:r>
              <a:rPr lang="en-GB" baseline="0" dirty="0" smtClean="0"/>
              <a:t>Higher observed sensitivity than models over ocean, good agreement over land.</a:t>
            </a:r>
          </a:p>
          <a:p>
            <a:pPr marL="228600" indent="-228600">
              <a:buAutoNum type="arabicParenR"/>
            </a:pPr>
            <a:r>
              <a:rPr lang="en-GB" baseline="0" dirty="0" smtClean="0"/>
              <a:t>Mostly negative </a:t>
            </a:r>
            <a:r>
              <a:rPr lang="en-GB" baseline="0" dirty="0" err="1" smtClean="0"/>
              <a:t>dP</a:t>
            </a:r>
            <a:r>
              <a:rPr lang="en-GB" baseline="0" dirty="0" smtClean="0"/>
              <a:t>/</a:t>
            </a:r>
            <a:r>
              <a:rPr lang="en-GB" baseline="0" dirty="0" err="1" smtClean="0"/>
              <a:t>dT</a:t>
            </a:r>
            <a:r>
              <a:rPr lang="en-GB" baseline="0" dirty="0" smtClean="0"/>
              <a:t> for all percentiles (apart from heaviest) over land. Partly due to less rainfall over land in El Nino when warmer tropical T</a:t>
            </a:r>
          </a:p>
          <a:p>
            <a:pPr marL="228600" indent="-228600">
              <a:buAutoNum type="arabicParenR"/>
            </a:pPr>
            <a:r>
              <a:rPr lang="en-GB" baseline="0" dirty="0" smtClean="0"/>
              <a:t>Coupled models: similar picture over ocean.  Smaller sensitivity for highest percentiles under climate change since global increases in P with warming are muted by increasing CO2 levels.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DB257-6FD9-4ABC-A90E-F8C2E44FE70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42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CFF3-867D-4A13-A867-19531170F4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08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5AE93-A2AC-4450-9303-8CA8F43E63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056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EF5B-9DAB-4491-B320-4BD375E69F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991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</a:t>
            </a:r>
            <a:r>
              <a:rPr lang="en-US" sz="1800" kern="0" dirty="0" err="1" smtClean="0">
                <a:solidFill>
                  <a:srgbClr val="FFFFFF"/>
                </a:solidFill>
                <a:latin typeface="Rdg Vesta"/>
              </a:rPr>
              <a:t>RMetS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 SE Meeting, Reading Town Hall, 2014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39885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Year 12 Symposium, University of Reading, 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2013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5336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38954-6DB0-4371-83B5-7759225F35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2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64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AB62B-0FC4-4713-BBFC-824CFFB876A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4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59ADC-4877-4708-9A3B-6A9CFB58C75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7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8EE7-BD90-48A5-8D65-58DEFB005D2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17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6C144-8C7D-413F-9A76-F6CCE4ADD3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5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2399B-09C2-4AEA-9C1D-F281F2B52C2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69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6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E108D-53FF-46DF-8AE1-E09E673ACF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6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F1BB6-965D-4960-9773-5A383271DA6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8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A3A92-A3BB-47C9-B202-6CBF5027B34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5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CFF3-867D-4A13-A867-19531170F4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61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5AE93-A2AC-4450-9303-8CA8F43E63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1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EF5B-9DAB-4491-B320-4BD375E69F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60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</a:t>
            </a:r>
            <a:r>
              <a:rPr lang="en-US" sz="1800" kern="0" dirty="0" err="1" smtClean="0">
                <a:solidFill>
                  <a:srgbClr val="FFFFFF"/>
                </a:solidFill>
                <a:latin typeface="Rdg Vesta"/>
              </a:rPr>
              <a:t>RMetS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 SE Meeting, Reading Town Hall, 2014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10756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Year 12 Symposium, University of Reading, 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2013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6289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1803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4841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3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607732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19308076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4715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49943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5094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367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40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605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929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712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10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528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583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43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4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8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52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44970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039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39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801404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78058411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3483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4824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22585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1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701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018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300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676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588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82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6943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593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23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99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88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76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AB62B-0FC4-4713-BBFC-824CFFB876A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17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59ADC-4877-4708-9A3B-6A9CFB58C75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8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8EE7-BD90-48A5-8D65-58DEFB005D2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1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6C144-8C7D-413F-9A76-F6CCE4ADD3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748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2399B-09C2-4AEA-9C1D-F281F2B52C2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74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594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E108D-53FF-46DF-8AE1-E09E673ACF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88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F1BB6-965D-4960-9773-5A383271DA6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858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A3A92-A3BB-47C9-B202-6CBF5027B34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065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CFF3-867D-4A13-A867-19531170F4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332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5AE93-A2AC-4450-9303-8CA8F43E63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683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EF5B-9DAB-4491-B320-4BD375E69F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10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</a:t>
            </a:r>
            <a:r>
              <a:rPr lang="en-US" sz="1800" kern="0" dirty="0" err="1" smtClean="0">
                <a:solidFill>
                  <a:srgbClr val="FFFFFF"/>
                </a:solidFill>
                <a:latin typeface="Rdg Vesta"/>
              </a:rPr>
              <a:t>RMetS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 SE Meeting, Reading Town Hall, 2014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32239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FFFFFF"/>
                </a:solidFill>
                <a:latin typeface="Rdg Vesta"/>
              </a:rPr>
              <a:t>	Year 12 Symposium, University of Reading, </a:t>
            </a:r>
            <a:r>
              <a:rPr lang="en-US" sz="1800" kern="0" dirty="0" smtClean="0">
                <a:solidFill>
                  <a:srgbClr val="FFFFFF"/>
                </a:solidFill>
                <a:latin typeface="Rdg Vesta"/>
              </a:rPr>
              <a:t>2013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40935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AB62B-0FC4-4713-BBFC-824CFFB876A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905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59ADC-4877-4708-9A3B-6A9CFB58C75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367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8EE7-BD90-48A5-8D65-58DEFB005D2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4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6C144-8C7D-413F-9A76-F6CCE4ADD3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370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2399B-09C2-4AEA-9C1D-F281F2B52C2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575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61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E108D-53FF-46DF-8AE1-E09E673ACF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934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F1BB6-965D-4960-9773-5A383271DA6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265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A3A92-A3BB-47C9-B202-6CBF5027B34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0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863" r:id="rId20"/>
    <p:sldLayoutId id="2147483891" r:id="rId2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70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1B6B3A-2844-478A-B084-4527087C74C1}" type="slidenum">
              <a:rPr lang="en-GB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5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6009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9128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70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1B6B3A-2844-478A-B084-4527087C74C1}" type="slidenum">
              <a:rPr lang="en-GB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5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70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0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1B6B3A-2844-478A-B084-4527087C74C1}" type="slidenum">
              <a:rPr lang="en-GB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0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007/s10712-012-9213-z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://www.nature.com/ngeo/journal/v5/n10/abs/ngeo1568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wol1/doi/10.1002/2014GL062669/full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journals.ametsoc.org/doi/abs/10.1175/JCLI-D-14-00480.1" TargetMode="External"/><Relationship Id="rId13" Type="http://schemas.openxmlformats.org/officeDocument/2006/relationships/hyperlink" Target="http://journals.ametsoc.org/doi/full/10.1175/JCLI-D-12-00543.1" TargetMode="External"/><Relationship Id="rId3" Type="http://schemas.openxmlformats.org/officeDocument/2006/relationships/hyperlink" Target="http://www.nature.com/ngeo/journal/v7/n10/full/ngeo2247.html" TargetMode="External"/><Relationship Id="rId7" Type="http://schemas.openxmlformats.org/officeDocument/2006/relationships/hyperlink" Target="http://onlinelibrary.wiley.com/doi/10.1002/2013EF000159/full" TargetMode="External"/><Relationship Id="rId12" Type="http://schemas.openxmlformats.org/officeDocument/2006/relationships/hyperlink" Target="http://journals.ametsoc.org/doi/abs/10.1175/JCLI-D-11-00393.1" TargetMode="External"/><Relationship Id="rId17" Type="http://schemas.openxmlformats.org/officeDocument/2006/relationships/image" Target="../media/image35.png"/><Relationship Id="rId2" Type="http://schemas.openxmlformats.org/officeDocument/2006/relationships/hyperlink" Target="http://journals.ametsoc.org/doi/abs/10.1175/JCLI3990.1" TargetMode="Externa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opscience.iop.org/1748-9326/8/3/034002/" TargetMode="External"/><Relationship Id="rId11" Type="http://schemas.openxmlformats.org/officeDocument/2006/relationships/hyperlink" Target="http://dx.doi.org/10.1038/nclimate3046" TargetMode="External"/><Relationship Id="rId5" Type="http://schemas.openxmlformats.org/officeDocument/2006/relationships/hyperlink" Target="http://www.nature.com/ngeo/journal/v6/n4/abs/ngeo1744.html" TargetMode="External"/><Relationship Id="rId15" Type="http://schemas.openxmlformats.org/officeDocument/2006/relationships/hyperlink" Target="http://www.nature.com/ngeo/journal/v7/n10/full/ngeo2243.html" TargetMode="External"/><Relationship Id="rId10" Type="http://schemas.openxmlformats.org/officeDocument/2006/relationships/hyperlink" Target="http://www.hydrol-earth-syst-sci.net/18/1575/2014/hess-18-1575-2014.html" TargetMode="External"/><Relationship Id="rId4" Type="http://schemas.openxmlformats.org/officeDocument/2006/relationships/hyperlink" Target="http://journals.ametsoc.org/doi/abs/10.1175/JCLI-D-15-0369.1" TargetMode="External"/><Relationship Id="rId9" Type="http://schemas.openxmlformats.org/officeDocument/2006/relationships/hyperlink" Target="http://onlinelibrary.wiley.com/doi/10.1002/2015GL064127/full" TargetMode="External"/><Relationship Id="rId14" Type="http://schemas.openxmlformats.org/officeDocument/2006/relationships/hyperlink" Target="http://www.nature.com/nclimate/journal/v1/n5/abs/nclimate1169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.reading.ac.uk/~sgs02rpa/PAPERS/Allan13SG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nlinelibrary.wiley.com/doi/10.1002/2014GL060962/ful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002/2014GL060962/full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nature.com/ngeo/journal/v5/n10/full/ngeo1568.html" TargetMode="External"/><Relationship Id="rId4" Type="http://schemas.openxmlformats.org/officeDocument/2006/relationships/hyperlink" Target="http://link.springer.com/article/10.1007/s10712-012-9213-z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02/2015GL065765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dx.doi.org/10.1175/JAMC-D-13-082.1" TargetMode="External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17.png"/><Relationship Id="rId5" Type="http://schemas.openxmlformats.org/officeDocument/2006/relationships/image" Target="../media/image14.emf"/><Relationship Id="rId10" Type="http://schemas.openxmlformats.org/officeDocument/2006/relationships/hyperlink" Target="http://onlinelibrary.wiley.com/doi/10.1002/2016JD025246/abstract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.reading.ac.uk/~sgs02rpa/PAPERS/Allan13SG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.reading.ac.uk/~sgs02rpa/PAPERS/Allan13SG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Relationship Id="rId4" Type="http://schemas.openxmlformats.org/officeDocument/2006/relationships/hyperlink" Target="http://onlinelibrary.wiley.com/doi/10.1002/2014GL060962/f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dx.doi.org/10.1038/ngeo2828" TargetMode="External"/><Relationship Id="rId5" Type="http://schemas.openxmlformats.org/officeDocument/2006/relationships/hyperlink" Target="http://onlinelibrary.wiley.com/doi/10.1002/2015JD023264/full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10/5749/841.abstract" TargetMode="External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nlinelibrary.wiley.com/doi/10.1002/jgrd.50358/abstract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nlinelibrary.wiley.com/doi/10.1002/2014JD021927/fu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onlinelibrary.wiley.com/doi/10.1002/2015GL065765/abstrac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692696"/>
            <a:ext cx="8280000" cy="648072"/>
          </a:xfrm>
        </p:spPr>
        <p:txBody>
          <a:bodyPr/>
          <a:lstStyle/>
          <a:p>
            <a:r>
              <a:rPr lang="en-GB" sz="3200" dirty="0"/>
              <a:t>Evaluation of decadal </a:t>
            </a:r>
            <a:r>
              <a:rPr lang="en-GB" sz="3200" dirty="0" smtClean="0"/>
              <a:t>variability</a:t>
            </a:r>
            <a:r>
              <a:rPr lang="en-GB" sz="3200" b="0" dirty="0" smtClean="0"/>
              <a:t> </a:t>
            </a:r>
            <a:endParaRPr lang="en-GB" sz="24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879752"/>
            <a:ext cx="8280000" cy="709488"/>
          </a:xfrm>
        </p:spPr>
        <p:txBody>
          <a:bodyPr/>
          <a:lstStyle/>
          <a:p>
            <a:r>
              <a:rPr lang="en-GB" sz="2800" dirty="0" smtClean="0"/>
              <a:t>Richard Allan          </a:t>
            </a:r>
            <a:r>
              <a:rPr lang="en-GB" sz="2400" u="sng" dirty="0" smtClean="0">
                <a:solidFill>
                  <a:srgbClr val="002060"/>
                </a:solidFill>
              </a:rPr>
              <a:t>r.p.allan@reading.ac.uk</a:t>
            </a:r>
            <a:r>
              <a:rPr lang="en-GB" sz="2400" u="sng" dirty="0">
                <a:solidFill>
                  <a:srgbClr val="002060"/>
                </a:solidFill>
              </a:rPr>
              <a:t> </a:t>
            </a:r>
            <a:r>
              <a:rPr lang="en-GB" sz="2400" u="sng" dirty="0" smtClean="0">
                <a:solidFill>
                  <a:srgbClr val="002060"/>
                </a:solidFill>
              </a:rPr>
              <a:t>  </a:t>
            </a:r>
            <a:r>
              <a:rPr lang="en-GB" sz="2400" dirty="0" smtClean="0"/>
              <a:t>                </a:t>
            </a:r>
            <a:r>
              <a:rPr lang="en-GB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@</a:t>
            </a:r>
            <a:r>
              <a:rPr lang="en-GB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rpallanuk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GB" sz="2400" dirty="0" smtClean="0"/>
              <a:t>	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5" b="52112"/>
          <a:stretch/>
        </p:blipFill>
        <p:spPr>
          <a:xfrm>
            <a:off x="0" y="2204864"/>
            <a:ext cx="9144000" cy="2448272"/>
          </a:xfrm>
        </p:spPr>
      </p:pic>
      <p:pic>
        <p:nvPicPr>
          <p:cNvPr id="8" name="Picture 2" descr="NERC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678712"/>
            <a:ext cx="102282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78712"/>
            <a:ext cx="279530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2"/>
          <a:stretch/>
        </p:blipFill>
        <p:spPr bwMode="auto">
          <a:xfrm>
            <a:off x="3446874" y="5678712"/>
            <a:ext cx="2781310" cy="7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AutoShape 2" descr="Image result for Met Offic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Image result for Met Offic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ttps://encrypted-tbn3.gstatic.com/images?q=tbn:ANd9GcRIxBHO1z2cm1HBz5XlCMVzlS7TiYMoMQm16FZVWGLQZtfKrXb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78711"/>
            <a:ext cx="774339" cy="7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7975" y="1353784"/>
            <a:ext cx="7792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APPLICATIONS </a:t>
            </a:r>
            <a:r>
              <a:rPr lang="en-GB" b="1" dirty="0"/>
              <a:t>OF </a:t>
            </a:r>
            <a:r>
              <a:rPr lang="en-GB" b="1" dirty="0" smtClean="0"/>
              <a:t>SATELLITE  CLIMATE </a:t>
            </a:r>
            <a:r>
              <a:rPr lang="en-GB" b="1" dirty="0"/>
              <a:t>DATA RECORDS IN NUMERICAL MODELING </a:t>
            </a:r>
            <a:r>
              <a:rPr lang="en-GB" b="1" dirty="0" smtClean="0"/>
              <a:t>,  CMSAF/EUMETSAT workshop, ECMWF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Thoughts/conclusions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Why do we care about decadal variability?</a:t>
            </a:r>
          </a:p>
          <a:p>
            <a:pPr lvl="1"/>
            <a:r>
              <a:rPr lang="en-GB" dirty="0" smtClean="0"/>
              <a:t>Climate monitoring, additional test of model fidelity, understanding decadal processes/variability, more relevant to climate change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Internal variability, short term feedbacks, unexpected changes</a:t>
            </a:r>
            <a:endParaRPr lang="en-GB" dirty="0" smtClean="0"/>
          </a:p>
          <a:p>
            <a:r>
              <a:rPr lang="en-GB" dirty="0" smtClean="0"/>
              <a:t>Do we have any truly homogeneous decadal records?</a:t>
            </a:r>
          </a:p>
          <a:p>
            <a:r>
              <a:rPr lang="en-GB" dirty="0" smtClean="0"/>
              <a:t>Combination </a:t>
            </a:r>
            <a:r>
              <a:rPr lang="en-GB" dirty="0" smtClean="0"/>
              <a:t>of  satellite data and </a:t>
            </a:r>
            <a:r>
              <a:rPr lang="en-GB" dirty="0" smtClean="0"/>
              <a:t>models leads to better characterisation of </a:t>
            </a:r>
            <a:r>
              <a:rPr lang="en-GB" dirty="0" smtClean="0"/>
              <a:t>deficiencies in both and </a:t>
            </a:r>
            <a:r>
              <a:rPr lang="en-GB" dirty="0" smtClean="0"/>
              <a:t>advances in scientific understanding </a:t>
            </a:r>
            <a:endParaRPr lang="en-GB" dirty="0" smtClean="0"/>
          </a:p>
          <a:p>
            <a:pPr lvl="1"/>
            <a:r>
              <a:rPr lang="en-GB" dirty="0" smtClean="0"/>
              <a:t>AMIP </a:t>
            </a:r>
            <a:r>
              <a:rPr lang="en-GB" dirty="0" smtClean="0"/>
              <a:t>experiments are the most homogeneous </a:t>
            </a:r>
            <a:r>
              <a:rPr lang="en-GB" dirty="0" smtClean="0"/>
              <a:t>(basic) reanalyses</a:t>
            </a:r>
          </a:p>
          <a:p>
            <a:pPr lvl="1"/>
            <a:r>
              <a:rPr lang="en-GB" dirty="0" smtClean="0"/>
              <a:t>Could there be dedicated reanalyses for each key variable e.g. UTH? </a:t>
            </a:r>
            <a:endParaRPr lang="en-GB" dirty="0"/>
          </a:p>
          <a:p>
            <a:r>
              <a:rPr lang="en-GB" dirty="0" smtClean="0"/>
              <a:t>CMSAF/EUMETSAT climate records for numerical modelling</a:t>
            </a:r>
          </a:p>
          <a:p>
            <a:pPr lvl="1"/>
            <a:r>
              <a:rPr lang="en-GB" dirty="0" smtClean="0"/>
              <a:t>UTH, </a:t>
            </a:r>
            <a:r>
              <a:rPr lang="en-GB" dirty="0" smtClean="0"/>
              <a:t>radiation budget</a:t>
            </a:r>
            <a:r>
              <a:rPr lang="en-GB" dirty="0" smtClean="0"/>
              <a:t>, Cloud… all key to climate processes/feedbacks 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689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0906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 bwMode="auto">
          <a:xfrm>
            <a:off x="1691680" y="2996952"/>
            <a:ext cx="5544616" cy="2808312"/>
          </a:xfrm>
          <a:prstGeom prst="triangle">
            <a:avLst/>
          </a:prstGeom>
          <a:solidFill>
            <a:schemeClr val="accent1"/>
          </a:solidFill>
          <a:ln w="1270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5847655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0000"/>
                </a:solidFill>
                <a:latin typeface="Arial" charset="0"/>
              </a:rPr>
              <a:t>Homogeneity </a:t>
            </a:r>
            <a:r>
              <a:rPr lang="en-GB" sz="3200" dirty="0" smtClean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</a:t>
            </a:r>
            <a:endParaRPr lang="en-GB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429000"/>
            <a:ext cx="3384376" cy="584775"/>
          </a:xfrm>
          <a:prstGeom prst="rect">
            <a:avLst/>
          </a:prstGeom>
          <a:noFill/>
          <a:scene3d>
            <a:camera prst="orthographicFront">
              <a:rot lat="0" lon="0" rev="282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0000"/>
                </a:solidFill>
                <a:latin typeface="Arial" charset="0"/>
              </a:rPr>
              <a:t>Accuracy </a:t>
            </a:r>
            <a:r>
              <a:rPr lang="en-GB" sz="3200" dirty="0" smtClean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</a:t>
            </a:r>
            <a:endParaRPr lang="en-GB" sz="32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>
            <a:stCxn id="4" idx="2"/>
          </p:cNvCxnSpPr>
          <p:nvPr/>
        </p:nvCxnSpPr>
        <p:spPr bwMode="auto">
          <a:xfrm flipV="1">
            <a:off x="1691680" y="764704"/>
            <a:ext cx="0" cy="504056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-396552" y="2852936"/>
            <a:ext cx="3384376" cy="58477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0000"/>
                </a:solidFill>
                <a:latin typeface="Arial" charset="0"/>
              </a:rPr>
              <a:t>Availability </a:t>
            </a:r>
            <a:r>
              <a:rPr lang="en-GB" sz="3200" dirty="0" smtClean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</a:t>
            </a:r>
            <a:endParaRPr lang="en-GB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704" y="1052736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Sanity check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Gross biases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Timely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NWP process</a:t>
            </a:r>
            <a:endParaRPr lang="en-GB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3888" y="3257689"/>
            <a:ext cx="1872208" cy="1631216"/>
          </a:xfrm>
          <a:prstGeom prst="rect">
            <a:avLst/>
          </a:prstGeom>
          <a:noFill/>
          <a:scene3d>
            <a:camera prst="orthographicFront">
              <a:rot lat="0" lon="0" rev="189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Process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Uncertainty estimates required</a:t>
            </a:r>
            <a:endParaRPr lang="en-GB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04" y="3761745"/>
            <a:ext cx="2736304" cy="1323439"/>
          </a:xfrm>
          <a:prstGeom prst="rect">
            <a:avLst/>
          </a:prstGeom>
          <a:noFill/>
          <a:scene3d>
            <a:camera prst="orthographicFront">
              <a:rot lat="0" lon="0" rev="189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Diagnostic process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Climate</a:t>
            </a:r>
            <a:endParaRPr lang="en-GB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508518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(rubbish data)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44" y="1758916"/>
            <a:ext cx="5712164" cy="3198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emergent </a:t>
            </a:r>
            <a:r>
              <a:rPr lang="en-GB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constraintS</a:t>
            </a: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on </a:t>
            </a:r>
            <a:b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precipitation extremes?</a:t>
            </a:r>
            <a:endParaRPr lang="en-GB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57200" y="5445224"/>
            <a:ext cx="854946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Plot by </a:t>
            </a:r>
            <a:r>
              <a:rPr lang="en-GB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Chunlei</a:t>
            </a: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Liu, based on data from 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  <a:hlinkClick r:id="rId3"/>
              </a:rPr>
              <a:t>Allan et al. (2014) </a:t>
            </a:r>
            <a:r>
              <a:rPr lang="en-GB" sz="2000" dirty="0" err="1">
                <a:solidFill>
                  <a:srgbClr val="000000"/>
                </a:solidFill>
                <a:latin typeface="Calibri" pitchFamily="34" charset="0"/>
                <a:hlinkClick r:id="rId3"/>
              </a:rPr>
              <a:t>Surv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  <a:hlinkClick r:id="rId3"/>
              </a:rPr>
              <a:t>. </a:t>
            </a:r>
            <a:r>
              <a:rPr lang="en-GB" sz="2000" dirty="0" err="1">
                <a:solidFill>
                  <a:srgbClr val="000000"/>
                </a:solidFill>
                <a:latin typeface="Calibri" pitchFamily="34" charset="0"/>
                <a:hlinkClick r:id="rId3"/>
              </a:rPr>
              <a:t>Geophys</a:t>
            </a:r>
            <a:endParaRPr lang="en-GB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See </a:t>
            </a: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O’Gorman (2012) Nature </a:t>
            </a:r>
            <a:r>
              <a:rPr lang="en-GB" sz="2000" dirty="0" err="1" smtClean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Geosci</a:t>
            </a:r>
            <a:endParaRPr lang="en-GB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823" y="2047488"/>
            <a:ext cx="3064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Sensitivity of tropical 5-day precipitation extremes to ENSO-related temperature variability (x-axis) plotted against future land response (y-axis)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872253" y="3177525"/>
            <a:ext cx="298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Future response (RCP4.5)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7984" y="494116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ENSO variability (AMIP)</a:t>
            </a:r>
          </a:p>
        </p:txBody>
      </p:sp>
      <p:pic>
        <p:nvPicPr>
          <p:cNvPr id="9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6561"/>
            <a:ext cx="1729165" cy="4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2"/>
          <a:stretch/>
        </p:blipFill>
        <p:spPr bwMode="auto">
          <a:xfrm>
            <a:off x="5653319" y="923402"/>
            <a:ext cx="1872208" cy="48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08104" y="42210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Calibri" pitchFamily="34" charset="0"/>
              </a:rPr>
              <a:t>GPCP</a:t>
            </a:r>
          </a:p>
        </p:txBody>
      </p:sp>
    </p:spTree>
    <p:extLst>
      <p:ext uri="{BB962C8B-B14F-4D97-AF65-F5344CB8AC3E}">
        <p14:creationId xmlns:p14="http://schemas.microsoft.com/office/powerpoint/2010/main" val="23453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2214000"/>
            <a:ext cx="6090626" cy="4179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Discrepancy between radiation </a:t>
            </a:r>
            <a:br>
              <a:rPr lang="en-GB" sz="3600" dirty="0" smtClean="0"/>
            </a:br>
            <a:r>
              <a:rPr lang="en-GB" sz="3600" dirty="0" smtClean="0"/>
              <a:t>budget &amp; ocean heating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816" y="2421328"/>
            <a:ext cx="2548648" cy="3960000"/>
          </a:xfrm>
        </p:spPr>
        <p:txBody>
          <a:bodyPr/>
          <a:lstStyle/>
          <a:p>
            <a:r>
              <a:rPr lang="en-GB" dirty="0" smtClean="0"/>
              <a:t>Large ocean heating anomaly in 2002</a:t>
            </a:r>
          </a:p>
          <a:p>
            <a:r>
              <a:rPr lang="en-GB" dirty="0" smtClean="0"/>
              <a:t>Inconsistent with radiation budget observations and simulations</a:t>
            </a:r>
          </a:p>
          <a:p>
            <a:r>
              <a:rPr lang="en-GB" dirty="0"/>
              <a:t>C</a:t>
            </a:r>
            <a:r>
              <a:rPr lang="en-GB" dirty="0" smtClean="0"/>
              <a:t>hanging observing system influence?</a:t>
            </a:r>
          </a:p>
          <a:p>
            <a:r>
              <a:rPr lang="en-GB" dirty="0"/>
              <a:t>Slight drop in net flux 1999-2005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Smith et al. (2015) GRL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endParaRPr lang="en-GB" alt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788000" y="2736000"/>
            <a:ext cx="1368152" cy="0"/>
          </a:xfrm>
          <a:prstGeom prst="straightConnector1">
            <a:avLst/>
          </a:prstGeom>
          <a:noFill/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07277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80000" cy="828000"/>
          </a:xfrm>
        </p:spPr>
        <p:txBody>
          <a:bodyPr/>
          <a:lstStyle/>
          <a:p>
            <a:r>
              <a:rPr lang="en-GB" sz="3200" dirty="0" smtClean="0"/>
              <a:t>Evaluating physically-based</a:t>
            </a:r>
            <a:br>
              <a:rPr lang="en-GB" sz="3200" dirty="0" smtClean="0"/>
            </a:br>
            <a:r>
              <a:rPr lang="en-GB" sz="3200" dirty="0" smtClean="0"/>
              <a:t>changes in hydrological cycle</a:t>
            </a:r>
            <a:endParaRPr lang="en-GB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701248"/>
            <a:ext cx="4752528" cy="3960000"/>
          </a:xfrm>
        </p:spPr>
        <p:txBody>
          <a:bodyPr/>
          <a:lstStyle/>
          <a:p>
            <a:r>
              <a:rPr lang="en-GB" dirty="0" smtClean="0"/>
              <a:t>Increased moisture with warming implies amplified P-E </a:t>
            </a:r>
            <a:r>
              <a:rPr lang="en-GB" sz="1800" dirty="0" smtClean="0"/>
              <a:t>(e.g. </a:t>
            </a:r>
            <a:r>
              <a:rPr lang="en-GB" sz="1800" dirty="0" smtClean="0">
                <a:hlinkClick r:id="rId2"/>
              </a:rPr>
              <a:t>Held &amp; </a:t>
            </a:r>
            <a:r>
              <a:rPr lang="en-GB" sz="1800" dirty="0" err="1" smtClean="0">
                <a:hlinkClick r:id="rId2"/>
              </a:rPr>
              <a:t>Soden</a:t>
            </a:r>
            <a:r>
              <a:rPr lang="en-GB" sz="1800" dirty="0" smtClean="0">
                <a:hlinkClick r:id="rId2"/>
              </a:rPr>
              <a:t> 2006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Multi-annual P-E &gt; 0 over land implies increased P-E </a:t>
            </a:r>
            <a:r>
              <a:rPr lang="en-GB" sz="1800" dirty="0" smtClean="0"/>
              <a:t>(e.g. </a:t>
            </a:r>
            <a:r>
              <a:rPr lang="en-GB" sz="1800" dirty="0" smtClean="0">
                <a:hlinkClick r:id="rId3"/>
              </a:rPr>
              <a:t>Greve et al. 2014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Changes in T/RH gradients also     important </a:t>
            </a:r>
            <a:r>
              <a:rPr lang="en-GB" sz="1800" dirty="0" smtClean="0"/>
              <a:t>(</a:t>
            </a:r>
            <a:r>
              <a:rPr lang="en-GB" sz="1800" dirty="0" smtClean="0">
                <a:hlinkClick r:id="rId4"/>
              </a:rPr>
              <a:t>Byrne &amp; O’Gorman 2015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P-E &lt; 0 in dry season over land: more intense dry </a:t>
            </a:r>
            <a:r>
              <a:rPr lang="en-GB" i="1" dirty="0" smtClean="0"/>
              <a:t>and</a:t>
            </a:r>
            <a:r>
              <a:rPr lang="en-GB" dirty="0" smtClean="0"/>
              <a:t> wet seasons? </a:t>
            </a:r>
            <a:r>
              <a:rPr lang="en-GB" sz="1800" dirty="0" smtClean="0"/>
              <a:t>(</a:t>
            </a:r>
            <a:r>
              <a:rPr lang="en-GB" sz="1800" dirty="0" smtClean="0">
                <a:hlinkClick r:id="rId5"/>
              </a:rPr>
              <a:t>Chou et al. 2013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6"/>
              </a:rPr>
              <a:t>Liu &amp; Allan 2013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7"/>
              </a:rPr>
              <a:t>Kumar et al.  2014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Aridity metrics more relevant </a:t>
            </a:r>
            <a:r>
              <a:rPr lang="en-GB" sz="1800" dirty="0" smtClean="0"/>
              <a:t>(</a:t>
            </a:r>
            <a:r>
              <a:rPr lang="en-GB" sz="1800" dirty="0" smtClean="0">
                <a:hlinkClick r:id="rId8"/>
              </a:rPr>
              <a:t>Scheff &amp; Frierson 2015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9"/>
              </a:rPr>
              <a:t>Greve &amp; </a:t>
            </a:r>
            <a:r>
              <a:rPr lang="en-GB" sz="1800" dirty="0" err="1" smtClean="0">
                <a:hlinkClick r:id="rId9"/>
              </a:rPr>
              <a:t>Seneviratne</a:t>
            </a:r>
            <a:r>
              <a:rPr lang="en-GB" sz="1800" dirty="0" smtClean="0">
                <a:hlinkClick r:id="rId9"/>
              </a:rPr>
              <a:t> 2015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10"/>
              </a:rPr>
              <a:t>Roderick et al. 2014</a:t>
            </a:r>
            <a:r>
              <a:rPr lang="en-GB" sz="1800" dirty="0" smtClean="0"/>
              <a:t> ; </a:t>
            </a:r>
            <a:r>
              <a:rPr lang="en-GB" sz="1800" dirty="0" smtClean="0">
                <a:hlinkClick r:id="rId11"/>
              </a:rPr>
              <a:t>Milly &amp; Dunne 2016 </a:t>
            </a:r>
            <a:r>
              <a:rPr lang="en-GB" sz="1800" dirty="0" smtClean="0"/>
              <a:t>)</a:t>
            </a:r>
          </a:p>
          <a:p>
            <a:r>
              <a:rPr lang="en-GB" dirty="0" smtClean="0"/>
              <a:t>Changes in circulation dominate locally </a:t>
            </a:r>
            <a:r>
              <a:rPr lang="en-GB" sz="1800" dirty="0" smtClean="0"/>
              <a:t>(e.g. </a:t>
            </a:r>
            <a:r>
              <a:rPr lang="en-GB" sz="1800" dirty="0" smtClean="0">
                <a:hlinkClick r:id="rId12"/>
              </a:rPr>
              <a:t>Scheff &amp; Frierson 2012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13"/>
              </a:rPr>
              <a:t>Chadwick et al. 2013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14"/>
              </a:rPr>
              <a:t>Muller &amp; O’Gorman 2011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15"/>
              </a:rPr>
              <a:t>Allan 2014</a:t>
            </a:r>
            <a:r>
              <a:rPr lang="en-GB" sz="1800" dirty="0" smtClean="0"/>
              <a:t>)</a:t>
            </a:r>
            <a:endParaRPr lang="en-GB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FFFFA-72EE-4341-AAC3-151A90D5E5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" name="Picture 2" descr="http://ej.iop.org/images/1748-9326/8/3/034002/Full/erl470150f2_online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t="3105" b="1430"/>
          <a:stretch/>
        </p:blipFill>
        <p:spPr bwMode="auto">
          <a:xfrm>
            <a:off x="5645614" y="1728000"/>
            <a:ext cx="3246866" cy="430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84168" y="3645024"/>
            <a:ext cx="3168352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900" dirty="0" smtClean="0">
                <a:solidFill>
                  <a:srgbClr val="000000"/>
                </a:solidFill>
                <a:latin typeface="Calibri" pitchFamily="34" charset="0"/>
              </a:rPr>
              <a:t>1900  1950  2000  2050  2100</a:t>
            </a:r>
            <a:endParaRPr lang="en-GB" sz="19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363" y="1792411"/>
            <a:ext cx="457781" cy="19466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3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6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4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0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-2</a:t>
            </a:r>
          </a:p>
          <a:p>
            <a:pPr algn="r">
              <a:spcBef>
                <a:spcPts val="3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-4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84168" y="5868000"/>
            <a:ext cx="2987825" cy="2923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900" dirty="0" smtClean="0">
                <a:solidFill>
                  <a:srgbClr val="000000"/>
                </a:solidFill>
                <a:latin typeface="Calibri" pitchFamily="34" charset="0"/>
              </a:rPr>
              <a:t>1900  1950  2000  2050  2100</a:t>
            </a:r>
            <a:endParaRPr lang="en-GB" sz="19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9711" y="5528266"/>
            <a:ext cx="2078814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1800" b="1" dirty="0" smtClean="0">
                <a:solidFill>
                  <a:srgbClr val="000000"/>
                </a:solidFill>
              </a:rPr>
              <a:t> CMIP5 Simulations</a:t>
            </a:r>
            <a:endParaRPr lang="en-GB" sz="1800" b="1" dirty="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7578080" y="5157192"/>
            <a:ext cx="531871" cy="3710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156176" y="134076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Tropical Land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56176" y="1841206"/>
            <a:ext cx="1512168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00FF"/>
                </a:solidFill>
              </a:rPr>
              <a:t>GPCC  </a:t>
            </a:r>
            <a:r>
              <a:rPr lang="en-GB" sz="1800" b="1" dirty="0" smtClean="0">
                <a:solidFill>
                  <a:srgbClr val="FF0000"/>
                </a:solidFill>
              </a:rPr>
              <a:t>GPCP</a:t>
            </a:r>
            <a:endParaRPr lang="en-GB" sz="1800" b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6588224" y="2210538"/>
            <a:ext cx="0" cy="2776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7269047" y="2210538"/>
            <a:ext cx="209431" cy="42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884368" y="3244914"/>
            <a:ext cx="792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70C0"/>
                </a:solidFill>
              </a:rPr>
              <a:t>WET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84368" y="4067780"/>
            <a:ext cx="792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FFC000"/>
                </a:solidFill>
              </a:rPr>
              <a:t>DRY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516216" y="6165304"/>
            <a:ext cx="240803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hlinkClick r:id="rId6"/>
              </a:rPr>
              <a:t>Liu &amp; Allan </a:t>
            </a:r>
            <a:r>
              <a:rPr lang="en-GB" dirty="0" smtClean="0">
                <a:solidFill>
                  <a:srgbClr val="000000"/>
                </a:solidFill>
                <a:hlinkClick r:id="rId6"/>
              </a:rPr>
              <a:t>2013 ERL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66347" y="4005064"/>
            <a:ext cx="60179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9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5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0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-5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-10</a:t>
            </a:r>
          </a:p>
          <a:p>
            <a:pPr algn="r">
              <a:spcBef>
                <a:spcPts val="9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</a:rPr>
              <a:t>-15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92003" y="3573016"/>
            <a:ext cx="4288309" cy="52322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 charset="0"/>
              </a:rPr>
              <a:t>Precipitation Change (%)</a:t>
            </a:r>
            <a:endParaRPr lang="en-GB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214926" y="2926978"/>
            <a:ext cx="4605251" cy="32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71591" y="1700808"/>
            <a:ext cx="4532457" cy="11541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Interannual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-decadal changes in continental rainfall dominated by: </a:t>
            </a:r>
            <a:r>
              <a:rPr lang="en-GB" sz="2100" dirty="0" smtClean="0">
                <a:solidFill>
                  <a:srgbClr val="00B0F0"/>
                </a:solidFill>
                <a:latin typeface="Calibri" pitchFamily="34" charset="0"/>
              </a:rPr>
              <a:t>La </a:t>
            </a:r>
            <a:r>
              <a:rPr lang="en-GB" sz="2100" dirty="0">
                <a:solidFill>
                  <a:srgbClr val="00B0F0"/>
                </a:solidFill>
                <a:latin typeface="Calibri" pitchFamily="34" charset="0"/>
              </a:rPr>
              <a:t>Niña </a:t>
            </a:r>
            <a:r>
              <a:rPr lang="en-GB" sz="2100" dirty="0">
                <a:solidFill>
                  <a:schemeClr val="tx1"/>
                </a:solidFill>
                <a:latin typeface="Calibri" pitchFamily="34" charset="0"/>
              </a:rPr>
              <a:t>(more </a:t>
            </a:r>
            <a:r>
              <a:rPr lang="en-GB" sz="2100" dirty="0" smtClean="0">
                <a:solidFill>
                  <a:schemeClr val="tx1"/>
                </a:solidFill>
                <a:latin typeface="Calibri" pitchFamily="34" charset="0"/>
              </a:rPr>
              <a:t>rain) &amp; </a:t>
            </a:r>
            <a:r>
              <a:rPr lang="en-GB" sz="2100" dirty="0" smtClean="0">
                <a:solidFill>
                  <a:srgbClr val="FF0000"/>
                </a:solidFill>
                <a:latin typeface="Calibri" pitchFamily="34" charset="0"/>
              </a:rPr>
              <a:t>El Niño </a:t>
            </a:r>
            <a:r>
              <a:rPr lang="en-GB" sz="2100" dirty="0" smtClean="0">
                <a:solidFill>
                  <a:schemeClr val="tx1"/>
                </a:solidFill>
                <a:latin typeface="Calibri" pitchFamily="34" charset="0"/>
              </a:rPr>
              <a:t>(less rain)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619672" y="2854970"/>
            <a:ext cx="720080" cy="7920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3800761" y="2854970"/>
            <a:ext cx="195175" cy="12961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 flipV="1">
            <a:off x="3479090" y="5519266"/>
            <a:ext cx="245633" cy="1347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512728" y="5653990"/>
            <a:ext cx="9152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  <a:t>volcano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15616" y="496468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7DFC5A"/>
                </a:solidFill>
                <a:latin typeface="+mn-lt"/>
              </a:rPr>
              <a:t>GISS AMIP</a:t>
            </a:r>
          </a:p>
        </p:txBody>
      </p:sp>
    </p:spTree>
    <p:extLst>
      <p:ext uri="{BB962C8B-B14F-4D97-AF65-F5344CB8AC3E}">
        <p14:creationId xmlns:p14="http://schemas.microsoft.com/office/powerpoint/2010/main" val="3381505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/>
          <a:stretch/>
        </p:blipFill>
        <p:spPr>
          <a:xfrm>
            <a:off x="315884" y="300718"/>
            <a:ext cx="6218330" cy="6440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/>
          <a:stretch/>
        </p:blipFill>
        <p:spPr>
          <a:xfrm>
            <a:off x="315884" y="300718"/>
            <a:ext cx="6200332" cy="6482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4214" y="3521043"/>
            <a:ext cx="2609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Update from:</a:t>
            </a:r>
          </a:p>
          <a:p>
            <a:r>
              <a:rPr lang="en-GB" sz="1800" kern="0" dirty="0" smtClean="0">
                <a:solidFill>
                  <a:srgbClr val="000000"/>
                </a:solidFill>
                <a:latin typeface="Arial" charset="0"/>
                <a:hlinkClick r:id="rId3"/>
              </a:rPr>
              <a:t>Allan </a:t>
            </a:r>
            <a:r>
              <a:rPr lang="en-GB" sz="1800" kern="0" dirty="0">
                <a:solidFill>
                  <a:srgbClr val="000000"/>
                </a:solidFill>
                <a:latin typeface="Arial" charset="0"/>
                <a:hlinkClick r:id="rId3"/>
              </a:rPr>
              <a:t>et al. (2014) </a:t>
            </a:r>
            <a:r>
              <a:rPr lang="en-GB" sz="1800" kern="0" dirty="0" err="1">
                <a:solidFill>
                  <a:srgbClr val="000000"/>
                </a:solidFill>
                <a:latin typeface="Arial" charset="0"/>
                <a:hlinkClick r:id="rId3"/>
              </a:rPr>
              <a:t>Surv</a:t>
            </a:r>
            <a:r>
              <a:rPr lang="en-GB" sz="1800" kern="0" dirty="0">
                <a:solidFill>
                  <a:srgbClr val="000000"/>
                </a:solidFill>
                <a:latin typeface="Arial" charset="0"/>
                <a:hlinkClick r:id="rId3"/>
              </a:rPr>
              <a:t>. </a:t>
            </a:r>
            <a:r>
              <a:rPr lang="en-GB" sz="1800" kern="0" dirty="0" err="1">
                <a:solidFill>
                  <a:srgbClr val="000000"/>
                </a:solidFill>
                <a:latin typeface="Arial" charset="0"/>
                <a:hlinkClick r:id="rId3"/>
              </a:rPr>
              <a:t>Geophys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&amp;    </a:t>
            </a:r>
          </a:p>
          <a:p>
            <a:r>
              <a:rPr lang="en-GB" sz="1800" dirty="0" smtClean="0">
                <a:solidFill>
                  <a:srgbClr val="000000"/>
                </a:solidFill>
                <a:latin typeface="Arial" charset="0"/>
                <a:hlinkClick r:id="rId4"/>
              </a:rPr>
              <a:t>Allan </a:t>
            </a:r>
            <a:r>
              <a:rPr lang="en-GB" sz="1800" dirty="0">
                <a:solidFill>
                  <a:srgbClr val="000000"/>
                </a:solidFill>
                <a:latin typeface="Arial" charset="0"/>
                <a:hlinkClick r:id="rId4"/>
              </a:rPr>
              <a:t>et al. (2014)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hlinkClick r:id="rId4"/>
              </a:rPr>
              <a:t>GRL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708920" y="3172906"/>
            <a:ext cx="7776864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HEATING (Wm</a:t>
            </a:r>
            <a:r>
              <a:rPr lang="en-GB" baseline="30000" dirty="0" smtClean="0">
                <a:solidFill>
                  <a:srgbClr val="000000"/>
                </a:solidFill>
              </a:rPr>
              <a:t>-2</a:t>
            </a:r>
            <a:r>
              <a:rPr lang="en-GB" dirty="0" smtClean="0">
                <a:solidFill>
                  <a:srgbClr val="000000"/>
                </a:solidFill>
              </a:rPr>
              <a:t>)  PRECIP (%)   MOISTURE (%)   TEMPERATURE (K)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539552" y="116632"/>
            <a:ext cx="3285088" cy="45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3851921" y="121135"/>
            <a:ext cx="2448271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835696" y="-9939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00"/>
                </a:solidFill>
              </a:rPr>
              <a:t>surge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7984" y="-993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00"/>
                </a:solidFill>
              </a:rPr>
              <a:t>slowdown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6300192" y="116632"/>
            <a:ext cx="1642544" cy="450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/>
          </a:ln>
          <a:effectLst/>
        </p:spPr>
      </p:cxnSp>
      <p:sp>
        <p:nvSpPr>
          <p:cNvPr id="14" name="TextBox 7"/>
          <p:cNvSpPr txBox="1"/>
          <p:nvPr/>
        </p:nvSpPr>
        <p:spPr>
          <a:xfrm>
            <a:off x="6300192" y="5053533"/>
            <a:ext cx="6917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2.8</a:t>
            </a:r>
            <a:endParaRPr lang="en-GB" sz="1600" b="1" baseline="30000" dirty="0" smtClean="0">
              <a:solidFill>
                <a:srgbClr val="FF0000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1.8</a:t>
            </a: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0.8</a:t>
            </a:r>
          </a:p>
          <a:p>
            <a:pPr algn="ctr"/>
            <a:endParaRPr lang="en-GB" sz="3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-0.2</a:t>
            </a: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-1.2</a:t>
            </a: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-2.2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6919920" y="5170254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</a:rPr>
              <a:t>Earth’s energy imbalance (Wm</a:t>
            </a:r>
            <a:r>
              <a:rPr lang="en-GB" baseline="30000" dirty="0" smtClean="0">
                <a:solidFill>
                  <a:srgbClr val="FF0000"/>
                </a:solidFill>
              </a:rPr>
              <a:t>-2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55576" y="5949280"/>
            <a:ext cx="568863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Title 1"/>
          <p:cNvSpPr txBox="1">
            <a:spLocks/>
          </p:cNvSpPr>
          <p:nvPr/>
        </p:nvSpPr>
        <p:spPr bwMode="auto">
          <a:xfrm>
            <a:off x="6732240" y="548680"/>
            <a:ext cx="2160240" cy="282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ffra Bold"/>
              </a:rPr>
              <a:t>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ffra Bold"/>
              </a:rPr>
              <a:t>climate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ffra Bold"/>
              </a:rPr>
              <a:t>Change</a:t>
            </a:r>
            <a:r>
              <a:rPr lang="en-GB" sz="3600" kern="0" noProof="0" dirty="0" smtClean="0">
                <a:solidFill>
                  <a:srgbClr val="C00000"/>
                </a:solidFill>
                <a:latin typeface="Effra Bold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noProof="0" dirty="0" smtClean="0">
                <a:solidFill>
                  <a:srgbClr val="C00000"/>
                </a:solidFill>
                <a:latin typeface="Effra Bold"/>
              </a:rPr>
              <a:t>through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noProof="0" dirty="0" smtClean="0">
                <a:solidFill>
                  <a:srgbClr val="C00000"/>
                </a:solidFill>
                <a:latin typeface="Effra Bold"/>
              </a:rPr>
              <a:t>surge 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noProof="0" dirty="0" smtClean="0">
                <a:solidFill>
                  <a:srgbClr val="C00000"/>
                </a:solidFill>
                <a:latin typeface="Effra Bold"/>
              </a:rPr>
              <a:t>slowdown</a:t>
            </a:r>
            <a:endParaRPr kumimoji="0" lang="en-GB" sz="2800" b="1" i="0" u="none" strike="noStrike" kern="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Effra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8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907"/>
            <a:ext cx="6860515" cy="5256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20043" y="3294112"/>
            <a:ext cx="6127947" cy="1143000"/>
          </a:xfrm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/>
          <a:p>
            <a:r>
              <a:rPr lang="en-GB" sz="2800" dirty="0"/>
              <a:t>Net Imbalance </a:t>
            </a:r>
            <a:r>
              <a:rPr lang="en-GB" sz="2800" u="sng" dirty="0"/>
              <a:t>Anomaly</a:t>
            </a:r>
            <a:r>
              <a:rPr lang="en-GB" sz="2800" dirty="0"/>
              <a:t> (Wm</a:t>
            </a:r>
            <a:r>
              <a:rPr lang="en-GB" sz="2800" baseline="30000" dirty="0"/>
              <a:t>-2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920019" y="1484784"/>
            <a:ext cx="2188485" cy="40011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50"/>
                </a:solidFill>
              </a:rPr>
              <a:t>0.62±0.43 Wm</a:t>
            </a:r>
            <a:r>
              <a:rPr lang="en-GB" b="1" baseline="30000" dirty="0" smtClean="0">
                <a:solidFill>
                  <a:srgbClr val="00B050"/>
                </a:solidFill>
              </a:rPr>
              <a:t>-2</a:t>
            </a:r>
            <a:endParaRPr lang="en-GB" b="1" baseline="300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26295" y="841068"/>
            <a:ext cx="1057473" cy="4321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836712"/>
            <a:ext cx="1152112" cy="4321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52136" y="836712"/>
            <a:ext cx="1044000" cy="43219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96136" y="836712"/>
            <a:ext cx="1159379" cy="43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35896" y="836712"/>
            <a:ext cx="1116000" cy="43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766445"/>
            <a:ext cx="86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Imbalance: </a:t>
            </a:r>
            <a:r>
              <a:rPr lang="en-GB" sz="3600" dirty="0" smtClean="0">
                <a:solidFill>
                  <a:srgbClr val="000000"/>
                </a:solidFill>
              </a:rPr>
              <a:t>0.23   0.00   0.78   0.63   0.63   (Wm</a:t>
            </a:r>
            <a:r>
              <a:rPr lang="en-GB" sz="3600" baseline="30000" dirty="0" smtClean="0">
                <a:solidFill>
                  <a:srgbClr val="000000"/>
                </a:solidFill>
              </a:rPr>
              <a:t>-2</a:t>
            </a:r>
            <a:r>
              <a:rPr lang="en-GB" sz="3600" dirty="0" smtClean="0">
                <a:solidFill>
                  <a:srgbClr val="000000"/>
                </a:solidFill>
              </a:rPr>
              <a:t>)</a:t>
            </a:r>
            <a:endParaRPr lang="en-GB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1896" y="6375857"/>
            <a:ext cx="2881733" cy="400110"/>
          </a:xfrm>
          <a:prstGeom prst="rect">
            <a:avLst/>
          </a:prstGeom>
          <a:solidFill>
            <a:schemeClr val="bg1"/>
          </a:solidFill>
          <a:ln>
            <a:solidFill>
              <a:srgbClr val="DDDD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Arial" charset="0"/>
                <a:hlinkClick r:id="rId3"/>
              </a:rPr>
              <a:t>Allan et al. (2014) GRL</a:t>
            </a:r>
            <a:endParaRPr lang="en-GB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662396"/>
            <a:ext cx="2016405" cy="11594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34110" y="5345708"/>
            <a:ext cx="100584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Arial" charset="0"/>
              </a:rPr>
              <a:t>Volcano</a:t>
            </a:r>
            <a:endParaRPr lang="en-GB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8703" y="1626778"/>
            <a:ext cx="1081489" cy="307777"/>
          </a:xfrm>
          <a:prstGeom prst="rect">
            <a:avLst/>
          </a:prstGeom>
          <a:solidFill>
            <a:srgbClr val="A3E7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Arial" charset="0"/>
              </a:rPr>
              <a:t>La Niña</a:t>
            </a:r>
            <a:endParaRPr lang="en-GB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52683" y="4218871"/>
            <a:ext cx="925498" cy="30777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Arial" charset="0"/>
              </a:rPr>
              <a:t>El Niño</a:t>
            </a:r>
            <a:endParaRPr lang="en-GB" b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 bwMode="auto">
          <a:xfrm flipV="1">
            <a:off x="6078181" y="3851951"/>
            <a:ext cx="877334" cy="520809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20" idx="1"/>
          </p:cNvCxnSpPr>
          <p:nvPr/>
        </p:nvCxnSpPr>
        <p:spPr bwMode="auto">
          <a:xfrm flipH="1" flipV="1">
            <a:off x="4513186" y="3866853"/>
            <a:ext cx="639497" cy="505907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9" idx="2"/>
          </p:cNvCxnSpPr>
          <p:nvPr/>
        </p:nvCxnSpPr>
        <p:spPr bwMode="auto">
          <a:xfrm>
            <a:off x="5759448" y="1934555"/>
            <a:ext cx="756768" cy="209501"/>
          </a:xfrm>
          <a:prstGeom prst="straightConnector1">
            <a:avLst/>
          </a:prstGeom>
          <a:noFill/>
          <a:ln w="38100" cap="flat" cmpd="sng" algn="ctr">
            <a:solidFill>
              <a:srgbClr val="A3E7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002679" y="1934555"/>
            <a:ext cx="756768" cy="209501"/>
          </a:xfrm>
          <a:prstGeom prst="straightConnector1">
            <a:avLst/>
          </a:prstGeom>
          <a:noFill/>
          <a:ln w="38100" cap="flat" cmpd="sng" algn="ctr">
            <a:solidFill>
              <a:srgbClr val="A3E7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1637421" y="1484784"/>
            <a:ext cx="2862571" cy="40011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0.34±0.67 Wm</a:t>
            </a:r>
            <a:r>
              <a:rPr lang="en-GB" b="1" baseline="30000" dirty="0" smtClean="0">
                <a:solidFill>
                  <a:srgbClr val="FF0000"/>
                </a:solidFill>
              </a:rPr>
              <a:t>-2</a:t>
            </a:r>
            <a:endParaRPr lang="en-GB" b="1" baseline="300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1426296" y="1412776"/>
            <a:ext cx="3285088" cy="45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4832934" y="1412776"/>
            <a:ext cx="2803679" cy="450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782238" y="235058"/>
            <a:ext cx="7534177" cy="79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lang="en-GB" sz="3600" kern="0" cap="all" dirty="0" smtClean="0">
                <a:solidFill>
                  <a:srgbClr val="D2002E"/>
                </a:solidFill>
                <a:latin typeface="Effra Bold"/>
              </a:rPr>
              <a:t>Earth continues to heat up</a:t>
            </a:r>
            <a:endParaRPr kumimoji="0" lang="en-GB" sz="3600" b="0" i="0" u="none" strike="noStrike" kern="0" cap="all" spc="0" normalizeH="0" baseline="0" noProof="0" dirty="0" smtClean="0">
              <a:ln>
                <a:noFill/>
              </a:ln>
              <a:solidFill>
                <a:srgbClr val="D2002E"/>
              </a:solidFill>
              <a:effectLst/>
              <a:uLnTx/>
              <a:uFillTx/>
              <a:latin typeface="Effr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 animBg="1"/>
      <p:bldP spid="10" grpId="0" animBg="1"/>
      <p:bldP spid="11" grpId="0" animBg="1"/>
      <p:bldP spid="9" grpId="0" animBg="1"/>
      <p:bldP spid="5" grpId="0"/>
      <p:bldP spid="18" grpId="0" animBg="1"/>
      <p:bldP spid="19" grpId="0" animBg="1"/>
      <p:bldP spid="20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3" y="237805"/>
            <a:ext cx="4143444" cy="62799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1326" y="1234800"/>
            <a:ext cx="4123473" cy="828000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dirty="0" err="1" smtClean="0"/>
              <a:t>lw</a:t>
            </a:r>
            <a:r>
              <a:rPr lang="en-GB" dirty="0" smtClean="0"/>
              <a:t> &amp; </a:t>
            </a:r>
            <a:r>
              <a:rPr lang="en-GB" dirty="0" err="1" smtClean="0"/>
              <a:t>sw</a:t>
            </a:r>
            <a:r>
              <a:rPr lang="en-GB" dirty="0" smtClean="0"/>
              <a:t> fluxes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FFFFA-72EE-4341-AAC3-151A90D5E5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657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0" b="50000"/>
          <a:stretch/>
        </p:blipFill>
        <p:spPr bwMode="auto">
          <a:xfrm>
            <a:off x="3756922" y="761302"/>
            <a:ext cx="5344017" cy="301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02630"/>
            <a:ext cx="8763746" cy="778098"/>
          </a:xfrm>
          <a:solidFill>
            <a:schemeClr val="bg1"/>
          </a:solidFill>
        </p:spPr>
        <p:txBody>
          <a:bodyPr/>
          <a:lstStyle/>
          <a:p>
            <a:r>
              <a:rPr lang="en-GB" sz="2800" dirty="0" smtClean="0"/>
              <a:t>evaluating sensitivity of precipitation </a:t>
            </a:r>
            <a:br>
              <a:rPr lang="en-GB" sz="2800" dirty="0" smtClean="0"/>
            </a:br>
            <a:r>
              <a:rPr lang="en-GB" sz="2800" dirty="0" smtClean="0"/>
              <a:t>extremes to warming</a:t>
            </a:r>
            <a:endParaRPr lang="en-GB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t="89714"/>
          <a:stretch/>
        </p:blipFill>
        <p:spPr bwMode="auto">
          <a:xfrm>
            <a:off x="4139951" y="3631034"/>
            <a:ext cx="4960988" cy="62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39752" y="3097361"/>
            <a:ext cx="2520280" cy="46166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dP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/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dT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(%) </a:t>
            </a:r>
            <a:r>
              <a:rPr lang="en-GB" sz="2400" dirty="0" smtClean="0">
                <a:solidFill>
                  <a:srgbClr val="FF0000"/>
                </a:solidFill>
                <a:latin typeface="Calibri" pitchFamily="34" charset="0"/>
              </a:rPr>
              <a:t>Tropics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0352" y="236255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3998" y="203734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/>
                </a:solidFill>
                <a:latin typeface="Calibri" pitchFamily="34" charset="0"/>
              </a:rPr>
              <a:t>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3968" y="115314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  <a:latin typeface="Calibri" pitchFamily="34" charset="0"/>
              </a:rPr>
              <a:t>②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32040" y="3226002"/>
            <a:ext cx="1080120" cy="3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3466957" y="3717032"/>
            <a:ext cx="0" cy="2308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860032" y="322047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1998-2008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7" t="50000"/>
          <a:stretch/>
        </p:blipFill>
        <p:spPr bwMode="auto">
          <a:xfrm>
            <a:off x="3756922" y="3847058"/>
            <a:ext cx="533035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40706" y="4897561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4"/>
                </a:solidFill>
                <a:latin typeface="Calibri" pitchFamily="34" charset="0"/>
              </a:rPr>
              <a:t>④</a:t>
            </a:r>
            <a:endParaRPr lang="en-GB" sz="2400" b="1" dirty="0">
              <a:solidFill>
                <a:schemeClr val="accent4"/>
              </a:solidFill>
              <a:latin typeface="Calibri" pitchFamily="34" charset="0"/>
            </a:endParaRPr>
          </a:p>
          <a:p>
            <a:endParaRPr lang="en-GB" sz="24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8104" y="396145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4"/>
                </a:solidFill>
                <a:latin typeface="Calibri" pitchFamily="34" charset="0"/>
              </a:rPr>
              <a:t>④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5" t="41533" r="38643" b="52529"/>
          <a:stretch/>
        </p:blipFill>
        <p:spPr bwMode="auto">
          <a:xfrm>
            <a:off x="4932040" y="5791274"/>
            <a:ext cx="1097567" cy="35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716016" y="5071194"/>
            <a:ext cx="109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2060"/>
                </a:solidFill>
                <a:latin typeface="Calibri" pitchFamily="34" charset="0"/>
              </a:rPr>
              <a:t>Historical 1985-2005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39951" y="3991074"/>
            <a:ext cx="1340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B0F0"/>
                </a:solidFill>
                <a:latin typeface="Calibri" pitchFamily="34" charset="0"/>
              </a:rPr>
              <a:t>RCP4.5 </a:t>
            </a:r>
          </a:p>
          <a:p>
            <a:r>
              <a:rPr lang="en-GB" sz="1400" b="1" dirty="0" smtClean="0">
                <a:solidFill>
                  <a:srgbClr val="00B0F0"/>
                </a:solidFill>
                <a:latin typeface="Calibri" pitchFamily="34" charset="0"/>
              </a:rPr>
              <a:t>2080-2099 minus 1985-2005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83468" y="4300592"/>
            <a:ext cx="612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amip</a:t>
            </a:r>
            <a:endParaRPr lang="en-GB" sz="1600" dirty="0"/>
          </a:p>
        </p:txBody>
      </p:sp>
      <p:sp>
        <p:nvSpPr>
          <p:cNvPr id="24" name="Rectangle 23"/>
          <p:cNvSpPr/>
          <p:nvPr/>
        </p:nvSpPr>
        <p:spPr>
          <a:xfrm>
            <a:off x="8012704" y="4588624"/>
            <a:ext cx="612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amip</a:t>
            </a:r>
            <a:endParaRPr lang="en-GB" sz="1600" dirty="0"/>
          </a:p>
        </p:txBody>
      </p:sp>
      <p:sp>
        <p:nvSpPr>
          <p:cNvPr id="25" name="Freeform 24"/>
          <p:cNvSpPr/>
          <p:nvPr/>
        </p:nvSpPr>
        <p:spPr bwMode="auto">
          <a:xfrm>
            <a:off x="6688288" y="4280140"/>
            <a:ext cx="1937084" cy="1079086"/>
          </a:xfrm>
          <a:custGeom>
            <a:avLst/>
            <a:gdLst>
              <a:gd name="connsiteX0" fmla="*/ 0 w 1937084"/>
              <a:gd name="connsiteY0" fmla="*/ 842211 h 1022685"/>
              <a:gd name="connsiteX1" fmla="*/ 60157 w 1937084"/>
              <a:gd name="connsiteY1" fmla="*/ 890337 h 1022685"/>
              <a:gd name="connsiteX2" fmla="*/ 96252 w 1937084"/>
              <a:gd name="connsiteY2" fmla="*/ 1022685 h 1022685"/>
              <a:gd name="connsiteX3" fmla="*/ 132347 w 1937084"/>
              <a:gd name="connsiteY3" fmla="*/ 1010653 h 1022685"/>
              <a:gd name="connsiteX4" fmla="*/ 180473 w 1937084"/>
              <a:gd name="connsiteY4" fmla="*/ 938463 h 1022685"/>
              <a:gd name="connsiteX5" fmla="*/ 228600 w 1937084"/>
              <a:gd name="connsiteY5" fmla="*/ 878306 h 1022685"/>
              <a:gd name="connsiteX6" fmla="*/ 264694 w 1937084"/>
              <a:gd name="connsiteY6" fmla="*/ 806116 h 1022685"/>
              <a:gd name="connsiteX7" fmla="*/ 300789 w 1937084"/>
              <a:gd name="connsiteY7" fmla="*/ 733927 h 1022685"/>
              <a:gd name="connsiteX8" fmla="*/ 336884 w 1937084"/>
              <a:gd name="connsiteY8" fmla="*/ 721895 h 1022685"/>
              <a:gd name="connsiteX9" fmla="*/ 372979 w 1937084"/>
              <a:gd name="connsiteY9" fmla="*/ 697832 h 1022685"/>
              <a:gd name="connsiteX10" fmla="*/ 409073 w 1937084"/>
              <a:gd name="connsiteY10" fmla="*/ 685800 h 1022685"/>
              <a:gd name="connsiteX11" fmla="*/ 445168 w 1937084"/>
              <a:gd name="connsiteY11" fmla="*/ 661737 h 1022685"/>
              <a:gd name="connsiteX12" fmla="*/ 529389 w 1937084"/>
              <a:gd name="connsiteY12" fmla="*/ 637674 h 1022685"/>
              <a:gd name="connsiteX13" fmla="*/ 613610 w 1937084"/>
              <a:gd name="connsiteY13" fmla="*/ 589548 h 1022685"/>
              <a:gd name="connsiteX14" fmla="*/ 649705 w 1937084"/>
              <a:gd name="connsiteY14" fmla="*/ 577516 h 1022685"/>
              <a:gd name="connsiteX15" fmla="*/ 721894 w 1937084"/>
              <a:gd name="connsiteY15" fmla="*/ 541421 h 1022685"/>
              <a:gd name="connsiteX16" fmla="*/ 818147 w 1937084"/>
              <a:gd name="connsiteY16" fmla="*/ 529390 h 1022685"/>
              <a:gd name="connsiteX17" fmla="*/ 1046747 w 1937084"/>
              <a:gd name="connsiteY17" fmla="*/ 505327 h 1022685"/>
              <a:gd name="connsiteX18" fmla="*/ 1191126 w 1937084"/>
              <a:gd name="connsiteY18" fmla="*/ 457200 h 1022685"/>
              <a:gd name="connsiteX19" fmla="*/ 1239252 w 1937084"/>
              <a:gd name="connsiteY19" fmla="*/ 433137 h 1022685"/>
              <a:gd name="connsiteX20" fmla="*/ 1335505 w 1937084"/>
              <a:gd name="connsiteY20" fmla="*/ 409074 h 1022685"/>
              <a:gd name="connsiteX21" fmla="*/ 1371600 w 1937084"/>
              <a:gd name="connsiteY21" fmla="*/ 397042 h 1022685"/>
              <a:gd name="connsiteX22" fmla="*/ 1515979 w 1937084"/>
              <a:gd name="connsiteY22" fmla="*/ 372979 h 1022685"/>
              <a:gd name="connsiteX23" fmla="*/ 1624263 w 1937084"/>
              <a:gd name="connsiteY23" fmla="*/ 324853 h 1022685"/>
              <a:gd name="connsiteX24" fmla="*/ 1696452 w 1937084"/>
              <a:gd name="connsiteY24" fmla="*/ 264695 h 1022685"/>
              <a:gd name="connsiteX25" fmla="*/ 1732547 w 1937084"/>
              <a:gd name="connsiteY25" fmla="*/ 240632 h 1022685"/>
              <a:gd name="connsiteX26" fmla="*/ 1768642 w 1937084"/>
              <a:gd name="connsiteY26" fmla="*/ 204537 h 1022685"/>
              <a:gd name="connsiteX27" fmla="*/ 1864894 w 1937084"/>
              <a:gd name="connsiteY27" fmla="*/ 120316 h 1022685"/>
              <a:gd name="connsiteX28" fmla="*/ 1888957 w 1937084"/>
              <a:gd name="connsiteY28" fmla="*/ 84221 h 1022685"/>
              <a:gd name="connsiteX29" fmla="*/ 1900989 w 1937084"/>
              <a:gd name="connsiteY29" fmla="*/ 48127 h 1022685"/>
              <a:gd name="connsiteX30" fmla="*/ 1937084 w 1937084"/>
              <a:gd name="connsiteY30" fmla="*/ 0 h 102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937084" h="1022685">
                <a:moveTo>
                  <a:pt x="0" y="842211"/>
                </a:moveTo>
                <a:cubicBezTo>
                  <a:pt x="20052" y="858253"/>
                  <a:pt x="45431" y="869299"/>
                  <a:pt x="60157" y="890337"/>
                </a:cubicBezTo>
                <a:cubicBezTo>
                  <a:pt x="77256" y="914764"/>
                  <a:pt x="90076" y="991803"/>
                  <a:pt x="96252" y="1022685"/>
                </a:cubicBezTo>
                <a:cubicBezTo>
                  <a:pt x="108284" y="1018674"/>
                  <a:pt x="121795" y="1017688"/>
                  <a:pt x="132347" y="1010653"/>
                </a:cubicBezTo>
                <a:cubicBezTo>
                  <a:pt x="183667" y="976440"/>
                  <a:pt x="158398" y="982614"/>
                  <a:pt x="180473" y="938463"/>
                </a:cubicBezTo>
                <a:cubicBezTo>
                  <a:pt x="195650" y="908108"/>
                  <a:pt x="206218" y="900687"/>
                  <a:pt x="228600" y="878306"/>
                </a:cubicBezTo>
                <a:cubicBezTo>
                  <a:pt x="258838" y="787587"/>
                  <a:pt x="218050" y="899403"/>
                  <a:pt x="264694" y="806116"/>
                </a:cubicBezTo>
                <a:cubicBezTo>
                  <a:pt x="279224" y="777055"/>
                  <a:pt x="272056" y="756913"/>
                  <a:pt x="300789" y="733927"/>
                </a:cubicBezTo>
                <a:cubicBezTo>
                  <a:pt x="310692" y="726004"/>
                  <a:pt x="325540" y="727567"/>
                  <a:pt x="336884" y="721895"/>
                </a:cubicBezTo>
                <a:cubicBezTo>
                  <a:pt x="349818" y="715428"/>
                  <a:pt x="360045" y="704299"/>
                  <a:pt x="372979" y="697832"/>
                </a:cubicBezTo>
                <a:cubicBezTo>
                  <a:pt x="384322" y="692160"/>
                  <a:pt x="397730" y="691472"/>
                  <a:pt x="409073" y="685800"/>
                </a:cubicBezTo>
                <a:cubicBezTo>
                  <a:pt x="422007" y="679333"/>
                  <a:pt x="432234" y="668204"/>
                  <a:pt x="445168" y="661737"/>
                </a:cubicBezTo>
                <a:cubicBezTo>
                  <a:pt x="462424" y="653109"/>
                  <a:pt x="513975" y="641528"/>
                  <a:pt x="529389" y="637674"/>
                </a:cubicBezTo>
                <a:cubicBezTo>
                  <a:pt x="565639" y="613508"/>
                  <a:pt x="570868" y="607866"/>
                  <a:pt x="613610" y="589548"/>
                </a:cubicBezTo>
                <a:cubicBezTo>
                  <a:pt x="625267" y="584552"/>
                  <a:pt x="638361" y="583188"/>
                  <a:pt x="649705" y="577516"/>
                </a:cubicBezTo>
                <a:cubicBezTo>
                  <a:pt x="693736" y="555500"/>
                  <a:pt x="674376" y="550061"/>
                  <a:pt x="721894" y="541421"/>
                </a:cubicBezTo>
                <a:cubicBezTo>
                  <a:pt x="753706" y="535637"/>
                  <a:pt x="786138" y="533963"/>
                  <a:pt x="818147" y="529390"/>
                </a:cubicBezTo>
                <a:cubicBezTo>
                  <a:pt x="986622" y="505322"/>
                  <a:pt x="770183" y="526600"/>
                  <a:pt x="1046747" y="505327"/>
                </a:cubicBezTo>
                <a:lnTo>
                  <a:pt x="1191126" y="457200"/>
                </a:lnTo>
                <a:cubicBezTo>
                  <a:pt x="1208141" y="451528"/>
                  <a:pt x="1222767" y="440202"/>
                  <a:pt x="1239252" y="433137"/>
                </a:cubicBezTo>
                <a:cubicBezTo>
                  <a:pt x="1277751" y="416638"/>
                  <a:pt x="1290316" y="420372"/>
                  <a:pt x="1335505" y="409074"/>
                </a:cubicBezTo>
                <a:cubicBezTo>
                  <a:pt x="1347809" y="405998"/>
                  <a:pt x="1359164" y="399529"/>
                  <a:pt x="1371600" y="397042"/>
                </a:cubicBezTo>
                <a:cubicBezTo>
                  <a:pt x="1413786" y="388605"/>
                  <a:pt x="1472924" y="385896"/>
                  <a:pt x="1515979" y="372979"/>
                </a:cubicBezTo>
                <a:cubicBezTo>
                  <a:pt x="1543116" y="364838"/>
                  <a:pt x="1598071" y="339820"/>
                  <a:pt x="1624263" y="324853"/>
                </a:cubicBezTo>
                <a:cubicBezTo>
                  <a:pt x="1681289" y="292267"/>
                  <a:pt x="1642161" y="309937"/>
                  <a:pt x="1696452" y="264695"/>
                </a:cubicBezTo>
                <a:cubicBezTo>
                  <a:pt x="1707561" y="255438"/>
                  <a:pt x="1721438" y="249889"/>
                  <a:pt x="1732547" y="240632"/>
                </a:cubicBezTo>
                <a:cubicBezTo>
                  <a:pt x="1745619" y="229739"/>
                  <a:pt x="1755570" y="215430"/>
                  <a:pt x="1768642" y="204537"/>
                </a:cubicBezTo>
                <a:cubicBezTo>
                  <a:pt x="1816337" y="164790"/>
                  <a:pt x="1818035" y="190606"/>
                  <a:pt x="1864894" y="120316"/>
                </a:cubicBezTo>
                <a:cubicBezTo>
                  <a:pt x="1872915" y="108284"/>
                  <a:pt x="1882490" y="97155"/>
                  <a:pt x="1888957" y="84221"/>
                </a:cubicBezTo>
                <a:cubicBezTo>
                  <a:pt x="1894629" y="72878"/>
                  <a:pt x="1895317" y="59470"/>
                  <a:pt x="1900989" y="48127"/>
                </a:cubicBezTo>
                <a:cubicBezTo>
                  <a:pt x="1914595" y="20916"/>
                  <a:pt x="1920163" y="16921"/>
                  <a:pt x="1937084" y="0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231123" y="4060668"/>
            <a:ext cx="1925053" cy="1802614"/>
          </a:xfrm>
          <a:custGeom>
            <a:avLst/>
            <a:gdLst>
              <a:gd name="connsiteX0" fmla="*/ 0 w 1925053"/>
              <a:gd name="connsiteY0" fmla="*/ 1528010 h 1528010"/>
              <a:gd name="connsiteX1" fmla="*/ 336884 w 1925053"/>
              <a:gd name="connsiteY1" fmla="*/ 950495 h 1528010"/>
              <a:gd name="connsiteX2" fmla="*/ 1143000 w 1925053"/>
              <a:gd name="connsiteY2" fmla="*/ 625642 h 1528010"/>
              <a:gd name="connsiteX3" fmla="*/ 1768642 w 1925053"/>
              <a:gd name="connsiteY3" fmla="*/ 300789 h 1528010"/>
              <a:gd name="connsiteX4" fmla="*/ 1925053 w 1925053"/>
              <a:gd name="connsiteY4" fmla="*/ 0 h 152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53" h="1528010">
                <a:moveTo>
                  <a:pt x="0" y="1528010"/>
                </a:moveTo>
                <a:cubicBezTo>
                  <a:pt x="73192" y="1314450"/>
                  <a:pt x="146384" y="1100890"/>
                  <a:pt x="336884" y="950495"/>
                </a:cubicBezTo>
                <a:cubicBezTo>
                  <a:pt x="527384" y="800100"/>
                  <a:pt x="904374" y="733926"/>
                  <a:pt x="1143000" y="625642"/>
                </a:cubicBezTo>
                <a:cubicBezTo>
                  <a:pt x="1381626" y="517358"/>
                  <a:pt x="1638300" y="405063"/>
                  <a:pt x="1768642" y="300789"/>
                </a:cubicBezTo>
                <a:cubicBezTo>
                  <a:pt x="1898984" y="196515"/>
                  <a:pt x="1912018" y="98257"/>
                  <a:pt x="1925053" y="0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0296" y="5502862"/>
            <a:ext cx="18441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Allan </a:t>
            </a:r>
            <a:r>
              <a:rPr lang="en-GB" sz="180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et al. (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2014) </a:t>
            </a:r>
            <a:r>
              <a:rPr lang="en-GB" sz="1800" dirty="0" err="1">
                <a:solidFill>
                  <a:srgbClr val="000000"/>
                </a:solidFill>
                <a:latin typeface="Calibri" pitchFamily="34" charset="0"/>
                <a:hlinkClick r:id="rId4"/>
              </a:rPr>
              <a:t>Surv</a:t>
            </a:r>
            <a:r>
              <a:rPr lang="en-GB" sz="180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. </a:t>
            </a:r>
            <a:r>
              <a:rPr lang="en-GB" sz="1800" dirty="0" err="1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Geophys</a:t>
            </a:r>
            <a:endParaRPr lang="en-GB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6453336"/>
            <a:ext cx="12241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251521" y="1124744"/>
            <a:ext cx="3348371" cy="51845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600" kern="0" dirty="0" smtClean="0">
                <a:latin typeface="+mj-lt"/>
              </a:rPr>
              <a:t>Observed/simulated 5-day mean response</a:t>
            </a:r>
            <a:endParaRPr lang="en-GB" sz="2600" dirty="0" smtClean="0">
              <a:latin typeface="+mj-lt"/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①</a:t>
            </a:r>
            <a:r>
              <a:rPr lang="en-GB" sz="2000" dirty="0" smtClean="0">
                <a:latin typeface="Calibri" panose="020F0502020204030204" pitchFamily="34" charset="0"/>
              </a:rPr>
              <a:t> More </a:t>
            </a:r>
            <a:r>
              <a:rPr lang="en-GB" sz="2000" dirty="0" err="1" smtClean="0">
                <a:latin typeface="Calibri" panose="020F0502020204030204" pitchFamily="34" charset="0"/>
              </a:rPr>
              <a:t>positve</a:t>
            </a:r>
            <a:r>
              <a:rPr lang="en-GB" sz="2000" dirty="0" smtClean="0"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latin typeface="Calibri" panose="020F0502020204030204" pitchFamily="34" charset="0"/>
              </a:rPr>
              <a:t>dP</a:t>
            </a:r>
            <a:r>
              <a:rPr lang="en-GB" sz="2000" dirty="0" smtClean="0">
                <a:latin typeface="Calibri" panose="020F0502020204030204" pitchFamily="34" charset="0"/>
              </a:rPr>
              <a:t>/</a:t>
            </a:r>
            <a:r>
              <a:rPr lang="en-GB" sz="2000" dirty="0" err="1" smtClean="0">
                <a:latin typeface="Calibri" panose="020F0502020204030204" pitchFamily="34" charset="0"/>
              </a:rPr>
              <a:t>dT</a:t>
            </a:r>
            <a:r>
              <a:rPr lang="en-GB" sz="2000" dirty="0" smtClean="0">
                <a:latin typeface="Calibri" panose="020F0502020204030204" pitchFamily="34" charset="0"/>
              </a:rPr>
              <a:t> for heavier percentiles 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②</a:t>
            </a:r>
            <a:r>
              <a:rPr lang="en-GB" sz="2000" dirty="0" smtClean="0">
                <a:latin typeface="Calibri" panose="020F0502020204030204" pitchFamily="34" charset="0"/>
              </a:rPr>
              <a:t> </a:t>
            </a:r>
            <a:r>
              <a:rPr lang="en-GB" sz="2000" dirty="0">
                <a:latin typeface="Calibri" panose="020F0502020204030204" pitchFamily="34" charset="0"/>
              </a:rPr>
              <a:t>M</a:t>
            </a:r>
            <a:r>
              <a:rPr lang="en-GB" sz="2000" dirty="0" smtClean="0">
                <a:latin typeface="Calibri" panose="020F0502020204030204" pitchFamily="34" charset="0"/>
              </a:rPr>
              <a:t>ore positive observed sensitivity over ocean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③</a:t>
            </a:r>
            <a:r>
              <a:rPr lang="en-GB" sz="2000" dirty="0" smtClean="0">
                <a:latin typeface="Calibri" panose="020F0502020204030204" pitchFamily="34" charset="0"/>
              </a:rPr>
              <a:t> </a:t>
            </a:r>
            <a:r>
              <a:rPr lang="en-GB" sz="2000" dirty="0">
                <a:latin typeface="Calibri" panose="020F0502020204030204" pitchFamily="34" charset="0"/>
              </a:rPr>
              <a:t>N</a:t>
            </a:r>
            <a:r>
              <a:rPr lang="en-GB" sz="2000" dirty="0" smtClean="0">
                <a:latin typeface="Calibri" panose="020F0502020204030204" pitchFamily="34" charset="0"/>
              </a:rPr>
              <a:t>egative land </a:t>
            </a:r>
            <a:r>
              <a:rPr lang="en-GB" sz="2000" dirty="0" err="1" smtClean="0">
                <a:latin typeface="Calibri" panose="020F0502020204030204" pitchFamily="34" charset="0"/>
              </a:rPr>
              <a:t>dP</a:t>
            </a:r>
            <a:r>
              <a:rPr lang="en-GB" sz="2000" dirty="0" smtClean="0">
                <a:latin typeface="Calibri" panose="020F0502020204030204" pitchFamily="34" charset="0"/>
              </a:rPr>
              <a:t>/</a:t>
            </a:r>
            <a:r>
              <a:rPr lang="en-GB" sz="2000" dirty="0" err="1" smtClean="0">
                <a:latin typeface="Calibri" panose="020F0502020204030204" pitchFamily="34" charset="0"/>
              </a:rPr>
              <a:t>dT</a:t>
            </a:r>
            <a:r>
              <a:rPr lang="en-GB" sz="2000" dirty="0" smtClean="0">
                <a:latin typeface="Calibri" panose="020F0502020204030204" pitchFamily="34" charset="0"/>
              </a:rPr>
              <a:t> as more rain during cold La Nina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4"/>
                </a:solidFill>
                <a:latin typeface="Calibri" pitchFamily="34" charset="0"/>
              </a:rPr>
              <a:t>④</a:t>
            </a:r>
            <a:r>
              <a:rPr lang="en-GB" sz="2000" dirty="0" smtClean="0"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latin typeface="Calibri" panose="020F0502020204030204" pitchFamily="34" charset="0"/>
              </a:rPr>
              <a:t>Interannual</a:t>
            </a:r>
            <a:r>
              <a:rPr lang="en-GB" sz="2000" dirty="0" smtClean="0"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latin typeface="Calibri" panose="020F0502020204030204" pitchFamily="34" charset="0"/>
              </a:rPr>
              <a:t>dP</a:t>
            </a:r>
            <a:r>
              <a:rPr lang="en-GB" sz="2000" dirty="0" smtClean="0">
                <a:latin typeface="Calibri" panose="020F0502020204030204" pitchFamily="34" charset="0"/>
              </a:rPr>
              <a:t>/</a:t>
            </a:r>
            <a:r>
              <a:rPr lang="en-GB" sz="2000" dirty="0" err="1" smtClean="0">
                <a:latin typeface="Calibri" panose="020F0502020204030204" pitchFamily="34" charset="0"/>
              </a:rPr>
              <a:t>dT</a:t>
            </a:r>
            <a:r>
              <a:rPr lang="en-GB" sz="2000" dirty="0" smtClean="0">
                <a:latin typeface="Calibri" panose="020F0502020204030204" pitchFamily="34" charset="0"/>
              </a:rPr>
              <a:t> not good direct proxy for climate change, especially over land</a:t>
            </a:r>
          </a:p>
          <a:p>
            <a:pPr marL="0" indent="0">
              <a:buNone/>
            </a:pPr>
            <a:r>
              <a:rPr lang="en-GB" sz="2000" dirty="0" smtClean="0">
                <a:latin typeface="Calibri" panose="020F0502020204030204" pitchFamily="34" charset="0"/>
              </a:rPr>
              <a:t>…but may be good global indicator of model diversity                      e.g. </a:t>
            </a:r>
            <a:r>
              <a:rPr lang="en-GB" sz="2000" dirty="0" smtClean="0">
                <a:latin typeface="Calibri" panose="020F0502020204030204" pitchFamily="34" charset="0"/>
                <a:hlinkClick r:id="rId5"/>
              </a:rPr>
              <a:t>O’Gorman (2012)</a:t>
            </a:r>
            <a:endParaRPr lang="en-GB" sz="2000" dirty="0" smtClean="0">
              <a:latin typeface="Calibri" panose="020F0502020204030204" pitchFamily="34" charset="0"/>
            </a:endParaRPr>
          </a:p>
          <a:p>
            <a:endParaRPr lang="en-GB" sz="28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12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 bwMode="auto">
          <a:xfrm>
            <a:off x="556025" y="188640"/>
            <a:ext cx="6349271" cy="64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sz="2800" kern="0" dirty="0" smtClean="0"/>
              <a:t>multiple roles of satellite data</a:t>
            </a:r>
            <a:endParaRPr lang="de-DE" sz="2800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2697608" y="1052736"/>
            <a:ext cx="5890367" cy="2113678"/>
            <a:chOff x="3257856" y="1608081"/>
            <a:chExt cx="5890367" cy="2113678"/>
          </a:xfrm>
        </p:grpSpPr>
        <p:pic>
          <p:nvPicPr>
            <p:cNvPr id="8" name="Picture 7" descr="C:\Users\Ross\Documents\Work\Trends paper\analysis\gauge_impact\Fig2_1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8" t="56165" r="25365" b="26333"/>
            <a:stretch/>
          </p:blipFill>
          <p:spPr bwMode="auto">
            <a:xfrm>
              <a:off x="3257856" y="2003317"/>
              <a:ext cx="5167689" cy="1718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C:\Users\Ross\Documents\Work\Trends paper\analysis\gauge_impact\Fig2_1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6" t="92186" r="35140"/>
            <a:stretch/>
          </p:blipFill>
          <p:spPr bwMode="auto">
            <a:xfrm rot="16200000">
              <a:off x="7766257" y="2267369"/>
              <a:ext cx="2041253" cy="722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C:\Users\Ross\Documents\Work\Trends paper\analysis\gauge_impact\Fig2_1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4" t="1182" r="24501" b="94361"/>
            <a:stretch/>
          </p:blipFill>
          <p:spPr bwMode="auto">
            <a:xfrm>
              <a:off x="3561713" y="1616528"/>
              <a:ext cx="4884277" cy="43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298258" y="1584152"/>
            <a:ext cx="2546406" cy="4513810"/>
            <a:chOff x="556023" y="1368038"/>
            <a:chExt cx="2546406" cy="45138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50305" b="52057"/>
            <a:stretch/>
          </p:blipFill>
          <p:spPr>
            <a:xfrm>
              <a:off x="556024" y="1368038"/>
              <a:ext cx="2546405" cy="225690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49392" t="50295" r="913" b="1762"/>
            <a:stretch/>
          </p:blipFill>
          <p:spPr>
            <a:xfrm>
              <a:off x="556023" y="3624943"/>
              <a:ext cx="2546405" cy="2256905"/>
            </a:xfrm>
            <a:prstGeom prst="rect">
              <a:avLst/>
            </a:prstGeom>
          </p:spPr>
        </p:pic>
      </p:grpSp>
      <p:pic>
        <p:nvPicPr>
          <p:cNvPr id="14" name="Picture 13" descr="FIG01_tif.tif"/>
          <p:cNvPicPr/>
          <p:nvPr/>
        </p:nvPicPr>
        <p:blipFill rotWithShape="1">
          <a:blip r:embed="rId6"/>
          <a:srcRect l="4704" r="47854" b="68326"/>
          <a:stretch/>
        </p:blipFill>
        <p:spPr>
          <a:xfrm>
            <a:off x="2776438" y="4772735"/>
            <a:ext cx="3626069" cy="15053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91600" y="6207266"/>
            <a:ext cx="1983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hlinkClick r:id="rId7"/>
              </a:rPr>
              <a:t>Liu </a:t>
            </a:r>
            <a:r>
              <a:rPr lang="en-GB" sz="1600" dirty="0">
                <a:hlinkClick r:id="rId7"/>
              </a:rPr>
              <a:t>et al. (2014) JAMC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>
          <a:xfrm>
            <a:off x="3033360" y="3068960"/>
            <a:ext cx="2765372" cy="33855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 smtClean="0">
                <a:hlinkClick r:id="rId8"/>
              </a:rPr>
              <a:t>Maidment et al. </a:t>
            </a:r>
            <a:r>
              <a:rPr lang="en-GB" sz="1600" dirty="0">
                <a:hlinkClick r:id="rId8"/>
              </a:rPr>
              <a:t>(</a:t>
            </a:r>
            <a:r>
              <a:rPr lang="en-GB" sz="1600" dirty="0" smtClean="0">
                <a:hlinkClick r:id="rId8"/>
              </a:rPr>
              <a:t>2015) GRL</a:t>
            </a:r>
            <a:endParaRPr lang="en-GB" sz="1600" dirty="0"/>
          </a:p>
        </p:txBody>
      </p:sp>
      <p:pic>
        <p:nvPicPr>
          <p:cNvPr id="18" name="Picture 2" descr="http://dacciwa.sedoo.fr/archive/observation/cuesta/20140706/20140706_IASIa_cloudproperties_dacciwa_093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70"/>
          <a:stretch/>
        </p:blipFill>
        <p:spPr bwMode="auto">
          <a:xfrm>
            <a:off x="7020272" y="2972534"/>
            <a:ext cx="1991712" cy="34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590265" y="3739679"/>
            <a:ext cx="43150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200" dirty="0"/>
          </a:p>
          <a:p>
            <a:pPr marL="342900" indent="-342900">
              <a:buFont typeface="Wingdings"/>
              <a:buChar char="ß"/>
            </a:pPr>
            <a:r>
              <a:rPr lang="en-GB" sz="2200" dirty="0" smtClean="0"/>
              <a:t>Climatological context</a:t>
            </a:r>
            <a:endParaRPr lang="en-GB" sz="2200" dirty="0"/>
          </a:p>
        </p:txBody>
      </p:sp>
      <p:sp>
        <p:nvSpPr>
          <p:cNvPr id="20" name="Rectangle 19"/>
          <p:cNvSpPr/>
          <p:nvPr/>
        </p:nvSpPr>
        <p:spPr>
          <a:xfrm>
            <a:off x="3091600" y="3717032"/>
            <a:ext cx="38546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dirty="0" smtClean="0"/>
              <a:t>Field Campaign context </a:t>
            </a:r>
            <a:r>
              <a:rPr lang="en-GB" sz="2200" dirty="0" smtClean="0">
                <a:sym typeface="Wingdings" panose="05000000000000000000" pitchFamily="2" charset="2"/>
              </a:rPr>
              <a:t></a:t>
            </a:r>
            <a:endParaRPr lang="en-GB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820601" y="4433915"/>
            <a:ext cx="4060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Below: </a:t>
            </a:r>
            <a:r>
              <a:rPr lang="en-GB" sz="2200" dirty="0" smtClean="0"/>
              <a:t>Process level evaluation</a:t>
            </a:r>
            <a:endParaRPr lang="en-GB" sz="2200" dirty="0"/>
          </a:p>
        </p:txBody>
      </p:sp>
      <p:sp>
        <p:nvSpPr>
          <p:cNvPr id="22" name="Rectangle 21"/>
          <p:cNvSpPr/>
          <p:nvPr/>
        </p:nvSpPr>
        <p:spPr>
          <a:xfrm>
            <a:off x="184099" y="6208314"/>
            <a:ext cx="2125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e.g. </a:t>
            </a:r>
            <a:r>
              <a:rPr lang="en-GB" sz="1600" dirty="0" smtClean="0">
                <a:hlinkClick r:id="rId10"/>
              </a:rPr>
              <a:t>Hill </a:t>
            </a:r>
            <a:r>
              <a:rPr lang="en-GB" sz="1600" dirty="0">
                <a:hlinkClick r:id="rId10"/>
              </a:rPr>
              <a:t>et al. 2016 </a:t>
            </a:r>
            <a:r>
              <a:rPr lang="en-GB" sz="1600" dirty="0" smtClean="0">
                <a:hlinkClick r:id="rId10"/>
              </a:rPr>
              <a:t>JGR </a:t>
            </a:r>
            <a:endParaRPr lang="en-GB" sz="16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2" y="1154374"/>
            <a:ext cx="2534536" cy="35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1" y="4558193"/>
            <a:ext cx="2520000" cy="172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55776" y="3358153"/>
            <a:ext cx="4493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Above: </a:t>
            </a:r>
            <a:r>
              <a:rPr lang="en-GB" sz="2200" dirty="0" smtClean="0"/>
              <a:t>Interpreting climate change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115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/>
      <p:bldP spid="20" grpId="0"/>
      <p:bldP spid="21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0070C0"/>
                </a:solidFill>
                <a:latin typeface="Calibri" pitchFamily="34" charset="0"/>
              </a:rPr>
              <a:t>SSM/I(S) Equator Crossing Times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6083" name="Picture 2" descr="http://www.ssmi.com/support/img/local_time_ascending_nod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8" y="1371600"/>
            <a:ext cx="8983662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4427984" y="1700808"/>
            <a:ext cx="0" cy="40324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4499992" y="1700808"/>
            <a:ext cx="0" cy="40324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665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b="47526"/>
          <a:stretch/>
        </p:blipFill>
        <p:spPr>
          <a:xfrm>
            <a:off x="315883" y="1340481"/>
            <a:ext cx="8662643" cy="4752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1" y="6237286"/>
            <a:ext cx="544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Update from: </a:t>
            </a:r>
            <a:r>
              <a:rPr lang="en-GB" sz="1800" kern="0" dirty="0" smtClean="0">
                <a:solidFill>
                  <a:srgbClr val="000000"/>
                </a:solidFill>
                <a:latin typeface="Arial" charset="0"/>
                <a:hlinkClick r:id="rId3"/>
              </a:rPr>
              <a:t>Allan </a:t>
            </a:r>
            <a:r>
              <a:rPr lang="en-GB" sz="1800" kern="0" dirty="0">
                <a:solidFill>
                  <a:srgbClr val="000000"/>
                </a:solidFill>
                <a:latin typeface="Arial" charset="0"/>
                <a:hlinkClick r:id="rId3"/>
              </a:rPr>
              <a:t>et al. (2014) </a:t>
            </a:r>
            <a:r>
              <a:rPr lang="en-GB" sz="1800" kern="0" dirty="0" err="1">
                <a:solidFill>
                  <a:srgbClr val="000000"/>
                </a:solidFill>
                <a:latin typeface="Arial" charset="0"/>
                <a:hlinkClick r:id="rId3"/>
              </a:rPr>
              <a:t>Surv</a:t>
            </a:r>
            <a:r>
              <a:rPr lang="en-GB" sz="1800" kern="0" dirty="0">
                <a:solidFill>
                  <a:srgbClr val="000000"/>
                </a:solidFill>
                <a:latin typeface="Arial" charset="0"/>
                <a:hlinkClick r:id="rId3"/>
              </a:rPr>
              <a:t>. </a:t>
            </a:r>
            <a:r>
              <a:rPr lang="en-GB" sz="1800" kern="0" dirty="0" err="1" smtClean="0">
                <a:solidFill>
                  <a:srgbClr val="000000"/>
                </a:solidFill>
                <a:latin typeface="Arial" charset="0"/>
                <a:hlinkClick r:id="rId3"/>
              </a:rPr>
              <a:t>Geophys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708920" y="3388930"/>
            <a:ext cx="7776864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MOISTURE (%)        TEMPERATURE (K)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55576" y="5949280"/>
            <a:ext cx="568863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b="97615"/>
          <a:stretch/>
        </p:blipFill>
        <p:spPr>
          <a:xfrm>
            <a:off x="323528" y="6021288"/>
            <a:ext cx="8662643" cy="21599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467544" y="332656"/>
            <a:ext cx="8136904" cy="79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ffra Bold"/>
              </a:rPr>
              <a:t>MONITORING Current Climate Change</a:t>
            </a:r>
            <a:r>
              <a:rPr lang="en-GB" sz="3200" kern="0" noProof="0" dirty="0" smtClean="0">
                <a:solidFill>
                  <a:srgbClr val="C00000"/>
                </a:solidFill>
                <a:latin typeface="Effra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7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b="97615"/>
          <a:stretch/>
        </p:blipFill>
        <p:spPr>
          <a:xfrm>
            <a:off x="107504" y="1412802"/>
            <a:ext cx="8662643" cy="215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51230" b="-795"/>
          <a:stretch/>
        </p:blipFill>
        <p:spPr>
          <a:xfrm>
            <a:off x="289560" y="1603948"/>
            <a:ext cx="8480587" cy="4489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3" y="6237286"/>
            <a:ext cx="832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Update from: </a:t>
            </a:r>
            <a:r>
              <a:rPr lang="en-GB" sz="1800" kern="0" dirty="0" smtClean="0">
                <a:solidFill>
                  <a:srgbClr val="000000"/>
                </a:solidFill>
                <a:latin typeface="Arial" charset="0"/>
                <a:hlinkClick r:id="rId3"/>
              </a:rPr>
              <a:t>Allan </a:t>
            </a:r>
            <a:r>
              <a:rPr lang="en-GB" sz="1800" kern="0" dirty="0">
                <a:solidFill>
                  <a:srgbClr val="000000"/>
                </a:solidFill>
                <a:latin typeface="Arial" charset="0"/>
                <a:hlinkClick r:id="rId3"/>
              </a:rPr>
              <a:t>et al. (2014) </a:t>
            </a:r>
            <a:r>
              <a:rPr lang="en-GB" sz="1800" kern="0" dirty="0" err="1">
                <a:solidFill>
                  <a:srgbClr val="000000"/>
                </a:solidFill>
                <a:latin typeface="Arial" charset="0"/>
                <a:hlinkClick r:id="rId3"/>
              </a:rPr>
              <a:t>Surv</a:t>
            </a:r>
            <a:r>
              <a:rPr lang="en-GB" sz="1800" kern="0" dirty="0">
                <a:solidFill>
                  <a:srgbClr val="000000"/>
                </a:solidFill>
                <a:latin typeface="Arial" charset="0"/>
                <a:hlinkClick r:id="rId3"/>
              </a:rPr>
              <a:t>. </a:t>
            </a:r>
            <a:r>
              <a:rPr lang="en-GB" sz="1800" kern="0" dirty="0" err="1" smtClean="0">
                <a:solidFill>
                  <a:srgbClr val="000000"/>
                </a:solidFill>
                <a:latin typeface="Arial" charset="0"/>
                <a:hlinkClick r:id="rId3"/>
              </a:rPr>
              <a:t>Geophys</a:t>
            </a:r>
            <a:r>
              <a:rPr lang="en-GB" sz="1800" kern="0" dirty="0" smtClean="0">
                <a:solidFill>
                  <a:srgbClr val="000000"/>
                </a:solidFill>
                <a:latin typeface="Arial" charset="0"/>
              </a:rPr>
              <a:t> &amp; </a:t>
            </a:r>
            <a:r>
              <a:rPr lang="en-GB" sz="1800" dirty="0">
                <a:solidFill>
                  <a:srgbClr val="000000"/>
                </a:solidFill>
                <a:latin typeface="Arial" charset="0"/>
                <a:hlinkClick r:id="rId4"/>
              </a:rPr>
              <a:t>Allan et al. (2014) GRL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708920" y="3573016"/>
            <a:ext cx="7776864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NET RADIATION (Wm</a:t>
            </a:r>
            <a:r>
              <a:rPr lang="en-GB" baseline="30000" dirty="0" smtClean="0">
                <a:solidFill>
                  <a:srgbClr val="000000"/>
                </a:solidFill>
              </a:rPr>
              <a:t>-2</a:t>
            </a:r>
            <a:r>
              <a:rPr lang="en-GB" dirty="0" smtClean="0">
                <a:solidFill>
                  <a:srgbClr val="000000"/>
                </a:solidFill>
              </a:rPr>
              <a:t>)      PRECIPITATION (%)  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55576" y="5949280"/>
            <a:ext cx="568863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Title 1"/>
          <p:cNvSpPr txBox="1">
            <a:spLocks/>
          </p:cNvSpPr>
          <p:nvPr/>
        </p:nvSpPr>
        <p:spPr bwMode="auto">
          <a:xfrm>
            <a:off x="467544" y="332656"/>
            <a:ext cx="8136904" cy="79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ffra Bold"/>
              </a:rPr>
              <a:t>MONITORING Current Climate Change</a:t>
            </a:r>
            <a:r>
              <a:rPr lang="en-GB" sz="3200" kern="0" noProof="0" dirty="0" smtClean="0">
                <a:solidFill>
                  <a:srgbClr val="C00000"/>
                </a:solidFill>
                <a:latin typeface="Effra Bold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60784" y="3685381"/>
            <a:ext cx="691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b="1" dirty="0" smtClean="0">
                <a:solidFill>
                  <a:srgbClr val="FF0000"/>
                </a:solidFill>
              </a:rPr>
              <a:t>2.8</a:t>
            </a:r>
            <a:endParaRPr lang="en-GB" sz="2200" b="1" baseline="30000" dirty="0" smtClean="0">
              <a:solidFill>
                <a:srgbClr val="FF0000"/>
              </a:solidFill>
            </a:endParaRPr>
          </a:p>
          <a:p>
            <a:pPr algn="ctr"/>
            <a:r>
              <a:rPr lang="en-GB" sz="2200" b="1" dirty="0" smtClean="0">
                <a:solidFill>
                  <a:srgbClr val="FF0000"/>
                </a:solidFill>
              </a:rPr>
              <a:t>1.8</a:t>
            </a:r>
          </a:p>
          <a:p>
            <a:pPr algn="ctr"/>
            <a:r>
              <a:rPr lang="en-GB" sz="2200" b="1" dirty="0" smtClean="0">
                <a:solidFill>
                  <a:srgbClr val="FF0000"/>
                </a:solidFill>
              </a:rPr>
              <a:t>0.8</a:t>
            </a:r>
          </a:p>
          <a:p>
            <a:pPr algn="ctr"/>
            <a:r>
              <a:rPr lang="en-GB" sz="2200" b="1" dirty="0" smtClean="0">
                <a:solidFill>
                  <a:srgbClr val="FF0000"/>
                </a:solidFill>
              </a:rPr>
              <a:t>-0.2</a:t>
            </a:r>
          </a:p>
          <a:p>
            <a:pPr algn="ctr"/>
            <a:r>
              <a:rPr lang="en-GB" sz="2200" b="1" dirty="0" smtClean="0">
                <a:solidFill>
                  <a:srgbClr val="FF0000"/>
                </a:solidFill>
              </a:rPr>
              <a:t>-1.2</a:t>
            </a:r>
          </a:p>
          <a:p>
            <a:pPr algn="ctr"/>
            <a:r>
              <a:rPr lang="en-GB" sz="2200" b="1" dirty="0" smtClean="0">
                <a:solidFill>
                  <a:srgbClr val="FF0000"/>
                </a:solidFill>
              </a:rPr>
              <a:t>-2.2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0152" y="166073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ERA-Interim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04664"/>
            <a:ext cx="8280000" cy="828000"/>
          </a:xfrm>
        </p:spPr>
        <p:txBody>
          <a:bodyPr/>
          <a:lstStyle/>
          <a:p>
            <a:r>
              <a:rPr lang="en-GB" sz="3200" dirty="0" smtClean="0"/>
              <a:t>ASSESSING</a:t>
            </a:r>
            <a:r>
              <a:rPr lang="en-GB" sz="3200" dirty="0" smtClean="0"/>
              <a:t> </a:t>
            </a:r>
            <a:r>
              <a:rPr lang="en-GB" sz="3200" dirty="0" smtClean="0"/>
              <a:t>Feedbacks on </a:t>
            </a:r>
            <a:br>
              <a:rPr lang="en-GB" sz="3200" dirty="0" smtClean="0"/>
            </a:br>
            <a:r>
              <a:rPr lang="en-GB" sz="3200" dirty="0" smtClean="0"/>
              <a:t>internal </a:t>
            </a:r>
            <a:r>
              <a:rPr lang="en-GB" sz="3200" dirty="0" smtClean="0"/>
              <a:t>CLIMATE variability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38954-6DB0-4371-83B5-7759225F35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 descr="Comparison of recent Ts and LCC trends in AMIP (1980-2005), CMIP5-historical (1980-2005) and satellite observations (1983-2005)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2" r="49388"/>
          <a:stretch/>
        </p:blipFill>
        <p:spPr bwMode="auto">
          <a:xfrm>
            <a:off x="611560" y="1772816"/>
            <a:ext cx="3948881" cy="472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8" t="25829" r="7667"/>
          <a:stretch/>
        </p:blipFill>
        <p:spPr bwMode="auto">
          <a:xfrm>
            <a:off x="4713658" y="4365103"/>
            <a:ext cx="3465376" cy="1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r="22674" b="23078"/>
          <a:stretch/>
        </p:blipFill>
        <p:spPr bwMode="auto">
          <a:xfrm>
            <a:off x="4707025" y="1938068"/>
            <a:ext cx="3472009" cy="206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46382" y="610777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hlinkClick r:id="rId5"/>
              </a:rPr>
              <a:t>Liu et al. (2015) JGR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2405593" y="3488908"/>
            <a:ext cx="544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OBSERVATIONS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	AMIP MODELS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141277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Low Cloud Cover </a:t>
            </a:r>
            <a:r>
              <a:rPr lang="en-GB" dirty="0" smtClean="0"/>
              <a:t>trend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1980s-2005</a:t>
            </a:r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Surface 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energy flux 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change ~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1986-2008</a:t>
            </a:r>
            <a:endParaRPr lang="en-GB" sz="18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330" y="6126072"/>
            <a:ext cx="377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  <a:hlinkClick r:id="rId6"/>
              </a:rPr>
              <a:t>Zhou et al. (2016) Nature </a:t>
            </a:r>
            <a:r>
              <a:rPr lang="en-GB" dirty="0" err="1" smtClean="0">
                <a:solidFill>
                  <a:schemeClr val="tx2"/>
                </a:solidFill>
                <a:latin typeface="+mn-lt"/>
                <a:hlinkClick r:id="rId6"/>
              </a:rPr>
              <a:t>Geosci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11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606" y="560855"/>
            <a:ext cx="8280000" cy="828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EVALUATING 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feedbackS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br>
              <a:rPr lang="en-US" sz="3600" dirty="0" smtClean="0">
                <a:solidFill>
                  <a:srgbClr val="C00000"/>
                </a:solidFill>
              </a:rPr>
            </a:br>
            <a:r>
              <a:rPr lang="en-US" sz="3600" dirty="0" smtClean="0">
                <a:solidFill>
                  <a:srgbClr val="C00000"/>
                </a:solidFill>
              </a:rPr>
              <a:t>ON </a:t>
            </a:r>
            <a:r>
              <a:rPr lang="en-US" sz="3600" dirty="0" smtClean="0">
                <a:solidFill>
                  <a:srgbClr val="C00000"/>
                </a:solidFill>
              </a:rPr>
              <a:t>CLIMATE CHANGE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6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1861592"/>
            <a:ext cx="607853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57600" y="5976392"/>
            <a:ext cx="3505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hlinkClick r:id="rId3"/>
              </a:rPr>
              <a:t>Soden et al. (2005) </a:t>
            </a:r>
            <a:r>
              <a:rPr lang="en-GB" sz="2000" i="1" dirty="0">
                <a:solidFill>
                  <a:schemeClr val="tx2"/>
                </a:solidFill>
                <a:hlinkClick r:id="rId3"/>
              </a:rPr>
              <a:t>Science</a:t>
            </a: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914400" y="2547392"/>
            <a:ext cx="0" cy="2438400"/>
          </a:xfrm>
          <a:prstGeom prst="line">
            <a:avLst/>
          </a:prstGeom>
          <a:noFill/>
          <a:ln w="666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-5400000">
            <a:off x="-342900" y="3499892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Moistening</a:t>
            </a:r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7200" y="1556792"/>
            <a:ext cx="7924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Trend in brightness temperature difference: 1983-2004</a:t>
            </a:r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86600" y="2264817"/>
            <a:ext cx="1828800" cy="434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/>
              <a:t>Observations</a:t>
            </a:r>
            <a:endParaRPr lang="en-US" sz="200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239000" y="3309392"/>
            <a:ext cx="901700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FF3300"/>
                </a:solidFill>
              </a:rPr>
              <a:t>Model</a:t>
            </a:r>
            <a:endParaRPr lang="en-US" sz="2000">
              <a:solidFill>
                <a:srgbClr val="FF3300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315200" y="3842792"/>
            <a:ext cx="1447800" cy="72072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FF3300"/>
                </a:solidFill>
              </a:rPr>
              <a:t>Constant RH model</a:t>
            </a:r>
            <a:endParaRPr lang="en-US" sz="2000">
              <a:solidFill>
                <a:srgbClr val="FF3300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543800" y="4680992"/>
            <a:ext cx="1219200" cy="1320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006600"/>
                </a:solidFill>
              </a:rPr>
              <a:t>Constant water vapour model</a:t>
            </a:r>
            <a:endParaRPr lang="en-US" sz="2000">
              <a:solidFill>
                <a:srgbClr val="006600"/>
              </a:solidFill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6705600" y="3537992"/>
            <a:ext cx="533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6858000" y="2699792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6781800" y="4147592"/>
            <a:ext cx="533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 flipV="1">
            <a:off x="6324600" y="4680992"/>
            <a:ext cx="1219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669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4356100" y="1485006"/>
            <a:ext cx="3888121" cy="2304033"/>
            <a:chOff x="2744" y="663"/>
            <a:chExt cx="2730" cy="1520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890"/>
              <a:ext cx="2730" cy="1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744" y="663"/>
              <a:ext cx="273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altLang="en-US" sz="1800" dirty="0">
                  <a:solidFill>
                    <a:srgbClr val="C0504D"/>
                  </a:solidFill>
                  <a:latin typeface="Arial" charset="0"/>
                </a:rPr>
                <a:t>Correct for time-dependent biases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655261"/>
            <a:ext cx="8280000" cy="613499"/>
          </a:xfrm>
        </p:spPr>
        <p:txBody>
          <a:bodyPr/>
          <a:lstStyle/>
          <a:p>
            <a:r>
              <a:rPr lang="en-GB" sz="3200" dirty="0" smtClean="0"/>
              <a:t>Correction of </a:t>
            </a:r>
            <a:r>
              <a:rPr lang="en-GB" sz="3200" dirty="0" smtClean="0"/>
              <a:t>drift/bias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67035" y="1485007"/>
            <a:ext cx="3844925" cy="2232025"/>
            <a:chOff x="113" y="663"/>
            <a:chExt cx="2422" cy="1406"/>
          </a:xfrm>
        </p:grpSpPr>
        <p:pic>
          <p:nvPicPr>
            <p:cNvPr id="6" name="Picture 4" descr="lat_de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935"/>
              <a:ext cx="2422" cy="1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04" y="663"/>
              <a:ext cx="2324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altLang="en-US" sz="1800">
                  <a:solidFill>
                    <a:srgbClr val="C0504D"/>
                  </a:solidFill>
                  <a:latin typeface="Arial" charset="0"/>
                </a:rPr>
                <a:t>Correct for scan-dependent biases</a:t>
              </a: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95288" y="4221088"/>
            <a:ext cx="8135937" cy="2067007"/>
            <a:chOff x="204" y="2659"/>
            <a:chExt cx="5216" cy="1448"/>
          </a:xfrm>
        </p:grpSpPr>
        <p:pic>
          <p:nvPicPr>
            <p:cNvPr id="9" name="Picture 7" descr="uth_dsc_time_seri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659"/>
              <a:ext cx="5216" cy="1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925" y="2719"/>
              <a:ext cx="4311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altLang="en-US" sz="1800" dirty="0">
                  <a:solidFill>
                    <a:srgbClr val="C0504D"/>
                  </a:solidFill>
                  <a:latin typeface="Arial" charset="0"/>
                </a:rPr>
                <a:t>Evaluate climate model processes using the generated data sets</a:t>
              </a:r>
            </a:p>
          </p:txBody>
        </p:sp>
      </p:grpSp>
      <p:pic>
        <p:nvPicPr>
          <p:cNvPr id="14" name="Picture 13" descr="ANd9GcS-kaRsZMUy0IF8WfRYS_RX8k30IxJ9FwulOc5lpQFnMC-CPSV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2" y="871508"/>
            <a:ext cx="17526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16016" y="3745932"/>
            <a:ext cx="3608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6"/>
              </a:rPr>
              <a:t>John </a:t>
            </a:r>
            <a:r>
              <a:rPr lang="en-GB" dirty="0" smtClean="0">
                <a:hlinkClick r:id="rId6"/>
              </a:rPr>
              <a:t>et al. (2013) JGR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115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/>
          <a:lstStyle/>
          <a:p>
            <a:r>
              <a:rPr lang="en-GB" sz="3200" dirty="0" smtClean="0">
                <a:solidFill>
                  <a:srgbClr val="C00000"/>
                </a:solidFill>
              </a:rPr>
              <a:t>Long term  changes in </a:t>
            </a:r>
            <a:r>
              <a:rPr lang="en-GB" sz="3200" dirty="0" err="1" smtClean="0">
                <a:solidFill>
                  <a:srgbClr val="C00000"/>
                </a:solidFill>
              </a:rPr>
              <a:t>africaN</a:t>
            </a:r>
            <a:r>
              <a:rPr lang="en-GB" sz="3200" dirty="0" smtClean="0">
                <a:solidFill>
                  <a:srgbClr val="C00000"/>
                </a:solidFill>
              </a:rPr>
              <a:t> rainfall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5045503" cy="392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5805264"/>
            <a:ext cx="1939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TAMSAT</a:t>
            </a:r>
            <a:r>
              <a:rPr lang="en-GB" dirty="0" smtClean="0"/>
              <a:t>   </a:t>
            </a:r>
            <a:r>
              <a:rPr lang="en-GB" b="1" dirty="0" smtClean="0">
                <a:solidFill>
                  <a:schemeClr val="bg2"/>
                </a:solidFill>
              </a:rPr>
              <a:t>CRU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5620221"/>
            <a:ext cx="3888432" cy="96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kern="0" dirty="0" smtClean="0"/>
              <a:t>Rain-gauge (CRU) variability captured by TAMSAT </a:t>
            </a:r>
            <a:r>
              <a:rPr lang="en-GB" sz="2400" kern="0" dirty="0" smtClean="0">
                <a:sym typeface="Wingdings" panose="05000000000000000000" pitchFamily="2" charset="2"/>
              </a:rPr>
              <a:t></a:t>
            </a:r>
            <a:endParaRPr lang="en-GB" sz="2400" kern="0" dirty="0"/>
          </a:p>
        </p:txBody>
      </p:sp>
      <p:pic>
        <p:nvPicPr>
          <p:cNvPr id="1029" name="Picture 5" descr="View image on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4597994" cy="25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0" y="1700808"/>
            <a:ext cx="3672408" cy="2016224"/>
          </a:xfrm>
        </p:spPr>
        <p:txBody>
          <a:bodyPr/>
          <a:lstStyle/>
          <a:p>
            <a:r>
              <a:rPr lang="en-GB" dirty="0" smtClean="0"/>
              <a:t>30 year </a:t>
            </a:r>
            <a:r>
              <a:rPr lang="en-GB" dirty="0" err="1" smtClean="0"/>
              <a:t>Meteosat</a:t>
            </a:r>
            <a:r>
              <a:rPr lang="en-GB" dirty="0" smtClean="0"/>
              <a:t> </a:t>
            </a:r>
            <a:r>
              <a:rPr lang="en-GB" sz="1800" dirty="0" smtClean="0"/>
              <a:t>10.8/11.5 </a:t>
            </a:r>
            <a:r>
              <a:rPr lang="el-GR" sz="1800" dirty="0" smtClean="0"/>
              <a:t>μ</a:t>
            </a:r>
            <a:r>
              <a:rPr lang="en-GB" sz="1800" dirty="0" smtClean="0"/>
              <a:t>m </a:t>
            </a:r>
            <a:r>
              <a:rPr lang="en-GB" dirty="0" smtClean="0"/>
              <a:t>window channel BT record</a:t>
            </a:r>
          </a:p>
          <a:p>
            <a:r>
              <a:rPr lang="en-GB" dirty="0" smtClean="0"/>
              <a:t>Cold Cloud Duration </a:t>
            </a:r>
            <a:r>
              <a:rPr lang="en-GB" dirty="0"/>
              <a:t>rainfall </a:t>
            </a:r>
            <a:r>
              <a:rPr lang="en-GB" dirty="0" smtClean="0"/>
              <a:t>proxy </a:t>
            </a:r>
            <a:r>
              <a:rPr lang="en-GB" dirty="0" smtClean="0">
                <a:hlinkClick r:id="rId4"/>
              </a:rPr>
              <a:t>Maidment </a:t>
            </a:r>
            <a:r>
              <a:rPr lang="en-GB" dirty="0">
                <a:hlinkClick r:id="rId4"/>
              </a:rPr>
              <a:t>et al. (2014) </a:t>
            </a:r>
            <a:endParaRPr lang="en-GB" dirty="0"/>
          </a:p>
          <a:p>
            <a:r>
              <a:rPr lang="en-GB" dirty="0" smtClean="0"/>
              <a:t>Simple method but: variability </a:t>
            </a:r>
            <a:r>
              <a:rPr lang="en-GB" dirty="0" smtClean="0"/>
              <a:t>i</a:t>
            </a:r>
            <a:r>
              <a:rPr lang="en-GB" dirty="0" smtClean="0"/>
              <a:t>ndependent of gauges &amp; s</a:t>
            </a:r>
            <a:r>
              <a:rPr lang="en-GB" dirty="0" smtClean="0"/>
              <a:t>imple to simulate BTs in model</a:t>
            </a:r>
            <a:endParaRPr lang="en-GB" sz="20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72768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Evaluating trends in </a:t>
            </a:r>
            <a:r>
              <a:rPr lang="en-GB" sz="3200" dirty="0" err="1" smtClean="0"/>
              <a:t>africa</a:t>
            </a:r>
            <a:r>
              <a:rPr lang="en-GB" sz="3200" dirty="0" smtClean="0"/>
              <a:t> rainfall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74" y="2204864"/>
            <a:ext cx="6265864" cy="23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18" y="4583237"/>
            <a:ext cx="6476678" cy="196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7020272" y="4221088"/>
            <a:ext cx="1152128" cy="576064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4800" y="2276872"/>
            <a:ext cx="2058968" cy="38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Evaluating and understanding recent changes in Africa rainfall </a:t>
            </a:r>
            <a:r>
              <a:rPr lang="en-GB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Maidment </a:t>
            </a:r>
            <a:r>
              <a:rPr lang="en-GB" kern="0" dirty="0">
                <a:solidFill>
                  <a:srgbClr val="000000"/>
                </a:solidFill>
                <a:latin typeface="Calibri" pitchFamily="34" charset="0"/>
                <a:hlinkClick r:id="rId4"/>
              </a:rPr>
              <a:t>et </a:t>
            </a:r>
            <a:r>
              <a:rPr lang="en-GB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al. (2015) GRL</a:t>
            </a:r>
            <a:endParaRPr lang="en-GB" kern="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kern="0" dirty="0" smtClean="0"/>
              <a:t>PhD project extending this work:  impact-relevant metrics for Africa </a:t>
            </a:r>
            <a:r>
              <a:rPr lang="en-GB" sz="1800" kern="0" dirty="0" smtClean="0"/>
              <a:t>(Caroline Dunning)</a:t>
            </a:r>
            <a:endParaRPr lang="en-GB" sz="18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589875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Maidment et al. (2015) </a:t>
            </a:r>
            <a:r>
              <a:rPr lang="en-GB" sz="1600" dirty="0"/>
              <a:t> </a:t>
            </a:r>
            <a:r>
              <a:rPr lang="en-GB" sz="1600" dirty="0" smtClean="0"/>
              <a:t>in prep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331149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54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UoR-PP-Template-STANDARD-WIDTH-v-24</Template>
  <TotalTime>1864</TotalTime>
  <Words>1047</Words>
  <Application>Microsoft Office PowerPoint</Application>
  <PresentationFormat>On-screen Show (4:3)</PresentationFormat>
  <Paragraphs>189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Effra Light</vt:lpstr>
      <vt:lpstr>Effra</vt:lpstr>
      <vt:lpstr>AngsanaUPC</vt:lpstr>
      <vt:lpstr>Effra Bold</vt:lpstr>
      <vt:lpstr>Wingdings</vt:lpstr>
      <vt:lpstr>Effra Heavy</vt:lpstr>
      <vt:lpstr>Calibri</vt:lpstr>
      <vt:lpstr>Rdg Vesta</vt:lpstr>
      <vt:lpstr>UoR Theme</vt:lpstr>
      <vt:lpstr>2_Default Design</vt:lpstr>
      <vt:lpstr>1_UoR Theme</vt:lpstr>
      <vt:lpstr>2_UoR Theme</vt:lpstr>
      <vt:lpstr>1_Default Design</vt:lpstr>
      <vt:lpstr>3_Default Design</vt:lpstr>
      <vt:lpstr>Evaluation of decadal variability </vt:lpstr>
      <vt:lpstr>PowerPoint Presentation</vt:lpstr>
      <vt:lpstr>PowerPoint Presentation</vt:lpstr>
      <vt:lpstr>PowerPoint Presentation</vt:lpstr>
      <vt:lpstr>ASSESSING Feedbacks on  internal CLIMATE variability</vt:lpstr>
      <vt:lpstr>EVALUATING  feedbackS  ON CLIMATE CHANGE</vt:lpstr>
      <vt:lpstr>Correction of drift/bias</vt:lpstr>
      <vt:lpstr>Long term  changes in africaN rainfall</vt:lpstr>
      <vt:lpstr>Evaluating trends in africa rainfall</vt:lpstr>
      <vt:lpstr>Thoughts/conclusions</vt:lpstr>
      <vt:lpstr>PowerPoint Presentation</vt:lpstr>
      <vt:lpstr>PowerPoint Presentation</vt:lpstr>
      <vt:lpstr>emergent constraintS on  precipitation extremes?</vt:lpstr>
      <vt:lpstr>Discrepancy between radiation  budget &amp; ocean heating </vt:lpstr>
      <vt:lpstr>Evaluating physically-based changes in hydrological cycle</vt:lpstr>
      <vt:lpstr>PowerPoint Presentation</vt:lpstr>
      <vt:lpstr>Net Imbalance Anomaly (Wm-2)</vt:lpstr>
      <vt:lpstr> lw &amp; sw fluxes</vt:lpstr>
      <vt:lpstr>evaluating sensitivity of precipitation  extremes to warming</vt:lpstr>
      <vt:lpstr>SSM/I(S) Equator Crossing Times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Philip Allan</dc:creator>
  <cp:lastModifiedBy>Richard</cp:lastModifiedBy>
  <cp:revision>175</cp:revision>
  <cp:lastPrinted>2006-09-19T14:59:33Z</cp:lastPrinted>
  <dcterms:created xsi:type="dcterms:W3CDTF">2015-04-10T14:31:41Z</dcterms:created>
  <dcterms:modified xsi:type="dcterms:W3CDTF">2016-11-16T08:57:12Z</dcterms:modified>
</cp:coreProperties>
</file>