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99" r:id="rId2"/>
    <p:sldId id="688" r:id="rId3"/>
    <p:sldId id="689" r:id="rId4"/>
    <p:sldId id="694" r:id="rId5"/>
    <p:sldId id="650" r:id="rId6"/>
    <p:sldId id="685" r:id="rId7"/>
    <p:sldId id="673" r:id="rId8"/>
    <p:sldId id="670" r:id="rId9"/>
    <p:sldId id="691" r:id="rId10"/>
  </p:sldIdLst>
  <p:sldSz cx="9144000" cy="6858000" type="screen4x3"/>
  <p:notesSz cx="6718300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4D4D4D"/>
    <a:srgbClr val="000066"/>
    <a:srgbClr val="000099"/>
    <a:srgbClr val="CCFFCC"/>
    <a:srgbClr val="FFFFCC"/>
    <a:srgbClr val="CC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89102" autoAdjust="0"/>
  </p:normalViewPr>
  <p:slideViewPr>
    <p:cSldViewPr>
      <p:cViewPr>
        <p:scale>
          <a:sx n="75" d="100"/>
          <a:sy n="75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779" y="0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558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779" y="9373558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8E080A-699C-470D-BF44-24DAE50BA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779" y="0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7569"/>
            <a:ext cx="5375269" cy="443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558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779" y="9373558"/>
            <a:ext cx="2910949" cy="4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54D949-13E5-4F92-8D79-CD4EC419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824" indent="-28377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5113" indent="-22702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9159" indent="-22702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3204" indent="-22702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0423C7-0BA3-4D67-8DF0-F7941F3A16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23" indent="-227023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This graph shows changes in the trend of winter rainfall  within latitude bands. Observations in solid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(based on Zhang et al dataset); multi-model mean in solid black and model mean. Blue and orange areas show where the observational and model means give positive and negative trends  respectively.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4D949-13E5-4F92-8D79-CD4EC41983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3194-4730-440D-932A-A91DBD4DA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0780-7850-407E-95B7-2DF53787F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DD61-F7B4-4CBB-9B49-69B7A88A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3F45-EFCF-46F8-AAA7-64FE7087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637-9A8D-4419-8A10-7EEF95F1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8F08-85EF-415E-B2A3-EA594115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C252-3DA7-41E2-BED2-8E21B2C5E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AB54-40DC-43D6-9326-EF3ECA9EF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E85C-4BE8-4577-9B46-7B37D502E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A994-3685-4463-B219-972D2002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D5DB-AC56-4E36-B30D-CBF2773D8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88E0A5-1193-41E6-8788-8E0525F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400">
              <a:latin typeface="Rdg Vest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1748-9326/5/2/025205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gu.org/pubs/crossref/2011/2011GL048426.shtml" TargetMode="External"/><Relationship Id="rId5" Type="http://schemas.openxmlformats.org/officeDocument/2006/relationships/hyperlink" Target="http://iopscience.iop.org/1748-9326/5/2/025208" TargetMode="External"/><Relationship Id="rId4" Type="http://schemas.openxmlformats.org/officeDocument/2006/relationships/hyperlink" Target="http://www.pnas.org/content/106/35/14773.abstra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lick to view this image in full s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3201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3959" y="4191000"/>
            <a:ext cx="8001000" cy="152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000" dirty="0" smtClean="0"/>
              <a:t>Richard </a:t>
            </a:r>
            <a:r>
              <a:rPr lang="en-GB" sz="2000" dirty="0" smtClean="0"/>
              <a:t>Allan, Emily Black, </a:t>
            </a:r>
            <a:r>
              <a:rPr lang="en-GB" sz="2000" dirty="0" err="1" smtClean="0"/>
              <a:t>Chunlei</a:t>
            </a:r>
            <a:r>
              <a:rPr lang="en-GB" sz="2000" dirty="0" smtClean="0"/>
              <a:t> Liu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000" dirty="0" smtClean="0"/>
              <a:t>Department </a:t>
            </a:r>
            <a:r>
              <a:rPr lang="en-GB" sz="2000" dirty="0" smtClean="0"/>
              <a:t>of Meteorology/NCAS Climate, University of </a:t>
            </a:r>
            <a:r>
              <a:rPr lang="en-GB" sz="2000" dirty="0" smtClean="0"/>
              <a:t>Reading</a:t>
            </a:r>
            <a:endParaRPr lang="en-GB" sz="1800" dirty="0" smtClean="0"/>
          </a:p>
          <a:p>
            <a:pPr algn="l" eaLnBrk="1" hangingPunct="1">
              <a:lnSpc>
                <a:spcPct val="80000"/>
              </a:lnSpc>
            </a:pPr>
            <a:endParaRPr lang="en-GB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en-GB" sz="1800" dirty="0" smtClean="0">
                <a:solidFill>
                  <a:schemeClr val="accent2"/>
                </a:solidFill>
              </a:rPr>
              <a:t>Lead PI: </a:t>
            </a:r>
            <a:r>
              <a:rPr lang="en-GB" sz="1800" dirty="0" smtClean="0">
                <a:solidFill>
                  <a:schemeClr val="accent2"/>
                </a:solidFill>
              </a:rPr>
              <a:t>Pier Luigi </a:t>
            </a:r>
            <a:r>
              <a:rPr lang="en-GB" sz="1800" dirty="0" err="1" smtClean="0">
                <a:solidFill>
                  <a:schemeClr val="accent2"/>
                </a:solidFill>
              </a:rPr>
              <a:t>Vidale</a:t>
            </a:r>
            <a:r>
              <a:rPr lang="en-GB" sz="1800" dirty="0" smtClean="0">
                <a:solidFill>
                  <a:schemeClr val="accent2"/>
                </a:solidFill>
              </a:rPr>
              <a:t> (Reading/NCAS Climate)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800" dirty="0" smtClean="0">
                <a:solidFill>
                  <a:schemeClr val="accent2"/>
                </a:solidFill>
              </a:rPr>
              <a:t>Consortium between: Reading, Edinburgh, Exeter, Met Office, Southampton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254339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45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2455930" y="201614"/>
            <a:ext cx="21494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9" y="2584716"/>
            <a:ext cx="9042881" cy="13776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73202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2209800"/>
            <a:ext cx="6433239" cy="3669428"/>
            <a:chOff x="4731775" y="4814384"/>
            <a:chExt cx="6433239" cy="3864861"/>
          </a:xfrm>
        </p:grpSpPr>
        <p:pic>
          <p:nvPicPr>
            <p:cNvPr id="9" name="Picture 8" descr="trends_8plots_NAO_not_sub_noake.gif"/>
            <p:cNvPicPr>
              <a:picLocks noChangeAspect="1"/>
            </p:cNvPicPr>
            <p:nvPr/>
          </p:nvPicPr>
          <p:blipFill>
            <a:blip r:embed="rId3" cstate="print"/>
            <a:srcRect l="50000" t="5556" r="9091" b="73333"/>
            <a:stretch>
              <a:fillRect/>
            </a:stretch>
          </p:blipFill>
          <p:spPr>
            <a:xfrm>
              <a:off x="4731775" y="4814384"/>
              <a:ext cx="5346340" cy="350827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76800" y="8322660"/>
              <a:ext cx="6288214" cy="356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i="1" dirty="0" err="1" smtClean="0">
                  <a:latin typeface="Arial" pitchFamily="34" charset="0"/>
                  <a:cs typeface="Arial" pitchFamily="34" charset="0"/>
                </a:rPr>
                <a:t>Noake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 et al 2011 GRL.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73202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26" y="533400"/>
            <a:ext cx="666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Detection &amp; attribution of </a:t>
            </a:r>
            <a:r>
              <a:rPr lang="en-GB" sz="32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zonal</a:t>
            </a:r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mean trends in precipitation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6076119"/>
            <a:ext cx="3971821" cy="605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7233" y="245950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  <a:cs typeface="Calibri" pitchFamily="34" charset="0"/>
              </a:rPr>
              <a:t>Work at Edinburgh and Reading to </a:t>
            </a:r>
            <a:r>
              <a:rPr lang="en-GB" sz="2000" dirty="0" smtClean="0">
                <a:latin typeface="+mn-lt"/>
                <a:cs typeface="Calibri" pitchFamily="34" charset="0"/>
              </a:rPr>
              <a:t>analyse</a:t>
            </a:r>
            <a:r>
              <a:rPr lang="en-GB" sz="2000" dirty="0" smtClean="0">
                <a:latin typeface="+mn-lt"/>
                <a:cs typeface="Calibri" pitchFamily="34" charset="0"/>
              </a:rPr>
              <a:t> </a:t>
            </a:r>
            <a:r>
              <a:rPr lang="en-GB" sz="2000" dirty="0">
                <a:latin typeface="+mn-lt"/>
                <a:cs typeface="Calibri" pitchFamily="34" charset="0"/>
              </a:rPr>
              <a:t>CMIP3 and </a:t>
            </a:r>
            <a:r>
              <a:rPr lang="en-GB" sz="2000" dirty="0" smtClean="0">
                <a:latin typeface="+mn-lt"/>
                <a:cs typeface="Calibri" pitchFamily="34" charset="0"/>
              </a:rPr>
              <a:t>CMIP5 model simulations </a:t>
            </a:r>
            <a:r>
              <a:rPr lang="en-GB" sz="2000" dirty="0" smtClean="0">
                <a:latin typeface="+mn-lt"/>
                <a:cs typeface="Calibri" pitchFamily="34" charset="0"/>
              </a:rPr>
              <a:t>and </a:t>
            </a:r>
            <a:r>
              <a:rPr lang="en-GB" sz="2000" dirty="0" smtClean="0">
                <a:latin typeface="+mn-lt"/>
                <a:cs typeface="Calibri" pitchFamily="34" charset="0"/>
              </a:rPr>
              <a:t>land-based gauge </a:t>
            </a:r>
            <a:r>
              <a:rPr lang="en-GB" sz="2000" dirty="0" smtClean="0">
                <a:latin typeface="+mn-lt"/>
                <a:cs typeface="Calibri" pitchFamily="34" charset="0"/>
              </a:rPr>
              <a:t>observations</a:t>
            </a:r>
            <a:endParaRPr lang="en-GB" sz="200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ot_precip_sources_models_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4807"/>
            <a:ext cx="5486400" cy="4724593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010400" cy="1143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3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Process Understanding: Influence of resolution on moisture transports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228600" y="1905000"/>
            <a:ext cx="29922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Resolution leads to: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Stronger moisture transport from ocean to land with resolution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Change in partitioning of moisture sources for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over land</a:t>
            </a:r>
          </a:p>
          <a:p>
            <a:endParaRPr lang="en-US" sz="2000" dirty="0"/>
          </a:p>
          <a:p>
            <a:r>
              <a:rPr lang="en-US" sz="1600" dirty="0" smtClean="0"/>
              <a:t>Work at Reading</a:t>
            </a:r>
            <a:r>
              <a:rPr lang="en-US" sz="1600" dirty="0"/>
              <a:t>: </a:t>
            </a:r>
            <a:r>
              <a:rPr lang="en-US" sz="1600" dirty="0" err="1"/>
              <a:t>Demory</a:t>
            </a:r>
            <a:r>
              <a:rPr lang="en-US" sz="1600" dirty="0"/>
              <a:t> et al., in </a:t>
            </a:r>
            <a:r>
              <a:rPr lang="en-US" sz="1600" dirty="0" smtClean="0"/>
              <a:t>preparation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839983"/>
            <a:ext cx="5181600" cy="789417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73202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467600" cy="706437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Trends </a:t>
            </a:r>
            <a:r>
              <a:rPr lang="en-GB" sz="36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 P-E and Surface Salinity</a:t>
            </a:r>
            <a:endParaRPr lang="en-GB" sz="36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8070" y="2057400"/>
            <a:ext cx="4207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Can we reconcile observed changes in P-E &amp; sea surface salinity (SSS)?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What are the main drivers of current trends in P and SSS?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chemeClr val="accent2"/>
                </a:solidFill>
              </a:rPr>
              <a:t>Southampton &amp; Reading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0" y="6129822"/>
            <a:ext cx="4010481" cy="61099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73202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9872"/>
            <a:ext cx="4191000" cy="59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5410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lot </a:t>
            </a:r>
            <a:r>
              <a:rPr lang="en-GB" dirty="0"/>
              <a:t>courtesy of </a:t>
            </a:r>
            <a:r>
              <a:rPr lang="en-GB" dirty="0" err="1"/>
              <a:t>Nikolaos</a:t>
            </a:r>
            <a:r>
              <a:rPr lang="en-GB" dirty="0"/>
              <a:t> </a:t>
            </a:r>
            <a:r>
              <a:rPr lang="en-GB" dirty="0" err="1" smtClean="0"/>
              <a:t>Skliris</a:t>
            </a:r>
            <a:r>
              <a:rPr lang="en-GB" dirty="0" smtClean="0"/>
              <a:t> (NOCS)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437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1828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>Increase in intense rainfall with tropical  ocean warming </a:t>
            </a:r>
          </a:p>
          <a:p>
            <a:pPr eaLnBrk="1" hangingPunct="1"/>
            <a:r>
              <a:rPr lang="en-GB" sz="2400" dirty="0" smtClean="0"/>
              <a:t>SSM/I satellite observations at upper range of models</a:t>
            </a:r>
          </a:p>
        </p:txBody>
      </p:sp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915400" cy="364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381000" y="227013"/>
            <a:ext cx="6934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Observed and Simulated responses in extreme Precipitation</a:t>
            </a:r>
          </a:p>
        </p:txBody>
      </p:sp>
      <p:sp>
        <p:nvSpPr>
          <p:cNvPr id="108550" name="Text Box 3"/>
          <p:cNvSpPr txBox="1">
            <a:spLocks noChangeArrowheads="1"/>
          </p:cNvSpPr>
          <p:nvPr/>
        </p:nvSpPr>
        <p:spPr bwMode="auto">
          <a:xfrm>
            <a:off x="914400" y="4995446"/>
            <a:ext cx="373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>
                <a:hlinkClick r:id="rId3"/>
              </a:rPr>
              <a:t>Allan et al. (2010) Environ. Res. </a:t>
            </a:r>
            <a:r>
              <a:rPr lang="en-US" sz="1600" b="1" dirty="0" err="1">
                <a:hlinkClick r:id="rId3"/>
              </a:rPr>
              <a:t>Lett</a:t>
            </a:r>
            <a:r>
              <a:rPr lang="en-US" sz="1600" b="1" dirty="0">
                <a:hlinkClick r:id="rId3"/>
              </a:rPr>
              <a:t>.</a:t>
            </a:r>
            <a:endParaRPr lang="en-US" sz="1600" b="1" dirty="0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81000" y="5997714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Tropical response uncertain: </a:t>
            </a:r>
            <a:r>
              <a:rPr lang="en-GB" sz="1600" dirty="0">
                <a:hlinkClick r:id="rId4"/>
              </a:rPr>
              <a:t>O’Gorman and Schneider (2009) PNAS</a:t>
            </a:r>
            <a:r>
              <a:rPr lang="en-GB" sz="1600" dirty="0" smtClean="0"/>
              <a:t>….</a:t>
            </a:r>
          </a:p>
          <a:p>
            <a:pPr>
              <a:spcBef>
                <a:spcPct val="50000"/>
              </a:spcBef>
            </a:pPr>
            <a:r>
              <a:rPr lang="en-GB" sz="1600" dirty="0" smtClean="0"/>
              <a:t>but </a:t>
            </a:r>
            <a:r>
              <a:rPr lang="en-GB" sz="1600" dirty="0"/>
              <a:t>see also: </a:t>
            </a:r>
            <a:r>
              <a:rPr lang="en-GB" sz="1600" dirty="0">
                <a:hlinkClick r:id="rId5"/>
              </a:rPr>
              <a:t>Lenderink and Van </a:t>
            </a:r>
            <a:r>
              <a:rPr lang="en-GB" sz="1600" dirty="0" err="1">
                <a:hlinkClick r:id="rId5"/>
              </a:rPr>
              <a:t>Meijgaard</a:t>
            </a:r>
            <a:r>
              <a:rPr lang="en-GB" sz="1600" dirty="0">
                <a:hlinkClick r:id="rId5"/>
              </a:rPr>
              <a:t> (2010) ERL</a:t>
            </a:r>
            <a:r>
              <a:rPr lang="en-GB" sz="1600" dirty="0"/>
              <a:t>; </a:t>
            </a:r>
            <a:r>
              <a:rPr lang="en-GB" sz="1600" dirty="0">
                <a:hlinkClick r:id="rId6"/>
              </a:rPr>
              <a:t>Haerter et al. (2010) GRL</a:t>
            </a:r>
            <a:endParaRPr lang="en-GB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 bwMode="auto">
          <a:xfrm>
            <a:off x="1447800" y="2987490"/>
            <a:ext cx="5486400" cy="35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"/>
          <a:stretch/>
        </p:blipFill>
        <p:spPr bwMode="auto">
          <a:xfrm>
            <a:off x="2628900" y="-989110"/>
            <a:ext cx="2705100" cy="56373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52400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 day			5 day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intensity (mm/day)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intensity change with mean surface temperature (mm/day)</a:t>
            </a:r>
            <a:endParaRPr lang="en-GB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62800" y="6059269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Liu and Allan (</a:t>
            </a:r>
            <a:r>
              <a:rPr lang="en-GB" dirty="0" smtClean="0"/>
              <a:t>2012) JGR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5581"/>
            <a:ext cx="3232151" cy="492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2404170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Precipitation intensity distributions &amp; responses between datasets (tropical </a:t>
            </a:r>
            <a:r>
              <a:rPr lang="en-GB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ceans)</a:t>
            </a:r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28900" y="6324600"/>
            <a:ext cx="4076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intensity percentile (%)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6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G01_clim_1988_2004_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69490" r="32685" b="7066"/>
          <a:stretch/>
        </p:blipFill>
        <p:spPr bwMode="auto">
          <a:xfrm>
            <a:off x="1270" y="2905126"/>
            <a:ext cx="906653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52600" y="2524125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Oceans			Land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 smtClean="0"/>
              <a:t>Liu </a:t>
            </a:r>
            <a:r>
              <a:rPr lang="en-GB" i="1" dirty="0"/>
              <a:t>and Allan in prep…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" y="381000"/>
            <a:ext cx="67589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Current </a:t>
            </a:r>
            <a:r>
              <a:rPr lang="en-GB" sz="3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changes in tropical precipitation in CMIP5 </a:t>
            </a:r>
            <a:r>
              <a:rPr lang="en-GB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models &amp; satellite-based observations</a:t>
            </a:r>
          </a:p>
          <a:p>
            <a:endParaRPr lang="en-GB" sz="800" i="1" dirty="0">
              <a:solidFill>
                <a:schemeClr val="accent2"/>
              </a:solidFill>
            </a:endParaRPr>
          </a:p>
          <a:p>
            <a:r>
              <a:rPr lang="en-GB" i="1" dirty="0" smtClean="0"/>
              <a:t>Note realism of atmosphere-only AMIP model simulations</a:t>
            </a:r>
            <a:endParaRPr lang="en-GB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685801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FIG01_clim_1988_2004_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95407" r="14000" b="1"/>
          <a:stretch/>
        </p:blipFill>
        <p:spPr bwMode="auto">
          <a:xfrm>
            <a:off x="762000" y="5419725"/>
            <a:ext cx="792434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248400"/>
            <a:ext cx="3232151" cy="4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01_v01_05_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 bwMode="auto">
          <a:xfrm>
            <a:off x="133350" y="127001"/>
            <a:ext cx="55816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1600200"/>
            <a:ext cx="3429000" cy="2590800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CMIP5 simulated &amp;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200" dirty="0" smtClean="0">
                <a:solidFill>
                  <a:schemeClr val="accent2"/>
                </a:solidFill>
              </a:rPr>
              <a:t>projected % changes in precipitation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0"/>
            <a:ext cx="541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	Ocean		Land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717800" y="3119735"/>
            <a:ext cx="5994400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Tropical dry	Tropical wet		Global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4038600"/>
            <a:ext cx="2057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Pre 1988 GPCP ocean data does not contain microwave data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981200" y="4800600"/>
            <a:ext cx="4648200" cy="20972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721501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71" y="215902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29400" y="5449669"/>
            <a:ext cx="2057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Robust drying of dry tropical land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410200" y="5562600"/>
            <a:ext cx="1219200" cy="15189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6309872"/>
            <a:ext cx="3232151" cy="49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</TotalTime>
  <Words>370</Words>
  <Application>Microsoft Office PowerPoint</Application>
  <PresentationFormat>On-screen Show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Process Understanding: Influence of resolution on moisture transports</vt:lpstr>
      <vt:lpstr>Trends in P-E and Surface Salinity</vt:lpstr>
      <vt:lpstr>PowerPoint Presentation</vt:lpstr>
      <vt:lpstr>PowerPoint Presentation</vt:lpstr>
      <vt:lpstr>PowerPoint Presentation</vt:lpstr>
      <vt:lpstr>CMIP5 simulated &amp; projected % changes in precipitation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471</cp:revision>
  <cp:lastPrinted>2012-04-16T07:48:58Z</cp:lastPrinted>
  <dcterms:created xsi:type="dcterms:W3CDTF">1601-01-01T00:00:00Z</dcterms:created>
  <dcterms:modified xsi:type="dcterms:W3CDTF">2012-04-18T09:17:31Z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