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handoutMasterIdLst>
    <p:handoutMasterId r:id="rId17"/>
  </p:handoutMasterIdLst>
  <p:sldIdLst>
    <p:sldId id="499" r:id="rId3"/>
    <p:sldId id="634" r:id="rId4"/>
    <p:sldId id="710" r:id="rId5"/>
    <p:sldId id="702" r:id="rId6"/>
    <p:sldId id="636" r:id="rId7"/>
    <p:sldId id="635" r:id="rId8"/>
    <p:sldId id="707" r:id="rId9"/>
    <p:sldId id="704" r:id="rId10"/>
    <p:sldId id="706" r:id="rId11"/>
    <p:sldId id="705" r:id="rId12"/>
    <p:sldId id="693" r:id="rId13"/>
    <p:sldId id="684" r:id="rId14"/>
    <p:sldId id="709" r:id="rId15"/>
  </p:sldIdLst>
  <p:sldSz cx="9144000" cy="6858000" type="screen4x3"/>
  <p:notesSz cx="6781800" cy="99187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4D4D4D"/>
    <a:srgbClr val="000066"/>
    <a:srgbClr val="000099"/>
    <a:srgbClr val="CCFFCC"/>
    <a:srgbClr val="FFFFCC"/>
    <a:srgbClr val="9900FF"/>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9" autoAdjust="0"/>
    <p:restoredTop sz="91781" autoAdjust="0"/>
  </p:normalViewPr>
  <p:slideViewPr>
    <p:cSldViewPr>
      <p:cViewPr>
        <p:scale>
          <a:sx n="75" d="100"/>
          <a:sy n="75" d="100"/>
        </p:scale>
        <p:origin x="-708" y="-2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7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hdr" sz="quarter"/>
          </p:nvPr>
        </p:nvSpPr>
        <p:spPr bwMode="auto">
          <a:xfrm>
            <a:off x="0" y="0"/>
            <a:ext cx="293846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210947" name="Rectangle 3"/>
          <p:cNvSpPr>
            <a:spLocks noGrp="1" noChangeArrowheads="1"/>
          </p:cNvSpPr>
          <p:nvPr>
            <p:ph type="dt" sz="quarter" idx="1"/>
          </p:nvPr>
        </p:nvSpPr>
        <p:spPr bwMode="auto">
          <a:xfrm>
            <a:off x="3841750" y="0"/>
            <a:ext cx="293846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210948" name="Rectangle 4"/>
          <p:cNvSpPr>
            <a:spLocks noGrp="1" noChangeArrowheads="1"/>
          </p:cNvSpPr>
          <p:nvPr>
            <p:ph type="ftr" sz="quarter" idx="2"/>
          </p:nvPr>
        </p:nvSpPr>
        <p:spPr bwMode="auto">
          <a:xfrm>
            <a:off x="0" y="9421813"/>
            <a:ext cx="293846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210949" name="Rectangle 5"/>
          <p:cNvSpPr>
            <a:spLocks noGrp="1" noChangeArrowheads="1"/>
          </p:cNvSpPr>
          <p:nvPr>
            <p:ph type="sldNum" sz="quarter" idx="3"/>
          </p:nvPr>
        </p:nvSpPr>
        <p:spPr bwMode="auto">
          <a:xfrm>
            <a:off x="3841750" y="9421813"/>
            <a:ext cx="293846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7F244257-45F9-48FE-BF0E-D54905DE796B}" type="slidenum">
              <a:rPr lang="en-US"/>
              <a:pPr>
                <a:defRPr/>
              </a:pPr>
              <a:t>‹#›</a:t>
            </a:fld>
            <a:endParaRPr lang="en-US"/>
          </a:p>
        </p:txBody>
      </p:sp>
    </p:spTree>
    <p:extLst>
      <p:ext uri="{BB962C8B-B14F-4D97-AF65-F5344CB8AC3E}">
        <p14:creationId xmlns:p14="http://schemas.microsoft.com/office/powerpoint/2010/main" val="4147298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293846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61443" name="Rectangle 3"/>
          <p:cNvSpPr>
            <a:spLocks noGrp="1" noChangeArrowheads="1"/>
          </p:cNvSpPr>
          <p:nvPr>
            <p:ph type="dt" idx="1"/>
          </p:nvPr>
        </p:nvSpPr>
        <p:spPr bwMode="auto">
          <a:xfrm>
            <a:off x="3841750" y="0"/>
            <a:ext cx="293846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911225" y="744538"/>
            <a:ext cx="4959350" cy="3719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5" name="Rectangle 5"/>
          <p:cNvSpPr>
            <a:spLocks noGrp="1" noChangeArrowheads="1"/>
          </p:cNvSpPr>
          <p:nvPr>
            <p:ph type="body" sz="quarter" idx="3"/>
          </p:nvPr>
        </p:nvSpPr>
        <p:spPr bwMode="auto">
          <a:xfrm>
            <a:off x="677863" y="4711700"/>
            <a:ext cx="5426075" cy="44624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446" name="Rectangle 6"/>
          <p:cNvSpPr>
            <a:spLocks noGrp="1" noChangeArrowheads="1"/>
          </p:cNvSpPr>
          <p:nvPr>
            <p:ph type="ftr" sz="quarter" idx="4"/>
          </p:nvPr>
        </p:nvSpPr>
        <p:spPr bwMode="auto">
          <a:xfrm>
            <a:off x="0" y="9421813"/>
            <a:ext cx="293846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61447" name="Rectangle 7"/>
          <p:cNvSpPr>
            <a:spLocks noGrp="1" noChangeArrowheads="1"/>
          </p:cNvSpPr>
          <p:nvPr>
            <p:ph type="sldNum" sz="quarter" idx="5"/>
          </p:nvPr>
        </p:nvSpPr>
        <p:spPr bwMode="auto">
          <a:xfrm>
            <a:off x="3841750" y="9421813"/>
            <a:ext cx="293846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0BAF3AA5-BF84-4B8A-8FF3-837CE046CAF7}" type="slidenum">
              <a:rPr lang="en-US"/>
              <a:pPr>
                <a:defRPr/>
              </a:pPr>
              <a:t>‹#›</a:t>
            </a:fld>
            <a:endParaRPr lang="en-US"/>
          </a:p>
        </p:txBody>
      </p:sp>
    </p:spTree>
    <p:extLst>
      <p:ext uri="{BB962C8B-B14F-4D97-AF65-F5344CB8AC3E}">
        <p14:creationId xmlns:p14="http://schemas.microsoft.com/office/powerpoint/2010/main" val="4276285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57696FC-A9DD-4C6A-BB42-8FCF69868962}" type="slidenum">
              <a:rPr lang="en-US" smtClean="0"/>
              <a:pPr/>
              <a:t>1</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endParaRPr lang="en-GB"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latin typeface="Arial" charset="0"/>
              </a:rPr>
              <a:t>Then radiation? SNLc vs CWV (could show ERA Int and CERES SRBAVG?) also show Prata curve.</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D0687B4-6AB8-442D-B155-777B7CCB3735}" type="slidenum">
              <a:rPr lang="en-US" smtClean="0"/>
              <a:pPr/>
              <a:t>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latin typeface="Arial" charset="0"/>
              </a:rPr>
              <a:t>For ocean-only satellite datasets I apply ERA Interim for poleward of 50 degrees latitude and for missing/land grid points.</a:t>
            </a:r>
          </a:p>
          <a:p>
            <a:r>
              <a:rPr lang="en-GB" smtClean="0">
                <a:latin typeface="Arial" charset="0"/>
              </a:rPr>
              <a:t>Note that SSM/I F13 2003-2007 CWV = 24.7794 mm; AMSRE 2003-2007 CWV = 24.8850</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FD87B2C-3CEC-4766-B1DD-1CB0B3BCA33A}" type="slidenum">
              <a:rPr lang="en-US" smtClean="0"/>
              <a:pPr/>
              <a:t>5</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txBox="1">
            <a:spLocks noGrp="1" noChangeArrowheads="1"/>
          </p:cNvSpPr>
          <p:nvPr/>
        </p:nvSpPr>
        <p:spPr bwMode="auto">
          <a:xfrm>
            <a:off x="3841750" y="9421813"/>
            <a:ext cx="29384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3F5C8CC6-72E7-424B-B893-EDB33AC11CC6}" type="slidenum">
              <a:rPr lang="en-US" sz="1200"/>
              <a:pPr algn="r" eaLnBrk="1" hangingPunct="1"/>
              <a:t>9</a:t>
            </a:fld>
            <a:endParaRPr lang="en-US" sz="120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latin typeface="Arial" charset="0"/>
              </a:rPr>
              <a:t>The eruption of Mt. Pinatubo provided a natural experiment for evaluation of feedbacks, in particular for upper tropospheric water vapour.</a:t>
            </a:r>
          </a:p>
          <a:p>
            <a:pPr eaLnBrk="1" hangingPunct="1"/>
            <a:r>
              <a:rPr lang="en-GB" smtClean="0">
                <a:latin typeface="Arial" charset="0"/>
              </a:rPr>
              <a:t>Analysing water vapour radiances, Brian Soden and colleagues demonstrated that a climate model could reproduce the drying in response to the cooling following the eruption. Furthermore, the satellite observations and model both conserved relative humidity to first order.</a:t>
            </a:r>
          </a:p>
          <a:p>
            <a:pPr eaLnBrk="1" hangingPunct="1"/>
            <a:r>
              <a:rPr lang="en-GB" smtClean="0">
                <a:latin typeface="Arial" charset="0"/>
              </a:rPr>
              <a:t>In a separate experiment where water vapour was held fixed in the radiation scheme, the model reduction in water vapour channel radiance was overestimated (reduced relative humidity). Note that the radiance channel is also sensitive to temperature as well as humidity; this explains the drop in brightness temperature for the constant relative humidity case.  </a:t>
            </a:r>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txBox="1">
            <a:spLocks noGrp="1" noChangeArrowheads="1"/>
          </p:cNvSpPr>
          <p:nvPr/>
        </p:nvSpPr>
        <p:spPr bwMode="auto">
          <a:xfrm>
            <a:off x="3841750" y="9421813"/>
            <a:ext cx="29384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96261A-DBB1-404F-903A-56A85839E8B7}" type="slidenum">
              <a:rPr lang="en-US" sz="1200"/>
              <a:pPr algn="r" eaLnBrk="1" hangingPunct="1"/>
              <a:t>10</a:t>
            </a:fld>
            <a:endParaRPr lang="en-US"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latin typeface="Arial" charset="0"/>
              </a:rPr>
              <a:t>Trends in water vapour radiance channel differences, sensitive to upper tropospheric water vapour, also show consistency between models and satellite observations over the period 1983-2004. The constant water vapour model could not capture the observed changes over the tropics.</a:t>
            </a:r>
          </a:p>
          <a:p>
            <a:pPr eaLnBrk="1" hangingPunct="1"/>
            <a:r>
              <a:rPr lang="en-GB" smtClean="0">
                <a:latin typeface="Arial" charset="0"/>
              </a:rPr>
              <a:t>Water vapour feedback is likely to be the most important amplifier of warming in the current climate and observations suggest that models can capture the large-scale feedback well.</a:t>
            </a:r>
            <a:endParaRPr 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1130300" y="744538"/>
            <a:ext cx="4521200" cy="37179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131075" name="Rectangle 3"/>
          <p:cNvSpPr txBox="1">
            <a:spLocks noGrp="1" noChangeArrowheads="1"/>
          </p:cNvSpPr>
          <p:nvPr>
            <p:ph type="body"/>
          </p:nvPr>
        </p:nvSpPr>
        <p:spPr>
          <a:xfrm>
            <a:off x="677863" y="4711700"/>
            <a:ext cx="5421312" cy="4459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2AA2E4-7C79-4C16-95AB-C8FADBACC04B}" type="slidenum">
              <a:rPr lang="en-US"/>
              <a:pPr>
                <a:defRPr/>
              </a:pPr>
              <a:t>‹#›</a:t>
            </a:fld>
            <a:endParaRPr lang="en-US"/>
          </a:p>
        </p:txBody>
      </p:sp>
    </p:spTree>
    <p:extLst>
      <p:ext uri="{BB962C8B-B14F-4D97-AF65-F5344CB8AC3E}">
        <p14:creationId xmlns:p14="http://schemas.microsoft.com/office/powerpoint/2010/main" val="2108036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58516D-40AF-403A-9D90-196C3595178E}" type="slidenum">
              <a:rPr lang="en-US"/>
              <a:pPr>
                <a:defRPr/>
              </a:pPr>
              <a:t>‹#›</a:t>
            </a:fld>
            <a:endParaRPr lang="en-US"/>
          </a:p>
        </p:txBody>
      </p:sp>
    </p:spTree>
    <p:extLst>
      <p:ext uri="{BB962C8B-B14F-4D97-AF65-F5344CB8AC3E}">
        <p14:creationId xmlns:p14="http://schemas.microsoft.com/office/powerpoint/2010/main" val="3820747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F71228-DEDC-436F-93D8-E725A355F771}" type="slidenum">
              <a:rPr lang="en-US"/>
              <a:pPr>
                <a:defRPr/>
              </a:pPr>
              <a:t>‹#›</a:t>
            </a:fld>
            <a:endParaRPr lang="en-US"/>
          </a:p>
        </p:txBody>
      </p:sp>
    </p:spTree>
    <p:extLst>
      <p:ext uri="{BB962C8B-B14F-4D97-AF65-F5344CB8AC3E}">
        <p14:creationId xmlns:p14="http://schemas.microsoft.com/office/powerpoint/2010/main" val="1964097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02"/>
            <a:ext cx="7772399"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5" y="2906714"/>
            <a:ext cx="7772399" cy="1500187"/>
          </a:xfrm>
        </p:spPr>
        <p:txBody>
          <a:bodyPr anchor="b"/>
          <a:lstStyle>
            <a:lvl1pPr marL="0" indent="0">
              <a:buNone/>
              <a:defRPr sz="2000">
                <a:solidFill>
                  <a:schemeClr val="tx1">
                    <a:tint val="75000"/>
                  </a:schemeClr>
                </a:solidFill>
              </a:defRPr>
            </a:lvl1pPr>
            <a:lvl2pPr marL="457111" indent="0">
              <a:buNone/>
              <a:defRPr sz="1800">
                <a:solidFill>
                  <a:schemeClr val="tx1">
                    <a:tint val="75000"/>
                  </a:schemeClr>
                </a:solidFill>
              </a:defRPr>
            </a:lvl2pPr>
            <a:lvl3pPr marL="914223" indent="0">
              <a:buNone/>
              <a:defRPr sz="1600">
                <a:solidFill>
                  <a:schemeClr val="tx1">
                    <a:tint val="75000"/>
                  </a:schemeClr>
                </a:solidFill>
              </a:defRPr>
            </a:lvl3pPr>
            <a:lvl4pPr marL="1371333" indent="0">
              <a:buNone/>
              <a:defRPr sz="1400">
                <a:solidFill>
                  <a:schemeClr val="tx1">
                    <a:tint val="75000"/>
                  </a:schemeClr>
                </a:solidFill>
              </a:defRPr>
            </a:lvl4pPr>
            <a:lvl5pPr marL="1828444" indent="0">
              <a:buNone/>
              <a:defRPr sz="1400">
                <a:solidFill>
                  <a:schemeClr val="tx1">
                    <a:tint val="75000"/>
                  </a:schemeClr>
                </a:solidFill>
              </a:defRPr>
            </a:lvl5pPr>
            <a:lvl6pPr marL="2285555" indent="0">
              <a:buNone/>
              <a:defRPr sz="1400">
                <a:solidFill>
                  <a:schemeClr val="tx1">
                    <a:tint val="75000"/>
                  </a:schemeClr>
                </a:solidFill>
              </a:defRPr>
            </a:lvl6pPr>
            <a:lvl7pPr marL="2742667" indent="0">
              <a:buNone/>
              <a:defRPr sz="1400">
                <a:solidFill>
                  <a:schemeClr val="tx1">
                    <a:tint val="75000"/>
                  </a:schemeClr>
                </a:solidFill>
              </a:defRPr>
            </a:lvl7pPr>
            <a:lvl8pPr marL="3199778" indent="0">
              <a:buNone/>
              <a:defRPr sz="1400">
                <a:solidFill>
                  <a:schemeClr val="tx1">
                    <a:tint val="75000"/>
                  </a:schemeClr>
                </a:solidFill>
              </a:defRPr>
            </a:lvl8pPr>
            <a:lvl9pPr marL="365688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eaLnBrk="0" hangingPunct="0">
              <a:defRPr>
                <a:solidFill>
                  <a:prstClr val="black">
                    <a:tint val="75000"/>
                  </a:prstClr>
                </a:solidFill>
                <a:latin typeface="Arial" pitchFamily="34" charset="0"/>
              </a:defRPr>
            </a:lvl1pPr>
          </a:lstStyle>
          <a:p>
            <a:pPr>
              <a:defRPr/>
            </a:pPr>
            <a:fld id="{6F5B3A4E-BCA6-4978-87DE-456B0EC8F585}" type="datetimeFigureOut">
              <a:rPr lang="en-GB"/>
              <a:pPr>
                <a:defRPr/>
              </a:pPr>
              <a:t>28/06/2012</a:t>
            </a:fld>
            <a:endParaRPr lang="en-GB"/>
          </a:p>
        </p:txBody>
      </p:sp>
      <p:sp>
        <p:nvSpPr>
          <p:cNvPr id="5" name="Footer Placeholder 4"/>
          <p:cNvSpPr>
            <a:spLocks noGrp="1"/>
          </p:cNvSpPr>
          <p:nvPr>
            <p:ph type="ftr" sz="quarter" idx="11"/>
          </p:nvPr>
        </p:nvSpPr>
        <p:spPr/>
        <p:txBody>
          <a:bodyPr rtlCol="0"/>
          <a:lstStyle>
            <a:lvl1pPr eaLnBrk="0" hangingPunct="0">
              <a:defRPr>
                <a:solidFill>
                  <a:prstClr val="black">
                    <a:tint val="75000"/>
                  </a:prstClr>
                </a:solidFill>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rtlCol="0"/>
          <a:lstStyle>
            <a:lvl1pPr eaLnBrk="0" hangingPunct="0">
              <a:defRPr>
                <a:solidFill>
                  <a:prstClr val="black">
                    <a:tint val="75000"/>
                  </a:prstClr>
                </a:solidFill>
                <a:latin typeface="Arial" pitchFamily="34" charset="0"/>
              </a:defRPr>
            </a:lvl1pPr>
          </a:lstStyle>
          <a:p>
            <a:pPr>
              <a:defRPr/>
            </a:pPr>
            <a:fld id="{DB1412C8-79FF-427E-A723-4CC1BE28A0CE}" type="slidenum">
              <a:rPr lang="en-GB"/>
              <a:pPr>
                <a:defRPr/>
              </a:pPr>
              <a:t>‹#›</a:t>
            </a:fld>
            <a:endParaRPr lang="en-GB"/>
          </a:p>
        </p:txBody>
      </p:sp>
    </p:spTree>
    <p:extLst>
      <p:ext uri="{BB962C8B-B14F-4D97-AF65-F5344CB8AC3E}">
        <p14:creationId xmlns:p14="http://schemas.microsoft.com/office/powerpoint/2010/main" val="2913695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rtlCol="0"/>
          <a:lstStyle>
            <a:lvl1pPr eaLnBrk="0" hangingPunct="0">
              <a:defRPr>
                <a:solidFill>
                  <a:prstClr val="black">
                    <a:tint val="75000"/>
                  </a:prstClr>
                </a:solidFill>
                <a:latin typeface="Arial" pitchFamily="34" charset="0"/>
              </a:defRPr>
            </a:lvl1pPr>
          </a:lstStyle>
          <a:p>
            <a:pPr>
              <a:defRPr/>
            </a:pPr>
            <a:fld id="{7DF5F079-58C4-4AE2-AA5C-F3C7607628BD}" type="datetimeFigureOut">
              <a:rPr lang="en-GB"/>
              <a:pPr>
                <a:defRPr/>
              </a:pPr>
              <a:t>28/06/2012</a:t>
            </a:fld>
            <a:endParaRPr lang="en-GB"/>
          </a:p>
        </p:txBody>
      </p:sp>
      <p:sp>
        <p:nvSpPr>
          <p:cNvPr id="6" name="Footer Placeholder 5"/>
          <p:cNvSpPr>
            <a:spLocks noGrp="1"/>
          </p:cNvSpPr>
          <p:nvPr>
            <p:ph type="ftr" sz="quarter" idx="11"/>
          </p:nvPr>
        </p:nvSpPr>
        <p:spPr/>
        <p:txBody>
          <a:bodyPr rtlCol="0"/>
          <a:lstStyle>
            <a:lvl1pPr eaLnBrk="0" hangingPunct="0">
              <a:defRPr>
                <a:solidFill>
                  <a:prstClr val="black">
                    <a:tint val="75000"/>
                  </a:prstClr>
                </a:solidFill>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rtlCol="0"/>
          <a:lstStyle>
            <a:lvl1pPr eaLnBrk="0" hangingPunct="0">
              <a:defRPr>
                <a:solidFill>
                  <a:prstClr val="black">
                    <a:tint val="75000"/>
                  </a:prstClr>
                </a:solidFill>
                <a:latin typeface="Arial" pitchFamily="34" charset="0"/>
              </a:defRPr>
            </a:lvl1pPr>
          </a:lstStyle>
          <a:p>
            <a:pPr>
              <a:defRPr/>
            </a:pPr>
            <a:fld id="{4E6EC5D3-C5E2-4FBE-A237-EB4880884EFF}" type="slidenum">
              <a:rPr lang="en-GB"/>
              <a:pPr>
                <a:defRPr/>
              </a:pPr>
              <a:t>‹#›</a:t>
            </a:fld>
            <a:endParaRPr lang="en-GB"/>
          </a:p>
        </p:txBody>
      </p:sp>
    </p:spTree>
    <p:extLst>
      <p:ext uri="{BB962C8B-B14F-4D97-AF65-F5344CB8AC3E}">
        <p14:creationId xmlns:p14="http://schemas.microsoft.com/office/powerpoint/2010/main" val="2276637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5"/>
            <a:ext cx="4040188" cy="639762"/>
          </a:xfrm>
        </p:spPr>
        <p:txBody>
          <a:bodyPr anchor="b"/>
          <a:lstStyle>
            <a:lvl1pPr marL="0" indent="0">
              <a:buNone/>
              <a:defRPr sz="2500" b="1"/>
            </a:lvl1pPr>
            <a:lvl2pPr marL="457111" indent="0">
              <a:buNone/>
              <a:defRPr sz="2000" b="1"/>
            </a:lvl2pPr>
            <a:lvl3pPr marL="914223" indent="0">
              <a:buNone/>
              <a:defRPr sz="1800" b="1"/>
            </a:lvl3pPr>
            <a:lvl4pPr marL="1371333" indent="0">
              <a:buNone/>
              <a:defRPr sz="1600" b="1"/>
            </a:lvl4pPr>
            <a:lvl5pPr marL="1828444" indent="0">
              <a:buNone/>
              <a:defRPr sz="1600" b="1"/>
            </a:lvl5pPr>
            <a:lvl6pPr marL="2285555" indent="0">
              <a:buNone/>
              <a:defRPr sz="1600" b="1"/>
            </a:lvl6pPr>
            <a:lvl7pPr marL="2742667" indent="0">
              <a:buNone/>
              <a:defRPr sz="1600" b="1"/>
            </a:lvl7pPr>
            <a:lvl8pPr marL="3199778" indent="0">
              <a:buNone/>
              <a:defRPr sz="1600" b="1"/>
            </a:lvl8pPr>
            <a:lvl9pPr marL="365688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7"/>
            <a:ext cx="4040188" cy="3951288"/>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5"/>
            <a:ext cx="4041775" cy="639762"/>
          </a:xfrm>
        </p:spPr>
        <p:txBody>
          <a:bodyPr anchor="b"/>
          <a:lstStyle>
            <a:lvl1pPr marL="0" indent="0">
              <a:buNone/>
              <a:defRPr sz="2500" b="1"/>
            </a:lvl1pPr>
            <a:lvl2pPr marL="457111" indent="0">
              <a:buNone/>
              <a:defRPr sz="2000" b="1"/>
            </a:lvl2pPr>
            <a:lvl3pPr marL="914223" indent="0">
              <a:buNone/>
              <a:defRPr sz="1800" b="1"/>
            </a:lvl3pPr>
            <a:lvl4pPr marL="1371333" indent="0">
              <a:buNone/>
              <a:defRPr sz="1600" b="1"/>
            </a:lvl4pPr>
            <a:lvl5pPr marL="1828444" indent="0">
              <a:buNone/>
              <a:defRPr sz="1600" b="1"/>
            </a:lvl5pPr>
            <a:lvl6pPr marL="2285555" indent="0">
              <a:buNone/>
              <a:defRPr sz="1600" b="1"/>
            </a:lvl6pPr>
            <a:lvl7pPr marL="2742667" indent="0">
              <a:buNone/>
              <a:defRPr sz="1600" b="1"/>
            </a:lvl7pPr>
            <a:lvl8pPr marL="3199778" indent="0">
              <a:buNone/>
              <a:defRPr sz="1600" b="1"/>
            </a:lvl8pPr>
            <a:lvl9pPr marL="365688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7"/>
            <a:ext cx="4041775" cy="3951288"/>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rtlCol="0"/>
          <a:lstStyle>
            <a:lvl1pPr eaLnBrk="0" hangingPunct="0">
              <a:defRPr>
                <a:solidFill>
                  <a:prstClr val="black">
                    <a:tint val="75000"/>
                  </a:prstClr>
                </a:solidFill>
                <a:latin typeface="Arial" pitchFamily="34" charset="0"/>
              </a:defRPr>
            </a:lvl1pPr>
          </a:lstStyle>
          <a:p>
            <a:pPr>
              <a:defRPr/>
            </a:pPr>
            <a:fld id="{CF8BA713-39A2-451A-8E69-35D8461CA8D9}" type="datetimeFigureOut">
              <a:rPr lang="en-GB"/>
              <a:pPr>
                <a:defRPr/>
              </a:pPr>
              <a:t>28/06/2012</a:t>
            </a:fld>
            <a:endParaRPr lang="en-GB"/>
          </a:p>
        </p:txBody>
      </p:sp>
      <p:sp>
        <p:nvSpPr>
          <p:cNvPr id="8" name="Footer Placeholder 7"/>
          <p:cNvSpPr>
            <a:spLocks noGrp="1"/>
          </p:cNvSpPr>
          <p:nvPr>
            <p:ph type="ftr" sz="quarter" idx="11"/>
          </p:nvPr>
        </p:nvSpPr>
        <p:spPr/>
        <p:txBody>
          <a:bodyPr rtlCol="0"/>
          <a:lstStyle>
            <a:lvl1pPr eaLnBrk="0" hangingPunct="0">
              <a:defRPr>
                <a:solidFill>
                  <a:prstClr val="black">
                    <a:tint val="75000"/>
                  </a:prstClr>
                </a:solidFill>
                <a:latin typeface="Arial" pitchFamily="34" charset="0"/>
              </a:defRPr>
            </a:lvl1pPr>
          </a:lstStyle>
          <a:p>
            <a:pPr>
              <a:defRPr/>
            </a:pPr>
            <a:endParaRPr lang="en-GB"/>
          </a:p>
        </p:txBody>
      </p:sp>
      <p:sp>
        <p:nvSpPr>
          <p:cNvPr id="9" name="Slide Number Placeholder 8"/>
          <p:cNvSpPr>
            <a:spLocks noGrp="1"/>
          </p:cNvSpPr>
          <p:nvPr>
            <p:ph type="sldNum" sz="quarter" idx="12"/>
          </p:nvPr>
        </p:nvSpPr>
        <p:spPr/>
        <p:txBody>
          <a:bodyPr rtlCol="0"/>
          <a:lstStyle>
            <a:lvl1pPr eaLnBrk="0" hangingPunct="0">
              <a:defRPr>
                <a:solidFill>
                  <a:prstClr val="black">
                    <a:tint val="75000"/>
                  </a:prstClr>
                </a:solidFill>
                <a:latin typeface="Arial" pitchFamily="34" charset="0"/>
              </a:defRPr>
            </a:lvl1pPr>
          </a:lstStyle>
          <a:p>
            <a:pPr>
              <a:defRPr/>
            </a:pPr>
            <a:fld id="{1C38290F-097E-4071-85A9-58CD894D7E9D}" type="slidenum">
              <a:rPr lang="en-GB"/>
              <a:pPr>
                <a:defRPr/>
              </a:pPr>
              <a:t>‹#›</a:t>
            </a:fld>
            <a:endParaRPr lang="en-GB"/>
          </a:p>
        </p:txBody>
      </p:sp>
    </p:spTree>
    <p:extLst>
      <p:ext uri="{BB962C8B-B14F-4D97-AF65-F5344CB8AC3E}">
        <p14:creationId xmlns:p14="http://schemas.microsoft.com/office/powerpoint/2010/main" val="4205174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rtlCol="0"/>
          <a:lstStyle>
            <a:lvl1pPr eaLnBrk="0" hangingPunct="0">
              <a:defRPr>
                <a:solidFill>
                  <a:prstClr val="black">
                    <a:tint val="75000"/>
                  </a:prstClr>
                </a:solidFill>
                <a:latin typeface="Arial" pitchFamily="34" charset="0"/>
              </a:defRPr>
            </a:lvl1pPr>
          </a:lstStyle>
          <a:p>
            <a:pPr>
              <a:defRPr/>
            </a:pPr>
            <a:fld id="{CDB8D03F-2337-42AC-BABF-D1A7462229D3}" type="datetimeFigureOut">
              <a:rPr lang="en-GB"/>
              <a:pPr>
                <a:defRPr/>
              </a:pPr>
              <a:t>28/06/2012</a:t>
            </a:fld>
            <a:endParaRPr lang="en-GB"/>
          </a:p>
        </p:txBody>
      </p:sp>
      <p:sp>
        <p:nvSpPr>
          <p:cNvPr id="4" name="Footer Placeholder 3"/>
          <p:cNvSpPr>
            <a:spLocks noGrp="1"/>
          </p:cNvSpPr>
          <p:nvPr>
            <p:ph type="ftr" sz="quarter" idx="11"/>
          </p:nvPr>
        </p:nvSpPr>
        <p:spPr/>
        <p:txBody>
          <a:bodyPr rtlCol="0"/>
          <a:lstStyle>
            <a:lvl1pPr eaLnBrk="0" hangingPunct="0">
              <a:defRPr>
                <a:solidFill>
                  <a:prstClr val="black">
                    <a:tint val="75000"/>
                  </a:prstClr>
                </a:solidFill>
                <a:latin typeface="Arial" pitchFamily="34" charset="0"/>
              </a:defRPr>
            </a:lvl1pPr>
          </a:lstStyle>
          <a:p>
            <a:pPr>
              <a:defRPr/>
            </a:pPr>
            <a:endParaRPr lang="en-GB"/>
          </a:p>
        </p:txBody>
      </p:sp>
      <p:sp>
        <p:nvSpPr>
          <p:cNvPr id="5" name="Slide Number Placeholder 4"/>
          <p:cNvSpPr>
            <a:spLocks noGrp="1"/>
          </p:cNvSpPr>
          <p:nvPr>
            <p:ph type="sldNum" sz="quarter" idx="12"/>
          </p:nvPr>
        </p:nvSpPr>
        <p:spPr/>
        <p:txBody>
          <a:bodyPr rtlCol="0"/>
          <a:lstStyle>
            <a:lvl1pPr eaLnBrk="0" hangingPunct="0">
              <a:defRPr>
                <a:solidFill>
                  <a:prstClr val="black">
                    <a:tint val="75000"/>
                  </a:prstClr>
                </a:solidFill>
                <a:latin typeface="Arial" pitchFamily="34" charset="0"/>
              </a:defRPr>
            </a:lvl1pPr>
          </a:lstStyle>
          <a:p>
            <a:pPr>
              <a:defRPr/>
            </a:pPr>
            <a:fld id="{1DAD467D-CDE5-46DA-BF58-C23971350DCF}" type="slidenum">
              <a:rPr lang="en-GB"/>
              <a:pPr>
                <a:defRPr/>
              </a:pPr>
              <a:t>‹#›</a:t>
            </a:fld>
            <a:endParaRPr lang="en-GB"/>
          </a:p>
        </p:txBody>
      </p:sp>
    </p:spTree>
    <p:extLst>
      <p:ext uri="{BB962C8B-B14F-4D97-AF65-F5344CB8AC3E}">
        <p14:creationId xmlns:p14="http://schemas.microsoft.com/office/powerpoint/2010/main" val="2368415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eaLnBrk="0" hangingPunct="0">
              <a:defRPr>
                <a:solidFill>
                  <a:prstClr val="black">
                    <a:tint val="75000"/>
                  </a:prstClr>
                </a:solidFill>
                <a:latin typeface="Arial" pitchFamily="34" charset="0"/>
              </a:defRPr>
            </a:lvl1pPr>
          </a:lstStyle>
          <a:p>
            <a:pPr>
              <a:defRPr/>
            </a:pPr>
            <a:fld id="{82C11052-E0FC-4D81-894F-FAB2B3122218}" type="datetimeFigureOut">
              <a:rPr lang="en-GB"/>
              <a:pPr>
                <a:defRPr/>
              </a:pPr>
              <a:t>28/06/2012</a:t>
            </a:fld>
            <a:endParaRPr lang="en-GB"/>
          </a:p>
        </p:txBody>
      </p:sp>
      <p:sp>
        <p:nvSpPr>
          <p:cNvPr id="3" name="Footer Placeholder 2"/>
          <p:cNvSpPr>
            <a:spLocks noGrp="1"/>
          </p:cNvSpPr>
          <p:nvPr>
            <p:ph type="ftr" sz="quarter" idx="11"/>
          </p:nvPr>
        </p:nvSpPr>
        <p:spPr/>
        <p:txBody>
          <a:bodyPr rtlCol="0"/>
          <a:lstStyle>
            <a:lvl1pPr eaLnBrk="0" hangingPunct="0">
              <a:defRPr>
                <a:solidFill>
                  <a:prstClr val="black">
                    <a:tint val="75000"/>
                  </a:prstClr>
                </a:solidFill>
                <a:latin typeface="Arial" pitchFamily="34" charset="0"/>
              </a:defRPr>
            </a:lvl1pPr>
          </a:lstStyle>
          <a:p>
            <a:pPr>
              <a:defRPr/>
            </a:pPr>
            <a:endParaRPr lang="en-GB"/>
          </a:p>
        </p:txBody>
      </p:sp>
      <p:sp>
        <p:nvSpPr>
          <p:cNvPr id="4" name="Slide Number Placeholder 3"/>
          <p:cNvSpPr>
            <a:spLocks noGrp="1"/>
          </p:cNvSpPr>
          <p:nvPr>
            <p:ph type="sldNum" sz="quarter" idx="12"/>
          </p:nvPr>
        </p:nvSpPr>
        <p:spPr/>
        <p:txBody>
          <a:bodyPr rtlCol="0"/>
          <a:lstStyle>
            <a:lvl1pPr eaLnBrk="0" hangingPunct="0">
              <a:defRPr>
                <a:solidFill>
                  <a:prstClr val="black">
                    <a:tint val="75000"/>
                  </a:prstClr>
                </a:solidFill>
                <a:latin typeface="Arial" pitchFamily="34" charset="0"/>
              </a:defRPr>
            </a:lvl1pPr>
          </a:lstStyle>
          <a:p>
            <a:pPr>
              <a:defRPr/>
            </a:pPr>
            <a:fld id="{58607627-728E-4B9B-A63A-0D4B0BDC7E3E}" type="slidenum">
              <a:rPr lang="en-GB"/>
              <a:pPr>
                <a:defRPr/>
              </a:pPr>
              <a:t>‹#›</a:t>
            </a:fld>
            <a:endParaRPr lang="en-GB"/>
          </a:p>
        </p:txBody>
      </p:sp>
    </p:spTree>
    <p:extLst>
      <p:ext uri="{BB962C8B-B14F-4D97-AF65-F5344CB8AC3E}">
        <p14:creationId xmlns:p14="http://schemas.microsoft.com/office/powerpoint/2010/main" val="3764108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1"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49"/>
            <a:ext cx="5111750" cy="5853114"/>
          </a:xfrm>
        </p:spPr>
        <p:txBody>
          <a:bodyPr/>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0"/>
            <a:ext cx="3008311" cy="4691063"/>
          </a:xfrm>
        </p:spPr>
        <p:txBody>
          <a:bodyPr/>
          <a:lstStyle>
            <a:lvl1pPr marL="0" indent="0">
              <a:buNone/>
              <a:defRPr sz="1400"/>
            </a:lvl1pPr>
            <a:lvl2pPr marL="457111" indent="0">
              <a:buNone/>
              <a:defRPr sz="1200"/>
            </a:lvl2pPr>
            <a:lvl3pPr marL="914223" indent="0">
              <a:buNone/>
              <a:defRPr sz="1100"/>
            </a:lvl3pPr>
            <a:lvl4pPr marL="1371333" indent="0">
              <a:buNone/>
              <a:defRPr sz="900"/>
            </a:lvl4pPr>
            <a:lvl5pPr marL="1828444" indent="0">
              <a:buNone/>
              <a:defRPr sz="900"/>
            </a:lvl5pPr>
            <a:lvl6pPr marL="2285555" indent="0">
              <a:buNone/>
              <a:defRPr sz="900"/>
            </a:lvl6pPr>
            <a:lvl7pPr marL="2742667" indent="0">
              <a:buNone/>
              <a:defRPr sz="900"/>
            </a:lvl7pPr>
            <a:lvl8pPr marL="3199778" indent="0">
              <a:buNone/>
              <a:defRPr sz="900"/>
            </a:lvl8pPr>
            <a:lvl9pPr marL="36568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eaLnBrk="0" hangingPunct="0">
              <a:defRPr>
                <a:solidFill>
                  <a:prstClr val="black">
                    <a:tint val="75000"/>
                  </a:prstClr>
                </a:solidFill>
                <a:latin typeface="Arial" pitchFamily="34" charset="0"/>
              </a:defRPr>
            </a:lvl1pPr>
          </a:lstStyle>
          <a:p>
            <a:pPr>
              <a:defRPr/>
            </a:pPr>
            <a:fld id="{BA95EFB3-6A93-4284-8CA5-BEFFD4018CDB}" type="datetimeFigureOut">
              <a:rPr lang="en-GB"/>
              <a:pPr>
                <a:defRPr/>
              </a:pPr>
              <a:t>28/06/2012</a:t>
            </a:fld>
            <a:endParaRPr lang="en-GB"/>
          </a:p>
        </p:txBody>
      </p:sp>
      <p:sp>
        <p:nvSpPr>
          <p:cNvPr id="6" name="Footer Placeholder 5"/>
          <p:cNvSpPr>
            <a:spLocks noGrp="1"/>
          </p:cNvSpPr>
          <p:nvPr>
            <p:ph type="ftr" sz="quarter" idx="11"/>
          </p:nvPr>
        </p:nvSpPr>
        <p:spPr/>
        <p:txBody>
          <a:bodyPr rtlCol="0"/>
          <a:lstStyle>
            <a:lvl1pPr eaLnBrk="0" hangingPunct="0">
              <a:defRPr>
                <a:solidFill>
                  <a:prstClr val="black">
                    <a:tint val="75000"/>
                  </a:prstClr>
                </a:solidFill>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rtlCol="0"/>
          <a:lstStyle>
            <a:lvl1pPr eaLnBrk="0" hangingPunct="0">
              <a:defRPr>
                <a:solidFill>
                  <a:prstClr val="black">
                    <a:tint val="75000"/>
                  </a:prstClr>
                </a:solidFill>
                <a:latin typeface="Arial" pitchFamily="34" charset="0"/>
              </a:defRPr>
            </a:lvl1pPr>
          </a:lstStyle>
          <a:p>
            <a:pPr>
              <a:defRPr/>
            </a:pPr>
            <a:fld id="{95B8CC43-9C26-4A72-9E0D-CB38AE34B8F8}" type="slidenum">
              <a:rPr lang="en-GB"/>
              <a:pPr>
                <a:defRPr/>
              </a:pPr>
              <a:t>‹#›</a:t>
            </a:fld>
            <a:endParaRPr lang="en-GB"/>
          </a:p>
        </p:txBody>
      </p:sp>
    </p:spTree>
    <p:extLst>
      <p:ext uri="{BB962C8B-B14F-4D97-AF65-F5344CB8AC3E}">
        <p14:creationId xmlns:p14="http://schemas.microsoft.com/office/powerpoint/2010/main" val="4179037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9" y="612777"/>
            <a:ext cx="5486400" cy="4114800"/>
          </a:xfrm>
        </p:spPr>
        <p:txBody>
          <a:bodyPr rtlCol="0">
            <a:normAutofit/>
          </a:bodyPr>
          <a:lstStyle>
            <a:lvl1pPr marL="0" indent="0">
              <a:buNone/>
              <a:defRPr sz="3200"/>
            </a:lvl1pPr>
            <a:lvl2pPr marL="457111" indent="0">
              <a:buNone/>
              <a:defRPr sz="2800"/>
            </a:lvl2pPr>
            <a:lvl3pPr marL="914223" indent="0">
              <a:buNone/>
              <a:defRPr sz="2500"/>
            </a:lvl3pPr>
            <a:lvl4pPr marL="1371333" indent="0">
              <a:buNone/>
              <a:defRPr sz="2000"/>
            </a:lvl4pPr>
            <a:lvl5pPr marL="1828444" indent="0">
              <a:buNone/>
              <a:defRPr sz="2000"/>
            </a:lvl5pPr>
            <a:lvl6pPr marL="2285555" indent="0">
              <a:buNone/>
              <a:defRPr sz="2000"/>
            </a:lvl6pPr>
            <a:lvl7pPr marL="2742667" indent="0">
              <a:buNone/>
              <a:defRPr sz="2000"/>
            </a:lvl7pPr>
            <a:lvl8pPr marL="3199778" indent="0">
              <a:buNone/>
              <a:defRPr sz="2000"/>
            </a:lvl8pPr>
            <a:lvl9pPr marL="3656888" indent="0">
              <a:buNone/>
              <a:defRPr sz="2000"/>
            </a:lvl9pPr>
          </a:lstStyle>
          <a:p>
            <a:pPr lvl="0"/>
            <a:endParaRPr lang="en-GB" noProof="0"/>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400"/>
            </a:lvl1pPr>
            <a:lvl2pPr marL="457111" indent="0">
              <a:buNone/>
              <a:defRPr sz="1200"/>
            </a:lvl2pPr>
            <a:lvl3pPr marL="914223" indent="0">
              <a:buNone/>
              <a:defRPr sz="1100"/>
            </a:lvl3pPr>
            <a:lvl4pPr marL="1371333" indent="0">
              <a:buNone/>
              <a:defRPr sz="900"/>
            </a:lvl4pPr>
            <a:lvl5pPr marL="1828444" indent="0">
              <a:buNone/>
              <a:defRPr sz="900"/>
            </a:lvl5pPr>
            <a:lvl6pPr marL="2285555" indent="0">
              <a:buNone/>
              <a:defRPr sz="900"/>
            </a:lvl6pPr>
            <a:lvl7pPr marL="2742667" indent="0">
              <a:buNone/>
              <a:defRPr sz="900"/>
            </a:lvl7pPr>
            <a:lvl8pPr marL="3199778" indent="0">
              <a:buNone/>
              <a:defRPr sz="900"/>
            </a:lvl8pPr>
            <a:lvl9pPr marL="36568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eaLnBrk="0" hangingPunct="0">
              <a:defRPr>
                <a:solidFill>
                  <a:prstClr val="black">
                    <a:tint val="75000"/>
                  </a:prstClr>
                </a:solidFill>
                <a:latin typeface="Arial" pitchFamily="34" charset="0"/>
              </a:defRPr>
            </a:lvl1pPr>
          </a:lstStyle>
          <a:p>
            <a:pPr>
              <a:defRPr/>
            </a:pPr>
            <a:fld id="{537D3676-1AB1-4545-8EB3-0F251B8A4A0C}" type="datetimeFigureOut">
              <a:rPr lang="en-GB"/>
              <a:pPr>
                <a:defRPr/>
              </a:pPr>
              <a:t>28/06/2012</a:t>
            </a:fld>
            <a:endParaRPr lang="en-GB"/>
          </a:p>
        </p:txBody>
      </p:sp>
      <p:sp>
        <p:nvSpPr>
          <p:cNvPr id="6" name="Footer Placeholder 5"/>
          <p:cNvSpPr>
            <a:spLocks noGrp="1"/>
          </p:cNvSpPr>
          <p:nvPr>
            <p:ph type="ftr" sz="quarter" idx="11"/>
          </p:nvPr>
        </p:nvSpPr>
        <p:spPr/>
        <p:txBody>
          <a:bodyPr rtlCol="0"/>
          <a:lstStyle>
            <a:lvl1pPr eaLnBrk="0" hangingPunct="0">
              <a:defRPr>
                <a:solidFill>
                  <a:prstClr val="black">
                    <a:tint val="75000"/>
                  </a:prstClr>
                </a:solidFill>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rtlCol="0"/>
          <a:lstStyle>
            <a:lvl1pPr eaLnBrk="0" hangingPunct="0">
              <a:defRPr>
                <a:solidFill>
                  <a:prstClr val="black">
                    <a:tint val="75000"/>
                  </a:prstClr>
                </a:solidFill>
                <a:latin typeface="Arial" pitchFamily="34" charset="0"/>
              </a:defRPr>
            </a:lvl1pPr>
          </a:lstStyle>
          <a:p>
            <a:pPr>
              <a:defRPr/>
            </a:pPr>
            <a:fld id="{3962C3BB-88C9-4F4B-BAEB-A289A9794D00}" type="slidenum">
              <a:rPr lang="en-GB"/>
              <a:pPr>
                <a:defRPr/>
              </a:pPr>
              <a:t>‹#›</a:t>
            </a:fld>
            <a:endParaRPr lang="en-GB"/>
          </a:p>
        </p:txBody>
      </p:sp>
    </p:spTree>
    <p:extLst>
      <p:ext uri="{BB962C8B-B14F-4D97-AF65-F5344CB8AC3E}">
        <p14:creationId xmlns:p14="http://schemas.microsoft.com/office/powerpoint/2010/main" val="2041080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rtlCol="0"/>
          <a:lstStyle>
            <a:lvl1pPr eaLnBrk="0" hangingPunct="0">
              <a:defRPr>
                <a:solidFill>
                  <a:prstClr val="black">
                    <a:tint val="75000"/>
                  </a:prstClr>
                </a:solidFill>
                <a:latin typeface="Arial" pitchFamily="34" charset="0"/>
              </a:defRPr>
            </a:lvl1pPr>
          </a:lstStyle>
          <a:p>
            <a:pPr>
              <a:defRPr/>
            </a:pPr>
            <a:fld id="{12253C8D-38F7-4570-BD50-426F97EA9C7D}" type="datetimeFigureOut">
              <a:rPr lang="en-GB"/>
              <a:pPr>
                <a:defRPr/>
              </a:pPr>
              <a:t>28/06/2012</a:t>
            </a:fld>
            <a:endParaRPr lang="en-GB"/>
          </a:p>
        </p:txBody>
      </p:sp>
      <p:sp>
        <p:nvSpPr>
          <p:cNvPr id="5" name="Footer Placeholder 4"/>
          <p:cNvSpPr>
            <a:spLocks noGrp="1"/>
          </p:cNvSpPr>
          <p:nvPr>
            <p:ph type="ftr" sz="quarter" idx="11"/>
          </p:nvPr>
        </p:nvSpPr>
        <p:spPr/>
        <p:txBody>
          <a:bodyPr rtlCol="0"/>
          <a:lstStyle>
            <a:lvl1pPr eaLnBrk="0" hangingPunct="0">
              <a:defRPr>
                <a:solidFill>
                  <a:prstClr val="black">
                    <a:tint val="75000"/>
                  </a:prstClr>
                </a:solidFill>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rtlCol="0"/>
          <a:lstStyle>
            <a:lvl1pPr eaLnBrk="0" hangingPunct="0">
              <a:defRPr>
                <a:solidFill>
                  <a:prstClr val="black">
                    <a:tint val="75000"/>
                  </a:prstClr>
                </a:solidFill>
                <a:latin typeface="Arial" pitchFamily="34" charset="0"/>
              </a:defRPr>
            </a:lvl1pPr>
          </a:lstStyle>
          <a:p>
            <a:pPr>
              <a:defRPr/>
            </a:pPr>
            <a:fld id="{CB3FD95D-05D8-459B-838D-4B02AEE40143}" type="slidenum">
              <a:rPr lang="en-GB"/>
              <a:pPr>
                <a:defRPr/>
              </a:pPr>
              <a:t>‹#›</a:t>
            </a:fld>
            <a:endParaRPr lang="en-GB"/>
          </a:p>
        </p:txBody>
      </p:sp>
    </p:spTree>
    <p:extLst>
      <p:ext uri="{BB962C8B-B14F-4D97-AF65-F5344CB8AC3E}">
        <p14:creationId xmlns:p14="http://schemas.microsoft.com/office/powerpoint/2010/main" val="41999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101CA5-1AB6-4C6D-8962-6D3A90B38776}" type="slidenum">
              <a:rPr lang="en-US"/>
              <a:pPr>
                <a:defRPr/>
              </a:pPr>
              <a:t>‹#›</a:t>
            </a:fld>
            <a:endParaRPr lang="en-US"/>
          </a:p>
        </p:txBody>
      </p:sp>
    </p:spTree>
    <p:extLst>
      <p:ext uri="{BB962C8B-B14F-4D97-AF65-F5344CB8AC3E}">
        <p14:creationId xmlns:p14="http://schemas.microsoft.com/office/powerpoint/2010/main" val="1688807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1"/>
            <a:ext cx="2057401" cy="585152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1" y="274641"/>
            <a:ext cx="6019801"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rtlCol="0"/>
          <a:lstStyle>
            <a:lvl1pPr eaLnBrk="0" hangingPunct="0">
              <a:defRPr>
                <a:solidFill>
                  <a:prstClr val="black">
                    <a:tint val="75000"/>
                  </a:prstClr>
                </a:solidFill>
                <a:latin typeface="Arial" pitchFamily="34" charset="0"/>
              </a:defRPr>
            </a:lvl1pPr>
          </a:lstStyle>
          <a:p>
            <a:pPr>
              <a:defRPr/>
            </a:pPr>
            <a:fld id="{639D684B-FB93-44C7-BA7F-9348AF191110}" type="datetimeFigureOut">
              <a:rPr lang="en-GB"/>
              <a:pPr>
                <a:defRPr/>
              </a:pPr>
              <a:t>28/06/2012</a:t>
            </a:fld>
            <a:endParaRPr lang="en-GB"/>
          </a:p>
        </p:txBody>
      </p:sp>
      <p:sp>
        <p:nvSpPr>
          <p:cNvPr id="5" name="Footer Placeholder 4"/>
          <p:cNvSpPr>
            <a:spLocks noGrp="1"/>
          </p:cNvSpPr>
          <p:nvPr>
            <p:ph type="ftr" sz="quarter" idx="11"/>
          </p:nvPr>
        </p:nvSpPr>
        <p:spPr/>
        <p:txBody>
          <a:bodyPr rtlCol="0"/>
          <a:lstStyle>
            <a:lvl1pPr eaLnBrk="0" hangingPunct="0">
              <a:defRPr>
                <a:solidFill>
                  <a:prstClr val="black">
                    <a:tint val="75000"/>
                  </a:prstClr>
                </a:solidFill>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rtlCol="0"/>
          <a:lstStyle>
            <a:lvl1pPr eaLnBrk="0" hangingPunct="0">
              <a:defRPr>
                <a:solidFill>
                  <a:prstClr val="black">
                    <a:tint val="75000"/>
                  </a:prstClr>
                </a:solidFill>
                <a:latin typeface="Arial" pitchFamily="34" charset="0"/>
              </a:defRPr>
            </a:lvl1pPr>
          </a:lstStyle>
          <a:p>
            <a:pPr>
              <a:defRPr/>
            </a:pPr>
            <a:fld id="{DE481DDF-97D2-41DB-AF14-6ABEFF347961}" type="slidenum">
              <a:rPr lang="en-GB"/>
              <a:pPr>
                <a:defRPr/>
              </a:pPr>
              <a:t>‹#›</a:t>
            </a:fld>
            <a:endParaRPr lang="en-GB"/>
          </a:p>
        </p:txBody>
      </p:sp>
    </p:spTree>
    <p:extLst>
      <p:ext uri="{BB962C8B-B14F-4D97-AF65-F5344CB8AC3E}">
        <p14:creationId xmlns:p14="http://schemas.microsoft.com/office/powerpoint/2010/main" val="211114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1F2693-700D-4346-A212-5AF3CC43B031}" type="slidenum">
              <a:rPr lang="en-US"/>
              <a:pPr>
                <a:defRPr/>
              </a:pPr>
              <a:t>‹#›</a:t>
            </a:fld>
            <a:endParaRPr lang="en-US"/>
          </a:p>
        </p:txBody>
      </p:sp>
    </p:spTree>
    <p:extLst>
      <p:ext uri="{BB962C8B-B14F-4D97-AF65-F5344CB8AC3E}">
        <p14:creationId xmlns:p14="http://schemas.microsoft.com/office/powerpoint/2010/main" val="2612244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47B790-5006-4567-A04F-9574100987D3}" type="slidenum">
              <a:rPr lang="en-US"/>
              <a:pPr>
                <a:defRPr/>
              </a:pPr>
              <a:t>‹#›</a:t>
            </a:fld>
            <a:endParaRPr lang="en-US"/>
          </a:p>
        </p:txBody>
      </p:sp>
    </p:spTree>
    <p:extLst>
      <p:ext uri="{BB962C8B-B14F-4D97-AF65-F5344CB8AC3E}">
        <p14:creationId xmlns:p14="http://schemas.microsoft.com/office/powerpoint/2010/main" val="1570465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26F82E5-452E-442E-AB53-2CCA54D1430E}" type="slidenum">
              <a:rPr lang="en-US"/>
              <a:pPr>
                <a:defRPr/>
              </a:pPr>
              <a:t>‹#›</a:t>
            </a:fld>
            <a:endParaRPr lang="en-US"/>
          </a:p>
        </p:txBody>
      </p:sp>
    </p:spTree>
    <p:extLst>
      <p:ext uri="{BB962C8B-B14F-4D97-AF65-F5344CB8AC3E}">
        <p14:creationId xmlns:p14="http://schemas.microsoft.com/office/powerpoint/2010/main" val="1146070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1DF574C-7D47-4BCF-8638-34F1DFC3185D}" type="slidenum">
              <a:rPr lang="en-US"/>
              <a:pPr>
                <a:defRPr/>
              </a:pPr>
              <a:t>‹#›</a:t>
            </a:fld>
            <a:endParaRPr lang="en-US"/>
          </a:p>
        </p:txBody>
      </p:sp>
    </p:spTree>
    <p:extLst>
      <p:ext uri="{BB962C8B-B14F-4D97-AF65-F5344CB8AC3E}">
        <p14:creationId xmlns:p14="http://schemas.microsoft.com/office/powerpoint/2010/main" val="4273113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B90943-B5CE-4C60-ABA2-7B6F38D30D00}" type="slidenum">
              <a:rPr lang="en-US"/>
              <a:pPr>
                <a:defRPr/>
              </a:pPr>
              <a:t>‹#›</a:t>
            </a:fld>
            <a:endParaRPr lang="en-US"/>
          </a:p>
        </p:txBody>
      </p:sp>
    </p:spTree>
    <p:extLst>
      <p:ext uri="{BB962C8B-B14F-4D97-AF65-F5344CB8AC3E}">
        <p14:creationId xmlns:p14="http://schemas.microsoft.com/office/powerpoint/2010/main" val="104348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F9CC32-727F-41C6-AC6F-A6FCADB35894}" type="slidenum">
              <a:rPr lang="en-US"/>
              <a:pPr>
                <a:defRPr/>
              </a:pPr>
              <a:t>‹#›</a:t>
            </a:fld>
            <a:endParaRPr lang="en-US"/>
          </a:p>
        </p:txBody>
      </p:sp>
    </p:spTree>
    <p:extLst>
      <p:ext uri="{BB962C8B-B14F-4D97-AF65-F5344CB8AC3E}">
        <p14:creationId xmlns:p14="http://schemas.microsoft.com/office/powerpoint/2010/main" val="2980218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E9C55C-21C1-41AD-8FFB-BEB0ABF257EE}" type="slidenum">
              <a:rPr lang="en-US"/>
              <a:pPr>
                <a:defRPr/>
              </a:pPr>
              <a:t>‹#›</a:t>
            </a:fld>
            <a:endParaRPr lang="en-US"/>
          </a:p>
        </p:txBody>
      </p:sp>
    </p:spTree>
    <p:extLst>
      <p:ext uri="{BB962C8B-B14F-4D97-AF65-F5344CB8AC3E}">
        <p14:creationId xmlns:p14="http://schemas.microsoft.com/office/powerpoint/2010/main" val="3784879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defRPr>
            </a:lvl1pPr>
          </a:lstStyle>
          <a:p>
            <a:pPr>
              <a:defRPr/>
            </a:pPr>
            <a:fld id="{432153C2-3204-4067-8E05-BC6FA26BEDF1}" type="slidenum">
              <a:rPr lang="en-US"/>
              <a:pPr>
                <a:defRPr/>
              </a:pPr>
              <a:t>‹#›</a:t>
            </a:fld>
            <a:endParaRPr lang="en-US"/>
          </a:p>
        </p:txBody>
      </p:sp>
      <p:pic>
        <p:nvPicPr>
          <p:cNvPr id="1031" name="Picture 9" descr="Device-white"/>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hidden">
          <a:xfrm>
            <a:off x="7731125" y="228600"/>
            <a:ext cx="11842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userDrawn="1"/>
        </p:nvSpPr>
        <p:spPr bwMode="auto">
          <a:xfrm>
            <a:off x="152400" y="6324600"/>
            <a:ext cx="3352800" cy="476250"/>
          </a:xfrm>
          <a:prstGeom prst="rect">
            <a:avLst/>
          </a:prstGeom>
          <a:noFill/>
          <a:ln w="9525">
            <a:noFill/>
            <a:miter lim="800000"/>
            <a:headEnd/>
            <a:tailEnd/>
          </a:ln>
          <a:effectLst/>
        </p:spPr>
        <p:txBody>
          <a:bodyPr/>
          <a:lstStyle/>
          <a:p>
            <a:pPr eaLnBrk="1" hangingPunct="1">
              <a:defRPr/>
            </a:pPr>
            <a:endParaRPr lang="en-GB" sz="1400">
              <a:latin typeface="Rdg Vesta" pitchFamily="2" charset="0"/>
            </a:endParaRPr>
          </a:p>
        </p:txBody>
      </p:sp>
    </p:spTree>
  </p:cSld>
  <p:clrMap bg1="lt1" tx1="dk1" bg2="lt2" tx2="dk2" accent1="accent1" accent2="accent2" accent3="accent3" accent4="accent4" accent5="accent5" accent6="accent6" hlink="hlink" folHlink="folHlink"/>
  <p:sldLayoutIdLst>
    <p:sldLayoutId id="2147483726" r:id="rId1"/>
    <p:sldLayoutId id="2147483725" r:id="rId2"/>
    <p:sldLayoutId id="2147483724" r:id="rId3"/>
    <p:sldLayoutId id="2147483723" r:id="rId4"/>
    <p:sldLayoutId id="2147483722" r:id="rId5"/>
    <p:sldLayoutId id="2147483721" r:id="rId6"/>
    <p:sldLayoutId id="2147483720" r:id="rId7"/>
    <p:sldLayoutId id="2147483719" r:id="rId8"/>
    <p:sldLayoutId id="2147483718" r:id="rId9"/>
    <p:sldLayoutId id="2147483717" r:id="rId10"/>
    <p:sldLayoutId id="2147483716"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p>
            <a:pPr lvl="0"/>
            <a:r>
              <a:rPr lang="en-US" smtClean="0"/>
              <a:t>Click to edit Master title style</a:t>
            </a:r>
            <a:endParaRPr lang="en-GB"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2" tIns="45711" rIns="91422" bIns="45711" numCol="1" anchor="ctr" anchorCtr="0" compatLnSpc="1">
            <a:prstTxWarp prst="textNoShape">
              <a:avLst/>
            </a:prstTxWarp>
          </a:bodyPr>
          <a:lstStyle>
            <a:lvl1pPr eaLnBrk="1" hangingPunct="1">
              <a:defRPr sz="1200" smtClean="0">
                <a:solidFill>
                  <a:srgbClr val="898989"/>
                </a:solidFill>
                <a:latin typeface="Calibri" pitchFamily="34" charset="0"/>
              </a:defRPr>
            </a:lvl1pPr>
          </a:lstStyle>
          <a:p>
            <a:pPr>
              <a:defRPr/>
            </a:pPr>
            <a:fld id="{D456D4C8-7005-4258-A8BA-DAB2E1C8247B}" type="datetimeFigureOut">
              <a:rPr lang="en-GB"/>
              <a:pPr>
                <a:defRPr/>
              </a:pPr>
              <a:t>28/06/2012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22" tIns="45711" rIns="91422" bIns="45711" numCol="1" anchor="ctr" anchorCtr="0" compatLnSpc="1">
            <a:prstTxWarp prst="textNoShape">
              <a:avLst/>
            </a:prstTxWarp>
          </a:bodyPr>
          <a:lstStyle>
            <a:lvl1pPr algn="ctr" eaLnBrk="1" hangingPunct="1">
              <a:defRPr sz="1200" smtClean="0">
                <a:solidFill>
                  <a:srgbClr val="898989"/>
                </a:solidFill>
                <a:latin typeface="Calibri" pitchFamily="34" charset="0"/>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2" tIns="45711" rIns="91422" bIns="45711" numCol="1" anchor="ctr" anchorCtr="0" compatLnSpc="1">
            <a:prstTxWarp prst="textNoShape">
              <a:avLst/>
            </a:prstTxWarp>
          </a:bodyPr>
          <a:lstStyle>
            <a:lvl1pPr algn="r" eaLnBrk="1" hangingPunct="1">
              <a:defRPr sz="1200" smtClean="0">
                <a:solidFill>
                  <a:srgbClr val="898989"/>
                </a:solidFill>
                <a:latin typeface="Calibri" pitchFamily="34" charset="0"/>
              </a:defRPr>
            </a:lvl1pPr>
          </a:lstStyle>
          <a:p>
            <a:pPr>
              <a:defRPr/>
            </a:pPr>
            <a:fld id="{F20DF4CF-FCC8-40AB-A202-704EAA6A131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charset="0"/>
        <a:buChar char="•"/>
        <a:defRPr sz="25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112" indent="-228555" algn="l" defTabSz="91422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22" indent="-228555" algn="l" defTabSz="91422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33" indent="-228555" algn="l" defTabSz="91422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44" indent="-228555" algn="l" defTabSz="91422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23" rtl="0" eaLnBrk="1" latinLnBrk="0" hangingPunct="1">
        <a:defRPr sz="1800" kern="1200">
          <a:solidFill>
            <a:schemeClr val="tx1"/>
          </a:solidFill>
          <a:latin typeface="+mn-lt"/>
          <a:ea typeface="+mn-ea"/>
          <a:cs typeface="+mn-cs"/>
        </a:defRPr>
      </a:lvl1pPr>
      <a:lvl2pPr marL="457111" algn="l" defTabSz="914223" rtl="0" eaLnBrk="1" latinLnBrk="0" hangingPunct="1">
        <a:defRPr sz="1800" kern="1200">
          <a:solidFill>
            <a:schemeClr val="tx1"/>
          </a:solidFill>
          <a:latin typeface="+mn-lt"/>
          <a:ea typeface="+mn-ea"/>
          <a:cs typeface="+mn-cs"/>
        </a:defRPr>
      </a:lvl2pPr>
      <a:lvl3pPr marL="914223" algn="l" defTabSz="914223" rtl="0" eaLnBrk="1" latinLnBrk="0" hangingPunct="1">
        <a:defRPr sz="1800" kern="1200">
          <a:solidFill>
            <a:schemeClr val="tx1"/>
          </a:solidFill>
          <a:latin typeface="+mn-lt"/>
          <a:ea typeface="+mn-ea"/>
          <a:cs typeface="+mn-cs"/>
        </a:defRPr>
      </a:lvl3pPr>
      <a:lvl4pPr marL="1371333" algn="l" defTabSz="914223" rtl="0" eaLnBrk="1" latinLnBrk="0" hangingPunct="1">
        <a:defRPr sz="1800" kern="1200">
          <a:solidFill>
            <a:schemeClr val="tx1"/>
          </a:solidFill>
          <a:latin typeface="+mn-lt"/>
          <a:ea typeface="+mn-ea"/>
          <a:cs typeface="+mn-cs"/>
        </a:defRPr>
      </a:lvl4pPr>
      <a:lvl5pPr marL="1828444" algn="l" defTabSz="914223" rtl="0" eaLnBrk="1" latinLnBrk="0" hangingPunct="1">
        <a:defRPr sz="1800" kern="1200">
          <a:solidFill>
            <a:schemeClr val="tx1"/>
          </a:solidFill>
          <a:latin typeface="+mn-lt"/>
          <a:ea typeface="+mn-ea"/>
          <a:cs typeface="+mn-cs"/>
        </a:defRPr>
      </a:lvl5pPr>
      <a:lvl6pPr marL="2285555" algn="l" defTabSz="914223" rtl="0" eaLnBrk="1" latinLnBrk="0" hangingPunct="1">
        <a:defRPr sz="1800" kern="1200">
          <a:solidFill>
            <a:schemeClr val="tx1"/>
          </a:solidFill>
          <a:latin typeface="+mn-lt"/>
          <a:ea typeface="+mn-ea"/>
          <a:cs typeface="+mn-cs"/>
        </a:defRPr>
      </a:lvl6pPr>
      <a:lvl7pPr marL="2742667" algn="l" defTabSz="914223" rtl="0" eaLnBrk="1" latinLnBrk="0" hangingPunct="1">
        <a:defRPr sz="1800" kern="1200">
          <a:solidFill>
            <a:schemeClr val="tx1"/>
          </a:solidFill>
          <a:latin typeface="+mn-lt"/>
          <a:ea typeface="+mn-ea"/>
          <a:cs typeface="+mn-cs"/>
        </a:defRPr>
      </a:lvl7pPr>
      <a:lvl8pPr marL="3199778" algn="l" defTabSz="914223" rtl="0" eaLnBrk="1" latinLnBrk="0" hangingPunct="1">
        <a:defRPr sz="1800" kern="1200">
          <a:solidFill>
            <a:schemeClr val="tx1"/>
          </a:solidFill>
          <a:latin typeface="+mn-lt"/>
          <a:ea typeface="+mn-ea"/>
          <a:cs typeface="+mn-cs"/>
        </a:defRPr>
      </a:lvl8pPr>
      <a:lvl9pPr marL="3656888" algn="l" defTabSz="9142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http://www.met.reading.ac.uk/~sgs02rpa" TargetMode="External"/><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wmf"/><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wmf"/><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27.wmf"/><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springerlink.com/content/f35156772k180362/" TargetMode="Externa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met.reading.ac.uk/~sgs02rpa/PAPERS/HIRS_QJ.pdf"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springerlink.com/content/2221650n766647t3/?MUD=M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7.xml"/><Relationship Id="rId4" Type="http://schemas.openxmlformats.org/officeDocument/2006/relationships/image" Target="../media/image17.wmf"/></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hyperlink" Target="http://images.google.co.uk/imgres?imgurl=http://scienceclips.net/geology/volcanoes/volcano3.gif&amp;imgrefurl=http://scienceclips.net/geology/volcanoes/illustrations.asp&amp;h=176&amp;w=169&amp;sz=3&amp;hl=en&amp;start=3&amp;usg=__8aXxJK2osiYWDN7ll3fD46co_58=&amp;tbnid=ji-wi3FeOFp2oM:&amp;tbnh=100&amp;tbnw=96&amp;prev=/images?q=Volcano+cartoon&amp;gbv=2&amp;hl=en&amp;rlz=1T4GGLJ_en___GB25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533400" y="2590800"/>
            <a:ext cx="8153400" cy="1470025"/>
          </a:xfrm>
        </p:spPr>
        <p:txBody>
          <a:bodyPr/>
          <a:lstStyle/>
          <a:p>
            <a:pPr eaLnBrk="1" hangingPunct="1"/>
            <a:r>
              <a:rPr lang="en-US" sz="3600" smtClean="0">
                <a:solidFill>
                  <a:schemeClr val="tx1"/>
                </a:solidFill>
                <a:latin typeface="Calibri" pitchFamily="34" charset="0"/>
              </a:rPr>
              <a:t>Satellite measurements of changes in column integrated water vapour and upper tropospheric humidity</a:t>
            </a:r>
            <a:endParaRPr lang="en-GB" sz="3600" smtClean="0">
              <a:solidFill>
                <a:schemeClr val="tx1"/>
              </a:solidFill>
              <a:latin typeface="Calibri" pitchFamily="34" charset="0"/>
            </a:endParaRPr>
          </a:p>
        </p:txBody>
      </p:sp>
      <p:sp>
        <p:nvSpPr>
          <p:cNvPr id="14340" name="Rectangle 5"/>
          <p:cNvSpPr>
            <a:spLocks noGrp="1" noChangeArrowheads="1"/>
          </p:cNvSpPr>
          <p:nvPr>
            <p:ph type="subTitle" idx="1"/>
          </p:nvPr>
        </p:nvSpPr>
        <p:spPr>
          <a:xfrm>
            <a:off x="457200" y="4495800"/>
            <a:ext cx="8153400" cy="1981200"/>
          </a:xfrm>
        </p:spPr>
        <p:txBody>
          <a:bodyPr/>
          <a:lstStyle/>
          <a:p>
            <a:pPr eaLnBrk="1" hangingPunct="1"/>
            <a:r>
              <a:rPr lang="en-GB" sz="2400" smtClean="0">
                <a:solidFill>
                  <a:schemeClr val="accent2"/>
                </a:solidFill>
              </a:rPr>
              <a:t>Richard P. Allan</a:t>
            </a:r>
            <a:r>
              <a:rPr lang="en-GB" sz="2400" baseline="30000" smtClean="0">
                <a:solidFill>
                  <a:schemeClr val="accent2"/>
                </a:solidFill>
              </a:rPr>
              <a:t>1</a:t>
            </a:r>
            <a:r>
              <a:rPr lang="en-GB" sz="2400" smtClean="0">
                <a:solidFill>
                  <a:schemeClr val="accent2"/>
                </a:solidFill>
              </a:rPr>
              <a:t>, Viju O. John</a:t>
            </a:r>
            <a:r>
              <a:rPr lang="en-GB" sz="2400" baseline="30000" smtClean="0">
                <a:solidFill>
                  <a:schemeClr val="accent2"/>
                </a:solidFill>
              </a:rPr>
              <a:t>2</a:t>
            </a:r>
          </a:p>
          <a:p>
            <a:pPr eaLnBrk="1" hangingPunct="1"/>
            <a:r>
              <a:rPr lang="en-GB" sz="1800" baseline="30000" smtClean="0"/>
              <a:t>1</a:t>
            </a:r>
            <a:r>
              <a:rPr lang="en-GB" sz="1800" smtClean="0"/>
              <a:t>Department of Meteorology, University of Reading; </a:t>
            </a:r>
            <a:r>
              <a:rPr lang="en-GB" sz="1800" baseline="30000" smtClean="0"/>
              <a:t>2</a:t>
            </a:r>
            <a:r>
              <a:rPr lang="en-GB" sz="1800" smtClean="0"/>
              <a:t>Met Office</a:t>
            </a:r>
          </a:p>
          <a:p>
            <a:pPr algn="l" eaLnBrk="1" hangingPunct="1"/>
            <a:r>
              <a:rPr lang="en-GB" sz="1800" smtClean="0">
                <a:hlinkClick r:id="rId3"/>
              </a:rPr>
              <a:t>http://www.met.reading.ac.uk/~sgs02rpa</a:t>
            </a:r>
            <a:r>
              <a:rPr lang="en-GB" sz="1800" smtClean="0"/>
              <a:t> </a:t>
            </a:r>
          </a:p>
          <a:p>
            <a:pPr algn="l" eaLnBrk="1" hangingPunct="1"/>
            <a:r>
              <a:rPr lang="en-GB" sz="1800" smtClean="0"/>
              <a:t>r.p.allan@reading.ac.uk</a:t>
            </a:r>
          </a:p>
          <a:p>
            <a:pPr algn="l" eaLnBrk="1" hangingPunct="1"/>
            <a:endParaRPr lang="en-GB" sz="1800" smtClean="0"/>
          </a:p>
        </p:txBody>
      </p:sp>
      <p:pic>
        <p:nvPicPr>
          <p:cNvPr id="14347" name="Picture 11" descr="Click to view this image in full 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28600"/>
            <a:ext cx="381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p:cNvPicPr>
            <a:picLocks noChangeAspect="1" noChangeArrowheads="1"/>
          </p:cNvPicPr>
          <p:nvPr/>
        </p:nvPicPr>
        <p:blipFill>
          <a:blip r:embed="rId5">
            <a:lum contrast="30000"/>
            <a:extLst>
              <a:ext uri="{28A0092B-C50C-407E-A947-70E740481C1C}">
                <a14:useLocalDpi xmlns:a14="http://schemas.microsoft.com/office/drawing/2010/main" val="0"/>
              </a:ext>
            </a:extLst>
          </a:blip>
          <a:srcRect r="57397" b="51271"/>
          <a:stretch>
            <a:fillRect/>
          </a:stretch>
        </p:blipFill>
        <p:spPr bwMode="auto">
          <a:xfrm>
            <a:off x="179388" y="76200"/>
            <a:ext cx="4621212" cy="20701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5715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0" name="Picture 14" descr="ANd9GcRZ7AIei9trgVEWxpf3mcL6Ik2ajCige_jDTV3CTbriaRmWhp6Ay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6115050"/>
            <a:ext cx="2438400" cy="742950"/>
          </a:xfrm>
          <a:prstGeom prst="rect">
            <a:avLst/>
          </a:prstGeom>
          <a:noFill/>
          <a:extLst>
            <a:ext uri="{909E8E84-426E-40DD-AFC4-6F175D3DCCD1}">
              <a14:hiddenFill xmlns:a14="http://schemas.microsoft.com/office/drawing/2010/main">
                <a:solidFill>
                  <a:srgbClr val="FFFFFF"/>
                </a:solidFill>
              </a14:hiddenFill>
            </a:ext>
          </a:extLst>
        </p:spPr>
      </p:pic>
      <p:sp>
        <p:nvSpPr>
          <p:cNvPr id="14352" name="AutoShape 16" descr="Z"/>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GB"/>
          </a:p>
        </p:txBody>
      </p:sp>
      <p:sp>
        <p:nvSpPr>
          <p:cNvPr id="14354" name="AutoShape 18" descr="Z"/>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4356" name="Picture 20" descr="ANd9GcQouK0o7lNDGRWguTftfwov7rkGSQ8163rLQmWv9IBCT4qStE5TF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6181725"/>
            <a:ext cx="2438400" cy="620713"/>
          </a:xfrm>
          <a:prstGeom prst="rect">
            <a:avLst/>
          </a:prstGeom>
          <a:noFill/>
          <a:extLst>
            <a:ext uri="{909E8E84-426E-40DD-AFC4-6F175D3DCCD1}">
              <a14:hiddenFill xmlns:a14="http://schemas.microsoft.com/office/drawing/2010/main">
                <a:solidFill>
                  <a:srgbClr val="FFFFFF"/>
                </a:solidFill>
              </a14:hiddenFill>
            </a:ext>
          </a:extLst>
        </p:spPr>
      </p:pic>
      <p:sp>
        <p:nvSpPr>
          <p:cNvPr id="14358" name="AutoShape 22" descr="2Q=="/>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GB"/>
          </a:p>
        </p:txBody>
      </p:sp>
      <p:sp>
        <p:nvSpPr>
          <p:cNvPr id="14360" name="AutoShape 24" descr="Z"/>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4362" name="Picture 26" descr="ANd9GcS-kaRsZMUy0IF8WfRYS_RX8k30IxJ9FwulOc5lpQFnMC-CPSVq"/>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6183313"/>
            <a:ext cx="2514600" cy="674687"/>
          </a:xfrm>
          <a:prstGeom prst="rect">
            <a:avLst/>
          </a:prstGeom>
          <a:noFill/>
          <a:extLst>
            <a:ext uri="{909E8E84-426E-40DD-AFC4-6F175D3DCCD1}">
              <a14:hiddenFill xmlns:a14="http://schemas.microsoft.com/office/drawing/2010/main">
                <a:solidFill>
                  <a:srgbClr val="FFFFFF"/>
                </a:solidFill>
              </a14:hiddenFill>
            </a:ext>
          </a:extLst>
        </p:spPr>
      </p:pic>
      <p:sp>
        <p:nvSpPr>
          <p:cNvPr id="14364" name="AutoShape 28" descr="2Q=="/>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4366" name="Picture 30" descr="ANd9GcSAzEz8VgMnbYLYZ-rXDmev1v5vCvteZ-Ii_beyDHROUGA84iHwW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6169025"/>
            <a:ext cx="1905000" cy="688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idx="4294967295"/>
          </p:nvPr>
        </p:nvSpPr>
        <p:spPr>
          <a:xfrm>
            <a:off x="228600" y="381000"/>
            <a:ext cx="8686800" cy="1143000"/>
          </a:xfrm>
        </p:spPr>
        <p:txBody>
          <a:bodyPr/>
          <a:lstStyle/>
          <a:p>
            <a:pPr algn="l" eaLnBrk="1" hangingPunct="1"/>
            <a:r>
              <a:rPr lang="en-GB" sz="3400" smtClean="0">
                <a:solidFill>
                  <a:schemeClr val="accent2"/>
                </a:solidFill>
                <a:latin typeface="Calibri" pitchFamily="34" charset="0"/>
              </a:rPr>
              <a:t>Trends in Upper Tropospheric Humidity (UTH)</a:t>
            </a:r>
            <a:endParaRPr lang="en-US" sz="3400" smtClean="0"/>
          </a:p>
        </p:txBody>
      </p:sp>
      <p:pic>
        <p:nvPicPr>
          <p:cNvPr id="155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263" y="1676400"/>
            <a:ext cx="6078537"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2" name="Rectangle 4"/>
          <p:cNvSpPr>
            <a:spLocks noChangeArrowheads="1"/>
          </p:cNvSpPr>
          <p:nvPr/>
        </p:nvSpPr>
        <p:spPr bwMode="auto">
          <a:xfrm>
            <a:off x="3657600" y="5791200"/>
            <a:ext cx="35052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a:solidFill>
                  <a:schemeClr val="tx2"/>
                </a:solidFill>
              </a:rPr>
              <a:t>Soden et al. (2005) </a:t>
            </a:r>
            <a:r>
              <a:rPr lang="en-GB" sz="2000" i="1">
                <a:solidFill>
                  <a:schemeClr val="tx2"/>
                </a:solidFill>
              </a:rPr>
              <a:t>Science</a:t>
            </a:r>
            <a:endParaRPr lang="en-US" sz="2000" i="1">
              <a:solidFill>
                <a:schemeClr val="tx2"/>
              </a:solidFill>
            </a:endParaRPr>
          </a:p>
        </p:txBody>
      </p:sp>
      <p:sp>
        <p:nvSpPr>
          <p:cNvPr id="155653" name="Line 5"/>
          <p:cNvSpPr>
            <a:spLocks noChangeShapeType="1"/>
          </p:cNvSpPr>
          <p:nvPr/>
        </p:nvSpPr>
        <p:spPr bwMode="auto">
          <a:xfrm flipV="1">
            <a:off x="914400" y="2362200"/>
            <a:ext cx="0" cy="2438400"/>
          </a:xfrm>
          <a:prstGeom prst="line">
            <a:avLst/>
          </a:prstGeom>
          <a:noFill/>
          <a:ln w="66675">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55654" name="Text Box 6"/>
          <p:cNvSpPr txBox="1">
            <a:spLocks noChangeArrowheads="1"/>
          </p:cNvSpPr>
          <p:nvPr/>
        </p:nvSpPr>
        <p:spPr bwMode="auto">
          <a:xfrm rot="-5400000">
            <a:off x="-342900" y="33147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GB"/>
              <a:t>Moistening</a:t>
            </a:r>
            <a:endParaRPr lang="en-US"/>
          </a:p>
        </p:txBody>
      </p:sp>
      <p:sp>
        <p:nvSpPr>
          <p:cNvPr id="155655" name="Text Box 7"/>
          <p:cNvSpPr txBox="1">
            <a:spLocks noChangeArrowheads="1"/>
          </p:cNvSpPr>
          <p:nvPr/>
        </p:nvSpPr>
        <p:spPr bwMode="auto">
          <a:xfrm>
            <a:off x="457200" y="1371600"/>
            <a:ext cx="7924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GB"/>
              <a:t>Trend in brightness temperature difference: 1983-2004</a:t>
            </a:r>
            <a:endParaRPr lang="en-US"/>
          </a:p>
        </p:txBody>
      </p:sp>
      <p:sp>
        <p:nvSpPr>
          <p:cNvPr id="155656" name="Text Box 8"/>
          <p:cNvSpPr txBox="1">
            <a:spLocks noChangeArrowheads="1"/>
          </p:cNvSpPr>
          <p:nvPr/>
        </p:nvSpPr>
        <p:spPr bwMode="auto">
          <a:xfrm>
            <a:off x="7086600" y="2079625"/>
            <a:ext cx="1828800" cy="434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GB" sz="2000"/>
              <a:t>Observations</a:t>
            </a:r>
            <a:endParaRPr lang="en-US" sz="2000"/>
          </a:p>
        </p:txBody>
      </p:sp>
      <p:sp>
        <p:nvSpPr>
          <p:cNvPr id="155657" name="Rectangle 9"/>
          <p:cNvSpPr>
            <a:spLocks noChangeArrowheads="1"/>
          </p:cNvSpPr>
          <p:nvPr/>
        </p:nvSpPr>
        <p:spPr bwMode="auto">
          <a:xfrm>
            <a:off x="7239000" y="3124200"/>
            <a:ext cx="901700" cy="42227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spcBef>
                <a:spcPct val="50000"/>
              </a:spcBef>
            </a:pPr>
            <a:r>
              <a:rPr lang="en-GB" sz="2000">
                <a:solidFill>
                  <a:srgbClr val="FF3300"/>
                </a:solidFill>
              </a:rPr>
              <a:t>Model</a:t>
            </a:r>
            <a:endParaRPr lang="en-US" sz="2000">
              <a:solidFill>
                <a:srgbClr val="FF3300"/>
              </a:solidFill>
            </a:endParaRPr>
          </a:p>
        </p:txBody>
      </p:sp>
      <p:sp>
        <p:nvSpPr>
          <p:cNvPr id="155658" name="Rectangle 10"/>
          <p:cNvSpPr>
            <a:spLocks noChangeArrowheads="1"/>
          </p:cNvSpPr>
          <p:nvPr/>
        </p:nvSpPr>
        <p:spPr bwMode="auto">
          <a:xfrm>
            <a:off x="7315200" y="3657600"/>
            <a:ext cx="1447800" cy="720725"/>
          </a:xfrm>
          <a:prstGeom prst="rect">
            <a:avLst/>
          </a:prstGeom>
          <a:noFill/>
          <a:ln w="1905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spcBef>
                <a:spcPct val="50000"/>
              </a:spcBef>
            </a:pPr>
            <a:r>
              <a:rPr lang="en-GB" sz="2000">
                <a:solidFill>
                  <a:srgbClr val="FF3300"/>
                </a:solidFill>
              </a:rPr>
              <a:t>Constant RH model</a:t>
            </a:r>
            <a:endParaRPr lang="en-US" sz="2000">
              <a:solidFill>
                <a:srgbClr val="FF3300"/>
              </a:solidFill>
            </a:endParaRPr>
          </a:p>
        </p:txBody>
      </p:sp>
      <p:sp>
        <p:nvSpPr>
          <p:cNvPr id="155659" name="Rectangle 11"/>
          <p:cNvSpPr>
            <a:spLocks noChangeArrowheads="1"/>
          </p:cNvSpPr>
          <p:nvPr/>
        </p:nvSpPr>
        <p:spPr bwMode="auto">
          <a:xfrm>
            <a:off x="7543800" y="4495800"/>
            <a:ext cx="1219200" cy="13208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spcBef>
                <a:spcPct val="50000"/>
              </a:spcBef>
            </a:pPr>
            <a:r>
              <a:rPr lang="en-GB" sz="2000">
                <a:solidFill>
                  <a:srgbClr val="006600"/>
                </a:solidFill>
              </a:rPr>
              <a:t>Constant water vapour model</a:t>
            </a:r>
            <a:endParaRPr lang="en-US" sz="2000">
              <a:solidFill>
                <a:srgbClr val="006600"/>
              </a:solidFill>
            </a:endParaRPr>
          </a:p>
        </p:txBody>
      </p:sp>
      <p:sp>
        <p:nvSpPr>
          <p:cNvPr id="155660" name="Line 12"/>
          <p:cNvSpPr>
            <a:spLocks noChangeShapeType="1"/>
          </p:cNvSpPr>
          <p:nvPr/>
        </p:nvSpPr>
        <p:spPr bwMode="auto">
          <a:xfrm flipH="1">
            <a:off x="6705600" y="3352800"/>
            <a:ext cx="533400" cy="304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55661" name="Line 13"/>
          <p:cNvSpPr>
            <a:spLocks noChangeShapeType="1"/>
          </p:cNvSpPr>
          <p:nvPr/>
        </p:nvSpPr>
        <p:spPr bwMode="auto">
          <a:xfrm flipH="1">
            <a:off x="6858000" y="2514600"/>
            <a:ext cx="381000" cy="381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55662" name="Line 14"/>
          <p:cNvSpPr>
            <a:spLocks noChangeShapeType="1"/>
          </p:cNvSpPr>
          <p:nvPr/>
        </p:nvSpPr>
        <p:spPr bwMode="auto">
          <a:xfrm flipH="1">
            <a:off x="6781800" y="3962400"/>
            <a:ext cx="533400" cy="152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55663" name="Line 15"/>
          <p:cNvSpPr>
            <a:spLocks noChangeShapeType="1"/>
          </p:cNvSpPr>
          <p:nvPr/>
        </p:nvSpPr>
        <p:spPr bwMode="auto">
          <a:xfrm flipH="1" flipV="1">
            <a:off x="6324600" y="4495800"/>
            <a:ext cx="121920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533400" y="228600"/>
            <a:ext cx="7772400" cy="1143000"/>
          </a:xfrm>
          <a:noFill/>
          <a:extLst>
            <a:ext uri="{909E8E84-426E-40DD-AFC4-6F175D3DCCD1}">
              <a14:hiddenFill xmlns:a14="http://schemas.microsoft.com/office/drawing/2010/main">
                <a:solidFill>
                  <a:schemeClr val="bg1"/>
                </a:solidFill>
              </a14:hiddenFill>
            </a:ext>
          </a:extLst>
        </p:spPr>
        <p:txBody>
          <a:bodyPr/>
          <a:lstStyle/>
          <a:p>
            <a:pPr algn="l"/>
            <a:r>
              <a:rPr lang="en-GB" sz="4000" smtClean="0">
                <a:solidFill>
                  <a:schemeClr val="accent2"/>
                </a:solidFill>
                <a:latin typeface="Calibri" pitchFamily="34" charset="0"/>
              </a:rPr>
              <a:t>Intercalibration of satellite UTH  data HadIR project (HadMW?)</a:t>
            </a:r>
          </a:p>
        </p:txBody>
      </p:sp>
      <p:sp>
        <p:nvSpPr>
          <p:cNvPr id="140291" name="Rectangle 3"/>
          <p:cNvSpPr>
            <a:spLocks noGrp="1" noChangeArrowheads="1"/>
          </p:cNvSpPr>
          <p:nvPr>
            <p:ph type="body" idx="1"/>
          </p:nvPr>
        </p:nvSpPr>
        <p:spPr>
          <a:xfrm>
            <a:off x="457200" y="1600200"/>
            <a:ext cx="4953000" cy="4525963"/>
          </a:xfrm>
        </p:spPr>
        <p:txBody>
          <a:bodyPr/>
          <a:lstStyle/>
          <a:p>
            <a:r>
              <a:rPr lang="en-GB" sz="2800" smtClean="0"/>
              <a:t>Sampling issues</a:t>
            </a:r>
          </a:p>
          <a:p>
            <a:pPr lvl="1"/>
            <a:r>
              <a:rPr lang="en-GB" sz="2400" smtClean="0"/>
              <a:t>Infra-red vs microwave</a:t>
            </a:r>
          </a:p>
          <a:p>
            <a:r>
              <a:rPr lang="en-GB" sz="2800" smtClean="0"/>
              <a:t>Inter-Calibration using satellite nadir overpasses</a:t>
            </a:r>
          </a:p>
          <a:p>
            <a:pPr lvl="1"/>
            <a:r>
              <a:rPr lang="en-GB" sz="2400" smtClean="0"/>
              <a:t>Polar overpasses</a:t>
            </a:r>
          </a:p>
          <a:p>
            <a:pPr lvl="1"/>
            <a:r>
              <a:rPr lang="en-GB" sz="2400" smtClean="0"/>
              <a:t>Satellite drift overpasses</a:t>
            </a:r>
          </a:p>
          <a:p>
            <a:r>
              <a:rPr lang="en-GB" sz="2800" smtClean="0"/>
              <a:t>Correction for orbit drift</a:t>
            </a:r>
          </a:p>
          <a:p>
            <a:pPr lvl="1"/>
            <a:r>
              <a:rPr lang="en-GB" sz="2400" smtClean="0"/>
              <a:t>Diurnal correction</a:t>
            </a:r>
          </a:p>
          <a:p>
            <a:endParaRPr lang="en-GB" sz="2800" smtClean="0"/>
          </a:p>
        </p:txBody>
      </p:sp>
      <p:pic>
        <p:nvPicPr>
          <p:cNvPr id="140292" name="Picture 4"/>
          <p:cNvPicPr>
            <a:picLocks noChangeAspect="1" noChangeArrowheads="1"/>
          </p:cNvPicPr>
          <p:nvPr/>
        </p:nvPicPr>
        <p:blipFill>
          <a:blip r:embed="rId2">
            <a:lum contrast="-24000"/>
            <a:extLst>
              <a:ext uri="{28A0092B-C50C-407E-A947-70E740481C1C}">
                <a14:useLocalDpi xmlns:a14="http://schemas.microsoft.com/office/drawing/2010/main" val="0"/>
              </a:ext>
            </a:extLst>
          </a:blip>
          <a:srcRect l="48787" b="51271"/>
          <a:stretch>
            <a:fillRect/>
          </a:stretch>
        </p:blipFill>
        <p:spPr bwMode="auto">
          <a:xfrm>
            <a:off x="5181600" y="1719263"/>
            <a:ext cx="3767138" cy="14049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5715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293" name="Picture 5" descr="dtb_tbs_boths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262313"/>
            <a:ext cx="331470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4" name="Picture 6" descr="ANd9GcS-kaRsZMUy0IF8WfRYS_RX8k30IxJ9FwulOc5lpQFnMC-CPSVq"/>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1143000"/>
            <a:ext cx="1752600" cy="469900"/>
          </a:xfrm>
          <a:prstGeom prst="rect">
            <a:avLst/>
          </a:prstGeom>
          <a:noFill/>
          <a:extLst>
            <a:ext uri="{909E8E84-426E-40DD-AFC4-6F175D3DCCD1}">
              <a14:hiddenFill xmlns:a14="http://schemas.microsoft.com/office/drawing/2010/main">
                <a:solidFill>
                  <a:srgbClr val="FFFFFF"/>
                </a:solidFill>
              </a14:hiddenFill>
            </a:ext>
          </a:extLst>
        </p:spPr>
      </p:pic>
      <p:pic>
        <p:nvPicPr>
          <p:cNvPr id="140296" name="Picture 8" descr="tes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4886325"/>
            <a:ext cx="2209800" cy="1895475"/>
          </a:xfrm>
          <a:prstGeom prst="rect">
            <a:avLst/>
          </a:prstGeom>
          <a:noFill/>
          <a:extLst>
            <a:ext uri="{909E8E84-426E-40DD-AFC4-6F175D3DCCD1}">
              <a14:hiddenFill xmlns:a14="http://schemas.microsoft.com/office/drawing/2010/main">
                <a:solidFill>
                  <a:srgbClr val="FFFFFF"/>
                </a:solidFill>
              </a14:hiddenFill>
            </a:ext>
          </a:extLst>
        </p:spPr>
      </p:pic>
      <p:sp>
        <p:nvSpPr>
          <p:cNvPr id="140297" name="Text Box 9"/>
          <p:cNvSpPr txBox="1">
            <a:spLocks noChangeArrowheads="1"/>
          </p:cNvSpPr>
          <p:nvPr/>
        </p:nvSpPr>
        <p:spPr bwMode="auto">
          <a:xfrm>
            <a:off x="7618413" y="6400800"/>
            <a:ext cx="1373187"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85000"/>
              </a:lnSpc>
            </a:pPr>
            <a:r>
              <a:rPr lang="en-GB" sz="1200" b="1">
                <a:solidFill>
                  <a:srgbClr val="FF0000"/>
                </a:solidFill>
              </a:rPr>
              <a:t>(31.25 N, 1.25 E)</a:t>
            </a:r>
          </a:p>
        </p:txBody>
      </p:sp>
      <p:sp>
        <p:nvSpPr>
          <p:cNvPr id="140298" name="Text Box 10"/>
          <p:cNvSpPr txBox="1">
            <a:spLocks noChangeArrowheads="1"/>
          </p:cNvSpPr>
          <p:nvPr/>
        </p:nvSpPr>
        <p:spPr bwMode="auto">
          <a:xfrm>
            <a:off x="8077200" y="4953000"/>
            <a:ext cx="912813"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85000"/>
              </a:lnSpc>
            </a:pPr>
            <a:r>
              <a:rPr lang="en-GB" sz="1200" b="1">
                <a:solidFill>
                  <a:srgbClr val="FF0000"/>
                </a:solidFill>
              </a:rPr>
              <a:t>Channel 1</a:t>
            </a:r>
          </a:p>
        </p:txBody>
      </p:sp>
      <p:pic>
        <p:nvPicPr>
          <p:cNvPr id="140300" name="Picture 12" descr="eq_xing_time_diurnal_pap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4825" y="5443538"/>
            <a:ext cx="3813175" cy="1338262"/>
          </a:xfrm>
          <a:prstGeom prst="rect">
            <a:avLst/>
          </a:prstGeom>
          <a:noFill/>
          <a:extLst>
            <a:ext uri="{909E8E84-426E-40DD-AFC4-6F175D3DCCD1}">
              <a14:hiddenFill xmlns:a14="http://schemas.microsoft.com/office/drawing/2010/main">
                <a:solidFill>
                  <a:srgbClr val="FFFFFF"/>
                </a:solidFill>
              </a14:hiddenFill>
            </a:ext>
          </a:extLst>
        </p:spPr>
      </p:pic>
      <p:sp>
        <p:nvSpPr>
          <p:cNvPr id="140301" name="Text Box 13"/>
          <p:cNvSpPr txBox="1">
            <a:spLocks noChangeArrowheads="1"/>
          </p:cNvSpPr>
          <p:nvPr/>
        </p:nvSpPr>
        <p:spPr bwMode="auto">
          <a:xfrm>
            <a:off x="4876800" y="5083175"/>
            <a:ext cx="19812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lnSpc>
                <a:spcPct val="85000"/>
              </a:lnSpc>
            </a:pPr>
            <a:r>
              <a:rPr lang="en-GB" sz="1200" b="1">
                <a:solidFill>
                  <a:srgbClr val="FF0000"/>
                </a:solidFill>
              </a:rPr>
              <a:t>Equator crossing times using ascending nodes</a:t>
            </a:r>
          </a:p>
        </p:txBody>
      </p:sp>
      <p:sp>
        <p:nvSpPr>
          <p:cNvPr id="140303" name="Text Box 15"/>
          <p:cNvSpPr txBox="1">
            <a:spLocks noChangeArrowheads="1"/>
          </p:cNvSpPr>
          <p:nvPr/>
        </p:nvSpPr>
        <p:spPr bwMode="auto">
          <a:xfrm>
            <a:off x="381000" y="5715000"/>
            <a:ext cx="1981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solidFill>
                  <a:schemeClr val="accent2"/>
                </a:solidFill>
                <a:latin typeface="Calibri" pitchFamily="34" charset="0"/>
              </a:rPr>
              <a:t>Viju John and HadIR project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250825" y="260350"/>
            <a:ext cx="7777163"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3600">
                <a:solidFill>
                  <a:schemeClr val="tx2"/>
                </a:solidFill>
                <a:latin typeface="Calibri" pitchFamily="34" charset="0"/>
              </a:rPr>
              <a:t>Ongoing work and future plans</a:t>
            </a:r>
            <a:r>
              <a:rPr lang="en-GB" sz="4000">
                <a:solidFill>
                  <a:schemeClr val="tx2"/>
                </a:solidFill>
              </a:rPr>
              <a:t> </a:t>
            </a:r>
          </a:p>
        </p:txBody>
      </p:sp>
      <p:grpSp>
        <p:nvGrpSpPr>
          <p:cNvPr id="130051" name="Group 3"/>
          <p:cNvGrpSpPr>
            <a:grpSpLocks/>
          </p:cNvGrpSpPr>
          <p:nvPr/>
        </p:nvGrpSpPr>
        <p:grpSpPr bwMode="auto">
          <a:xfrm>
            <a:off x="179388" y="981075"/>
            <a:ext cx="3844925" cy="2232025"/>
            <a:chOff x="113" y="663"/>
            <a:chExt cx="2422" cy="1406"/>
          </a:xfrm>
        </p:grpSpPr>
        <p:pic>
          <p:nvPicPr>
            <p:cNvPr id="130052" name="Picture 4" descr="lat_d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 y="935"/>
              <a:ext cx="2422" cy="1134"/>
            </a:xfrm>
            <a:prstGeom prst="rect">
              <a:avLst/>
            </a:prstGeom>
            <a:noFill/>
            <a:extLst>
              <a:ext uri="{909E8E84-426E-40DD-AFC4-6F175D3DCCD1}">
                <a14:hiddenFill xmlns:a14="http://schemas.microsoft.com/office/drawing/2010/main">
                  <a:solidFill>
                    <a:srgbClr val="FFFFFF"/>
                  </a:solidFill>
                </a14:hiddenFill>
              </a:ext>
            </a:extLst>
          </p:spPr>
        </p:pic>
        <p:sp>
          <p:nvSpPr>
            <p:cNvPr id="130053" name="Text Box 5"/>
            <p:cNvSpPr txBox="1">
              <a:spLocks noChangeArrowheads="1"/>
            </p:cNvSpPr>
            <p:nvPr/>
          </p:nvSpPr>
          <p:spPr bwMode="auto">
            <a:xfrm>
              <a:off x="204" y="663"/>
              <a:ext cx="2324"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85000"/>
                </a:lnSpc>
              </a:pPr>
              <a:r>
                <a:rPr lang="en-GB" sz="1800">
                  <a:solidFill>
                    <a:schemeClr val="accent2"/>
                  </a:solidFill>
                </a:rPr>
                <a:t>Correct for scan-dependent biases</a:t>
              </a:r>
            </a:p>
          </p:txBody>
        </p:sp>
      </p:grpSp>
      <p:grpSp>
        <p:nvGrpSpPr>
          <p:cNvPr id="130054" name="Group 6"/>
          <p:cNvGrpSpPr>
            <a:grpSpLocks/>
          </p:cNvGrpSpPr>
          <p:nvPr/>
        </p:nvGrpSpPr>
        <p:grpSpPr bwMode="auto">
          <a:xfrm>
            <a:off x="395288" y="3429000"/>
            <a:ext cx="8135937" cy="2520950"/>
            <a:chOff x="204" y="2341"/>
            <a:chExt cx="5216" cy="1766"/>
          </a:xfrm>
        </p:grpSpPr>
        <p:pic>
          <p:nvPicPr>
            <p:cNvPr id="130055" name="Picture 7" descr="uth_dsc_time_se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 y="2659"/>
              <a:ext cx="5216" cy="1448"/>
            </a:xfrm>
            <a:prstGeom prst="rect">
              <a:avLst/>
            </a:prstGeom>
            <a:noFill/>
            <a:extLst>
              <a:ext uri="{909E8E84-426E-40DD-AFC4-6F175D3DCCD1}">
                <a14:hiddenFill xmlns:a14="http://schemas.microsoft.com/office/drawing/2010/main">
                  <a:solidFill>
                    <a:srgbClr val="FFFFFF"/>
                  </a:solidFill>
                </a14:hiddenFill>
              </a:ext>
            </a:extLst>
          </p:spPr>
        </p:pic>
        <p:sp>
          <p:nvSpPr>
            <p:cNvPr id="130056" name="Text Box 8"/>
            <p:cNvSpPr txBox="1">
              <a:spLocks noChangeArrowheads="1"/>
            </p:cNvSpPr>
            <p:nvPr/>
          </p:nvSpPr>
          <p:spPr bwMode="auto">
            <a:xfrm>
              <a:off x="431" y="2341"/>
              <a:ext cx="4311" cy="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85000"/>
                </a:lnSpc>
              </a:pPr>
              <a:r>
                <a:rPr lang="en-GB" sz="1800">
                  <a:solidFill>
                    <a:schemeClr val="accent2"/>
                  </a:solidFill>
                </a:rPr>
                <a:t>Evaluate climate model processes using the generated data sets</a:t>
              </a:r>
            </a:p>
          </p:txBody>
        </p:sp>
      </p:grpSp>
      <p:grpSp>
        <p:nvGrpSpPr>
          <p:cNvPr id="130057" name="Group 9"/>
          <p:cNvGrpSpPr>
            <a:grpSpLocks/>
          </p:cNvGrpSpPr>
          <p:nvPr/>
        </p:nvGrpSpPr>
        <p:grpSpPr bwMode="auto">
          <a:xfrm>
            <a:off x="4356100" y="981075"/>
            <a:ext cx="4333875" cy="2413000"/>
            <a:chOff x="2744" y="663"/>
            <a:chExt cx="2730" cy="1520"/>
          </a:xfrm>
        </p:grpSpPr>
        <p:pic>
          <p:nvPicPr>
            <p:cNvPr id="13005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4" y="890"/>
              <a:ext cx="2730" cy="1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059" name="Text Box 11"/>
            <p:cNvSpPr txBox="1">
              <a:spLocks noChangeArrowheads="1"/>
            </p:cNvSpPr>
            <p:nvPr/>
          </p:nvSpPr>
          <p:spPr bwMode="auto">
            <a:xfrm>
              <a:off x="3016" y="663"/>
              <a:ext cx="2324"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85000"/>
                </a:lnSpc>
              </a:pPr>
              <a:r>
                <a:rPr lang="en-GB" sz="1800">
                  <a:solidFill>
                    <a:schemeClr val="accent2"/>
                  </a:solidFill>
                </a:rPr>
                <a:t>Correct for time-dependent biases</a:t>
              </a:r>
            </a:p>
          </p:txBody>
        </p:sp>
      </p:grpSp>
      <p:sp>
        <p:nvSpPr>
          <p:cNvPr id="130060" name="Text Box 12"/>
          <p:cNvSpPr txBox="1">
            <a:spLocks noChangeArrowheads="1"/>
          </p:cNvSpPr>
          <p:nvPr/>
        </p:nvSpPr>
        <p:spPr bwMode="auto">
          <a:xfrm>
            <a:off x="1300163" y="5949950"/>
            <a:ext cx="6788150"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lnSpc>
                <a:spcPct val="85000"/>
              </a:lnSpc>
            </a:pPr>
            <a:r>
              <a:rPr lang="en-GB" sz="1800">
                <a:solidFill>
                  <a:schemeClr val="hlink"/>
                </a:solidFill>
              </a:rPr>
              <a:t>Extend the comparisons to other CMIP5 models and ERA-Interim</a:t>
            </a:r>
          </a:p>
        </p:txBody>
      </p:sp>
      <p:pic>
        <p:nvPicPr>
          <p:cNvPr id="130061" name="Picture 13" descr="ANd9GcS-kaRsZMUy0IF8WfRYS_RX8k30IxJ9FwulOc5lpQFnMC-CPSVq"/>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2800" y="215900"/>
            <a:ext cx="1752600" cy="469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3"/>
          <p:cNvSpPr>
            <a:spLocks noGrp="1" noChangeArrowheads="1"/>
          </p:cNvSpPr>
          <p:nvPr>
            <p:ph type="body" idx="1"/>
          </p:nvPr>
        </p:nvSpPr>
        <p:spPr>
          <a:xfrm>
            <a:off x="457200" y="1371600"/>
            <a:ext cx="8458200" cy="5181600"/>
          </a:xfrm>
        </p:spPr>
        <p:txBody>
          <a:bodyPr/>
          <a:lstStyle/>
          <a:p>
            <a:r>
              <a:rPr lang="en-GB" sz="2400" smtClean="0">
                <a:solidFill>
                  <a:schemeClr val="hlink"/>
                </a:solidFill>
              </a:rPr>
              <a:t>Physically well understood</a:t>
            </a:r>
          </a:p>
          <a:p>
            <a:pPr lvl="1"/>
            <a:r>
              <a:rPr lang="en-GB" sz="2000" smtClean="0"/>
              <a:t>…at least, at low levels over oceans</a:t>
            </a:r>
          </a:p>
          <a:p>
            <a:pPr lvl="1"/>
            <a:r>
              <a:rPr lang="en-GB" sz="2000" smtClean="0"/>
              <a:t>changes over land and upper troposphere?</a:t>
            </a:r>
          </a:p>
          <a:p>
            <a:r>
              <a:rPr lang="en-GB" sz="2400" smtClean="0">
                <a:solidFill>
                  <a:srgbClr val="9900FF"/>
                </a:solidFill>
              </a:rPr>
              <a:t>Maturing observing system</a:t>
            </a:r>
          </a:p>
          <a:p>
            <a:pPr lvl="1"/>
            <a:r>
              <a:rPr lang="en-GB" sz="2000" smtClean="0"/>
              <a:t>CWV record over oceans (SMMR, SSM/I, SSMIS)</a:t>
            </a:r>
          </a:p>
          <a:p>
            <a:pPr lvl="1"/>
            <a:r>
              <a:rPr lang="en-GB" sz="2000" smtClean="0"/>
              <a:t>Agreement with ground based observations (e.g. Willett et al.)</a:t>
            </a:r>
          </a:p>
          <a:p>
            <a:pPr lvl="1"/>
            <a:r>
              <a:rPr lang="en-GB" sz="2000" smtClean="0"/>
              <a:t>Infra-red UTH sampling an issue </a:t>
            </a:r>
            <a:r>
              <a:rPr lang="en-GB" sz="2000" smtClean="0">
                <a:sym typeface="Wingdings" pitchFamily="2" charset="2"/>
              </a:rPr>
              <a:t> microwave?</a:t>
            </a:r>
            <a:endParaRPr lang="en-GB" sz="2000" smtClean="0"/>
          </a:p>
          <a:p>
            <a:r>
              <a:rPr lang="en-GB" sz="2400" smtClean="0">
                <a:solidFill>
                  <a:schemeClr val="hlink"/>
                </a:solidFill>
              </a:rPr>
              <a:t>Reanalyses?</a:t>
            </a:r>
          </a:p>
          <a:p>
            <a:pPr lvl="1"/>
            <a:r>
              <a:rPr lang="en-GB" sz="2000" smtClean="0"/>
              <a:t>Limitations: trends in large-scale ocean averages inaccurate</a:t>
            </a:r>
          </a:p>
          <a:p>
            <a:pPr lvl="1"/>
            <a:r>
              <a:rPr lang="en-GB" sz="2000" smtClean="0"/>
              <a:t>Strengths: dynamical fields/transports?</a:t>
            </a:r>
          </a:p>
          <a:p>
            <a:r>
              <a:rPr lang="en-GB" sz="2400" smtClean="0">
                <a:solidFill>
                  <a:srgbClr val="9900FF"/>
                </a:solidFill>
              </a:rPr>
              <a:t>Regional changes:</a:t>
            </a:r>
          </a:p>
          <a:p>
            <a:pPr lvl="1"/>
            <a:r>
              <a:rPr lang="en-GB" sz="2000" smtClean="0"/>
              <a:t>Dynamical vs thermodynamic drivers</a:t>
            </a:r>
            <a:endParaRPr lang="en-GB" sz="2000" smtClean="0">
              <a:solidFill>
                <a:schemeClr val="hlink"/>
              </a:solidFill>
            </a:endParaRPr>
          </a:p>
          <a:p>
            <a:r>
              <a:rPr lang="en-GB" sz="2400" smtClean="0">
                <a:solidFill>
                  <a:schemeClr val="hlink"/>
                </a:solidFill>
              </a:rPr>
              <a:t>Constraints on extreme precipitation &amp; cloud feedbacks?</a:t>
            </a:r>
          </a:p>
        </p:txBody>
      </p:sp>
      <p:pic>
        <p:nvPicPr>
          <p:cNvPr id="163845" name="Picture 5" descr="cwv_2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4100" y="1009650"/>
            <a:ext cx="2857500" cy="2038350"/>
          </a:xfrm>
          <a:prstGeom prst="rect">
            <a:avLst/>
          </a:prstGeom>
          <a:noFill/>
          <a:extLst>
            <a:ext uri="{909E8E84-426E-40DD-AFC4-6F175D3DCCD1}">
              <a14:hiddenFill xmlns:a14="http://schemas.microsoft.com/office/drawing/2010/main">
                <a:solidFill>
                  <a:srgbClr val="FFFFFF"/>
                </a:solidFill>
              </a14:hiddenFill>
            </a:ext>
          </a:extLst>
        </p:spPr>
      </p:pic>
      <p:sp>
        <p:nvSpPr>
          <p:cNvPr id="163842" name="Rectangle 2"/>
          <p:cNvSpPr>
            <a:spLocks noGrp="1" noChangeArrowheads="1"/>
          </p:cNvSpPr>
          <p:nvPr>
            <p:ph type="title"/>
          </p:nvPr>
        </p:nvSpPr>
        <p:spPr>
          <a:xfrm>
            <a:off x="457200" y="274638"/>
            <a:ext cx="7010400" cy="1143000"/>
          </a:xfrm>
        </p:spPr>
        <p:txBody>
          <a:bodyPr/>
          <a:lstStyle/>
          <a:p>
            <a:r>
              <a:rPr lang="en-GB" sz="4000" smtClean="0">
                <a:solidFill>
                  <a:schemeClr val="accent2"/>
                </a:solidFill>
                <a:latin typeface="Calibri" pitchFamily="34" charset="0"/>
              </a:rPr>
              <a:t>Satellite record of water vapour</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GB" smtClean="0">
                <a:solidFill>
                  <a:schemeClr val="accent2"/>
                </a:solidFill>
                <a:latin typeface="Calibri" pitchFamily="34" charset="0"/>
              </a:rPr>
              <a:t>Clausius Clapeyron</a:t>
            </a:r>
          </a:p>
        </p:txBody>
      </p:sp>
      <p:sp>
        <p:nvSpPr>
          <p:cNvPr id="16387" name="Content Placeholder 2"/>
          <p:cNvSpPr>
            <a:spLocks noGrp="1"/>
          </p:cNvSpPr>
          <p:nvPr>
            <p:ph idx="1"/>
          </p:nvPr>
        </p:nvSpPr>
        <p:spPr>
          <a:xfrm>
            <a:off x="5562600" y="2743200"/>
            <a:ext cx="3276600" cy="3733800"/>
          </a:xfrm>
        </p:spPr>
        <p:txBody>
          <a:bodyPr/>
          <a:lstStyle/>
          <a:p>
            <a:r>
              <a:rPr lang="en-GB" sz="2400" smtClean="0"/>
              <a:t>Strong constraint upon low-altitude water vapour over the oceans</a:t>
            </a:r>
          </a:p>
          <a:p>
            <a:r>
              <a:rPr lang="en-GB" sz="2400" smtClean="0"/>
              <a:t>Water vapour is a very forgiving climate variable!</a:t>
            </a:r>
          </a:p>
          <a:p>
            <a:r>
              <a:rPr lang="en-GB" sz="2400" smtClean="0"/>
              <a:t>Land regions?</a:t>
            </a:r>
          </a:p>
          <a:p>
            <a:r>
              <a:rPr lang="en-GB" sz="2400" smtClean="0"/>
              <a:t>Upper troposphere?</a:t>
            </a:r>
          </a:p>
        </p:txBody>
      </p:sp>
      <p:pic>
        <p:nvPicPr>
          <p:cNvPr id="163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71600"/>
            <a:ext cx="583406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743200"/>
            <a:ext cx="4953000"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9100" y="6260068"/>
            <a:ext cx="4572000" cy="369332"/>
          </a:xfrm>
          <a:prstGeom prst="rect">
            <a:avLst/>
          </a:prstGeom>
        </p:spPr>
        <p:txBody>
          <a:bodyPr>
            <a:spAutoFit/>
          </a:bodyPr>
          <a:lstStyle/>
          <a:p>
            <a:r>
              <a:rPr lang="en-GB" sz="1800" dirty="0"/>
              <a:t>e.g. see </a:t>
            </a:r>
            <a:r>
              <a:rPr lang="en-GB" sz="1800" dirty="0">
                <a:hlinkClick r:id="rId5"/>
              </a:rPr>
              <a:t>Allan (2012) </a:t>
            </a:r>
            <a:r>
              <a:rPr lang="en-GB" sz="1800" dirty="0" err="1">
                <a:hlinkClick r:id="rId5"/>
              </a:rPr>
              <a:t>Surv</a:t>
            </a:r>
            <a:r>
              <a:rPr lang="en-GB" sz="1800" dirty="0">
                <a:hlinkClick r:id="rId5"/>
              </a:rPr>
              <a:t> </a:t>
            </a:r>
            <a:r>
              <a:rPr lang="en-GB" sz="1800" dirty="0" err="1">
                <a:hlinkClick r:id="rId5"/>
              </a:rPr>
              <a:t>Geophys</a:t>
            </a:r>
            <a:endParaRPr lang="en-GB" sz="1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idx="4294967295"/>
          </p:nvPr>
        </p:nvSpPr>
        <p:spPr/>
        <p:txBody>
          <a:bodyPr/>
          <a:lstStyle/>
          <a:p>
            <a:r>
              <a:rPr lang="en-GB" smtClean="0">
                <a:solidFill>
                  <a:schemeClr val="accent2"/>
                </a:solidFill>
                <a:latin typeface="Calibri" pitchFamily="34" charset="0"/>
              </a:rPr>
              <a:t>Equator Crossing Times</a:t>
            </a:r>
          </a:p>
        </p:txBody>
      </p:sp>
      <p:sp>
        <p:nvSpPr>
          <p:cNvPr id="164867" name="Content Placeholder 2"/>
          <p:cNvSpPr>
            <a:spLocks noGrp="1"/>
          </p:cNvSpPr>
          <p:nvPr>
            <p:ph idx="4294967295"/>
          </p:nvPr>
        </p:nvSpPr>
        <p:spPr/>
        <p:txBody>
          <a:bodyPr/>
          <a:lstStyle/>
          <a:p>
            <a:endParaRPr lang="en-GB" smtClean="0"/>
          </a:p>
        </p:txBody>
      </p:sp>
      <p:pic>
        <p:nvPicPr>
          <p:cNvPr id="164868" name="Picture 2" descr="http://www.ssmi.com/support/img/local_time_ascending_no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8" y="1371600"/>
            <a:ext cx="8983662"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247650"/>
            <a:ext cx="6753225" cy="636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1557" name="TextBox 3"/>
          <p:cNvSpPr txBox="1">
            <a:spLocks noChangeArrowheads="1"/>
          </p:cNvSpPr>
          <p:nvPr/>
        </p:nvSpPr>
        <p:spPr bwMode="auto">
          <a:xfrm>
            <a:off x="6858000" y="4267200"/>
            <a:ext cx="228600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sz="1800" dirty="0" err="1"/>
              <a:t>Trenberth</a:t>
            </a:r>
            <a:r>
              <a:rPr lang="en-GB" sz="1800" dirty="0"/>
              <a:t> et al. (2005) </a:t>
            </a:r>
            <a:r>
              <a:rPr lang="en-GB" sz="1800" dirty="0" err="1"/>
              <a:t>Clim</a:t>
            </a:r>
            <a:r>
              <a:rPr lang="en-GB" sz="1800" dirty="0"/>
              <a:t> </a:t>
            </a:r>
            <a:r>
              <a:rPr lang="en-GB" sz="1800" dirty="0" err="1"/>
              <a:t>Dyn</a:t>
            </a:r>
            <a:endParaRPr lang="en-GB" sz="1800" dirty="0"/>
          </a:p>
          <a:p>
            <a:endParaRPr lang="en-GB" sz="1800" dirty="0"/>
          </a:p>
          <a:p>
            <a:r>
              <a:rPr lang="en-GB" sz="1400" dirty="0"/>
              <a:t>See also: </a:t>
            </a:r>
          </a:p>
          <a:p>
            <a:r>
              <a:rPr lang="en-GB" sz="1400" dirty="0"/>
              <a:t>Wentz and </a:t>
            </a:r>
            <a:r>
              <a:rPr lang="en-GB" sz="1400" dirty="0" err="1"/>
              <a:t>Schabel</a:t>
            </a:r>
            <a:r>
              <a:rPr lang="en-GB" sz="1400" dirty="0"/>
              <a:t> (2000) Nature; </a:t>
            </a:r>
          </a:p>
          <a:p>
            <a:r>
              <a:rPr lang="en-GB" sz="1400" dirty="0" err="1"/>
              <a:t>Soden</a:t>
            </a:r>
            <a:r>
              <a:rPr lang="en-GB" sz="1400" dirty="0"/>
              <a:t> (2000) J </a:t>
            </a:r>
            <a:r>
              <a:rPr lang="en-GB" sz="1400" dirty="0" err="1"/>
              <a:t>Clim</a:t>
            </a:r>
            <a:r>
              <a:rPr lang="en-GB" sz="1400" dirty="0"/>
              <a:t>; </a:t>
            </a:r>
            <a:r>
              <a:rPr lang="en-GB" sz="1400" dirty="0" smtClean="0"/>
              <a:t> </a:t>
            </a:r>
            <a:r>
              <a:rPr lang="en-GB" sz="1400" dirty="0" smtClean="0">
                <a:hlinkClick r:id="rId3"/>
              </a:rPr>
              <a:t>Allan </a:t>
            </a:r>
            <a:r>
              <a:rPr lang="en-GB" sz="1400" dirty="0">
                <a:hlinkClick r:id="rId3"/>
              </a:rPr>
              <a:t>et al. (2003) QJRMS</a:t>
            </a:r>
            <a:endParaRPr lang="en-GB" sz="1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74638"/>
            <a:ext cx="7315200" cy="1143000"/>
          </a:xfrm>
        </p:spPr>
        <p:txBody>
          <a:bodyPr/>
          <a:lstStyle/>
          <a:p>
            <a:r>
              <a:rPr lang="en-GB" sz="4000" smtClean="0">
                <a:solidFill>
                  <a:schemeClr val="accent2"/>
                </a:solidFill>
                <a:latin typeface="Calibri" pitchFamily="34" charset="0"/>
              </a:rPr>
              <a:t>Global changes in water vapour</a:t>
            </a:r>
          </a:p>
        </p:txBody>
      </p:sp>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150"/>
            <a:ext cx="8915400"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5"/>
          <p:cNvSpPr txBox="1">
            <a:spLocks noChangeArrowheads="1"/>
          </p:cNvSpPr>
          <p:nvPr/>
        </p:nvSpPr>
        <p:spPr bwMode="auto">
          <a:xfrm>
            <a:off x="152400" y="6172200"/>
            <a:ext cx="899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sz="1800" dirty="0"/>
              <a:t>Updated from </a:t>
            </a:r>
            <a:r>
              <a:rPr lang="en-GB" sz="1800" dirty="0">
                <a:hlinkClick r:id="rId4"/>
              </a:rPr>
              <a:t>O’Gorman et al. (2012) </a:t>
            </a:r>
            <a:r>
              <a:rPr lang="en-GB" sz="1800" dirty="0" err="1">
                <a:hlinkClick r:id="rId4"/>
              </a:rPr>
              <a:t>Surv</a:t>
            </a:r>
            <a:r>
              <a:rPr lang="en-GB" sz="1800" dirty="0">
                <a:hlinkClick r:id="rId4"/>
              </a:rPr>
              <a:t>. </a:t>
            </a:r>
            <a:r>
              <a:rPr lang="en-GB" sz="1800" dirty="0" err="1">
                <a:hlinkClick r:id="rId4"/>
              </a:rPr>
              <a:t>Geophys</a:t>
            </a:r>
            <a:r>
              <a:rPr lang="en-GB" sz="1800" dirty="0"/>
              <a:t>; see also John et al. (2009) GRL</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685800"/>
            <a:ext cx="4038600" cy="1143000"/>
          </a:xfrm>
        </p:spPr>
        <p:txBody>
          <a:bodyPr/>
          <a:lstStyle/>
          <a:p>
            <a:r>
              <a:rPr lang="en-GB" smtClean="0">
                <a:solidFill>
                  <a:schemeClr val="accent2"/>
                </a:solidFill>
                <a:latin typeface="Calibri" pitchFamily="34" charset="0"/>
              </a:rPr>
              <a:t>Declining RH over land?</a:t>
            </a:r>
          </a:p>
        </p:txBody>
      </p:sp>
      <p:pic>
        <p:nvPicPr>
          <p:cNvPr id="17411" name="Picture 2" descr="Fig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4343400"/>
            <a:ext cx="411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4"/>
          <p:cNvSpPr txBox="1">
            <a:spLocks noChangeArrowheads="1"/>
          </p:cNvSpPr>
          <p:nvPr/>
        </p:nvSpPr>
        <p:spPr bwMode="auto">
          <a:xfrm>
            <a:off x="1752600" y="5867400"/>
            <a:ext cx="297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en-GB" sz="1800">
                <a:solidFill>
                  <a:srgbClr val="9900FF"/>
                </a:solidFill>
              </a:rPr>
              <a:t>Simmons et al. (2010) JGR</a:t>
            </a:r>
          </a:p>
        </p:txBody>
      </p:sp>
      <p:pic>
        <p:nvPicPr>
          <p:cNvPr id="17413" name="Picture 4" descr="Figure 3"/>
          <p:cNvPicPr>
            <a:picLocks noChangeAspect="1" noChangeArrowheads="1"/>
          </p:cNvPicPr>
          <p:nvPr/>
        </p:nvPicPr>
        <p:blipFill>
          <a:blip r:embed="rId3">
            <a:extLst>
              <a:ext uri="{28A0092B-C50C-407E-A947-70E740481C1C}">
                <a14:useLocalDpi xmlns:a14="http://schemas.microsoft.com/office/drawing/2010/main" val="0"/>
              </a:ext>
            </a:extLst>
          </a:blip>
          <a:srcRect l="49350"/>
          <a:stretch>
            <a:fillRect/>
          </a:stretch>
        </p:blipFill>
        <p:spPr bwMode="auto">
          <a:xfrm>
            <a:off x="4724400" y="228600"/>
            <a:ext cx="4219575"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6"/>
          <p:cNvSpPr txBox="1">
            <a:spLocks noChangeArrowheads="1"/>
          </p:cNvSpPr>
          <p:nvPr/>
        </p:nvSpPr>
        <p:spPr bwMode="auto">
          <a:xfrm>
            <a:off x="5486400" y="5334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sz="1800">
                <a:solidFill>
                  <a:schemeClr val="accent2"/>
                </a:solidFill>
              </a:rPr>
              <a:t>Land T</a:t>
            </a:r>
          </a:p>
        </p:txBody>
      </p:sp>
      <p:sp>
        <p:nvSpPr>
          <p:cNvPr id="17415" name="TextBox 7"/>
          <p:cNvSpPr txBox="1">
            <a:spLocks noChangeArrowheads="1"/>
          </p:cNvSpPr>
          <p:nvPr/>
        </p:nvSpPr>
        <p:spPr bwMode="auto">
          <a:xfrm>
            <a:off x="5486400" y="2601913"/>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sz="1800">
                <a:solidFill>
                  <a:schemeClr val="accent2"/>
                </a:solidFill>
              </a:rPr>
              <a:t>global T</a:t>
            </a:r>
          </a:p>
        </p:txBody>
      </p:sp>
      <p:sp>
        <p:nvSpPr>
          <p:cNvPr id="17416" name="TextBox 8"/>
          <p:cNvSpPr txBox="1">
            <a:spLocks noChangeArrowheads="1"/>
          </p:cNvSpPr>
          <p:nvPr/>
        </p:nvSpPr>
        <p:spPr bwMode="auto">
          <a:xfrm>
            <a:off x="5486400" y="4583113"/>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sz="1800" b="1">
                <a:solidFill>
                  <a:schemeClr val="accent2"/>
                </a:solidFill>
              </a:rPr>
              <a:t>Land RH</a:t>
            </a:r>
          </a:p>
        </p:txBody>
      </p:sp>
      <p:sp>
        <p:nvSpPr>
          <p:cNvPr id="10" name="Content Placeholder 2"/>
          <p:cNvSpPr txBox="1">
            <a:spLocks/>
          </p:cNvSpPr>
          <p:nvPr/>
        </p:nvSpPr>
        <p:spPr>
          <a:xfrm>
            <a:off x="533400" y="2743200"/>
            <a:ext cx="4191000" cy="2971800"/>
          </a:xfrm>
          <a:prstGeom prst="rect">
            <a:avLst/>
          </a:prstGeom>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buFontTx/>
              <a:buChar char="•"/>
            </a:pPr>
            <a:r>
              <a:rPr lang="en-GB"/>
              <a:t>Stalling of ocean temperatures in 2000s</a:t>
            </a:r>
          </a:p>
          <a:p>
            <a:pPr>
              <a:spcBef>
                <a:spcPct val="20000"/>
              </a:spcBef>
              <a:buFontTx/>
              <a:buChar char="•"/>
            </a:pPr>
            <a:r>
              <a:rPr lang="en-GB"/>
              <a:t>Continued warming of land</a:t>
            </a:r>
          </a:p>
          <a:p>
            <a:pPr>
              <a:spcBef>
                <a:spcPct val="20000"/>
              </a:spcBef>
              <a:buFontTx/>
              <a:buChar char="•"/>
            </a:pPr>
            <a:r>
              <a:rPr lang="en-GB"/>
              <a:t>Reduced relative humidity over land?</a:t>
            </a:r>
          </a:p>
          <a:p>
            <a:pPr>
              <a:spcBef>
                <a:spcPct val="20000"/>
              </a:spcBef>
              <a:buFontTx/>
              <a:buChar char="•"/>
            </a:pPr>
            <a:r>
              <a:rPr lang="en-GB"/>
              <a:t>Implications for hydrological cycle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4"/>
          <p:cNvSpPr>
            <a:spLocks noGrp="1" noChangeArrowheads="1"/>
          </p:cNvSpPr>
          <p:nvPr>
            <p:ph type="title" idx="4294967295"/>
          </p:nvPr>
        </p:nvSpPr>
        <p:spPr>
          <a:xfrm>
            <a:off x="381000" y="152400"/>
            <a:ext cx="7315200" cy="715963"/>
          </a:xfrm>
        </p:spPr>
        <p:txBody>
          <a:bodyPr/>
          <a:lstStyle/>
          <a:p>
            <a:pPr eaLnBrk="1" hangingPunct="1"/>
            <a:r>
              <a:rPr lang="en-GB" sz="4000" smtClean="0">
                <a:solidFill>
                  <a:schemeClr val="accent2"/>
                </a:solidFill>
                <a:latin typeface="Calibri" pitchFamily="34" charset="0"/>
              </a:rPr>
              <a:t>Reduction in UTH* with warming?</a:t>
            </a:r>
            <a:endParaRPr lang="en-US" sz="4000" smtClean="0">
              <a:solidFill>
                <a:schemeClr val="accent2"/>
              </a:solidFill>
              <a:latin typeface="Calibri" pitchFamily="34" charset="0"/>
            </a:endParaRPr>
          </a:p>
        </p:txBody>
      </p:sp>
      <p:pic>
        <p:nvPicPr>
          <p:cNvPr id="15974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2800" y="914400"/>
            <a:ext cx="3098800"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0"/>
            <a:ext cx="5413375"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9" name="Text Box 9"/>
          <p:cNvSpPr txBox="1">
            <a:spLocks noChangeArrowheads="1"/>
          </p:cNvSpPr>
          <p:nvPr/>
        </p:nvSpPr>
        <p:spPr bwMode="auto">
          <a:xfrm>
            <a:off x="6172200" y="3581400"/>
            <a:ext cx="28194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GB" sz="2000"/>
              <a:t>Lindzen (1990) BAMS</a:t>
            </a:r>
            <a:r>
              <a:rPr lang="en-GB" sz="1800"/>
              <a:t>   </a:t>
            </a:r>
            <a:endParaRPr lang="en-US" sz="1800"/>
          </a:p>
        </p:txBody>
      </p:sp>
      <p:pic>
        <p:nvPicPr>
          <p:cNvPr id="15975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543425"/>
            <a:ext cx="593407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1" name="Text Box 11"/>
          <p:cNvSpPr txBox="1">
            <a:spLocks noChangeArrowheads="1"/>
          </p:cNvSpPr>
          <p:nvPr/>
        </p:nvSpPr>
        <p:spPr bwMode="auto">
          <a:xfrm>
            <a:off x="1371600" y="990600"/>
            <a:ext cx="2590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GB" sz="1600"/>
              <a:t>Minschwaner et al. (2006) J Clim</a:t>
            </a:r>
            <a:endParaRPr lang="en-US" sz="1600"/>
          </a:p>
        </p:txBody>
      </p:sp>
      <p:sp>
        <p:nvSpPr>
          <p:cNvPr id="159752" name="Text Box 12"/>
          <p:cNvSpPr txBox="1">
            <a:spLocks noChangeArrowheads="1"/>
          </p:cNvSpPr>
          <p:nvPr/>
        </p:nvSpPr>
        <p:spPr bwMode="auto">
          <a:xfrm>
            <a:off x="6096000" y="4572000"/>
            <a:ext cx="2819400" cy="70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GB" sz="2000"/>
              <a:t>Mitchell et al. (1987) QJRMS</a:t>
            </a:r>
            <a:endParaRPr lang="en-US" sz="1800"/>
          </a:p>
        </p:txBody>
      </p:sp>
      <p:sp>
        <p:nvSpPr>
          <p:cNvPr id="159753" name="Text Box 9"/>
          <p:cNvSpPr txBox="1">
            <a:spLocks noChangeArrowheads="1"/>
          </p:cNvSpPr>
          <p:nvPr/>
        </p:nvSpPr>
        <p:spPr bwMode="auto">
          <a:xfrm>
            <a:off x="6400800" y="5410200"/>
            <a:ext cx="2514600"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3600" baseline="-12000" dirty="0" smtClean="0">
                <a:solidFill>
                  <a:srgbClr val="000066"/>
                </a:solidFill>
              </a:rPr>
              <a:t>* ‘</a:t>
            </a:r>
            <a:r>
              <a:rPr lang="en-GB" sz="1800" i="1" dirty="0" smtClean="0">
                <a:solidFill>
                  <a:srgbClr val="000066"/>
                </a:solidFill>
              </a:rPr>
              <a:t>upper’  tropospheric </a:t>
            </a:r>
            <a:r>
              <a:rPr lang="en-GB" sz="1800" i="1" dirty="0">
                <a:solidFill>
                  <a:srgbClr val="000066"/>
                </a:solidFill>
              </a:rPr>
              <a:t>humidity or relative humidity above the boundary layer</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idx="4294967295"/>
          </p:nvPr>
        </p:nvSpPr>
        <p:spPr/>
        <p:txBody>
          <a:bodyPr/>
          <a:lstStyle/>
          <a:p>
            <a:endParaRPr lang="en-GB" smtClean="0"/>
          </a:p>
        </p:txBody>
      </p:sp>
      <p:sp>
        <p:nvSpPr>
          <p:cNvPr id="154627" name="Content Placeholder 2"/>
          <p:cNvSpPr>
            <a:spLocks noGrp="1"/>
          </p:cNvSpPr>
          <p:nvPr>
            <p:ph idx="4294967295"/>
          </p:nvPr>
        </p:nvSpPr>
        <p:spPr/>
        <p:txBody>
          <a:bodyPr/>
          <a:lstStyle/>
          <a:p>
            <a:endParaRPr lang="en-GB" smtClean="0"/>
          </a:p>
        </p:txBody>
      </p:sp>
      <p:pic>
        <p:nvPicPr>
          <p:cNvPr id="1546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118600"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4629" name="TextBox 3"/>
          <p:cNvSpPr txBox="1">
            <a:spLocks noChangeArrowheads="1"/>
          </p:cNvSpPr>
          <p:nvPr/>
        </p:nvSpPr>
        <p:spPr bwMode="auto">
          <a:xfrm>
            <a:off x="5715000" y="4953000"/>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sz="1800">
                <a:solidFill>
                  <a:schemeClr val="accent2"/>
                </a:solidFill>
              </a:rPr>
              <a:t>Allan et al. (2003) QJRMS</a:t>
            </a:r>
          </a:p>
        </p:txBody>
      </p:sp>
      <p:sp>
        <p:nvSpPr>
          <p:cNvPr id="154630" name="Text Box 6"/>
          <p:cNvSpPr txBox="1">
            <a:spLocks noChangeArrowheads="1"/>
          </p:cNvSpPr>
          <p:nvPr/>
        </p:nvSpPr>
        <p:spPr bwMode="auto">
          <a:xfrm>
            <a:off x="1447800" y="196850"/>
            <a:ext cx="29718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600">
                <a:solidFill>
                  <a:schemeClr val="accent2"/>
                </a:solidFill>
              </a:rPr>
              <a:t>Surface temperature</a:t>
            </a:r>
          </a:p>
        </p:txBody>
      </p:sp>
      <p:sp>
        <p:nvSpPr>
          <p:cNvPr id="154631" name="Text Box 7"/>
          <p:cNvSpPr txBox="1">
            <a:spLocks noChangeArrowheads="1"/>
          </p:cNvSpPr>
          <p:nvPr/>
        </p:nvSpPr>
        <p:spPr bwMode="auto">
          <a:xfrm>
            <a:off x="1447800" y="1416050"/>
            <a:ext cx="29718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600">
                <a:solidFill>
                  <a:schemeClr val="accent2"/>
                </a:solidFill>
              </a:rPr>
              <a:t>Column water vapour</a:t>
            </a:r>
          </a:p>
        </p:txBody>
      </p:sp>
      <p:sp>
        <p:nvSpPr>
          <p:cNvPr id="154632" name="Text Box 8"/>
          <p:cNvSpPr txBox="1">
            <a:spLocks noChangeArrowheads="1"/>
          </p:cNvSpPr>
          <p:nvPr/>
        </p:nvSpPr>
        <p:spPr bwMode="auto">
          <a:xfrm>
            <a:off x="1447800" y="2711450"/>
            <a:ext cx="29718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600">
                <a:solidFill>
                  <a:schemeClr val="accent2"/>
                </a:solidFill>
              </a:rPr>
              <a:t>Clear-sky greenhouse effect</a:t>
            </a:r>
          </a:p>
        </p:txBody>
      </p:sp>
      <p:sp>
        <p:nvSpPr>
          <p:cNvPr id="154633" name="Text Box 9"/>
          <p:cNvSpPr txBox="1">
            <a:spLocks noChangeArrowheads="1"/>
          </p:cNvSpPr>
          <p:nvPr/>
        </p:nvSpPr>
        <p:spPr bwMode="auto">
          <a:xfrm>
            <a:off x="4953000" y="4038600"/>
            <a:ext cx="37338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600">
                <a:solidFill>
                  <a:schemeClr val="accent2"/>
                </a:solidFill>
              </a:rPr>
              <a:t>6.7 </a:t>
            </a:r>
            <a:r>
              <a:rPr lang="el-GR" sz="1600">
                <a:solidFill>
                  <a:schemeClr val="accent2"/>
                </a:solidFill>
                <a:cs typeface="Arial" charset="0"/>
              </a:rPr>
              <a:t>μ</a:t>
            </a:r>
            <a:r>
              <a:rPr lang="en-GB" sz="1600">
                <a:solidFill>
                  <a:schemeClr val="accent2"/>
                </a:solidFill>
                <a:cs typeface="Arial" charset="0"/>
              </a:rPr>
              <a:t>m (UTH) brightness temperature</a:t>
            </a:r>
            <a:endParaRPr lang="el-GR" sz="1600">
              <a:solidFill>
                <a:schemeClr val="accent2"/>
              </a:solidFill>
              <a:cs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01763"/>
            <a:ext cx="8201025"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Rectangle 7"/>
          <p:cNvSpPr>
            <a:spLocks noChangeArrowheads="1"/>
          </p:cNvSpPr>
          <p:nvPr/>
        </p:nvSpPr>
        <p:spPr bwMode="auto">
          <a:xfrm>
            <a:off x="609600" y="4525963"/>
            <a:ext cx="82296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600">
                <a:solidFill>
                  <a:schemeClr val="tx2"/>
                </a:solidFill>
              </a:rPr>
              <a:t>Soden et al. (2002) </a:t>
            </a:r>
            <a:r>
              <a:rPr lang="en-GB" sz="1600" i="1">
                <a:solidFill>
                  <a:schemeClr val="tx2"/>
                </a:solidFill>
              </a:rPr>
              <a:t>Science</a:t>
            </a:r>
            <a:r>
              <a:rPr lang="en-GB" sz="1600">
                <a:solidFill>
                  <a:schemeClr val="tx2"/>
                </a:solidFill>
              </a:rPr>
              <a:t>; Forster/Collins (2004) </a:t>
            </a:r>
            <a:r>
              <a:rPr lang="en-GB" sz="1600" i="1">
                <a:solidFill>
                  <a:schemeClr val="tx2"/>
                </a:solidFill>
              </a:rPr>
              <a:t>Clim Dyn</a:t>
            </a:r>
            <a:r>
              <a:rPr lang="en-GB" sz="1600">
                <a:solidFill>
                  <a:schemeClr val="tx2"/>
                </a:solidFill>
              </a:rPr>
              <a:t>; Harries/Futyan (2006) </a:t>
            </a:r>
            <a:r>
              <a:rPr lang="en-GB" sz="1600" i="1">
                <a:solidFill>
                  <a:schemeClr val="tx2"/>
                </a:solidFill>
              </a:rPr>
              <a:t>GRL</a:t>
            </a:r>
            <a:endParaRPr lang="en-US" sz="1600" i="1">
              <a:solidFill>
                <a:schemeClr val="tx2"/>
              </a:solidFill>
            </a:endParaRPr>
          </a:p>
        </p:txBody>
      </p:sp>
      <p:sp>
        <p:nvSpPr>
          <p:cNvPr id="157700" name="Text Box 8"/>
          <p:cNvSpPr txBox="1">
            <a:spLocks noChangeArrowheads="1"/>
          </p:cNvSpPr>
          <p:nvPr/>
        </p:nvSpPr>
        <p:spPr bwMode="auto">
          <a:xfrm>
            <a:off x="1447800" y="762000"/>
            <a:ext cx="7010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3600">
                <a:solidFill>
                  <a:schemeClr val="accent2"/>
                </a:solidFill>
                <a:latin typeface="Calibri" pitchFamily="34" charset="0"/>
              </a:rPr>
              <a:t>Time-scale dependence?</a:t>
            </a:r>
          </a:p>
        </p:txBody>
      </p:sp>
      <p:pic>
        <p:nvPicPr>
          <p:cNvPr id="157701" name="Picture 9" descr="volcano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3276600"/>
            <a:ext cx="9144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5554</TotalTime>
  <Words>727</Words>
  <Application>Microsoft Office PowerPoint</Application>
  <PresentationFormat>On-screen Show (4:3)</PresentationFormat>
  <Paragraphs>92</Paragraphs>
  <Slides>13</Slides>
  <Notes>6</Notes>
  <HiddenSlides>0</HiddenSlides>
  <MMClips>0</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Default Design</vt:lpstr>
      <vt:lpstr>Office Theme</vt:lpstr>
      <vt:lpstr>Satellite measurements of changes in column integrated water vapour and upper tropospheric humidity</vt:lpstr>
      <vt:lpstr>Clausius Clapeyron</vt:lpstr>
      <vt:lpstr>Equator Crossing Times</vt:lpstr>
      <vt:lpstr>PowerPoint Presentation</vt:lpstr>
      <vt:lpstr>Global changes in water vapour</vt:lpstr>
      <vt:lpstr>Declining RH over land?</vt:lpstr>
      <vt:lpstr>Reduction in UTH* with warming?</vt:lpstr>
      <vt:lpstr>PowerPoint Presentation</vt:lpstr>
      <vt:lpstr>PowerPoint Presentation</vt:lpstr>
      <vt:lpstr>Trends in Upper Tropospheric Humidity (UTH)</vt:lpstr>
      <vt:lpstr>Intercalibration of satellite UTH  data HadIR project (HadMW?)</vt:lpstr>
      <vt:lpstr>PowerPoint Presentation</vt:lpstr>
      <vt:lpstr>Satellite record of water vapour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Philip Allan</dc:creator>
  <cp:lastModifiedBy>Richard Allan</cp:lastModifiedBy>
  <cp:revision>556</cp:revision>
  <cp:lastPrinted>1601-01-01T00:00:00Z</cp:lastPrinted>
  <dcterms:created xsi:type="dcterms:W3CDTF">1601-01-01T00:00:00Z</dcterms:created>
  <dcterms:modified xsi:type="dcterms:W3CDTF">2012-06-28T13:16:11Z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