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694" r:id="rId3"/>
    <p:sldId id="713" r:id="rId4"/>
    <p:sldId id="728" r:id="rId5"/>
    <p:sldId id="711" r:id="rId6"/>
    <p:sldId id="700" r:id="rId7"/>
    <p:sldId id="701" r:id="rId8"/>
    <p:sldId id="718" r:id="rId9"/>
    <p:sldId id="698" r:id="rId10"/>
    <p:sldId id="696" r:id="rId11"/>
    <p:sldId id="729" r:id="rId12"/>
    <p:sldId id="727" r:id="rId13"/>
    <p:sldId id="723" r:id="rId14"/>
    <p:sldId id="724" r:id="rId15"/>
    <p:sldId id="722" r:id="rId16"/>
    <p:sldId id="699" r:id="rId17"/>
    <p:sldId id="609" r:id="rId18"/>
    <p:sldId id="716" r:id="rId19"/>
    <p:sldId id="658" r:id="rId20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D4D4D"/>
    <a:srgbClr val="000066"/>
    <a:srgbClr val="000099"/>
    <a:srgbClr val="CCFFCC"/>
    <a:srgbClr val="FFFFCC"/>
    <a:srgbClr val="9900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1781" autoAdjust="0"/>
  </p:normalViewPr>
  <p:slideViewPr>
    <p:cSldViewPr>
      <p:cViewPr>
        <p:scale>
          <a:sx n="75" d="100"/>
          <a:sy n="75" d="100"/>
        </p:scale>
        <p:origin x="-7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9D190D-1880-4A75-AABE-80B18F05A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6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6D0F61A-FD7E-406B-AA52-ECD45F9AE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68E4F4E-650D-4466-A1CC-555E86DBAAEA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smtClean="0">
                <a:latin typeface="Arial" charset="0"/>
              </a:rPr>
              <a:t>Day 2 - Discussion of robust changes and our analyses of them</a:t>
            </a:r>
          </a:p>
          <a:p>
            <a:r>
              <a:rPr lang="en-GB" smtClean="0">
                <a:latin typeface="Arial" charset="0"/>
              </a:rPr>
              <a:t>Each discussion topic is introduced by a presentation from a CWC person that explains what we have done</a:t>
            </a:r>
          </a:p>
          <a:p>
            <a:r>
              <a:rPr lang="en-GB" smtClean="0">
                <a:latin typeface="Arial" charset="0"/>
              </a:rPr>
              <a:t>so far and are trying to do, reflects on what was learned from the previous day and adds specific questions to</a:t>
            </a:r>
          </a:p>
          <a:p>
            <a:r>
              <a:rPr lang="en-GB" smtClean="0">
                <a:latin typeface="Arial" charset="0"/>
              </a:rPr>
              <a:t>kickstart discussions</a:t>
            </a:r>
          </a:p>
          <a:p>
            <a:r>
              <a:rPr lang="en-GB" smtClean="0">
                <a:latin typeface="Arial" charset="0"/>
              </a:rPr>
              <a:t>20 minutes, ~10-15 slides?</a:t>
            </a:r>
          </a:p>
          <a:p>
            <a:endParaRPr lang="en-GB" smtClean="0">
              <a:latin typeface="Arial" charset="0"/>
            </a:endParaRPr>
          </a:p>
          <a:p>
            <a:r>
              <a:rPr lang="en-GB" smtClean="0">
                <a:latin typeface="Arial" charset="0"/>
              </a:rPr>
              <a:t>Warming planet:</a:t>
            </a:r>
          </a:p>
          <a:p>
            <a:r>
              <a:rPr lang="en-GB" smtClean="0">
                <a:latin typeface="Arial" charset="0"/>
              </a:rPr>
              <a:t>	- stronger radiative cooling </a:t>
            </a:r>
            <a:r>
              <a:rPr lang="en-GB" smtClean="0">
                <a:latin typeface="Arial" charset="0"/>
                <a:sym typeface="Wingdings" pitchFamily="2" charset="2"/>
              </a:rPr>
              <a:t> gloabal contraint on precipitation (~2-3%/K)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	- more water vapour  amplification of extreme precipitation; amplification of P-E patterns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	- combination/other factors  change in circulation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What can we observe?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Outstanding issues: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	- observing system (length, quality)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	- influence of aerosol </a:t>
            </a:r>
          </a:p>
          <a:p>
            <a:r>
              <a:rPr lang="en-GB" smtClean="0">
                <a:latin typeface="Arial" charset="0"/>
                <a:sym typeface="Wingdings" pitchFamily="2" charset="2"/>
              </a:rPr>
              <a:t>	- regional changes</a:t>
            </a:r>
          </a:p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charset="0"/>
              </a:rPr>
              <a:t>For ocean-only satellite datasets I apply ERA Interim for poleward of 50 degrees latitude and for missing/land grid points.</a:t>
            </a:r>
          </a:p>
          <a:p>
            <a:r>
              <a:rPr lang="en-GB" smtClean="0">
                <a:latin typeface="Arial" charset="0"/>
              </a:rPr>
              <a:t>Note that SSM/I F13 2003-2007 CWV = 24.7794 mm; AMSRE 2003-2007 CWV = 24.8850</a:t>
            </a:r>
          </a:p>
        </p:txBody>
      </p:sp>
      <p:sp>
        <p:nvSpPr>
          <p:cNvPr id="166916" name="Slide Number Placehold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4FC93E-B99C-4B75-AAE4-036091DFC3C7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charset="0"/>
              </a:rPr>
              <a:t>We are also interested in calculating observationally based water budgets including moisture transports and P-E and how this relates to ocean salinity observations.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charset="0"/>
              </a:rPr>
              <a:t>Moisture transports and atmospheric circulation</a:t>
            </a:r>
          </a:p>
          <a:p>
            <a:r>
              <a:rPr lang="en-GB" smtClean="0">
                <a:latin typeface="Arial" charset="0"/>
              </a:rPr>
              <a:t>Water vapour reanalysis? Surface radiation budget?</a:t>
            </a:r>
          </a:p>
          <a:p>
            <a:r>
              <a:rPr lang="en-GB" smtClean="0">
                <a:latin typeface="Arial" charset="0"/>
              </a:rPr>
              <a:t>Upper tropospheric water vapour datasets</a:t>
            </a:r>
          </a:p>
          <a:p>
            <a:pPr lvl="1"/>
            <a:r>
              <a:rPr lang="en-GB" smtClean="0">
                <a:latin typeface="Arial" charset="0"/>
              </a:rPr>
              <a:t>Retrieval/drifts/calibration</a:t>
            </a:r>
          </a:p>
          <a:p>
            <a:r>
              <a:rPr lang="en-GB" smtClean="0">
                <a:latin typeface="Arial" charset="0"/>
              </a:rPr>
              <a:t>Links to cloud feedback</a:t>
            </a:r>
          </a:p>
          <a:p>
            <a:pPr lvl="1"/>
            <a:r>
              <a:rPr lang="en-GB" smtClean="0">
                <a:latin typeface="Arial" charset="0"/>
              </a:rPr>
              <a:t>High cloud and FAT/PHAT hypothesis</a:t>
            </a:r>
          </a:p>
          <a:p>
            <a:pPr lvl="1"/>
            <a:r>
              <a:rPr lang="en-GB" smtClean="0">
                <a:latin typeface="Arial" charset="0"/>
              </a:rPr>
              <a:t>Low cloud and boundary layer processes</a:t>
            </a:r>
          </a:p>
          <a:p>
            <a:r>
              <a:rPr lang="en-GB" smtClean="0">
                <a:latin typeface="Arial" charset="0"/>
              </a:rPr>
              <a:t>Changes in relative humidity over land</a:t>
            </a:r>
          </a:p>
          <a:p>
            <a:r>
              <a:rPr lang="en-GB" smtClean="0">
                <a:latin typeface="Arial" charset="0"/>
              </a:rPr>
              <a:t>Low level water vapour and extreme precipitation events: dynamics and thermodynamics</a:t>
            </a:r>
          </a:p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Arial" charset="0"/>
              </a:rPr>
              <a:t>Moisture transports and atmospheric circulation</a:t>
            </a:r>
          </a:p>
          <a:p>
            <a:r>
              <a:rPr lang="en-GB" smtClean="0">
                <a:latin typeface="Arial" charset="0"/>
              </a:rPr>
              <a:t>Water vapour reanalysis? Surface radiation budget?</a:t>
            </a:r>
          </a:p>
          <a:p>
            <a:r>
              <a:rPr lang="en-GB" smtClean="0">
                <a:latin typeface="Arial" charset="0"/>
              </a:rPr>
              <a:t>Upper tropospheric water vapour datasets</a:t>
            </a:r>
          </a:p>
          <a:p>
            <a:pPr lvl="1"/>
            <a:r>
              <a:rPr lang="en-GB" smtClean="0">
                <a:latin typeface="Arial" charset="0"/>
              </a:rPr>
              <a:t>Retrieval/drifts/calibration</a:t>
            </a:r>
          </a:p>
          <a:p>
            <a:r>
              <a:rPr lang="en-GB" smtClean="0">
                <a:latin typeface="Arial" charset="0"/>
              </a:rPr>
              <a:t>Links to cloud feedback</a:t>
            </a:r>
          </a:p>
          <a:p>
            <a:pPr lvl="1"/>
            <a:r>
              <a:rPr lang="en-GB" smtClean="0">
                <a:latin typeface="Arial" charset="0"/>
              </a:rPr>
              <a:t>High cloud and FAT/PHAT hypothesis</a:t>
            </a:r>
          </a:p>
          <a:p>
            <a:pPr lvl="1"/>
            <a:r>
              <a:rPr lang="en-GB" smtClean="0">
                <a:latin typeface="Arial" charset="0"/>
              </a:rPr>
              <a:t>Low cloud and boundary layer processes</a:t>
            </a:r>
          </a:p>
          <a:p>
            <a:r>
              <a:rPr lang="en-GB" smtClean="0">
                <a:latin typeface="Arial" charset="0"/>
              </a:rPr>
              <a:t>Changes in relative humidity over land</a:t>
            </a:r>
          </a:p>
          <a:p>
            <a:r>
              <a:rPr lang="en-GB" smtClean="0">
                <a:latin typeface="Arial" charset="0"/>
              </a:rPr>
              <a:t>Low level water vapour and extreme precipitation events: dynamics and thermodynamics</a:t>
            </a:r>
          </a:p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7D0E7-CE39-40AD-B17D-562321536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51B9-308E-4C87-B62C-4758C95B5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4CAE-C275-4ABC-B9E9-A2F36CF5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3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4"/>
            <a:ext cx="77723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1FC6F0-C609-40CE-96E9-755810244066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C6973E-5AD1-4820-99A6-E6C200D69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0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6B94A9D-6F61-4023-B9BD-F2831F979015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0B5075-1BDA-4571-855D-B307DAF733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0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3" indent="0">
              <a:buNone/>
              <a:defRPr sz="1600" b="1"/>
            </a:lvl4pPr>
            <a:lvl5pPr marL="1828444" indent="0">
              <a:buNone/>
              <a:defRPr sz="1600" b="1"/>
            </a:lvl5pPr>
            <a:lvl6pPr marL="2285555" indent="0">
              <a:buNone/>
              <a:defRPr sz="1600" b="1"/>
            </a:lvl6pPr>
            <a:lvl7pPr marL="2742667" indent="0">
              <a:buNone/>
              <a:defRPr sz="1600" b="1"/>
            </a:lvl7pPr>
            <a:lvl8pPr marL="3199778" indent="0">
              <a:buNone/>
              <a:defRPr sz="1600" b="1"/>
            </a:lvl8pPr>
            <a:lvl9pPr marL="36568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11" indent="0">
              <a:buNone/>
              <a:defRPr sz="2000" b="1"/>
            </a:lvl2pPr>
            <a:lvl3pPr marL="914223" indent="0">
              <a:buNone/>
              <a:defRPr sz="1800" b="1"/>
            </a:lvl3pPr>
            <a:lvl4pPr marL="1371333" indent="0">
              <a:buNone/>
              <a:defRPr sz="1600" b="1"/>
            </a:lvl4pPr>
            <a:lvl5pPr marL="1828444" indent="0">
              <a:buNone/>
              <a:defRPr sz="1600" b="1"/>
            </a:lvl5pPr>
            <a:lvl6pPr marL="2285555" indent="0">
              <a:buNone/>
              <a:defRPr sz="1600" b="1"/>
            </a:lvl6pPr>
            <a:lvl7pPr marL="2742667" indent="0">
              <a:buNone/>
              <a:defRPr sz="1600" b="1"/>
            </a:lvl7pPr>
            <a:lvl8pPr marL="3199778" indent="0">
              <a:buNone/>
              <a:defRPr sz="1600" b="1"/>
            </a:lvl8pPr>
            <a:lvl9pPr marL="36568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A5C513D-8EB9-40D8-A6CE-3C482D639117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F97EBCD-B3AD-499D-B810-1F4334915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C933EEF-3AB6-46D4-B800-139505E59578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C282AE-692E-4841-ADCB-8C91E9471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0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8B0A649-1F43-4A34-9344-DBBA835DFFC1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815D3E-ECD4-4717-BA6F-A772F5C729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5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49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100"/>
            </a:lvl3pPr>
            <a:lvl4pPr marL="1371333" indent="0">
              <a:buNone/>
              <a:defRPr sz="900"/>
            </a:lvl4pPr>
            <a:lvl5pPr marL="1828444" indent="0">
              <a:buNone/>
              <a:defRPr sz="900"/>
            </a:lvl5pPr>
            <a:lvl6pPr marL="2285555" indent="0">
              <a:buNone/>
              <a:defRPr sz="900"/>
            </a:lvl6pPr>
            <a:lvl7pPr marL="2742667" indent="0">
              <a:buNone/>
              <a:defRPr sz="900"/>
            </a:lvl7pPr>
            <a:lvl8pPr marL="3199778" indent="0">
              <a:buNone/>
              <a:defRPr sz="900"/>
            </a:lvl8pPr>
            <a:lvl9pPr marL="36568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9BCC599-B01C-4F9C-ACA7-557B25DBC1E0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9B39FD2-D185-44C3-8B6C-026AAF82DC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8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1" indent="0">
              <a:buNone/>
              <a:defRPr sz="2800"/>
            </a:lvl2pPr>
            <a:lvl3pPr marL="914223" indent="0">
              <a:buNone/>
              <a:defRPr sz="2500"/>
            </a:lvl3pPr>
            <a:lvl4pPr marL="1371333" indent="0">
              <a:buNone/>
              <a:defRPr sz="2000"/>
            </a:lvl4pPr>
            <a:lvl5pPr marL="1828444" indent="0">
              <a:buNone/>
              <a:defRPr sz="2000"/>
            </a:lvl5pPr>
            <a:lvl6pPr marL="2285555" indent="0">
              <a:buNone/>
              <a:defRPr sz="2000"/>
            </a:lvl6pPr>
            <a:lvl7pPr marL="2742667" indent="0">
              <a:buNone/>
              <a:defRPr sz="2000"/>
            </a:lvl7pPr>
            <a:lvl8pPr marL="3199778" indent="0">
              <a:buNone/>
              <a:defRPr sz="2000"/>
            </a:lvl8pPr>
            <a:lvl9pPr marL="3656888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3" indent="0">
              <a:buNone/>
              <a:defRPr sz="1100"/>
            </a:lvl3pPr>
            <a:lvl4pPr marL="1371333" indent="0">
              <a:buNone/>
              <a:defRPr sz="900"/>
            </a:lvl4pPr>
            <a:lvl5pPr marL="1828444" indent="0">
              <a:buNone/>
              <a:defRPr sz="900"/>
            </a:lvl5pPr>
            <a:lvl6pPr marL="2285555" indent="0">
              <a:buNone/>
              <a:defRPr sz="900"/>
            </a:lvl6pPr>
            <a:lvl7pPr marL="2742667" indent="0">
              <a:buNone/>
              <a:defRPr sz="900"/>
            </a:lvl7pPr>
            <a:lvl8pPr marL="3199778" indent="0">
              <a:buNone/>
              <a:defRPr sz="900"/>
            </a:lvl8pPr>
            <a:lvl9pPr marL="365688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BCB1D0B-720D-4648-B22D-474BF654D0CF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49934C-DE9C-480E-B79A-405F0DB82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7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3E269E-A275-4F14-90E3-098A9E7D2622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5BFB61C-1464-4125-B612-621EED30B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3C8A-A7C3-4902-8C0E-A3EE7FABC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731C6C-FA87-4832-8AD6-A5D23F22FCE7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C63D82-5EDE-4884-8DBF-58D387030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B731-41C6-45AB-9A15-B055C902F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5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4474-B374-44E3-A098-1D9D8DE38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7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7745-996A-4414-A584-96DB19736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5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6089-F6BF-4CFB-9885-8A5C799B4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7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DE4D-8E18-4BA6-A824-43F3466CA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80B2-FFB6-4E10-BAC6-69B544F5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0A660-0C3E-497D-B508-4BD1AF88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3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9E147DF-A09F-4980-9CBA-A84BE3167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evice-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63246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400">
              <a:latin typeface="Rdg Vest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1786A28-2325-4327-BF0B-45D660433D64}" type="datetimeFigureOut">
              <a:rPr lang="en-GB"/>
              <a:pPr>
                <a:defRPr/>
              </a:pPr>
              <a:t>28/06/2012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0B7C8F7-158A-46B5-841A-48E8AAF9A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2" indent="-228555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2" indent="-228555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33" indent="-228555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44" indent="-228555" algn="l" defTabSz="9142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3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4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5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7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8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8" algn="l" defTabSz="914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met.reading.ac.uk/~sgs02rpa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agu.org/journals/jd/jd1118/2011JD016206/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opscience.iop.org/1748-9326/5/2/025205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pringerlink.com/content/2221650n766647t3/?MUD=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agu.org/pubs/crossref/2011/2011GL049783.shtml" TargetMode="Externa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1748-9326/5/2/025205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agu.org/pubs/crossref/2012/2011JD016568.shtml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u.org/pubs/crossref/2012/2011JD016568.shtml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29/2012GL05209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2590800"/>
            <a:ext cx="64770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Current changes in precipitation and moisture</a:t>
            </a:r>
            <a:endParaRPr lang="en-GB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267200"/>
            <a:ext cx="8153400" cy="1981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400" smtClean="0">
                <a:solidFill>
                  <a:schemeClr val="accent2"/>
                </a:solidFill>
              </a:rPr>
              <a:t>Richard P. Allan, Chunlei Liu, Matthias Zahn</a:t>
            </a:r>
            <a:endParaRPr lang="en-GB" sz="2400" baseline="30000" smtClean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GB" sz="2000" smtClean="0"/>
              <a:t>Department of Meteorology, University of Reading</a:t>
            </a:r>
          </a:p>
          <a:p>
            <a:pPr marL="0" indent="0" algn="ctr" eaLnBrk="1" hangingPunct="1">
              <a:buFontTx/>
              <a:buNone/>
            </a:pPr>
            <a:r>
              <a:rPr lang="en-GB" sz="2000" smtClean="0"/>
              <a:t>Thanks to George Huffman, Viju John, Brian Soden, William Ingram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hlinkClick r:id="rId3"/>
              </a:rPr>
              <a:t>http://www.met.reading.ac.uk/~sgs02rpa</a:t>
            </a:r>
            <a:r>
              <a:rPr lang="en-GB" sz="20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2000" smtClean="0"/>
              <a:t>r.p.allan@reading.ac.uk</a:t>
            </a:r>
          </a:p>
          <a:p>
            <a:pPr marL="0" indent="0" eaLnBrk="1" hangingPunct="1">
              <a:buFontTx/>
              <a:buNone/>
            </a:pPr>
            <a:endParaRPr lang="en-GB" sz="2000" smtClean="0"/>
          </a:p>
        </p:txBody>
      </p:sp>
      <p:pic>
        <p:nvPicPr>
          <p:cNvPr id="141316" name="Picture 4" descr="Click to view this image in full 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ANd9GcRZ7AIei9trgVEWxpf3mcL6Ik2ajCige_jDTV3CTbriaRmWhp6A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15050"/>
            <a:ext cx="2438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9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320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1321" name="Picture 9" descr="ANd9GcQouK0o7lNDGRWguTftfwov7rkGSQ8163rLQmWv9IBCT4qStE5TF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81725"/>
            <a:ext cx="24384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2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323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1324" name="Picture 12" descr="ANd9GcS-kaRsZMUy0IF8WfRYS_RX8k30IxJ9FwulOc5lpQFnMC-CPSV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83313"/>
            <a:ext cx="2514600" cy="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5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1326" name="Picture 14" descr="ANd9GcSAzEz8VgMnbYLYZ-rXDmev1v5vCvteZ-Ii_beyDHROUGA84iHwW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025"/>
            <a:ext cx="19050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8" name="Picture 7" descr="455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3200400" y="296863"/>
            <a:ext cx="17510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760662"/>
            <a:ext cx="1435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98489"/>
            <a:ext cx="2667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pPr algn="l"/>
            <a:r>
              <a:rPr lang="en-GB" sz="3600" smtClean="0">
                <a:solidFill>
                  <a:schemeClr val="accent2"/>
                </a:solidFill>
                <a:latin typeface="Calibri" pitchFamily="34" charset="0"/>
              </a:rPr>
              <a:t>Changing tropical moisture transports</a:t>
            </a:r>
          </a:p>
        </p:txBody>
      </p:sp>
      <p:pic>
        <p:nvPicPr>
          <p:cNvPr id="181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525963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324225"/>
            <a:ext cx="75692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6"/>
          <p:cNvSpPr txBox="1">
            <a:spLocks noChangeArrowheads="1"/>
          </p:cNvSpPr>
          <p:nvPr/>
        </p:nvSpPr>
        <p:spPr bwMode="auto">
          <a:xfrm>
            <a:off x="2286000" y="6262688"/>
            <a:ext cx="647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hlinkClick r:id="rId5"/>
              </a:rPr>
              <a:t>Zahn and Allan (2011) JGR</a:t>
            </a:r>
            <a:r>
              <a:rPr lang="en-GB" sz="1800"/>
              <a:t> </a:t>
            </a:r>
            <a:r>
              <a:rPr lang="en-GB" sz="1600"/>
              <a:t>see also Sohn and Park (2010) JGR</a:t>
            </a:r>
          </a:p>
        </p:txBody>
      </p:sp>
      <p:sp>
        <p:nvSpPr>
          <p:cNvPr id="181254" name="Text Box 7"/>
          <p:cNvSpPr txBox="1">
            <a:spLocks noChangeArrowheads="1"/>
          </p:cNvSpPr>
          <p:nvPr/>
        </p:nvSpPr>
        <p:spPr bwMode="auto">
          <a:xfrm>
            <a:off x="6400800" y="10048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Instantaneous field</a:t>
            </a:r>
          </a:p>
        </p:txBody>
      </p:sp>
      <p:sp>
        <p:nvSpPr>
          <p:cNvPr id="181255" name="Line 8"/>
          <p:cNvSpPr>
            <a:spLocks noChangeShapeType="1"/>
          </p:cNvSpPr>
          <p:nvPr/>
        </p:nvSpPr>
        <p:spPr bwMode="auto">
          <a:xfrm>
            <a:off x="6019800" y="12192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256" name="Line 9"/>
          <p:cNvSpPr>
            <a:spLocks noChangeShapeType="1"/>
          </p:cNvSpPr>
          <p:nvPr/>
        </p:nvSpPr>
        <p:spPr bwMode="auto">
          <a:xfrm>
            <a:off x="5715000" y="2743200"/>
            <a:ext cx="2590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257" name="Line 10"/>
          <p:cNvSpPr>
            <a:spLocks noChangeShapeType="1"/>
          </p:cNvSpPr>
          <p:nvPr/>
        </p:nvSpPr>
        <p:spPr bwMode="auto">
          <a:xfrm flipH="1">
            <a:off x="5334000" y="19812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258" name="Text Box 11"/>
          <p:cNvSpPr txBox="1">
            <a:spLocks noChangeArrowheads="1"/>
          </p:cNvSpPr>
          <p:nvPr/>
        </p:nvSpPr>
        <p:spPr bwMode="auto">
          <a:xfrm>
            <a:off x="5715000" y="17668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outflux</a:t>
            </a:r>
          </a:p>
        </p:txBody>
      </p:sp>
      <p:sp>
        <p:nvSpPr>
          <p:cNvPr id="181259" name="Text Box 12"/>
          <p:cNvSpPr txBox="1">
            <a:spLocks noChangeArrowheads="1"/>
          </p:cNvSpPr>
          <p:nvPr/>
        </p:nvSpPr>
        <p:spPr bwMode="auto">
          <a:xfrm>
            <a:off x="5867400" y="2438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influx</a:t>
            </a:r>
          </a:p>
        </p:txBody>
      </p:sp>
      <p:sp>
        <p:nvSpPr>
          <p:cNvPr id="1812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3"/>
            <a:ext cx="4343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Moisture transport into tropical ascent region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Significant mid-level outflow</a:t>
            </a:r>
          </a:p>
          <a:p>
            <a:pPr>
              <a:lnSpc>
                <a:spcPct val="90000"/>
              </a:lnSpc>
            </a:pPr>
            <a:r>
              <a:rPr lang="en-GB" sz="2400" smtClean="0"/>
              <a:t>2000s: increases in inflow or drift in ERA Interim?</a:t>
            </a:r>
          </a:p>
        </p:txBody>
      </p:sp>
      <p:pic>
        <p:nvPicPr>
          <p:cNvPr id="1812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95913"/>
            <a:ext cx="15668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2" name="TextBox 1"/>
          <p:cNvSpPr txBox="1">
            <a:spLocks noChangeArrowheads="1"/>
          </p:cNvSpPr>
          <p:nvPr/>
        </p:nvSpPr>
        <p:spPr bwMode="auto">
          <a:xfrm>
            <a:off x="230188" y="588962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800" dirty="0">
                <a:solidFill>
                  <a:srgbClr val="0066FF"/>
                </a:solidFill>
                <a:latin typeface="Arial Black" pitchFamily="34" charset="0"/>
              </a:rPr>
              <a:t>PREPARE project</a:t>
            </a:r>
          </a:p>
        </p:txBody>
      </p:sp>
    </p:spTree>
    <p:extLst>
      <p:ext uri="{BB962C8B-B14F-4D97-AF65-F5344CB8AC3E}">
        <p14:creationId xmlns:p14="http://schemas.microsoft.com/office/powerpoint/2010/main" val="27083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IG01_v01_05_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1" b="4211"/>
          <a:stretch>
            <a:fillRect/>
          </a:stretch>
        </p:blipFill>
        <p:spPr bwMode="auto">
          <a:xfrm>
            <a:off x="447675" y="1844675"/>
            <a:ext cx="586898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80963"/>
            <a:ext cx="7186612" cy="1516062"/>
          </a:xfrm>
        </p:spPr>
        <p:txBody>
          <a:bodyPr/>
          <a:lstStyle/>
          <a:p>
            <a:r>
              <a:rPr lang="en-GB" sz="4000" smtClean="0">
                <a:solidFill>
                  <a:schemeClr val="accent2"/>
                </a:solidFill>
                <a:latin typeface="Calibri" pitchFamily="34" charset="0"/>
              </a:rPr>
              <a:t>CMIP5 projections: wet regions get wetter, dry regions get drier</a:t>
            </a:r>
          </a:p>
        </p:txBody>
      </p:sp>
      <p:sp>
        <p:nvSpPr>
          <p:cNvPr id="180228" name="TextBox 1"/>
          <p:cNvSpPr txBox="1">
            <a:spLocks noChangeArrowheads="1"/>
          </p:cNvSpPr>
          <p:nvPr/>
        </p:nvSpPr>
        <p:spPr bwMode="auto">
          <a:xfrm>
            <a:off x="569913" y="1484313"/>
            <a:ext cx="5410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/>
              <a:t>	Ocean		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60648" y="3796407"/>
            <a:ext cx="3761408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Tropical dry	Tropical wet</a:t>
            </a:r>
          </a:p>
        </p:txBody>
      </p:sp>
      <p:sp>
        <p:nvSpPr>
          <p:cNvPr id="180230" name="TextBox 2"/>
          <p:cNvSpPr txBox="1">
            <a:spLocks noChangeArrowheads="1"/>
          </p:cNvSpPr>
          <p:nvPr/>
        </p:nvSpPr>
        <p:spPr bwMode="auto">
          <a:xfrm>
            <a:off x="6653213" y="3021013"/>
            <a:ext cx="2057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/>
              <a:t>Pre 1988 GPCP ocean data does not contain microwave data</a:t>
            </a:r>
          </a:p>
        </p:txBody>
      </p:sp>
      <p:cxnSp>
        <p:nvCxnSpPr>
          <p:cNvPr id="180231" name="Straight Arrow Connector 4"/>
          <p:cNvCxnSpPr>
            <a:cxnSpLocks noChangeShapeType="1"/>
          </p:cNvCxnSpPr>
          <p:nvPr/>
        </p:nvCxnSpPr>
        <p:spPr bwMode="auto">
          <a:xfrm flipH="1">
            <a:off x="2339975" y="3927475"/>
            <a:ext cx="4289425" cy="438150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02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1268413"/>
            <a:ext cx="14351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73100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4" name="TextBox 10"/>
          <p:cNvSpPr txBox="1">
            <a:spLocks noChangeArrowheads="1"/>
          </p:cNvSpPr>
          <p:nvPr/>
        </p:nvSpPr>
        <p:spPr bwMode="auto">
          <a:xfrm>
            <a:off x="6629400" y="4508500"/>
            <a:ext cx="20574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/>
              <a:t>Robust drying of dry tropical land</a:t>
            </a:r>
          </a:p>
        </p:txBody>
      </p:sp>
      <p:cxnSp>
        <p:nvCxnSpPr>
          <p:cNvPr id="180235" name="Straight Arrow Connector 11"/>
          <p:cNvCxnSpPr>
            <a:cxnSpLocks noChangeShapeType="1"/>
          </p:cNvCxnSpPr>
          <p:nvPr/>
        </p:nvCxnSpPr>
        <p:spPr bwMode="auto">
          <a:xfrm flipH="1">
            <a:off x="5980113" y="4876800"/>
            <a:ext cx="649287" cy="136525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023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6300788"/>
            <a:ext cx="33670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7" name="Text Box 3"/>
          <p:cNvSpPr txBox="1">
            <a:spLocks noChangeArrowheads="1"/>
          </p:cNvSpPr>
          <p:nvPr/>
        </p:nvSpPr>
        <p:spPr bwMode="auto">
          <a:xfrm>
            <a:off x="230188" y="6381750"/>
            <a:ext cx="712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hlinkClick r:id="rId6"/>
              </a:rPr>
              <a:t>Allan et al. (2010) ERL.</a:t>
            </a:r>
            <a:r>
              <a:rPr lang="en-US" sz="1800"/>
              <a:t>; Liu and Allan </a:t>
            </a:r>
            <a:r>
              <a:rPr lang="en-US" sz="1800" i="1"/>
              <a:t>in prep</a:t>
            </a:r>
          </a:p>
        </p:txBody>
      </p:sp>
    </p:spTree>
    <p:extLst>
      <p:ext uri="{BB962C8B-B14F-4D97-AF65-F5344CB8AC3E}">
        <p14:creationId xmlns:p14="http://schemas.microsoft.com/office/powerpoint/2010/main" val="2023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Content Placeholder 3" descr="wav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9" t="26747" b="24283"/>
          <a:stretch>
            <a:fillRect/>
          </a:stretch>
        </p:blipFill>
        <p:spPr bwMode="auto">
          <a:xfrm>
            <a:off x="4873625" y="1341438"/>
            <a:ext cx="3967163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Content Placeholder 3" descr="wav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9" b="73746"/>
          <a:stretch>
            <a:fillRect/>
          </a:stretch>
        </p:blipFill>
        <p:spPr bwMode="auto">
          <a:xfrm>
            <a:off x="0" y="0"/>
            <a:ext cx="4643438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8" name="TextBox 4"/>
          <p:cNvSpPr txBox="1">
            <a:spLocks noChangeArrowheads="1"/>
          </p:cNvSpPr>
          <p:nvPr/>
        </p:nvSpPr>
        <p:spPr bwMode="auto">
          <a:xfrm>
            <a:off x="5076825" y="188913"/>
            <a:ext cx="3887788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chemeClr val="accent2"/>
                </a:solidFill>
              </a:rPr>
              <a:t>Separating dynamical / thermodynamic trends</a:t>
            </a:r>
          </a:p>
        </p:txBody>
      </p:sp>
      <p:sp>
        <p:nvSpPr>
          <p:cNvPr id="185349" name="TextBox 5"/>
          <p:cNvSpPr txBox="1">
            <a:spLocks noChangeArrowheads="1"/>
          </p:cNvSpPr>
          <p:nvPr/>
        </p:nvSpPr>
        <p:spPr bwMode="auto">
          <a:xfrm>
            <a:off x="539750" y="3933825"/>
            <a:ext cx="38877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/>
              <a:t>Top: </a:t>
            </a:r>
            <a:r>
              <a:rPr lang="en-GB"/>
              <a:t>fixed P intensity PDF</a:t>
            </a:r>
          </a:p>
          <a:p>
            <a:endParaRPr lang="en-GB"/>
          </a:p>
          <a:p>
            <a:r>
              <a:rPr lang="en-GB" b="1"/>
              <a:t>Bottom: </a:t>
            </a:r>
            <a:r>
              <a:rPr lang="en-GB"/>
              <a:t>residual (total trend minus fixed PDF)</a:t>
            </a:r>
          </a:p>
          <a:p>
            <a:endParaRPr lang="en-GB"/>
          </a:p>
          <a:p>
            <a:r>
              <a:rPr lang="en-GB" sz="2000"/>
              <a:t>We are currently applying this technique to CMIP5 models</a:t>
            </a:r>
          </a:p>
        </p:txBody>
      </p:sp>
      <p:cxnSp>
        <p:nvCxnSpPr>
          <p:cNvPr id="185350" name="Straight Arrow Connector 7"/>
          <p:cNvCxnSpPr>
            <a:cxnSpLocks noChangeShapeType="1"/>
          </p:cNvCxnSpPr>
          <p:nvPr/>
        </p:nvCxnSpPr>
        <p:spPr bwMode="auto">
          <a:xfrm flipV="1">
            <a:off x="4284663" y="3500438"/>
            <a:ext cx="792162" cy="649287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351" name="Straight Arrow Connector 11"/>
          <p:cNvCxnSpPr>
            <a:cxnSpLocks noChangeShapeType="1"/>
          </p:cNvCxnSpPr>
          <p:nvPr/>
        </p:nvCxnSpPr>
        <p:spPr bwMode="auto">
          <a:xfrm>
            <a:off x="4284663" y="5157788"/>
            <a:ext cx="719137" cy="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3600" smtClean="0">
                <a:solidFill>
                  <a:srgbClr val="000099"/>
                </a:solidFill>
                <a:latin typeface="Calibri" pitchFamily="34" charset="0"/>
              </a:rPr>
              <a:t>Open Issues for discussion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876800"/>
          </a:xfrm>
        </p:spPr>
        <p:txBody>
          <a:bodyPr/>
          <a:lstStyle/>
          <a:p>
            <a:r>
              <a:rPr lang="en-GB" sz="2000" b="1" dirty="0" smtClean="0"/>
              <a:t>Trends are meaningless</a:t>
            </a:r>
            <a:r>
              <a:rPr lang="en-GB" sz="2000" dirty="0" smtClean="0"/>
              <a:t> especially for short periods (decadal variability)…</a:t>
            </a:r>
            <a:r>
              <a:rPr lang="en-GB" sz="1600" dirty="0" smtClean="0"/>
              <a:t>unless physical basis…or comparing datasets…ok, they’re quite useful</a:t>
            </a:r>
          </a:p>
          <a:p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Regional trends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are overwhelmed by changes in atmospheric circulation </a:t>
            </a:r>
          </a:p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Mechanisms for decadal variability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are unclear (oscillations, climate shifts, forced responses)  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/>
              <a:t>The </a:t>
            </a:r>
            <a:r>
              <a:rPr lang="en-GB" sz="2000" b="1" dirty="0"/>
              <a:t>diversity of approaches for inter-calibration</a:t>
            </a:r>
            <a:r>
              <a:rPr lang="en-GB" sz="2000" dirty="0"/>
              <a:t> and inter-comparison is valuable</a:t>
            </a:r>
          </a:p>
          <a:p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sampling issue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is a non-issue solved by model to satellite approach…but this is non trivial.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You are the weakest link!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Calibration, orbital drift, sensor decay, retrieval assumptions, …</a:t>
            </a:r>
          </a:p>
          <a:p>
            <a:endParaRPr lang="en-US" sz="2000" dirty="0" smtClean="0"/>
          </a:p>
          <a:p>
            <a:r>
              <a:rPr lang="en-US" sz="2000" dirty="0" smtClean="0"/>
              <a:t>Current </a:t>
            </a:r>
            <a:r>
              <a:rPr lang="en-US" sz="2000" b="1" dirty="0" err="1"/>
              <a:t>reanalyses</a:t>
            </a:r>
            <a:r>
              <a:rPr lang="en-US" sz="2000" b="1" dirty="0"/>
              <a:t> are inadequate </a:t>
            </a:r>
            <a:r>
              <a:rPr lang="en-US" sz="2000" dirty="0" smtClean="0"/>
              <a:t>for ocean-wide decadal </a:t>
            </a:r>
            <a:r>
              <a:rPr lang="en-US" sz="2000" dirty="0"/>
              <a:t>changes</a:t>
            </a:r>
          </a:p>
          <a:p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Should we have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observing system-specific reanalyses</a:t>
            </a:r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 e.g. 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UTH,P,..?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782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3600" smtClean="0">
                <a:solidFill>
                  <a:srgbClr val="000099"/>
                </a:solidFill>
                <a:latin typeface="Calibri" pitchFamily="34" charset="0"/>
              </a:rPr>
              <a:t>Open Issues for discussion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GB" sz="1400" dirty="0" smtClean="0"/>
          </a:p>
          <a:p>
            <a:r>
              <a:rPr lang="en-GB" sz="2400" dirty="0" smtClean="0"/>
              <a:t>The </a:t>
            </a:r>
            <a:r>
              <a:rPr lang="en-GB" sz="2400" b="1" dirty="0" smtClean="0"/>
              <a:t>observing system remains inadequate</a:t>
            </a:r>
            <a:r>
              <a:rPr lang="en-GB" sz="2400" dirty="0" smtClean="0"/>
              <a:t> for monitoring precipitation change over the ocean.</a:t>
            </a:r>
          </a:p>
          <a:p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Models underestimate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precipitation response…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Observations overestimate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precipitation response?</a:t>
            </a:r>
          </a:p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Models </a:t>
            </a:r>
            <a:r>
              <a:rPr lang="en-GB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overestimate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mean precipitation…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Observations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underestimate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mean precipitation?</a:t>
            </a:r>
          </a:p>
          <a:p>
            <a:r>
              <a:rPr lang="en-US" sz="2000" b="1" dirty="0" smtClean="0"/>
              <a:t>Testing understanding of what? </a:t>
            </a:r>
            <a:r>
              <a:rPr lang="en-US" sz="2000" dirty="0" smtClean="0"/>
              <a:t>Models or the observing system?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Beyond ‘blob’ plot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process-level understanding (just fine words?)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2000" dirty="0" smtClean="0"/>
              <a:t>Why has the </a:t>
            </a:r>
            <a:r>
              <a:rPr lang="en-GB" sz="2000" b="1" dirty="0" smtClean="0"/>
              <a:t>land RH </a:t>
            </a:r>
            <a:r>
              <a:rPr lang="en-GB" sz="2000" dirty="0" smtClean="0"/>
              <a:t>declined recently?</a:t>
            </a:r>
          </a:p>
          <a:p>
            <a:r>
              <a:rPr lang="en-GB" sz="2000" dirty="0" smtClean="0"/>
              <a:t>What explains </a:t>
            </a:r>
            <a:r>
              <a:rPr lang="en-GB" sz="2000" b="1" dirty="0" smtClean="0"/>
              <a:t>stalled ocean surface warming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Can</a:t>
            </a:r>
            <a:r>
              <a:rPr lang="en-GB" sz="2000" b="1" dirty="0" smtClean="0"/>
              <a:t> precipitation changes be directly attributed to </a:t>
            </a:r>
            <a:r>
              <a:rPr lang="en-GB" sz="2000" b="1" dirty="0" err="1"/>
              <a:t>r</a:t>
            </a:r>
            <a:r>
              <a:rPr lang="en-GB" sz="2000" b="1" dirty="0" err="1" smtClean="0"/>
              <a:t>adiative</a:t>
            </a:r>
            <a:r>
              <a:rPr lang="en-GB" sz="2000" b="1" dirty="0" smtClean="0"/>
              <a:t> forcing, </a:t>
            </a:r>
            <a:r>
              <a:rPr lang="en-GB" sz="2000" dirty="0" smtClean="0"/>
              <a:t>separate</a:t>
            </a:r>
            <a:r>
              <a:rPr lang="en-GB" sz="2000" b="1" dirty="0" smtClean="0"/>
              <a:t> </a:t>
            </a:r>
            <a:r>
              <a:rPr lang="en-GB" sz="2000" dirty="0" smtClean="0"/>
              <a:t>to slow response to surface warming?</a:t>
            </a:r>
          </a:p>
          <a:p>
            <a:r>
              <a:rPr lang="en-US" sz="2000" dirty="0" smtClean="0"/>
              <a:t>We are at a pivotal point in the climate record…</a:t>
            </a:r>
          </a:p>
          <a:p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010400" cy="1143000"/>
          </a:xfrm>
        </p:spPr>
        <p:txBody>
          <a:bodyPr/>
          <a:lstStyle/>
          <a:p>
            <a:r>
              <a:rPr lang="en-GB" sz="3200" smtClean="0">
                <a:solidFill>
                  <a:schemeClr val="accent2"/>
                </a:solidFill>
              </a:rPr>
              <a:t>Changes in net atmospheric radiative cooling and precipitation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/>
          <a:stretch>
            <a:fillRect/>
          </a:stretch>
        </p:blipFill>
        <p:spPr bwMode="auto">
          <a:xfrm>
            <a:off x="304800" y="1876425"/>
            <a:ext cx="8458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/>
              <a:t>Updated from O’Gorman et al. (2012) submitted; see also John et al. (2009) GRL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89154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352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3276600" y="1524000"/>
            <a:ext cx="2209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848600" y="32766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6600"/>
                </a:solidFill>
              </a:rPr>
              <a:t>AMSRE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>
            <a:fillRect/>
          </a:stretch>
        </p:blipFill>
        <p:spPr bwMode="auto">
          <a:xfrm>
            <a:off x="990600" y="1295400"/>
            <a:ext cx="76962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325"/>
            <a:ext cx="8610600" cy="1143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3400" smtClean="0">
                <a:solidFill>
                  <a:schemeClr val="accent2"/>
                </a:solidFill>
                <a:latin typeface="Calibri" pitchFamily="34" charset="0"/>
              </a:rPr>
              <a:t>Contrasting precipitation response in wet and dry regions of the tropical circulation</a:t>
            </a:r>
            <a:endParaRPr lang="en-US" sz="340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3124200" y="5867400"/>
            <a:ext cx="5715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Updated from Allan </a:t>
            </a:r>
            <a:r>
              <a:rPr lang="en-US" sz="1800" i="1"/>
              <a:t>et al. </a:t>
            </a:r>
            <a:r>
              <a:rPr lang="en-US" sz="1800"/>
              <a:t>(2010) Environ. Res. Lett.</a:t>
            </a:r>
          </a:p>
        </p:txBody>
      </p:sp>
      <p:sp>
        <p:nvSpPr>
          <p:cNvPr id="172037" name="Text Box 4"/>
          <p:cNvSpPr txBox="1">
            <a:spLocks noChangeArrowheads="1"/>
          </p:cNvSpPr>
          <p:nvPr/>
        </p:nvSpPr>
        <p:spPr bwMode="auto">
          <a:xfrm>
            <a:off x="501650" y="2422525"/>
            <a:ext cx="184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800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114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descent</a:t>
            </a:r>
            <a:endParaRPr lang="en-US" sz="2000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209800" y="1431925"/>
            <a:ext cx="1676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/>
              <a:t>ascent</a:t>
            </a:r>
            <a:endParaRPr lang="en-US" sz="2000"/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5638800" y="16764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6600"/>
                </a:solidFill>
              </a:rPr>
              <a:t>Models</a:t>
            </a:r>
            <a:endParaRPr lang="en-US" sz="2000" b="1">
              <a:solidFill>
                <a:srgbClr val="006600"/>
              </a:solidFill>
            </a:endParaRP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3429000" y="16764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/>
              <a:t>Observations</a:t>
            </a:r>
            <a:endParaRPr lang="en-US" sz="2000" b="1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 rot="-5400000">
            <a:off x="-769143" y="3055143"/>
            <a:ext cx="4191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/>
              <a:t>Precipitation change (%)</a:t>
            </a:r>
            <a:endParaRPr lang="en-US" sz="2800"/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2133600" y="5410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</a:rPr>
              <a:t>Sensitivity to reanalysis dataset used to define wet/dry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accent2"/>
                </a:solidFill>
              </a:rPr>
              <a:t>Current trends in wet/dry regions of tropical oceans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020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GB" sz="2200" smtClean="0"/>
              <a:t>Wet/dry trends remain</a:t>
            </a:r>
          </a:p>
          <a:p>
            <a:pPr lvl="1" eaLnBrk="1" hangingPunct="1"/>
            <a:r>
              <a:rPr lang="en-GB" sz="2000" smtClean="0"/>
              <a:t>1979-1987 GPCP record may be suspect for dry region</a:t>
            </a:r>
          </a:p>
          <a:p>
            <a:pPr lvl="1" eaLnBrk="1" hangingPunct="1"/>
            <a:r>
              <a:rPr lang="en-GB" sz="2000" smtClean="0"/>
              <a:t>SSM/I dry region record: inhomogeneity 2000/01?</a:t>
            </a:r>
          </a:p>
          <a:p>
            <a:pPr lvl="1" eaLnBrk="1" hangingPunct="1"/>
            <a:endParaRPr lang="en-GB" sz="2000" smtClean="0"/>
          </a:p>
          <a:p>
            <a:pPr eaLnBrk="1" hangingPunct="1"/>
            <a:r>
              <a:rPr lang="en-GB" sz="2200" smtClean="0"/>
              <a:t>GPCP trends </a:t>
            </a:r>
            <a:r>
              <a:rPr lang="en-GB" sz="1800" smtClean="0"/>
              <a:t>1988-2008</a:t>
            </a:r>
            <a:endParaRPr lang="en-GB" sz="2200" smtClean="0"/>
          </a:p>
          <a:p>
            <a:pPr lvl="1" eaLnBrk="1" hangingPunct="1"/>
            <a:r>
              <a:rPr lang="en-GB" sz="2000" smtClean="0"/>
              <a:t>Wet: 1.8%/decade</a:t>
            </a:r>
          </a:p>
          <a:p>
            <a:pPr lvl="1" eaLnBrk="1" hangingPunct="1"/>
            <a:r>
              <a:rPr lang="en-GB" sz="2000" smtClean="0"/>
              <a:t>Dry: -2.6%/decade</a:t>
            </a:r>
          </a:p>
          <a:p>
            <a:pPr lvl="1" eaLnBrk="1" hangingPunct="1"/>
            <a:r>
              <a:rPr lang="en-GB" sz="2000" smtClean="0"/>
              <a:t>Upper range of model trend magnitudes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7879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10000" y="385445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4D4D4D"/>
                </a:solidFill>
              </a:rPr>
              <a:t>Models</a:t>
            </a:r>
            <a:endParaRPr lang="en-US" sz="1600" b="1">
              <a:solidFill>
                <a:srgbClr val="4D4D4D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 rot="-5400000">
            <a:off x="-1065212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DRY		  WET</a:t>
            </a:r>
            <a:endParaRPr lang="en-US"/>
          </a:p>
        </p:txBody>
      </p:sp>
      <p:sp>
        <p:nvSpPr>
          <p:cNvPr id="54279" name="Text Box 3"/>
          <p:cNvSpPr txBox="1">
            <a:spLocks noChangeArrowheads="1"/>
          </p:cNvSpPr>
          <p:nvPr/>
        </p:nvSpPr>
        <p:spPr bwMode="auto">
          <a:xfrm>
            <a:off x="228600" y="6186488"/>
            <a:ext cx="5029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/>
              <a:t>Allan et al. (2010) Environ. Res. Lett.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bg1"/>
          </a:solidFill>
        </p:spPr>
        <p:txBody>
          <a:bodyPr/>
          <a:lstStyle/>
          <a:p>
            <a:r>
              <a:rPr lang="en-GB" sz="3600" smtClean="0">
                <a:solidFill>
                  <a:srgbClr val="000099"/>
                </a:solidFill>
                <a:latin typeface="Calibri" pitchFamily="34" charset="0"/>
              </a:rPr>
              <a:t>How well do we understand current changes in precipitation and moisture?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609600" indent="-609600"/>
            <a:r>
              <a:rPr lang="en-GB" sz="2400" dirty="0" smtClean="0">
                <a:latin typeface="Calibri" pitchFamily="34" charset="0"/>
              </a:rPr>
              <a:t>Seeking robust responses in the hydrological cycle that are:</a:t>
            </a:r>
          </a:p>
          <a:p>
            <a:pPr marL="609600" indent="-609600">
              <a:buFontTx/>
              <a:buNone/>
            </a:pPr>
            <a:r>
              <a:rPr lang="en-GB" sz="2400" dirty="0" smtClean="0">
                <a:latin typeface="Calibri" pitchFamily="34" charset="0"/>
              </a:rPr>
              <a:t>	</a:t>
            </a:r>
            <a:r>
              <a:rPr lang="en-GB" sz="2400" dirty="0" smtClean="0">
                <a:solidFill>
                  <a:schemeClr val="hlink"/>
                </a:solidFill>
                <a:latin typeface="Calibri" pitchFamily="34" charset="0"/>
              </a:rPr>
              <a:t>(1) physically understandable</a:t>
            </a:r>
          </a:p>
          <a:p>
            <a:pPr marL="609600" indent="-609600">
              <a:buFontTx/>
              <a:buNone/>
            </a:pPr>
            <a:r>
              <a:rPr lang="en-GB" sz="2400" dirty="0" smtClean="0">
                <a:latin typeface="Calibri" pitchFamily="34" charset="0"/>
              </a:rPr>
              <a:t>	</a:t>
            </a:r>
            <a:r>
              <a:rPr lang="en-GB" sz="2400" dirty="0" smtClean="0">
                <a:solidFill>
                  <a:srgbClr val="9900FF"/>
                </a:solidFill>
                <a:latin typeface="Calibri" pitchFamily="34" charset="0"/>
              </a:rPr>
              <a:t>(2) observable</a:t>
            </a:r>
            <a:endParaRPr lang="en-GB" sz="2400" dirty="0" smtClean="0">
              <a:latin typeface="Calibri" pitchFamily="34" charset="0"/>
            </a:endParaRPr>
          </a:p>
          <a:p>
            <a:pPr marL="609600" indent="-609600"/>
            <a:r>
              <a:rPr lang="en-GB" sz="2400" dirty="0" smtClean="0">
                <a:latin typeface="Calibri" pitchFamily="34" charset="0"/>
              </a:rPr>
              <a:t>Is </a:t>
            </a:r>
            <a:r>
              <a:rPr lang="en-GB" sz="2400" dirty="0" err="1" smtClean="0">
                <a:latin typeface="Calibri" pitchFamily="34" charset="0"/>
              </a:rPr>
              <a:t>Clausius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Clapeyron</a:t>
            </a:r>
            <a:r>
              <a:rPr lang="en-GB" sz="2400" dirty="0" smtClean="0">
                <a:latin typeface="Calibri" pitchFamily="34" charset="0"/>
              </a:rPr>
              <a:t> a sufficient </a:t>
            </a:r>
            <a:r>
              <a:rPr lang="en-GB" sz="2400" dirty="0" err="1" smtClean="0">
                <a:latin typeface="Calibri" pitchFamily="34" charset="0"/>
              </a:rPr>
              <a:t>contraint</a:t>
            </a:r>
            <a:r>
              <a:rPr lang="en-GB" sz="2400" dirty="0" smtClean="0">
                <a:latin typeface="Calibri" pitchFamily="34" charset="0"/>
              </a:rPr>
              <a:t> for:</a:t>
            </a:r>
            <a:r>
              <a:rPr lang="en-GB" sz="2000" dirty="0" smtClean="0"/>
              <a:t> </a:t>
            </a:r>
          </a:p>
          <a:p>
            <a:pPr marL="990600" lvl="1" indent="-533400"/>
            <a:r>
              <a:rPr lang="en-GB" sz="1800" dirty="0" smtClean="0">
                <a:solidFill>
                  <a:schemeClr val="hlink"/>
                </a:solidFill>
              </a:rPr>
              <a:t>Low level water vapour amount?</a:t>
            </a:r>
          </a:p>
          <a:p>
            <a:pPr marL="990600" lvl="1" indent="-533400"/>
            <a:r>
              <a:rPr lang="en-GB" sz="1800" dirty="0" smtClean="0">
                <a:solidFill>
                  <a:srgbClr val="9900FF"/>
                </a:solidFill>
              </a:rPr>
              <a:t>The rich get richer (wetter, fresher)?</a:t>
            </a:r>
          </a:p>
          <a:p>
            <a:pPr marL="990600" lvl="1" indent="-533400"/>
            <a:r>
              <a:rPr lang="en-GB" sz="1800" dirty="0" smtClean="0">
                <a:solidFill>
                  <a:srgbClr val="000099"/>
                </a:solidFill>
              </a:rPr>
              <a:t>Heavier heavy rainfall?</a:t>
            </a:r>
          </a:p>
          <a:p>
            <a:pPr marL="609600" indent="-609600"/>
            <a:r>
              <a:rPr lang="en-GB" sz="2400" dirty="0" smtClean="0">
                <a:latin typeface="Calibri" pitchFamily="34" charset="0"/>
              </a:rPr>
              <a:t>Global precipitation changes constrained by energy balance</a:t>
            </a:r>
          </a:p>
          <a:p>
            <a:pPr marL="990600" lvl="1" indent="-533400"/>
            <a:r>
              <a:rPr lang="en-GB" sz="1800" dirty="0" smtClean="0">
                <a:solidFill>
                  <a:schemeClr val="hlink"/>
                </a:solidFill>
              </a:rPr>
              <a:t>Slow responses (</a:t>
            </a:r>
            <a:r>
              <a:rPr lang="el-GR" sz="1800" dirty="0" smtClean="0">
                <a:solidFill>
                  <a:schemeClr val="hlink"/>
                </a:solidFill>
                <a:cs typeface="Arial" charset="0"/>
              </a:rPr>
              <a:t>κΔ</a:t>
            </a:r>
            <a:r>
              <a:rPr lang="en-GB" sz="1800" dirty="0" smtClean="0">
                <a:solidFill>
                  <a:schemeClr val="hlink"/>
                </a:solidFill>
                <a:cs typeface="Arial" charset="0"/>
              </a:rPr>
              <a:t>T) and fast response to </a:t>
            </a:r>
            <a:r>
              <a:rPr lang="en-GB" sz="1800" dirty="0" err="1" smtClean="0">
                <a:solidFill>
                  <a:schemeClr val="hlink"/>
                </a:solidFill>
                <a:cs typeface="Arial" charset="0"/>
              </a:rPr>
              <a:t>radiative</a:t>
            </a:r>
            <a:r>
              <a:rPr lang="en-GB" sz="1800" dirty="0" smtClean="0">
                <a:solidFill>
                  <a:schemeClr val="hlink"/>
                </a:solidFill>
                <a:cs typeface="Arial" charset="0"/>
              </a:rPr>
              <a:t> forcing (F)</a:t>
            </a:r>
            <a:endParaRPr lang="en-GB" sz="1800" dirty="0" smtClean="0">
              <a:solidFill>
                <a:schemeClr val="hlink"/>
              </a:solidFill>
            </a:endParaRPr>
          </a:p>
          <a:p>
            <a:pPr marL="990600" lvl="1" indent="-533400"/>
            <a:r>
              <a:rPr lang="en-GB" sz="1800" dirty="0" smtClean="0">
                <a:solidFill>
                  <a:srgbClr val="9900FF"/>
                </a:solidFill>
              </a:rPr>
              <a:t>L</a:t>
            </a:r>
            <a:r>
              <a:rPr lang="el-GR" sz="1800" dirty="0" smtClean="0">
                <a:solidFill>
                  <a:srgbClr val="9900FF"/>
                </a:solidFill>
                <a:cs typeface="Arial" charset="0"/>
              </a:rPr>
              <a:t>Δ</a:t>
            </a:r>
            <a:r>
              <a:rPr lang="en-GB" sz="1800" dirty="0" smtClean="0">
                <a:solidFill>
                  <a:srgbClr val="9900FF"/>
                </a:solidFill>
                <a:cs typeface="Arial" charset="0"/>
              </a:rPr>
              <a:t>P </a:t>
            </a:r>
            <a:r>
              <a:rPr lang="el-GR" sz="1800" dirty="0" smtClean="0">
                <a:solidFill>
                  <a:srgbClr val="9900FF"/>
                </a:solidFill>
                <a:latin typeface="Times New Roman" pitchFamily="18" charset="0"/>
                <a:cs typeface="Arial" charset="0"/>
              </a:rPr>
              <a:t>≈</a:t>
            </a:r>
            <a:r>
              <a:rPr lang="en-GB" sz="1800" dirty="0" smtClean="0">
                <a:solidFill>
                  <a:srgbClr val="9900FF"/>
                </a:solidFill>
                <a:cs typeface="Arial" charset="0"/>
              </a:rPr>
              <a:t> </a:t>
            </a:r>
            <a:r>
              <a:rPr lang="el-GR" sz="1800" dirty="0" smtClean="0">
                <a:solidFill>
                  <a:srgbClr val="9900FF"/>
                </a:solidFill>
                <a:cs typeface="Arial" charset="0"/>
              </a:rPr>
              <a:t>κΔ</a:t>
            </a:r>
            <a:r>
              <a:rPr lang="en-GB" sz="1800" dirty="0" smtClean="0">
                <a:solidFill>
                  <a:srgbClr val="9900FF"/>
                </a:solidFill>
                <a:cs typeface="Arial" charset="0"/>
              </a:rPr>
              <a:t>T - F(1-R)</a:t>
            </a:r>
            <a:endParaRPr lang="el-GR" sz="1800" dirty="0" smtClean="0">
              <a:solidFill>
                <a:srgbClr val="9900FF"/>
              </a:solidFill>
              <a:cs typeface="Arial" charset="0"/>
            </a:endParaRPr>
          </a:p>
          <a:p>
            <a:pPr marL="609600" indent="-609600"/>
            <a:r>
              <a:rPr lang="en-GB" sz="2400" dirty="0" smtClean="0">
                <a:latin typeface="Calibri" pitchFamily="34" charset="0"/>
              </a:rPr>
              <a:t>Combine models and observations to understand system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435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55529"/>
            <a:ext cx="4724400" cy="71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FIG01_v01_05_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5" b="7565"/>
          <a:stretch>
            <a:fillRect/>
          </a:stretch>
        </p:blipFill>
        <p:spPr bwMode="auto">
          <a:xfrm>
            <a:off x="476250" y="6221413"/>
            <a:ext cx="74088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2" descr="FIG01_v01_05_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7842"/>
          <a:stretch>
            <a:fillRect/>
          </a:stretch>
        </p:blipFill>
        <p:spPr bwMode="auto">
          <a:xfrm>
            <a:off x="476250" y="3298825"/>
            <a:ext cx="740886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TextBox 1"/>
          <p:cNvSpPr txBox="1">
            <a:spLocks noChangeArrowheads="1"/>
          </p:cNvSpPr>
          <p:nvPr/>
        </p:nvSpPr>
        <p:spPr bwMode="auto">
          <a:xfrm>
            <a:off x="1300163" y="3808413"/>
            <a:ext cx="1244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/>
              <a:t>Ocean</a:t>
            </a:r>
          </a:p>
        </p:txBody>
      </p:sp>
      <p:pic>
        <p:nvPicPr>
          <p:cNvPr id="1792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1514475"/>
            <a:ext cx="1435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836613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18" y="4077072"/>
            <a:ext cx="4650094" cy="708443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79209" name="TextBox 14"/>
          <p:cNvSpPr txBox="1">
            <a:spLocks noChangeArrowheads="1"/>
          </p:cNvSpPr>
          <p:nvPr/>
        </p:nvSpPr>
        <p:spPr bwMode="auto">
          <a:xfrm>
            <a:off x="4716463" y="3932238"/>
            <a:ext cx="1081087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/>
              <a:t>Land</a:t>
            </a:r>
          </a:p>
        </p:txBody>
      </p:sp>
      <p:pic>
        <p:nvPicPr>
          <p:cNvPr id="179210" name="Picture 2" descr="FIG01_v01_01_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4" b="8275"/>
          <a:stretch>
            <a:fillRect/>
          </a:stretch>
        </p:blipFill>
        <p:spPr bwMode="auto">
          <a:xfrm>
            <a:off x="427038" y="1412875"/>
            <a:ext cx="594518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52736" y="3471391"/>
            <a:ext cx="5596023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Precipitation (%)         Temperature (K)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2388" y="2574925"/>
            <a:ext cx="1698625" cy="83026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Response ~2%/K</a:t>
            </a:r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6954838" cy="1212850"/>
          </a:xfrm>
        </p:spPr>
        <p:txBody>
          <a:bodyPr/>
          <a:lstStyle/>
          <a:p>
            <a:r>
              <a:rPr lang="en-GB" sz="4000" smtClean="0">
                <a:solidFill>
                  <a:schemeClr val="accent2"/>
                </a:solidFill>
                <a:latin typeface="Calibri" pitchFamily="34" charset="0"/>
              </a:rPr>
              <a:t>Projected precipitation response </a:t>
            </a:r>
          </a:p>
        </p:txBody>
      </p:sp>
    </p:spTree>
    <p:extLst>
      <p:ext uri="{BB962C8B-B14F-4D97-AF65-F5344CB8AC3E}">
        <p14:creationId xmlns:p14="http://schemas.microsoft.com/office/powerpoint/2010/main" val="2755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GB" sz="4000" smtClean="0">
                <a:solidFill>
                  <a:schemeClr val="accent2"/>
                </a:solidFill>
                <a:latin typeface="Calibri" pitchFamily="34" charset="0"/>
              </a:rPr>
              <a:t>Current changes in global water vapour</a:t>
            </a:r>
          </a:p>
        </p:txBody>
      </p:sp>
      <p:pic>
        <p:nvPicPr>
          <p:cNvPr id="165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50"/>
            <a:ext cx="89154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Box 5"/>
          <p:cNvSpPr txBox="1">
            <a:spLocks noChangeArrowheads="1"/>
          </p:cNvSpPr>
          <p:nvPr/>
        </p:nvSpPr>
        <p:spPr bwMode="auto">
          <a:xfrm>
            <a:off x="152400" y="617220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/>
              <a:t>Updated from </a:t>
            </a:r>
            <a:r>
              <a:rPr lang="en-GB" sz="1800" dirty="0">
                <a:hlinkClick r:id="rId4"/>
              </a:rPr>
              <a:t>O’Gorman et al. (2012) </a:t>
            </a:r>
            <a:r>
              <a:rPr lang="en-GB" sz="1800" dirty="0" err="1">
                <a:hlinkClick r:id="rId4"/>
              </a:rPr>
              <a:t>Surv</a:t>
            </a:r>
            <a:r>
              <a:rPr lang="en-GB" sz="1800" dirty="0">
                <a:hlinkClick r:id="rId4"/>
              </a:rPr>
              <a:t>. </a:t>
            </a:r>
            <a:r>
              <a:rPr lang="en-GB" sz="1800" dirty="0" err="1">
                <a:hlinkClick r:id="rId4"/>
              </a:rPr>
              <a:t>Geophys</a:t>
            </a:r>
            <a:r>
              <a:rPr lang="en-GB" sz="1800" dirty="0"/>
              <a:t>; see also John et al. (2009) GRL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1752600"/>
            <a:ext cx="2057400" cy="457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dW</a:t>
            </a:r>
            <a:r>
              <a:rPr lang="en-GB" dirty="0" smtClean="0"/>
              <a:t>/dT~8%/K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1383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5"/>
          <a:stretch>
            <a:fillRect/>
          </a:stretch>
        </p:blipFill>
        <p:spPr bwMode="auto">
          <a:xfrm>
            <a:off x="4572000" y="3276600"/>
            <a:ext cx="43688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4572000" cy="1143000"/>
          </a:xfrm>
        </p:spPr>
        <p:txBody>
          <a:bodyPr/>
          <a:lstStyle/>
          <a:p>
            <a:pPr algn="l"/>
            <a:r>
              <a:rPr lang="en-GB" sz="3600" smtClean="0">
                <a:solidFill>
                  <a:schemeClr val="accent2"/>
                </a:solidFill>
                <a:latin typeface="Calibri" pitchFamily="34" charset="0"/>
              </a:rPr>
              <a:t>Extreme precipitation &amp; mid-latitude flooding</a:t>
            </a:r>
          </a:p>
        </p:txBody>
      </p:sp>
      <p:pic>
        <p:nvPicPr>
          <p:cNvPr id="149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8200"/>
            <a:ext cx="3657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0" name="Text Box 5"/>
          <p:cNvSpPr txBox="1">
            <a:spLocks noChangeArrowheads="1"/>
          </p:cNvSpPr>
          <p:nvPr/>
        </p:nvSpPr>
        <p:spPr bwMode="auto">
          <a:xfrm>
            <a:off x="214313" y="6372225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hlinkClick r:id="rId5"/>
              </a:rPr>
              <a:t>Lavers et al. (2011) Geophys. Res. Lett.</a:t>
            </a:r>
            <a:endParaRPr lang="en-GB" sz="1800"/>
          </a:p>
        </p:txBody>
      </p:sp>
      <p:sp>
        <p:nvSpPr>
          <p:cNvPr id="14951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419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Links UK winter flooding to moisture conveyor events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GB" sz="2000" smtClean="0"/>
              <a:t>e.g. Nov 2009 Cumbria floods</a:t>
            </a:r>
          </a:p>
        </p:txBody>
      </p:sp>
      <p:pic>
        <p:nvPicPr>
          <p:cNvPr id="1495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225"/>
            <a:ext cx="1169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9225"/>
            <a:ext cx="13255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514" name="Straight Arrow Connector 2"/>
          <p:cNvCxnSpPr>
            <a:cxnSpLocks noChangeShapeType="1"/>
          </p:cNvCxnSpPr>
          <p:nvPr/>
        </p:nvCxnSpPr>
        <p:spPr bwMode="auto">
          <a:xfrm flipH="1">
            <a:off x="3200400" y="2852738"/>
            <a:ext cx="1731963" cy="12620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915400" cy="18288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Increase in intense rainfall with tropical ocean warming</a:t>
            </a:r>
          </a:p>
          <a:p>
            <a:pPr eaLnBrk="1" hangingPunct="1"/>
            <a:r>
              <a:rPr lang="en-GB" sz="2400" dirty="0" smtClean="0"/>
              <a:t>SSM/I satellite observations at upper range of substantial model spread </a:t>
            </a:r>
            <a:r>
              <a:rPr lang="en-GB" sz="2000" dirty="0" smtClean="0"/>
              <a:t>(see also O’Gorman and Schneider 2009 PNAS)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2" name="Text Box 6"/>
          <p:cNvSpPr txBox="1">
            <a:spLocks noChangeArrowheads="1"/>
          </p:cNvSpPr>
          <p:nvPr/>
        </p:nvSpPr>
        <p:spPr bwMode="auto">
          <a:xfrm>
            <a:off x="152400" y="5334000"/>
            <a:ext cx="8610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/>
              <a:t>Turner and </a:t>
            </a:r>
            <a:r>
              <a:rPr lang="en-GB" sz="1800" dirty="0" err="1"/>
              <a:t>Slingo</a:t>
            </a:r>
            <a:r>
              <a:rPr lang="en-GB" sz="1800" dirty="0"/>
              <a:t> (2009) ASL: dependence on convection scheme?</a:t>
            </a:r>
          </a:p>
          <a:p>
            <a:pPr>
              <a:spcBef>
                <a:spcPct val="50000"/>
              </a:spcBef>
            </a:pPr>
            <a:r>
              <a:rPr lang="en-GB" sz="1800" dirty="0"/>
              <a:t>Observational evidence of changes in intensity/duration (</a:t>
            </a:r>
            <a:r>
              <a:rPr lang="en-GB" sz="1800" dirty="0" err="1"/>
              <a:t>Zolina</a:t>
            </a:r>
            <a:r>
              <a:rPr lang="en-GB" sz="1800" dirty="0"/>
              <a:t> et al. 2010 GRL)</a:t>
            </a:r>
          </a:p>
          <a:p>
            <a:pPr>
              <a:spcBef>
                <a:spcPct val="50000"/>
              </a:spcBef>
            </a:pPr>
            <a:r>
              <a:rPr lang="en-GB" sz="1800" dirty="0"/>
              <a:t>Links to physical mechanisms/relationships required (</a:t>
            </a:r>
            <a:r>
              <a:rPr lang="en-GB" sz="1800" dirty="0" err="1"/>
              <a:t>Haerter</a:t>
            </a:r>
            <a:r>
              <a:rPr lang="en-GB" sz="1800" dirty="0"/>
              <a:t> et al. 2010 GRL)</a:t>
            </a:r>
          </a:p>
        </p:txBody>
      </p:sp>
      <p:sp>
        <p:nvSpPr>
          <p:cNvPr id="150533" name="Text Box 3"/>
          <p:cNvSpPr txBox="1">
            <a:spLocks noChangeArrowheads="1"/>
          </p:cNvSpPr>
          <p:nvPr/>
        </p:nvSpPr>
        <p:spPr bwMode="auto">
          <a:xfrm>
            <a:off x="1447800" y="4191000"/>
            <a:ext cx="3200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hlinkClick r:id="rId3"/>
              </a:rPr>
              <a:t>Allan </a:t>
            </a:r>
            <a:r>
              <a:rPr lang="en-US" sz="1800" i="1">
                <a:hlinkClick r:id="rId3"/>
              </a:rPr>
              <a:t>et al. </a:t>
            </a:r>
            <a:r>
              <a:rPr lang="en-US" sz="1800">
                <a:hlinkClick r:id="rId3"/>
              </a:rPr>
              <a:t>(2010) ERL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/>
          <a:stretch>
            <a:fillRect/>
          </a:stretch>
        </p:blipFill>
        <p:spPr bwMode="auto">
          <a:xfrm>
            <a:off x="1447800" y="2987675"/>
            <a:ext cx="54864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7642"/>
          <a:stretch/>
        </p:blipFill>
        <p:spPr bwMode="auto">
          <a:xfrm>
            <a:off x="2628900" y="-989110"/>
            <a:ext cx="2705100" cy="56373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</p:pic>
      <p:sp>
        <p:nvSpPr>
          <p:cNvPr id="178180" name="TextBox 2"/>
          <p:cNvSpPr txBox="1">
            <a:spLocks noChangeArrowheads="1"/>
          </p:cNvSpPr>
          <p:nvPr/>
        </p:nvSpPr>
        <p:spPr bwMode="auto">
          <a:xfrm>
            <a:off x="2133600" y="152400"/>
            <a:ext cx="4114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1 day			5 day</a:t>
            </a:r>
          </a:p>
        </p:txBody>
      </p:sp>
      <p:sp>
        <p:nvSpPr>
          <p:cNvPr id="178181" name="TextBox 3"/>
          <p:cNvSpPr txBox="1">
            <a:spLocks noChangeArrowheads="1"/>
          </p:cNvSpPr>
          <p:nvPr/>
        </p:nvSpPr>
        <p:spPr bwMode="auto">
          <a:xfrm>
            <a:off x="76200" y="1143000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Precipitation intensity (mm/day)</a:t>
            </a:r>
          </a:p>
        </p:txBody>
      </p:sp>
      <p:sp>
        <p:nvSpPr>
          <p:cNvPr id="178182" name="TextBox 8"/>
          <p:cNvSpPr txBox="1">
            <a:spLocks noChangeArrowheads="1"/>
          </p:cNvSpPr>
          <p:nvPr/>
        </p:nvSpPr>
        <p:spPr bwMode="auto">
          <a:xfrm>
            <a:off x="152400" y="3581400"/>
            <a:ext cx="152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Precipitation intensity change with mean surface temperature (mm/day)</a:t>
            </a:r>
          </a:p>
        </p:txBody>
      </p:sp>
      <p:pic>
        <p:nvPicPr>
          <p:cNvPr id="17818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5875"/>
            <a:ext cx="3232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5" name="TextBox 4"/>
          <p:cNvSpPr txBox="1">
            <a:spLocks noChangeArrowheads="1"/>
          </p:cNvSpPr>
          <p:nvPr/>
        </p:nvSpPr>
        <p:spPr bwMode="auto">
          <a:xfrm>
            <a:off x="6934200" y="2403475"/>
            <a:ext cx="2133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>
                <a:solidFill>
                  <a:schemeClr val="accent2"/>
                </a:solidFill>
                <a:latin typeface="Calibri" pitchFamily="34" charset="0"/>
              </a:rPr>
              <a:t>Precipitation intensity distributions &amp; responses between datasets </a:t>
            </a:r>
            <a:r>
              <a:rPr lang="en-GB" sz="2000">
                <a:solidFill>
                  <a:schemeClr val="accent2"/>
                </a:solidFill>
                <a:latin typeface="Calibri" pitchFamily="34" charset="0"/>
              </a:rPr>
              <a:t>(tropical oceans)</a:t>
            </a:r>
          </a:p>
        </p:txBody>
      </p:sp>
      <p:pic>
        <p:nvPicPr>
          <p:cNvPr id="17818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1435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685800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8" name="TextBox 12"/>
          <p:cNvSpPr txBox="1">
            <a:spLocks noChangeArrowheads="1"/>
          </p:cNvSpPr>
          <p:nvPr/>
        </p:nvSpPr>
        <p:spPr bwMode="auto">
          <a:xfrm>
            <a:off x="2628900" y="6324600"/>
            <a:ext cx="4076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/>
              <a:t>Precipitation intensity percentile (%)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7239000" y="57594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hlinkClick r:id="rId7"/>
              </a:rPr>
              <a:t>Liu &amp; Allan (2012) JGR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270875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35950" cy="1143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alibri" pitchFamily="34" charset="0"/>
              </a:rPr>
              <a:t>Comparing precipitation products</a:t>
            </a:r>
            <a:br>
              <a:rPr lang="en-GB" dirty="0" smtClean="0">
                <a:solidFill>
                  <a:schemeClr val="accent2"/>
                </a:solidFill>
                <a:latin typeface="Calibri" pitchFamily="34" charset="0"/>
              </a:rPr>
            </a:br>
            <a:endParaRPr lang="en-GB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6330950" y="4953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hlinkClick r:id="rId3"/>
              </a:rPr>
              <a:t>Liu &amp; Allan (2012) JGR</a:t>
            </a:r>
            <a:endParaRPr lang="en-GB" sz="1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867400"/>
            <a:ext cx="1435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4125"/>
            <a:ext cx="2667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800" y="3886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ym typeface="Wingdings" pitchFamily="2" charset="2"/>
              </a:rPr>
              <a:t></a:t>
            </a:r>
            <a:r>
              <a:rPr lang="en-GB" sz="1400" dirty="0" smtClean="0"/>
              <a:t>v6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01_clim_1988_2004_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69490" r="32684" b="7066"/>
          <a:stretch>
            <a:fillRect/>
          </a:stretch>
        </p:blipFill>
        <p:spPr bwMode="auto">
          <a:xfrm>
            <a:off x="1588" y="2905125"/>
            <a:ext cx="9066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1752600" y="2524125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/>
              <a:t>Oceans			Land</a:t>
            </a:r>
          </a:p>
        </p:txBody>
      </p:sp>
      <p:sp>
        <p:nvSpPr>
          <p:cNvPr id="145412" name="Text Box 5"/>
          <p:cNvSpPr txBox="1">
            <a:spLocks noChangeArrowheads="1"/>
          </p:cNvSpPr>
          <p:nvPr/>
        </p:nvSpPr>
        <p:spPr bwMode="auto">
          <a:xfrm>
            <a:off x="304800" y="64008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i="1">
                <a:hlinkClick r:id="rId3"/>
              </a:rPr>
              <a:t>Liu, Allan, Huffman (2012) GRL in press</a:t>
            </a:r>
            <a:endParaRPr lang="en-GB" sz="1800" i="1"/>
          </a:p>
        </p:txBody>
      </p:sp>
      <p:sp>
        <p:nvSpPr>
          <p:cNvPr id="145413" name="Rectangle 1"/>
          <p:cNvSpPr>
            <a:spLocks noChangeArrowheads="1"/>
          </p:cNvSpPr>
          <p:nvPr/>
        </p:nvSpPr>
        <p:spPr bwMode="auto">
          <a:xfrm>
            <a:off x="479425" y="381000"/>
            <a:ext cx="67595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>
                <a:solidFill>
                  <a:schemeClr val="accent2"/>
                </a:solidFill>
                <a:latin typeface="Calibri" pitchFamily="34" charset="0"/>
              </a:rPr>
              <a:t>Current changes in tropical precipitation in CMIP5 models &amp; satellite-based observations</a:t>
            </a:r>
          </a:p>
          <a:p>
            <a:endParaRPr lang="en-GB" sz="800" i="1">
              <a:solidFill>
                <a:schemeClr val="accent2"/>
              </a:solidFill>
            </a:endParaRPr>
          </a:p>
          <a:p>
            <a:r>
              <a:rPr lang="en-GB" sz="1800" i="1"/>
              <a:t>Note realism of atmosphere-only AMIP model simulations</a:t>
            </a:r>
          </a:p>
        </p:txBody>
      </p:sp>
      <p:pic>
        <p:nvPicPr>
          <p:cNvPr id="1454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5400"/>
            <a:ext cx="14351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685800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2" descr="FIG01_clim_1988_2004_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95407" r="14000" b="2"/>
          <a:stretch>
            <a:fillRect/>
          </a:stretch>
        </p:blipFill>
        <p:spPr bwMode="auto">
          <a:xfrm>
            <a:off x="762000" y="5419725"/>
            <a:ext cx="7924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248400"/>
            <a:ext cx="3232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</TotalTime>
  <Words>1002</Words>
  <Application>Microsoft Office PowerPoint</Application>
  <PresentationFormat>On-screen Show (4:3)</PresentationFormat>
  <Paragraphs>155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Office Theme</vt:lpstr>
      <vt:lpstr>Current changes in precipitation and moisture</vt:lpstr>
      <vt:lpstr>How well do we understand current changes in precipitation and moisture?</vt:lpstr>
      <vt:lpstr>Projected precipitation response </vt:lpstr>
      <vt:lpstr>Current changes in global water vapour</vt:lpstr>
      <vt:lpstr>Extreme precipitation &amp; mid-latitude flooding</vt:lpstr>
      <vt:lpstr>PowerPoint Presentation</vt:lpstr>
      <vt:lpstr>PowerPoint Presentation</vt:lpstr>
      <vt:lpstr>Comparing precipitation products </vt:lpstr>
      <vt:lpstr>PowerPoint Presentation</vt:lpstr>
      <vt:lpstr>Changing tropical moisture transports</vt:lpstr>
      <vt:lpstr>CMIP5 projections: wet regions get wetter, dry regions get drier</vt:lpstr>
      <vt:lpstr>PowerPoint Presentation</vt:lpstr>
      <vt:lpstr>Open Issues for discussion</vt:lpstr>
      <vt:lpstr>Open Issues for discussion</vt:lpstr>
      <vt:lpstr>PowerPoint Presentation</vt:lpstr>
      <vt:lpstr>Changes in net atmospheric radiative cooling and precipitation</vt:lpstr>
      <vt:lpstr>Contrasting precipitation response in wet and dry regions of the tropical circulation</vt:lpstr>
      <vt:lpstr>Current trends in wet/dry regions of tropical oceans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571</cp:revision>
  <cp:lastPrinted>1601-01-01T00:00:00Z</cp:lastPrinted>
  <dcterms:created xsi:type="dcterms:W3CDTF">1601-01-01T00:00:00Z</dcterms:created>
  <dcterms:modified xsi:type="dcterms:W3CDTF">2012-06-28T13:18:29Z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