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4" r:id="rId1"/>
    <p:sldMasterId id="2147483735" r:id="rId2"/>
    <p:sldMasterId id="2147483792" r:id="rId3"/>
    <p:sldMasterId id="2147483826" r:id="rId4"/>
  </p:sldMasterIdLst>
  <p:notesMasterIdLst>
    <p:notesMasterId r:id="rId29"/>
  </p:notesMasterIdLst>
  <p:handoutMasterIdLst>
    <p:handoutMasterId r:id="rId30"/>
  </p:handoutMasterIdLst>
  <p:sldIdLst>
    <p:sldId id="265" r:id="rId5"/>
    <p:sldId id="361" r:id="rId6"/>
    <p:sldId id="358" r:id="rId7"/>
    <p:sldId id="354" r:id="rId8"/>
    <p:sldId id="363" r:id="rId9"/>
    <p:sldId id="366" r:id="rId10"/>
    <p:sldId id="364" r:id="rId11"/>
    <p:sldId id="365" r:id="rId12"/>
    <p:sldId id="351" r:id="rId13"/>
    <p:sldId id="367" r:id="rId14"/>
    <p:sldId id="352" r:id="rId15"/>
    <p:sldId id="360" r:id="rId16"/>
    <p:sldId id="368" r:id="rId17"/>
    <p:sldId id="346" r:id="rId18"/>
    <p:sldId id="371" r:id="rId19"/>
    <p:sldId id="369" r:id="rId20"/>
    <p:sldId id="370" r:id="rId21"/>
    <p:sldId id="347" r:id="rId22"/>
    <p:sldId id="356" r:id="rId23"/>
    <p:sldId id="357" r:id="rId24"/>
    <p:sldId id="355" r:id="rId25"/>
    <p:sldId id="353" r:id="rId26"/>
    <p:sldId id="348" r:id="rId27"/>
    <p:sldId id="296" r:id="rId28"/>
  </p:sldIdLst>
  <p:sldSz cx="9144000" cy="6858000" type="screen4x3"/>
  <p:notesSz cx="6718300" cy="9867900"/>
  <p:embeddedFontLst>
    <p:embeddedFont>
      <p:font typeface="AngsanaUPC" panose="02020603050405020304" pitchFamily="18" charset="-34"/>
      <p:regular r:id="rId31"/>
      <p:bold r:id="rId32"/>
      <p:italic r:id="rId33"/>
      <p:boldItalic r:id="rId34"/>
    </p:embeddedFont>
    <p:embeddedFont>
      <p:font typeface="Effra" panose="020B0604020202020204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mbria Math" panose="02040503050406030204" pitchFamily="18" charset="0"/>
      <p:regular r:id="rId43"/>
    </p:embeddedFont>
    <p:embeddedFont>
      <p:font typeface="Effra Bold" panose="020B0604020202020204" charset="0"/>
      <p:bold r:id="rId44"/>
    </p:embeddedFont>
    <p:embeddedFont>
      <p:font typeface="Effra Light" panose="020B0604020202020204" charset="0"/>
      <p:regular r:id="rId45"/>
      <p:italic r:id="rId46"/>
    </p:embeddedFont>
    <p:embeddedFont>
      <p:font typeface="Rdg Vesta" panose="02000503060000020004" pitchFamily="50" charset="0"/>
      <p:regular r:id="rId47"/>
      <p:bold r:id="rId48"/>
      <p:italic r:id="rId49"/>
      <p:boldItalic r:id="rId50"/>
    </p:embeddedFont>
    <p:embeddedFont>
      <p:font typeface="Effra Heavy" panose="020B0604020202020204" charset="0"/>
      <p:bold r:id="rId51"/>
      <p:boldItalic r:id="rId52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D50"/>
    <a:srgbClr val="FF6600"/>
    <a:srgbClr val="FFFF99"/>
    <a:srgbClr val="FDFDFD"/>
    <a:srgbClr val="CCECFF"/>
    <a:srgbClr val="000000"/>
    <a:srgbClr val="9894F0"/>
    <a:srgbClr val="D799A1"/>
    <a:srgbClr val="BF0071"/>
    <a:srgbClr val="7EA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11" autoAdjust="0"/>
    <p:restoredTop sz="90081" autoAdjust="0"/>
  </p:normalViewPr>
  <p:slideViewPr>
    <p:cSldViewPr showGuides="1">
      <p:cViewPr varScale="1">
        <p:scale>
          <a:sx n="59" d="100"/>
          <a:sy n="59" d="100"/>
        </p:scale>
        <p:origin x="7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13" d="100"/>
          <a:sy n="113" d="100"/>
        </p:scale>
        <p:origin x="-1326" y="-102"/>
      </p:cViewPr>
      <p:guideLst>
        <p:guide orient="horz" pos="3108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1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21.fntdata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BDED6D5-33CC-49C8-A14A-4660977D1BEE}" type="slidenum">
              <a:rPr lang="en-GB" altLang="en-US">
                <a:latin typeface="Effra" panose="020B0603020203020204" pitchFamily="34" charset="0"/>
              </a:rPr>
              <a:pPr/>
              <a:t>‹#›</a:t>
            </a:fld>
            <a:endParaRPr lang="en-GB" altLang="en-US" dirty="0">
              <a:latin typeface="Effra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9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7888"/>
            <a:ext cx="537527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ffra" panose="020B0603020203020204" pitchFamily="34" charset="0"/>
              </a:defRPr>
            </a:lvl1pPr>
          </a:lstStyle>
          <a:p>
            <a:fld id="{A3ADB805-8BF7-47B5-B5FB-292FECAF2630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64654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/>
              <a:t>Method and key physical variables</a:t>
            </a:r>
          </a:p>
          <a:p>
            <a:r>
              <a:rPr lang="en-GB" sz="1200" dirty="0" smtClean="0"/>
              <a:t>Climatological and extreme fluxes</a:t>
            </a:r>
          </a:p>
          <a:p>
            <a:r>
              <a:rPr lang="en-GB" sz="1200" dirty="0" err="1" smtClean="0"/>
              <a:t>Interannual</a:t>
            </a:r>
            <a:r>
              <a:rPr lang="en-GB" sz="1200" dirty="0" smtClean="0"/>
              <a:t> &amp; decadal variability and trends</a:t>
            </a:r>
          </a:p>
          <a:p>
            <a:r>
              <a:rPr lang="en-GB" sz="1200" dirty="0" smtClean="0"/>
              <a:t>Indirect methods for estimating surface energy fluxes</a:t>
            </a:r>
          </a:p>
          <a:p>
            <a:r>
              <a:rPr lang="en-GB" sz="1200" dirty="0" smtClean="0"/>
              <a:t>Conclusions: Strengths &amp; Weaknesses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61886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90379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chemeClr val="tx1"/>
                </a:solidFill>
                <a:latin typeface="+mj-lt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380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282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663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170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567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6538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1692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311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310441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AB62B-0FC4-4713-BBFC-824CFFB876A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40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59ADC-4877-4708-9A3B-6A9CFB58C75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7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28EE7-BD90-48A5-8D65-58DEFB005D2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170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6C144-8C7D-413F-9A76-F6CCE4ADD30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7592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2399B-09C2-4AEA-9C1D-F281F2B52C2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69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76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E108D-53FF-46DF-8AE1-E09E673ACFE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2262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F1BB6-965D-4960-9773-5A383271DA6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82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A3A92-A3BB-47C9-B202-6CBF5027B34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35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CCFF3-867D-4A13-A867-19531170F49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36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/>
              <a:t>Wednesday, 11 June 2014</a:t>
            </a:r>
            <a:endParaRPr lang="en-GB" dirty="0"/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Effra"/>
              </a:rPr>
              <a:t>Copyright University of Reading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Effr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5AE93-A2AC-4450-9303-8CA8F43E637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141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9EF5B-9DAB-4491-B320-4BD375E69F7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605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1800" kern="0" dirty="0">
                <a:solidFill>
                  <a:srgbClr val="FFFFFF"/>
                </a:solidFill>
                <a:latin typeface="Rdg Vesta"/>
              </a:rPr>
              <a:t>	</a:t>
            </a:r>
            <a:r>
              <a:rPr lang="en-US" sz="1800" kern="0" dirty="0" err="1" smtClean="0">
                <a:solidFill>
                  <a:srgbClr val="FFFFFF"/>
                </a:solidFill>
                <a:latin typeface="Rdg Vesta"/>
              </a:rPr>
              <a:t>RMetS</a:t>
            </a:r>
            <a:r>
              <a:rPr lang="en-US" sz="1800" kern="0" dirty="0" smtClean="0">
                <a:solidFill>
                  <a:srgbClr val="FFFFFF"/>
                </a:solidFill>
                <a:latin typeface="Rdg Vesta"/>
              </a:rPr>
              <a:t> SE Meeting, Reading Town Hall, 2014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107563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1800" kern="0" dirty="0">
                <a:solidFill>
                  <a:srgbClr val="FFFFFF"/>
                </a:solidFill>
                <a:latin typeface="Rdg Vesta"/>
              </a:rPr>
              <a:t>	Year 12 Symposium, University of Reading, </a:t>
            </a:r>
            <a:r>
              <a:rPr lang="en-US" sz="1800" kern="0" dirty="0" smtClean="0">
                <a:solidFill>
                  <a:srgbClr val="FFFFFF"/>
                </a:solidFill>
                <a:latin typeface="Rdg Vesta"/>
              </a:rPr>
              <a:t>2013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62893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618036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4841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738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16077321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19308076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47151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smtClean="0"/>
              <a:t>Copyright University of Reading</a:t>
            </a:r>
            <a:endParaRPr lang="en-GB" dirty="0"/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/>
              <a:t>Wednesday, 11 June 2014</a:t>
            </a:r>
            <a:endParaRPr lang="en-GB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Effra"/>
              </a:rPr>
              <a:t>Copyright University of Reading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Effra"/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26910515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499439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965094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367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2440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5605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929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27122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10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528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3583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498505558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543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340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687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527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449702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00397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3395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28014045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780584112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34831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848305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48240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225859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911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701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018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300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0676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5889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8204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69436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92143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593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2382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499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88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76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21445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chemeClr val="bg1"/>
                </a:solidFill>
                <a:latin typeface="+mj-lt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526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tx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tx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tx1"/>
                </a:solidFill>
                <a:latin typeface="Effra Heavy" pitchFamily="34" charset="0"/>
              </a:rPr>
              <a:t>IMPACT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7" r:id="rId2"/>
    <p:sldLayoutId id="2147483705" r:id="rId3"/>
    <p:sldLayoutId id="2147483696" r:id="rId4"/>
    <p:sldLayoutId id="2147483698" r:id="rId5"/>
    <p:sldLayoutId id="2147483700" r:id="rId6"/>
    <p:sldLayoutId id="2147483701" r:id="rId7"/>
    <p:sldLayoutId id="2147483702" r:id="rId8"/>
    <p:sldLayoutId id="2147483706" r:id="rId9"/>
    <p:sldLayoutId id="2147483707" r:id="rId10"/>
    <p:sldLayoutId id="2147483708" r:id="rId11"/>
    <p:sldLayoutId id="2147483713" r:id="rId12"/>
    <p:sldLayoutId id="2147483709" r:id="rId13"/>
    <p:sldLayoutId id="2147483710" r:id="rId14"/>
    <p:sldLayoutId id="2147483711" r:id="rId15"/>
    <p:sldLayoutId id="2147483712" r:id="rId16"/>
    <p:sldLayoutId id="2147483714" r:id="rId17"/>
    <p:sldLayoutId id="2147483715" r:id="rId18"/>
    <p:sldLayoutId id="2147483716" r:id="rId19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7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7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7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D1B6B3A-2844-478A-B084-4527087C74C1}" type="slidenum">
              <a:rPr lang="en-GB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05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86009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  <p:sldLayoutId id="2147483811" r:id="rId19"/>
    <p:sldLayoutId id="2147483812" r:id="rId20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59128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  <p:sldLayoutId id="2147483844" r:id="rId18"/>
    <p:sldLayoutId id="2147483845" r:id="rId19"/>
    <p:sldLayoutId id="2147483846" r:id="rId20"/>
    <p:sldLayoutId id="2147483847" r:id="rId2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hyperlink" Target="mailto:r.p.allan@reading.ac.uk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5.xml"/><Relationship Id="rId4" Type="http://schemas.openxmlformats.org/officeDocument/2006/relationships/hyperlink" Target="http://onlinelibrary.wiley.com/doi/10.1002/2015JD023264/ful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0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0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Relationship Id="rId5" Type="http://schemas.openxmlformats.org/officeDocument/2006/relationships/hyperlink" Target="http://onlinelibrary.wiley.com/doi/10.1002/2014GL060962/full" TargetMode="Externa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article/10.1007/s00382-014-2430-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Relationship Id="rId4" Type="http://schemas.openxmlformats.org/officeDocument/2006/relationships/hyperlink" Target="https://books.google.co.uk/books?id=wPx2z7VbgXoC&amp;printsec=frontcover&amp;source=gbs_ge_summary_r&amp;cad=0#v=onepage&amp;q&amp;f=fals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2014GL060962/full" TargetMode="External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5.xml"/><Relationship Id="rId6" Type="http://schemas.openxmlformats.org/officeDocument/2006/relationships/hyperlink" Target="http://journals.ametsoc.org/doi/full/10.1175/2011JCLI4211.1" TargetMode="External"/><Relationship Id="rId5" Type="http://schemas.openxmlformats.org/officeDocument/2006/relationships/hyperlink" Target="http://dx.doi.org/10.1002/2014GL061302" TargetMode="Externa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qj.828/abstract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5.xml"/><Relationship Id="rId5" Type="http://schemas.openxmlformats.org/officeDocument/2006/relationships/hyperlink" Target="http://www.met.reading.ac.uk/~sgs02rpa/PAPERS/Allan13SG.pdf" TargetMode="External"/><Relationship Id="rId4" Type="http://schemas.openxmlformats.org/officeDocument/2006/relationships/hyperlink" Target="http://journals.ametsoc.org/doi/abs/10.1175/1520-0442(2001)014%3c1499:QORITT%3e2.0.CO;2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onlinelibrary.wiley.com/doi/10.1002/met.285/full" TargetMode="External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1.png"/><Relationship Id="rId7" Type="http://schemas.openxmlformats.org/officeDocument/2006/relationships/hyperlink" Target="http://link.springer.com/article/10.1007/PL00007927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5.xml"/><Relationship Id="rId6" Type="http://schemas.openxmlformats.org/officeDocument/2006/relationships/hyperlink" Target="http://link.springer.com/article/10.1007/s00382-015-2766-z" TargetMode="External"/><Relationship Id="rId5" Type="http://schemas.openxmlformats.org/officeDocument/2006/relationships/hyperlink" Target="http://onlinelibrary.wiley.com/doi/10.1002/2014GL060962/full" TargetMode="External"/><Relationship Id="rId4" Type="http://schemas.openxmlformats.org/officeDocument/2006/relationships/hyperlink" Target="http://onlinelibrary.wiley.com/doi/10.1002/2015JD023264/ful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800" y="692696"/>
            <a:ext cx="8280000" cy="1442112"/>
          </a:xfrm>
        </p:spPr>
        <p:txBody>
          <a:bodyPr/>
          <a:lstStyle/>
          <a:p>
            <a:r>
              <a:rPr lang="en-GB" dirty="0" smtClean="0"/>
              <a:t>Air-sea fluxes from atmospheric reanalyses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725144"/>
            <a:ext cx="8280000" cy="709488"/>
          </a:xfrm>
        </p:spPr>
        <p:txBody>
          <a:bodyPr/>
          <a:lstStyle/>
          <a:p>
            <a:r>
              <a:rPr lang="en-GB" sz="2800" dirty="0" smtClean="0"/>
              <a:t>Richard Allan          </a:t>
            </a:r>
            <a:r>
              <a:rPr lang="en-GB" sz="2400" dirty="0" smtClean="0">
                <a:hlinkClick r:id="rId2"/>
              </a:rPr>
              <a:t>r.p.allan@reading.ac.uk</a:t>
            </a:r>
            <a:r>
              <a:rPr lang="en-GB" sz="2400" dirty="0" smtClean="0"/>
              <a:t>                  </a:t>
            </a:r>
            <a:r>
              <a:rPr lang="en-GB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@</a:t>
            </a:r>
            <a:r>
              <a:rPr lang="en-GB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rpallanuk</a:t>
            </a:r>
            <a:endParaRPr lang="en-GB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GB" sz="2400" dirty="0" smtClean="0"/>
              <a:t>Thanks to </a:t>
            </a:r>
            <a:r>
              <a:rPr lang="en-GB" sz="2400" dirty="0" err="1" smtClean="0"/>
              <a:t>Chunlei</a:t>
            </a:r>
            <a:r>
              <a:rPr lang="en-GB" sz="2400" dirty="0" smtClean="0"/>
              <a:t> Liu, Pat </a:t>
            </a:r>
            <a:r>
              <a:rPr lang="en-GB" sz="2400" dirty="0" err="1" smtClean="0"/>
              <a:t>Hyder</a:t>
            </a:r>
            <a:r>
              <a:rPr lang="en-GB" sz="2400" dirty="0" smtClean="0"/>
              <a:t>, Norman Loeb and others 	</a:t>
            </a:r>
            <a:r>
              <a:rPr lang="en-GB" sz="2400" dirty="0"/>
              <a:t> </a:t>
            </a:r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01B32-D1A0-401C-8867-70456BBB1E87}" type="slidenum">
              <a:rPr lang="en-GB" altLang="en-US" smtClean="0"/>
              <a:pPr/>
              <a:t>1</a:t>
            </a:fld>
            <a:endParaRPr lang="en-GB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7512" y="0"/>
            <a:ext cx="2858344" cy="651662"/>
          </a:xfrm>
        </p:spPr>
        <p:txBody>
          <a:bodyPr/>
          <a:lstStyle/>
          <a:p>
            <a:r>
              <a:rPr lang="en-GB" dirty="0" smtClean="0"/>
              <a:t>Department of Meteorology</a:t>
            </a:r>
            <a:endParaRPr lang="en-GB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5" b="52112"/>
          <a:stretch/>
        </p:blipFill>
        <p:spPr>
          <a:xfrm>
            <a:off x="0" y="2204864"/>
            <a:ext cx="9144000" cy="2448272"/>
          </a:xfrm>
        </p:spPr>
      </p:pic>
      <p:pic>
        <p:nvPicPr>
          <p:cNvPr id="8" name="Picture 2" descr="NER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678712"/>
            <a:ext cx="1022829" cy="71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CEO - National Centre for Earth Observ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78712"/>
            <a:ext cx="2795309" cy="71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2"/>
          <a:stretch/>
        </p:blipFill>
        <p:spPr bwMode="auto">
          <a:xfrm>
            <a:off x="3446874" y="5678712"/>
            <a:ext cx="2781310" cy="71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AutoShape 2" descr="Image result for Met Offic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Image result for Met Office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https://encrypted-tbn3.gstatic.com/images?q=tbn:ANd9GcRIxBHO1z2cm1HBz5XlCMVzlS7TiYMoMQm16FZVWGLQZtfKrXb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678711"/>
            <a:ext cx="774339" cy="7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670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212" y="278696"/>
            <a:ext cx="8280000" cy="828000"/>
          </a:xfrm>
          <a:solidFill>
            <a:schemeClr val="bg1"/>
          </a:solidFill>
        </p:spPr>
        <p:txBody>
          <a:bodyPr/>
          <a:lstStyle/>
          <a:p>
            <a:r>
              <a:rPr lang="en-GB" sz="3200" dirty="0" smtClean="0"/>
              <a:t>How uncertain are direct/indirect </a:t>
            </a:r>
            <a:br>
              <a:rPr lang="en-GB" sz="3200" dirty="0" smtClean="0"/>
            </a:br>
            <a:r>
              <a:rPr lang="en-GB" sz="3200" dirty="0" smtClean="0"/>
              <a:t>surface energy flux estimates?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10</a:t>
            </a:fld>
            <a:endParaRPr lang="en-GB" altLang="en-US">
              <a:solidFill>
                <a:srgbClr val="50535A"/>
              </a:solidFill>
            </a:endParaRPr>
          </a:p>
        </p:txBody>
      </p:sp>
      <p:pic>
        <p:nvPicPr>
          <p:cNvPr id="3074" name="Picture 2" descr="web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412776"/>
            <a:ext cx="3933501" cy="244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0" t="42735" r="33392" b="5322"/>
          <a:stretch/>
        </p:blipFill>
        <p:spPr bwMode="auto">
          <a:xfrm>
            <a:off x="323528" y="1468107"/>
            <a:ext cx="1368152" cy="256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07" r="88855" b="5750"/>
          <a:stretch/>
        </p:blipFill>
        <p:spPr bwMode="auto">
          <a:xfrm>
            <a:off x="2" y="1412776"/>
            <a:ext cx="399052" cy="249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web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917" y="4293096"/>
            <a:ext cx="3456203" cy="214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eb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663" y="1513876"/>
            <a:ext cx="3695825" cy="229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27784" y="1412776"/>
            <a:ext cx="51125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tx2"/>
                </a:solidFill>
                <a:latin typeface="+mn-lt"/>
              </a:rPr>
              <a:t>StDev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 indirect (3)	</a:t>
            </a:r>
            <a:r>
              <a:rPr lang="en-GB" dirty="0" err="1" smtClean="0">
                <a:solidFill>
                  <a:schemeClr val="tx2"/>
                </a:solidFill>
                <a:latin typeface="+mn-lt"/>
              </a:rPr>
              <a:t>StDev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 Direct (5)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7704" y="3861048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Climatology (above), </a:t>
            </a:r>
            <a:r>
              <a:rPr lang="en-GB" dirty="0" err="1" smtClean="0"/>
              <a:t>Interannual</a:t>
            </a:r>
            <a:r>
              <a:rPr lang="en-GB" dirty="0" smtClean="0"/>
              <a:t> variability (below)</a:t>
            </a:r>
            <a:endParaRPr lang="en-GB" dirty="0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28" name="Picture 4" descr="web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840" y="4221088"/>
            <a:ext cx="3637648" cy="225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3465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0374" y="2349320"/>
            <a:ext cx="2284426" cy="3960000"/>
          </a:xfrm>
        </p:spPr>
        <p:txBody>
          <a:bodyPr/>
          <a:lstStyle/>
          <a:p>
            <a:r>
              <a:rPr lang="en-GB" dirty="0" smtClean="0"/>
              <a:t>Changes in energy fluxes 1986-2000 to 2001-2008</a:t>
            </a:r>
          </a:p>
          <a:p>
            <a:r>
              <a:rPr lang="en-GB" dirty="0" smtClean="0"/>
              <a:t>Surface energy flux dominated by atmospheric transports</a:t>
            </a:r>
          </a:p>
          <a:p>
            <a:r>
              <a:rPr lang="en-GB" dirty="0" smtClean="0"/>
              <a:t>Contrasting model pattern of change</a:t>
            </a:r>
          </a:p>
          <a:p>
            <a:r>
              <a:rPr lang="en-GB" dirty="0" smtClean="0"/>
              <a:t>Are reanalysis transports reliable?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11</a:t>
            </a:fld>
            <a:endParaRPr lang="en-GB" altLang="en-US">
              <a:solidFill>
                <a:srgbClr val="50535A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3499" r="11054" b="76806"/>
          <a:stretch/>
        </p:blipFill>
        <p:spPr>
          <a:xfrm>
            <a:off x="424800" y="2214000"/>
            <a:ext cx="5995574" cy="2054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-634" t="75241" r="11688" b="8193"/>
          <a:stretch/>
        </p:blipFill>
        <p:spPr>
          <a:xfrm>
            <a:off x="424800" y="4221088"/>
            <a:ext cx="5995574" cy="172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4184" t="92495" r="-8174" b="732"/>
          <a:stretch/>
        </p:blipFill>
        <p:spPr>
          <a:xfrm>
            <a:off x="1475656" y="5995528"/>
            <a:ext cx="4248472" cy="601824"/>
          </a:xfrm>
          <a:prstGeom prst="rect">
            <a:avLst/>
          </a:prstGeom>
        </p:spPr>
      </p:pic>
      <p:pic>
        <p:nvPicPr>
          <p:cNvPr id="9" name="Picture 2" descr="NCEO - National Centre for Earth Observ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84" y="331149"/>
            <a:ext cx="1888468" cy="48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24800" y="1234800"/>
            <a:ext cx="8280000" cy="828000"/>
          </a:xfrm>
        </p:spPr>
        <p:txBody>
          <a:bodyPr/>
          <a:lstStyle/>
          <a:p>
            <a:r>
              <a:rPr lang="en-GB" sz="3600" b="0" dirty="0" smtClean="0"/>
              <a:t>changes in surface energy flux</a:t>
            </a:r>
            <a:endParaRPr lang="en-GB" sz="3600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5673442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hlinkClick r:id="rId4"/>
              </a:rPr>
              <a:t>Liu et al. (2015) JGR</a:t>
            </a:r>
            <a:endParaRPr lang="en-GB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50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eb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7937"/>
            <a:ext cx="4608511" cy="475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4576"/>
            <a:ext cx="4648019" cy="170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5047711" y="620688"/>
            <a:ext cx="3772761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all" spc="0" normalizeH="0" baseline="0" noProof="0" dirty="0" smtClean="0">
                <a:ln>
                  <a:noFill/>
                </a:ln>
                <a:solidFill>
                  <a:srgbClr val="D2002E"/>
                </a:solidFill>
                <a:effectLst/>
                <a:uLnTx/>
                <a:uFillTx/>
                <a:latin typeface="Effra Bold"/>
                <a:ea typeface="+mj-ea"/>
                <a:cs typeface="+mj-cs"/>
              </a:rPr>
              <a:t>Understanding</a:t>
            </a:r>
            <a:r>
              <a:rPr kumimoji="0" lang="en-GB" sz="3600" b="1" i="0" u="none" strike="noStrike" kern="0" cap="all" spc="0" normalizeH="0" noProof="0" dirty="0" smtClean="0">
                <a:ln>
                  <a:noFill/>
                </a:ln>
                <a:solidFill>
                  <a:srgbClr val="D2002E"/>
                </a:solidFill>
                <a:effectLst/>
                <a:uLnTx/>
                <a:uFillTx/>
                <a:latin typeface="Effra Bold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all" spc="0" normalizeH="0" noProof="0" dirty="0" smtClean="0">
                <a:ln>
                  <a:noFill/>
                </a:ln>
                <a:solidFill>
                  <a:srgbClr val="D2002E"/>
                </a:solidFill>
                <a:effectLst/>
                <a:uLnTx/>
                <a:uFillTx/>
                <a:latin typeface="Effra Bold"/>
                <a:ea typeface="+mj-ea"/>
                <a:cs typeface="+mj-cs"/>
              </a:rPr>
              <a:t>discrepancies</a:t>
            </a:r>
            <a:endParaRPr kumimoji="0" lang="en-GB" sz="3600" b="1" i="0" u="none" strike="noStrike" kern="0" cap="all" spc="0" normalizeH="0" baseline="0" noProof="0" dirty="0">
              <a:ln>
                <a:noFill/>
              </a:ln>
              <a:solidFill>
                <a:srgbClr val="D2002E"/>
              </a:solidFill>
              <a:effectLst/>
              <a:uLnTx/>
              <a:uFillTx/>
              <a:latin typeface="Effra Bold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292080" y="2214000"/>
            <a:ext cx="3528392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 sz="2000" baseline="0">
                <a:solidFill>
                  <a:schemeClr val="tx2"/>
                </a:solidFill>
                <a:latin typeface="+mn-lt"/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 sz="2000" baseline="0">
                <a:solidFill>
                  <a:schemeClr val="tx2"/>
                </a:solidFill>
                <a:latin typeface="+mn-lt"/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 sz="20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Spurious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 trends in air sea fluxes in ERA Interim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lang="en-GB" sz="2400" kern="0" noProof="0" dirty="0" smtClean="0">
                <a:solidFill>
                  <a:srgbClr val="000000"/>
                </a:solidFill>
                <a:latin typeface="Effra"/>
              </a:rPr>
              <a:t>Dominated by latent heat fluxes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Use</a:t>
            </a:r>
            <a:r>
              <a:rPr kumimoji="0" lang="en-GB" sz="24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ffra"/>
              </a:rPr>
              <a:t> simple bulk formula model to understand causes of differences with other reanalyses &amp; models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</a:endParaRP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ffra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5" y="332656"/>
            <a:ext cx="1387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FABD50"/>
                </a:solidFill>
              </a:rPr>
              <a:t>ERA Interim</a:t>
            </a:r>
            <a:endParaRPr lang="en-GB" sz="1800" dirty="0">
              <a:solidFill>
                <a:srgbClr val="FABD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0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can we best utilise information from reanalyses to improve understanding of air-sea fluxes?</a:t>
            </a:r>
          </a:p>
          <a:p>
            <a:r>
              <a:rPr lang="en-GB" b="1" dirty="0" smtClean="0"/>
              <a:t>Strengths: </a:t>
            </a:r>
            <a:r>
              <a:rPr lang="en-GB" dirty="0" smtClean="0"/>
              <a:t>good coverage in space and time (sparse in situ observations), links to determining variables, observationally-based, reasonable month to month and regional </a:t>
            </a:r>
            <a:r>
              <a:rPr lang="en-GB" dirty="0" err="1" smtClean="0"/>
              <a:t>interannual</a:t>
            </a:r>
            <a:r>
              <a:rPr lang="en-GB" dirty="0" smtClean="0"/>
              <a:t> variability</a:t>
            </a:r>
          </a:p>
          <a:p>
            <a:r>
              <a:rPr lang="en-GB" b="1" dirty="0" smtClean="0"/>
              <a:t>Weaknesses: </a:t>
            </a:r>
            <a:r>
              <a:rPr lang="en-GB" dirty="0" smtClean="0"/>
              <a:t>dependence on model-based parametrizations, require interpolation of variables in lowest layers, observing system </a:t>
            </a:r>
            <a:r>
              <a:rPr lang="en-GB" dirty="0" err="1" smtClean="0"/>
              <a:t>artifacts</a:t>
            </a:r>
            <a:r>
              <a:rPr lang="en-GB" dirty="0" smtClean="0"/>
              <a:t> in space and time, moisture and energy budget’s not closed</a:t>
            </a:r>
          </a:p>
          <a:p>
            <a:r>
              <a:rPr lang="en-GB" dirty="0" smtClean="0"/>
              <a:t>Indirect methods for constraining surface energy and moisture fluxes promising as complimentary method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13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466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03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92101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29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sz="3600" dirty="0" smtClean="0"/>
              <a:t>Climatology and inter-reanalysis spread: direct (left), indirect (right)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web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40386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eb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39052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eb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696" y="1302655"/>
            <a:ext cx="432435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web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214" y="3861048"/>
            <a:ext cx="39052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78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Interannual</a:t>
            </a:r>
            <a:r>
              <a:rPr lang="en-GB" dirty="0" smtClean="0"/>
              <a:t> variability and spread: direct (left), indirect (right)</a:t>
            </a:r>
            <a:endParaRPr lang="en-GB" dirty="0"/>
          </a:p>
        </p:txBody>
      </p:sp>
      <p:pic>
        <p:nvPicPr>
          <p:cNvPr id="3074" name="Picture 2" descr="web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3" y="1581521"/>
            <a:ext cx="3826980" cy="237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eb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73809"/>
            <a:ext cx="3781425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eb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76411"/>
            <a:ext cx="39147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web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73809"/>
            <a:ext cx="3933825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50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763" y="1772816"/>
            <a:ext cx="5605238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470" y="4820593"/>
            <a:ext cx="3682357" cy="163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14711"/>
            <a:ext cx="36195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1691680" y="3501008"/>
            <a:ext cx="657622" cy="152668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3538764" y="3333923"/>
            <a:ext cx="1321268" cy="169376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13" idx="3"/>
          </p:cNvCxnSpPr>
          <p:nvPr/>
        </p:nvCxnSpPr>
        <p:spPr bwMode="auto">
          <a:xfrm flipH="1">
            <a:off x="4644008" y="5633065"/>
            <a:ext cx="1080120" cy="17945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827584" y="1556792"/>
            <a:ext cx="3043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ERBS/CERES variability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5976" y="1743199"/>
            <a:ext cx="41764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CERES monthly climatology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6056" y="440749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ERA Interim spatial anomalies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5027692"/>
            <a:ext cx="424847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Combine CERES/ARGO accuracy, ERBS WFOV stability and reanalysis circulation patterns to reconstruct radiative fluxes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3429000"/>
            <a:ext cx="1502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rgbClr val="66FF33"/>
                </a:solidFill>
              </a:rPr>
              <a:t>ERBS WFOV</a:t>
            </a:r>
          </a:p>
          <a:p>
            <a:r>
              <a:rPr lang="en-GB" sz="1800" b="1" dirty="0" smtClean="0">
                <a:solidFill>
                  <a:srgbClr val="00FFFF"/>
                </a:solidFill>
              </a:rPr>
              <a:t>CERES</a:t>
            </a:r>
          </a:p>
          <a:p>
            <a:r>
              <a:rPr lang="en-GB" sz="1800" b="1" dirty="0" smtClean="0">
                <a:solidFill>
                  <a:srgbClr val="A46202"/>
                </a:solidFill>
              </a:rPr>
              <a:t>ERA Interim</a:t>
            </a:r>
            <a:endParaRPr lang="en-GB" sz="1800" b="1" dirty="0">
              <a:solidFill>
                <a:srgbClr val="A46202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782238" y="404664"/>
            <a:ext cx="7750202" cy="79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 sz="2000" baseline="0">
                <a:solidFill>
                  <a:schemeClr val="tx2"/>
                </a:solidFill>
                <a:latin typeface="+mn-lt"/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 sz="2000" baseline="0">
                <a:solidFill>
                  <a:schemeClr val="tx2"/>
                </a:solidFill>
                <a:latin typeface="+mn-lt"/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 sz="20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Clr>
                <a:srgbClr val="D2002E"/>
              </a:buClr>
              <a:buNone/>
              <a:defRPr/>
            </a:pPr>
            <a:r>
              <a:rPr kumimoji="0" lang="en-GB" sz="3600" b="0" i="0" u="none" strike="noStrike" kern="0" cap="all" spc="0" normalizeH="0" baseline="0" noProof="0" dirty="0" smtClean="0">
                <a:ln>
                  <a:noFill/>
                </a:ln>
                <a:solidFill>
                  <a:srgbClr val="D2002E"/>
                </a:solidFill>
                <a:effectLst/>
                <a:uLnTx/>
                <a:uFillTx/>
                <a:latin typeface="Effra Bold"/>
                <a:ea typeface="+mn-ea"/>
                <a:cs typeface="+mn-cs"/>
              </a:rPr>
              <a:t>indirect method of </a:t>
            </a:r>
            <a:r>
              <a:rPr lang="en-GB" sz="3600" kern="0" cap="all" dirty="0" smtClean="0">
                <a:solidFill>
                  <a:srgbClr val="D2002E"/>
                </a:solidFill>
                <a:latin typeface="Effra Bold"/>
              </a:rPr>
              <a:t>estimating </a:t>
            </a:r>
            <a:r>
              <a:rPr kumimoji="0" lang="en-GB" sz="3600" b="0" i="0" u="none" strike="noStrike" kern="0" cap="all" spc="0" normalizeH="0" baseline="0" noProof="0" dirty="0" smtClean="0">
                <a:ln>
                  <a:noFill/>
                </a:ln>
                <a:solidFill>
                  <a:srgbClr val="D2002E"/>
                </a:solidFill>
                <a:effectLst/>
                <a:uLnTx/>
                <a:uFillTx/>
                <a:latin typeface="Effra Bold"/>
                <a:ea typeface="+mn-ea"/>
                <a:cs typeface="+mn-cs"/>
              </a:rPr>
              <a:t>Air-sea fluxes from reanalyses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70787" y="6444044"/>
            <a:ext cx="2773213" cy="369332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rgbClr val="000000"/>
                </a:solidFill>
                <a:hlinkClick r:id="rId5"/>
              </a:rPr>
              <a:t>Allan et al. (2014) GRL</a:t>
            </a:r>
            <a:endParaRPr lang="en-GB" sz="1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36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/>
      <p:bldP spid="13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630555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0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2214000"/>
            <a:ext cx="8395672" cy="3960000"/>
          </a:xfrm>
        </p:spPr>
        <p:txBody>
          <a:bodyPr/>
          <a:lstStyle/>
          <a:p>
            <a:r>
              <a:rPr lang="en-GB" sz="2700" dirty="0" smtClean="0"/>
              <a:t>Are reanalysis air-sea fluxes worth their salt?</a:t>
            </a:r>
          </a:p>
          <a:p>
            <a:r>
              <a:rPr lang="en-GB" sz="2700" dirty="0" smtClean="0"/>
              <a:t>How can we best utilise reanalyses to their strengths?  </a:t>
            </a:r>
            <a:endParaRPr lang="en-GB" sz="2400" dirty="0"/>
          </a:p>
          <a:p>
            <a:r>
              <a:rPr lang="en-GB" sz="2400" dirty="0"/>
              <a:t>Air-sea energy flux magnitudes (e.g. </a:t>
            </a:r>
            <a:r>
              <a:rPr lang="en-GB" sz="2400" dirty="0">
                <a:hlinkClick r:id="rId3"/>
              </a:rPr>
              <a:t>Wild et al. 2015 </a:t>
            </a:r>
            <a:r>
              <a:rPr lang="en-GB" sz="2400" dirty="0" err="1">
                <a:hlinkClick r:id="rId3"/>
              </a:rPr>
              <a:t>Clim</a:t>
            </a:r>
            <a:r>
              <a:rPr lang="en-GB" sz="2400" dirty="0">
                <a:hlinkClick r:id="rId3"/>
              </a:rPr>
              <a:t> </a:t>
            </a:r>
            <a:r>
              <a:rPr lang="en-GB" sz="2400" dirty="0" err="1">
                <a:hlinkClick r:id="rId3"/>
              </a:rPr>
              <a:t>Dyn</a:t>
            </a:r>
            <a:r>
              <a:rPr lang="en-GB" sz="2400" dirty="0"/>
              <a:t>): </a:t>
            </a:r>
          </a:p>
          <a:p>
            <a:pPr lvl="1"/>
            <a:r>
              <a:rPr lang="en-GB" sz="2400" dirty="0"/>
              <a:t>SW 170 Wm</a:t>
            </a:r>
            <a:r>
              <a:rPr lang="en-GB" sz="2400" baseline="30000" dirty="0"/>
              <a:t>-2</a:t>
            </a:r>
            <a:r>
              <a:rPr lang="en-GB" sz="2400" dirty="0"/>
              <a:t>; LW 50 Wm</a:t>
            </a:r>
            <a:r>
              <a:rPr lang="en-GB" sz="2400" baseline="30000" dirty="0"/>
              <a:t>-2</a:t>
            </a:r>
            <a:r>
              <a:rPr lang="en-GB" sz="2400" dirty="0"/>
              <a:t>; LH 100 Wm</a:t>
            </a:r>
            <a:r>
              <a:rPr lang="en-GB" sz="2400" baseline="30000" dirty="0"/>
              <a:t>-2</a:t>
            </a:r>
            <a:r>
              <a:rPr lang="en-GB" sz="2400" dirty="0"/>
              <a:t>; SH 10-20 Wm</a:t>
            </a:r>
            <a:r>
              <a:rPr lang="en-GB" sz="2400" baseline="30000" dirty="0"/>
              <a:t>-2</a:t>
            </a:r>
          </a:p>
          <a:p>
            <a:r>
              <a:rPr lang="en-GB" sz="2400" dirty="0" smtClean="0"/>
              <a:t>Considerable range across reanalysis/observational products</a:t>
            </a:r>
          </a:p>
          <a:p>
            <a:pPr lvl="1"/>
            <a:r>
              <a:rPr lang="en-GB" sz="2400" dirty="0" smtClean="0"/>
              <a:t>e.g. </a:t>
            </a:r>
            <a:r>
              <a:rPr lang="en-GB" sz="2400" dirty="0" smtClean="0">
                <a:hlinkClick r:id="rId4"/>
              </a:rPr>
              <a:t>Josey et al. (2013) in Ocean Circ. &amp; </a:t>
            </a:r>
            <a:r>
              <a:rPr lang="en-GB" sz="2400" dirty="0" err="1" smtClean="0">
                <a:hlinkClick r:id="rId4"/>
              </a:rPr>
              <a:t>Clim</a:t>
            </a:r>
            <a:r>
              <a:rPr lang="en-GB" sz="2400" dirty="0" smtClean="0">
                <a:hlinkClick r:id="rId4"/>
              </a:rPr>
              <a:t>.</a:t>
            </a:r>
            <a:endParaRPr lang="en-GB" sz="2400" dirty="0" smtClean="0"/>
          </a:p>
          <a:p>
            <a:pPr lvl="1"/>
            <a:r>
              <a:rPr lang="en-GB" sz="2400" dirty="0" smtClean="0"/>
              <a:t>~20 Wm</a:t>
            </a:r>
            <a:r>
              <a:rPr lang="en-GB" sz="2400" baseline="30000" dirty="0" smtClean="0"/>
              <a:t>-2</a:t>
            </a:r>
            <a:r>
              <a:rPr lang="en-GB" sz="2400" dirty="0" smtClean="0"/>
              <a:t> range but includes compensating errors between components</a:t>
            </a:r>
            <a:endParaRPr lang="en-GB" sz="2400" dirty="0"/>
          </a:p>
          <a:p>
            <a:pPr marL="0" indent="0">
              <a:buNone/>
            </a:pPr>
            <a:r>
              <a:rPr lang="en-GB" sz="2400" b="1" dirty="0" smtClean="0"/>
              <a:t>AIM: </a:t>
            </a:r>
            <a:r>
              <a:rPr lang="en-GB" sz="2400" dirty="0" smtClean="0"/>
              <a:t>Discuss general issues and strengths/weaknesses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2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61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6290009" cy="231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915816" y="4364263"/>
            <a:ext cx="5811692" cy="1899393"/>
            <a:chOff x="236068" y="4913983"/>
            <a:chExt cx="5811692" cy="189939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340"/>
            <a:stretch/>
          </p:blipFill>
          <p:spPr bwMode="auto">
            <a:xfrm>
              <a:off x="236068" y="4913983"/>
              <a:ext cx="5811692" cy="161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445" b="650"/>
            <a:stretch/>
          </p:blipFill>
          <p:spPr bwMode="auto">
            <a:xfrm>
              <a:off x="467544" y="6408911"/>
              <a:ext cx="5350371" cy="404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390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52"/>
          <a:stretch/>
        </p:blipFill>
        <p:spPr bwMode="auto">
          <a:xfrm>
            <a:off x="1547664" y="2034743"/>
            <a:ext cx="7384137" cy="427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0" t="42735" r="33392" b="5322"/>
          <a:stretch/>
        </p:blipFill>
        <p:spPr bwMode="auto">
          <a:xfrm>
            <a:off x="673133" y="2348880"/>
            <a:ext cx="1594611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07" r="88855" b="5750"/>
          <a:stretch/>
        </p:blipFill>
        <p:spPr bwMode="auto">
          <a:xfrm>
            <a:off x="35496" y="2348880"/>
            <a:ext cx="64490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18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260648"/>
            <a:ext cx="8280000" cy="828000"/>
          </a:xfrm>
        </p:spPr>
        <p:txBody>
          <a:bodyPr/>
          <a:lstStyle/>
          <a:p>
            <a:r>
              <a:rPr lang="en-GB" sz="3600" dirty="0" smtClean="0"/>
              <a:t>Air-sea flux components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1412776"/>
            <a:ext cx="8280000" cy="3960000"/>
          </a:xfrm>
        </p:spPr>
        <p:txBody>
          <a:bodyPr/>
          <a:lstStyle/>
          <a:p>
            <a:r>
              <a:rPr lang="en-GB" dirty="0" smtClean="0"/>
              <a:t>Radiative energy fluxes</a:t>
            </a:r>
          </a:p>
          <a:p>
            <a:pPr lvl="1"/>
            <a:r>
              <a:rPr lang="en-GB" sz="1800" dirty="0" smtClean="0"/>
              <a:t>Longwave Radiation</a:t>
            </a:r>
          </a:p>
          <a:p>
            <a:pPr lvl="2"/>
            <a:r>
              <a:rPr lang="en-GB" sz="1800" dirty="0" smtClean="0"/>
              <a:t>Near surface water vapour and temperature</a:t>
            </a:r>
          </a:p>
          <a:p>
            <a:pPr lvl="2"/>
            <a:r>
              <a:rPr lang="en-GB" sz="1800" dirty="0" smtClean="0"/>
              <a:t>Low-altitude cloud fraction  and cloud-base</a:t>
            </a:r>
          </a:p>
          <a:p>
            <a:pPr lvl="2"/>
            <a:r>
              <a:rPr lang="en-GB" sz="1800" dirty="0" smtClean="0"/>
              <a:t>Aerosol </a:t>
            </a:r>
          </a:p>
          <a:p>
            <a:pPr lvl="1"/>
            <a:r>
              <a:rPr lang="en-GB" sz="1800" dirty="0" smtClean="0"/>
              <a:t>Shortwave Radiation</a:t>
            </a:r>
          </a:p>
          <a:p>
            <a:pPr lvl="2"/>
            <a:r>
              <a:rPr lang="en-GB" sz="1800" dirty="0" smtClean="0"/>
              <a:t>Solar “Constant”</a:t>
            </a:r>
          </a:p>
          <a:p>
            <a:pPr lvl="2"/>
            <a:r>
              <a:rPr lang="en-GB" sz="1800" dirty="0" smtClean="0"/>
              <a:t>Cloud fraction and optical depth</a:t>
            </a:r>
          </a:p>
          <a:p>
            <a:pPr lvl="2"/>
            <a:r>
              <a:rPr lang="en-GB" sz="1800" dirty="0" smtClean="0"/>
              <a:t>Aerosol (and water vapour, ozone, …)</a:t>
            </a:r>
            <a:endParaRPr lang="en-GB" sz="1800" dirty="0"/>
          </a:p>
          <a:p>
            <a:r>
              <a:rPr lang="en-GB" dirty="0" smtClean="0"/>
              <a:t>Turbulent heat fluxes</a:t>
            </a:r>
          </a:p>
          <a:p>
            <a:pPr lvl="1"/>
            <a:r>
              <a:rPr lang="en-GB" sz="1800" dirty="0" smtClean="0"/>
              <a:t>Latent Heat</a:t>
            </a:r>
          </a:p>
          <a:p>
            <a:pPr lvl="2"/>
            <a:r>
              <a:rPr lang="en-GB" sz="1800" dirty="0" smtClean="0"/>
              <a:t>Near-surface temperature and humidity gradient, wind speed, transfer coefficient </a:t>
            </a:r>
            <a:endParaRPr lang="en-GB" sz="1800" dirty="0"/>
          </a:p>
          <a:p>
            <a:pPr lvl="1"/>
            <a:r>
              <a:rPr lang="en-GB" sz="1800" dirty="0" smtClean="0"/>
              <a:t>Sensible Heat</a:t>
            </a:r>
          </a:p>
          <a:p>
            <a:pPr lvl="2"/>
            <a:r>
              <a:rPr lang="en-GB" sz="1800" dirty="0" smtClean="0"/>
              <a:t>Near-surface temperature profile, wind speed, transfer coefficient</a:t>
            </a:r>
            <a:endParaRPr lang="en-GB" sz="1800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22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4606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68907"/>
            <a:ext cx="6860515" cy="5256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20043" y="3294112"/>
            <a:ext cx="6127947" cy="1143000"/>
          </a:xfrm>
          <a:scene3d>
            <a:camera prst="orthographicFront">
              <a:rot lat="0" lon="0" rev="5400000"/>
            </a:camera>
            <a:lightRig rig="threePt" dir="t"/>
          </a:scene3d>
        </p:spPr>
        <p:txBody>
          <a:bodyPr/>
          <a:lstStyle/>
          <a:p>
            <a:r>
              <a:rPr lang="en-GB" sz="2800" dirty="0"/>
              <a:t>Net Imbalance </a:t>
            </a:r>
            <a:r>
              <a:rPr lang="en-GB" sz="2800" u="sng" dirty="0"/>
              <a:t>Anomaly</a:t>
            </a:r>
            <a:r>
              <a:rPr lang="en-GB" sz="2800" dirty="0"/>
              <a:t> (Wm</a:t>
            </a:r>
            <a:r>
              <a:rPr lang="en-GB" sz="2800" baseline="30000" dirty="0"/>
              <a:t>-2</a:t>
            </a:r>
            <a:r>
              <a:rPr lang="en-GB" sz="2800" dirty="0" smtClean="0"/>
              <a:t>)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920019" y="1484784"/>
            <a:ext cx="2188485" cy="40011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B050"/>
                </a:solidFill>
              </a:rPr>
              <a:t>0.62±0.43 Wm</a:t>
            </a:r>
            <a:r>
              <a:rPr lang="en-GB" b="1" baseline="30000" dirty="0" smtClean="0">
                <a:solidFill>
                  <a:srgbClr val="00B050"/>
                </a:solidFill>
              </a:rPr>
              <a:t>-2</a:t>
            </a:r>
            <a:endParaRPr lang="en-GB" b="1" baseline="300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426295" y="841068"/>
            <a:ext cx="1057473" cy="43219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483768" y="836712"/>
            <a:ext cx="1152112" cy="43219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752136" y="836712"/>
            <a:ext cx="1044000" cy="43219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796136" y="836712"/>
            <a:ext cx="1159379" cy="4365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635896" y="836712"/>
            <a:ext cx="1116000" cy="4365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766445"/>
            <a:ext cx="867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00"/>
                </a:solidFill>
              </a:rPr>
              <a:t>Imbalance: </a:t>
            </a:r>
            <a:r>
              <a:rPr lang="en-GB" sz="3600" dirty="0" smtClean="0">
                <a:solidFill>
                  <a:srgbClr val="000000"/>
                </a:solidFill>
              </a:rPr>
              <a:t>0.23   0.00   0.78   0.63   0.63   (Wm</a:t>
            </a:r>
            <a:r>
              <a:rPr lang="en-GB" sz="3600" baseline="30000" dirty="0" smtClean="0">
                <a:solidFill>
                  <a:srgbClr val="000000"/>
                </a:solidFill>
              </a:rPr>
              <a:t>-2</a:t>
            </a:r>
            <a:r>
              <a:rPr lang="en-GB" sz="3600" dirty="0" smtClean="0">
                <a:solidFill>
                  <a:srgbClr val="000000"/>
                </a:solidFill>
              </a:rPr>
              <a:t>)</a:t>
            </a:r>
            <a:endParaRPr lang="en-GB" sz="36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1896" y="6375857"/>
            <a:ext cx="2881733" cy="400110"/>
          </a:xfrm>
          <a:prstGeom prst="rect">
            <a:avLst/>
          </a:prstGeom>
          <a:solidFill>
            <a:schemeClr val="bg1"/>
          </a:solidFill>
          <a:ln>
            <a:solidFill>
              <a:srgbClr val="DDDDD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0000"/>
                </a:solidFill>
                <a:latin typeface="Arial" charset="0"/>
                <a:hlinkClick r:id="rId3"/>
              </a:rPr>
              <a:t>Allan et al. (2014) GRL</a:t>
            </a:r>
            <a:endParaRPr lang="en-GB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4662396"/>
            <a:ext cx="2016405" cy="11594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34110" y="5345708"/>
            <a:ext cx="100584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0000"/>
                </a:solidFill>
                <a:latin typeface="Arial" charset="0"/>
              </a:rPr>
              <a:t>Volcano</a:t>
            </a:r>
            <a:endParaRPr lang="en-GB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18703" y="1626778"/>
            <a:ext cx="1081489" cy="307777"/>
          </a:xfrm>
          <a:prstGeom prst="rect">
            <a:avLst/>
          </a:prstGeom>
          <a:solidFill>
            <a:srgbClr val="A3E7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0000"/>
                </a:solidFill>
                <a:latin typeface="Arial" charset="0"/>
              </a:rPr>
              <a:t>La Niña</a:t>
            </a:r>
            <a:endParaRPr lang="en-GB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52683" y="4218871"/>
            <a:ext cx="925498" cy="307777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0000"/>
                </a:solidFill>
                <a:latin typeface="Arial" charset="0"/>
              </a:rPr>
              <a:t>El Niño</a:t>
            </a:r>
            <a:endParaRPr lang="en-GB" b="1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 bwMode="auto">
          <a:xfrm flipV="1">
            <a:off x="6078181" y="3851951"/>
            <a:ext cx="877334" cy="520809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0" idx="1"/>
          </p:cNvCxnSpPr>
          <p:nvPr/>
        </p:nvCxnSpPr>
        <p:spPr bwMode="auto">
          <a:xfrm flipH="1" flipV="1">
            <a:off x="4513186" y="3866853"/>
            <a:ext cx="639497" cy="505907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19" idx="2"/>
          </p:cNvCxnSpPr>
          <p:nvPr/>
        </p:nvCxnSpPr>
        <p:spPr bwMode="auto">
          <a:xfrm>
            <a:off x="5759448" y="1934555"/>
            <a:ext cx="756768" cy="209501"/>
          </a:xfrm>
          <a:prstGeom prst="straightConnector1">
            <a:avLst/>
          </a:prstGeom>
          <a:noFill/>
          <a:ln w="38100" cap="flat" cmpd="sng" algn="ctr">
            <a:solidFill>
              <a:srgbClr val="A3E7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5002679" y="1934555"/>
            <a:ext cx="756768" cy="209501"/>
          </a:xfrm>
          <a:prstGeom prst="straightConnector1">
            <a:avLst/>
          </a:prstGeom>
          <a:noFill/>
          <a:ln w="38100" cap="flat" cmpd="sng" algn="ctr">
            <a:solidFill>
              <a:srgbClr val="A3E7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1637421" y="1484784"/>
            <a:ext cx="2862571" cy="40011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0.34±0.67 Wm</a:t>
            </a:r>
            <a:r>
              <a:rPr lang="en-GB" b="1" baseline="30000" dirty="0" smtClean="0">
                <a:solidFill>
                  <a:srgbClr val="FF0000"/>
                </a:solidFill>
              </a:rPr>
              <a:t>-2</a:t>
            </a:r>
            <a:endParaRPr lang="en-GB" b="1" baseline="30000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 flipV="1">
            <a:off x="1426296" y="1412776"/>
            <a:ext cx="3285088" cy="450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4832934" y="1412776"/>
            <a:ext cx="2803679" cy="450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782238" y="235058"/>
            <a:ext cx="7534177" cy="79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 sz="2000" baseline="0">
                <a:solidFill>
                  <a:schemeClr val="tx2"/>
                </a:solidFill>
                <a:latin typeface="+mn-lt"/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 sz="2000" baseline="0">
                <a:solidFill>
                  <a:schemeClr val="tx2"/>
                </a:solidFill>
                <a:latin typeface="+mn-lt"/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 sz="20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lang="en-GB" sz="3600" kern="0" cap="all" dirty="0" smtClean="0">
                <a:solidFill>
                  <a:srgbClr val="D2002E"/>
                </a:solidFill>
                <a:latin typeface="Effra Bold"/>
              </a:rPr>
              <a:t>Earth continues to heat up</a:t>
            </a:r>
            <a:endParaRPr kumimoji="0" lang="en-GB" sz="3600" b="0" i="0" u="none" strike="noStrike" kern="0" cap="all" spc="0" normalizeH="0" baseline="0" noProof="0" dirty="0" smtClean="0">
              <a:ln>
                <a:noFill/>
              </a:ln>
              <a:solidFill>
                <a:srgbClr val="D2002E"/>
              </a:solidFill>
              <a:effectLst/>
              <a:uLnTx/>
              <a:uFillTx/>
              <a:latin typeface="Effra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9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8" grpId="0" animBg="1"/>
      <p:bldP spid="10" grpId="0" animBg="1"/>
      <p:bldP spid="11" grpId="0" animBg="1"/>
      <p:bldP spid="9" grpId="0" animBg="1"/>
      <p:bldP spid="5" grpId="0"/>
      <p:bldP spid="18" grpId="0" animBg="1"/>
      <p:bldP spid="19" grpId="0" animBg="1"/>
      <p:bldP spid="20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116632"/>
            <a:ext cx="4075192" cy="828000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1196752"/>
            <a:ext cx="8280000" cy="5040560"/>
          </a:xfrm>
        </p:spPr>
        <p:txBody>
          <a:bodyPr/>
          <a:lstStyle/>
          <a:p>
            <a:r>
              <a:rPr lang="en-GB" sz="2400" dirty="0" smtClean="0">
                <a:solidFill>
                  <a:schemeClr val="accent4"/>
                </a:solidFill>
              </a:rPr>
              <a:t>Heating </a:t>
            </a:r>
            <a:r>
              <a:rPr lang="en-GB" sz="2400" dirty="0">
                <a:solidFill>
                  <a:schemeClr val="accent4"/>
                </a:solidFill>
              </a:rPr>
              <a:t>of Earth continues at rate of </a:t>
            </a:r>
            <a:r>
              <a:rPr lang="en-GB" sz="2400" dirty="0">
                <a:solidFill>
                  <a:schemeClr val="accent4"/>
                </a:solidFill>
                <a:cs typeface="Arial" panose="020B0604020202020204" pitchFamily="34" charset="0"/>
              </a:rPr>
              <a:t>~</a:t>
            </a:r>
            <a:r>
              <a:rPr lang="en-GB" sz="2400" dirty="0">
                <a:solidFill>
                  <a:schemeClr val="accent4"/>
                </a:solidFill>
              </a:rPr>
              <a:t>0.6 Wm</a:t>
            </a:r>
            <a:r>
              <a:rPr lang="en-GB" sz="2400" baseline="30000" dirty="0">
                <a:solidFill>
                  <a:schemeClr val="accent4"/>
                </a:solidFill>
              </a:rPr>
              <a:t>-2</a:t>
            </a:r>
          </a:p>
          <a:p>
            <a:pPr lvl="1"/>
            <a:r>
              <a:rPr lang="en-GB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Manifest as positive imbalance in Southern Hemisphere</a:t>
            </a:r>
          </a:p>
          <a:p>
            <a:pPr lvl="1"/>
            <a:r>
              <a:rPr lang="en-GB" sz="2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</a:t>
            </a:r>
            <a:r>
              <a:rPr lang="en-GB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nergy transport by ocean to Northern Hemisphere offset by atmospheric energy transport to Southern Hemisphere  </a:t>
            </a:r>
          </a:p>
          <a:p>
            <a:pPr lvl="1"/>
            <a:r>
              <a:rPr lang="en-GB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Variability </a:t>
            </a:r>
            <a:r>
              <a:rPr lang="en-GB" sz="2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from radiative </a:t>
            </a:r>
            <a:r>
              <a:rPr lang="en-GB" sz="24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forcings</a:t>
            </a:r>
            <a:r>
              <a:rPr lang="en-GB" sz="2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&amp; </a:t>
            </a:r>
            <a:r>
              <a:rPr lang="en-GB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ocean internal changes</a:t>
            </a:r>
          </a:p>
          <a:p>
            <a:r>
              <a:rPr lang="en-GB" sz="2400" dirty="0"/>
              <a:t>Where is the excess energy going in the oceans</a:t>
            </a:r>
            <a:r>
              <a:rPr lang="en-GB" sz="2400" dirty="0" smtClean="0"/>
              <a:t>?</a:t>
            </a:r>
            <a:endParaRPr lang="en-GB" sz="2400" dirty="0" smtClean="0">
              <a:solidFill>
                <a:schemeClr val="accent4"/>
              </a:solidFill>
            </a:endParaRPr>
          </a:p>
          <a:p>
            <a:r>
              <a:rPr lang="en-GB" sz="2400" dirty="0" smtClean="0">
                <a:solidFill>
                  <a:schemeClr val="accent4"/>
                </a:solidFill>
              </a:rPr>
              <a:t>Toward reconciled ocean heating </a:t>
            </a:r>
            <a:r>
              <a:rPr lang="en-GB" sz="2400" dirty="0">
                <a:solidFill>
                  <a:schemeClr val="accent4"/>
                </a:solidFill>
              </a:rPr>
              <a:t>&amp;</a:t>
            </a:r>
            <a:r>
              <a:rPr lang="en-GB" sz="2400" dirty="0" smtClean="0">
                <a:solidFill>
                  <a:schemeClr val="accent4"/>
                </a:solidFill>
              </a:rPr>
              <a:t> radiation budget changes</a:t>
            </a:r>
          </a:p>
          <a:p>
            <a:r>
              <a:rPr lang="en-GB" sz="2400" dirty="0" smtClean="0"/>
              <a:t>Do feedbacks amplify/extend hiatus/surge events?</a:t>
            </a:r>
            <a:endParaRPr lang="en-GB" sz="2400" dirty="0"/>
          </a:p>
          <a:p>
            <a:r>
              <a:rPr lang="en-GB" sz="2400" dirty="0" smtClean="0">
                <a:solidFill>
                  <a:schemeClr val="accent4"/>
                </a:solidFill>
              </a:rPr>
              <a:t>Inter-hemispheric heating links to model precipitation biases</a:t>
            </a:r>
            <a:endParaRPr lang="en-GB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GB" sz="200" dirty="0" smtClean="0"/>
          </a:p>
          <a:p>
            <a:pPr marL="0" indent="0">
              <a:buNone/>
            </a:pPr>
            <a:r>
              <a:rPr lang="en-GB" sz="1800" dirty="0" smtClean="0"/>
              <a:t>See posters on:</a:t>
            </a:r>
          </a:p>
          <a:p>
            <a:pPr marL="0" indent="0">
              <a:buNone/>
            </a:pPr>
            <a:r>
              <a:rPr lang="en-GB" sz="1800" dirty="0" smtClean="0"/>
              <a:t> </a:t>
            </a:r>
            <a:r>
              <a:rPr lang="en-GB" sz="1800" dirty="0"/>
              <a:t>C</a:t>
            </a:r>
            <a:r>
              <a:rPr lang="en-GB" sz="1800" dirty="0" smtClean="0"/>
              <a:t>hanging water cycle and interhemispheric energy transports (Allan &amp; Liu)</a:t>
            </a:r>
          </a:p>
          <a:p>
            <a:pPr marL="0" indent="0">
              <a:buNone/>
            </a:pPr>
            <a:r>
              <a:rPr lang="en-GB" sz="1800" dirty="0" smtClean="0"/>
              <a:t>Recent changes in precipitation over Africa (</a:t>
            </a:r>
            <a:r>
              <a:rPr lang="en-GB" sz="1800" dirty="0" err="1" smtClean="0"/>
              <a:t>Maidment</a:t>
            </a:r>
            <a:r>
              <a:rPr lang="en-GB" sz="1800" dirty="0" smtClean="0"/>
              <a:t> et al. )</a:t>
            </a:r>
          </a:p>
          <a:p>
            <a:pPr marL="0" indent="0">
              <a:buNone/>
            </a:pPr>
            <a:r>
              <a:rPr lang="en-GB" sz="1800" dirty="0" smtClean="0"/>
              <a:t>Clouds, radiation and precipitation in west Africa (DACCIWA; Hill et al.)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22418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3</a:t>
            </a:fld>
            <a:endParaRPr lang="en-GB" altLang="en-US">
              <a:solidFill>
                <a:srgbClr val="50535A"/>
              </a:solidFill>
            </a:endParaRPr>
          </a:p>
        </p:txBody>
      </p:sp>
      <p:pic>
        <p:nvPicPr>
          <p:cNvPr id="4098" name="Picture 2" descr="https://upload.wikimedia.org/wikipedia/commons/e/e0/Clouds_over_the_Atlantic_Ocea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3"/>
          <a:stretch/>
        </p:blipFill>
        <p:spPr bwMode="auto">
          <a:xfrm>
            <a:off x="-1" y="0"/>
            <a:ext cx="9144001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683568" y="764704"/>
            <a:ext cx="936104" cy="2195674"/>
          </a:xfrm>
          <a:prstGeom prst="straightConnector1">
            <a:avLst/>
          </a:prstGeom>
          <a:noFill/>
          <a:ln w="190500" cap="flat" cmpd="sng" algn="ctr">
            <a:solidFill>
              <a:srgbClr val="FFFF00"/>
            </a:solidFill>
            <a:prstDash val="solid"/>
            <a:round/>
            <a:headEnd type="none" w="sm" len="sm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683568" y="782752"/>
            <a:ext cx="1296144" cy="3006288"/>
          </a:xfrm>
          <a:prstGeom prst="straightConnector1">
            <a:avLst/>
          </a:prstGeom>
          <a:noFill/>
          <a:ln w="177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248045" y="27246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DFDFD"/>
                </a:solidFill>
                <a:latin typeface="+mn-lt"/>
              </a:rPr>
              <a:t>Solar “Constant”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980728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DFDFD"/>
                </a:solidFill>
                <a:latin typeface="+mn-lt"/>
              </a:rPr>
              <a:t>Atmospheric absorption (water vapour, ozone, aerosol)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19672" y="214505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DFDFD"/>
                </a:solidFill>
                <a:latin typeface="+mn-lt"/>
              </a:rPr>
              <a:t>Scattering (clouds, aerosol)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8045" y="4422233"/>
            <a:ext cx="1902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DFDFD"/>
                </a:solidFill>
              </a:rPr>
              <a:t>A</a:t>
            </a:r>
            <a:r>
              <a:rPr lang="en-GB" b="1" dirty="0" smtClean="0">
                <a:solidFill>
                  <a:srgbClr val="FDFDFD"/>
                </a:solidFill>
                <a:latin typeface="+mn-lt"/>
              </a:rPr>
              <a:t>bsorption: surface albedo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779912" y="3896482"/>
            <a:ext cx="432048" cy="1044686"/>
          </a:xfrm>
          <a:prstGeom prst="straightConnector1">
            <a:avLst/>
          </a:prstGeom>
          <a:noFill/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4788024" y="2960378"/>
            <a:ext cx="0" cy="2003672"/>
          </a:xfrm>
          <a:prstGeom prst="straightConnector1">
            <a:avLst/>
          </a:prstGeom>
          <a:noFill/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788024" y="4130793"/>
            <a:ext cx="0" cy="846949"/>
          </a:xfrm>
          <a:prstGeom prst="straightConnector1">
            <a:avLst/>
          </a:prstGeom>
          <a:noFill/>
          <a:ln w="1270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2649408" y="4941168"/>
            <a:ext cx="3290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Atmospheric emission: </a:t>
            </a:r>
          </a:p>
          <a:p>
            <a:pPr algn="ctr"/>
            <a:r>
              <a:rPr lang="en-GB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</a:t>
            </a:r>
            <a:r>
              <a:rPr lang="en-GB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ear-surface temperature, water vapour,                        cloud cover/altitude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73744" y="4293096"/>
            <a:ext cx="2354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Surface emission:</a:t>
            </a:r>
          </a:p>
          <a:p>
            <a:r>
              <a:rPr lang="en-GB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Skin temperature (&amp; emissivity)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5580112" y="3717032"/>
            <a:ext cx="0" cy="1224136"/>
          </a:xfrm>
          <a:prstGeom prst="straightConnector1">
            <a:avLst/>
          </a:prstGeom>
          <a:noFill/>
          <a:ln w="1270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1" name="Freeform 30"/>
          <p:cNvSpPr/>
          <p:nvPr/>
        </p:nvSpPr>
        <p:spPr>
          <a:xfrm>
            <a:off x="7892967" y="3524596"/>
            <a:ext cx="436613" cy="781397"/>
          </a:xfrm>
          <a:custGeom>
            <a:avLst/>
            <a:gdLst>
              <a:gd name="connsiteX0" fmla="*/ 386509 w 436613"/>
              <a:gd name="connsiteY0" fmla="*/ 781397 h 781397"/>
              <a:gd name="connsiteX1" fmla="*/ 87251 w 436613"/>
              <a:gd name="connsiteY1" fmla="*/ 515389 h 781397"/>
              <a:gd name="connsiteX2" fmla="*/ 286757 w 436613"/>
              <a:gd name="connsiteY2" fmla="*/ 282633 h 781397"/>
              <a:gd name="connsiteX3" fmla="*/ 436386 w 436613"/>
              <a:gd name="connsiteY3" fmla="*/ 448888 h 781397"/>
              <a:gd name="connsiteX4" fmla="*/ 253506 w 436613"/>
              <a:gd name="connsiteY4" fmla="*/ 515389 h 781397"/>
              <a:gd name="connsiteX5" fmla="*/ 20749 w 436613"/>
              <a:gd name="connsiteY5" fmla="*/ 365760 h 781397"/>
              <a:gd name="connsiteX6" fmla="*/ 20749 w 436613"/>
              <a:gd name="connsiteY6" fmla="*/ 83128 h 781397"/>
              <a:gd name="connsiteX7" fmla="*/ 103877 w 436613"/>
              <a:gd name="connsiteY7" fmla="*/ 0 h 781397"/>
              <a:gd name="connsiteX8" fmla="*/ 103877 w 436613"/>
              <a:gd name="connsiteY8" fmla="*/ 0 h 78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6613" h="781397">
                <a:moveTo>
                  <a:pt x="386509" y="781397"/>
                </a:moveTo>
                <a:cubicBezTo>
                  <a:pt x="245192" y="689956"/>
                  <a:pt x="103876" y="598516"/>
                  <a:pt x="87251" y="515389"/>
                </a:cubicBezTo>
                <a:cubicBezTo>
                  <a:pt x="70626" y="432262"/>
                  <a:pt x="228568" y="293716"/>
                  <a:pt x="286757" y="282633"/>
                </a:cubicBezTo>
                <a:cubicBezTo>
                  <a:pt x="344946" y="271550"/>
                  <a:pt x="441928" y="410095"/>
                  <a:pt x="436386" y="448888"/>
                </a:cubicBezTo>
                <a:cubicBezTo>
                  <a:pt x="430844" y="487681"/>
                  <a:pt x="322779" y="529244"/>
                  <a:pt x="253506" y="515389"/>
                </a:cubicBezTo>
                <a:cubicBezTo>
                  <a:pt x="184233" y="501534"/>
                  <a:pt x="59542" y="437803"/>
                  <a:pt x="20749" y="365760"/>
                </a:cubicBezTo>
                <a:cubicBezTo>
                  <a:pt x="-18044" y="293717"/>
                  <a:pt x="6894" y="144088"/>
                  <a:pt x="20749" y="83128"/>
                </a:cubicBezTo>
                <a:cubicBezTo>
                  <a:pt x="34604" y="22168"/>
                  <a:pt x="103877" y="0"/>
                  <a:pt x="103877" y="0"/>
                </a:cubicBezTo>
                <a:lnTo>
                  <a:pt x="103877" y="0"/>
                </a:lnTo>
              </a:path>
            </a:pathLst>
          </a:custGeom>
          <a:noFill/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eform 32"/>
          <p:cNvSpPr/>
          <p:nvPr/>
        </p:nvSpPr>
        <p:spPr>
          <a:xfrm>
            <a:off x="7236297" y="3717032"/>
            <a:ext cx="424858" cy="648072"/>
          </a:xfrm>
          <a:custGeom>
            <a:avLst/>
            <a:gdLst>
              <a:gd name="connsiteX0" fmla="*/ 386509 w 436613"/>
              <a:gd name="connsiteY0" fmla="*/ 781397 h 781397"/>
              <a:gd name="connsiteX1" fmla="*/ 87251 w 436613"/>
              <a:gd name="connsiteY1" fmla="*/ 515389 h 781397"/>
              <a:gd name="connsiteX2" fmla="*/ 286757 w 436613"/>
              <a:gd name="connsiteY2" fmla="*/ 282633 h 781397"/>
              <a:gd name="connsiteX3" fmla="*/ 436386 w 436613"/>
              <a:gd name="connsiteY3" fmla="*/ 448888 h 781397"/>
              <a:gd name="connsiteX4" fmla="*/ 253506 w 436613"/>
              <a:gd name="connsiteY4" fmla="*/ 515389 h 781397"/>
              <a:gd name="connsiteX5" fmla="*/ 20749 w 436613"/>
              <a:gd name="connsiteY5" fmla="*/ 365760 h 781397"/>
              <a:gd name="connsiteX6" fmla="*/ 20749 w 436613"/>
              <a:gd name="connsiteY6" fmla="*/ 83128 h 781397"/>
              <a:gd name="connsiteX7" fmla="*/ 103877 w 436613"/>
              <a:gd name="connsiteY7" fmla="*/ 0 h 781397"/>
              <a:gd name="connsiteX8" fmla="*/ 103877 w 436613"/>
              <a:gd name="connsiteY8" fmla="*/ 0 h 78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6613" h="781397">
                <a:moveTo>
                  <a:pt x="386509" y="781397"/>
                </a:moveTo>
                <a:cubicBezTo>
                  <a:pt x="245192" y="689956"/>
                  <a:pt x="103876" y="598516"/>
                  <a:pt x="87251" y="515389"/>
                </a:cubicBezTo>
                <a:cubicBezTo>
                  <a:pt x="70626" y="432262"/>
                  <a:pt x="228568" y="293716"/>
                  <a:pt x="286757" y="282633"/>
                </a:cubicBezTo>
                <a:cubicBezTo>
                  <a:pt x="344946" y="271550"/>
                  <a:pt x="441928" y="410095"/>
                  <a:pt x="436386" y="448888"/>
                </a:cubicBezTo>
                <a:cubicBezTo>
                  <a:pt x="430844" y="487681"/>
                  <a:pt x="322779" y="529244"/>
                  <a:pt x="253506" y="515389"/>
                </a:cubicBezTo>
                <a:cubicBezTo>
                  <a:pt x="184233" y="501534"/>
                  <a:pt x="59542" y="437803"/>
                  <a:pt x="20749" y="365760"/>
                </a:cubicBezTo>
                <a:cubicBezTo>
                  <a:pt x="-18044" y="293717"/>
                  <a:pt x="6894" y="144088"/>
                  <a:pt x="20749" y="83128"/>
                </a:cubicBezTo>
                <a:cubicBezTo>
                  <a:pt x="34604" y="22168"/>
                  <a:pt x="103877" y="0"/>
                  <a:pt x="103877" y="0"/>
                </a:cubicBezTo>
                <a:lnTo>
                  <a:pt x="103877" y="0"/>
                </a:lnTo>
              </a:path>
            </a:pathLst>
          </a:custGeom>
          <a:noFill/>
          <a:ln w="57150">
            <a:solidFill>
              <a:srgbClr val="FFC000"/>
            </a:solidFill>
            <a:tailEnd type="triangle"/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5841268" y="2249577"/>
            <a:ext cx="34832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Near-surface water vapour </a:t>
            </a:r>
            <a:r>
              <a:rPr lang="en-GB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near-surface &amp; skin temperature, </a:t>
            </a:r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wind speed, transfer coefficient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1520" y="5385410"/>
            <a:ext cx="1902686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DFDFD"/>
                </a:solidFill>
                <a:latin typeface="+mn-lt"/>
              </a:rPr>
              <a:t>SHORTWAVE RADIATION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13504" y="6309320"/>
            <a:ext cx="3362752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LONGWAVE RADIATION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96136" y="1424970"/>
            <a:ext cx="2966637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C000"/>
                </a:solidFill>
              </a:rPr>
              <a:t>SENSIBLE </a:t>
            </a:r>
            <a:r>
              <a:rPr lang="en-GB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&amp;</a:t>
            </a:r>
            <a:r>
              <a:rPr lang="en-GB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LATENT HEAT FLUXES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1860448" y="3573016"/>
            <a:ext cx="551312" cy="1368152"/>
          </a:xfrm>
          <a:prstGeom prst="straightConnector1">
            <a:avLst/>
          </a:prstGeom>
          <a:noFill/>
          <a:ln w="1270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9" name="Title 1"/>
          <p:cNvSpPr txBox="1">
            <a:spLocks/>
          </p:cNvSpPr>
          <p:nvPr/>
        </p:nvSpPr>
        <p:spPr bwMode="auto">
          <a:xfrm>
            <a:off x="4831688" y="368752"/>
            <a:ext cx="3916776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9pPr>
          </a:lstStyle>
          <a:p>
            <a:pPr algn="r"/>
            <a:r>
              <a:rPr lang="en-GB" sz="3600" kern="0" dirty="0" smtClean="0"/>
              <a:t>Air-sea fluxes </a:t>
            </a:r>
          </a:p>
          <a:p>
            <a:pPr algn="r"/>
            <a:r>
              <a:rPr lang="en-GB" sz="3600" kern="0" dirty="0" smtClean="0"/>
              <a:t>in reanalyses</a:t>
            </a:r>
            <a:endParaRPr lang="en-GB" sz="3600" kern="0" dirty="0"/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683568" y="764704"/>
            <a:ext cx="432048" cy="1014209"/>
          </a:xfrm>
          <a:prstGeom prst="straightConnector1">
            <a:avLst/>
          </a:prstGeom>
          <a:noFill/>
          <a:ln w="2540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/>
          <p:nvPr/>
        </p:nvCxnSpPr>
        <p:spPr bwMode="auto">
          <a:xfrm flipV="1">
            <a:off x="2915816" y="2060849"/>
            <a:ext cx="334941" cy="504055"/>
          </a:xfrm>
          <a:prstGeom prst="straightConnector1">
            <a:avLst/>
          </a:prstGeom>
          <a:noFill/>
          <a:ln w="63500" cap="flat" cmpd="sng" algn="ctr">
            <a:solidFill>
              <a:srgbClr val="FFFF99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/>
          <p:nvPr/>
        </p:nvCxnSpPr>
        <p:spPr bwMode="auto">
          <a:xfrm flipV="1">
            <a:off x="2051720" y="2780928"/>
            <a:ext cx="720080" cy="1020306"/>
          </a:xfrm>
          <a:prstGeom prst="straightConnector1">
            <a:avLst/>
          </a:prstGeom>
          <a:noFill/>
          <a:ln w="63500" cap="flat" cmpd="sng" algn="ctr">
            <a:solidFill>
              <a:srgbClr val="FFFF99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2483675" y="4130793"/>
            <a:ext cx="459143" cy="675822"/>
          </a:xfrm>
          <a:prstGeom prst="straightConnector1">
            <a:avLst/>
          </a:prstGeom>
          <a:noFill/>
          <a:ln w="38100" cap="flat" cmpd="sng" algn="ctr">
            <a:solidFill>
              <a:srgbClr val="FFFF99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54021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Turbulent fluxes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2214000"/>
            <a:ext cx="2563024" cy="3960000"/>
          </a:xfrm>
        </p:spPr>
        <p:txBody>
          <a:bodyPr/>
          <a:lstStyle/>
          <a:p>
            <a:r>
              <a:rPr lang="en-GB" sz="2400" dirty="0" smtClean="0"/>
              <a:t>Parametrized: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Assimilation of water vapour, temperature and wind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Interpolation over lower atmospheric layers important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Turbulent exchange coefficient and skin properties depend on surface type and atmospheric stability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4</a:t>
            </a:fld>
            <a:endParaRPr lang="en-GB" altLang="en-US">
              <a:solidFill>
                <a:srgbClr val="50535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77576" y="3731548"/>
                <a:ext cx="6613605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𝐻</m:t>
                      </m:r>
                      <m:r>
                        <a:rPr lang="en-GB" sz="3200" b="0" i="1" baseline="-25000" smtClean="0">
                          <a:solidFill>
                            <a:schemeClr val="tx2"/>
                          </a:solidFill>
                          <a:latin typeface="Cambria Math"/>
                        </a:rPr>
                        <m:t>𝑆</m:t>
                      </m:r>
                      <m:r>
                        <a:rPr lang="en-GB" sz="32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3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GB" sz="3200" b="0" i="1" baseline="-25000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𝑈</m:t>
                          </m:r>
                          <m:r>
                            <a:rPr lang="en-GB" sz="3200" b="0" i="1" baseline="-25000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e>
                      </m:d>
                      <m:r>
                        <a:rPr lang="en-GB" sz="3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GB" sz="3200" b="0" i="1" baseline="-25000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𝐻</m:t>
                      </m:r>
                      <m:d>
                        <m:dPr>
                          <m:ctrlPr>
                            <a:rPr lang="en-GB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3200" i="1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GB" sz="3200" i="1" baseline="-25000">
                              <a:latin typeface="Cambria Math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3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sz="32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  <m:r>
                                <a:rPr lang="en-GB" sz="3200" i="1" baseline="-2500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  <m:r>
                                <a:rPr lang="en-GB" sz="3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32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b="0" i="1" smtClean="0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sz="3200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32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32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sSub>
                            <m:sSubPr>
                              <m:ctrlPr>
                                <a:rPr lang="en-GB" sz="32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32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 sz="3200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3200" b="0" dirty="0" smtClean="0">
                  <a:solidFill>
                    <a:schemeClr val="tx2"/>
                  </a:solidFill>
                  <a:ea typeface="Cambria Math"/>
                </a:endParaRPr>
              </a:p>
              <a:p>
                <a:endParaRPr lang="en-GB" sz="1200" dirty="0" smtClean="0">
                  <a:solidFill>
                    <a:schemeClr val="tx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/>
                        </a:rPr>
                        <m:t>𝐻</m:t>
                      </m:r>
                      <m:r>
                        <a:rPr lang="en-GB" sz="3200" b="0" i="1" baseline="-25000" smtClean="0">
                          <a:latin typeface="Cambria Math"/>
                        </a:rPr>
                        <m:t>𝑙</m:t>
                      </m:r>
                      <m:r>
                        <a:rPr lang="en-GB" sz="3200" i="1">
                          <a:latin typeface="Cambria Math"/>
                        </a:rPr>
                        <m:t>=</m:t>
                      </m:r>
                      <m:r>
                        <a:rPr lang="en-GB" sz="3200" i="1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GB" sz="3200" i="1" baseline="-25000">
                          <a:latin typeface="Cambria Math"/>
                          <a:ea typeface="Cambria Math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3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3200" i="1">
                              <a:latin typeface="Cambria Math"/>
                              <a:ea typeface="Cambria Math"/>
                            </a:rPr>
                            <m:t>𝑈</m:t>
                          </m:r>
                          <m:r>
                            <a:rPr lang="en-GB" sz="3200" i="1" baseline="-25000">
                              <a:latin typeface="Cambria Math"/>
                              <a:ea typeface="Cambria Math"/>
                            </a:rPr>
                            <m:t>𝐿</m:t>
                          </m:r>
                        </m:e>
                      </m:d>
                      <m:r>
                        <a:rPr lang="en-GB" sz="3200" i="1"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GB" sz="3200" i="1" baseline="-25000">
                          <a:latin typeface="Cambria Math"/>
                          <a:ea typeface="Cambria Math"/>
                        </a:rPr>
                        <m:t>𝐻</m:t>
                      </m:r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[</m:t>
                      </m:r>
                      <m:sSub>
                        <m:sSubPr>
                          <m:ctrlPr>
                            <a:rPr lang="en-GB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sub>
                      </m:sSub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GB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/>
                              <a:ea typeface="Cambria Math"/>
                            </a:rPr>
                            <m:t>𝑠𝑎𝑡</m:t>
                          </m:r>
                        </m:sub>
                      </m:sSub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  <m:r>
                            <a:rPr lang="en-GB" sz="3200" b="0" i="1" baseline="-25000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en-GB" sz="3200" dirty="0"/>
              </a:p>
              <a:p>
                <a:endParaRPr lang="en-GB" dirty="0" smtClean="0">
                  <a:solidFill>
                    <a:schemeClr val="tx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576" y="3731548"/>
                <a:ext cx="6613605" cy="156966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 bwMode="auto">
          <a:xfrm flipV="1">
            <a:off x="4499992" y="5045114"/>
            <a:ext cx="576064" cy="864096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3347864" y="5909210"/>
            <a:ext cx="172819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+mn-lt"/>
              </a:rPr>
              <a:t>Wind speed</a:t>
            </a:r>
          </a:p>
        </p:txBody>
      </p:sp>
      <p:cxnSp>
        <p:nvCxnSpPr>
          <p:cNvPr id="10" name="Straight Arrow Connector 9"/>
          <p:cNvCxnSpPr>
            <a:stCxn id="11" idx="0"/>
          </p:cNvCxnSpPr>
          <p:nvPr/>
        </p:nvCxnSpPr>
        <p:spPr bwMode="auto">
          <a:xfrm flipH="1" flipV="1">
            <a:off x="6444208" y="5114918"/>
            <a:ext cx="432048" cy="794292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5292080" y="5909210"/>
            <a:ext cx="316835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Specific humidity gradient</a:t>
            </a:r>
            <a:endParaRPr lang="en-GB" dirty="0" smtClean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14" name="Straight Arrow Connector 13"/>
          <p:cNvCxnSpPr>
            <a:stCxn id="11" idx="0"/>
          </p:cNvCxnSpPr>
          <p:nvPr/>
        </p:nvCxnSpPr>
        <p:spPr bwMode="auto">
          <a:xfrm flipV="1">
            <a:off x="6876256" y="5114918"/>
            <a:ext cx="504056" cy="794292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22" idx="2"/>
          </p:cNvCxnSpPr>
          <p:nvPr/>
        </p:nvCxnSpPr>
        <p:spPr bwMode="auto">
          <a:xfrm>
            <a:off x="4463988" y="3292535"/>
            <a:ext cx="612068" cy="439013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3707904" y="2276872"/>
            <a:ext cx="1512168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Turbulent exchange coefficient</a:t>
            </a:r>
            <a:endParaRPr lang="en-GB" dirty="0" smtClean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37" name="Straight Arrow Connector 36"/>
          <p:cNvCxnSpPr>
            <a:stCxn id="38" idx="2"/>
          </p:cNvCxnSpPr>
          <p:nvPr/>
        </p:nvCxnSpPr>
        <p:spPr bwMode="auto">
          <a:xfrm flipH="1">
            <a:off x="6300192" y="2823202"/>
            <a:ext cx="728464" cy="821822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5444480" y="2423092"/>
            <a:ext cx="316835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+mn-lt"/>
              </a:rPr>
              <a:t>Temperature gradient</a:t>
            </a:r>
          </a:p>
        </p:txBody>
      </p:sp>
      <p:cxnSp>
        <p:nvCxnSpPr>
          <p:cNvPr id="39" name="Straight Arrow Connector 38"/>
          <p:cNvCxnSpPr>
            <a:stCxn id="38" idx="2"/>
          </p:cNvCxnSpPr>
          <p:nvPr/>
        </p:nvCxnSpPr>
        <p:spPr bwMode="auto">
          <a:xfrm>
            <a:off x="7028656" y="2823202"/>
            <a:ext cx="99628" cy="821822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349435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908720"/>
            <a:ext cx="8280000" cy="828000"/>
          </a:xfrm>
        </p:spPr>
        <p:txBody>
          <a:bodyPr/>
          <a:lstStyle/>
          <a:p>
            <a:r>
              <a:rPr lang="en-GB" sz="3600" dirty="0" err="1" smtClean="0"/>
              <a:t>ClimatologY</a:t>
            </a:r>
            <a:r>
              <a:rPr lang="en-GB" sz="3600" dirty="0" smtClean="0"/>
              <a:t>, biases &amp; extremes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5</a:t>
            </a:fld>
            <a:endParaRPr lang="en-GB" altLang="en-US">
              <a:solidFill>
                <a:srgbClr val="50535A"/>
              </a:solidFill>
            </a:endParaRPr>
          </a:p>
        </p:txBody>
      </p:sp>
      <p:pic>
        <p:nvPicPr>
          <p:cNvPr id="2050" name="Picture 2" descr="web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602" y="1918320"/>
            <a:ext cx="40386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journals.ametsoc.org/na101/home/literatum/publisher/ams/journals/content/clim/2012/15200442-25.1/2011jcli4211.1/production/images/medium/2011jcli4211.1-f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0" y="3570136"/>
            <a:ext cx="4330452" cy="285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gure 1.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50000"/>
          <a:stretch/>
        </p:blipFill>
        <p:spPr bwMode="auto">
          <a:xfrm>
            <a:off x="4572000" y="4365104"/>
            <a:ext cx="4235202" cy="143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64830" y="5733256"/>
            <a:ext cx="353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Observing system </a:t>
            </a:r>
            <a:r>
              <a:rPr lang="en-GB" dirty="0" err="1" smtClean="0"/>
              <a:t>artifacts</a:t>
            </a:r>
            <a:r>
              <a:rPr lang="en-GB" dirty="0" smtClean="0"/>
              <a:t>: e.g. </a:t>
            </a:r>
            <a:r>
              <a:rPr lang="en-GB" dirty="0" smtClean="0">
                <a:hlinkClick r:id="rId5"/>
              </a:rPr>
              <a:t>Josey et al. (2014) GRL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16024" y="210556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Climatological biases related to realism of </a:t>
            </a:r>
            <a:r>
              <a:rPr lang="en-GB" dirty="0" err="1"/>
              <a:t>determinent</a:t>
            </a:r>
            <a:r>
              <a:rPr lang="en-GB" dirty="0"/>
              <a:t> variables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Climatologies</a:t>
            </a:r>
            <a:r>
              <a:rPr lang="en-GB" dirty="0"/>
              <a:t> hide characteristics of extremes </a:t>
            </a:r>
            <a:r>
              <a:rPr lang="en-GB" sz="1800" dirty="0"/>
              <a:t>e.g. </a:t>
            </a:r>
            <a:r>
              <a:rPr lang="en-GB" sz="1800" dirty="0" err="1">
                <a:hlinkClick r:id="rId6"/>
              </a:rPr>
              <a:t>Gulev</a:t>
            </a:r>
            <a:r>
              <a:rPr lang="en-GB" sz="1800" dirty="0">
                <a:hlinkClick r:id="rId6"/>
              </a:rPr>
              <a:t> et al. (2013) J. </a:t>
            </a:r>
            <a:r>
              <a:rPr lang="en-GB" sz="1800" dirty="0" err="1">
                <a:hlinkClick r:id="rId6"/>
              </a:rPr>
              <a:t>Clim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101115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inter-reanalysis uncertainty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6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501317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Standard deviation of multi-annual </a:t>
            </a:r>
            <a:r>
              <a:rPr lang="en-GB" b="1" dirty="0" smtClean="0"/>
              <a:t>mean net surface flux (ERAINT</a:t>
            </a:r>
            <a:r>
              <a:rPr lang="en-GB" b="1" dirty="0"/>
              <a:t>, ERA20C, 20thCR, JRA55 and MERRA).</a:t>
            </a:r>
          </a:p>
        </p:txBody>
      </p:sp>
      <p:pic>
        <p:nvPicPr>
          <p:cNvPr id="1030" name="Picture 6" descr="web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8880"/>
            <a:ext cx="40195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508104" y="5013176"/>
            <a:ext cx="28674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What about </a:t>
            </a:r>
            <a:r>
              <a:rPr lang="en-GB" b="1" dirty="0" err="1" smtClean="0"/>
              <a:t>interannual</a:t>
            </a:r>
            <a:r>
              <a:rPr lang="en-GB" b="1" dirty="0" smtClean="0"/>
              <a:t> variability?</a:t>
            </a:r>
            <a:endParaRPr lang="en-GB" b="1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2348880"/>
            <a:ext cx="405221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1740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/static-content/images/567/art%253A10.1007%252Fs10712-012-9213-z/MediaObjects/10712_2012_9213_Fig4_HTML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" t="97770" r="3986" b="-5463"/>
          <a:stretch/>
        </p:blipFill>
        <p:spPr bwMode="auto">
          <a:xfrm>
            <a:off x="336874" y="5932196"/>
            <a:ext cx="8411590" cy="66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520" y="584776"/>
            <a:ext cx="8280000" cy="828000"/>
          </a:xfrm>
        </p:spPr>
        <p:txBody>
          <a:bodyPr/>
          <a:lstStyle/>
          <a:p>
            <a:r>
              <a:rPr lang="en-GB" sz="3600" dirty="0" smtClean="0"/>
              <a:t>Trends in </a:t>
            </a:r>
            <a:r>
              <a:rPr lang="en-GB" sz="3600" dirty="0" err="1" smtClean="0"/>
              <a:t>reanaLyses</a:t>
            </a:r>
            <a:endParaRPr lang="en-GB" sz="3600" dirty="0"/>
          </a:p>
        </p:txBody>
      </p:sp>
      <p:pic>
        <p:nvPicPr>
          <p:cNvPr id="4" name="Picture 2" descr="/static-content/images/567/art%253A10.1007%252Fs10712-012-9213-z/MediaObjects/10712_2012_9213_Fig4_HTML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4" r="4083" b="23572"/>
          <a:stretch/>
        </p:blipFill>
        <p:spPr bwMode="auto">
          <a:xfrm>
            <a:off x="251520" y="1484784"/>
            <a:ext cx="8411590" cy="437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1607350"/>
            <a:ext cx="2037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7EAF35"/>
                </a:solidFill>
                <a:latin typeface="Calibri" pitchFamily="34" charset="0"/>
              </a:rPr>
              <a:t>ERA Interim</a:t>
            </a:r>
            <a:endParaRPr lang="en-GB" sz="2400" b="1" dirty="0">
              <a:solidFill>
                <a:srgbClr val="7EAF35"/>
              </a:solidFill>
              <a:latin typeface="Calibri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 rot="-5400000">
            <a:off x="-1926308" y="3372963"/>
            <a:ext cx="4752531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l-GR" sz="2000" dirty="0" smtClean="0">
                <a:solidFill>
                  <a:srgbClr val="000000"/>
                </a:solidFill>
              </a:rPr>
              <a:t>Δ</a:t>
            </a:r>
            <a:r>
              <a:rPr lang="en-GB" sz="2000" dirty="0" smtClean="0">
                <a:solidFill>
                  <a:srgbClr val="000000"/>
                </a:solidFill>
              </a:rPr>
              <a:t>Precipitation (%)    </a:t>
            </a:r>
            <a:r>
              <a:rPr lang="el-GR" dirty="0" smtClean="0">
                <a:solidFill>
                  <a:srgbClr val="000000"/>
                </a:solidFill>
              </a:rPr>
              <a:t>Δ</a:t>
            </a:r>
            <a:r>
              <a:rPr lang="en-GB" dirty="0">
                <a:solidFill>
                  <a:srgbClr val="000000"/>
                </a:solidFill>
              </a:rPr>
              <a:t>W</a:t>
            </a:r>
            <a:r>
              <a:rPr lang="en-GB" dirty="0" smtClean="0">
                <a:solidFill>
                  <a:srgbClr val="000000"/>
                </a:solidFill>
              </a:rPr>
              <a:t>ater Vapour (%)</a:t>
            </a:r>
            <a:endParaRPr lang="en-GB" sz="2000" dirty="0" smtClean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1600" y="6197242"/>
            <a:ext cx="777686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kern="0" dirty="0">
                <a:solidFill>
                  <a:srgbClr val="000000"/>
                </a:solidFill>
                <a:latin typeface="Calibri" pitchFamily="34" charset="0"/>
              </a:rPr>
              <a:t>S</a:t>
            </a:r>
            <a:r>
              <a:rPr lang="en-GB" sz="2000" kern="0" dirty="0" smtClean="0">
                <a:solidFill>
                  <a:srgbClr val="000000"/>
                </a:solidFill>
                <a:latin typeface="Calibri" pitchFamily="34" charset="0"/>
              </a:rPr>
              <a:t>ee also e.g. </a:t>
            </a:r>
            <a:r>
              <a:rPr lang="en-GB" sz="2000" kern="0" dirty="0" smtClean="0">
                <a:solidFill>
                  <a:srgbClr val="000000"/>
                </a:solidFill>
                <a:latin typeface="Calibri" pitchFamily="34" charset="0"/>
                <a:hlinkClick r:id="rId3"/>
              </a:rPr>
              <a:t>Dee et al. (2011) QJRMS</a:t>
            </a:r>
            <a:r>
              <a:rPr lang="en-GB" sz="2000" kern="0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GB" sz="2000" kern="0" dirty="0" smtClean="0">
                <a:solidFill>
                  <a:srgbClr val="000000"/>
                </a:solidFill>
                <a:latin typeface="Calibri" pitchFamily="34" charset="0"/>
                <a:hlinkClick r:id="rId4"/>
              </a:rPr>
              <a:t>Trenberth et al. (2001) J. </a:t>
            </a:r>
            <a:r>
              <a:rPr lang="en-GB" sz="2000" kern="0" dirty="0" err="1" smtClean="0">
                <a:solidFill>
                  <a:srgbClr val="000000"/>
                </a:solidFill>
                <a:latin typeface="Calibri" pitchFamily="34" charset="0"/>
                <a:hlinkClick r:id="rId4"/>
              </a:rPr>
              <a:t>Clim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9030" y="3736030"/>
            <a:ext cx="35702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kern="0" dirty="0">
                <a:solidFill>
                  <a:srgbClr val="000000"/>
                </a:solidFill>
                <a:latin typeface="Calibri" pitchFamily="34" charset="0"/>
                <a:hlinkClick r:id="rId5"/>
              </a:rPr>
              <a:t>Allan et al. (2014) </a:t>
            </a:r>
            <a:r>
              <a:rPr lang="en-GB" kern="0" dirty="0" err="1">
                <a:solidFill>
                  <a:srgbClr val="000000"/>
                </a:solidFill>
                <a:latin typeface="Calibri" pitchFamily="34" charset="0"/>
                <a:hlinkClick r:id="rId5"/>
              </a:rPr>
              <a:t>Surv</a:t>
            </a:r>
            <a:r>
              <a:rPr lang="en-GB" kern="0" dirty="0">
                <a:solidFill>
                  <a:srgbClr val="000000"/>
                </a:solidFill>
                <a:latin typeface="Calibri" pitchFamily="34" charset="0"/>
                <a:hlinkClick r:id="rId5"/>
              </a:rPr>
              <a:t>. </a:t>
            </a:r>
            <a:r>
              <a:rPr lang="en-GB" kern="0" dirty="0" err="1">
                <a:solidFill>
                  <a:srgbClr val="000000"/>
                </a:solidFill>
                <a:latin typeface="Calibri" pitchFamily="34" charset="0"/>
                <a:hlinkClick r:id="rId5"/>
              </a:rPr>
              <a:t>Geophys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5720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pPr algn="l"/>
            <a:r>
              <a:rPr lang="en-GB" sz="3600" dirty="0" smtClean="0"/>
              <a:t>Month-to-month variability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1755139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dirty="0" smtClean="0">
                <a:solidFill>
                  <a:schemeClr val="tx1"/>
                </a:solidFill>
                <a:hlinkClick r:id="rId2"/>
              </a:rPr>
              <a:t>Allan (2011) Met Apps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217223" y="2843352"/>
            <a:ext cx="1907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60S-60N Net TOA radiation</a:t>
            </a:r>
            <a:endParaRPr lang="en-GB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Content Placeholder 3" descr="ERB_WFOV_CERES.png"/>
          <p:cNvPicPr>
            <a:picLocks noChangeAspect="1"/>
          </p:cNvPicPr>
          <p:nvPr/>
        </p:nvPicPr>
        <p:blipFill rotWithShape="1">
          <a:blip r:embed="rId3" cstate="print"/>
          <a:srcRect l="36348" t="80166" r="27304" b="5352"/>
          <a:stretch/>
        </p:blipFill>
        <p:spPr bwMode="auto">
          <a:xfrm>
            <a:off x="5940152" y="4572744"/>
            <a:ext cx="2520280" cy="72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8353" y="5445224"/>
            <a:ext cx="8066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ERA Interim: </a:t>
            </a:r>
            <a:r>
              <a:rPr lang="en-GB" dirty="0" smtClean="0"/>
              <a:t>suspect energy and water cycle climatology &amp; trends </a:t>
            </a:r>
            <a:r>
              <a:rPr lang="en-GB" i="1" dirty="0" smtClean="0"/>
              <a:t>but </a:t>
            </a:r>
            <a:r>
              <a:rPr lang="en-GB" dirty="0"/>
              <a:t>r</a:t>
            </a:r>
            <a:r>
              <a:rPr lang="en-GB" dirty="0" smtClean="0"/>
              <a:t>ealistic variability in clouds and non-aerosol atmospheric properties</a:t>
            </a:r>
          </a:p>
        </p:txBody>
      </p:sp>
      <p:pic>
        <p:nvPicPr>
          <p:cNvPr id="9" name="Content Placeholder 3" descr="ERB_WFOV_CERES.png"/>
          <p:cNvPicPr>
            <a:picLocks noChangeAspect="1"/>
          </p:cNvPicPr>
          <p:nvPr/>
        </p:nvPicPr>
        <p:blipFill rotWithShape="1">
          <a:blip r:embed="rId3" cstate="print"/>
          <a:srcRect r="4154" b="49895"/>
          <a:stretch/>
        </p:blipFill>
        <p:spPr bwMode="auto">
          <a:xfrm>
            <a:off x="1742623" y="2052464"/>
            <a:ext cx="664580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7136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52"/>
          <a:stretch/>
        </p:blipFill>
        <p:spPr bwMode="auto">
          <a:xfrm>
            <a:off x="971601" y="2638419"/>
            <a:ext cx="4680520" cy="270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1020283"/>
            <a:ext cx="8280000" cy="828000"/>
          </a:xfrm>
        </p:spPr>
        <p:txBody>
          <a:bodyPr/>
          <a:lstStyle/>
          <a:p>
            <a:r>
              <a:rPr lang="en-GB" sz="3200" dirty="0" smtClean="0"/>
              <a:t>Indirect estimates of </a:t>
            </a:r>
            <a:r>
              <a:rPr lang="en-GB" sz="3200" b="0" dirty="0" smtClean="0"/>
              <a:t>air-sea energy </a:t>
            </a:r>
            <a:r>
              <a:rPr lang="en-GB" sz="3200" b="0" dirty="0"/>
              <a:t/>
            </a:r>
            <a:br>
              <a:rPr lang="en-GB" sz="3200" b="0" dirty="0"/>
            </a:br>
            <a:r>
              <a:rPr lang="en-GB" sz="3200" b="0" dirty="0"/>
              <a:t>fluxes from </a:t>
            </a:r>
            <a:r>
              <a:rPr lang="en-GB" sz="3200" b="0" dirty="0" smtClean="0"/>
              <a:t>satellite/</a:t>
            </a:r>
            <a:r>
              <a:rPr lang="en-GB" sz="3200" b="0" dirty="0" err="1" smtClean="0"/>
              <a:t>reanalysES</a:t>
            </a:r>
            <a:endParaRPr lang="en-GB" sz="3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28525" y="6058827"/>
            <a:ext cx="676275" cy="252000"/>
          </a:xfrm>
        </p:spPr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9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870406" y="3680201"/>
            <a:ext cx="1894516" cy="1874541"/>
          </a:xfrm>
          <a:prstGeom prst="rect">
            <a:avLst/>
          </a:prstGeom>
          <a:solidFill>
            <a:srgbClr val="99CC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870406" y="5554743"/>
            <a:ext cx="1894516" cy="540060"/>
          </a:xfrm>
          <a:prstGeom prst="rect">
            <a:avLst/>
          </a:prstGeom>
          <a:solidFill>
            <a:srgbClr val="CAE2FF">
              <a:lumMod val="50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 smtClean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6804247" y="3254553"/>
            <a:ext cx="1" cy="608002"/>
          </a:xfrm>
          <a:prstGeom prst="straightConnector1">
            <a:avLst/>
          </a:prstGeom>
          <a:solidFill>
            <a:srgbClr val="99CC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808079" y="2854443"/>
            <a:ext cx="2508337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CERES/Argo Net Flux</a:t>
            </a:r>
            <a:endParaRPr lang="en-GB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95397" y="4702017"/>
            <a:ext cx="1280693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000000"/>
                </a:solidFill>
                <a:latin typeface="Calibri"/>
              </a:rPr>
              <a:t>Surface Flux</a:t>
            </a: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7344816" y="4330357"/>
            <a:ext cx="700998" cy="0"/>
          </a:xfrm>
          <a:prstGeom prst="straightConnector1">
            <a:avLst/>
          </a:prstGeom>
          <a:solidFill>
            <a:srgbClr val="99CCFF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580112" y="4330607"/>
            <a:ext cx="700998" cy="0"/>
          </a:xfrm>
          <a:prstGeom prst="straightConnector1">
            <a:avLst/>
          </a:prstGeom>
          <a:solidFill>
            <a:srgbClr val="99CCFF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7128792" y="4306797"/>
            <a:ext cx="2411760" cy="707886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Estimate horizontal energy flux</a:t>
            </a:r>
            <a:endParaRPr lang="en-GB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24799" y="1990347"/>
                <a:ext cx="7340121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𝑺𝑭𝑪</m:t>
                          </m:r>
                        </m:sub>
                      </m:sSub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𝑻𝑶𝑨</m:t>
                          </m:r>
                        </m:sub>
                      </m:sSub>
                      <m:r>
                        <a:rPr lang="en-GB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 − </m:t>
                      </m:r>
                      <m:f>
                        <m:fPr>
                          <m:ctrlPr>
                            <a:rPr lang="en-GB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en-GB" sz="2000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𝑻𝑬</m:t>
                          </m:r>
                        </m:num>
                        <m:den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en-GB" sz="2000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den>
                      </m:f>
                      <m:r>
                        <a:rPr lang="el-GR" sz="2000" b="1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 </m:t>
                      </m:r>
                      <m:r>
                        <a:rPr lang="en-GB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𝜵</m:t>
                      </m:r>
                      <m:r>
                        <a:rPr lang="en-GB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en-GB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sz="20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𝒈</m:t>
                          </m:r>
                        </m:den>
                      </m:f>
                      <m:nary>
                        <m:naryPr>
                          <m:ctrl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  <m:e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𝑽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</m:e>
                      </m:nary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𝑳𝒒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𝒑</m:t>
                          </m:r>
                        </m:sub>
                      </m:sSub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𝑻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𝝋</m:t>
                          </m:r>
                        </m:e>
                        <m:sub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𝒔</m:t>
                          </m:r>
                        </m:sub>
                      </m:sSub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𝒌</m:t>
                      </m:r>
                      <m:r>
                        <a:rPr lang="en-GB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)</m:t>
                      </m:r>
                      <m:f>
                        <m:fPr>
                          <m:ctrlPr>
                            <a:rPr lang="en-GB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2000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en-GB" sz="2000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𝒑</m:t>
                          </m:r>
                        </m:num>
                        <m:den>
                          <m:r>
                            <a:rPr lang="en-GB" sz="2000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el-GR" sz="2000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𝜼</m:t>
                          </m:r>
                        </m:den>
                      </m:f>
                      <m:r>
                        <a:rPr lang="en-GB" sz="2000" b="1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𝒅</m:t>
                      </m:r>
                      <m:r>
                        <a:rPr lang="el-GR" sz="2000" b="1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𝜼</m:t>
                      </m:r>
                    </m:oMath>
                  </m:oMathPara>
                </a14:m>
                <a:endParaRPr lang="en-GB" sz="2000" dirty="0" smtClean="0">
                  <a:solidFill>
                    <a:srgbClr val="00B05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99" y="1990347"/>
                <a:ext cx="7340121" cy="7918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251519" y="5517232"/>
            <a:ext cx="8424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Net surface downward energy flux (Wm</a:t>
            </a:r>
            <a:r>
              <a:rPr lang="en-GB" baseline="30000" dirty="0" smtClean="0">
                <a:solidFill>
                  <a:srgbClr val="000000"/>
                </a:solidFill>
              </a:rPr>
              <a:t>-2</a:t>
            </a:r>
            <a:r>
              <a:rPr lang="en-GB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GB" sz="1800" dirty="0" smtClean="0">
                <a:solidFill>
                  <a:srgbClr val="000000"/>
                </a:solidFill>
                <a:hlinkClick r:id="rId4"/>
              </a:rPr>
              <a:t>Liu et al. (2015) JGR</a:t>
            </a:r>
            <a:r>
              <a:rPr lang="en-GB" sz="1800" dirty="0" smtClean="0">
                <a:solidFill>
                  <a:srgbClr val="000000"/>
                </a:solidFill>
              </a:rPr>
              <a:t>, </a:t>
            </a:r>
            <a:r>
              <a:rPr lang="en-GB" sz="1800" dirty="0">
                <a:solidFill>
                  <a:srgbClr val="000000"/>
                </a:solidFill>
                <a:hlinkClick r:id="rId5"/>
              </a:rPr>
              <a:t>Allan et al. (2014) </a:t>
            </a:r>
            <a:r>
              <a:rPr lang="en-GB" sz="1800" dirty="0" smtClean="0">
                <a:solidFill>
                  <a:srgbClr val="000000"/>
                </a:solidFill>
                <a:hlinkClick r:id="rId5"/>
              </a:rPr>
              <a:t>GRL</a:t>
            </a:r>
            <a:endParaRPr lang="en-GB" sz="1800" dirty="0" smtClean="0">
              <a:solidFill>
                <a:srgbClr val="000000"/>
              </a:solidFill>
            </a:endParaRPr>
          </a:p>
          <a:p>
            <a:r>
              <a:rPr lang="en-GB" sz="1800" dirty="0" smtClean="0">
                <a:solidFill>
                  <a:srgbClr val="000000"/>
                </a:solidFill>
              </a:rPr>
              <a:t>see also </a:t>
            </a:r>
            <a:r>
              <a:rPr lang="en-GB" sz="1800" dirty="0">
                <a:hlinkClick r:id="rId6"/>
              </a:rPr>
              <a:t>Loeb et al. (2015) </a:t>
            </a:r>
            <a:r>
              <a:rPr lang="en-GB" sz="1800" dirty="0" err="1">
                <a:hlinkClick r:id="rId6"/>
              </a:rPr>
              <a:t>Clim</a:t>
            </a:r>
            <a:r>
              <a:rPr lang="en-GB" sz="1800" dirty="0">
                <a:hlinkClick r:id="rId6"/>
              </a:rPr>
              <a:t>. </a:t>
            </a:r>
            <a:r>
              <a:rPr lang="en-GB" sz="1800" dirty="0" err="1" smtClean="0">
                <a:hlinkClick r:id="rId6"/>
              </a:rPr>
              <a:t>Dyn</a:t>
            </a:r>
            <a:r>
              <a:rPr lang="en-GB" sz="1800" dirty="0"/>
              <a:t> </a:t>
            </a:r>
            <a:r>
              <a:rPr lang="en-GB" sz="1800" dirty="0" smtClean="0"/>
              <a:t>, </a:t>
            </a:r>
            <a:r>
              <a:rPr lang="en-GB" sz="1800" dirty="0" smtClean="0">
                <a:solidFill>
                  <a:srgbClr val="000000"/>
                </a:solidFill>
                <a:hlinkClick r:id="rId7"/>
              </a:rPr>
              <a:t>Trenberth et al. (2001) </a:t>
            </a:r>
            <a:r>
              <a:rPr lang="en-GB" sz="1800" dirty="0" err="1" smtClean="0">
                <a:solidFill>
                  <a:srgbClr val="000000"/>
                </a:solidFill>
                <a:hlinkClick r:id="rId7"/>
              </a:rPr>
              <a:t>Clim</a:t>
            </a:r>
            <a:r>
              <a:rPr lang="en-GB" sz="1800" dirty="0" smtClean="0">
                <a:solidFill>
                  <a:srgbClr val="000000"/>
                </a:solidFill>
                <a:hlinkClick r:id="rId7"/>
              </a:rPr>
              <a:t>. </a:t>
            </a:r>
            <a:r>
              <a:rPr lang="en-GB" sz="1800" dirty="0" err="1" smtClean="0">
                <a:solidFill>
                  <a:srgbClr val="000000"/>
                </a:solidFill>
                <a:hlinkClick r:id="rId7"/>
              </a:rPr>
              <a:t>Dyn</a:t>
            </a:r>
            <a:r>
              <a:rPr lang="en-GB" sz="18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5" name="Freeform 34"/>
          <p:cNvSpPr/>
          <p:nvPr/>
        </p:nvSpPr>
        <p:spPr>
          <a:xfrm flipV="1">
            <a:off x="5502728" y="5960950"/>
            <a:ext cx="45719" cy="45719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132335" y="5772872"/>
            <a:ext cx="608017" cy="266454"/>
            <a:chOff x="5404757" y="5987389"/>
            <a:chExt cx="608017" cy="266454"/>
          </a:xfrm>
        </p:grpSpPr>
        <p:sp>
          <p:nvSpPr>
            <p:cNvPr id="33" name="Freeform 32"/>
            <p:cNvSpPr/>
            <p:nvPr/>
          </p:nvSpPr>
          <p:spPr>
            <a:xfrm>
              <a:off x="5404757" y="5987389"/>
              <a:ext cx="608017" cy="266454"/>
            </a:xfrm>
            <a:custGeom>
              <a:avLst/>
              <a:gdLst>
                <a:gd name="connsiteX0" fmla="*/ 489857 w 608017"/>
                <a:gd name="connsiteY0" fmla="*/ 152154 h 266454"/>
                <a:gd name="connsiteX1" fmla="*/ 408214 w 608017"/>
                <a:gd name="connsiteY1" fmla="*/ 119497 h 266454"/>
                <a:gd name="connsiteX2" fmla="*/ 359229 w 608017"/>
                <a:gd name="connsiteY2" fmla="*/ 86840 h 266454"/>
                <a:gd name="connsiteX3" fmla="*/ 293914 w 608017"/>
                <a:gd name="connsiteY3" fmla="*/ 70511 h 266454"/>
                <a:gd name="connsiteX4" fmla="*/ 48986 w 608017"/>
                <a:gd name="connsiteY4" fmla="*/ 119497 h 266454"/>
                <a:gd name="connsiteX5" fmla="*/ 16329 w 608017"/>
                <a:gd name="connsiteY5" fmla="*/ 168482 h 266454"/>
                <a:gd name="connsiteX6" fmla="*/ 0 w 608017"/>
                <a:gd name="connsiteY6" fmla="*/ 217468 h 266454"/>
                <a:gd name="connsiteX7" fmla="*/ 65314 w 608017"/>
                <a:gd name="connsiteY7" fmla="*/ 233797 h 266454"/>
                <a:gd name="connsiteX8" fmla="*/ 163286 w 608017"/>
                <a:gd name="connsiteY8" fmla="*/ 266454 h 266454"/>
                <a:gd name="connsiteX9" fmla="*/ 310243 w 608017"/>
                <a:gd name="connsiteY9" fmla="*/ 233797 h 266454"/>
                <a:gd name="connsiteX10" fmla="*/ 359229 w 608017"/>
                <a:gd name="connsiteY10" fmla="*/ 201140 h 266454"/>
                <a:gd name="connsiteX11" fmla="*/ 375557 w 608017"/>
                <a:gd name="connsiteY11" fmla="*/ 152154 h 266454"/>
                <a:gd name="connsiteX12" fmla="*/ 440872 w 608017"/>
                <a:gd name="connsiteY12" fmla="*/ 70511 h 266454"/>
                <a:gd name="connsiteX13" fmla="*/ 506186 w 608017"/>
                <a:gd name="connsiteY13" fmla="*/ 5197 h 266454"/>
                <a:gd name="connsiteX14" fmla="*/ 522514 w 608017"/>
                <a:gd name="connsiteY14" fmla="*/ 54182 h 266454"/>
                <a:gd name="connsiteX15" fmla="*/ 555172 w 608017"/>
                <a:gd name="connsiteY15" fmla="*/ 86840 h 266454"/>
                <a:gd name="connsiteX16" fmla="*/ 571500 w 608017"/>
                <a:gd name="connsiteY16" fmla="*/ 135825 h 266454"/>
                <a:gd name="connsiteX17" fmla="*/ 604157 w 608017"/>
                <a:gd name="connsiteY17" fmla="*/ 184811 h 266454"/>
                <a:gd name="connsiteX18" fmla="*/ 522514 w 608017"/>
                <a:gd name="connsiteY18" fmla="*/ 168482 h 266454"/>
                <a:gd name="connsiteX19" fmla="*/ 408214 w 608017"/>
                <a:gd name="connsiteY19" fmla="*/ 135825 h 26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8017" h="266454">
                  <a:moveTo>
                    <a:pt x="489857" y="152154"/>
                  </a:moveTo>
                  <a:cubicBezTo>
                    <a:pt x="462643" y="141268"/>
                    <a:pt x="434430" y="132605"/>
                    <a:pt x="408214" y="119497"/>
                  </a:cubicBezTo>
                  <a:cubicBezTo>
                    <a:pt x="390662" y="110721"/>
                    <a:pt x="377267" y="94570"/>
                    <a:pt x="359229" y="86840"/>
                  </a:cubicBezTo>
                  <a:cubicBezTo>
                    <a:pt x="338602" y="78000"/>
                    <a:pt x="315686" y="75954"/>
                    <a:pt x="293914" y="70511"/>
                  </a:cubicBezTo>
                  <a:cubicBezTo>
                    <a:pt x="204133" y="77993"/>
                    <a:pt x="114862" y="53622"/>
                    <a:pt x="48986" y="119497"/>
                  </a:cubicBezTo>
                  <a:cubicBezTo>
                    <a:pt x="35109" y="133373"/>
                    <a:pt x="25105" y="150930"/>
                    <a:pt x="16329" y="168482"/>
                  </a:cubicBezTo>
                  <a:cubicBezTo>
                    <a:pt x="8632" y="183877"/>
                    <a:pt x="5443" y="201139"/>
                    <a:pt x="0" y="217468"/>
                  </a:cubicBezTo>
                  <a:cubicBezTo>
                    <a:pt x="21771" y="222911"/>
                    <a:pt x="43819" y="227348"/>
                    <a:pt x="65314" y="233797"/>
                  </a:cubicBezTo>
                  <a:cubicBezTo>
                    <a:pt x="98286" y="243689"/>
                    <a:pt x="163286" y="266454"/>
                    <a:pt x="163286" y="266454"/>
                  </a:cubicBezTo>
                  <a:cubicBezTo>
                    <a:pt x="200909" y="260183"/>
                    <a:pt x="270048" y="253894"/>
                    <a:pt x="310243" y="233797"/>
                  </a:cubicBezTo>
                  <a:cubicBezTo>
                    <a:pt x="327796" y="225021"/>
                    <a:pt x="342900" y="212026"/>
                    <a:pt x="359229" y="201140"/>
                  </a:cubicBezTo>
                  <a:cubicBezTo>
                    <a:pt x="364672" y="184811"/>
                    <a:pt x="367860" y="167549"/>
                    <a:pt x="375557" y="152154"/>
                  </a:cubicBezTo>
                  <a:cubicBezTo>
                    <a:pt x="396156" y="110956"/>
                    <a:pt x="410496" y="100887"/>
                    <a:pt x="440872" y="70511"/>
                  </a:cubicBezTo>
                  <a:cubicBezTo>
                    <a:pt x="447092" y="51849"/>
                    <a:pt x="456422" y="-19685"/>
                    <a:pt x="506186" y="5197"/>
                  </a:cubicBezTo>
                  <a:cubicBezTo>
                    <a:pt x="521580" y="12894"/>
                    <a:pt x="513659" y="39423"/>
                    <a:pt x="522514" y="54182"/>
                  </a:cubicBezTo>
                  <a:cubicBezTo>
                    <a:pt x="530435" y="67383"/>
                    <a:pt x="544286" y="75954"/>
                    <a:pt x="555172" y="86840"/>
                  </a:cubicBezTo>
                  <a:cubicBezTo>
                    <a:pt x="560615" y="103168"/>
                    <a:pt x="563803" y="120430"/>
                    <a:pt x="571500" y="135825"/>
                  </a:cubicBezTo>
                  <a:cubicBezTo>
                    <a:pt x="580276" y="153378"/>
                    <a:pt x="620486" y="173925"/>
                    <a:pt x="604157" y="184811"/>
                  </a:cubicBezTo>
                  <a:cubicBezTo>
                    <a:pt x="581065" y="200206"/>
                    <a:pt x="549289" y="175784"/>
                    <a:pt x="522514" y="168482"/>
                  </a:cubicBezTo>
                  <a:cubicBezTo>
                    <a:pt x="396461" y="134104"/>
                    <a:pt x="462590" y="135825"/>
                    <a:pt x="408214" y="135825"/>
                  </a:cubicBezTo>
                </a:path>
              </a:pathLst>
            </a:custGeom>
            <a:gradFill>
              <a:gsLst>
                <a:gs pos="0">
                  <a:srgbClr val="0070C0"/>
                </a:gs>
                <a:gs pos="6200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  <a:gs pos="9000">
                  <a:schemeClr val="tx1">
                    <a:lumMod val="75000"/>
                  </a:schemeClr>
                </a:gs>
              </a:gsLst>
              <a:lin ang="5400000" scaled="1"/>
            </a:gradFill>
            <a:ln w="38100">
              <a:noFill/>
            </a:ln>
          </p:spPr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 flipV="1">
              <a:off x="5508104" y="6119585"/>
              <a:ext cx="45719" cy="4571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5472000" y="6210000"/>
              <a:ext cx="109538" cy="7359"/>
            </a:xfrm>
            <a:custGeom>
              <a:avLst/>
              <a:gdLst>
                <a:gd name="connsiteX0" fmla="*/ 0 w 109538"/>
                <a:gd name="connsiteY0" fmla="*/ 7144 h 7359"/>
                <a:gd name="connsiteX1" fmla="*/ 23813 w 109538"/>
                <a:gd name="connsiteY1" fmla="*/ 4763 h 7359"/>
                <a:gd name="connsiteX2" fmla="*/ 38100 w 109538"/>
                <a:gd name="connsiteY2" fmla="*/ 0 h 7359"/>
                <a:gd name="connsiteX3" fmla="*/ 78581 w 109538"/>
                <a:gd name="connsiteY3" fmla="*/ 2382 h 7359"/>
                <a:gd name="connsiteX4" fmla="*/ 109538 w 109538"/>
                <a:gd name="connsiteY4" fmla="*/ 7144 h 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538" h="7359">
                  <a:moveTo>
                    <a:pt x="0" y="7144"/>
                  </a:moveTo>
                  <a:cubicBezTo>
                    <a:pt x="7938" y="6350"/>
                    <a:pt x="15972" y="6233"/>
                    <a:pt x="23813" y="4763"/>
                  </a:cubicBezTo>
                  <a:cubicBezTo>
                    <a:pt x="28747" y="3838"/>
                    <a:pt x="38100" y="0"/>
                    <a:pt x="38100" y="0"/>
                  </a:cubicBezTo>
                  <a:cubicBezTo>
                    <a:pt x="51594" y="794"/>
                    <a:pt x="65178" y="634"/>
                    <a:pt x="78581" y="2382"/>
                  </a:cubicBezTo>
                  <a:cubicBezTo>
                    <a:pt x="128557" y="8901"/>
                    <a:pt x="54184" y="7144"/>
                    <a:pt x="109538" y="7144"/>
                  </a:cubicBezTo>
                </a:path>
              </a:pathLst>
            </a:custGeom>
            <a:noFill/>
            <a:ln w="9525">
              <a:solidFill>
                <a:schemeClr val="tx2"/>
              </a:solidFill>
            </a:ln>
          </p:spPr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 bwMode="auto">
          <a:xfrm>
            <a:off x="6804247" y="5409903"/>
            <a:ext cx="1" cy="468876"/>
          </a:xfrm>
          <a:prstGeom prst="straightConnector1">
            <a:avLst/>
          </a:prstGeom>
          <a:solidFill>
            <a:srgbClr val="99CC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7" name="Picture 2" descr="NCEO - National Centre for Earth Observat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84" y="356011"/>
            <a:ext cx="1888468" cy="48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0" t="42735" r="33392" b="5322"/>
          <a:stretch/>
        </p:blipFill>
        <p:spPr bwMode="auto">
          <a:xfrm>
            <a:off x="436212" y="2838921"/>
            <a:ext cx="1039444" cy="262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07" r="88855" b="5750"/>
          <a:stretch/>
        </p:blipFill>
        <p:spPr bwMode="auto">
          <a:xfrm>
            <a:off x="45490" y="2854443"/>
            <a:ext cx="422054" cy="2639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0603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13211 -0.014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UoR-PP-Template-STANDARD-WIDTH-v-24</Template>
  <TotalTime>2126</TotalTime>
  <Words>942</Words>
  <Application>Microsoft Office PowerPoint</Application>
  <PresentationFormat>On-screen Show (4:3)</PresentationFormat>
  <Paragraphs>150</Paragraphs>
  <Slides>24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AngsanaUPC</vt:lpstr>
      <vt:lpstr>Effra</vt:lpstr>
      <vt:lpstr>Calibri</vt:lpstr>
      <vt:lpstr>Cambria Math</vt:lpstr>
      <vt:lpstr>Effra Bold</vt:lpstr>
      <vt:lpstr>Effra Light</vt:lpstr>
      <vt:lpstr>Rdg Vesta</vt:lpstr>
      <vt:lpstr>Arial</vt:lpstr>
      <vt:lpstr>Wingdings</vt:lpstr>
      <vt:lpstr>Effra Heavy</vt:lpstr>
      <vt:lpstr>UoR Theme</vt:lpstr>
      <vt:lpstr>2_Default Design</vt:lpstr>
      <vt:lpstr>1_UoR Theme</vt:lpstr>
      <vt:lpstr>2_UoR Theme</vt:lpstr>
      <vt:lpstr>Air-sea fluxes from atmospheric reanalyses </vt:lpstr>
      <vt:lpstr>introduction</vt:lpstr>
      <vt:lpstr>PowerPoint Presentation</vt:lpstr>
      <vt:lpstr>Turbulent fluxes</vt:lpstr>
      <vt:lpstr>ClimatologY, biases &amp; extremes</vt:lpstr>
      <vt:lpstr>inter-reanalysis uncertainty</vt:lpstr>
      <vt:lpstr>Trends in reanaLyses</vt:lpstr>
      <vt:lpstr>Month-to-month variability</vt:lpstr>
      <vt:lpstr>Indirect estimates of air-sea energy  fluxes from satellite/reanalysES</vt:lpstr>
      <vt:lpstr>How uncertain are direct/indirect  surface energy flux estimates?</vt:lpstr>
      <vt:lpstr>changes in surface energy flux</vt:lpstr>
      <vt:lpstr>PowerPoint Presentation</vt:lpstr>
      <vt:lpstr>conclusions</vt:lpstr>
      <vt:lpstr>PowerPoint Presentation</vt:lpstr>
      <vt:lpstr>PowerPoint Presentation</vt:lpstr>
      <vt:lpstr>Climatology and inter-reanalysis spread: direct (left), indirect (right)</vt:lpstr>
      <vt:lpstr>Interannual variability and spread: direct (left), indirect (right)</vt:lpstr>
      <vt:lpstr>PowerPoint Presentation</vt:lpstr>
      <vt:lpstr>PowerPoint Presentation</vt:lpstr>
      <vt:lpstr>PowerPoint Presentation</vt:lpstr>
      <vt:lpstr>PowerPoint Presentation</vt:lpstr>
      <vt:lpstr>Air-sea flux components</vt:lpstr>
      <vt:lpstr>Net Imbalance Anomaly (Wm-2)</vt:lpstr>
      <vt:lpstr>conclusions</vt:lpstr>
    </vt:vector>
  </TitlesOfParts>
  <Company>University of Reading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Philip Allan</dc:creator>
  <cp:lastModifiedBy>Richard Philip Allan</cp:lastModifiedBy>
  <cp:revision>185</cp:revision>
  <cp:lastPrinted>2006-09-19T14:59:33Z</cp:lastPrinted>
  <dcterms:created xsi:type="dcterms:W3CDTF">2015-04-10T14:31:41Z</dcterms:created>
  <dcterms:modified xsi:type="dcterms:W3CDTF">2015-09-28T10:45:15Z</dcterms:modified>
</cp:coreProperties>
</file>