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61" r:id="rId5"/>
    <p:sldId id="265" r:id="rId6"/>
    <p:sldId id="262" r:id="rId7"/>
    <p:sldId id="263" r:id="rId8"/>
    <p:sldId id="266" r:id="rId9"/>
    <p:sldId id="267" r:id="rId10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eimann Zumsprekel, Cornelia" initials="R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CA8"/>
    <a:srgbClr val="539F2D"/>
    <a:srgbClr val="50992B"/>
    <a:srgbClr val="498C28"/>
    <a:srgbClr val="55A22E"/>
    <a:srgbClr val="339E35"/>
    <a:srgbClr val="EAEAEA"/>
    <a:srgbClr val="EA0000"/>
    <a:srgbClr val="CD0101"/>
    <a:srgbClr val="6F6F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586" autoAdjust="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-432" y="-96"/>
      </p:cViewPr>
      <p:guideLst>
        <p:guide orient="horz" pos="2160"/>
        <p:guide pos="29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9CCD6-9DE0-C24F-9A6A-EDCA742DD560}" type="datetimeFigureOut">
              <a:rPr lang="de-DE" smtClean="0"/>
              <a:t>31.10.2016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70149-779B-CB47-8729-45EE6E9D9D1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1034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7DCD3-4F8E-D145-ABB5-0A3B5CC9ED8C}" type="datetimeFigureOut">
              <a:rPr lang="de-DE" smtClean="0"/>
              <a:t>31.10.2016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55924E-4882-944E-A8C6-F08786B8104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79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55786" y="3643406"/>
            <a:ext cx="8025094" cy="64325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539F2D"/>
                </a:solidFill>
              </a:defRPr>
            </a:lvl1pPr>
          </a:lstStyle>
          <a:p>
            <a:r>
              <a:rPr lang="de-AT" dirty="0" smtClean="0"/>
              <a:t>&lt;Title&gt;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55786" y="4304511"/>
            <a:ext cx="8025094" cy="523220"/>
          </a:xfrm>
        </p:spPr>
        <p:txBody>
          <a:bodyPr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lang="en-US" sz="2800" kern="1200" baseline="0" dirty="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&lt;</a:t>
            </a:r>
            <a:r>
              <a:rPr lang="de-AT" dirty="0" err="1" smtClean="0"/>
              <a:t>Presenter</a:t>
            </a:r>
            <a:r>
              <a:rPr lang="de-AT" dirty="0" smtClean="0"/>
              <a:t> | Organisation | Event&gt;</a:t>
            </a:r>
          </a:p>
        </p:txBody>
      </p:sp>
      <p:sp>
        <p:nvSpPr>
          <p:cNvPr id="7" name="Textfeld 6"/>
          <p:cNvSpPr txBox="1"/>
          <p:nvPr userDrawn="1"/>
        </p:nvSpPr>
        <p:spPr>
          <a:xfrm>
            <a:off x="0" y="2477221"/>
            <a:ext cx="9144000" cy="461665"/>
          </a:xfrm>
          <a:prstGeom prst="rect">
            <a:avLst/>
          </a:prstGeom>
          <a:solidFill>
            <a:srgbClr val="539F2D"/>
          </a:solidFill>
        </p:spPr>
        <p:txBody>
          <a:bodyPr wrap="square" rtlCol="0">
            <a:spAutoFit/>
          </a:bodyPr>
          <a:lstStyle/>
          <a:p>
            <a:pPr marL="719138" indent="0"/>
            <a:r>
              <a:rPr lang="en-US" sz="2400" kern="1200" dirty="0" smtClean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Dynamics-aerosol-chemistry-cloud interactions in West Africa</a:t>
            </a:r>
            <a:endParaRPr lang="de-DE" sz="24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Grafik 8" descr="F:\_FOR_II\3. Projektmanagement\DACCIWA_Knippertz\10. Templates\DACCIWA logo\DACCIWA_logo_neu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9772" r="7477" b="14658"/>
          <a:stretch/>
        </p:blipFill>
        <p:spPr bwMode="auto">
          <a:xfrm>
            <a:off x="1239929" y="413747"/>
            <a:ext cx="6115116" cy="20339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6923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6344626"/>
            <a:ext cx="9144000" cy="513373"/>
          </a:xfrm>
          <a:prstGeom prst="rect">
            <a:avLst/>
          </a:prstGeom>
          <a:solidFill>
            <a:srgbClr val="5099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56025" y="1260629"/>
            <a:ext cx="8031950" cy="4785064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56024" y="6418750"/>
            <a:ext cx="29329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Project Meeting 12-15 </a:t>
            </a:r>
            <a:r>
              <a:rPr lang="de-DE" dirty="0" err="1" smtClean="0"/>
              <a:t>October</a:t>
            </a:r>
            <a:r>
              <a:rPr lang="de-DE" dirty="0" smtClean="0"/>
              <a:t> 2015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727904" y="6418750"/>
            <a:ext cx="3427498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r>
              <a:rPr lang="de-DE" dirty="0" err="1" smtClean="0"/>
              <a:t>Presenter</a:t>
            </a:r>
            <a:r>
              <a:rPr lang="de-DE" dirty="0" smtClean="0"/>
              <a:t> | Organisation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723573" y="6418750"/>
            <a:ext cx="864402" cy="365125"/>
          </a:xfrm>
        </p:spPr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C8A12D3-5F5B-0D40-A2CC-B8CE39D2C701}" type="slidenum">
              <a:rPr lang="de-DE" smtClean="0"/>
              <a:pPr/>
              <a:t>‹#›</a:t>
            </a:fld>
            <a:endParaRPr lang="de-DE" dirty="0"/>
          </a:p>
        </p:txBody>
      </p:sp>
      <p:pic>
        <p:nvPicPr>
          <p:cNvPr id="10" name="Grafik 9" descr="F:\_FOR_II\3. Projektmanagement\DACCIWA_Knippertz\10. Templates\DACCIWA logo\DACCIWA_logo_neu.JP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" t="9772" r="7477" b="14658"/>
          <a:stretch/>
        </p:blipFill>
        <p:spPr bwMode="auto">
          <a:xfrm>
            <a:off x="6525072" y="359621"/>
            <a:ext cx="2065659" cy="6870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el 1"/>
          <p:cNvSpPr>
            <a:spLocks noGrp="1"/>
          </p:cNvSpPr>
          <p:nvPr>
            <p:ph type="ctrTitle" hasCustomPrompt="1"/>
          </p:nvPr>
        </p:nvSpPr>
        <p:spPr>
          <a:xfrm>
            <a:off x="556026" y="381517"/>
            <a:ext cx="5880286" cy="643252"/>
          </a:xfrm>
        </p:spPr>
        <p:txBody>
          <a:bodyPr>
            <a:normAutofit/>
          </a:bodyPr>
          <a:lstStyle>
            <a:lvl1pPr algn="l">
              <a:defRPr sz="3600" b="1" baseline="0">
                <a:solidFill>
                  <a:srgbClr val="498C28"/>
                </a:solidFill>
              </a:defRPr>
            </a:lvl1pPr>
          </a:lstStyle>
          <a:p>
            <a:r>
              <a:rPr lang="de-AT" dirty="0" smtClean="0"/>
              <a:t>Title</a:t>
            </a:r>
            <a:endParaRPr lang="de-DE" dirty="0"/>
          </a:p>
        </p:txBody>
      </p:sp>
      <p:pic>
        <p:nvPicPr>
          <p:cNvPr id="9" name="Picture 2" descr="F:\_FOR_II\3. Projektmanagement\DACCIWA_Knippertz\10. Templates\DACCIWA logo\In Grün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/>
          <a:stretch/>
        </p:blipFill>
        <p:spPr bwMode="auto">
          <a:xfrm>
            <a:off x="-2634" y="6345170"/>
            <a:ext cx="631244" cy="51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87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AT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A12D3-5F5B-0D40-A2CC-B8CE39D2C70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0035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hyperlink" Target="http://dx.doi.org/10.1002/2015GL065765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75/JAMC-D-13-082.1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tiff"/><Relationship Id="rId10" Type="http://schemas.openxmlformats.org/officeDocument/2006/relationships/image" Target="../media/image7.png"/><Relationship Id="rId4" Type="http://schemas.openxmlformats.org/officeDocument/2006/relationships/image" Target="../media/image4.emf"/><Relationship Id="rId9" Type="http://schemas.openxmlformats.org/officeDocument/2006/relationships/hyperlink" Target="http://onlinelibrary.wiley.com/doi/10.1002/2016JD025246/abstrac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cci.esa.int/content/access-key-cci-data-product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team-extern.kit.edu/sites/dacciwa/AircraftCampaigns/_layouts/15/start.aspx#/default.aspx?RootFolder=%2Fsites%2Fdacciwa%2FAircraftCampaigns%2FShared%20Documents%2FSEVIRI%5Fhighres&amp;FolderCTID=0x0120005C4D50D837B2A84A9CF5CF1F393C1188&amp;View=%7B7F3B2C5B%2DC61F%2D455F%2DBEC9%2D12AAC73E929C%7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dacciwa.eu/about-dacciwa/location/satellite-products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tools.net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Use of Satellite data within DACCIWA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Richard Allan | University of Reading | </a:t>
            </a:r>
            <a:r>
              <a:rPr lang="de-DE" i="1" dirty="0" smtClean="0"/>
              <a:t>Leeds </a:t>
            </a:r>
            <a:r>
              <a:rPr lang="de-DE" i="1" dirty="0" smtClean="0"/>
              <a:t>2016</a:t>
            </a:r>
            <a:endParaRPr lang="de-DE" i="1" dirty="0"/>
          </a:p>
        </p:txBody>
      </p:sp>
    </p:spTree>
    <p:extLst>
      <p:ext uri="{BB962C8B-B14F-4D97-AF65-F5344CB8AC3E}">
        <p14:creationId xmlns:p14="http://schemas.microsoft.com/office/powerpoint/2010/main" val="82705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Modes of usage:</a:t>
            </a:r>
          </a:p>
          <a:p>
            <a:pPr lvl="1"/>
            <a:r>
              <a:rPr lang="de-DE" dirty="0"/>
              <a:t>P</a:t>
            </a:r>
            <a:r>
              <a:rPr lang="de-DE" dirty="0" smtClean="0"/>
              <a:t>rocessed, climatology and variability to provide context</a:t>
            </a:r>
          </a:p>
          <a:p>
            <a:pPr lvl="1"/>
            <a:r>
              <a:rPr lang="de-DE" dirty="0" smtClean="0"/>
              <a:t>Swath-level data for detailed examination and process understanding</a:t>
            </a:r>
          </a:p>
          <a:p>
            <a:pPr lvl="1"/>
            <a:r>
              <a:rPr lang="de-DE" dirty="0" smtClean="0"/>
              <a:t>Near-real time instantaneous data during field campaign</a:t>
            </a:r>
            <a:endParaRPr lang="de-DE" dirty="0"/>
          </a:p>
          <a:p>
            <a:r>
              <a:rPr lang="de-DE" dirty="0" smtClean="0"/>
              <a:t>Physical variables of interest</a:t>
            </a:r>
          </a:p>
          <a:p>
            <a:pPr lvl="1"/>
            <a:r>
              <a:rPr lang="de-DE" dirty="0" smtClean="0"/>
              <a:t>Primary fields: Radiation, Cloud, Precipitation, Aerosol</a:t>
            </a:r>
          </a:p>
          <a:p>
            <a:pPr lvl="1"/>
            <a:r>
              <a:rPr lang="de-DE" dirty="0" smtClean="0"/>
              <a:t>Integrating fields: water vapour, energy/moisture transports, anciliary data (temperature, humidity, winds)</a:t>
            </a:r>
            <a:endParaRPr lang="de-DE" dirty="0"/>
          </a:p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56024" y="6447326"/>
            <a:ext cx="2932900" cy="365125"/>
          </a:xfrm>
        </p:spPr>
        <p:txBody>
          <a:bodyPr/>
          <a:lstStyle/>
          <a:p>
            <a:r>
              <a:rPr lang="de-DE" dirty="0" smtClean="0"/>
              <a:t>Project Meeting 2-4 Novermber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Richard Allan | University of Reading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12D3-5F5B-0D40-A2CC-B8CE39D2C701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Primary use of satellite data</a:t>
            </a:r>
            <a:endParaRPr lang="de-DE" dirty="0"/>
          </a:p>
        </p:txBody>
      </p:sp>
      <p:pic>
        <p:nvPicPr>
          <p:cNvPr id="1026" name="Picture 2" descr="F:\_FOR_II\3. Projektmanagement\DACCIWA_Knippertz\10. Templates\DACCIWA logo\In Grü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/>
          <a:stretch/>
        </p:blipFill>
        <p:spPr bwMode="auto">
          <a:xfrm>
            <a:off x="64655" y="6378570"/>
            <a:ext cx="556026" cy="4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55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556024" y="6447326"/>
            <a:ext cx="2932900" cy="365125"/>
          </a:xfrm>
        </p:spPr>
        <p:txBody>
          <a:bodyPr/>
          <a:lstStyle/>
          <a:p>
            <a:r>
              <a:rPr lang="de-DE" dirty="0"/>
              <a:t>Project Meeting 2-4 Novermber 2016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Richard Allan | University of Reading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12D3-5F5B-0D40-A2CC-B8CE39D2C701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Primary use of satellite data</a:t>
            </a:r>
            <a:endParaRPr lang="de-DE" dirty="0"/>
          </a:p>
        </p:txBody>
      </p:sp>
      <p:pic>
        <p:nvPicPr>
          <p:cNvPr id="1026" name="Picture 2" descr="F:\_FOR_II\3. Projektmanagement\DACCIWA_Knippertz\10. Templates\DACCIWA logo\In Grü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"/>
          <a:stretch/>
        </p:blipFill>
        <p:spPr bwMode="auto">
          <a:xfrm>
            <a:off x="64655" y="6378570"/>
            <a:ext cx="556026" cy="45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697608" y="1020078"/>
            <a:ext cx="5890367" cy="2113678"/>
            <a:chOff x="3257856" y="1608081"/>
            <a:chExt cx="5890367" cy="2113678"/>
          </a:xfrm>
        </p:grpSpPr>
        <p:pic>
          <p:nvPicPr>
            <p:cNvPr id="10" name="Picture 9" descr="C:\Users\Ross\Documents\Work\Trends paper\analysis\gauge_impact\Fig2_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58" t="56165" r="25365" b="26333"/>
            <a:stretch/>
          </p:blipFill>
          <p:spPr bwMode="auto">
            <a:xfrm>
              <a:off x="3257856" y="2003317"/>
              <a:ext cx="5167689" cy="17184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C:\Users\Ross\Documents\Work\Trends paper\analysis\gauge_impact\Fig2_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76" t="92186" r="35140"/>
            <a:stretch/>
          </p:blipFill>
          <p:spPr bwMode="auto">
            <a:xfrm rot="16200000">
              <a:off x="7766257" y="2267369"/>
              <a:ext cx="2041253" cy="7226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C:\Users\Ross\Documents\Work\Trends paper\analysis\gauge_impact\Fig2_1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4" t="1182" r="24501" b="94361"/>
            <a:stretch/>
          </p:blipFill>
          <p:spPr bwMode="auto">
            <a:xfrm>
              <a:off x="3561713" y="1616528"/>
              <a:ext cx="4884277" cy="437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298258" y="1404104"/>
            <a:ext cx="2546406" cy="4513810"/>
            <a:chOff x="556023" y="1368038"/>
            <a:chExt cx="2546406" cy="451381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r="50305" b="52057"/>
            <a:stretch/>
          </p:blipFill>
          <p:spPr>
            <a:xfrm>
              <a:off x="556024" y="1368038"/>
              <a:ext cx="2546405" cy="225690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4"/>
            <a:srcRect l="49392" t="50295" r="913" b="1762"/>
            <a:stretch/>
          </p:blipFill>
          <p:spPr>
            <a:xfrm>
              <a:off x="556023" y="3624943"/>
              <a:ext cx="2546405" cy="2256905"/>
            </a:xfrm>
            <a:prstGeom prst="rect">
              <a:avLst/>
            </a:prstGeom>
          </p:spPr>
        </p:pic>
      </p:grpSp>
      <p:pic>
        <p:nvPicPr>
          <p:cNvPr id="17" name="Picture 16" descr="FIG01_tif.tif"/>
          <p:cNvPicPr/>
          <p:nvPr/>
        </p:nvPicPr>
        <p:blipFill rotWithShape="1">
          <a:blip r:embed="rId5"/>
          <a:srcRect l="4704" r="47854" b="68326"/>
          <a:stretch/>
        </p:blipFill>
        <p:spPr>
          <a:xfrm>
            <a:off x="2776438" y="4592687"/>
            <a:ext cx="3626069" cy="15053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44663" y="3267283"/>
            <a:ext cx="4060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Above: </a:t>
            </a:r>
            <a:r>
              <a:rPr lang="en-GB" sz="2200" dirty="0" smtClean="0"/>
              <a:t>Climate change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3091600" y="6027218"/>
            <a:ext cx="1983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hlinkClick r:id="rId6"/>
              </a:rPr>
              <a:t>Liu </a:t>
            </a:r>
            <a:r>
              <a:rPr lang="en-GB" sz="1600" dirty="0">
                <a:hlinkClick r:id="rId6"/>
              </a:rPr>
              <a:t>et al. (2014) JAMC</a:t>
            </a:r>
            <a:endParaRPr lang="en-GB" sz="1600" dirty="0"/>
          </a:p>
        </p:txBody>
      </p:sp>
      <p:sp>
        <p:nvSpPr>
          <p:cNvPr id="18" name="Rectangle 17"/>
          <p:cNvSpPr/>
          <p:nvPr/>
        </p:nvSpPr>
        <p:spPr>
          <a:xfrm>
            <a:off x="3033360" y="3030339"/>
            <a:ext cx="2765372" cy="33855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en-GB" sz="1600" dirty="0" smtClean="0">
                <a:hlinkClick r:id="rId7"/>
              </a:rPr>
              <a:t>Maidment et al. </a:t>
            </a:r>
            <a:r>
              <a:rPr lang="en-GB" sz="1600" dirty="0">
                <a:hlinkClick r:id="rId7"/>
              </a:rPr>
              <a:t>(</a:t>
            </a:r>
            <a:r>
              <a:rPr lang="en-GB" sz="1600" dirty="0" smtClean="0">
                <a:hlinkClick r:id="rId7"/>
              </a:rPr>
              <a:t>2015) GRL</a:t>
            </a:r>
            <a:endParaRPr lang="en-GB" sz="1600" dirty="0"/>
          </a:p>
        </p:txBody>
      </p:sp>
      <p:pic>
        <p:nvPicPr>
          <p:cNvPr id="7" name="Picture 2" descr="http://dacciwa.sedoo.fr/archive/observation/cuesta/20140706/20140706_IASIa_cloudproperties_dacciwa_0930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70"/>
          <a:stretch/>
        </p:blipFill>
        <p:spPr bwMode="auto">
          <a:xfrm>
            <a:off x="6905297" y="2792486"/>
            <a:ext cx="1991712" cy="34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2590265" y="3498768"/>
            <a:ext cx="43150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200" dirty="0"/>
          </a:p>
          <a:p>
            <a:pPr marL="342900" indent="-342900">
              <a:buFont typeface="Wingdings"/>
              <a:buChar char="ß"/>
            </a:pPr>
            <a:r>
              <a:rPr lang="en-GB" sz="2200" dirty="0" smtClean="0"/>
              <a:t>Climatology</a:t>
            </a:r>
            <a:endParaRPr lang="en-GB" sz="2200" dirty="0"/>
          </a:p>
        </p:txBody>
      </p:sp>
      <p:sp>
        <p:nvSpPr>
          <p:cNvPr id="33" name="Rectangle 32"/>
          <p:cNvSpPr/>
          <p:nvPr/>
        </p:nvSpPr>
        <p:spPr>
          <a:xfrm>
            <a:off x="4412307" y="3572770"/>
            <a:ext cx="253392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 smtClean="0"/>
              <a:t>Field Campaign </a:t>
            </a:r>
            <a:r>
              <a:rPr lang="en-GB" sz="2200" dirty="0" smtClean="0">
                <a:sym typeface="Wingdings" panose="05000000000000000000" pitchFamily="2" charset="2"/>
              </a:rPr>
              <a:t></a:t>
            </a:r>
            <a:endParaRPr lang="en-GB" sz="2200" dirty="0"/>
          </a:p>
        </p:txBody>
      </p:sp>
      <p:sp>
        <p:nvSpPr>
          <p:cNvPr id="34" name="TextBox 33"/>
          <p:cNvSpPr txBox="1"/>
          <p:nvPr/>
        </p:nvSpPr>
        <p:spPr>
          <a:xfrm>
            <a:off x="2820601" y="4253867"/>
            <a:ext cx="4060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 smtClean="0"/>
              <a:t>Below: </a:t>
            </a:r>
            <a:r>
              <a:rPr lang="en-GB" sz="2200" dirty="0" smtClean="0"/>
              <a:t>Process level evaluation</a:t>
            </a:r>
            <a:endParaRPr lang="en-GB" sz="2200" dirty="0"/>
          </a:p>
        </p:txBody>
      </p:sp>
      <p:sp>
        <p:nvSpPr>
          <p:cNvPr id="15" name="Rectangle 14"/>
          <p:cNvSpPr/>
          <p:nvPr/>
        </p:nvSpPr>
        <p:spPr>
          <a:xfrm>
            <a:off x="184099" y="6028266"/>
            <a:ext cx="212539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e.g. </a:t>
            </a:r>
            <a:r>
              <a:rPr lang="en-GB" sz="1600" dirty="0" smtClean="0">
                <a:hlinkClick r:id="rId9"/>
              </a:rPr>
              <a:t>Hill </a:t>
            </a:r>
            <a:r>
              <a:rPr lang="en-GB" sz="1600" dirty="0">
                <a:hlinkClick r:id="rId9"/>
              </a:rPr>
              <a:t>et al. 2016 </a:t>
            </a:r>
            <a:r>
              <a:rPr lang="en-GB" sz="1600" dirty="0" smtClean="0">
                <a:hlinkClick r:id="rId9"/>
              </a:rPr>
              <a:t>JGR </a:t>
            </a:r>
            <a:endParaRPr lang="en-GB" sz="1600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0" y="974326"/>
            <a:ext cx="2534536" cy="352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49" y="4378145"/>
            <a:ext cx="2520000" cy="1728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92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" grpId="0"/>
      <p:bldP spid="18" grpId="0" animBg="1"/>
      <p:bldP spid="31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Richard Allan | University of Reading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12D3-5F5B-0D40-A2CC-B8CE39D2C701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Satellite products summary</a:t>
            </a: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133018" y="1064032"/>
            <a:ext cx="8645228" cy="5201424"/>
            <a:chOff x="133018" y="1064032"/>
            <a:chExt cx="8645228" cy="5201424"/>
          </a:xfrm>
        </p:grpSpPr>
        <p:sp>
          <p:nvSpPr>
            <p:cNvPr id="7" name="Rectangle 6"/>
            <p:cNvSpPr/>
            <p:nvPr/>
          </p:nvSpPr>
          <p:spPr>
            <a:xfrm>
              <a:off x="448894" y="1296785"/>
              <a:ext cx="6473758" cy="4455622"/>
            </a:xfrm>
            <a:prstGeom prst="rect">
              <a:avLst/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33018" y="5752407"/>
              <a:ext cx="72486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1980	1985	1990	1995	2000	2005	2010	2016</a:t>
              </a:r>
              <a:endParaRPr lang="en-GB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932825" y="1064032"/>
              <a:ext cx="1562793" cy="45550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smtClean="0"/>
                <a:t>CLOUD</a:t>
              </a:r>
            </a:p>
            <a:p>
              <a:r>
                <a:rPr lang="en-GB" sz="1400" dirty="0" smtClean="0"/>
                <a:t>ISCCP</a:t>
              </a:r>
            </a:p>
            <a:p>
              <a:r>
                <a:rPr lang="en-GB" sz="1400" dirty="0" smtClean="0"/>
                <a:t>MODIS</a:t>
              </a:r>
            </a:p>
            <a:p>
              <a:r>
                <a:rPr lang="en-GB" sz="1400" dirty="0" smtClean="0"/>
                <a:t>SEVIRI</a:t>
              </a:r>
            </a:p>
            <a:p>
              <a:r>
                <a:rPr lang="en-GB" sz="1400" dirty="0" err="1" smtClean="0"/>
                <a:t>CloudSAT</a:t>
              </a:r>
              <a:r>
                <a:rPr lang="en-GB" sz="1400" dirty="0" smtClean="0"/>
                <a:t>/CALIPSO</a:t>
              </a:r>
            </a:p>
            <a:p>
              <a:r>
                <a:rPr lang="en-GB" sz="1600" b="1" dirty="0" smtClean="0"/>
                <a:t>AEROSOL</a:t>
              </a:r>
            </a:p>
            <a:p>
              <a:r>
                <a:rPr lang="en-GB" sz="1400" dirty="0" smtClean="0"/>
                <a:t>MODIS/MISR</a:t>
              </a:r>
            </a:p>
            <a:p>
              <a:r>
                <a:rPr lang="en-GB" sz="1400" dirty="0" smtClean="0"/>
                <a:t>SEVIRI</a:t>
              </a:r>
            </a:p>
            <a:p>
              <a:r>
                <a:rPr lang="en-GB" sz="1400" dirty="0" err="1" smtClean="0"/>
                <a:t>CloudSat</a:t>
              </a:r>
              <a:r>
                <a:rPr lang="en-GB" sz="1400" dirty="0" smtClean="0"/>
                <a:t>/CALIPSO</a:t>
              </a:r>
            </a:p>
            <a:p>
              <a:r>
                <a:rPr lang="en-GB" sz="1600" b="1" dirty="0" smtClean="0"/>
                <a:t>RADIATION</a:t>
              </a:r>
            </a:p>
            <a:p>
              <a:r>
                <a:rPr lang="en-GB" sz="1400" dirty="0" smtClean="0"/>
                <a:t>ERBE-derived</a:t>
              </a:r>
            </a:p>
            <a:p>
              <a:r>
                <a:rPr lang="en-GB" sz="1400" dirty="0" smtClean="0"/>
                <a:t>CERES</a:t>
              </a:r>
            </a:p>
            <a:p>
              <a:r>
                <a:rPr lang="en-GB" sz="1400" dirty="0" smtClean="0"/>
                <a:t>GERB/SEVIRI</a:t>
              </a:r>
              <a:endParaRPr lang="en-GB" dirty="0"/>
            </a:p>
            <a:p>
              <a:r>
                <a:rPr lang="en-GB" sz="1600" b="1" dirty="0" smtClean="0"/>
                <a:t>PRECIPITATION</a:t>
              </a:r>
            </a:p>
            <a:p>
              <a:r>
                <a:rPr lang="en-GB" sz="1400" dirty="0" smtClean="0"/>
                <a:t>GPCP (CMAP)</a:t>
              </a:r>
            </a:p>
            <a:p>
              <a:r>
                <a:rPr lang="en-GB" sz="1400" dirty="0" smtClean="0"/>
                <a:t>TAMSAT (CHIRPS) </a:t>
              </a:r>
            </a:p>
            <a:p>
              <a:r>
                <a:rPr lang="en-GB" sz="1400" dirty="0" smtClean="0"/>
                <a:t>TRMM (PERSIAN)</a:t>
              </a:r>
            </a:p>
            <a:p>
              <a:r>
                <a:rPr lang="en-GB" sz="1400" dirty="0" err="1" smtClean="0"/>
                <a:t>CloudSat</a:t>
              </a:r>
              <a:endParaRPr lang="en-GB" sz="1400" dirty="0"/>
            </a:p>
            <a:p>
              <a:r>
                <a:rPr lang="en-GB" sz="1600" b="1" dirty="0" smtClean="0"/>
                <a:t>ATMOSPHERE</a:t>
              </a:r>
            </a:p>
            <a:p>
              <a:r>
                <a:rPr lang="en-GB" sz="1400" dirty="0" smtClean="0"/>
                <a:t>ERA Interim</a:t>
              </a:r>
              <a:endParaRPr lang="en-GB" sz="14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80909" y="1446424"/>
              <a:ext cx="5935291" cy="9975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56370" y="1648699"/>
              <a:ext cx="2762605" cy="997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921141" y="1867599"/>
              <a:ext cx="2000609" cy="9975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357039" y="2069873"/>
              <a:ext cx="1566627" cy="107651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42520" y="2532599"/>
              <a:ext cx="2762605" cy="99752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57039" y="2937149"/>
              <a:ext cx="1561824" cy="99752"/>
            </a:xfrm>
            <a:prstGeom prst="rect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429795" y="3377698"/>
              <a:ext cx="5489180" cy="11844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61061" y="3615999"/>
              <a:ext cx="2762605" cy="99752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907292" y="3832123"/>
              <a:ext cx="1398916" cy="110425"/>
            </a:xfrm>
            <a:prstGeom prst="rect">
              <a:avLst/>
            </a:prstGeom>
            <a:solidFill>
              <a:schemeClr val="accent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438721" y="4278223"/>
              <a:ext cx="6483029" cy="11915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96675" y="4499899"/>
              <a:ext cx="5924173" cy="93799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923057" y="2751499"/>
              <a:ext cx="2000609" cy="99752"/>
            </a:xfrm>
            <a:prstGeom prst="rect">
              <a:avLst/>
            </a:prstGeom>
            <a:solidFill>
              <a:srgbClr val="7030A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948555" y="4702173"/>
              <a:ext cx="2851271" cy="107651"/>
            </a:xfrm>
            <a:prstGeom prst="rect">
              <a:avLst/>
            </a:prstGeom>
            <a:solidFill>
              <a:srgbClr val="080CA8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822494" y="3602149"/>
              <a:ext cx="123299" cy="99752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48894" y="5367174"/>
              <a:ext cx="6464557" cy="99752"/>
            </a:xfrm>
            <a:prstGeom prst="rect">
              <a:avLst/>
            </a:prstGeom>
            <a:solidFill>
              <a:srgbClr val="92D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232079" y="5619125"/>
              <a:ext cx="1546167" cy="646331"/>
            </a:xfrm>
            <a:prstGeom prst="rect">
              <a:avLst/>
            </a:prstGeom>
            <a:noFill/>
            <a:ln w="63500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GPM, </a:t>
              </a:r>
              <a:r>
                <a:rPr lang="en-GB" dirty="0" err="1" smtClean="0"/>
                <a:t>Megha</a:t>
              </a:r>
              <a:r>
                <a:rPr lang="en-GB" dirty="0" smtClean="0"/>
                <a:t> </a:t>
              </a:r>
              <a:r>
                <a:rPr lang="en-GB" dirty="0" err="1" smtClean="0"/>
                <a:t>Tropique</a:t>
              </a:r>
              <a:r>
                <a:rPr lang="en-GB" dirty="0" smtClean="0"/>
                <a:t>, IASI</a:t>
              </a:r>
              <a:endParaRPr lang="en-GB" dirty="0"/>
            </a:p>
          </p:txBody>
        </p:sp>
        <p:sp>
          <p:nvSpPr>
            <p:cNvPr id="31" name="Right Brace 30"/>
            <p:cNvSpPr/>
            <p:nvPr/>
          </p:nvSpPr>
          <p:spPr>
            <a:xfrm>
              <a:off x="8321974" y="1064032"/>
              <a:ext cx="306643" cy="4402894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8462360" y="3241964"/>
              <a:ext cx="315884" cy="2377440"/>
            </a:xfrm>
            <a:custGeom>
              <a:avLst/>
              <a:gdLst>
                <a:gd name="connsiteX0" fmla="*/ 315884 w 315884"/>
                <a:gd name="connsiteY0" fmla="*/ 2377440 h 2377440"/>
                <a:gd name="connsiteX1" fmla="*/ 315884 w 315884"/>
                <a:gd name="connsiteY1" fmla="*/ 0 h 2377440"/>
                <a:gd name="connsiteX2" fmla="*/ 0 w 315884"/>
                <a:gd name="connsiteY2" fmla="*/ 16625 h 237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5884" h="2377440">
                  <a:moveTo>
                    <a:pt x="315884" y="2377440"/>
                  </a:moveTo>
                  <a:lnTo>
                    <a:pt x="315884" y="0"/>
                  </a:lnTo>
                  <a:lnTo>
                    <a:pt x="0" y="16625"/>
                  </a:lnTo>
                </a:path>
              </a:pathLst>
            </a:custGeom>
            <a:noFill/>
            <a:ln w="63500">
              <a:tailEnd type="triangle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Rectangle 1"/>
          <p:cNvSpPr/>
          <p:nvPr/>
        </p:nvSpPr>
        <p:spPr>
          <a:xfrm>
            <a:off x="5502166" y="1296784"/>
            <a:ext cx="1418682" cy="1897313"/>
          </a:xfrm>
          <a:prstGeom prst="rect">
            <a:avLst/>
          </a:prstGeom>
          <a:solidFill>
            <a:schemeClr val="accent5"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>
            <a:off x="5328748" y="984129"/>
            <a:ext cx="19370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chemeClr val="accent5"/>
                </a:solidFill>
                <a:hlinkClick r:id="rId2"/>
              </a:rPr>
              <a:t>ESA CCI</a:t>
            </a:r>
            <a:r>
              <a:rPr lang="en-GB" sz="1600" b="1" dirty="0" smtClean="0">
                <a:solidFill>
                  <a:schemeClr val="accent5"/>
                </a:solidFill>
              </a:rPr>
              <a:t> </a:t>
            </a:r>
            <a:r>
              <a:rPr lang="en-GB" sz="1600" b="1" dirty="0" smtClean="0">
                <a:solidFill>
                  <a:srgbClr val="FF0000"/>
                </a:solidFill>
              </a:rPr>
              <a:t>VIIRS/NPP</a:t>
            </a:r>
            <a:endParaRPr lang="en-GB" sz="1600" b="1" dirty="0">
              <a:solidFill>
                <a:srgbClr val="FF0000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284849" y="3826865"/>
            <a:ext cx="630960" cy="11568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5351782" y="4902583"/>
            <a:ext cx="1561824" cy="99752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/>
          <p:cNvSpPr/>
          <p:nvPr/>
        </p:nvSpPr>
        <p:spPr>
          <a:xfrm>
            <a:off x="6151850" y="1296785"/>
            <a:ext cx="753275" cy="2802960"/>
          </a:xfrm>
          <a:prstGeom prst="rect">
            <a:avLst/>
          </a:prstGeom>
          <a:solidFill>
            <a:srgbClr val="FF0000">
              <a:alpha val="1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982387" y="1322683"/>
            <a:ext cx="5936150" cy="2777062"/>
          </a:xfrm>
          <a:prstGeom prst="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1028692" y="3784690"/>
            <a:ext cx="1300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chemeClr val="accent4"/>
                </a:solidFill>
              </a:rPr>
              <a:t>CMSAF</a:t>
            </a:r>
            <a:endParaRPr lang="en-GB" b="1" dirty="0">
              <a:solidFill>
                <a:schemeClr val="accent4"/>
              </a:solidFill>
            </a:endParaRPr>
          </a:p>
        </p:txBody>
      </p:sp>
      <p:sp>
        <p:nvSpPr>
          <p:cNvPr id="35" name="Datumsplatzhalter 2"/>
          <p:cNvSpPr txBox="1">
            <a:spLocks/>
          </p:cNvSpPr>
          <p:nvPr/>
        </p:nvSpPr>
        <p:spPr>
          <a:xfrm>
            <a:off x="551256" y="6442558"/>
            <a:ext cx="2932900" cy="365125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/>
              <a:t>Project Meeting 2-4 Novermber 2016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888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024" y="6447326"/>
            <a:ext cx="2932900" cy="365125"/>
          </a:xfrm>
        </p:spPr>
        <p:txBody>
          <a:bodyPr/>
          <a:lstStyle/>
          <a:p>
            <a:r>
              <a:rPr lang="de-DE" dirty="0"/>
              <a:t>Project Meeting 2-4 Novermber 2016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Richard Allan | University of Reading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12D3-5F5B-0D40-A2CC-B8CE39D2C70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Example Activities</a:t>
            </a:r>
            <a:endParaRPr lang="en-GB" dirty="0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03" y="1195437"/>
            <a:ext cx="4486736" cy="2443358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25"/>
          <a:stretch/>
        </p:blipFill>
        <p:spPr>
          <a:xfrm>
            <a:off x="3488924" y="2098654"/>
            <a:ext cx="5483626" cy="4202112"/>
          </a:xfr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6" y="3517808"/>
            <a:ext cx="4645742" cy="26416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72050" y="1195437"/>
            <a:ext cx="4000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Sharepoint</a:t>
            </a:r>
            <a:r>
              <a:rPr lang="en-GB" dirty="0" smtClean="0"/>
              <a:t> SEVIRI images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Satellite product lists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Satellite overpass times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16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What coordinated satellite data activities would be beneficial</a:t>
            </a:r>
            <a:r>
              <a:rPr lang="en-GB" dirty="0" smtClean="0"/>
              <a:t>? e.g. sharing/</a:t>
            </a:r>
            <a:r>
              <a:rPr lang="en-GB" dirty="0" smtClean="0">
                <a:hlinkClick r:id="rId2"/>
              </a:rPr>
              <a:t>visualisation</a:t>
            </a:r>
            <a:r>
              <a:rPr lang="en-GB" dirty="0" smtClean="0"/>
              <a:t>/communication</a:t>
            </a:r>
            <a:endParaRPr lang="en-GB" dirty="0" smtClean="0"/>
          </a:p>
          <a:p>
            <a:r>
              <a:rPr lang="en-GB" dirty="0" smtClean="0"/>
              <a:t>What are the recommended satellite products for </a:t>
            </a:r>
            <a:r>
              <a:rPr lang="en-GB" dirty="0" err="1" smtClean="0"/>
              <a:t>precip</a:t>
            </a:r>
            <a:r>
              <a:rPr lang="en-GB" dirty="0"/>
              <a:t>, </a:t>
            </a:r>
            <a:r>
              <a:rPr lang="en-GB" dirty="0" smtClean="0"/>
              <a:t>radiation, LWC</a:t>
            </a:r>
            <a:r>
              <a:rPr lang="en-GB" dirty="0"/>
              <a:t>, IWC, cloud cover, aerosols etc.?</a:t>
            </a:r>
          </a:p>
          <a:p>
            <a:r>
              <a:rPr lang="en-GB" dirty="0" smtClean="0"/>
              <a:t>Are there </a:t>
            </a:r>
            <a:r>
              <a:rPr lang="en-GB" dirty="0"/>
              <a:t>known </a:t>
            </a:r>
            <a:r>
              <a:rPr lang="en-GB" dirty="0" smtClean="0"/>
              <a:t>problems with any products?</a:t>
            </a:r>
            <a:endParaRPr lang="en-GB" dirty="0"/>
          </a:p>
          <a:p>
            <a:r>
              <a:rPr lang="en-GB" dirty="0" smtClean="0"/>
              <a:t>Do </a:t>
            </a:r>
            <a:r>
              <a:rPr lang="en-GB" dirty="0"/>
              <a:t>we need to define some "gold </a:t>
            </a:r>
            <a:r>
              <a:rPr lang="en-GB" dirty="0" smtClean="0"/>
              <a:t>standards” </a:t>
            </a:r>
            <a:r>
              <a:rPr lang="en-GB" dirty="0"/>
              <a:t>for people to use?</a:t>
            </a:r>
          </a:p>
          <a:p>
            <a:r>
              <a:rPr lang="en-GB" dirty="0" smtClean="0"/>
              <a:t>Is </a:t>
            </a:r>
            <a:r>
              <a:rPr lang="en-GB" dirty="0"/>
              <a:t>there any point in having some data centrally or does everybody download their own copy?</a:t>
            </a:r>
          </a:p>
          <a:p>
            <a:r>
              <a:rPr lang="en-GB" dirty="0" smtClean="0"/>
              <a:t>What </a:t>
            </a:r>
            <a:r>
              <a:rPr lang="en-GB" dirty="0"/>
              <a:t>specific DACCIWA-generated products will become available when?</a:t>
            </a:r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6024" y="6447326"/>
            <a:ext cx="2932900" cy="365125"/>
          </a:xfrm>
        </p:spPr>
        <p:txBody>
          <a:bodyPr/>
          <a:lstStyle/>
          <a:p>
            <a:r>
              <a:rPr lang="de-DE" dirty="0"/>
              <a:t>Project Meeting 2-4 Novermber 2016</a:t>
            </a:r>
            <a:endParaRPr lang="de-D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Richard Allan | University of Reading</a:t>
            </a:r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A12D3-5F5B-0D40-A2CC-B8CE39D2C70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Discussion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40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10C6B688EC2C498428E88312F1B915" ma:contentTypeVersion="0" ma:contentTypeDescription="Create a new document." ma:contentTypeScope="" ma:versionID="85a5a516c09c9a59f676079e6e21d13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f7c1626b9d3cc7d3e656262f07577e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0DE01B0-1A22-4DB7-87CB-867CD9A687B5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96F0D17A-D1AA-4308-A961-A31EE2BB67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BF72F1-35D9-43B4-B3A3-A4AAEC88E8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319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Office-Design</vt:lpstr>
      <vt:lpstr>Use of Satellite data within DACCIWA</vt:lpstr>
      <vt:lpstr>Primary use of satellite data</vt:lpstr>
      <vt:lpstr>Primary use of satellite data</vt:lpstr>
      <vt:lpstr>Satellite products summary</vt:lpstr>
      <vt:lpstr>Example Activities</vt:lpstr>
      <vt:lpstr>Discussion</vt:lpstr>
    </vt:vector>
  </TitlesOfParts>
  <Company>SMARTLAM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SMARTLAM-Presentation</dc:title>
  <dc:creator>--- ---</dc:creator>
  <cp:lastModifiedBy>Richard</cp:lastModifiedBy>
  <cp:revision>98</cp:revision>
  <dcterms:created xsi:type="dcterms:W3CDTF">2012-11-09T10:51:53Z</dcterms:created>
  <dcterms:modified xsi:type="dcterms:W3CDTF">2016-10-31T16:24:29Z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0x0101009710C6B688EC2C498428E88312F1B915</vt:lpwstr>
  </property>
</Properties>
</file>