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15" r:id="rId2"/>
    <p:sldMasterId id="2147483737" r:id="rId3"/>
    <p:sldMasterId id="2147483759" r:id="rId4"/>
    <p:sldMasterId id="2147483781" r:id="rId5"/>
  </p:sldMasterIdLst>
  <p:notesMasterIdLst>
    <p:notesMasterId r:id="rId25"/>
  </p:notesMasterIdLst>
  <p:handoutMasterIdLst>
    <p:handoutMasterId r:id="rId26"/>
  </p:handoutMasterIdLst>
  <p:sldIdLst>
    <p:sldId id="869" r:id="rId6"/>
    <p:sldId id="962" r:id="rId7"/>
    <p:sldId id="945" r:id="rId8"/>
    <p:sldId id="963" r:id="rId9"/>
    <p:sldId id="967" r:id="rId10"/>
    <p:sldId id="1012" r:id="rId11"/>
    <p:sldId id="999" r:id="rId12"/>
    <p:sldId id="1016" r:id="rId13"/>
    <p:sldId id="993" r:id="rId14"/>
    <p:sldId id="1018" r:id="rId15"/>
    <p:sldId id="1019" r:id="rId16"/>
    <p:sldId id="1020" r:id="rId17"/>
    <p:sldId id="975" r:id="rId18"/>
    <p:sldId id="1017" r:id="rId19"/>
    <p:sldId id="960" r:id="rId20"/>
    <p:sldId id="1005" r:id="rId21"/>
    <p:sldId id="1002" r:id="rId22"/>
    <p:sldId id="1011" r:id="rId23"/>
    <p:sldId id="1003" r:id="rId24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3B5"/>
    <a:srgbClr val="FF0066"/>
    <a:srgbClr val="66FF33"/>
    <a:srgbClr val="993300"/>
    <a:srgbClr val="00FFFF"/>
    <a:srgbClr val="A46202"/>
    <a:srgbClr val="006699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80812" autoAdjust="0"/>
  </p:normalViewPr>
  <p:slideViewPr>
    <p:cSldViewPr>
      <p:cViewPr varScale="1">
        <p:scale>
          <a:sx n="51" d="100"/>
          <a:sy n="51" d="100"/>
        </p:scale>
        <p:origin x="-7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8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7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18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208174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49462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964913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43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379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110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10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17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2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67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70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58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10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8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5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6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7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2563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122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763976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676759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95586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047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00332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160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533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33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72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14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0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97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07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261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06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28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90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2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37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7794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127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420299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587869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35227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97738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48604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96936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15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971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525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27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706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40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170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63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2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36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65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01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514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1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803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32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437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964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272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553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600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987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6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549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999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845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11/4/2015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33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JD022576/full" TargetMode="External"/><Relationship Id="rId2" Type="http://schemas.openxmlformats.org/officeDocument/2006/relationships/hyperlink" Target="http://onlinelibrary.wiley.com/doi/10.1002/2015GL064458/abstrac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5GL064156/full" TargetMode="External"/><Relationship Id="rId2" Type="http://schemas.openxmlformats.org/officeDocument/2006/relationships/hyperlink" Target="http://www.sciencemag.org/content/early/2015/07/08/science.aaa4521.abstrac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5GL065327/full" TargetMode="External"/><Relationship Id="rId2" Type="http://schemas.openxmlformats.org/officeDocument/2006/relationships/hyperlink" Target="http://link.springer.com/article/10.1007/s00382-014-2464-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.reading.ac.uk/~sgs02rpa/research/DEEP-C.html#PAPERS" TargetMode="External"/><Relationship Id="rId5" Type="http://schemas.openxmlformats.org/officeDocument/2006/relationships/hyperlink" Target="http://onlinelibrary.wiley.com/doi/10.1002/2014GL062596/abstract" TargetMode="External"/><Relationship Id="rId4" Type="http://schemas.openxmlformats.org/officeDocument/2006/relationships/hyperlink" Target="http://onlinelibrary.wiley.com/doi/10.1002/2015GL063091/abstrac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.reading.ac.uk/~sgs02rpa/latest.html#Holiday" TargetMode="External"/><Relationship Id="rId13" Type="http://schemas.openxmlformats.org/officeDocument/2006/relationships/hyperlink" Target="https://ams.confex.com/ams/14CLOUD14ATRAD/videogateway.cgi/id/27920?recordingid=27920" TargetMode="External"/><Relationship Id="rId18" Type="http://schemas.openxmlformats.org/officeDocument/2006/relationships/hyperlink" Target="http://www.met.reading.ac.uk/~sgs02rpa/latest.html#Kosaka" TargetMode="External"/><Relationship Id="rId3" Type="http://schemas.openxmlformats.org/officeDocument/2006/relationships/hyperlink" Target="http://www.met.rdg.ac.uk/~sgs02rpa/TALKS/AllanRP_ERB_2014.pdf" TargetMode="External"/><Relationship Id="rId21" Type="http://schemas.openxmlformats.org/officeDocument/2006/relationships/hyperlink" Target="http://voiceofrussia.com/uk/news/2013_09_23/Stockholm-hosts-UN-climate-change-ga" TargetMode="External"/><Relationship Id="rId7" Type="http://schemas.openxmlformats.org/officeDocument/2006/relationships/hyperlink" Target="http://www.carbonbrief.org/blog/2014/07/slow-surface-warming-since-1998-is-not-exceptional-say-scientists/" TargetMode="External"/><Relationship Id="rId12" Type="http://schemas.openxmlformats.org/officeDocument/2006/relationships/hyperlink" Target="http://www.met.rdg.ac.uk/~sgs02rpa/TALKS/AllanRP_GEWEX_2014.pdf" TargetMode="External"/><Relationship Id="rId17" Type="http://schemas.openxmlformats.org/officeDocument/2006/relationships/hyperlink" Target="http://www.theguardian.com/environment/2014/feb/09/global-warming-pause-trade-winds-pacific-ocean-study" TargetMode="External"/><Relationship Id="rId25" Type="http://schemas.openxmlformats.org/officeDocument/2006/relationships/hyperlink" Target="http://www.met.reading.ac.uk/~sgs02rpa/research/DEEP-C.html" TargetMode="External"/><Relationship Id="rId2" Type="http://schemas.openxmlformats.org/officeDocument/2006/relationships/hyperlink" Target="http://theconversation.com/southern-oceans-heating-up-faster-than-scientists-realised-32627" TargetMode="External"/><Relationship Id="rId16" Type="http://schemas.openxmlformats.org/officeDocument/2006/relationships/hyperlink" Target="http://www.met.reading.ac.uk/~sgs02rpa/latest.html#England" TargetMode="External"/><Relationship Id="rId20" Type="http://schemas.openxmlformats.org/officeDocument/2006/relationships/hyperlink" Target="http://www.independent.co.uk/environment/climate-change/how-the-pacific-has-paused-global-warming-on-hold-but-not-for-long-878840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imate-lab-book.ac.uk/2014/earths-energy-imbalance/" TargetMode="External"/><Relationship Id="rId11" Type="http://schemas.openxmlformats.org/officeDocument/2006/relationships/hyperlink" Target="http://www.met.rdg.ac.uk/~sgs02rpa/TALKS/EDDINGTON_TALK_ALLANRP.pdf" TargetMode="External"/><Relationship Id="rId24" Type="http://schemas.openxmlformats.org/officeDocument/2006/relationships/hyperlink" Target="http://www.carbonbrief.org/blog/2013/05/how-scientists-take-earth%E2%80%99s-temperature-an-interview-with-meteorologist-richard-allan" TargetMode="External"/><Relationship Id="rId5" Type="http://schemas.openxmlformats.org/officeDocument/2006/relationships/hyperlink" Target="http://onlinelibrary.wiley.com/doi/10.1002/2014GL060962/full" TargetMode="External"/><Relationship Id="rId15" Type="http://schemas.openxmlformats.org/officeDocument/2006/relationships/hyperlink" Target="http://www.met.rdg.ac.uk/~sgs02rpa/TALKS/AllanRP_RMetS_2014.pdf" TargetMode="External"/><Relationship Id="rId23" Type="http://schemas.openxmlformats.org/officeDocument/2006/relationships/hyperlink" Target="http://t.co/dVItjD6C9v" TargetMode="External"/><Relationship Id="rId10" Type="http://schemas.openxmlformats.org/officeDocument/2006/relationships/hyperlink" Target="http://www.telegraph.co.uk/earth/environment/climatechange/11049540/Global-warming-pause-may-last-for-another-decade-scientists-suggest.html" TargetMode="External"/><Relationship Id="rId19" Type="http://schemas.openxmlformats.org/officeDocument/2006/relationships/hyperlink" Target="http://www.bbc.co.uk/news/science-environment-23854904" TargetMode="External"/><Relationship Id="rId4" Type="http://schemas.openxmlformats.org/officeDocument/2006/relationships/hyperlink" Target="https://www.ncas.ac.uk/index.php/en/climate-science-highlights/2121-changes-in-earth-s-heating-rate-between-1985-and-2012" TargetMode="External"/><Relationship Id="rId9" Type="http://schemas.openxmlformats.org/officeDocument/2006/relationships/hyperlink" Target="http://theconversation.com/heat-accumulating-deep-in-the-atlantic-has-put-global-warming-on-hiatus-30805" TargetMode="External"/><Relationship Id="rId14" Type="http://schemas.openxmlformats.org/officeDocument/2006/relationships/hyperlink" Target="http://www.met.rdg.ac.uk/~sgs02rpa/TALKS/AllanRP_CL3.3_EGU2014-11010.pdf" TargetMode="External"/><Relationship Id="rId22" Type="http://schemas.openxmlformats.org/officeDocument/2006/relationships/hyperlink" Target="http://news.sky.com/story/1146972/global-warming-95-percent-certain-say-scienti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ature/journal/vaop/ncurrent/full/nature12534.html" TargetMode="External"/><Relationship Id="rId13" Type="http://schemas.openxmlformats.org/officeDocument/2006/relationships/hyperlink" Target="http://dx.doi.org/10.1038/nclimate2387" TargetMode="External"/><Relationship Id="rId3" Type="http://schemas.openxmlformats.org/officeDocument/2006/relationships/hyperlink" Target="http://www.nature.com/nature/journal/v509/n7499/full/nature13260.html" TargetMode="External"/><Relationship Id="rId7" Type="http://schemas.openxmlformats.org/officeDocument/2006/relationships/hyperlink" Target="http://www.nature.com/nclimate/journal/v3/n6/full/nclimate1840.html" TargetMode="External"/><Relationship Id="rId12" Type="http://schemas.openxmlformats.org/officeDocument/2006/relationships/hyperlink" Target="http://journals.ametsoc.org/doi/abs/10.1175/JCLI-D-13-00294.1" TargetMode="External"/><Relationship Id="rId17" Type="http://schemas.openxmlformats.org/officeDocument/2006/relationships/hyperlink" Target="http://onlinelibrary.wiley.com/resolve/reference/XREF?id=10.1038/ngeo2438" TargetMode="External"/><Relationship Id="rId2" Type="http://schemas.openxmlformats.org/officeDocument/2006/relationships/image" Target="../media/image21.gif"/><Relationship Id="rId16" Type="http://schemas.openxmlformats.org/officeDocument/2006/relationships/hyperlink" Target="http://www.nature.com/nclimate/journal/vaop/ncurrent/full/nclimate2330.html" TargetMode="External"/><Relationship Id="rId1" Type="http://schemas.openxmlformats.org/officeDocument/2006/relationships/slideLayout" Target="../slideLayouts/slideLayout78.xml"/><Relationship Id="rId6" Type="http://schemas.openxmlformats.org/officeDocument/2006/relationships/hyperlink" Target="http://link.springer.com/article/10.1007/s00382-012-1484-z" TargetMode="External"/><Relationship Id="rId11" Type="http://schemas.openxmlformats.org/officeDocument/2006/relationships/hyperlink" Target="http://onlinelibrary.wiley.com/doi/10.1002/grl.50382/abstract" TargetMode="External"/><Relationship Id="rId5" Type="http://schemas.openxmlformats.org/officeDocument/2006/relationships/hyperlink" Target="http://journals.ametsoc.org/doi/abs/10.1175/2011JCLI3932.1" TargetMode="External"/><Relationship Id="rId15" Type="http://schemas.openxmlformats.org/officeDocument/2006/relationships/hyperlink" Target="http://www.sciencemag.org/content/early/2015/07/08/science.aaa4521.abstract" TargetMode="External"/><Relationship Id="rId10" Type="http://schemas.openxmlformats.org/officeDocument/2006/relationships/hyperlink" Target="http://www.nature.com/nclimate/journal/v4/n10/full/nclimate2355.html" TargetMode="External"/><Relationship Id="rId4" Type="http://schemas.openxmlformats.org/officeDocument/2006/relationships/hyperlink" Target="http://www.nature.com/nclimate/journal/v4/n10/full/nclimate2341.html" TargetMode="External"/><Relationship Id="rId9" Type="http://schemas.openxmlformats.org/officeDocument/2006/relationships/hyperlink" Target="http://dx.doi.org/10.1038/nclimate2106" TargetMode="External"/><Relationship Id="rId14" Type="http://schemas.openxmlformats.org/officeDocument/2006/relationships/hyperlink" Target="http://dx.doi.org/10.1038/nclimate238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625/abstract" TargetMode="External"/><Relationship Id="rId2" Type="http://schemas.openxmlformats.org/officeDocument/2006/relationships/hyperlink" Target="http://onlinelibrary.wiley.com/wol1/doi/10.1029/2006GL027457/full" TargetMode="External"/><Relationship Id="rId1" Type="http://schemas.openxmlformats.org/officeDocument/2006/relationships/slideLayout" Target="../slideLayouts/slideLayout58.xml"/><Relationship Id="rId4" Type="http://schemas.openxmlformats.org/officeDocument/2006/relationships/hyperlink" Target="http://onlinelibrary.wiley.com/doi/10.1002/grl.50502/abstrac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962/full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nature.com/ngeo/journal/v6/n11/abs/ngeo1987.html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onlinelibrary.wiley.com/wol1/doi/10.1002/2014RG000449/abstract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link.springer.com/article/10.1007/s00382-015-2766-z" TargetMode="External"/><Relationship Id="rId5" Type="http://schemas.openxmlformats.org/officeDocument/2006/relationships/hyperlink" Target="http://onlinelibrary.wiley.com/doi/10.1002/2015JD023264/full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07/s00382-015-2766-z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JD022576/ful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738718"/>
            <a:ext cx="6840760" cy="53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pPr>
              <a:tabLst>
                <a:tab pos="4038600" algn="l"/>
                <a:tab pos="6553200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DEEP-C: </a:t>
            </a:r>
          </a:p>
          <a:p>
            <a:pPr>
              <a:tabLst>
                <a:tab pos="4038600" algn="l"/>
                <a:tab pos="6553200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WP1 overview and future plans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3552825"/>
            <a:ext cx="8064128" cy="2036415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Richard Allan, </a:t>
            </a:r>
            <a:r>
              <a:rPr lang="en-GB" sz="2800" b="1" dirty="0" err="1" smtClean="0">
                <a:latin typeface="Calibri" pitchFamily="34" charset="0"/>
                <a:cs typeface="Calibri" pitchFamily="34" charset="0"/>
              </a:rPr>
              <a:t>Chunlei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Liu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- University of Reading</a:t>
            </a:r>
          </a:p>
          <a:p>
            <a:pPr marL="0" indent="0"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Thanks to: Norman Loeb</a:t>
            </a:r>
          </a:p>
          <a:p>
            <a:pPr marL="0" indent="0">
              <a:buNone/>
            </a:pPr>
            <a:endParaRPr lang="en-GB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latin typeface="Calibri" pitchFamily="34" charset="0"/>
                <a:cs typeface="Calibri" pitchFamily="34" charset="0"/>
              </a:rPr>
              <a:t>DEEP-C Meeting, NOC-Southampton, </a:t>
            </a:r>
            <a:r>
              <a:rPr lang="en-GB" i="1" dirty="0">
                <a:latin typeface="Calibri" pitchFamily="34" charset="0"/>
                <a:cs typeface="Calibri" pitchFamily="34" charset="0"/>
              </a:rPr>
              <a:t>6</a:t>
            </a:r>
            <a:r>
              <a:rPr lang="en-GB" i="1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GB" i="1" dirty="0" smtClean="0">
                <a:latin typeface="Calibri" pitchFamily="34" charset="0"/>
                <a:cs typeface="Calibri" pitchFamily="34" charset="0"/>
              </a:rPr>
              <a:t> November 2015</a:t>
            </a:r>
          </a:p>
        </p:txBody>
      </p:sp>
      <p:pic>
        <p:nvPicPr>
          <p:cNvPr id="8" name="Picture 55" descr="Device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96336" y="234925"/>
            <a:ext cx="1328291" cy="43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8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9816"/>
            <a:ext cx="31066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Some recent updates to the literature: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87167"/>
            <a:ext cx="83632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u="sng" dirty="0" smtClean="0">
              <a:solidFill>
                <a:srgbClr val="000000"/>
              </a:solidFill>
            </a:endParaRPr>
          </a:p>
          <a:p>
            <a:pPr algn="l"/>
            <a:endParaRPr lang="en-GB" u="sng" dirty="0" smtClean="0">
              <a:solidFill>
                <a:srgbClr val="000000"/>
              </a:solidFill>
            </a:endParaRPr>
          </a:p>
          <a:p>
            <a:pPr algn="l"/>
            <a:endParaRPr lang="en-GB" u="sng" dirty="0">
              <a:solidFill>
                <a:srgbClr val="000000"/>
              </a:solidFill>
            </a:endParaRPr>
          </a:p>
          <a:p>
            <a:pPr algn="l"/>
            <a:endParaRPr lang="en-GB" u="sng" dirty="0" smtClean="0">
              <a:solidFill>
                <a:srgbClr val="000000"/>
              </a:solidFill>
            </a:endParaRPr>
          </a:p>
          <a:p>
            <a:pPr algn="l"/>
            <a:r>
              <a:rPr lang="en-GB" u="sng" dirty="0">
                <a:solidFill>
                  <a:srgbClr val="000000"/>
                </a:solidFill>
              </a:rPr>
              <a:t>Unforced variability:</a:t>
            </a:r>
          </a:p>
          <a:p>
            <a:pPr algn="l"/>
            <a:endParaRPr lang="en-GB" u="sng" dirty="0" smtClean="0">
              <a:solidFill>
                <a:srgbClr val="000000"/>
              </a:solidFill>
            </a:endParaRPr>
          </a:p>
          <a:p>
            <a:pPr algn="l"/>
            <a:r>
              <a:rPr lang="en-GB" b="1" u="sng" dirty="0" err="1" smtClean="0">
                <a:solidFill>
                  <a:srgbClr val="000000"/>
                </a:solidFill>
                <a:hlinkClick r:id="rId2"/>
              </a:rPr>
              <a:t>Schurer</a:t>
            </a:r>
            <a:r>
              <a:rPr lang="en-GB" b="1" u="sng" dirty="0" smtClean="0">
                <a:solidFill>
                  <a:srgbClr val="000000"/>
                </a:solidFill>
                <a:hlinkClick r:id="rId2"/>
              </a:rPr>
              <a:t> </a:t>
            </a:r>
            <a:r>
              <a:rPr lang="en-GB" b="1" u="sng" dirty="0">
                <a:solidFill>
                  <a:srgbClr val="000000"/>
                </a:solidFill>
                <a:hlinkClick r:id="rId2"/>
              </a:rPr>
              <a:t>et al. (2015) GRL</a:t>
            </a:r>
            <a:r>
              <a:rPr lang="en-GB" dirty="0">
                <a:solidFill>
                  <a:srgbClr val="000000"/>
                </a:solidFill>
              </a:rPr>
              <a:t>: </a:t>
            </a:r>
            <a:endParaRPr lang="en-GB" dirty="0" smtClean="0">
              <a:solidFill>
                <a:srgbClr val="000000"/>
              </a:solidFill>
            </a:endParaRPr>
          </a:p>
          <a:p>
            <a:pPr algn="l"/>
            <a:r>
              <a:rPr lang="en-GB" dirty="0" smtClean="0">
                <a:solidFill>
                  <a:srgbClr val="000000"/>
                </a:solidFill>
              </a:rPr>
              <a:t>Probability </a:t>
            </a:r>
            <a:r>
              <a:rPr lang="en-GB" dirty="0">
                <a:solidFill>
                  <a:srgbClr val="000000"/>
                </a:solidFill>
              </a:rPr>
              <a:t>of hiatus or rapid warming in observations consistent with previous model studies (e.g. Roberts et al. 2015</a:t>
            </a:r>
            <a:r>
              <a:rPr lang="en-GB" dirty="0" smtClean="0">
                <a:solidFill>
                  <a:srgbClr val="000000"/>
                </a:solidFill>
              </a:rPr>
              <a:t>); </a:t>
            </a:r>
            <a:r>
              <a:rPr lang="en-GB" dirty="0">
                <a:solidFill>
                  <a:srgbClr val="000000"/>
                </a:solidFill>
              </a:rPr>
              <a:t>S</a:t>
            </a:r>
            <a:r>
              <a:rPr lang="en-GB" dirty="0" smtClean="0">
                <a:solidFill>
                  <a:srgbClr val="000000"/>
                </a:solidFill>
              </a:rPr>
              <a:t>patial </a:t>
            </a:r>
            <a:r>
              <a:rPr lang="en-GB" dirty="0">
                <a:solidFill>
                  <a:srgbClr val="000000"/>
                </a:solidFill>
              </a:rPr>
              <a:t>pattern relating to </a:t>
            </a:r>
            <a:r>
              <a:rPr lang="en-GB" dirty="0" err="1">
                <a:solidFill>
                  <a:srgbClr val="000000"/>
                </a:solidFill>
              </a:rPr>
              <a:t>Interdecadal</a:t>
            </a:r>
            <a:r>
              <a:rPr lang="en-GB" dirty="0">
                <a:solidFill>
                  <a:srgbClr val="000000"/>
                </a:solidFill>
              </a:rPr>
              <a:t> Pacific &amp;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Atlantic Variability. Combination of unforced variability and timing of volcanic eruptions also important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  <a:p>
            <a:pPr algn="l"/>
            <a:endParaRPr lang="en-GB" b="1" u="sng" dirty="0" smtClean="0">
              <a:solidFill>
                <a:srgbClr val="000000"/>
              </a:solidFill>
              <a:hlinkClick r:id="rId3"/>
            </a:endParaRPr>
          </a:p>
          <a:p>
            <a:pPr algn="l"/>
            <a:r>
              <a:rPr lang="en-GB" b="1" u="sng" dirty="0" smtClean="0">
                <a:solidFill>
                  <a:srgbClr val="000000"/>
                </a:solidFill>
                <a:hlinkClick r:id="rId3"/>
              </a:rPr>
              <a:t>Brown </a:t>
            </a:r>
            <a:r>
              <a:rPr lang="en-GB" b="1" u="sng" dirty="0">
                <a:solidFill>
                  <a:srgbClr val="000000"/>
                </a:solidFill>
                <a:hlinkClick r:id="rId3"/>
              </a:rPr>
              <a:t>et al. (2015) JGR</a:t>
            </a:r>
            <a:r>
              <a:rPr lang="en-GB" dirty="0">
                <a:solidFill>
                  <a:srgbClr val="000000"/>
                </a:solidFill>
              </a:rPr>
              <a:t>: strong link between east Pacific and sub-decadal global mean </a:t>
            </a:r>
            <a:r>
              <a:rPr lang="en-GB" dirty="0" smtClean="0">
                <a:solidFill>
                  <a:srgbClr val="000000"/>
                </a:solidFill>
              </a:rPr>
              <a:t>temperature </a:t>
            </a:r>
            <a:r>
              <a:rPr lang="en-GB" dirty="0">
                <a:solidFill>
                  <a:srgbClr val="000000"/>
                </a:solidFill>
              </a:rPr>
              <a:t>variability. Two clusters display link with inter-decadal variability: E. Pacific and S. Ocean; models underestimate </a:t>
            </a:r>
            <a:r>
              <a:rPr lang="en-GB" dirty="0" err="1">
                <a:solidFill>
                  <a:srgbClr val="000000"/>
                </a:solidFill>
              </a:rPr>
              <a:t>interdecadal</a:t>
            </a:r>
            <a:r>
              <a:rPr lang="en-GB" dirty="0">
                <a:solidFill>
                  <a:srgbClr val="000000"/>
                </a:solidFill>
              </a:rPr>
              <a:t> variability and this is especially pronounced where the E. Pacific link dominates. There is some evidence of positive heat flux feedbacks to inter-decadal variability in the E. Pacific and also for high latitudes involving sea ice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026" name="Picture 2" descr="Figure 3.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7"/>
          <a:stretch/>
        </p:blipFill>
        <p:spPr bwMode="auto">
          <a:xfrm>
            <a:off x="3342913" y="274638"/>
            <a:ext cx="5796786" cy="272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3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Some recent updates to the literature: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2012" y="1081005"/>
            <a:ext cx="8363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u="sng" dirty="0" smtClean="0">
                <a:solidFill>
                  <a:srgbClr val="000000"/>
                </a:solidFill>
              </a:rPr>
              <a:t>Ocean Heating:</a:t>
            </a:r>
          </a:p>
          <a:p>
            <a:pPr algn="l"/>
            <a:r>
              <a:rPr lang="en-GB" b="1" u="sng" dirty="0" smtClean="0">
                <a:solidFill>
                  <a:srgbClr val="000000"/>
                </a:solidFill>
                <a:hlinkClick r:id="rId2"/>
              </a:rPr>
              <a:t>Nieves </a:t>
            </a:r>
            <a:r>
              <a:rPr lang="en-GB" b="1" u="sng" dirty="0">
                <a:solidFill>
                  <a:srgbClr val="000000"/>
                </a:solidFill>
                <a:hlinkClick r:id="rId2"/>
              </a:rPr>
              <a:t>et al. (2015) Science</a:t>
            </a:r>
            <a:r>
              <a:rPr lang="en-GB" dirty="0">
                <a:solidFill>
                  <a:srgbClr val="000000"/>
                </a:solidFill>
              </a:rPr>
              <a:t>: observations show that heating below the upper 100m ocean have more than compensated slight cooling in the upper 100m over the 2003-2013 period, confirming that redistribution of the heat in the vertical, and in particular in the 100-300m layer in the Indian and Pacific oceans, explain the suppressed rates of surface warming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  <a:p>
            <a:pPr algn="l"/>
            <a:endParaRPr lang="en-GB" dirty="0">
              <a:solidFill>
                <a:srgbClr val="000000"/>
              </a:solidFill>
            </a:endParaRPr>
          </a:p>
          <a:p>
            <a:pPr algn="l"/>
            <a:endParaRPr lang="en-GB" dirty="0" smtClean="0">
              <a:solidFill>
                <a:srgbClr val="000000"/>
              </a:solidFill>
            </a:endParaRPr>
          </a:p>
          <a:p>
            <a:pPr algn="l"/>
            <a:endParaRPr lang="en-GB" dirty="0">
              <a:solidFill>
                <a:srgbClr val="000000"/>
              </a:solidFill>
            </a:endParaRPr>
          </a:p>
          <a:p>
            <a:pPr algn="l"/>
            <a:endParaRPr lang="en-GB" dirty="0" smtClean="0">
              <a:solidFill>
                <a:srgbClr val="000000"/>
              </a:solidFill>
            </a:endParaRPr>
          </a:p>
          <a:p>
            <a:pPr algn="l"/>
            <a:endParaRPr lang="en-GB" dirty="0">
              <a:solidFill>
                <a:srgbClr val="000000"/>
              </a:solidFill>
            </a:endParaRPr>
          </a:p>
          <a:p>
            <a:pPr algn="l"/>
            <a:endParaRPr lang="en-GB" dirty="0" smtClean="0">
              <a:solidFill>
                <a:srgbClr val="000000"/>
              </a:solidFill>
            </a:endParaRPr>
          </a:p>
          <a:p>
            <a:pPr algn="l"/>
            <a:endParaRPr lang="en-GB" dirty="0">
              <a:solidFill>
                <a:srgbClr val="000000"/>
              </a:solidFill>
            </a:endParaRPr>
          </a:p>
          <a:p>
            <a:pPr algn="l"/>
            <a:endParaRPr lang="en-GB" dirty="0" smtClean="0">
              <a:solidFill>
                <a:srgbClr val="000000"/>
              </a:solidFill>
            </a:endParaRPr>
          </a:p>
          <a:p>
            <a:pPr algn="l"/>
            <a:endParaRPr lang="en-GB" dirty="0" smtClean="0">
              <a:solidFill>
                <a:srgbClr val="000000"/>
              </a:solidFill>
            </a:endParaRPr>
          </a:p>
          <a:p>
            <a:pPr algn="l"/>
            <a:r>
              <a:rPr lang="en-GB" b="1" u="sng" dirty="0" err="1">
                <a:solidFill>
                  <a:srgbClr val="000000"/>
                </a:solidFill>
                <a:hlinkClick r:id="rId3"/>
              </a:rPr>
              <a:t>Zika</a:t>
            </a:r>
            <a:r>
              <a:rPr lang="en-GB" b="1" u="sng" dirty="0">
                <a:solidFill>
                  <a:srgbClr val="000000"/>
                </a:solidFill>
                <a:hlinkClick r:id="rId3"/>
              </a:rPr>
              <a:t> et al. (2015) GRL</a:t>
            </a:r>
            <a:r>
              <a:rPr lang="en-GB" dirty="0">
                <a:solidFill>
                  <a:srgbClr val="000000"/>
                </a:solidFill>
              </a:rPr>
              <a:t>: deep ocean heating due to collapse of "thermally direct" circulation (reduced upward heat flux at higher latitudes e.g. Antarctic bottom water circulation) but continued thermally indirect circulation (upwelling</a:t>
            </a:r>
            <a:r>
              <a:rPr lang="en-GB" dirty="0" smtClean="0">
                <a:solidFill>
                  <a:srgbClr val="000000"/>
                </a:solidFill>
              </a:rPr>
              <a:t>/ </a:t>
            </a:r>
            <a:r>
              <a:rPr lang="en-GB" dirty="0" err="1" smtClean="0">
                <a:solidFill>
                  <a:srgbClr val="000000"/>
                </a:solidFill>
              </a:rPr>
              <a:t>downwelling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at same density) at lower latitudes. The large-scale circulation rather than small-scale mixing determine the heat uptake changes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9948" y="2889668"/>
            <a:ext cx="8404103" cy="2195516"/>
            <a:chOff x="369948" y="3088054"/>
            <a:chExt cx="8404103" cy="2195516"/>
          </a:xfrm>
        </p:grpSpPr>
        <p:pic>
          <p:nvPicPr>
            <p:cNvPr id="2050" name="Picture 2" descr="http://www.sciencemag.org/content/349/6247/532/F2.larg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71" b="26524"/>
            <a:stretch/>
          </p:blipFill>
          <p:spPr bwMode="auto">
            <a:xfrm>
              <a:off x="397186" y="4096166"/>
              <a:ext cx="8376865" cy="1187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sciencemag.org/content/349/6247/532/F2.larg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1" t="908" r="286" b="78087"/>
            <a:stretch/>
          </p:blipFill>
          <p:spPr bwMode="auto">
            <a:xfrm>
              <a:off x="369948" y="3088054"/>
              <a:ext cx="8404103" cy="104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25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recent updates to the literature: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87167"/>
            <a:ext cx="8507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>
              <a:solidFill>
                <a:srgbClr val="000000"/>
              </a:solidFill>
            </a:endParaRPr>
          </a:p>
          <a:p>
            <a:pPr algn="l"/>
            <a:r>
              <a:rPr lang="en-GB" u="sng" dirty="0" smtClean="0">
                <a:solidFill>
                  <a:srgbClr val="000000"/>
                </a:solidFill>
              </a:rPr>
              <a:t>Morphology:</a:t>
            </a:r>
          </a:p>
          <a:p>
            <a:pPr algn="l"/>
            <a:endParaRPr lang="en-GB" u="sng" dirty="0" smtClean="0">
              <a:solidFill>
                <a:srgbClr val="000000"/>
              </a:solidFill>
            </a:endParaRPr>
          </a:p>
          <a:p>
            <a:pPr algn="l"/>
            <a:r>
              <a:rPr lang="en-GB" b="1" u="sng" dirty="0" err="1">
                <a:solidFill>
                  <a:srgbClr val="000000"/>
                </a:solidFill>
                <a:hlinkClick r:id="rId2"/>
              </a:rPr>
              <a:t>Gettelman</a:t>
            </a:r>
            <a:r>
              <a:rPr lang="en-GB" b="1" u="sng" dirty="0">
                <a:solidFill>
                  <a:srgbClr val="000000"/>
                </a:solidFill>
                <a:hlinkClick r:id="rId2"/>
              </a:rPr>
              <a:t> et al. (2015) </a:t>
            </a:r>
            <a:r>
              <a:rPr lang="en-GB" b="1" u="sng" dirty="0" err="1">
                <a:solidFill>
                  <a:srgbClr val="000000"/>
                </a:solidFill>
                <a:hlinkClick r:id="rId2"/>
              </a:rPr>
              <a:t>Clim</a:t>
            </a:r>
            <a:r>
              <a:rPr lang="en-GB" b="1" u="sng" dirty="0">
                <a:solidFill>
                  <a:srgbClr val="000000"/>
                </a:solidFill>
                <a:hlinkClick r:id="rId2"/>
              </a:rPr>
              <a:t>. </a:t>
            </a:r>
            <a:r>
              <a:rPr lang="en-GB" b="1" u="sng" dirty="0" err="1">
                <a:solidFill>
                  <a:srgbClr val="000000"/>
                </a:solidFill>
                <a:hlinkClick r:id="rId2"/>
              </a:rPr>
              <a:t>Dyn</a:t>
            </a:r>
            <a:r>
              <a:rPr lang="en-GB" b="1" u="sng" dirty="0">
                <a:solidFill>
                  <a:srgbClr val="000000"/>
                </a:solidFill>
                <a:hlinkClick r:id="rId2"/>
              </a:rPr>
              <a:t>.</a:t>
            </a:r>
            <a:r>
              <a:rPr lang="en-GB" dirty="0">
                <a:solidFill>
                  <a:srgbClr val="000000"/>
                </a:solidFill>
              </a:rPr>
              <a:t>: Forcing from aerosol-cloud interactions may have contributed to the spatial patterns of recent temperature change, but not to the global mean slowing of surface warming for the period 2000-2010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en-GB" u="sng" dirty="0" smtClean="0">
              <a:solidFill>
                <a:srgbClr val="000000"/>
              </a:solidFill>
            </a:endParaRPr>
          </a:p>
          <a:p>
            <a:pPr algn="l"/>
            <a:r>
              <a:rPr lang="en-GB" b="1" u="sng" dirty="0">
                <a:solidFill>
                  <a:srgbClr val="000000"/>
                </a:solidFill>
                <a:hlinkClick r:id="rId3"/>
              </a:rPr>
              <a:t>Li et al. (2015) GRL</a:t>
            </a:r>
            <a:r>
              <a:rPr lang="en-GB" dirty="0">
                <a:solidFill>
                  <a:srgbClr val="000000"/>
                </a:solidFill>
              </a:rPr>
              <a:t>: observed Eurasian winter cooling trend 1998-2012 contributed to suppressing of global warming </a:t>
            </a:r>
            <a:r>
              <a:rPr lang="en-GB" dirty="0" smtClean="0">
                <a:solidFill>
                  <a:srgbClr val="000000"/>
                </a:solidFill>
              </a:rPr>
              <a:t>trend; arises </a:t>
            </a:r>
            <a:r>
              <a:rPr lang="en-GB" dirty="0">
                <a:solidFill>
                  <a:srgbClr val="000000"/>
                </a:solidFill>
              </a:rPr>
              <a:t>from internal variability</a:t>
            </a:r>
          </a:p>
          <a:p>
            <a:pPr algn="l"/>
            <a:r>
              <a:rPr lang="en-GB" b="1" u="sng" dirty="0" err="1" smtClean="0">
                <a:solidFill>
                  <a:srgbClr val="000000"/>
                </a:solidFill>
                <a:hlinkClick r:id="rId4"/>
              </a:rPr>
              <a:t>Saffioti</a:t>
            </a:r>
            <a:r>
              <a:rPr lang="en-GB" b="1" u="sng" dirty="0" smtClean="0">
                <a:solidFill>
                  <a:srgbClr val="000000"/>
                </a:solidFill>
                <a:hlinkClick r:id="rId4"/>
              </a:rPr>
              <a:t> </a:t>
            </a:r>
            <a:r>
              <a:rPr lang="en-GB" b="1" u="sng" dirty="0">
                <a:solidFill>
                  <a:srgbClr val="000000"/>
                </a:solidFill>
                <a:hlinkClick r:id="rId4"/>
              </a:rPr>
              <a:t>et al. (2015) GRL</a:t>
            </a:r>
            <a:r>
              <a:rPr lang="en-GB" dirty="0">
                <a:solidFill>
                  <a:srgbClr val="000000"/>
                </a:solidFill>
              </a:rPr>
              <a:t>: Northern Hemisphere winter cooling 1998-2012 mostly explained by missing observations (particularly for recent years) and internal variability in the atmospheric circulation of the NH </a:t>
            </a:r>
            <a:r>
              <a:rPr lang="en-GB" dirty="0" err="1">
                <a:solidFill>
                  <a:srgbClr val="000000"/>
                </a:solidFill>
              </a:rPr>
              <a:t>extratropics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  <a:p>
            <a:pPr algn="l"/>
            <a:r>
              <a:rPr lang="en-GB" b="1" u="sng" dirty="0" err="1">
                <a:solidFill>
                  <a:srgbClr val="000000"/>
                </a:solidFill>
                <a:hlinkClick r:id="rId5"/>
              </a:rPr>
              <a:t>Gleisner</a:t>
            </a:r>
            <a:r>
              <a:rPr lang="en-GB" b="1" u="sng" dirty="0">
                <a:solidFill>
                  <a:srgbClr val="000000"/>
                </a:solidFill>
                <a:hlinkClick r:id="rId5"/>
              </a:rPr>
              <a:t> et al. (2015) GRL</a:t>
            </a:r>
            <a:r>
              <a:rPr lang="en-GB" dirty="0">
                <a:solidFill>
                  <a:srgbClr val="000000"/>
                </a:solidFill>
              </a:rPr>
              <a:t>: Recent global warming hiatus dominated by low latitude surface temperature trends and not explained by missing data in high latitude regions</a:t>
            </a:r>
          </a:p>
          <a:p>
            <a:pPr algn="l"/>
            <a:endParaRPr lang="en-GB" dirty="0" smtClean="0">
              <a:solidFill>
                <a:srgbClr val="000000"/>
              </a:solidFill>
            </a:endParaRPr>
          </a:p>
          <a:p>
            <a:pPr algn="l"/>
            <a:r>
              <a:rPr lang="en-GB" dirty="0">
                <a:solidFill>
                  <a:srgbClr val="000000"/>
                </a:solidFill>
              </a:rPr>
              <a:t>Papers </a:t>
            </a:r>
            <a:r>
              <a:rPr lang="en-GB" dirty="0" smtClean="0">
                <a:solidFill>
                  <a:srgbClr val="000000"/>
                </a:solidFill>
              </a:rPr>
              <a:t>&amp; links listed on DEEP-C website: </a:t>
            </a:r>
            <a:r>
              <a:rPr lang="en-GB" dirty="0">
                <a:solidFill>
                  <a:srgbClr val="000000"/>
                </a:solidFill>
                <a:hlinkClick r:id="rId6"/>
              </a:rPr>
              <a:t>http://www.met.reading.ac.uk/~</a:t>
            </a:r>
            <a:r>
              <a:rPr lang="en-GB" dirty="0" smtClean="0">
                <a:solidFill>
                  <a:srgbClr val="000000"/>
                </a:solidFill>
                <a:hlinkClick r:id="rId6"/>
              </a:rPr>
              <a:t>sgs02rpa/research/DEEP-C.html#PAPERS</a:t>
            </a:r>
            <a:endParaRPr lang="en-GB" dirty="0" smtClean="0">
              <a:solidFill>
                <a:srgbClr val="000000"/>
              </a:solidFill>
            </a:endParaRPr>
          </a:p>
          <a:p>
            <a:pPr algn="l"/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en-GB" sz="3600" dirty="0" smtClean="0">
                <a:solidFill>
                  <a:srgbClr val="0B33B5"/>
                </a:solidFill>
              </a:rPr>
              <a:t>WP1 Dissemination Activities</a:t>
            </a:r>
            <a:endParaRPr lang="en-GB" sz="3600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08" y="260648"/>
            <a:ext cx="8229600" cy="5544616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1800" b="1" dirty="0" smtClean="0"/>
              <a:t>Nov 2015: Paris Water/energy cycle, Paris; U3A talk; NASA sensing our planet</a:t>
            </a:r>
          </a:p>
          <a:p>
            <a:r>
              <a:rPr lang="en-GB" sz="1800" b="1" dirty="0" smtClean="0"/>
              <a:t>Oct 2015: </a:t>
            </a:r>
            <a:r>
              <a:rPr lang="en-GB" sz="1800" dirty="0" smtClean="0"/>
              <a:t>Reading International Festival outreach talk</a:t>
            </a:r>
          </a:p>
          <a:p>
            <a:r>
              <a:rPr lang="en-GB" sz="1800" b="1" dirty="0" smtClean="0"/>
              <a:t>Sep 2015: </a:t>
            </a:r>
            <a:r>
              <a:rPr lang="en-GB" sz="1800" dirty="0" smtClean="0"/>
              <a:t>NCEO meeting Southampton; </a:t>
            </a:r>
            <a:r>
              <a:rPr lang="en-GB" sz="1800" dirty="0" err="1" smtClean="0"/>
              <a:t>CliVar</a:t>
            </a:r>
            <a:r>
              <a:rPr lang="en-GB" sz="1800" dirty="0" smtClean="0"/>
              <a:t> workshop Exeter</a:t>
            </a:r>
          </a:p>
          <a:p>
            <a:r>
              <a:rPr lang="en-GB" sz="1800" b="1" dirty="0" smtClean="0"/>
              <a:t>July 2015</a:t>
            </a:r>
            <a:r>
              <a:rPr lang="en-GB" sz="1800" b="1" dirty="0"/>
              <a:t>: </a:t>
            </a:r>
            <a:r>
              <a:rPr lang="en-GB" sz="1800" dirty="0"/>
              <a:t>C</a:t>
            </a:r>
            <a:r>
              <a:rPr lang="en-GB" sz="1800" dirty="0" smtClean="0"/>
              <a:t>ommented </a:t>
            </a:r>
            <a:r>
              <a:rPr lang="en-GB" sz="1800" dirty="0"/>
              <a:t>on </a:t>
            </a:r>
            <a:r>
              <a:rPr lang="en-GB" sz="1800" dirty="0" smtClean="0"/>
              <a:t>Nieves </a:t>
            </a:r>
            <a:r>
              <a:rPr lang="en-GB" sz="1800" i="1" dirty="0"/>
              <a:t>et al </a:t>
            </a:r>
            <a:r>
              <a:rPr lang="en-GB" sz="1800" dirty="0"/>
              <a:t>on </a:t>
            </a:r>
            <a:r>
              <a:rPr lang="en-GB" sz="1800" dirty="0" smtClean="0"/>
              <a:t>BBC </a:t>
            </a:r>
            <a:r>
              <a:rPr lang="en-GB" sz="1800" dirty="0"/>
              <a:t>Radio 4 Today program</a:t>
            </a:r>
            <a:endParaRPr lang="en-GB" sz="1800" dirty="0" smtClean="0"/>
          </a:p>
          <a:p>
            <a:r>
              <a:rPr lang="en-GB" sz="1800" b="1" dirty="0" smtClean="0"/>
              <a:t>July 2015: </a:t>
            </a:r>
            <a:r>
              <a:rPr lang="en-GB" sz="1800" dirty="0" smtClean="0"/>
              <a:t>Talks/posters at IUGG Prague &amp; Common Future Climate conf.</a:t>
            </a:r>
          </a:p>
          <a:p>
            <a:r>
              <a:rPr lang="en-GB" sz="1800" b="1" dirty="0" smtClean="0"/>
              <a:t>June 2015: </a:t>
            </a:r>
            <a:r>
              <a:rPr lang="en-GB" sz="1800" dirty="0" smtClean="0"/>
              <a:t>Comments on Karl et al. paper (Carbon Brief/SMC/Reuters); Seminars at Imperial College &amp; NCAS</a:t>
            </a:r>
          </a:p>
          <a:p>
            <a:r>
              <a:rPr lang="en-GB" sz="1800" b="1" dirty="0" smtClean="0"/>
              <a:t>April 2015: </a:t>
            </a:r>
            <a:r>
              <a:rPr lang="en-GB" sz="1800" dirty="0" smtClean="0"/>
              <a:t>Presentation at Decision Analysis for Policy Support workshop</a:t>
            </a:r>
          </a:p>
          <a:p>
            <a:r>
              <a:rPr lang="en-GB" sz="1800" b="1" dirty="0" smtClean="0"/>
              <a:t>Feb 2015: </a:t>
            </a:r>
            <a:r>
              <a:rPr lang="en-GB" sz="1800" dirty="0" smtClean="0"/>
              <a:t>Comment on detection of greenhouse gas radiative effect</a:t>
            </a:r>
            <a:endParaRPr lang="en-GB" sz="1800" dirty="0"/>
          </a:p>
          <a:p>
            <a:r>
              <a:rPr lang="en-GB" sz="1800" b="1" dirty="0" smtClean="0"/>
              <a:t>Jan 2015: </a:t>
            </a:r>
            <a:r>
              <a:rPr lang="en-GB" sz="1800" dirty="0" smtClean="0"/>
              <a:t>Smith et al. (2015) GRL dissemination work &amp; U3A outreach</a:t>
            </a:r>
          </a:p>
          <a:p>
            <a:r>
              <a:rPr lang="en-GB" sz="1200" b="1" dirty="0" smtClean="0"/>
              <a:t>October 2014</a:t>
            </a:r>
            <a:r>
              <a:rPr lang="en-GB" sz="1200" dirty="0" smtClean="0"/>
              <a:t>: Conversation </a:t>
            </a:r>
            <a:r>
              <a:rPr lang="en-GB" sz="1200" dirty="0" smtClean="0">
                <a:hlinkClick r:id="rId2"/>
              </a:rPr>
              <a:t>article </a:t>
            </a:r>
            <a:r>
              <a:rPr lang="en-GB" sz="1200" dirty="0" smtClean="0"/>
              <a:t>on </a:t>
            </a:r>
            <a:r>
              <a:rPr lang="en-GB" sz="1200" dirty="0" err="1" smtClean="0"/>
              <a:t>Durack</a:t>
            </a:r>
            <a:r>
              <a:rPr lang="en-GB" sz="1200" dirty="0" smtClean="0"/>
              <a:t>/</a:t>
            </a:r>
            <a:r>
              <a:rPr lang="en-GB" sz="1200" dirty="0" err="1" smtClean="0"/>
              <a:t>Llovel</a:t>
            </a:r>
            <a:r>
              <a:rPr lang="en-GB" sz="1200" dirty="0" smtClean="0"/>
              <a:t> papers; BBC2 Jeremy Vine show; CERES/GERB/</a:t>
            </a:r>
            <a:r>
              <a:rPr lang="en-GB" sz="1200" dirty="0" err="1" smtClean="0"/>
              <a:t>ScaRaB</a:t>
            </a:r>
            <a:r>
              <a:rPr lang="en-GB" sz="1200" dirty="0" smtClean="0"/>
              <a:t> meeting </a:t>
            </a:r>
            <a:r>
              <a:rPr lang="en-GB" sz="1200" dirty="0" smtClean="0">
                <a:hlinkClick r:id="rId3"/>
              </a:rPr>
              <a:t>talk</a:t>
            </a:r>
            <a:endParaRPr lang="en-GB" sz="1200" dirty="0" smtClean="0"/>
          </a:p>
          <a:p>
            <a:r>
              <a:rPr lang="en-GB" sz="1200" b="1" dirty="0" smtClean="0"/>
              <a:t>August 2014</a:t>
            </a:r>
            <a:r>
              <a:rPr lang="en-GB" sz="1200" dirty="0" smtClean="0"/>
              <a:t>: Allan et al. (2014) </a:t>
            </a:r>
            <a:r>
              <a:rPr lang="en-GB" sz="1200" dirty="0" smtClean="0">
                <a:hlinkClick r:id="rId4"/>
              </a:rPr>
              <a:t>NCAS highlight</a:t>
            </a:r>
            <a:r>
              <a:rPr lang="en-GB" sz="1200" dirty="0" smtClean="0"/>
              <a:t>, Nature Climate Change </a:t>
            </a:r>
            <a:r>
              <a:rPr lang="en-GB" sz="1200" dirty="0" smtClean="0">
                <a:hlinkClick r:id="rId5"/>
              </a:rPr>
              <a:t>highlight</a:t>
            </a:r>
            <a:r>
              <a:rPr lang="en-GB" sz="1200" dirty="0" smtClean="0"/>
              <a:t> ; </a:t>
            </a:r>
            <a:r>
              <a:rPr lang="en-GB" sz="1200" dirty="0" smtClean="0">
                <a:hlinkClick r:id="rId6"/>
              </a:rPr>
              <a:t>Climate Lab Book </a:t>
            </a:r>
            <a:r>
              <a:rPr lang="en-GB" sz="1200" dirty="0" smtClean="0"/>
              <a:t>, </a:t>
            </a:r>
            <a:r>
              <a:rPr lang="en-GB" sz="1200" dirty="0" smtClean="0">
                <a:hlinkClick r:id="rId7"/>
              </a:rPr>
              <a:t>Carbon Brief </a:t>
            </a:r>
            <a:r>
              <a:rPr lang="en-GB" sz="1200" dirty="0" smtClean="0"/>
              <a:t>, </a:t>
            </a:r>
            <a:r>
              <a:rPr lang="en-GB" sz="1200" dirty="0" smtClean="0">
                <a:hlinkClick r:id="rId8"/>
              </a:rPr>
              <a:t>Met Department</a:t>
            </a:r>
            <a:r>
              <a:rPr lang="en-GB" sz="1200" dirty="0" smtClean="0"/>
              <a:t> &amp; </a:t>
            </a:r>
            <a:r>
              <a:rPr lang="en-GB" sz="1200" dirty="0" smtClean="0">
                <a:hlinkClick r:id="rId9"/>
              </a:rPr>
              <a:t>Conversation</a:t>
            </a:r>
            <a:r>
              <a:rPr lang="en-GB" sz="1200" dirty="0" smtClean="0"/>
              <a:t> blogs; </a:t>
            </a:r>
            <a:r>
              <a:rPr lang="en-GB" sz="1200" dirty="0" smtClean="0">
                <a:hlinkClick r:id="rId10"/>
              </a:rPr>
              <a:t>Telegraph</a:t>
            </a:r>
            <a:r>
              <a:rPr lang="en-GB" sz="1200" dirty="0" smtClean="0"/>
              <a:t> ; </a:t>
            </a:r>
            <a:r>
              <a:rPr lang="en-GB" sz="1200" dirty="0" err="1" smtClean="0"/>
              <a:t>Eddington</a:t>
            </a:r>
            <a:r>
              <a:rPr lang="en-GB" sz="1200" dirty="0" smtClean="0"/>
              <a:t> Astronomical Society </a:t>
            </a:r>
            <a:r>
              <a:rPr lang="en-GB" sz="1200" dirty="0" smtClean="0">
                <a:hlinkClick r:id="rId11"/>
              </a:rPr>
              <a:t>talk</a:t>
            </a:r>
            <a:endParaRPr lang="en-GB" sz="1200" dirty="0" smtClean="0"/>
          </a:p>
          <a:p>
            <a:r>
              <a:rPr lang="en-GB" sz="1200" b="1" dirty="0" smtClean="0"/>
              <a:t>July 2014</a:t>
            </a:r>
            <a:r>
              <a:rPr lang="en-GB" sz="1200" dirty="0" smtClean="0"/>
              <a:t>: DEEP-C talks at </a:t>
            </a:r>
            <a:r>
              <a:rPr lang="en-GB" sz="1200" dirty="0" smtClean="0">
                <a:hlinkClick r:id="rId12"/>
              </a:rPr>
              <a:t>GEWEX </a:t>
            </a:r>
            <a:r>
              <a:rPr lang="en-GB" sz="1200" dirty="0" smtClean="0"/>
              <a:t>and </a:t>
            </a:r>
            <a:r>
              <a:rPr lang="en-GB" sz="1200" dirty="0" smtClean="0">
                <a:hlinkClick r:id="rId13"/>
              </a:rPr>
              <a:t>AMS </a:t>
            </a:r>
            <a:r>
              <a:rPr lang="en-GB" sz="1200" dirty="0" smtClean="0"/>
              <a:t>conferences</a:t>
            </a:r>
          </a:p>
          <a:p>
            <a:r>
              <a:rPr lang="en-GB" sz="1200" b="1" dirty="0" smtClean="0"/>
              <a:t>April 2014 </a:t>
            </a:r>
            <a:r>
              <a:rPr lang="en-GB" sz="1200" dirty="0" smtClean="0"/>
              <a:t>– Royal Society “Hiatus” discussion meeting; </a:t>
            </a:r>
            <a:r>
              <a:rPr lang="en-GB" sz="1200" dirty="0" smtClean="0">
                <a:hlinkClick r:id="rId14"/>
              </a:rPr>
              <a:t>EGU</a:t>
            </a:r>
            <a:r>
              <a:rPr lang="en-GB" sz="1200" dirty="0" smtClean="0"/>
              <a:t> talk</a:t>
            </a:r>
          </a:p>
          <a:p>
            <a:r>
              <a:rPr lang="en-GB" sz="1200" b="1" dirty="0" smtClean="0"/>
              <a:t>Feb </a:t>
            </a:r>
            <a:r>
              <a:rPr lang="en-GB" sz="1200" b="1" dirty="0"/>
              <a:t>2014 </a:t>
            </a:r>
            <a:r>
              <a:rPr lang="en-GB" sz="1200" dirty="0"/>
              <a:t>- </a:t>
            </a:r>
            <a:r>
              <a:rPr lang="en-GB" sz="1200" b="1" u="sng" dirty="0">
                <a:hlinkClick r:id="rId15"/>
              </a:rPr>
              <a:t>"Where has the warming gone?"</a:t>
            </a:r>
            <a:r>
              <a:rPr lang="en-GB" sz="1200" dirty="0"/>
              <a:t> </a:t>
            </a:r>
            <a:r>
              <a:rPr lang="en-GB" sz="1200" dirty="0" err="1" smtClean="0"/>
              <a:t>RMetS</a:t>
            </a:r>
            <a:r>
              <a:rPr lang="en-GB" sz="1200" dirty="0" smtClean="0"/>
              <a:t> local group ; </a:t>
            </a:r>
            <a:r>
              <a:rPr lang="en-GB" sz="1200" b="1" u="sng" dirty="0" smtClean="0">
                <a:hlinkClick r:id="rId16"/>
              </a:rPr>
              <a:t>Comment </a:t>
            </a:r>
            <a:r>
              <a:rPr lang="en-GB" sz="1200" b="1" u="sng" dirty="0">
                <a:hlinkClick r:id="rId16"/>
              </a:rPr>
              <a:t>on </a:t>
            </a:r>
            <a:r>
              <a:rPr lang="en-GB" sz="1200" b="1" u="sng" dirty="0" smtClean="0">
                <a:hlinkClick r:id="rId16"/>
              </a:rPr>
              <a:t>England </a:t>
            </a:r>
            <a:r>
              <a:rPr lang="en-GB" sz="1200" b="1" u="sng" dirty="0">
                <a:hlinkClick r:id="rId16"/>
              </a:rPr>
              <a:t>et al.</a:t>
            </a:r>
            <a:r>
              <a:rPr lang="en-GB" sz="1200" dirty="0"/>
              <a:t> </a:t>
            </a:r>
            <a:r>
              <a:rPr lang="en-GB" sz="1200" dirty="0" smtClean="0"/>
              <a:t> (</a:t>
            </a:r>
            <a:r>
              <a:rPr lang="en-GB" sz="1200" dirty="0"/>
              <a:t>see </a:t>
            </a:r>
            <a:r>
              <a:rPr lang="en-GB" sz="1200" dirty="0" smtClean="0"/>
              <a:t>also </a:t>
            </a:r>
            <a:r>
              <a:rPr lang="en-GB" sz="1200" b="1" u="sng" dirty="0" smtClean="0">
                <a:hlinkClick r:id="rId17"/>
              </a:rPr>
              <a:t>Guardian</a:t>
            </a:r>
            <a:r>
              <a:rPr lang="en-GB" sz="1200" dirty="0"/>
              <a:t> article).</a:t>
            </a:r>
          </a:p>
          <a:p>
            <a:r>
              <a:rPr lang="en-GB" sz="1200" b="1" dirty="0" smtClean="0"/>
              <a:t>Aug/Sep2013 </a:t>
            </a:r>
            <a:r>
              <a:rPr lang="en-GB" sz="1200" dirty="0"/>
              <a:t>- </a:t>
            </a:r>
            <a:r>
              <a:rPr lang="en-GB" sz="1200" b="1" u="sng" dirty="0">
                <a:hlinkClick r:id="rId18"/>
              </a:rPr>
              <a:t>Comment on recent Nature paper by Kosaka and </a:t>
            </a:r>
            <a:r>
              <a:rPr lang="en-GB" sz="1200" b="1" u="sng" dirty="0" err="1">
                <a:hlinkClick r:id="rId18"/>
              </a:rPr>
              <a:t>Xie</a:t>
            </a:r>
            <a:r>
              <a:rPr lang="en-GB" sz="1200" dirty="0"/>
              <a:t> </a:t>
            </a:r>
            <a:r>
              <a:rPr lang="en-GB" sz="1200" dirty="0" smtClean="0"/>
              <a:t> (</a:t>
            </a:r>
            <a:r>
              <a:rPr lang="en-GB" sz="1200" dirty="0"/>
              <a:t>see also </a:t>
            </a:r>
            <a:r>
              <a:rPr lang="en-GB" sz="1200" b="1" u="sng" dirty="0">
                <a:hlinkClick r:id="rId19"/>
              </a:rPr>
              <a:t>BBC</a:t>
            </a:r>
            <a:r>
              <a:rPr lang="en-GB" sz="1200" dirty="0"/>
              <a:t> and </a:t>
            </a:r>
            <a:r>
              <a:rPr lang="en-GB" sz="1200" b="1" u="sng" dirty="0">
                <a:hlinkClick r:id="rId20"/>
              </a:rPr>
              <a:t>Independent</a:t>
            </a:r>
            <a:r>
              <a:rPr lang="en-GB" sz="1200" dirty="0"/>
              <a:t> articles</a:t>
            </a:r>
            <a:r>
              <a:rPr lang="en-GB" sz="1200" dirty="0" smtClean="0"/>
              <a:t>); </a:t>
            </a:r>
            <a:r>
              <a:rPr lang="en-GB" sz="1200" dirty="0" smtClean="0">
                <a:hlinkClick r:id="rId21"/>
              </a:rPr>
              <a:t>Voice of Russia</a:t>
            </a:r>
            <a:r>
              <a:rPr lang="en-GB" sz="1200" dirty="0" smtClean="0"/>
              <a:t>; IPCC </a:t>
            </a:r>
            <a:r>
              <a:rPr lang="en-GB" sz="1200" dirty="0" smtClean="0">
                <a:hlinkClick r:id="rId22"/>
              </a:rPr>
              <a:t>Sky</a:t>
            </a:r>
            <a:r>
              <a:rPr lang="en-GB" sz="1200" dirty="0" smtClean="0"/>
              <a:t>/BBC/</a:t>
            </a:r>
            <a:r>
              <a:rPr lang="en-GB" sz="1200" dirty="0" err="1" smtClean="0"/>
              <a:t>etc</a:t>
            </a:r>
            <a:endParaRPr lang="en-GB" sz="1200" dirty="0" smtClean="0"/>
          </a:p>
          <a:p>
            <a:r>
              <a:rPr lang="en-GB" sz="1200" b="1" dirty="0" smtClean="0"/>
              <a:t>July </a:t>
            </a:r>
            <a:r>
              <a:rPr lang="en-GB" sz="1200" b="1" dirty="0"/>
              <a:t>2013 </a:t>
            </a:r>
            <a:r>
              <a:rPr lang="en-GB" sz="1200" dirty="0"/>
              <a:t>- Science Media Centre </a:t>
            </a:r>
            <a:r>
              <a:rPr lang="en-GB" sz="1200" dirty="0" smtClean="0">
                <a:hlinkClick r:id="rId23"/>
              </a:rPr>
              <a:t>briefing</a:t>
            </a:r>
            <a:r>
              <a:rPr lang="en-GB" sz="1200" dirty="0" smtClean="0"/>
              <a:t> on “slowdown”</a:t>
            </a:r>
          </a:p>
          <a:p>
            <a:r>
              <a:rPr lang="en-GB" sz="1200" b="1" dirty="0" smtClean="0"/>
              <a:t>May </a:t>
            </a:r>
            <a:r>
              <a:rPr lang="en-GB" sz="1200" b="1" dirty="0"/>
              <a:t>2013</a:t>
            </a:r>
            <a:r>
              <a:rPr lang="en-GB" sz="1200" dirty="0"/>
              <a:t>: </a:t>
            </a:r>
            <a:r>
              <a:rPr lang="en-GB" sz="1200" b="1" u="sng" dirty="0">
                <a:hlinkClick r:id="rId24"/>
              </a:rPr>
              <a:t>Carbon Brief</a:t>
            </a:r>
            <a:r>
              <a:rPr lang="en-GB" sz="1200" dirty="0"/>
              <a:t> a</a:t>
            </a:r>
            <a:r>
              <a:rPr lang="en-GB" sz="1200" dirty="0" smtClean="0"/>
              <a:t>rticle </a:t>
            </a:r>
            <a:r>
              <a:rPr lang="en-GB" sz="1200" dirty="0"/>
              <a:t>on DEEP-C </a:t>
            </a:r>
            <a:r>
              <a:rPr lang="en-GB" sz="1200" dirty="0" smtClean="0"/>
              <a:t>temperature obs.</a:t>
            </a:r>
          </a:p>
          <a:p>
            <a:r>
              <a:rPr lang="en-GB" sz="1200" b="1" dirty="0" smtClean="0"/>
              <a:t>April </a:t>
            </a:r>
            <a:r>
              <a:rPr lang="en-GB" sz="1200" b="1" dirty="0"/>
              <a:t>2013 </a:t>
            </a:r>
            <a:r>
              <a:rPr lang="en-GB" sz="1200" dirty="0"/>
              <a:t>- Meeting with DECC partners in </a:t>
            </a:r>
            <a:r>
              <a:rPr lang="en-GB" sz="1200" dirty="0" smtClean="0"/>
              <a:t>London</a:t>
            </a:r>
          </a:p>
          <a:p>
            <a:pPr marL="0" indent="0">
              <a:buNone/>
            </a:pPr>
            <a:r>
              <a:rPr lang="en-GB" sz="1200" b="1" dirty="0" smtClean="0"/>
              <a:t>Also: </a:t>
            </a:r>
            <a:r>
              <a:rPr lang="en-GB" sz="1200" dirty="0" smtClean="0"/>
              <a:t>twitter, Walker Institute, media interaction</a:t>
            </a:r>
          </a:p>
          <a:p>
            <a:pPr marL="0" indent="0">
              <a:buNone/>
            </a:pPr>
            <a:r>
              <a:rPr lang="en-GB" sz="1200" dirty="0" smtClean="0">
                <a:hlinkClick r:id="rId25"/>
              </a:rPr>
              <a:t>http</a:t>
            </a:r>
            <a:r>
              <a:rPr lang="en-GB" sz="1200" dirty="0">
                <a:hlinkClick r:id="rId25"/>
              </a:rPr>
              <a:t>://www.met.reading.ac.uk/~</a:t>
            </a:r>
            <a:r>
              <a:rPr lang="en-GB" sz="1200" dirty="0" smtClean="0">
                <a:hlinkClick r:id="rId25"/>
              </a:rPr>
              <a:t>sgs02rpa/research/DEEP-C.html</a:t>
            </a:r>
            <a:r>
              <a:rPr lang="en-GB" sz="1200" dirty="0" smtClean="0"/>
              <a:t>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0202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116632"/>
            <a:ext cx="4075192" cy="828000"/>
          </a:xfrm>
        </p:spPr>
        <p:txBody>
          <a:bodyPr/>
          <a:lstStyle/>
          <a:p>
            <a:r>
              <a:rPr lang="en-GB" sz="3600" dirty="0" smtClean="0"/>
              <a:t>Conclusions / </a:t>
            </a:r>
            <a:r>
              <a:rPr lang="en-GB" sz="3600" dirty="0" err="1" smtClean="0"/>
              <a:t>PLAns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196752"/>
            <a:ext cx="8395672" cy="5040560"/>
          </a:xfrm>
        </p:spPr>
        <p:txBody>
          <a:bodyPr/>
          <a:lstStyle/>
          <a:p>
            <a:r>
              <a:rPr lang="en-GB" sz="2200" dirty="0" smtClean="0">
                <a:solidFill>
                  <a:schemeClr val="tx1"/>
                </a:solidFill>
              </a:rPr>
              <a:t>Top of atmosphere/surface heat flux product delivered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Further work required to determine uncertainties </a:t>
            </a:r>
          </a:p>
          <a:p>
            <a:r>
              <a:rPr lang="en-GB" sz="2200" dirty="0" smtClean="0"/>
              <a:t>Characterising changes in Earth’s energy imbalance</a:t>
            </a:r>
            <a:endParaRPr lang="en-GB" sz="2200" baseline="30000" dirty="0" smtClean="0"/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Variability from radiative </a:t>
            </a:r>
            <a:r>
              <a:rPr lang="en-GB" dirty="0" err="1" smtClean="0">
                <a:solidFill>
                  <a:schemeClr val="tx1"/>
                </a:solidFill>
              </a:rPr>
              <a:t>forcings</a:t>
            </a:r>
            <a:r>
              <a:rPr lang="en-GB" dirty="0" smtClean="0">
                <a:solidFill>
                  <a:schemeClr val="tx1"/>
                </a:solidFill>
              </a:rPr>
              <a:t> &amp; internal variability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Manifest as positive imbalance in Southern Hemisphere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</a:rPr>
              <a:t> Ocean </a:t>
            </a:r>
            <a:r>
              <a:rPr lang="en-GB" sz="1800" dirty="0">
                <a:solidFill>
                  <a:schemeClr val="tx1"/>
                </a:solidFill>
              </a:rPr>
              <a:t>e</a:t>
            </a:r>
            <a:r>
              <a:rPr lang="en-GB" sz="1800" dirty="0" smtClean="0">
                <a:solidFill>
                  <a:schemeClr val="tx1"/>
                </a:solidFill>
              </a:rPr>
              <a:t>nergy transport to North offset by atmos. energy trans. to South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Links to model precipitation biases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Decadal changes in energy imbalance? </a:t>
            </a:r>
            <a:r>
              <a:rPr lang="en-GB" sz="1800" dirty="0" smtClean="0">
                <a:solidFill>
                  <a:srgbClr val="0B33B5"/>
                </a:solidFill>
              </a:rPr>
              <a:t>[idea </a:t>
            </a:r>
            <a:r>
              <a:rPr lang="en-GB" sz="1800" dirty="0" smtClean="0">
                <a:solidFill>
                  <a:srgbClr val="0B33B5"/>
                </a:solidFill>
                <a:sym typeface="Wingdings" panose="05000000000000000000" pitchFamily="2" charset="2"/>
              </a:rPr>
              <a:t> NERC]</a:t>
            </a:r>
            <a:endParaRPr lang="en-GB" sz="1800" dirty="0" smtClean="0">
              <a:solidFill>
                <a:srgbClr val="0B33B5"/>
              </a:solidFill>
            </a:endParaRPr>
          </a:p>
          <a:p>
            <a:pPr lvl="1"/>
            <a:r>
              <a:rPr lang="en-GB" dirty="0">
                <a:solidFill>
                  <a:srgbClr val="00B050"/>
                </a:solidFill>
              </a:rPr>
              <a:t>Toward reconciled ocean heating/radiation budget </a:t>
            </a:r>
            <a:r>
              <a:rPr lang="en-GB" dirty="0" smtClean="0">
                <a:solidFill>
                  <a:srgbClr val="00B050"/>
                </a:solidFill>
              </a:rPr>
              <a:t>changes 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Where in oceans is energy going (regional/vertical structure)?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What are time-scales/lags associated with net </a:t>
            </a:r>
            <a:r>
              <a:rPr lang="en-GB" dirty="0" smtClean="0">
                <a:solidFill>
                  <a:srgbClr val="00B050"/>
                </a:solidFill>
              </a:rPr>
              <a:t>imbalance?</a:t>
            </a:r>
          </a:p>
          <a:p>
            <a:r>
              <a:rPr lang="en-GB" sz="2200" dirty="0" smtClean="0"/>
              <a:t>Do feedbacks amplify/extend hiatus/surge events?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New </a:t>
            </a:r>
            <a:r>
              <a:rPr lang="en-GB" dirty="0" smtClean="0">
                <a:solidFill>
                  <a:srgbClr val="0B33B5"/>
                </a:solidFill>
              </a:rPr>
              <a:t>SMURPHS project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Toward an observational constraint on climate sensitivity?</a:t>
            </a:r>
          </a:p>
          <a:p>
            <a:endParaRPr lang="en-GB" sz="2400" dirty="0">
              <a:solidFill>
                <a:schemeClr val="accent4"/>
              </a:solidFill>
            </a:endParaRPr>
          </a:p>
          <a:p>
            <a:endParaRPr lang="en-GB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GB" sz="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884368" y="4365104"/>
            <a:ext cx="113036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+mn-lt"/>
              </a:rPr>
              <a:t>Links to WP2-4</a:t>
            </a:r>
          </a:p>
        </p:txBody>
      </p:sp>
    </p:spTree>
    <p:extLst>
      <p:ext uri="{BB962C8B-B14F-4D97-AF65-F5344CB8AC3E}">
        <p14:creationId xmlns:p14="http://schemas.microsoft.com/office/powerpoint/2010/main" val="1784747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Spare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3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2800" dirty="0" smtClean="0">
                <a:latin typeface="Arial Black" panose="020B0A04020102020204" pitchFamily="34" charset="0"/>
              </a:rPr>
              <a:t>Project Objectives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satellite radiation budget measurements with atmospheric reanalyses,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improved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estimates of surface heat fluxes across the ocean surface (WP1)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O2.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global 3D ocean heat content and its changes since 2003 using ARGO and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ship-based observations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leading to improved understanding of energy propagation through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climate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(WP2)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spatial patterns of surface and sub-surface temperature changes in distinct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hiatus decades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simulations and observations (e.g. Fig. 4); evaluate the processes fundamental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ocean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uptake and redistribution (WP3)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O4. </a:t>
            </a: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ocean and satellite data (from O1-2) to provide new estimate of Earth's net </a:t>
            </a:r>
            <a:r>
              <a:rPr lang="en-GB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radiative energy </a:t>
            </a: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(2000-2015) and compare with CMIP5 climate simulations (from O3) (WP1-4)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O5. </a:t>
            </a: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co-variations in net radiative energy imbalance and ocean heating (from O1,O2,O4</a:t>
            </a:r>
            <a:r>
              <a:rPr lang="en-GB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quantify </a:t>
            </a: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understand lags between OHC and TOA radiation (WP1-4)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O6. </a:t>
            </a: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Characterise spatial signatures and mechanisms of ocean and atmospheric heat </a:t>
            </a:r>
            <a:r>
              <a:rPr lang="en-GB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re-distribution (from </a:t>
            </a: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O4-5) during the hiatus period 2000-2015 using observations and simulations (WP1-4)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937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082244"/>
          </a:xfrm>
        </p:spPr>
        <p:txBody>
          <a:bodyPr/>
          <a:lstStyle/>
          <a:p>
            <a:r>
              <a:rPr lang="en-GB" sz="2800" dirty="0" smtClean="0"/>
              <a:t>Activities to combine work packages?</a:t>
            </a:r>
          </a:p>
          <a:p>
            <a:pPr lvl="1"/>
            <a:r>
              <a:rPr lang="en-GB" sz="2400" dirty="0" smtClean="0"/>
              <a:t>Joint publications</a:t>
            </a:r>
          </a:p>
          <a:p>
            <a:pPr lvl="1"/>
            <a:r>
              <a:rPr lang="en-GB" sz="2400" dirty="0" err="1" smtClean="0"/>
              <a:t>Intercomparison</a:t>
            </a:r>
            <a:r>
              <a:rPr lang="en-GB" sz="2400" dirty="0" smtClean="0"/>
              <a:t> of ocean heating/imbalance data</a:t>
            </a:r>
          </a:p>
          <a:p>
            <a:pPr lvl="1"/>
            <a:r>
              <a:rPr lang="en-GB" sz="2400" dirty="0" smtClean="0"/>
              <a:t>Assess uncertainty in surface flux product</a:t>
            </a:r>
          </a:p>
          <a:p>
            <a:pPr lvl="1"/>
            <a:r>
              <a:rPr lang="en-GB" sz="2400" dirty="0" smtClean="0"/>
              <a:t>Lags in system/feedbacks on decadal variability</a:t>
            </a:r>
          </a:p>
          <a:p>
            <a:pPr lvl="1"/>
            <a:r>
              <a:rPr lang="en-GB" sz="2400" dirty="0" smtClean="0"/>
              <a:t>Estimated imbalance +</a:t>
            </a:r>
            <a:r>
              <a:rPr lang="en-GB" sz="2400" dirty="0"/>
              <a:t> r</a:t>
            </a:r>
            <a:r>
              <a:rPr lang="en-GB" sz="2400" dirty="0" smtClean="0"/>
              <a:t>egional/vertical structure</a:t>
            </a:r>
          </a:p>
          <a:p>
            <a:pPr lvl="1"/>
            <a:r>
              <a:rPr lang="en-GB" sz="2400" dirty="0" smtClean="0"/>
              <a:t>Heating by ocean basin and surface fluxes</a:t>
            </a:r>
            <a:endParaRPr lang="en-GB" sz="2400" dirty="0"/>
          </a:p>
          <a:p>
            <a:r>
              <a:rPr lang="en-GB" sz="2800" dirty="0" smtClean="0"/>
              <a:t>Big issue questions to aim for?</a:t>
            </a:r>
          </a:p>
          <a:p>
            <a:r>
              <a:rPr lang="en-GB" sz="2800" dirty="0" smtClean="0"/>
              <a:t>Future funding opportunities?</a:t>
            </a:r>
          </a:p>
          <a:p>
            <a:r>
              <a:rPr lang="en-GB" sz="2800" dirty="0"/>
              <a:t>Next meeting</a:t>
            </a:r>
          </a:p>
          <a:p>
            <a:pPr lvl="1"/>
            <a:r>
              <a:rPr lang="en-GB" sz="2400" dirty="0"/>
              <a:t>Dates…</a:t>
            </a:r>
          </a:p>
          <a:p>
            <a:pPr lvl="1"/>
            <a:r>
              <a:rPr lang="en-GB" sz="2400" dirty="0"/>
              <a:t>Should we arrange a larger 2-day workshop?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547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718065" y="3319611"/>
            <a:ext cx="0" cy="1100094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rl.noaa.gov/psd/map/images/sst/sst.seasona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30700" r="20096" b="34650"/>
          <a:stretch/>
        </p:blipFill>
        <p:spPr bwMode="auto">
          <a:xfrm>
            <a:off x="1680092" y="1994808"/>
            <a:ext cx="5857718" cy="2649607"/>
          </a:xfrm>
          <a:prstGeom prst="rect">
            <a:avLst/>
          </a:prstGeom>
          <a:noFill/>
          <a:scene3d>
            <a:camera prst="orthographicFront">
              <a:rot lat="3816930" lon="20538419" rev="2067752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56711" y="3264992"/>
            <a:ext cx="3162905" cy="0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tailEnd type="arrow"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534396" y="1879337"/>
            <a:ext cx="3048438" cy="307923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 flipV="1">
            <a:off x="3299517" y="2514428"/>
            <a:ext cx="2909872" cy="433016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5450293" y="1879337"/>
            <a:ext cx="759097" cy="981506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flipH="1" flipV="1">
            <a:off x="2540420" y="1879337"/>
            <a:ext cx="759097" cy="1039242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3227" y="1950516"/>
            <a:ext cx="284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Enhanced Walker Circulation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672" y="2745433"/>
            <a:ext cx="1524946" cy="1015663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Increased sea height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FF0000"/>
                </a:solidFill>
                <a:latin typeface="Calibri"/>
              </a:rPr>
              <a:t>Warm</a:t>
            </a:r>
            <a:endParaRPr lang="en-GB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13590" y="2889449"/>
            <a:ext cx="1578690" cy="707886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Upwelling,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4F81BD"/>
                </a:solidFill>
                <a:latin typeface="Calibri"/>
              </a:rPr>
              <a:t>Cool water</a:t>
            </a:r>
            <a:endParaRPr lang="en-GB" sz="20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26" name="Arc 25"/>
          <p:cNvSpPr/>
          <p:nvPr/>
        </p:nvSpPr>
        <p:spPr>
          <a:xfrm>
            <a:off x="4754452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>
            <a:off x="3995356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2919969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 flipV="1">
            <a:off x="2919969" y="2880215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flipV="1">
            <a:off x="3868839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4627936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9517" y="3562511"/>
            <a:ext cx="27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Strengthening trade winds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537810" y="3264992"/>
            <a:ext cx="0" cy="1154713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718065" y="3900085"/>
            <a:ext cx="5816983" cy="461885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718065" y="4419705"/>
            <a:ext cx="5819745" cy="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>
            <a:off x="2212447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3724615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5164775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6581408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5576" y="836712"/>
            <a:ext cx="8352928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Continued heating from rising greenhouse gas concentrations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382272" y="3959511"/>
            <a:ext cx="4199136" cy="286987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  <a:ln w="6350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0589" y="3825553"/>
            <a:ext cx="348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4F81BD"/>
                </a:solidFill>
                <a:latin typeface="Calibri"/>
              </a:rPr>
              <a:t>Equatorial Undercurrent</a:t>
            </a:r>
            <a:endParaRPr lang="en-GB" sz="2400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6546014" y="42498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810181" y="4246498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3228727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1678902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1560" y="4974267"/>
            <a:ext cx="8352928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Enhanced mixing of heat below 100 metres depth by accelerating shallow overturning cells and equatorial undercurrent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Circular Arrow 62"/>
          <p:cNvSpPr/>
          <p:nvPr/>
        </p:nvSpPr>
        <p:spPr>
          <a:xfrm flipH="1">
            <a:off x="5646092" y="4499777"/>
            <a:ext cx="563298" cy="555020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4" name="Circular Arrow 63"/>
          <p:cNvSpPr/>
          <p:nvPr/>
        </p:nvSpPr>
        <p:spPr>
          <a:xfrm flipV="1">
            <a:off x="4277255" y="4304234"/>
            <a:ext cx="477199" cy="50256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5" name="Circular Arrow 64"/>
          <p:cNvSpPr/>
          <p:nvPr/>
        </p:nvSpPr>
        <p:spPr>
          <a:xfrm flipH="1">
            <a:off x="3886158" y="4539193"/>
            <a:ext cx="469869" cy="47978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flipV="1">
            <a:off x="2666936" y="4308768"/>
            <a:ext cx="431259" cy="465902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flipH="1">
            <a:off x="2350645" y="4552279"/>
            <a:ext cx="424635" cy="44478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8" name="Circular Arrow 67"/>
          <p:cNvSpPr/>
          <p:nvPr/>
        </p:nvSpPr>
        <p:spPr>
          <a:xfrm flipV="1">
            <a:off x="6082874" y="4225422"/>
            <a:ext cx="572086" cy="58137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394434" y="1779861"/>
            <a:ext cx="2786078" cy="1539691"/>
            <a:chOff x="6699901" y="1423366"/>
            <a:chExt cx="3356078" cy="2032097"/>
          </a:xfrm>
        </p:grpSpPr>
        <p:sp>
          <p:nvSpPr>
            <p:cNvPr id="70" name="Oval 69"/>
            <p:cNvSpPr/>
            <p:nvPr/>
          </p:nvSpPr>
          <p:spPr>
            <a:xfrm>
              <a:off x="7655507" y="1676400"/>
              <a:ext cx="1533072" cy="165431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45743" y="1509105"/>
              <a:ext cx="1642836" cy="1477327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Ocean circulation strengthens atmospheric circulation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Circular Arrow 72"/>
            <p:cNvSpPr/>
            <p:nvPr/>
          </p:nvSpPr>
          <p:spPr>
            <a:xfrm flipH="1">
              <a:off x="6699901" y="2057401"/>
              <a:ext cx="1447798" cy="1398062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Circular Arrow 73"/>
            <p:cNvSpPr/>
            <p:nvPr/>
          </p:nvSpPr>
          <p:spPr>
            <a:xfrm flipV="1">
              <a:off x="8608179" y="1423366"/>
              <a:ext cx="1447800" cy="1464445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18224" y="1440692"/>
            <a:ext cx="2005504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Unusual weather patterns </a:t>
            </a:r>
            <a:r>
              <a:rPr lang="en-GB" sz="1700" dirty="0">
                <a:solidFill>
                  <a:prstClr val="black"/>
                </a:solidFill>
              </a:rPr>
              <a:t>(</a:t>
            </a:r>
            <a:r>
              <a:rPr lang="en-GB" sz="1700" dirty="0">
                <a:solidFill>
                  <a:prstClr val="black"/>
                </a:solidFill>
                <a:hlinkClick r:id="rId3"/>
              </a:rPr>
              <a:t>Ding et al. </a:t>
            </a:r>
            <a:r>
              <a:rPr lang="en-GB" sz="1700" dirty="0" smtClean="0">
                <a:solidFill>
                  <a:prstClr val="black"/>
                </a:solidFill>
                <a:hlinkClick r:id="rId3"/>
              </a:rPr>
              <a:t>2014</a:t>
            </a:r>
            <a:r>
              <a:rPr lang="en-GB" sz="1700" dirty="0" smtClean="0">
                <a:solidFill>
                  <a:prstClr val="black"/>
                </a:solidFill>
              </a:rPr>
              <a:t>; </a:t>
            </a:r>
            <a:r>
              <a:rPr lang="en-GB" sz="1700" dirty="0" err="1">
                <a:solidFill>
                  <a:prstClr val="black"/>
                </a:solidFill>
                <a:hlinkClick r:id="rId4"/>
              </a:rPr>
              <a:t>Trenberth</a:t>
            </a:r>
            <a:r>
              <a:rPr lang="en-GB" sz="1700" dirty="0">
                <a:solidFill>
                  <a:prstClr val="black"/>
                </a:solidFill>
                <a:hlinkClick r:id="rId4"/>
              </a:rPr>
              <a:t> et al. 2014b</a:t>
            </a:r>
            <a:r>
              <a:rPr lang="en-GB" sz="1700" dirty="0" smtClean="0">
                <a:solidFill>
                  <a:prstClr val="black"/>
                </a:solidFill>
              </a:rPr>
              <a:t>)</a:t>
            </a:r>
            <a:endParaRPr lang="en-GB" sz="1700" dirty="0">
              <a:solidFill>
                <a:prstClr val="black"/>
              </a:solidFill>
            </a:endParaRPr>
          </a:p>
        </p:txBody>
      </p:sp>
      <p:cxnSp>
        <p:nvCxnSpPr>
          <p:cNvPr id="76" name="Curved Connector 75"/>
          <p:cNvCxnSpPr/>
          <p:nvPr/>
        </p:nvCxnSpPr>
        <p:spPr>
          <a:xfrm rot="10800000">
            <a:off x="1718066" y="2529597"/>
            <a:ext cx="816331" cy="41784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36512" y="5661248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See: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5"/>
              </a:rPr>
              <a:t>Merrifield (2010) J.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5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Sohn et al. (2013)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.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Dyn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L’Heureux et al. (2013) Nature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. Change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Kosaka and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Xie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 (2013) Nature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England et al. (2014) Nature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. Change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Watanabe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et al.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(2014) Nature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. Change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;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Balmaseda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et al. (2013) GRL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2"/>
              </a:rPr>
              <a:t>Trenberth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2"/>
              </a:rPr>
              <a:t> et al. (2014) J.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2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fr-FR" sz="1600" u="sng" dirty="0" err="1">
                <a:hlinkClick r:id="rId13"/>
              </a:rPr>
              <a:t>Llovel</a:t>
            </a:r>
            <a:r>
              <a:rPr lang="fr-FR" sz="1600" u="sng" dirty="0">
                <a:hlinkClick r:id="rId13"/>
              </a:rPr>
              <a:t> et al. (2014) Nature </a:t>
            </a:r>
            <a:r>
              <a:rPr lang="fr-FR" sz="1600" u="sng" dirty="0" err="1" smtClean="0">
                <a:hlinkClick r:id="rId13"/>
              </a:rPr>
              <a:t>Clim</a:t>
            </a:r>
            <a:r>
              <a:rPr lang="fr-FR" dirty="0" err="1" smtClean="0"/>
              <a:t>;</a:t>
            </a:r>
            <a:r>
              <a:rPr lang="fr-FR" sz="1600" u="sng" dirty="0" err="1" smtClean="0">
                <a:hlinkClick r:id="rId14"/>
              </a:rPr>
              <a:t>Durack</a:t>
            </a:r>
            <a:r>
              <a:rPr lang="fr-FR" sz="1600" u="sng" dirty="0" smtClean="0">
                <a:hlinkClick r:id="rId14"/>
              </a:rPr>
              <a:t> </a:t>
            </a:r>
            <a:r>
              <a:rPr lang="fr-FR" sz="1600" u="sng" dirty="0">
                <a:hlinkClick r:id="rId14"/>
              </a:rPr>
              <a:t>et al. (2014) Nature </a:t>
            </a:r>
            <a:r>
              <a:rPr lang="fr-FR" sz="1600" u="sng" dirty="0" smtClean="0">
                <a:hlinkClick r:id="rId14"/>
              </a:rPr>
              <a:t>Clim</a:t>
            </a:r>
            <a:r>
              <a:rPr lang="fr-FR" dirty="0" smtClean="0"/>
              <a:t>; </a:t>
            </a:r>
            <a:r>
              <a:rPr lang="en-GB" dirty="0" smtClean="0">
                <a:solidFill>
                  <a:prstClr val="black"/>
                </a:solidFill>
                <a:latin typeface="Calibri"/>
                <a:hlinkClick r:id="rId15"/>
              </a:rPr>
              <a:t>Nieves </a:t>
            </a:r>
            <a:r>
              <a:rPr lang="en-GB" dirty="0">
                <a:solidFill>
                  <a:prstClr val="black"/>
                </a:solidFill>
                <a:latin typeface="Calibri"/>
                <a:hlinkClick r:id="rId15"/>
              </a:rPr>
              <a:t>et al. (2015) </a:t>
            </a:r>
            <a:r>
              <a:rPr lang="en-GB" dirty="0" smtClean="0">
                <a:solidFill>
                  <a:prstClr val="black"/>
                </a:solidFill>
                <a:latin typeface="Calibri"/>
                <a:hlinkClick r:id="rId15"/>
              </a:rPr>
              <a:t>Science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; </a:t>
            </a:r>
            <a:endParaRPr lang="en-GB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04" y="3668831"/>
            <a:ext cx="14401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Increased precipitation</a:t>
            </a:r>
          </a:p>
          <a:p>
            <a:r>
              <a:rPr lang="en-GB" dirty="0">
                <a:solidFill>
                  <a:prstClr val="black"/>
                </a:solidFill>
              </a:rPr>
              <a:t>D</a:t>
            </a:r>
            <a:r>
              <a:rPr lang="en-GB" dirty="0" smtClean="0">
                <a:solidFill>
                  <a:prstClr val="black"/>
                </a:solidFill>
              </a:rPr>
              <a:t>ecreased salinity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>
            <a:stCxn id="51" idx="3"/>
          </p:cNvCxnSpPr>
          <p:nvPr/>
        </p:nvCxnSpPr>
        <p:spPr bwMode="auto">
          <a:xfrm flipV="1">
            <a:off x="1547664" y="3836318"/>
            <a:ext cx="482922" cy="4326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7164288" y="3842348"/>
            <a:ext cx="0" cy="1101405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547664" y="3931843"/>
            <a:ext cx="0" cy="100410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164288" y="4433207"/>
            <a:ext cx="370760" cy="502736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547664" y="4437112"/>
            <a:ext cx="144016" cy="55995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 bwMode="auto">
          <a:xfrm>
            <a:off x="457200" y="116632"/>
            <a:ext cx="8229600" cy="5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4000" kern="0" dirty="0" smtClean="0">
                <a:solidFill>
                  <a:srgbClr val="CCCCFF">
                    <a:lumMod val="50000"/>
                  </a:srgbClr>
                </a:solidFill>
              </a:rPr>
              <a:t>Role of Pacific Ocean Variability?</a:t>
            </a:r>
            <a:endParaRPr lang="en-GB" sz="4000" kern="0" dirty="0">
              <a:solidFill>
                <a:srgbClr val="CCCCFF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2904" y="3381380"/>
            <a:ext cx="1341584" cy="1415772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Remote link to Atlantic?</a:t>
            </a:r>
          </a:p>
          <a:p>
            <a:r>
              <a:rPr lang="en-GB" sz="1600" b="1" u="sng" dirty="0">
                <a:solidFill>
                  <a:prstClr val="black"/>
                </a:solidFill>
                <a:hlinkClick r:id="rId16"/>
              </a:rPr>
              <a:t>McGregor et al. (2014) 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6732240" y="3573016"/>
            <a:ext cx="1152128" cy="323166"/>
          </a:xfrm>
          <a:prstGeom prst="leftRightArrow">
            <a:avLst/>
          </a:prstGeom>
          <a:ln w="12700"/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224" y="2766338"/>
            <a:ext cx="14401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? Heat flux to Indian ocean </a:t>
            </a:r>
            <a:r>
              <a:rPr lang="en-GB" sz="1600" dirty="0" smtClean="0">
                <a:solidFill>
                  <a:prstClr val="black"/>
                </a:solidFill>
                <a:hlinkClick r:id="rId17"/>
              </a:rPr>
              <a:t>Lee </a:t>
            </a:r>
            <a:r>
              <a:rPr lang="en-GB" sz="1600" dirty="0" err="1" smtClean="0">
                <a:solidFill>
                  <a:prstClr val="black"/>
                </a:solidFill>
                <a:hlinkClick r:id="rId17"/>
              </a:rPr>
              <a:t>etal</a:t>
            </a:r>
            <a:r>
              <a:rPr lang="en-GB" sz="1600" dirty="0" smtClean="0">
                <a:solidFill>
                  <a:prstClr val="black"/>
                </a:solidFill>
                <a:hlinkClick r:id="rId17"/>
              </a:rPr>
              <a:t> 2015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558384" y="3380463"/>
            <a:ext cx="349320" cy="216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24" grpId="0" animBg="1"/>
      <p:bldP spid="23" grpId="0"/>
      <p:bldP spid="25" grpId="0"/>
      <p:bldP spid="27" grpId="0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8" grpId="0"/>
      <p:bldP spid="56" grpId="0" animBg="1"/>
      <p:bldP spid="72" grpId="0" animBg="1"/>
      <p:bldP spid="51" grpId="0" animBg="1"/>
      <p:bldP spid="3" grpId="0" animBg="1"/>
      <p:bldP spid="4" grpId="0" animBg="1"/>
      <p:bldP spid="61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14000"/>
            <a:ext cx="8467680" cy="3960000"/>
          </a:xfrm>
        </p:spPr>
        <p:txBody>
          <a:bodyPr/>
          <a:lstStyle/>
          <a:p>
            <a:r>
              <a:rPr lang="en-GB" dirty="0"/>
              <a:t>Can we reconcile ocean heating and top of atmosphere imbalance</a:t>
            </a:r>
            <a:r>
              <a:rPr lang="en-GB" dirty="0" smtClean="0"/>
              <a:t>?</a:t>
            </a:r>
          </a:p>
          <a:p>
            <a:r>
              <a:rPr lang="en-GB" dirty="0" smtClean="0"/>
              <a:t>Time-scales and lags associated </a:t>
            </a:r>
            <a:r>
              <a:rPr lang="en-GB" dirty="0"/>
              <a:t>with net imbalance (</a:t>
            </a:r>
            <a:r>
              <a:rPr lang="en-GB" dirty="0">
                <a:hlinkClick r:id="rId2"/>
              </a:rPr>
              <a:t>Harries &amp; </a:t>
            </a:r>
            <a:r>
              <a:rPr lang="en-GB" dirty="0" err="1">
                <a:hlinkClick r:id="rId2"/>
              </a:rPr>
              <a:t>Futyan</a:t>
            </a:r>
            <a:r>
              <a:rPr lang="en-GB" dirty="0">
                <a:hlinkClick r:id="rId2"/>
              </a:rPr>
              <a:t> 2006 GRL</a:t>
            </a:r>
            <a:r>
              <a:rPr lang="en-GB" dirty="0" smtClean="0"/>
              <a:t>)</a:t>
            </a:r>
          </a:p>
          <a:p>
            <a:r>
              <a:rPr lang="en-GB" dirty="0" smtClean="0"/>
              <a:t>Observational constraint on radiative feedbacks &amp; climate sensitivity</a:t>
            </a:r>
          </a:p>
          <a:p>
            <a:r>
              <a:rPr lang="en-GB" dirty="0"/>
              <a:t>What controls decadal variability: “hiatus” and “surge” events</a:t>
            </a:r>
            <a:r>
              <a:rPr lang="en-GB" dirty="0" smtClean="0"/>
              <a:t>?</a:t>
            </a:r>
          </a:p>
          <a:p>
            <a:r>
              <a:rPr lang="en-GB" dirty="0" smtClean="0"/>
              <a:t>Feedbacks associated with unforced variability</a:t>
            </a:r>
          </a:p>
          <a:p>
            <a:pPr lvl="1"/>
            <a:r>
              <a:rPr lang="en-GB" dirty="0" smtClean="0"/>
              <a:t>Cloud and latent heat fluxes in the Pacific e.g. </a:t>
            </a:r>
            <a:r>
              <a:rPr lang="en-GB" dirty="0" smtClean="0">
                <a:hlinkClick r:id="rId3"/>
              </a:rPr>
              <a:t>Brown et al. 2014 GRL</a:t>
            </a:r>
            <a:endParaRPr lang="en-GB" dirty="0"/>
          </a:p>
          <a:p>
            <a:r>
              <a:rPr lang="en-GB" dirty="0" smtClean="0"/>
              <a:t>Do patterned radiative </a:t>
            </a:r>
            <a:r>
              <a:rPr lang="en-GB" dirty="0" err="1" smtClean="0"/>
              <a:t>forcings</a:t>
            </a:r>
            <a:r>
              <a:rPr lang="en-GB" dirty="0" smtClean="0"/>
              <a:t> force distinct feedback responses?</a:t>
            </a:r>
          </a:p>
          <a:p>
            <a:r>
              <a:rPr lang="en-GB" dirty="0" smtClean="0"/>
              <a:t>To what extent does inter-hemispheric imbalance control rainfall patterns? e.g. </a:t>
            </a:r>
            <a:r>
              <a:rPr lang="en-GB" dirty="0" smtClean="0">
                <a:hlinkClick r:id="rId4"/>
              </a:rPr>
              <a:t>Hwang et al. (2012) GRL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19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07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51520" y="1977400"/>
          <a:ext cx="7704856" cy="281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440160"/>
                <a:gridCol w="1440160"/>
                <a:gridCol w="1440160"/>
                <a:gridCol w="1440160"/>
              </a:tblGrid>
              <a:tr h="447824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Workpackage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1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2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3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Year 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32296">
                <a:tc>
                  <a:txBody>
                    <a:bodyPr/>
                    <a:lstStyle/>
                    <a:p>
                      <a:r>
                        <a:rPr lang="en-GB" dirty="0" smtClean="0"/>
                        <a:t>WP1 </a:t>
                      </a:r>
                      <a:r>
                        <a:rPr lang="en-GB" sz="1600" dirty="0" smtClean="0"/>
                        <a:t>(Reading)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dirty="0" smtClean="0"/>
                        <a:t>WP2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sz="1600" dirty="0" smtClean="0"/>
                        <a:t>(Southampton)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GB" dirty="0" smtClean="0"/>
                        <a:t>WP3 </a:t>
                      </a:r>
                      <a:r>
                        <a:rPr lang="en-GB" sz="1600" dirty="0" smtClean="0"/>
                        <a:t>(Met Office)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WP4 </a:t>
                      </a:r>
                      <a:r>
                        <a:rPr lang="en-GB" sz="1600" dirty="0" smtClean="0"/>
                        <a:t>(All)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Partners</a:t>
                      </a:r>
                      <a:endParaRPr lang="en-GB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99792" y="2677562"/>
            <a:ext cx="4168080" cy="184666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PDRA1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2492896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O1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3253626"/>
            <a:ext cx="4168080" cy="184666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PDRA2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9792" y="3068960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O2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9792" y="3645024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O3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4005064"/>
            <a:ext cx="1296144" cy="78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 smtClean="0">
                <a:solidFill>
                  <a:prstClr val="black"/>
                </a:solidFill>
                <a:latin typeface="Calibri"/>
              </a:rPr>
              <a:t>Recruitment, Integration, KO meeting</a:t>
            </a:r>
            <a:endParaRPr lang="en-GB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5736" y="2852936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Allan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6376" y="3429000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 smtClean="0">
                <a:solidFill>
                  <a:prstClr val="white"/>
                </a:solidFill>
                <a:latin typeface="Calibri"/>
              </a:rPr>
              <a:t>McDonagh</a:t>
            </a: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, King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95864" y="4212377"/>
            <a:ext cx="116051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Calibri"/>
              </a:rPr>
              <a:t>Synthesis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6016" y="2492896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D1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6016" y="3068960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D2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645024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D3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3820398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Palmer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4036422"/>
            <a:ext cx="330398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O4-O5-O6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4248" y="4036422"/>
            <a:ext cx="57606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D4,D5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91880" y="4221088"/>
            <a:ext cx="3303984" cy="184666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 smtClean="0">
                <a:solidFill>
                  <a:prstClr val="white"/>
                </a:solidFill>
                <a:latin typeface="Calibri"/>
              </a:rPr>
              <a:t>Kuhlbrodt</a:t>
            </a: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, Gregory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DEEP-C Work Plan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"/>
          <a:stretch/>
        </p:blipFill>
        <p:spPr bwMode="auto">
          <a:xfrm>
            <a:off x="1" y="1537030"/>
            <a:ext cx="9144000" cy="441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843808" y="1844824"/>
            <a:ext cx="0" cy="255265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95736" y="1383159"/>
            <a:ext cx="66247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Start date: March 2013; Project Ends February 2017</a:t>
            </a:r>
            <a:endParaRPr lang="en-GB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876256" y="1916832"/>
            <a:ext cx="0" cy="3384376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7380312" y="4000398"/>
            <a:ext cx="1440160" cy="1444826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B33B5"/>
                </a:solidFill>
              </a:rPr>
              <a:t>WP1 Objectives/Deliverables</a:t>
            </a:r>
            <a:endParaRPr lang="en-GB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bg2"/>
                </a:solidFill>
              </a:rPr>
              <a:t>O1. </a:t>
            </a:r>
            <a:r>
              <a:rPr lang="en-GB" sz="2400" dirty="0">
                <a:solidFill>
                  <a:schemeClr val="bg2"/>
                </a:solidFill>
              </a:rPr>
              <a:t>Combine satellite radiation budget measurements with atmospheric reanalyses, providing improved 2D estimates of surface heat fluxes across the ocean surface (WP1) </a:t>
            </a:r>
            <a:endParaRPr lang="en-GB" sz="24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bg2"/>
                </a:solidFill>
              </a:rPr>
              <a:t>D1. </a:t>
            </a:r>
            <a:r>
              <a:rPr lang="en-GB" sz="2400" dirty="0">
                <a:solidFill>
                  <a:schemeClr val="bg2"/>
                </a:solidFill>
              </a:rPr>
              <a:t>Combined satellite-reanalysis atmosphere/surface energy flows: methodology, </a:t>
            </a:r>
            <a:r>
              <a:rPr lang="en-GB" sz="2400" dirty="0"/>
              <a:t>uncertainty and exploring lags in the climate system </a:t>
            </a:r>
            <a:r>
              <a:rPr lang="en-GB" sz="2400" dirty="0">
                <a:solidFill>
                  <a:schemeClr val="bg2"/>
                </a:solidFill>
              </a:rPr>
              <a:t>(paper 1,2; WP1, O1,4) </a:t>
            </a:r>
          </a:p>
          <a:p>
            <a:pPr marL="0" indent="0">
              <a:buNone/>
            </a:pPr>
            <a:r>
              <a:rPr lang="en-GB" sz="2400" b="1" dirty="0"/>
              <a:t>O5. </a:t>
            </a:r>
            <a:r>
              <a:rPr lang="en-GB" sz="2400" dirty="0">
                <a:solidFill>
                  <a:schemeClr val="bg2"/>
                </a:solidFill>
              </a:rPr>
              <a:t>Monitor co-variations in net radiative energy imbalance and ocean heating </a:t>
            </a:r>
            <a:r>
              <a:rPr lang="en-GB" sz="2400" dirty="0"/>
              <a:t>(from O1,O2,O4); quantify and understand lags between OHC and TOA radiation (WP1-4) </a:t>
            </a:r>
          </a:p>
          <a:p>
            <a:pPr marL="0" indent="0">
              <a:buNone/>
            </a:pPr>
            <a:r>
              <a:rPr lang="en-GB" sz="2400" b="1" dirty="0"/>
              <a:t>O6. </a:t>
            </a:r>
            <a:r>
              <a:rPr lang="en-GB" sz="2400" dirty="0"/>
              <a:t>Characterise spatial signatures/mechanisms of ocean and atmospheric heat re-distribution (from O4-5) during the hiatus period </a:t>
            </a:r>
            <a:r>
              <a:rPr lang="en-GB" sz="2400" dirty="0" smtClean="0"/>
              <a:t>2000-2013 </a:t>
            </a:r>
            <a:r>
              <a:rPr lang="en-GB" sz="2400" dirty="0"/>
              <a:t>using observations and simulations (WP1-4) </a:t>
            </a:r>
          </a:p>
          <a:p>
            <a:pPr marL="0" indent="0">
              <a:buNone/>
            </a:pPr>
            <a:endParaRPr lang="en-GB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6241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922114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WP1 - Planned work</a:t>
            </a:r>
            <a:endParaRPr lang="en-GB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B050"/>
                </a:solidFill>
              </a:rPr>
              <a:t>Analyse and update observed variability in TOA radiation balance (Allan et al. 2014</a:t>
            </a:r>
            <a:r>
              <a:rPr lang="en-GB" sz="2400" dirty="0">
                <a:solidFill>
                  <a:srgbClr val="00B050"/>
                </a:solidFill>
              </a:rPr>
              <a:t>:</a:t>
            </a:r>
            <a:r>
              <a:rPr lang="en-GB" sz="2400" dirty="0" smtClean="0">
                <a:solidFill>
                  <a:srgbClr val="00B050"/>
                </a:solidFill>
              </a:rPr>
              <a:t> delivered)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B050"/>
                </a:solidFill>
              </a:rPr>
              <a:t>Combine reanalyses/satellite data to provide independent estimates of surface flux (C. Liu et al. 2015:delivered)</a:t>
            </a:r>
          </a:p>
          <a:p>
            <a:pPr marL="400050" lvl="1" indent="0"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- Wider use of flux products by Pat </a:t>
            </a:r>
            <a:r>
              <a:rPr lang="en-GB" sz="2000" dirty="0" err="1" smtClean="0">
                <a:solidFill>
                  <a:schemeClr val="tx2"/>
                </a:solidFill>
              </a:rPr>
              <a:t>Hyder</a:t>
            </a:r>
            <a:r>
              <a:rPr lang="en-GB" sz="2000" dirty="0" smtClean="0">
                <a:solidFill>
                  <a:schemeClr val="tx2"/>
                </a:solidFill>
              </a:rPr>
              <a:t> et al. (Met Office)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Uncertainty estimates for reconstructed surface fluxes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bg2"/>
                </a:solidFill>
              </a:rPr>
              <a:t>Inter-hemispheric heating asymmetry (and water cycle)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Regional changes in surface fluxes (link to SMURPHS)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bg2"/>
                </a:solidFill>
              </a:rPr>
              <a:t>Reconcile </a:t>
            </a:r>
            <a:r>
              <a:rPr lang="en-GB" sz="2400" dirty="0">
                <a:solidFill>
                  <a:schemeClr val="bg2"/>
                </a:solidFill>
              </a:rPr>
              <a:t>TOA radiation balance and ocean heating (</a:t>
            </a:r>
            <a:r>
              <a:rPr lang="en-GB" sz="2400" dirty="0" smtClean="0">
                <a:solidFill>
                  <a:schemeClr val="bg2"/>
                </a:solidFill>
              </a:rPr>
              <a:t>WP2/4</a:t>
            </a:r>
            <a:r>
              <a:rPr lang="en-GB" sz="2400" dirty="0">
                <a:solidFill>
                  <a:schemeClr val="bg2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Improved estimate of imbalance &amp; changes </a:t>
            </a:r>
            <a:r>
              <a:rPr lang="en-GB" sz="2400" dirty="0"/>
              <a:t>(ongoing</a:t>
            </a:r>
            <a:r>
              <a:rPr lang="en-GB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 smtClean="0">
                <a:solidFill>
                  <a:schemeClr val="bg2"/>
                </a:solidFill>
              </a:rPr>
              <a:t>Other topics:</a:t>
            </a:r>
            <a:endParaRPr lang="en-GB" sz="2000" i="1" dirty="0" smtClean="0">
              <a:solidFill>
                <a:schemeClr val="bg2"/>
              </a:solidFill>
            </a:endParaRPr>
          </a:p>
          <a:p>
            <a:pPr marL="914400" lvl="1" indent="-514350"/>
            <a:r>
              <a:rPr lang="en-GB" sz="2000" i="1" dirty="0" smtClean="0">
                <a:solidFill>
                  <a:schemeClr val="bg2"/>
                </a:solidFill>
              </a:rPr>
              <a:t>Investigate </a:t>
            </a:r>
            <a:r>
              <a:rPr lang="en-GB" sz="2000" i="1" dirty="0">
                <a:solidFill>
                  <a:schemeClr val="bg2"/>
                </a:solidFill>
              </a:rPr>
              <a:t>lags in climate system </a:t>
            </a:r>
            <a:endParaRPr lang="en-GB" sz="2000" i="1" dirty="0" smtClean="0">
              <a:solidFill>
                <a:schemeClr val="bg2"/>
              </a:solidFill>
            </a:endParaRPr>
          </a:p>
          <a:p>
            <a:pPr marL="914400" lvl="1" indent="-514350"/>
            <a:r>
              <a:rPr lang="en-GB" sz="2000" i="1" dirty="0" smtClean="0">
                <a:solidFill>
                  <a:schemeClr val="bg2"/>
                </a:solidFill>
              </a:rPr>
              <a:t>Evaluation of ERA CLIM/reanalysis radiation budget?</a:t>
            </a:r>
            <a:endParaRPr lang="en-GB" sz="2400" i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679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907"/>
            <a:ext cx="6860515" cy="5256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20043" y="3294112"/>
            <a:ext cx="6127947" cy="1143000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r>
              <a:rPr lang="en-GB" sz="2800" dirty="0"/>
              <a:t>Net Imbalance </a:t>
            </a:r>
            <a:r>
              <a:rPr lang="en-GB" sz="2800" u="sng" dirty="0"/>
              <a:t>Anomaly</a:t>
            </a:r>
            <a:r>
              <a:rPr lang="en-GB" sz="2800" dirty="0"/>
              <a:t> (Wm</a:t>
            </a:r>
            <a:r>
              <a:rPr lang="en-GB" sz="2800" baseline="30000" dirty="0"/>
              <a:t>-2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-18572" y="181670"/>
            <a:ext cx="84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+mn-lt"/>
              </a:rPr>
              <a:t>Changes in imbalance in models &amp; observations</a:t>
            </a:r>
            <a:endParaRPr lang="en-GB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0530" y="1457486"/>
            <a:ext cx="2188485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+mn-lt"/>
              </a:rPr>
              <a:t>0.62±0.43 Wm</a:t>
            </a:r>
            <a:r>
              <a:rPr lang="en-GB" sz="2000" b="1" baseline="30000" dirty="0" smtClean="0">
                <a:solidFill>
                  <a:srgbClr val="00B05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26295" y="841068"/>
            <a:ext cx="1057473" cy="4321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3768" y="836712"/>
            <a:ext cx="1152112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52136" y="836712"/>
            <a:ext cx="1044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6136" y="836712"/>
            <a:ext cx="1159379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35896" y="836712"/>
            <a:ext cx="1116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766445"/>
            <a:ext cx="867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latin typeface="+mn-lt"/>
              </a:rPr>
              <a:t>Imbalance: </a:t>
            </a:r>
            <a:r>
              <a:rPr lang="en-GB" sz="3600" dirty="0" smtClean="0">
                <a:latin typeface="+mn-lt"/>
              </a:rPr>
              <a:t>0.23   0.00   0.78   0.63   0.63   (Wm</a:t>
            </a:r>
            <a:r>
              <a:rPr lang="en-GB" sz="3600" baseline="30000" dirty="0" smtClean="0">
                <a:latin typeface="+mn-lt"/>
              </a:rPr>
              <a:t>-2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6375857"/>
            <a:ext cx="3133637" cy="400110"/>
          </a:xfrm>
          <a:prstGeom prst="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hlinkClick r:id="rId3"/>
              </a:rPr>
              <a:t>Allan et al. (2014) GRL</a:t>
            </a:r>
            <a:endParaRPr lang="en-GB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662396"/>
            <a:ext cx="2016405" cy="1159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4110" y="5345708"/>
            <a:ext cx="10058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Volcano</a:t>
            </a:r>
            <a:endParaRPr lang="en-GB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52683" y="4218871"/>
            <a:ext cx="925498" cy="30777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El Niño</a:t>
            </a:r>
            <a:endParaRPr lang="en-GB" sz="2000" b="1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 bwMode="auto">
          <a:xfrm flipV="1">
            <a:off x="6078181" y="3851951"/>
            <a:ext cx="877334" cy="52080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4513186" y="3866853"/>
            <a:ext cx="639497" cy="505907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9" idx="3"/>
          </p:cNvCxnSpPr>
          <p:nvPr/>
        </p:nvCxnSpPr>
        <p:spPr bwMode="auto">
          <a:xfrm flipV="1">
            <a:off x="6229553" y="2142497"/>
            <a:ext cx="338915" cy="232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9" idx="1"/>
          </p:cNvCxnSpPr>
          <p:nvPr/>
        </p:nvCxnSpPr>
        <p:spPr bwMode="auto">
          <a:xfrm flipH="1" flipV="1">
            <a:off x="4809149" y="2142728"/>
            <a:ext cx="338915" cy="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637421" y="1484784"/>
            <a:ext cx="2862571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0.34±0.67 Wm</a:t>
            </a:r>
            <a:r>
              <a:rPr lang="en-GB" sz="2000" b="1" baseline="30000" dirty="0" smtClean="0">
                <a:solidFill>
                  <a:srgbClr val="FF000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1426296" y="1412776"/>
            <a:ext cx="3285088" cy="45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832934" y="1412776"/>
            <a:ext cx="2803679" cy="450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148064" y="1988840"/>
            <a:ext cx="1081489" cy="307777"/>
          </a:xfrm>
          <a:prstGeom prst="rect">
            <a:avLst/>
          </a:prstGeom>
          <a:solidFill>
            <a:srgbClr val="A3E7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La Niña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133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3200" dirty="0" smtClean="0">
                <a:solidFill>
                  <a:srgbClr val="0B33B5"/>
                </a:solidFill>
              </a:rPr>
              <a:t>Energy imbalance-implied temperature changes</a:t>
            </a:r>
            <a:endParaRPr lang="en-GB" sz="3200" dirty="0">
              <a:solidFill>
                <a:srgbClr val="0B33B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689"/>
          <a:stretch/>
        </p:blipFill>
        <p:spPr>
          <a:xfrm>
            <a:off x="457200" y="1091539"/>
            <a:ext cx="8254654" cy="55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60648"/>
            <a:ext cx="8280000" cy="828000"/>
          </a:xfrm>
        </p:spPr>
        <p:txBody>
          <a:bodyPr/>
          <a:lstStyle/>
          <a:p>
            <a:r>
              <a:rPr lang="en-GB" sz="2400" dirty="0" smtClean="0"/>
              <a:t>Observed Asymmetry in </a:t>
            </a:r>
            <a:br>
              <a:rPr lang="en-GB" sz="2400" dirty="0" smtClean="0"/>
            </a:br>
            <a:r>
              <a:rPr lang="en-GB" sz="2400" dirty="0" smtClean="0"/>
              <a:t>earth’s energy budget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25145"/>
            <a:ext cx="7992888" cy="1440160"/>
          </a:xfrm>
        </p:spPr>
        <p:txBody>
          <a:bodyPr/>
          <a:lstStyle/>
          <a:p>
            <a:r>
              <a:rPr lang="en-GB" dirty="0" smtClean="0"/>
              <a:t>Observed inter-hemispheric imbalance in Earth’s energy budget</a:t>
            </a:r>
          </a:p>
          <a:p>
            <a:r>
              <a:rPr lang="en-GB" dirty="0" smtClean="0"/>
              <a:t>Not explained by albedo: brighter NH surface but more clouds in SH (</a:t>
            </a:r>
            <a:r>
              <a:rPr lang="en-GB" dirty="0" smtClean="0">
                <a:hlinkClick r:id="rId2"/>
              </a:rPr>
              <a:t>Stephens et al. 2015</a:t>
            </a:r>
            <a:r>
              <a:rPr lang="en-GB" dirty="0" smtClean="0"/>
              <a:t>)</a:t>
            </a:r>
          </a:p>
          <a:p>
            <a:r>
              <a:rPr lang="en-GB" dirty="0" smtClean="0"/>
              <a:t>Imbalance explains position of ITCZ (</a:t>
            </a:r>
            <a:r>
              <a:rPr lang="en-GB" dirty="0" smtClean="0">
                <a:hlinkClick r:id="rId3"/>
              </a:rPr>
              <a:t>Frierson et al. 2013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7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84" y="331149"/>
            <a:ext cx="1888468" cy="4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72084" y="3429000"/>
            <a:ext cx="3494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chemeClr val="tx2"/>
                </a:solidFill>
                <a:latin typeface="+mn-lt"/>
              </a:rPr>
              <a:t>Adapted from </a:t>
            </a:r>
            <a:r>
              <a:rPr lang="en-GB" dirty="0">
                <a:solidFill>
                  <a:schemeClr val="tx2"/>
                </a:solidFill>
                <a:hlinkClick r:id="rId5"/>
              </a:rPr>
              <a:t>Liu et al. (2015) JGR </a:t>
            </a:r>
            <a:r>
              <a:rPr lang="en-GB" dirty="0">
                <a:solidFill>
                  <a:schemeClr val="tx2"/>
                </a:solidFill>
              </a:rPr>
              <a:t>(above</a:t>
            </a:r>
            <a:r>
              <a:rPr lang="en-GB" dirty="0" smtClean="0">
                <a:solidFill>
                  <a:schemeClr val="tx2"/>
                </a:solidFill>
              </a:rPr>
              <a:t>) &amp;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+mn-lt"/>
                <a:hlinkClick r:id="rId6"/>
              </a:rPr>
              <a:t>Loeb et al. (2015) </a:t>
            </a:r>
            <a:r>
              <a:rPr lang="en-GB" dirty="0" err="1" smtClean="0">
                <a:solidFill>
                  <a:schemeClr val="tx2"/>
                </a:solidFill>
                <a:latin typeface="+mn-lt"/>
                <a:hlinkClick r:id="rId6"/>
              </a:rPr>
              <a:t>Clim</a:t>
            </a:r>
            <a:r>
              <a:rPr lang="en-GB" dirty="0" smtClean="0">
                <a:solidFill>
                  <a:schemeClr val="tx2"/>
                </a:solidFill>
                <a:latin typeface="+mn-lt"/>
                <a:hlinkClick r:id="rId6"/>
              </a:rPr>
              <a:t>. </a:t>
            </a:r>
            <a:r>
              <a:rPr lang="en-GB" dirty="0" err="1" smtClean="0">
                <a:solidFill>
                  <a:schemeClr val="tx2"/>
                </a:solidFill>
                <a:latin typeface="+mn-lt"/>
                <a:hlinkClick r:id="rId6"/>
              </a:rPr>
              <a:t>Dyn</a:t>
            </a:r>
            <a:r>
              <a:rPr lang="en-GB" dirty="0" smtClean="0">
                <a:solidFill>
                  <a:schemeClr val="tx2"/>
                </a:solidFill>
                <a:latin typeface="+mn-lt"/>
                <a:hlinkClick r:id="rId6"/>
              </a:rPr>
              <a:t>.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 (left)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4"/>
          <a:stretch/>
        </p:blipFill>
        <p:spPr>
          <a:xfrm>
            <a:off x="257328" y="1340768"/>
            <a:ext cx="5114756" cy="3176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4"/>
          <a:stretch/>
        </p:blipFill>
        <p:spPr>
          <a:xfrm>
            <a:off x="5372084" y="332656"/>
            <a:ext cx="3513968" cy="27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56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5530665" cy="414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Equatorial heat transport</a:t>
            </a:r>
            <a:br>
              <a:rPr lang="en-GB" sz="3600" dirty="0" smtClean="0"/>
            </a:br>
            <a:r>
              <a:rPr lang="en-GB" sz="3600" dirty="0" smtClean="0"/>
              <a:t>and model precipitation bias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2420888"/>
            <a:ext cx="3268704" cy="3753111"/>
          </a:xfrm>
        </p:spPr>
        <p:txBody>
          <a:bodyPr/>
          <a:lstStyle/>
          <a:p>
            <a:r>
              <a:rPr lang="en-GB" dirty="0" smtClean="0"/>
              <a:t>Clear link between bias in cross-equatorial heat transport  by atmosphere and inter-hemispheric precipitation asymmetry </a:t>
            </a:r>
            <a:r>
              <a:rPr lang="en-GB" sz="1800" dirty="0" smtClean="0">
                <a:hlinkClick r:id="rId3"/>
              </a:rPr>
              <a:t>Loeb </a:t>
            </a:r>
            <a:r>
              <a:rPr lang="en-GB" sz="1800" dirty="0">
                <a:hlinkClick r:id="rId3"/>
              </a:rPr>
              <a:t>et al. (2015) </a:t>
            </a:r>
            <a:r>
              <a:rPr lang="en-GB" sz="1800" dirty="0" err="1">
                <a:hlinkClick r:id="rId3"/>
              </a:rPr>
              <a:t>Clim</a:t>
            </a:r>
            <a:r>
              <a:rPr lang="en-GB" sz="1800" dirty="0">
                <a:hlinkClick r:id="rId3"/>
              </a:rPr>
              <a:t>. </a:t>
            </a:r>
            <a:r>
              <a:rPr lang="en-GB" sz="1800" dirty="0" err="1">
                <a:hlinkClick r:id="rId3"/>
              </a:rPr>
              <a:t>Dyn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273344"/>
            <a:ext cx="676275" cy="252000"/>
          </a:xfrm>
        </p:spPr>
        <p:txBody>
          <a:bodyPr/>
          <a:lstStyle/>
          <a:p>
            <a:fld id="{DCF6A46F-80AB-49F3-8C7E-9717ED945456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12" name="Picture 2" descr="NCEO - National Centre for Earth Observ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84" y="331149"/>
            <a:ext cx="1888468" cy="4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97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206" y="715184"/>
            <a:ext cx="8280000" cy="828000"/>
          </a:xfrm>
        </p:spPr>
        <p:txBody>
          <a:bodyPr/>
          <a:lstStyle/>
          <a:p>
            <a:r>
              <a:rPr lang="en-GB" sz="3600" dirty="0" smtClean="0"/>
              <a:t>feedbacks on</a:t>
            </a:r>
            <a:br>
              <a:rPr lang="en-GB" sz="3600" dirty="0" smtClean="0"/>
            </a:br>
            <a:r>
              <a:rPr lang="en-GB" sz="3600" dirty="0" smtClean="0"/>
              <a:t>internal variability?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772816"/>
            <a:ext cx="3700752" cy="353708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ym typeface="Wingdings" panose="05000000000000000000" pitchFamily="2" charset="2"/>
              </a:rPr>
              <a:t> </a:t>
            </a:r>
            <a:r>
              <a:rPr lang="en-GB" b="1" dirty="0" smtClean="0"/>
              <a:t> </a:t>
            </a:r>
            <a:r>
              <a:rPr lang="en-GB" dirty="0" smtClean="0"/>
              <a:t>less heat flux out of east Pacific during warm phases? </a:t>
            </a:r>
          </a:p>
          <a:p>
            <a:r>
              <a:rPr lang="en-GB" dirty="0" smtClean="0"/>
              <a:t>Models may underestimate </a:t>
            </a:r>
            <a:r>
              <a:rPr lang="en-GB" dirty="0" err="1" smtClean="0"/>
              <a:t>interdecadal</a:t>
            </a:r>
            <a:r>
              <a:rPr lang="en-GB" dirty="0" smtClean="0"/>
              <a:t> variability</a:t>
            </a:r>
          </a:p>
          <a:p>
            <a:r>
              <a:rPr lang="en-GB" dirty="0"/>
              <a:t>Are there positive heat flux feedbacks which amplify internal climate variability</a:t>
            </a:r>
            <a:r>
              <a:rPr lang="en-GB" dirty="0" smtClean="0"/>
              <a:t>?</a:t>
            </a:r>
          </a:p>
          <a:p>
            <a:r>
              <a:rPr lang="en-GB" dirty="0" smtClean="0"/>
              <a:t>New project: </a:t>
            </a:r>
            <a:r>
              <a:rPr lang="en-GB" b="1" dirty="0" smtClean="0"/>
              <a:t>SMURPHS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9</a:t>
            </a:fld>
            <a:endParaRPr lang="en-GB" altLang="en-US">
              <a:solidFill>
                <a:srgbClr val="50535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2268" y="1556792"/>
            <a:ext cx="4181730" cy="2317654"/>
            <a:chOff x="602268" y="2204864"/>
            <a:chExt cx="4181730" cy="2317654"/>
          </a:xfrm>
        </p:grpSpPr>
        <p:pic>
          <p:nvPicPr>
            <p:cNvPr id="1026" name="Picture 2" descr="Fig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2" t="61299" r="33710" b="19351"/>
            <a:stretch/>
          </p:blipFill>
          <p:spPr bwMode="auto">
            <a:xfrm>
              <a:off x="971599" y="2420889"/>
              <a:ext cx="3812399" cy="1692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85914" y="4122408"/>
              <a:ext cx="34580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 smtClean="0">
                  <a:solidFill>
                    <a:srgbClr val="000000"/>
                  </a:solidFill>
                  <a:latin typeface="Effra"/>
                  <a:hlinkClick r:id="rId3"/>
                </a:rPr>
                <a:t>Brown et al. (2015) JGR</a:t>
              </a:r>
              <a:endParaRPr lang="en-GB" sz="2000" dirty="0" smtClean="0">
                <a:solidFill>
                  <a:srgbClr val="000000"/>
                </a:solidFill>
                <a:latin typeface="Effr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271866" y="3078998"/>
              <a:ext cx="2117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 smtClean="0">
                  <a:solidFill>
                    <a:srgbClr val="000000"/>
                  </a:solidFill>
                  <a:latin typeface="Effra" panose="020B0604020202020204" charset="0"/>
                </a:rPr>
                <a:t>surface flux (up)</a:t>
              </a:r>
              <a:endParaRPr lang="en-GB" dirty="0">
                <a:solidFill>
                  <a:srgbClr val="000000"/>
                </a:solidFill>
                <a:latin typeface="Effra" panose="020B0604020202020204" charset="0"/>
              </a:endParaRPr>
            </a:p>
          </p:txBody>
        </p:sp>
      </p:grpSp>
      <p:pic>
        <p:nvPicPr>
          <p:cNvPr id="1028" name="Picture 4" descr="http://www.smurfs.com/resources/images/history2/la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37112"/>
            <a:ext cx="4191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eb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 r="45274" b="72782"/>
          <a:stretch/>
        </p:blipFill>
        <p:spPr bwMode="auto">
          <a:xfrm>
            <a:off x="971600" y="3861048"/>
            <a:ext cx="3205964" cy="19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805264"/>
            <a:ext cx="477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ERAINT latent heat flux trend 1988-2008</a:t>
            </a:r>
          </a:p>
        </p:txBody>
      </p:sp>
    </p:spTree>
    <p:extLst>
      <p:ext uri="{BB962C8B-B14F-4D97-AF65-F5344CB8AC3E}">
        <p14:creationId xmlns:p14="http://schemas.microsoft.com/office/powerpoint/2010/main" val="2110612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10814</TotalTime>
  <Words>1838</Words>
  <Application>Microsoft Office PowerPoint</Application>
  <PresentationFormat>On-screen Show (4:3)</PresentationFormat>
  <Paragraphs>204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1_Default Design</vt:lpstr>
      <vt:lpstr>UoR Theme</vt:lpstr>
      <vt:lpstr>1_UoR Theme</vt:lpstr>
      <vt:lpstr>2_UoR Theme</vt:lpstr>
      <vt:lpstr>Office Theme</vt:lpstr>
      <vt:lpstr>PowerPoint Presentation</vt:lpstr>
      <vt:lpstr>DEEP-C Work Plan</vt:lpstr>
      <vt:lpstr>WP1 Objectives/Deliverables</vt:lpstr>
      <vt:lpstr>WP1 - Planned work</vt:lpstr>
      <vt:lpstr>Net Imbalance Anomaly (Wm-2)</vt:lpstr>
      <vt:lpstr>Energy imbalance-implied temperature changes</vt:lpstr>
      <vt:lpstr>Observed Asymmetry in  earth’s energy budget</vt:lpstr>
      <vt:lpstr>Equatorial heat transport and model precipitation bias</vt:lpstr>
      <vt:lpstr>feedbacks on internal variability?</vt:lpstr>
      <vt:lpstr>Some recent updates to the literature:</vt:lpstr>
      <vt:lpstr>Some recent updates to the literature:</vt:lpstr>
      <vt:lpstr>Some recent updates to the literature:</vt:lpstr>
      <vt:lpstr>WP1 Dissemination Activities</vt:lpstr>
      <vt:lpstr>Conclusions / PLAns</vt:lpstr>
      <vt:lpstr>Spare slides</vt:lpstr>
      <vt:lpstr>Project Objectives</vt:lpstr>
      <vt:lpstr>Discussion</vt:lpstr>
      <vt:lpstr>PowerPoint Presentation</vt:lpstr>
      <vt:lpstr>Possible Future work</vt:lpstr>
    </vt:vector>
  </TitlesOfParts>
  <Company>ESSC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</cp:lastModifiedBy>
  <cp:revision>1651</cp:revision>
  <cp:lastPrinted>2015-06-08T13:57:33Z</cp:lastPrinted>
  <dcterms:created xsi:type="dcterms:W3CDTF">2001-08-31T10:10:14Z</dcterms:created>
  <dcterms:modified xsi:type="dcterms:W3CDTF">2015-11-04T19:57:44Z</dcterms:modified>
</cp:coreProperties>
</file>