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15" r:id="rId2"/>
    <p:sldMasterId id="2147483737" r:id="rId3"/>
    <p:sldMasterId id="2147483759" r:id="rId4"/>
    <p:sldMasterId id="2147483793" r:id="rId5"/>
  </p:sldMasterIdLst>
  <p:notesMasterIdLst>
    <p:notesMasterId r:id="rId40"/>
  </p:notesMasterIdLst>
  <p:handoutMasterIdLst>
    <p:handoutMasterId r:id="rId41"/>
  </p:handoutMasterIdLst>
  <p:sldIdLst>
    <p:sldId id="869" r:id="rId6"/>
    <p:sldId id="1022" r:id="rId7"/>
    <p:sldId id="1032" r:id="rId8"/>
    <p:sldId id="1044" r:id="rId9"/>
    <p:sldId id="1050" r:id="rId10"/>
    <p:sldId id="1051" r:id="rId11"/>
    <p:sldId id="1052" r:id="rId12"/>
    <p:sldId id="1029" r:id="rId13"/>
    <p:sldId id="1048" r:id="rId14"/>
    <p:sldId id="1053" r:id="rId15"/>
    <p:sldId id="1054" r:id="rId16"/>
    <p:sldId id="1025" r:id="rId17"/>
    <p:sldId id="1030" r:id="rId18"/>
    <p:sldId id="1031" r:id="rId19"/>
    <p:sldId id="1046" r:id="rId20"/>
    <p:sldId id="1021" r:id="rId21"/>
    <p:sldId id="1024" r:id="rId22"/>
    <p:sldId id="1049" r:id="rId23"/>
    <p:sldId id="1041" r:id="rId24"/>
    <p:sldId id="1042" r:id="rId25"/>
    <p:sldId id="1023" r:id="rId26"/>
    <p:sldId id="1036" r:id="rId27"/>
    <p:sldId id="1043" r:id="rId28"/>
    <p:sldId id="1034" r:id="rId29"/>
    <p:sldId id="1045" r:id="rId30"/>
    <p:sldId id="1040" r:id="rId31"/>
    <p:sldId id="967" r:id="rId32"/>
    <p:sldId id="1012" r:id="rId33"/>
    <p:sldId id="993" r:id="rId34"/>
    <p:sldId id="1017" r:id="rId35"/>
    <p:sldId id="1002" r:id="rId36"/>
    <p:sldId id="1003" r:id="rId37"/>
    <p:sldId id="1026" r:id="rId38"/>
    <p:sldId id="1047" r:id="rId39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B33B5"/>
    <a:srgbClr val="FF0066"/>
    <a:srgbClr val="66FF33"/>
    <a:srgbClr val="993300"/>
    <a:srgbClr val="00FFFF"/>
    <a:srgbClr val="A46202"/>
    <a:srgbClr val="DDDDDD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 autoAdjust="0"/>
    <p:restoredTop sz="80812" autoAdjust="0"/>
  </p:normalViewPr>
  <p:slideViewPr>
    <p:cSldViewPr>
      <p:cViewPr varScale="1">
        <p:scale>
          <a:sx n="57" d="100"/>
          <a:sy n="57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8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7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18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208174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49462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8964913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43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379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110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210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17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32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67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70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48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858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210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28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5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35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6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7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2563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1122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763976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676759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955863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047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00332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160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533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33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72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214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0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997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07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261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06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28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90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22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37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7794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3127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3420299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587869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352278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97738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48604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96936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15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971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525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427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706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40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170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63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2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36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65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01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6497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78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3804467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99938569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23458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71604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6225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563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931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460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22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58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82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941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88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93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19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7549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0999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845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729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5JD023264/ful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ture.com/nclimate/journal/v6/n3/full/nclimate2840.html" TargetMode="Externa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007/s00382-015-2766-z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038/nclimate2664" TargetMode="External"/><Relationship Id="rId5" Type="http://schemas.openxmlformats.org/officeDocument/2006/relationships/hyperlink" Target="http://onlinelibrary.wiley.com/doi/10.1002/grl.50502/abstract" TargetMode="External"/><Relationship Id="rId4" Type="http://schemas.openxmlformats.org/officeDocument/2006/relationships/hyperlink" Target="http://onlinelibrary.wiley.com/doi/10.1002/2015GL066903/abstrac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journals.ametsoc.org/doi/abs/10.1175/2010JCLI3682.1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://dx.doi.org/10.1038/nclimate25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5JD023264/full" TargetMode="External"/><Relationship Id="rId5" Type="http://schemas.openxmlformats.org/officeDocument/2006/relationships/hyperlink" Target="http://www.nature.com/ngeo/journal/v6/n11/abs/ngeo1987.html" TargetMode="External"/><Relationship Id="rId4" Type="http://schemas.openxmlformats.org/officeDocument/2006/relationships/hyperlink" Target="http://link.springer.com/article/10.1007/s00382-015-2766-z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38/ngeo2630" TargetMode="External"/><Relationship Id="rId2" Type="http://schemas.openxmlformats.org/officeDocument/2006/relationships/hyperlink" Target="http://onlinelibrary.wiley.com/doi/10.1002/2014JD022576/ful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nclimate/journal/v6/n3/full/nclimate2840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962/full" TargetMode="Externa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JD022576/ful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.jpe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4GL060625/abstract" TargetMode="External"/><Relationship Id="rId2" Type="http://schemas.openxmlformats.org/officeDocument/2006/relationships/hyperlink" Target="http://onlinelibrary.wiley.com/wol1/doi/10.1029/2006GL027457/full" TargetMode="External"/><Relationship Id="rId1" Type="http://schemas.openxmlformats.org/officeDocument/2006/relationships/slideLayout" Target="../slideLayouts/slideLayout58.xml"/><Relationship Id="rId4" Type="http://schemas.openxmlformats.org/officeDocument/2006/relationships/hyperlink" Target="http://onlinelibrary.wiley.com/doi/10.1002/grl.50502/abstract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.reading.ac.uk/~sgs02rpa/latest.html#Holiday" TargetMode="External"/><Relationship Id="rId13" Type="http://schemas.openxmlformats.org/officeDocument/2006/relationships/hyperlink" Target="https://ams.confex.com/ams/14CLOUD14ATRAD/videogateway.cgi/id/27920?recordingid=27920" TargetMode="External"/><Relationship Id="rId18" Type="http://schemas.openxmlformats.org/officeDocument/2006/relationships/hyperlink" Target="http://www.met.reading.ac.uk/~sgs02rpa/latest.html#Kosaka" TargetMode="External"/><Relationship Id="rId3" Type="http://schemas.openxmlformats.org/officeDocument/2006/relationships/hyperlink" Target="http://www.met.rdg.ac.uk/~sgs02rpa/TALKS/AllanRP_ERB_2014.pdf" TargetMode="External"/><Relationship Id="rId21" Type="http://schemas.openxmlformats.org/officeDocument/2006/relationships/hyperlink" Target="http://voiceofrussia.com/uk/news/2013_09_23/Stockholm-hosts-UN-climate-change-ga" TargetMode="External"/><Relationship Id="rId7" Type="http://schemas.openxmlformats.org/officeDocument/2006/relationships/hyperlink" Target="http://www.carbonbrief.org/blog/2014/07/slow-surface-warming-since-1998-is-not-exceptional-say-scientists/" TargetMode="External"/><Relationship Id="rId12" Type="http://schemas.openxmlformats.org/officeDocument/2006/relationships/hyperlink" Target="http://www.met.rdg.ac.uk/~sgs02rpa/TALKS/AllanRP_GEWEX_2014.pdf" TargetMode="External"/><Relationship Id="rId17" Type="http://schemas.openxmlformats.org/officeDocument/2006/relationships/hyperlink" Target="http://www.theguardian.com/environment/2014/feb/09/global-warming-pause-trade-winds-pacific-ocean-study" TargetMode="External"/><Relationship Id="rId25" Type="http://schemas.openxmlformats.org/officeDocument/2006/relationships/hyperlink" Target="http://www.met.reading.ac.uk/~sgs02rpa/research/DEEP-C.html" TargetMode="External"/><Relationship Id="rId2" Type="http://schemas.openxmlformats.org/officeDocument/2006/relationships/hyperlink" Target="http://theconversation.com/southern-oceans-heating-up-faster-than-scientists-realised-32627" TargetMode="External"/><Relationship Id="rId16" Type="http://schemas.openxmlformats.org/officeDocument/2006/relationships/hyperlink" Target="http://www.met.reading.ac.uk/~sgs02rpa/latest.html#England" TargetMode="External"/><Relationship Id="rId20" Type="http://schemas.openxmlformats.org/officeDocument/2006/relationships/hyperlink" Target="http://www.independent.co.uk/environment/climate-change/how-the-pacific-has-paused-global-warming-on-hold-but-not-for-long-878840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imate-lab-book.ac.uk/2014/earths-energy-imbalance/" TargetMode="External"/><Relationship Id="rId11" Type="http://schemas.openxmlformats.org/officeDocument/2006/relationships/hyperlink" Target="http://www.met.rdg.ac.uk/~sgs02rpa/TALKS/EDDINGTON_TALK_ALLANRP.pdf" TargetMode="External"/><Relationship Id="rId24" Type="http://schemas.openxmlformats.org/officeDocument/2006/relationships/hyperlink" Target="http://www.carbonbrief.org/blog/2013/05/how-scientists-take-earth%E2%80%99s-temperature-an-interview-with-meteorologist-richard-allan" TargetMode="External"/><Relationship Id="rId5" Type="http://schemas.openxmlformats.org/officeDocument/2006/relationships/hyperlink" Target="http://onlinelibrary.wiley.com/doi/10.1002/2014GL060962/full" TargetMode="External"/><Relationship Id="rId15" Type="http://schemas.openxmlformats.org/officeDocument/2006/relationships/hyperlink" Target="http://www.met.rdg.ac.uk/~sgs02rpa/TALKS/AllanRP_RMetS_2014.pdf" TargetMode="External"/><Relationship Id="rId23" Type="http://schemas.openxmlformats.org/officeDocument/2006/relationships/hyperlink" Target="http://t.co/dVItjD6C9v" TargetMode="External"/><Relationship Id="rId10" Type="http://schemas.openxmlformats.org/officeDocument/2006/relationships/hyperlink" Target="http://www.telegraph.co.uk/earth/environment/climatechange/11049540/Global-warming-pause-may-last-for-another-decade-scientists-suggest.html" TargetMode="External"/><Relationship Id="rId19" Type="http://schemas.openxmlformats.org/officeDocument/2006/relationships/hyperlink" Target="http://www.bbc.co.uk/news/science-environment-23854904" TargetMode="External"/><Relationship Id="rId4" Type="http://schemas.openxmlformats.org/officeDocument/2006/relationships/hyperlink" Target="https://www.ncas.ac.uk/index.php/en/climate-science-highlights/2121-changes-in-earth-s-heating-rate-between-1985-and-2012" TargetMode="External"/><Relationship Id="rId9" Type="http://schemas.openxmlformats.org/officeDocument/2006/relationships/hyperlink" Target="http://theconversation.com/heat-accumulating-deep-in-the-atlantic-has-put-global-warming-on-hiatus-30805" TargetMode="External"/><Relationship Id="rId14" Type="http://schemas.openxmlformats.org/officeDocument/2006/relationships/hyperlink" Target="http://www.met.rdg.ac.uk/~sgs02rpa/TALKS/AllanRP_CL3.3_EGU2014-11010.pdf" TargetMode="External"/><Relationship Id="rId22" Type="http://schemas.openxmlformats.org/officeDocument/2006/relationships/hyperlink" Target="http://news.sky.com/story/1146972/global-warming-95-percent-certain-say-scienti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.reading.ac.uk/~sgs02rpa/PAPERS/Allan13SG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library.wiley.com/doi/10.1002/2014GL060962/ful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climate/journal/v6/n2/full/nclimate2924.html" TargetMode="External"/><Relationship Id="rId3" Type="http://schemas.openxmlformats.org/officeDocument/2006/relationships/hyperlink" Target="http://www.nature.com/nclimate/journal/v6/n2/full/nclimate2876.html" TargetMode="External"/><Relationship Id="rId7" Type="http://schemas.openxmlformats.org/officeDocument/2006/relationships/hyperlink" Target="http://dx.doi.org/10.1038/ngeo2630" TargetMode="External"/><Relationship Id="rId2" Type="http://schemas.openxmlformats.org/officeDocument/2006/relationships/hyperlink" Target="http://www.nature.com/nclimate/journal/v6/n3/full/nclimate2938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75/JCLI-D-15-0384.1" TargetMode="External"/><Relationship Id="rId5" Type="http://schemas.openxmlformats.org/officeDocument/2006/relationships/hyperlink" Target="http://www.nature.com/nclimate/journal/v6/n3/full/nclimate2840.html" TargetMode="External"/><Relationship Id="rId10" Type="http://schemas.openxmlformats.org/officeDocument/2006/relationships/hyperlink" Target="http://www.met.reading.ac.uk/~sgs02rpa/research/DEEP-C.html#PAPERS" TargetMode="External"/><Relationship Id="rId4" Type="http://schemas.openxmlformats.org/officeDocument/2006/relationships/hyperlink" Target="http://www.nature.com/ngeo/journal/vaop/ncurrent/full/ngeo2581.html" TargetMode="External"/><Relationship Id="rId9" Type="http://schemas.openxmlformats.org/officeDocument/2006/relationships/hyperlink" Target="http://dx.doi.org/10.1038/nclimate291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ature/journal/vaop/ncurrent/full/nature12534.html" TargetMode="External"/><Relationship Id="rId13" Type="http://schemas.openxmlformats.org/officeDocument/2006/relationships/hyperlink" Target="http://dx.doi.org/10.1038/nclimate2387" TargetMode="External"/><Relationship Id="rId18" Type="http://schemas.openxmlformats.org/officeDocument/2006/relationships/hyperlink" Target="http://onlinelibrary.wiley.com/resolve/reference/XREF?id=10.1038/ngeo2438" TargetMode="External"/><Relationship Id="rId3" Type="http://schemas.openxmlformats.org/officeDocument/2006/relationships/hyperlink" Target="http://www.nature.com/nature/journal/v509/n7499/full/nature13260.html" TargetMode="External"/><Relationship Id="rId7" Type="http://schemas.openxmlformats.org/officeDocument/2006/relationships/hyperlink" Target="http://www.nature.com/nclimate/journal/v3/n6/full/nclimate1840.html" TargetMode="External"/><Relationship Id="rId12" Type="http://schemas.openxmlformats.org/officeDocument/2006/relationships/hyperlink" Target="http://journals.ametsoc.org/doi/abs/10.1175/JCLI-D-13-00294.1" TargetMode="External"/><Relationship Id="rId17" Type="http://schemas.openxmlformats.org/officeDocument/2006/relationships/hyperlink" Target="http://www.nature.com/nclimate/journal/vaop/ncurrent/full/nclimate2330.html" TargetMode="External"/><Relationship Id="rId2" Type="http://schemas.openxmlformats.org/officeDocument/2006/relationships/image" Target="../media/image13.gif"/><Relationship Id="rId16" Type="http://schemas.openxmlformats.org/officeDocument/2006/relationships/hyperlink" Target="http://www.nature.com/nclimate/journal/v6/n3/full/nclimate2840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nk.springer.com/article/10.1007/s00382-012-1484-z" TargetMode="External"/><Relationship Id="rId11" Type="http://schemas.openxmlformats.org/officeDocument/2006/relationships/hyperlink" Target="http://onlinelibrary.wiley.com/doi/10.1002/grl.50382/abstract" TargetMode="External"/><Relationship Id="rId5" Type="http://schemas.openxmlformats.org/officeDocument/2006/relationships/hyperlink" Target="http://journals.ametsoc.org/doi/abs/10.1175/2011JCLI3932.1" TargetMode="External"/><Relationship Id="rId15" Type="http://schemas.openxmlformats.org/officeDocument/2006/relationships/hyperlink" Target="http://www.sciencemag.org/content/early/2015/07/08/science.aaa4521.abstract" TargetMode="External"/><Relationship Id="rId10" Type="http://schemas.openxmlformats.org/officeDocument/2006/relationships/hyperlink" Target="http://www.nature.com/nclimate/journal/v4/n10/full/nclimate2355.html" TargetMode="External"/><Relationship Id="rId4" Type="http://schemas.openxmlformats.org/officeDocument/2006/relationships/hyperlink" Target="http://www.nature.com/nclimate/journal/v4/n10/full/nclimate2341.html" TargetMode="External"/><Relationship Id="rId9" Type="http://schemas.openxmlformats.org/officeDocument/2006/relationships/hyperlink" Target="http://dx.doi.org/10.1038/nclimate2106" TargetMode="External"/><Relationship Id="rId14" Type="http://schemas.openxmlformats.org/officeDocument/2006/relationships/hyperlink" Target="http://dx.doi.org/10.1038/nclimate23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738718"/>
            <a:ext cx="6840760" cy="53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pPr>
              <a:tabLst>
                <a:tab pos="4038600" algn="l"/>
                <a:tab pos="6553200" algn="l"/>
              </a:tabLst>
            </a:pPr>
            <a:r>
              <a:rPr lang="en-GB" sz="4000" dirty="0" smtClean="0">
                <a:solidFill>
                  <a:schemeClr val="bg1"/>
                </a:solidFill>
              </a:rPr>
              <a:t>DEEP-C: final plans for WP1</a:t>
            </a:r>
          </a:p>
          <a:p>
            <a:pPr>
              <a:tabLst>
                <a:tab pos="4038600" algn="l"/>
                <a:tab pos="6553200" algn="l"/>
              </a:tabLst>
            </a:pPr>
            <a:r>
              <a:rPr lang="en-GB" sz="4000" dirty="0" smtClean="0">
                <a:solidFill>
                  <a:schemeClr val="bg1"/>
                </a:solidFill>
              </a:rPr>
              <a:t>energy budget work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936" y="5301208"/>
            <a:ext cx="8064128" cy="102830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Richard Allan, </a:t>
            </a:r>
            <a:r>
              <a:rPr lang="en-GB" sz="2800" b="1" dirty="0" err="1" smtClean="0">
                <a:latin typeface="Calibri" pitchFamily="34" charset="0"/>
                <a:cs typeface="Calibri" pitchFamily="34" charset="0"/>
              </a:rPr>
              <a:t>Chunlei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Liu </a:t>
            </a:r>
            <a:r>
              <a:rPr lang="en-GB" sz="2800" b="1" dirty="0" smtClean="0">
                <a:latin typeface="Calibri" pitchFamily="34" charset="0"/>
                <a:cs typeface="Calibri" pitchFamily="34" charset="0"/>
              </a:rPr>
              <a:t>- University of Reading</a:t>
            </a:r>
            <a:endParaRPr lang="en-GB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latin typeface="Calibri" pitchFamily="34" charset="0"/>
                <a:cs typeface="Calibri" pitchFamily="34" charset="0"/>
              </a:rPr>
              <a:t>DEEP-C Meeting, Met Office, Exeter, 18</a:t>
            </a:r>
            <a:r>
              <a:rPr lang="en-GB" i="1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GB" i="1" dirty="0" smtClean="0">
                <a:latin typeface="Calibri" pitchFamily="34" charset="0"/>
                <a:cs typeface="Calibri" pitchFamily="34" charset="0"/>
              </a:rPr>
              <a:t> March 2016</a:t>
            </a:r>
          </a:p>
        </p:txBody>
      </p:sp>
      <p:pic>
        <p:nvPicPr>
          <p:cNvPr id="8" name="Picture 55" descr="Device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96336" y="234925"/>
            <a:ext cx="1328291" cy="43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8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54" r="38581" b="8328"/>
          <a:stretch/>
        </p:blipFill>
        <p:spPr bwMode="auto">
          <a:xfrm>
            <a:off x="656196" y="3645024"/>
            <a:ext cx="5499980" cy="174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0374" y="1772816"/>
            <a:ext cx="2472106" cy="3960000"/>
          </a:xfrm>
        </p:spPr>
        <p:txBody>
          <a:bodyPr/>
          <a:lstStyle/>
          <a:p>
            <a:r>
              <a:rPr lang="en-GB" sz="2400" dirty="0" smtClean="0"/>
              <a:t>Changes in ↓energy fluxes 1986-2000  to 2001-2008</a:t>
            </a:r>
          </a:p>
          <a:p>
            <a:r>
              <a:rPr lang="en-GB" sz="2400" dirty="0" smtClean="0"/>
              <a:t>Surface energy flux dominated by atmos. </a:t>
            </a:r>
            <a:r>
              <a:rPr lang="en-GB" sz="2400" dirty="0" smtClean="0"/>
              <a:t>Transports</a:t>
            </a:r>
          </a:p>
          <a:p>
            <a:r>
              <a:rPr lang="en-GB" sz="2400" dirty="0" smtClean="0"/>
              <a:t>Is this realistic? If so, what are the physical mechanisms?</a:t>
            </a:r>
            <a:endParaRPr lang="en-GB" sz="2400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58072" y="404664"/>
            <a:ext cx="8246375" cy="828000"/>
          </a:xfrm>
        </p:spPr>
        <p:txBody>
          <a:bodyPr/>
          <a:lstStyle/>
          <a:p>
            <a:r>
              <a:rPr lang="en-GB" sz="3600" b="0" dirty="0" smtClean="0">
                <a:solidFill>
                  <a:srgbClr val="0070C0"/>
                </a:solidFill>
              </a:rPr>
              <a:t>Mechanisms for regional </a:t>
            </a:r>
            <a:r>
              <a:rPr lang="en-GB" sz="3600" b="0" dirty="0" smtClean="0">
                <a:solidFill>
                  <a:srgbClr val="0070C0"/>
                </a:solidFill>
              </a:rPr>
              <a:t>changes in top of </a:t>
            </a:r>
            <a:r>
              <a:rPr lang="en-GB" sz="3600" b="0" dirty="0" smtClean="0">
                <a:solidFill>
                  <a:srgbClr val="0070C0"/>
                </a:solidFill>
              </a:rPr>
              <a:t>atmosphere/surface </a:t>
            </a:r>
            <a:r>
              <a:rPr lang="en-GB" sz="3600" b="0" dirty="0" smtClean="0">
                <a:solidFill>
                  <a:srgbClr val="0070C0"/>
                </a:solidFill>
              </a:rPr>
              <a:t>energy flux</a:t>
            </a:r>
            <a:endParaRPr lang="en-GB" sz="3600" b="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09737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hlinkClick r:id="rId3"/>
              </a:rPr>
              <a:t>Liu et al. (2015) JGR</a:t>
            </a:r>
            <a:endParaRPr lang="en-GB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" r="38581" b="76510"/>
          <a:stretch/>
        </p:blipFill>
        <p:spPr bwMode="auto">
          <a:xfrm>
            <a:off x="672597" y="1556792"/>
            <a:ext cx="5499980" cy="213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92181" r="21644" b="-57"/>
          <a:stretch/>
        </p:blipFill>
        <p:spPr bwMode="auto">
          <a:xfrm>
            <a:off x="1691680" y="5310971"/>
            <a:ext cx="4360306" cy="68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01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9"/>
          <a:stretch/>
        </p:blipFill>
        <p:spPr bwMode="auto">
          <a:xfrm>
            <a:off x="172319" y="2899881"/>
            <a:ext cx="5839841" cy="168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83076"/>
          <a:stretch/>
        </p:blipFill>
        <p:spPr>
          <a:xfrm>
            <a:off x="6300192" y="1105439"/>
            <a:ext cx="2232248" cy="5707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84"/>
          <a:stretch/>
        </p:blipFill>
        <p:spPr>
          <a:xfrm>
            <a:off x="1385107" y="4885541"/>
            <a:ext cx="4915085" cy="1927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48" y="260648"/>
            <a:ext cx="8280000" cy="1008112"/>
          </a:xfrm>
        </p:spPr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</a:rPr>
              <a:t>Role of Atlantic &amp; evaporative </a:t>
            </a:r>
            <a:br>
              <a:rPr lang="en-GB" sz="3600" dirty="0" smtClean="0">
                <a:solidFill>
                  <a:srgbClr val="0070C0"/>
                </a:solidFill>
              </a:rPr>
            </a:br>
            <a:r>
              <a:rPr lang="en-GB" sz="3600" dirty="0" smtClean="0">
                <a:solidFill>
                  <a:srgbClr val="0070C0"/>
                </a:solidFill>
              </a:rPr>
              <a:t>fluxes in forcing pacific?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11</a:t>
            </a:fld>
            <a:endParaRPr lang="en-GB" altLang="en-US">
              <a:solidFill>
                <a:srgbClr val="50535A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8"/>
          <a:stretch/>
        </p:blipFill>
        <p:spPr bwMode="auto">
          <a:xfrm>
            <a:off x="172319" y="1314797"/>
            <a:ext cx="5839841" cy="186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451620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/>
                </a:solidFill>
                <a:latin typeface="+mn-lt"/>
                <a:hlinkClick r:id="rId5"/>
              </a:rPr>
              <a:t>Li et al. (2016) Nature Climate </a:t>
            </a:r>
            <a:endParaRPr lang="en-GB" sz="18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3274" t="338" r="1361" b="-338"/>
          <a:stretch/>
        </p:blipFill>
        <p:spPr>
          <a:xfrm>
            <a:off x="8400841" y="1105438"/>
            <a:ext cx="707663" cy="5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 smtClean="0">
                <a:solidFill>
                  <a:srgbClr val="0070C0"/>
                </a:solidFill>
              </a:rPr>
              <a:t>Heat flux product artefacts and </a:t>
            </a:r>
            <a:r>
              <a:rPr lang="en-GB" sz="3600" dirty="0" smtClean="0">
                <a:solidFill>
                  <a:srgbClr val="0070C0"/>
                </a:solidFill>
              </a:rPr>
              <a:t>solutions</a:t>
            </a:r>
            <a:br>
              <a:rPr lang="en-GB" sz="3600" dirty="0" smtClean="0">
                <a:solidFill>
                  <a:srgbClr val="0070C0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Work by </a:t>
            </a:r>
            <a:r>
              <a:rPr lang="en-GB" sz="2400" dirty="0" err="1" smtClean="0">
                <a:solidFill>
                  <a:schemeClr val="tx1"/>
                </a:solidFill>
              </a:rPr>
              <a:t>Chunlei</a:t>
            </a:r>
            <a:r>
              <a:rPr lang="en-GB" sz="2400" dirty="0" smtClean="0">
                <a:solidFill>
                  <a:schemeClr val="tx1"/>
                </a:solidFill>
              </a:rPr>
              <a:t> Liu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26"/>
          <a:stretch/>
        </p:blipFill>
        <p:spPr>
          <a:xfrm>
            <a:off x="3855079" y="1988840"/>
            <a:ext cx="5037401" cy="41229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503" y="2060848"/>
            <a:ext cx="374757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Unrealistic regional heat fluxes over </a:t>
            </a:r>
            <a:r>
              <a:rPr lang="en-GB" sz="2400" dirty="0" smtClean="0">
                <a:latin typeface="+mn-lt"/>
              </a:rPr>
              <a:t>land</a:t>
            </a:r>
            <a:endParaRPr lang="en-GB" sz="2400" dirty="0" smtClean="0">
              <a:latin typeface="+mn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n-lt"/>
              </a:rPr>
              <a:t>Constrain </a:t>
            </a:r>
            <a:r>
              <a:rPr lang="en-GB" sz="2400" dirty="0">
                <a:latin typeface="+mn-lt"/>
              </a:rPr>
              <a:t>based on simple energy balance model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Redistribute flux “error” over the </a:t>
            </a:r>
            <a:r>
              <a:rPr lang="en-GB" sz="2400" dirty="0" smtClean="0">
                <a:latin typeface="+mn-lt"/>
              </a:rPr>
              <a:t>ocean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Does this tell us about </a:t>
            </a:r>
            <a:r>
              <a:rPr lang="en-GB" sz="2400" dirty="0" smtClean="0">
                <a:latin typeface="+mn-lt"/>
              </a:rPr>
              <a:t>regional uncertainty</a:t>
            </a:r>
            <a:r>
              <a:rPr lang="en-GB" sz="2400" dirty="0">
                <a:latin typeface="+mn-lt"/>
              </a:rPr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3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59" y="1710100"/>
            <a:ext cx="1859610" cy="4963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</a:rPr>
              <a:t>Unphysical land energy flux: solutions?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6552728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No correction to land surface fluxes</a:t>
            </a:r>
          </a:p>
          <a:p>
            <a:pPr marL="800100" lvl="2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- Unrealistic global land/ocean energy budget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Adjust land fluxes and distribute energy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GB" sz="2400" dirty="0" smtClean="0"/>
              <a:t>Evenly over global oceans</a:t>
            </a:r>
          </a:p>
          <a:p>
            <a:pPr marL="800100" lvl="2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- Unrealistic interhemispheric energy imbalance?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GB" sz="2400" dirty="0" smtClean="0"/>
              <a:t>As (a) but separately for each hemisphere</a:t>
            </a:r>
          </a:p>
          <a:p>
            <a:pPr marL="800100" lvl="2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- Jump at the equator</a:t>
            </a:r>
            <a:endParaRPr lang="en-GB" sz="2000" dirty="0">
              <a:solidFill>
                <a:srgbClr val="FF0000"/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GB" sz="2400" dirty="0" smtClean="0"/>
              <a:t>Apply for discrete bands (e.g. 15</a:t>
            </a:r>
            <a:r>
              <a:rPr lang="en-GB" sz="2400" baseline="30000" dirty="0" smtClean="0"/>
              <a:t>o</a:t>
            </a:r>
            <a:r>
              <a:rPr lang="en-GB" sz="2400" dirty="0" smtClean="0"/>
              <a:t> latitude)</a:t>
            </a:r>
          </a:p>
          <a:p>
            <a:pPr marL="800100" lvl="2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- Jumps at band edges</a:t>
            </a:r>
            <a:endParaRPr lang="en-GB" sz="2000" dirty="0">
              <a:solidFill>
                <a:srgbClr val="FF0000"/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GB" sz="2400" dirty="0" smtClean="0"/>
              <a:t>Apply at each latitude</a:t>
            </a:r>
          </a:p>
          <a:p>
            <a:pPr marL="800100" lvl="2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- unphysical? Jumps too large.</a:t>
            </a:r>
            <a:endParaRPr lang="en-GB" sz="2000" dirty="0">
              <a:solidFill>
                <a:srgbClr val="FF0000"/>
              </a:solidFill>
            </a:endParaRPr>
          </a:p>
          <a:p>
            <a:pPr marL="914400" lvl="1" indent="-514350">
              <a:buFont typeface="+mj-lt"/>
              <a:buAutoNum type="alphaLcPeriod"/>
            </a:pPr>
            <a:r>
              <a:rPr lang="en-GB" sz="2400" dirty="0" smtClean="0"/>
              <a:t>Apply at each latitude, weighting function</a:t>
            </a:r>
          </a:p>
          <a:p>
            <a:pPr marL="800100" lvl="2" indent="0"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- Too complicated, </a:t>
            </a:r>
            <a:r>
              <a:rPr lang="en-GB" sz="2000" dirty="0">
                <a:solidFill>
                  <a:srgbClr val="FF0000"/>
                </a:solidFill>
              </a:rPr>
              <a:t>n</a:t>
            </a:r>
            <a:r>
              <a:rPr lang="en-GB" sz="2000" dirty="0" smtClean="0">
                <a:solidFill>
                  <a:srgbClr val="FF0000"/>
                </a:solidFill>
              </a:rPr>
              <a:t>ot </a:t>
            </a:r>
            <a:r>
              <a:rPr lang="en-GB" sz="2000" i="1" dirty="0" smtClean="0">
                <a:solidFill>
                  <a:srgbClr val="FF0000"/>
                </a:solidFill>
              </a:rPr>
              <a:t>much</a:t>
            </a:r>
            <a:r>
              <a:rPr lang="en-GB" sz="2000" dirty="0" smtClean="0">
                <a:solidFill>
                  <a:srgbClr val="FF0000"/>
                </a:solidFill>
              </a:rPr>
              <a:t> more physical than a-d?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1340768"/>
            <a:ext cx="181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2001-2008 mean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059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465388" cy="653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2"/>
          <a:stretch/>
        </p:blipFill>
        <p:spPr>
          <a:xfrm>
            <a:off x="4238540" y="390880"/>
            <a:ext cx="4905459" cy="3830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8145" y="4653136"/>
            <a:ext cx="304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Example: 2001-2008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3250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06"/>
          <a:stretch/>
        </p:blipFill>
        <p:spPr>
          <a:xfrm>
            <a:off x="3557617" y="188640"/>
            <a:ext cx="5586381" cy="2180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5703565" cy="4646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620688"/>
            <a:ext cx="3046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+mn-lt"/>
              </a:rPr>
              <a:t>Weighting method?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0807" y="2636912"/>
            <a:ext cx="254167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smtClean="0">
                <a:solidFill>
                  <a:srgbClr val="0070C0"/>
                </a:solidFill>
                <a:latin typeface="+mn-lt"/>
              </a:rPr>
              <a:t>Solutions?</a:t>
            </a:r>
          </a:p>
          <a:p>
            <a:pPr algn="l"/>
            <a:r>
              <a:rPr lang="en-GB" sz="2000" b="1" dirty="0" smtClean="0">
                <a:latin typeface="+mn-lt"/>
              </a:rPr>
              <a:t>Global method: </a:t>
            </a:r>
            <a:r>
              <a:rPr lang="en-GB" sz="2000" dirty="0" smtClean="0">
                <a:latin typeface="+mn-lt"/>
              </a:rPr>
              <a:t>small correction, inaccurate cross equatorial transport</a:t>
            </a:r>
          </a:p>
          <a:p>
            <a:pPr algn="l"/>
            <a:r>
              <a:rPr lang="en-GB" sz="2000" b="1" dirty="0" smtClean="0">
                <a:latin typeface="+mn-lt"/>
              </a:rPr>
              <a:t>Weighted method: </a:t>
            </a:r>
            <a:r>
              <a:rPr lang="en-GB" sz="2000" dirty="0" smtClean="0">
                <a:latin typeface="+mn-lt"/>
              </a:rPr>
              <a:t>more physical, smaller jumps but big correction in NH</a:t>
            </a:r>
          </a:p>
          <a:p>
            <a:pPr algn="l"/>
            <a:r>
              <a:rPr lang="en-GB" sz="2000" b="1" dirty="0" smtClean="0">
                <a:latin typeface="+mn-lt"/>
              </a:rPr>
              <a:t>Hemispheric method: </a:t>
            </a:r>
            <a:r>
              <a:rPr lang="en-GB" sz="2000" dirty="0" smtClean="0">
                <a:latin typeface="+mn-lt"/>
              </a:rPr>
              <a:t>jump at equator – smooth?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0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238" b="2747"/>
          <a:stretch/>
        </p:blipFill>
        <p:spPr>
          <a:xfrm>
            <a:off x="5220072" y="3861048"/>
            <a:ext cx="2716487" cy="259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03"/>
          <a:stretch/>
        </p:blipFill>
        <p:spPr>
          <a:xfrm>
            <a:off x="4980848" y="260648"/>
            <a:ext cx="3934123" cy="3240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0466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+mn-lt"/>
              </a:rPr>
              <a:t>Example: January 2005</a:t>
            </a:r>
            <a:endParaRPr lang="en-GB" sz="2400" b="1" dirty="0">
              <a:latin typeface="+mn-lt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1" y="1124744"/>
            <a:ext cx="4781968" cy="5488031"/>
          </a:xfrm>
        </p:spPr>
      </p:pic>
    </p:spTree>
    <p:extLst>
      <p:ext uri="{BB962C8B-B14F-4D97-AF65-F5344CB8AC3E}">
        <p14:creationId xmlns:p14="http://schemas.microsoft.com/office/powerpoint/2010/main" val="32686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4776" b="2219"/>
          <a:stretch/>
        </p:blipFill>
        <p:spPr>
          <a:xfrm>
            <a:off x="5239129" y="3743792"/>
            <a:ext cx="2717247" cy="2853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1"/>
          <a:stretch/>
        </p:blipFill>
        <p:spPr>
          <a:xfrm>
            <a:off x="5235906" y="476673"/>
            <a:ext cx="3728582" cy="29523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188640"/>
            <a:ext cx="304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Example: July 2005</a:t>
            </a:r>
            <a:endParaRPr lang="en-GB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0984"/>
            <a:ext cx="5128402" cy="58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6336704" cy="6489723"/>
          </a:xfrm>
        </p:spPr>
      </p:pic>
      <p:sp>
        <p:nvSpPr>
          <p:cNvPr id="5" name="TextBox 4"/>
          <p:cNvSpPr txBox="1"/>
          <p:nvPr/>
        </p:nvSpPr>
        <p:spPr>
          <a:xfrm>
            <a:off x="6732240" y="908720"/>
            <a:ext cx="230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+mn-lt"/>
              </a:rPr>
              <a:t>Influence on implied meridional transports</a:t>
            </a:r>
            <a:endParaRPr lang="en-GB" sz="2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25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5530665" cy="414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</a:rPr>
              <a:t>Cross-Equatorial  heat  </a:t>
            </a:r>
            <a:r>
              <a:rPr lang="en-GB" sz="3600" dirty="0" smtClean="0">
                <a:solidFill>
                  <a:srgbClr val="0070C0"/>
                </a:solidFill>
              </a:rPr>
              <a:t>transport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  <a:r>
              <a:rPr lang="en-GB" sz="3600" dirty="0" smtClean="0">
                <a:solidFill>
                  <a:srgbClr val="0070C0"/>
                </a:solidFill>
              </a:rPr>
              <a:t>and CMIP5 </a:t>
            </a:r>
            <a:r>
              <a:rPr lang="en-GB" sz="3600" dirty="0" smtClean="0">
                <a:solidFill>
                  <a:srgbClr val="0070C0"/>
                </a:solidFill>
              </a:rPr>
              <a:t>model  </a:t>
            </a:r>
            <a:r>
              <a:rPr lang="en-GB" sz="3600" dirty="0" smtClean="0">
                <a:solidFill>
                  <a:srgbClr val="0070C0"/>
                </a:solidFill>
              </a:rPr>
              <a:t>precipitation </a:t>
            </a:r>
            <a:r>
              <a:rPr lang="en-GB" sz="3600" dirty="0" smtClean="0">
                <a:solidFill>
                  <a:srgbClr val="0070C0"/>
                </a:solidFill>
              </a:rPr>
              <a:t>asymmetry </a:t>
            </a:r>
            <a:r>
              <a:rPr lang="en-GB" sz="3600" dirty="0" smtClean="0">
                <a:solidFill>
                  <a:srgbClr val="0070C0"/>
                </a:solidFill>
              </a:rPr>
              <a:t>bias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1826243"/>
            <a:ext cx="3196696" cy="3753111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Clear link between bias in cross-equatorial heat transport  by atmosphere and inter-hemispheric precipitation asymmetry </a:t>
            </a:r>
            <a:r>
              <a:rPr lang="en-GB" sz="2000" dirty="0" smtClean="0">
                <a:hlinkClick r:id="rId3"/>
              </a:rPr>
              <a:t>Loeb </a:t>
            </a:r>
            <a:r>
              <a:rPr lang="en-GB" sz="2000" dirty="0">
                <a:hlinkClick r:id="rId3"/>
              </a:rPr>
              <a:t>et al. (2015) </a:t>
            </a:r>
            <a:r>
              <a:rPr lang="en-GB" sz="2000" dirty="0" err="1">
                <a:hlinkClick r:id="rId3"/>
              </a:rPr>
              <a:t>Clim</a:t>
            </a:r>
            <a:r>
              <a:rPr lang="en-GB" sz="2000" dirty="0">
                <a:hlinkClick r:id="rId3"/>
              </a:rPr>
              <a:t>. </a:t>
            </a:r>
            <a:r>
              <a:rPr lang="en-GB" sz="2000" dirty="0" err="1" smtClean="0">
                <a:hlinkClick r:id="rId3"/>
              </a:rPr>
              <a:t>Dyn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Anthropogenic controls and emergent constraints on precipitation asymmetry:</a:t>
            </a:r>
            <a:r>
              <a:rPr lang="en-GB" sz="2000" dirty="0" smtClean="0">
                <a:hlinkClick r:id="rId4"/>
              </a:rPr>
              <a:t> Haywood et al. (2016) GRL</a:t>
            </a:r>
            <a:r>
              <a:rPr lang="en-GB" sz="2000" dirty="0" smtClean="0"/>
              <a:t> ; </a:t>
            </a:r>
            <a:r>
              <a:rPr lang="en-GB" sz="2000" dirty="0" smtClean="0">
                <a:solidFill>
                  <a:srgbClr val="000000"/>
                </a:solidFill>
                <a:hlinkClick r:id="rId5"/>
              </a:rPr>
              <a:t>Hwang </a:t>
            </a:r>
            <a:r>
              <a:rPr lang="en-GB" sz="2000" dirty="0">
                <a:solidFill>
                  <a:srgbClr val="000000"/>
                </a:solidFill>
                <a:hlinkClick r:id="rId5"/>
              </a:rPr>
              <a:t>et al. (2013) </a:t>
            </a:r>
            <a:r>
              <a:rPr lang="en-GB" sz="2000" dirty="0" smtClean="0">
                <a:solidFill>
                  <a:srgbClr val="000000"/>
                </a:solidFill>
                <a:hlinkClick r:id="rId5"/>
              </a:rPr>
              <a:t>GRL</a:t>
            </a:r>
            <a:r>
              <a:rPr lang="en-GB" sz="2000" dirty="0" smtClean="0">
                <a:solidFill>
                  <a:srgbClr val="000000"/>
                </a:solidFill>
              </a:rPr>
              <a:t> ; </a:t>
            </a:r>
            <a:r>
              <a:rPr lang="en-GB" sz="2000" dirty="0">
                <a:solidFill>
                  <a:srgbClr val="000000"/>
                </a:solidFill>
                <a:hlinkClick r:id="rId6"/>
              </a:rPr>
              <a:t>Dong &amp; Sutton (2015) Nature </a:t>
            </a:r>
            <a:r>
              <a:rPr lang="en-GB" sz="2000" dirty="0" err="1">
                <a:solidFill>
                  <a:srgbClr val="000000"/>
                </a:solidFill>
                <a:hlinkClick r:id="rId6"/>
              </a:rPr>
              <a:t>Clim</a:t>
            </a:r>
            <a:r>
              <a:rPr lang="en-GB" sz="20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	</a:t>
            </a: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28525" y="6273344"/>
            <a:ext cx="676275" cy="252000"/>
          </a:xfrm>
        </p:spPr>
        <p:txBody>
          <a:bodyPr/>
          <a:lstStyle/>
          <a:p>
            <a:fld id="{DCF6A46F-80AB-49F3-8C7E-9717ED945456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7920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6699"/>
                </a:solidFill>
              </a:rPr>
              <a:t>Outline</a:t>
            </a:r>
            <a:endParaRPr lang="en-GB" dirty="0">
              <a:solidFill>
                <a:srgbClr val="00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sz="2800" dirty="0" smtClean="0"/>
              <a:t>Introduction/project objectives/dissemination</a:t>
            </a:r>
          </a:p>
          <a:p>
            <a:r>
              <a:rPr lang="en-GB" sz="2800" dirty="0" smtClean="0"/>
              <a:t>Brief discussion of new literature</a:t>
            </a:r>
            <a:endParaRPr lang="en-GB" sz="2800" dirty="0" smtClean="0"/>
          </a:p>
          <a:p>
            <a:r>
              <a:rPr lang="en-GB" sz="2800" dirty="0" smtClean="0"/>
              <a:t>Ongoing</a:t>
            </a:r>
            <a:r>
              <a:rPr lang="en-GB" sz="2800" dirty="0" smtClean="0"/>
              <a:t> WP1 project outputs:</a:t>
            </a:r>
          </a:p>
          <a:p>
            <a:pPr lvl="1"/>
            <a:r>
              <a:rPr lang="en-GB" sz="2400" dirty="0" smtClean="0"/>
              <a:t>Regional mechanisms and feedbacks</a:t>
            </a:r>
            <a:endParaRPr lang="en-GB" sz="2400" dirty="0" smtClean="0"/>
          </a:p>
          <a:p>
            <a:pPr lvl="1"/>
            <a:r>
              <a:rPr lang="en-GB" sz="2400" dirty="0"/>
              <a:t>Surface energy flux product issues and </a:t>
            </a:r>
            <a:r>
              <a:rPr lang="en-GB" sz="2400" dirty="0" smtClean="0"/>
              <a:t>solutions</a:t>
            </a:r>
          </a:p>
          <a:p>
            <a:pPr lvl="1"/>
            <a:r>
              <a:rPr lang="en-GB" sz="2400" dirty="0" smtClean="0"/>
              <a:t>Interhemispheric heating imbalance</a:t>
            </a:r>
          </a:p>
          <a:p>
            <a:pPr lvl="1"/>
            <a:endParaRPr lang="en-GB" sz="2400" dirty="0"/>
          </a:p>
          <a:p>
            <a:r>
              <a:rPr lang="en-GB" dirty="0" smtClean="0"/>
              <a:t>Final plans and conclusions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60648"/>
            <a:ext cx="8107640" cy="828000"/>
          </a:xfrm>
        </p:spPr>
        <p:txBody>
          <a:bodyPr/>
          <a:lstStyle/>
          <a:p>
            <a:r>
              <a:rPr lang="en-GB" sz="3200" dirty="0" smtClean="0">
                <a:solidFill>
                  <a:srgbClr val="0070C0"/>
                </a:solidFill>
              </a:rPr>
              <a:t>Updated observed energy </a:t>
            </a:r>
            <a:r>
              <a:rPr lang="en-GB" sz="3200" dirty="0">
                <a:solidFill>
                  <a:srgbClr val="0070C0"/>
                </a:solidFill>
              </a:rPr>
              <a:t>budget asymmetry 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509120"/>
            <a:ext cx="8568952" cy="2088232"/>
          </a:xfrm>
        </p:spPr>
        <p:txBody>
          <a:bodyPr/>
          <a:lstStyle/>
          <a:p>
            <a:r>
              <a:rPr lang="en-GB" sz="2400" dirty="0" smtClean="0"/>
              <a:t>Observed inter-hemispheric imbalance in Earth’s energy budget</a:t>
            </a:r>
          </a:p>
          <a:p>
            <a:r>
              <a:rPr lang="en-GB" sz="2400" dirty="0" smtClean="0"/>
              <a:t>Use asymmetric ocean heating observed by </a:t>
            </a:r>
            <a:r>
              <a:rPr lang="en-GB" sz="2400" dirty="0" err="1">
                <a:hlinkClick r:id="rId2"/>
              </a:rPr>
              <a:t>Roemmich</a:t>
            </a:r>
            <a:r>
              <a:rPr lang="en-GB" sz="2400" dirty="0">
                <a:hlinkClick r:id="rId2"/>
              </a:rPr>
              <a:t> et al. (2015) Nature </a:t>
            </a:r>
            <a:r>
              <a:rPr lang="en-GB" sz="2400" dirty="0" smtClean="0">
                <a:hlinkClick r:id="rId2"/>
              </a:rPr>
              <a:t>Climate</a:t>
            </a:r>
            <a:r>
              <a:rPr lang="en-GB" sz="2400" dirty="0" smtClean="0"/>
              <a:t> and </a:t>
            </a:r>
            <a:r>
              <a:rPr lang="en-GB" sz="2400" dirty="0" err="1">
                <a:hlinkClick r:id="rId3"/>
              </a:rPr>
              <a:t>Purkey</a:t>
            </a:r>
            <a:r>
              <a:rPr lang="en-GB" sz="2400" dirty="0">
                <a:hlinkClick r:id="rId3"/>
              </a:rPr>
              <a:t> &amp; Johnson (2010) </a:t>
            </a:r>
            <a:endParaRPr lang="en-GB" sz="2400" dirty="0" smtClean="0"/>
          </a:p>
          <a:p>
            <a:r>
              <a:rPr lang="en-GB" sz="2400" dirty="0" smtClean="0"/>
              <a:t>Derive implied ocean heat </a:t>
            </a:r>
            <a:r>
              <a:rPr lang="en-GB" sz="2400" dirty="0" smtClean="0"/>
              <a:t>transport: </a:t>
            </a:r>
            <a:r>
              <a:rPr lang="en-GB" sz="2400" dirty="0" smtClean="0"/>
              <a:t>s</a:t>
            </a:r>
            <a:r>
              <a:rPr lang="en-GB" sz="2400" dirty="0" smtClean="0"/>
              <a:t>maller </a:t>
            </a:r>
            <a:r>
              <a:rPr lang="en-GB" sz="2400" dirty="0" smtClean="0"/>
              <a:t>that </a:t>
            </a:r>
            <a:r>
              <a:rPr lang="en-GB" sz="2400" dirty="0">
                <a:hlinkClick r:id="rId4"/>
              </a:rPr>
              <a:t>Loeb et al. (2015) </a:t>
            </a:r>
            <a:r>
              <a:rPr lang="en-GB" sz="2400" dirty="0" smtClean="0"/>
              <a:t>and </a:t>
            </a:r>
            <a:r>
              <a:rPr lang="en-GB" sz="2400" dirty="0" smtClean="0">
                <a:hlinkClick r:id="rId5"/>
              </a:rPr>
              <a:t>Frierson et al. </a:t>
            </a:r>
            <a:r>
              <a:rPr lang="en-GB" sz="2400" dirty="0" smtClean="0">
                <a:hlinkClick r:id="rId5"/>
              </a:rPr>
              <a:t>2013</a:t>
            </a:r>
            <a:r>
              <a:rPr lang="en-GB" sz="2400" dirty="0" smtClean="0"/>
              <a:t> (0.44 PW) – unrealistically so?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72084" y="1412776"/>
            <a:ext cx="3494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latin typeface="+mn-lt"/>
              </a:rPr>
              <a:t>Updated</a:t>
            </a: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from 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hlinkClick r:id="rId4"/>
              </a:rPr>
              <a:t>Loeb 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hlinkClick r:id="rId4"/>
              </a:rPr>
              <a:t>et al. (2015) </a:t>
            </a:r>
            <a:r>
              <a:rPr lang="en-GB" sz="2000" dirty="0" err="1" smtClean="0">
                <a:solidFill>
                  <a:schemeClr val="tx2"/>
                </a:solidFill>
                <a:latin typeface="+mn-lt"/>
                <a:hlinkClick r:id="rId4"/>
              </a:rPr>
              <a:t>Clim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hlinkClick r:id="rId4"/>
              </a:rPr>
              <a:t>. </a:t>
            </a:r>
            <a:r>
              <a:rPr lang="en-GB" sz="2000" dirty="0" err="1" smtClean="0">
                <a:solidFill>
                  <a:schemeClr val="tx2"/>
                </a:solidFill>
                <a:latin typeface="+mn-lt"/>
                <a:hlinkClick r:id="rId4"/>
              </a:rPr>
              <a:t>Dyn</a:t>
            </a:r>
            <a:r>
              <a:rPr lang="en-GB" sz="2000" dirty="0" smtClean="0">
                <a:solidFill>
                  <a:schemeClr val="tx2"/>
                </a:solidFill>
                <a:latin typeface="+mn-lt"/>
                <a:hlinkClick r:id="rId4"/>
              </a:rPr>
              <a:t>.</a:t>
            </a: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For </a:t>
            </a:r>
            <a:r>
              <a:rPr lang="en-GB" sz="2000" dirty="0" smtClean="0">
                <a:latin typeface="+mn-lt"/>
              </a:rPr>
              <a:t>2000-2015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based on 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+mn-lt"/>
                <a:hlinkClick r:id="rId6"/>
              </a:rPr>
              <a:t>Liu et al. (2015) JGR 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</a:t>
            </a:r>
            <a:endParaRPr lang="en-GB" sz="20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4"/>
          <a:stretch/>
        </p:blipFill>
        <p:spPr>
          <a:xfrm>
            <a:off x="257328" y="1340768"/>
            <a:ext cx="5114756" cy="3176245"/>
          </a:xfrm>
          <a:prstGeom prst="rect">
            <a:avLst/>
          </a:prstGeom>
        </p:spPr>
      </p:pic>
      <p:pic>
        <p:nvPicPr>
          <p:cNvPr id="1026" name="Picture 2" descr="http://www.met.reading.ac.uk/~sgs02rpa/MISC/DEEPC_Loeb_energyflow_200006-20150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5216510" cy="34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915559" y="3861048"/>
            <a:ext cx="1064153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347864" y="3861048"/>
            <a:ext cx="1064153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67744" y="3356992"/>
            <a:ext cx="1064153" cy="72008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6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5"/>
      <p:bldP spid="4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Final WP1 outputs/conclusions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400" dirty="0" smtClean="0"/>
              <a:t>Finalised </a:t>
            </a:r>
            <a:r>
              <a:rPr lang="en-GB" sz="2400" dirty="0"/>
              <a:t>energy flux dataset </a:t>
            </a:r>
            <a:r>
              <a:rPr lang="en-GB" sz="2400" dirty="0" smtClean="0"/>
              <a:t>version</a:t>
            </a:r>
          </a:p>
          <a:p>
            <a:pPr lvl="1"/>
            <a:r>
              <a:rPr lang="en-GB" sz="2400" dirty="0"/>
              <a:t>Understanding Pacific discrepancy in heat flux </a:t>
            </a:r>
            <a:r>
              <a:rPr lang="en-GB" sz="2400" dirty="0" smtClean="0"/>
              <a:t>changes</a:t>
            </a:r>
          </a:p>
          <a:p>
            <a:pPr lvl="1"/>
            <a:r>
              <a:rPr lang="en-GB" sz="2400" dirty="0"/>
              <a:t>Cross equatorial heat </a:t>
            </a:r>
            <a:r>
              <a:rPr lang="en-GB" sz="2400" dirty="0" smtClean="0"/>
              <a:t>transport (NERC highlight topic?)</a:t>
            </a:r>
            <a:endParaRPr lang="en-GB" sz="2400" dirty="0"/>
          </a:p>
          <a:p>
            <a:pPr lvl="1"/>
            <a:r>
              <a:rPr lang="en-GB" sz="2400" dirty="0"/>
              <a:t>Heat flux product uncertainty estimates (Pat et al.)</a:t>
            </a:r>
          </a:p>
          <a:p>
            <a:pPr lvl="1"/>
            <a:r>
              <a:rPr lang="en-GB" sz="2400" dirty="0" smtClean="0"/>
              <a:t>Basin </a:t>
            </a:r>
            <a:r>
              <a:rPr lang="en-GB" sz="2400" dirty="0"/>
              <a:t>scale changes in heat flux, energy content, energy export (Damien et al., Chris et al.)</a:t>
            </a:r>
          </a:p>
          <a:p>
            <a:pPr lvl="1"/>
            <a:r>
              <a:rPr lang="en-GB" sz="2400" dirty="0" smtClean="0"/>
              <a:t>SMURPHS work</a:t>
            </a:r>
          </a:p>
          <a:p>
            <a:pPr lvl="2"/>
            <a:r>
              <a:rPr lang="en-GB" sz="2000" dirty="0" smtClean="0"/>
              <a:t>spatial signatures/morphology, </a:t>
            </a:r>
          </a:p>
          <a:p>
            <a:pPr lvl="2"/>
            <a:r>
              <a:rPr lang="en-GB" sz="2000" dirty="0" smtClean="0"/>
              <a:t>links to </a:t>
            </a:r>
            <a:r>
              <a:rPr lang="en-GB" sz="2000" dirty="0"/>
              <a:t>water cycle, </a:t>
            </a:r>
            <a:endParaRPr lang="en-GB" sz="2000" dirty="0" smtClean="0"/>
          </a:p>
          <a:p>
            <a:pPr lvl="2"/>
            <a:r>
              <a:rPr lang="en-GB" sz="2000" dirty="0" smtClean="0"/>
              <a:t>quantify/understand </a:t>
            </a:r>
            <a:r>
              <a:rPr lang="en-GB" sz="2000" dirty="0"/>
              <a:t>lags between OHC and TOA </a:t>
            </a:r>
            <a:r>
              <a:rPr lang="en-GB" sz="2000" dirty="0" smtClean="0"/>
              <a:t>radiation</a:t>
            </a:r>
          </a:p>
          <a:p>
            <a:pPr lvl="2"/>
            <a:r>
              <a:rPr lang="en-GB" sz="2000" dirty="0" smtClean="0"/>
              <a:t>mechanisms for feedbacks on internal variability)</a:t>
            </a:r>
            <a:endParaRPr lang="en-GB" sz="2000" dirty="0"/>
          </a:p>
          <a:p>
            <a:endParaRPr lang="en-GB" dirty="0"/>
          </a:p>
        </p:txBody>
      </p:sp>
      <p:pic>
        <p:nvPicPr>
          <p:cNvPr id="6" name="Picture 4" descr="http://www.smurfs.com/resources/images/history2/l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3185"/>
            <a:ext cx="3312368" cy="155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5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Spare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922114"/>
          </a:xfrm>
        </p:spPr>
        <p:txBody>
          <a:bodyPr/>
          <a:lstStyle/>
          <a:p>
            <a:r>
              <a:rPr lang="en-GB" sz="3600" dirty="0" smtClean="0">
                <a:solidFill>
                  <a:schemeClr val="accent2">
                    <a:lumMod val="50000"/>
                  </a:schemeClr>
                </a:solidFill>
              </a:rPr>
              <a:t>WP1 - Planned work</a:t>
            </a:r>
            <a:endParaRPr lang="en-GB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B050"/>
                </a:solidFill>
              </a:rPr>
              <a:t>Analyse and update observed variability in TOA radiation balance (Allan et al. 2014</a:t>
            </a:r>
            <a:r>
              <a:rPr lang="en-GB" sz="2400" dirty="0">
                <a:solidFill>
                  <a:srgbClr val="00B050"/>
                </a:solidFill>
              </a:rPr>
              <a:t>:</a:t>
            </a:r>
            <a:r>
              <a:rPr lang="en-GB" sz="2400" dirty="0" smtClean="0">
                <a:solidFill>
                  <a:srgbClr val="00B050"/>
                </a:solidFill>
              </a:rPr>
              <a:t> delivered)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rgbClr val="00B050"/>
                </a:solidFill>
              </a:rPr>
              <a:t>Combine reanalyses/satellite data to provide independent estimates of surface flux (C. Liu et al. 2015:delivered)</a:t>
            </a:r>
          </a:p>
          <a:p>
            <a:pPr marL="400050" lvl="1" indent="0"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- Wider use of flux products by Pat </a:t>
            </a:r>
            <a:r>
              <a:rPr lang="en-GB" sz="2000" dirty="0" err="1" smtClean="0">
                <a:solidFill>
                  <a:schemeClr val="tx2"/>
                </a:solidFill>
              </a:rPr>
              <a:t>Hyder</a:t>
            </a:r>
            <a:r>
              <a:rPr lang="en-GB" sz="2000" dirty="0" smtClean="0">
                <a:solidFill>
                  <a:schemeClr val="tx2"/>
                </a:solidFill>
              </a:rPr>
              <a:t> et al. (Met Office)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Uncertainty estimates for reconstructed surface fluxes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bg2"/>
                </a:solidFill>
              </a:rPr>
              <a:t>Inter-hemispheric heating asymmetry (and water cycle)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Regional changes in surface fluxes (link to SMURPHS)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bg2"/>
                </a:solidFill>
              </a:rPr>
              <a:t>Reconcile </a:t>
            </a:r>
            <a:r>
              <a:rPr lang="en-GB" sz="2400" dirty="0">
                <a:solidFill>
                  <a:schemeClr val="bg2"/>
                </a:solidFill>
              </a:rPr>
              <a:t>TOA radiation balance and ocean heating (</a:t>
            </a:r>
            <a:r>
              <a:rPr lang="en-GB" sz="2400" dirty="0" smtClean="0">
                <a:solidFill>
                  <a:schemeClr val="bg2"/>
                </a:solidFill>
              </a:rPr>
              <a:t>WP2/4</a:t>
            </a:r>
            <a:r>
              <a:rPr lang="en-GB" sz="2400" dirty="0">
                <a:solidFill>
                  <a:schemeClr val="bg2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Improved estimate of imbalance &amp; changes </a:t>
            </a:r>
            <a:r>
              <a:rPr lang="en-GB" sz="2400" dirty="0"/>
              <a:t>(ongoing</a:t>
            </a:r>
            <a:r>
              <a:rPr lang="en-GB" sz="24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i="1" dirty="0" smtClean="0">
                <a:solidFill>
                  <a:schemeClr val="bg2"/>
                </a:solidFill>
              </a:rPr>
              <a:t>Other topics:</a:t>
            </a:r>
            <a:endParaRPr lang="en-GB" sz="2000" i="1" dirty="0" smtClean="0">
              <a:solidFill>
                <a:schemeClr val="bg2"/>
              </a:solidFill>
            </a:endParaRPr>
          </a:p>
          <a:p>
            <a:pPr marL="914400" lvl="1" indent="-514350"/>
            <a:r>
              <a:rPr lang="en-GB" sz="2000" i="1" dirty="0" smtClean="0">
                <a:solidFill>
                  <a:schemeClr val="bg2"/>
                </a:solidFill>
              </a:rPr>
              <a:t>Investigate </a:t>
            </a:r>
            <a:r>
              <a:rPr lang="en-GB" sz="2000" i="1" dirty="0">
                <a:solidFill>
                  <a:schemeClr val="bg2"/>
                </a:solidFill>
              </a:rPr>
              <a:t>lags in climate system </a:t>
            </a:r>
            <a:endParaRPr lang="en-GB" sz="2000" i="1" dirty="0" smtClean="0">
              <a:solidFill>
                <a:schemeClr val="bg2"/>
              </a:solidFill>
            </a:endParaRPr>
          </a:p>
          <a:p>
            <a:pPr marL="914400" lvl="1" indent="-514350"/>
            <a:r>
              <a:rPr lang="en-GB" sz="2000" i="1" dirty="0" smtClean="0">
                <a:solidFill>
                  <a:schemeClr val="bg2"/>
                </a:solidFill>
              </a:rPr>
              <a:t>Evaluation of ERA CLIM/reanalysis radiation budget?</a:t>
            </a:r>
            <a:endParaRPr lang="en-GB" sz="2400" i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658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B33B5"/>
                </a:solidFill>
              </a:rPr>
              <a:t>WP1 Objectives/Deliverables</a:t>
            </a:r>
            <a:endParaRPr lang="en-GB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chemeClr val="bg2"/>
                </a:solidFill>
              </a:rPr>
              <a:t>O1. </a:t>
            </a:r>
            <a:r>
              <a:rPr lang="en-GB" sz="2400" dirty="0">
                <a:solidFill>
                  <a:schemeClr val="bg2"/>
                </a:solidFill>
              </a:rPr>
              <a:t>Combine satellite radiation budget measurements with atmospheric reanalyses, providing improved 2D estimates of surface heat fluxes across the ocean surface (WP1) </a:t>
            </a:r>
            <a:endParaRPr lang="en-GB" sz="24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bg2"/>
                </a:solidFill>
              </a:rPr>
              <a:t>D1. </a:t>
            </a:r>
            <a:r>
              <a:rPr lang="en-GB" sz="2400" dirty="0">
                <a:solidFill>
                  <a:schemeClr val="bg2"/>
                </a:solidFill>
              </a:rPr>
              <a:t>Combined satellite-reanalysis atmosphere/surface energy flows: methodology, </a:t>
            </a:r>
            <a:r>
              <a:rPr lang="en-GB" sz="2400" dirty="0"/>
              <a:t>uncertainty and exploring lags in the climate system </a:t>
            </a:r>
            <a:r>
              <a:rPr lang="en-GB" sz="2400" dirty="0">
                <a:solidFill>
                  <a:schemeClr val="bg2"/>
                </a:solidFill>
              </a:rPr>
              <a:t>(paper 1,2; WP1, O1,4) </a:t>
            </a:r>
          </a:p>
          <a:p>
            <a:pPr marL="0" indent="0">
              <a:buNone/>
            </a:pPr>
            <a:r>
              <a:rPr lang="en-GB" sz="2400" b="1" dirty="0"/>
              <a:t>O5. </a:t>
            </a:r>
            <a:r>
              <a:rPr lang="en-GB" sz="2400" dirty="0">
                <a:solidFill>
                  <a:schemeClr val="bg2"/>
                </a:solidFill>
              </a:rPr>
              <a:t>Monitor co-variations in net radiative energy imbalance and ocean heating </a:t>
            </a:r>
            <a:r>
              <a:rPr lang="en-GB" sz="2400" dirty="0"/>
              <a:t>(from O1,O2,O4); quantify and understand lags between OHC and TOA radiation (WP1-4) </a:t>
            </a:r>
          </a:p>
          <a:p>
            <a:pPr marL="0" indent="0">
              <a:buNone/>
            </a:pPr>
            <a:r>
              <a:rPr lang="en-GB" sz="2400" b="1" dirty="0"/>
              <a:t>O6. </a:t>
            </a:r>
            <a:r>
              <a:rPr lang="en-GB" sz="2400" dirty="0"/>
              <a:t>Characterise spatial signatures/mechanisms of ocean and atmospheric heat re-distribution (from O4-5) during the hiatus period </a:t>
            </a:r>
            <a:r>
              <a:rPr lang="en-GB" sz="2400" dirty="0" smtClean="0"/>
              <a:t>2000-2013 </a:t>
            </a:r>
            <a:r>
              <a:rPr lang="en-GB" sz="2400" dirty="0"/>
              <a:t>using observations and simulations (WP1-4) </a:t>
            </a:r>
          </a:p>
          <a:p>
            <a:pPr marL="0" indent="0">
              <a:buNone/>
            </a:pPr>
            <a:endParaRPr lang="en-GB" sz="800" b="1" dirty="0" smtClean="0"/>
          </a:p>
        </p:txBody>
      </p:sp>
    </p:spTree>
    <p:extLst>
      <p:ext uri="{BB962C8B-B14F-4D97-AF65-F5344CB8AC3E}">
        <p14:creationId xmlns:p14="http://schemas.microsoft.com/office/powerpoint/2010/main" val="186642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000" cy="828000"/>
          </a:xfrm>
        </p:spPr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000" cy="4464496"/>
          </a:xfrm>
        </p:spPr>
        <p:txBody>
          <a:bodyPr/>
          <a:lstStyle/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Which ocean basins are taking up 0.6 Wm</a:t>
            </a:r>
            <a:r>
              <a:rPr lang="en-GB" sz="2400" baseline="30000" dirty="0" smtClean="0">
                <a:solidFill>
                  <a:srgbClr val="000000"/>
                </a:solidFill>
              </a:rPr>
              <a:t>-2</a:t>
            </a:r>
            <a:r>
              <a:rPr lang="en-GB" sz="2400" dirty="0" smtClean="0">
                <a:solidFill>
                  <a:srgbClr val="000000"/>
                </a:solidFill>
              </a:rPr>
              <a:t> energy imbalance?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</a:rPr>
              <a:t>C</a:t>
            </a:r>
            <a:r>
              <a:rPr lang="en-GB" sz="2400" dirty="0" smtClean="0">
                <a:solidFill>
                  <a:srgbClr val="000000"/>
                </a:solidFill>
              </a:rPr>
              <a:t>an </a:t>
            </a:r>
            <a:r>
              <a:rPr lang="en-GB" sz="2400" dirty="0">
                <a:solidFill>
                  <a:srgbClr val="000000"/>
                </a:solidFill>
              </a:rPr>
              <a:t>we </a:t>
            </a:r>
            <a:r>
              <a:rPr lang="en-GB" sz="2400" dirty="0" smtClean="0">
                <a:solidFill>
                  <a:srgbClr val="000000"/>
                </a:solidFill>
              </a:rPr>
              <a:t>observationally constrain </a:t>
            </a:r>
            <a:r>
              <a:rPr lang="en-GB" sz="2400" dirty="0">
                <a:solidFill>
                  <a:srgbClr val="000000"/>
                </a:solidFill>
              </a:rPr>
              <a:t>climate sensitivity &amp; feedbacks on internal variability?  </a:t>
            </a:r>
            <a:endParaRPr lang="en-GB" sz="2400" dirty="0" smtClean="0">
              <a:solidFill>
                <a:srgbClr val="000000"/>
              </a:solidFill>
            </a:endParaRPr>
          </a:p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How </a:t>
            </a:r>
            <a:r>
              <a:rPr lang="en-GB" sz="2400" dirty="0">
                <a:solidFill>
                  <a:srgbClr val="000000"/>
                </a:solidFill>
              </a:rPr>
              <a:t>do changes in cloud/circulation amplify </a:t>
            </a:r>
            <a:r>
              <a:rPr lang="en-GB" sz="2400" dirty="0" smtClean="0">
                <a:solidFill>
                  <a:srgbClr val="000000"/>
                </a:solidFill>
              </a:rPr>
              <a:t>slowdowns/surges? </a:t>
            </a:r>
            <a:r>
              <a:rPr lang="en-GB" dirty="0" smtClean="0">
                <a:solidFill>
                  <a:srgbClr val="000000"/>
                </a:solidFill>
              </a:rPr>
              <a:t>e.g</a:t>
            </a:r>
            <a:r>
              <a:rPr lang="en-GB" dirty="0">
                <a:solidFill>
                  <a:srgbClr val="000000"/>
                </a:solidFill>
              </a:rPr>
              <a:t>. </a:t>
            </a:r>
            <a:r>
              <a:rPr lang="da-DK" dirty="0">
                <a:solidFill>
                  <a:srgbClr val="000000"/>
                </a:solidFill>
                <a:hlinkClick r:id="rId2"/>
              </a:rPr>
              <a:t>Brown et al. (2015) </a:t>
            </a:r>
            <a:r>
              <a:rPr lang="da-DK" dirty="0" smtClean="0">
                <a:solidFill>
                  <a:srgbClr val="000000"/>
                </a:solidFill>
                <a:hlinkClick r:id="rId2"/>
              </a:rPr>
              <a:t>JGR</a:t>
            </a:r>
            <a:r>
              <a:rPr lang="da-DK" dirty="0" smtClean="0">
                <a:solidFill>
                  <a:srgbClr val="000000"/>
                </a:solidFill>
              </a:rPr>
              <a:t> ; </a:t>
            </a:r>
            <a:r>
              <a:rPr lang="en-GB" dirty="0">
                <a:solidFill>
                  <a:srgbClr val="000000"/>
                </a:solidFill>
                <a:hlinkClick r:id="rId3"/>
              </a:rPr>
              <a:t>Radel et al. (2016) Nature </a:t>
            </a:r>
            <a:r>
              <a:rPr lang="en-GB" dirty="0" err="1" smtClean="0">
                <a:solidFill>
                  <a:srgbClr val="000000"/>
                </a:solidFill>
                <a:hlinkClick r:id="rId3"/>
              </a:rPr>
              <a:t>Geosci</a:t>
            </a:r>
            <a:r>
              <a:rPr lang="en-GB" dirty="0" smtClean="0">
                <a:solidFill>
                  <a:srgbClr val="000000"/>
                </a:solidFill>
                <a:hlinkClick r:id="rId3"/>
              </a:rPr>
              <a:t>.</a:t>
            </a:r>
            <a:r>
              <a:rPr lang="en-GB" dirty="0" smtClean="0">
                <a:solidFill>
                  <a:srgbClr val="000000"/>
                </a:solidFill>
              </a:rPr>
              <a:t> ; </a:t>
            </a:r>
            <a:r>
              <a:rPr lang="en-GB" dirty="0">
                <a:hlinkClick r:id="rId4"/>
              </a:rPr>
              <a:t>Li et al. (2016) Nature Climate </a:t>
            </a:r>
            <a:endParaRPr lang="en-GB" dirty="0" smtClean="0">
              <a:solidFill>
                <a:srgbClr val="000000"/>
              </a:solidFill>
            </a:endParaRPr>
          </a:p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Decadal changes in interhemispheric imbalance, ITCZ and global atmospheric/ocean circulation </a:t>
            </a:r>
            <a:r>
              <a:rPr lang="en-GB" sz="2400" dirty="0" smtClean="0">
                <a:solidFill>
                  <a:srgbClr val="00B050"/>
                </a:solidFill>
              </a:rPr>
              <a:t>(highlight topic?)</a:t>
            </a:r>
          </a:p>
          <a:p>
            <a:pPr lvl="1"/>
            <a:r>
              <a:rPr lang="en-GB" sz="2400" dirty="0" smtClean="0">
                <a:solidFill>
                  <a:srgbClr val="000000"/>
                </a:solidFill>
              </a:rPr>
              <a:t>How has the “hiatus” </a:t>
            </a:r>
            <a:r>
              <a:rPr lang="en-GB" sz="2400" dirty="0">
                <a:solidFill>
                  <a:srgbClr val="000000"/>
                </a:solidFill>
              </a:rPr>
              <a:t>affected </a:t>
            </a:r>
            <a:r>
              <a:rPr lang="en-GB" sz="2400" dirty="0" smtClean="0">
                <a:solidFill>
                  <a:srgbClr val="000000"/>
                </a:solidFill>
              </a:rPr>
              <a:t>the water </a:t>
            </a:r>
            <a:r>
              <a:rPr lang="en-GB" sz="2400" dirty="0">
                <a:solidFill>
                  <a:srgbClr val="000000"/>
                </a:solidFill>
              </a:rPr>
              <a:t>cycle</a:t>
            </a:r>
            <a:r>
              <a:rPr lang="en-GB" sz="2400" dirty="0" smtClean="0">
                <a:solidFill>
                  <a:srgbClr val="000000"/>
                </a:solidFill>
              </a:rPr>
              <a:t>?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38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907"/>
            <a:ext cx="6860515" cy="5256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20043" y="3294112"/>
            <a:ext cx="6127947" cy="1143000"/>
          </a:xfrm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r>
              <a:rPr lang="en-GB" sz="2800" dirty="0"/>
              <a:t>Net Imbalance </a:t>
            </a:r>
            <a:r>
              <a:rPr lang="en-GB" sz="2800" u="sng" dirty="0"/>
              <a:t>Anomaly</a:t>
            </a:r>
            <a:r>
              <a:rPr lang="en-GB" sz="2800" dirty="0"/>
              <a:t> (Wm</a:t>
            </a:r>
            <a:r>
              <a:rPr lang="en-GB" sz="2800" baseline="30000" dirty="0"/>
              <a:t>-2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-18572" y="181670"/>
            <a:ext cx="84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+mn-lt"/>
              </a:rPr>
              <a:t>Changes in imbalance in models &amp; observations</a:t>
            </a:r>
            <a:endParaRPr lang="en-GB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0530" y="1457486"/>
            <a:ext cx="2188485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+mn-lt"/>
              </a:rPr>
              <a:t>0.62±0.43 Wm</a:t>
            </a:r>
            <a:r>
              <a:rPr lang="en-GB" sz="2000" b="1" baseline="30000" dirty="0" smtClean="0">
                <a:solidFill>
                  <a:srgbClr val="00B050"/>
                </a:solidFill>
                <a:latin typeface="+mn-lt"/>
              </a:rPr>
              <a:t>-2</a:t>
            </a:r>
            <a:endParaRPr lang="en-GB" sz="2000" b="1" baseline="30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26295" y="841068"/>
            <a:ext cx="1057473" cy="4321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3768" y="836712"/>
            <a:ext cx="1152112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52136" y="836712"/>
            <a:ext cx="1044000" cy="43219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96136" y="836712"/>
            <a:ext cx="1159379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35896" y="836712"/>
            <a:ext cx="1116000" cy="436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766445"/>
            <a:ext cx="867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 smtClean="0">
                <a:latin typeface="+mn-lt"/>
              </a:rPr>
              <a:t>Imbalance: </a:t>
            </a:r>
            <a:r>
              <a:rPr lang="en-GB" sz="3600" dirty="0" smtClean="0">
                <a:latin typeface="+mn-lt"/>
              </a:rPr>
              <a:t>0.23   0.00   0.78   0.63   0.63   (Wm</a:t>
            </a:r>
            <a:r>
              <a:rPr lang="en-GB" sz="3600" baseline="30000" dirty="0" smtClean="0">
                <a:latin typeface="+mn-lt"/>
              </a:rPr>
              <a:t>-2</a:t>
            </a:r>
            <a:r>
              <a:rPr lang="en-GB" sz="3600" dirty="0" smtClean="0">
                <a:latin typeface="+mn-lt"/>
              </a:rPr>
              <a:t>)</a:t>
            </a:r>
            <a:endParaRPr lang="en-GB"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6375857"/>
            <a:ext cx="3133637" cy="400110"/>
          </a:xfrm>
          <a:prstGeom prst="rect">
            <a:avLst/>
          </a:prstGeom>
          <a:solidFill>
            <a:schemeClr val="bg1"/>
          </a:solidFill>
          <a:ln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hlinkClick r:id="rId3"/>
              </a:rPr>
              <a:t>Allan et al. (2014) GRL</a:t>
            </a:r>
            <a:endParaRPr lang="en-GB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662396"/>
            <a:ext cx="2016405" cy="11594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4110" y="5345708"/>
            <a:ext cx="100584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Volcano</a:t>
            </a:r>
            <a:endParaRPr lang="en-GB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52683" y="4218871"/>
            <a:ext cx="925498" cy="30777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El Niño</a:t>
            </a:r>
            <a:endParaRPr lang="en-GB" sz="2000" b="1" dirty="0"/>
          </a:p>
        </p:txBody>
      </p:sp>
      <p:cxnSp>
        <p:nvCxnSpPr>
          <p:cNvPr id="21" name="Straight Arrow Connector 20"/>
          <p:cNvCxnSpPr>
            <a:stCxn id="20" idx="3"/>
          </p:cNvCxnSpPr>
          <p:nvPr/>
        </p:nvCxnSpPr>
        <p:spPr bwMode="auto">
          <a:xfrm flipV="1">
            <a:off x="6078181" y="3851951"/>
            <a:ext cx="877334" cy="520809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0" idx="1"/>
          </p:cNvCxnSpPr>
          <p:nvPr/>
        </p:nvCxnSpPr>
        <p:spPr bwMode="auto">
          <a:xfrm flipH="1" flipV="1">
            <a:off x="4513186" y="3866853"/>
            <a:ext cx="639497" cy="505907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9" idx="3"/>
          </p:cNvCxnSpPr>
          <p:nvPr/>
        </p:nvCxnSpPr>
        <p:spPr bwMode="auto">
          <a:xfrm flipV="1">
            <a:off x="6229553" y="2142497"/>
            <a:ext cx="338915" cy="232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9" idx="1"/>
          </p:cNvCxnSpPr>
          <p:nvPr/>
        </p:nvCxnSpPr>
        <p:spPr bwMode="auto">
          <a:xfrm flipH="1" flipV="1">
            <a:off x="4809149" y="2142728"/>
            <a:ext cx="338915" cy="1"/>
          </a:xfrm>
          <a:prstGeom prst="straightConnector1">
            <a:avLst/>
          </a:prstGeom>
          <a:noFill/>
          <a:ln w="38100" cap="flat" cmpd="sng" algn="ctr">
            <a:solidFill>
              <a:srgbClr val="A3E7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637421" y="1484784"/>
            <a:ext cx="2862571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0.34±0.67 Wm</a:t>
            </a:r>
            <a:r>
              <a:rPr lang="en-GB" sz="2000" b="1" baseline="30000" dirty="0" smtClean="0">
                <a:solidFill>
                  <a:srgbClr val="FF0000"/>
                </a:solidFill>
                <a:latin typeface="+mn-lt"/>
              </a:rPr>
              <a:t>-2</a:t>
            </a:r>
            <a:endParaRPr lang="en-GB" sz="2000" b="1" baseline="30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1426296" y="1412776"/>
            <a:ext cx="3285088" cy="45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4832934" y="1412776"/>
            <a:ext cx="2803679" cy="450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148064" y="1988840"/>
            <a:ext cx="1081489" cy="307777"/>
          </a:xfrm>
          <a:prstGeom prst="rect">
            <a:avLst/>
          </a:prstGeom>
          <a:solidFill>
            <a:srgbClr val="A3E7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 smtClean="0"/>
              <a:t>La Niña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0133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sz="3200" dirty="0" smtClean="0">
                <a:solidFill>
                  <a:srgbClr val="0B33B5"/>
                </a:solidFill>
              </a:rPr>
              <a:t>Energy imbalance-implied temperature changes</a:t>
            </a:r>
            <a:endParaRPr lang="en-GB" sz="3200" dirty="0">
              <a:solidFill>
                <a:srgbClr val="0B33B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689"/>
          <a:stretch/>
        </p:blipFill>
        <p:spPr>
          <a:xfrm>
            <a:off x="457200" y="1091539"/>
            <a:ext cx="8254654" cy="55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206" y="715184"/>
            <a:ext cx="8280000" cy="828000"/>
          </a:xfrm>
        </p:spPr>
        <p:txBody>
          <a:bodyPr/>
          <a:lstStyle/>
          <a:p>
            <a:r>
              <a:rPr lang="en-GB" sz="3600" dirty="0" smtClean="0"/>
              <a:t>feedbacks on</a:t>
            </a:r>
            <a:br>
              <a:rPr lang="en-GB" sz="3600" dirty="0" smtClean="0"/>
            </a:br>
            <a:r>
              <a:rPr lang="en-GB" sz="3600" dirty="0" smtClean="0"/>
              <a:t>internal variability?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772816"/>
            <a:ext cx="3700752" cy="353708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ym typeface="Wingdings" panose="05000000000000000000" pitchFamily="2" charset="2"/>
              </a:rPr>
              <a:t> </a:t>
            </a:r>
            <a:r>
              <a:rPr lang="en-GB" b="1" dirty="0" smtClean="0"/>
              <a:t> </a:t>
            </a:r>
            <a:r>
              <a:rPr lang="en-GB" dirty="0" smtClean="0"/>
              <a:t>less heat flux out of east Pacific during warm phases? </a:t>
            </a:r>
          </a:p>
          <a:p>
            <a:r>
              <a:rPr lang="en-GB" dirty="0" smtClean="0"/>
              <a:t>Models may underestimate </a:t>
            </a:r>
            <a:r>
              <a:rPr lang="en-GB" dirty="0" err="1" smtClean="0"/>
              <a:t>interdecadal</a:t>
            </a:r>
            <a:r>
              <a:rPr lang="en-GB" dirty="0" smtClean="0"/>
              <a:t> variability</a:t>
            </a:r>
          </a:p>
          <a:p>
            <a:r>
              <a:rPr lang="en-GB" dirty="0"/>
              <a:t>Are there positive heat flux feedbacks which amplify internal climate variability</a:t>
            </a:r>
            <a:r>
              <a:rPr lang="en-GB" dirty="0" smtClean="0"/>
              <a:t>?</a:t>
            </a:r>
          </a:p>
          <a:p>
            <a:r>
              <a:rPr lang="en-GB" dirty="0" smtClean="0"/>
              <a:t>New project: </a:t>
            </a:r>
            <a:r>
              <a:rPr lang="en-GB" b="1" dirty="0" smtClean="0"/>
              <a:t>SMURPHS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29</a:t>
            </a:fld>
            <a:endParaRPr lang="en-GB" altLang="en-US">
              <a:solidFill>
                <a:srgbClr val="50535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2268" y="1556792"/>
            <a:ext cx="4181730" cy="2317654"/>
            <a:chOff x="602268" y="2204864"/>
            <a:chExt cx="4181730" cy="2317654"/>
          </a:xfrm>
        </p:grpSpPr>
        <p:pic>
          <p:nvPicPr>
            <p:cNvPr id="1026" name="Picture 2" descr="Fig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2" t="61299" r="33710" b="19351"/>
            <a:stretch/>
          </p:blipFill>
          <p:spPr bwMode="auto">
            <a:xfrm>
              <a:off x="971599" y="2420889"/>
              <a:ext cx="3812399" cy="1692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85914" y="4122408"/>
              <a:ext cx="34580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 smtClean="0">
                  <a:solidFill>
                    <a:srgbClr val="000000"/>
                  </a:solidFill>
                  <a:latin typeface="Effra"/>
                  <a:hlinkClick r:id="rId3"/>
                </a:rPr>
                <a:t>Brown et al. (2015) JGR</a:t>
              </a:r>
              <a:endParaRPr lang="en-GB" sz="2000" dirty="0" smtClean="0">
                <a:solidFill>
                  <a:srgbClr val="000000"/>
                </a:solidFill>
                <a:latin typeface="Effr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271866" y="3078998"/>
              <a:ext cx="2117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dirty="0" smtClean="0">
                  <a:solidFill>
                    <a:srgbClr val="000000"/>
                  </a:solidFill>
                  <a:latin typeface="Effra" panose="020B0604020202020204" charset="0"/>
                </a:rPr>
                <a:t>surface flux (up)</a:t>
              </a:r>
              <a:endParaRPr lang="en-GB" dirty="0">
                <a:solidFill>
                  <a:srgbClr val="000000"/>
                </a:solidFill>
                <a:latin typeface="Effra" panose="020B0604020202020204" charset="0"/>
              </a:endParaRPr>
            </a:p>
          </p:txBody>
        </p:sp>
      </p:grpSp>
      <p:pic>
        <p:nvPicPr>
          <p:cNvPr id="1028" name="Picture 4" descr="http://www.smurfs.com/resources/images/history2/la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37112"/>
            <a:ext cx="4191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eb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" r="45274" b="72782"/>
          <a:stretch/>
        </p:blipFill>
        <p:spPr bwMode="auto">
          <a:xfrm>
            <a:off x="971600" y="3861048"/>
            <a:ext cx="3205964" cy="19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805264"/>
            <a:ext cx="477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+mn-lt"/>
              </a:rPr>
              <a:t>ERAINT latent heat flux trend 1988-2008</a:t>
            </a:r>
          </a:p>
        </p:txBody>
      </p:sp>
    </p:spTree>
    <p:extLst>
      <p:ext uri="{BB962C8B-B14F-4D97-AF65-F5344CB8AC3E}">
        <p14:creationId xmlns:p14="http://schemas.microsoft.com/office/powerpoint/2010/main" val="2110612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51520" y="1977400"/>
          <a:ext cx="7704856" cy="281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440160"/>
                <a:gridCol w="1440160"/>
                <a:gridCol w="1440160"/>
                <a:gridCol w="1440160"/>
              </a:tblGrid>
              <a:tr h="447824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Workpackage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1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2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Year 3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Year 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32296">
                <a:tc>
                  <a:txBody>
                    <a:bodyPr/>
                    <a:lstStyle/>
                    <a:p>
                      <a:r>
                        <a:rPr lang="en-GB" dirty="0" smtClean="0"/>
                        <a:t>WP1 </a:t>
                      </a:r>
                      <a:r>
                        <a:rPr lang="en-GB" sz="1600" dirty="0" smtClean="0"/>
                        <a:t>(Reading)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GB" dirty="0" smtClean="0"/>
                        <a:t>WP2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sz="1600" dirty="0" smtClean="0"/>
                        <a:t>(Southampton)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GB" dirty="0" smtClean="0"/>
                        <a:t>WP3 </a:t>
                      </a:r>
                      <a:r>
                        <a:rPr lang="en-GB" sz="1600" dirty="0" smtClean="0"/>
                        <a:t>(Met Office)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GB" dirty="0" smtClean="0"/>
                        <a:t>WP4 </a:t>
                      </a:r>
                      <a:r>
                        <a:rPr lang="en-GB" sz="1600" dirty="0" smtClean="0"/>
                        <a:t>(All)</a:t>
                      </a:r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Partners</a:t>
                      </a:r>
                      <a:endParaRPr lang="en-GB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99792" y="2677562"/>
            <a:ext cx="4168080" cy="184666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PDRA1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9792" y="2492896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O1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9792" y="3253626"/>
            <a:ext cx="4168080" cy="184666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PDRA2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9792" y="3068960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O2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9792" y="3645024"/>
            <a:ext cx="201622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O3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4005064"/>
            <a:ext cx="1296144" cy="7848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500" b="1" dirty="0" smtClean="0">
                <a:solidFill>
                  <a:prstClr val="black"/>
                </a:solidFill>
                <a:latin typeface="Calibri"/>
              </a:rPr>
              <a:t>Recruitment, Integration, KO meeting</a:t>
            </a:r>
            <a:endParaRPr lang="en-GB" sz="15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5736" y="2852936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Allan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6376" y="3429000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 smtClean="0">
                <a:solidFill>
                  <a:prstClr val="white"/>
                </a:solidFill>
                <a:latin typeface="Calibri"/>
              </a:rPr>
              <a:t>McDonagh</a:t>
            </a: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, King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95864" y="4212377"/>
            <a:ext cx="116051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" b="1" dirty="0" smtClean="0">
                <a:solidFill>
                  <a:prstClr val="black"/>
                </a:solidFill>
                <a:latin typeface="Calibri"/>
              </a:rPr>
              <a:t>Synthesis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6016" y="2492896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D1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6016" y="3068960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D2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3645024"/>
            <a:ext cx="39604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D3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736" y="3820398"/>
            <a:ext cx="5760000" cy="180000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Palmer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4036422"/>
            <a:ext cx="3303984" cy="1846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O4-O5-O6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4248" y="4036422"/>
            <a:ext cx="576064" cy="184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t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prstClr val="black"/>
                </a:solidFill>
                <a:latin typeface="Calibri"/>
              </a:rPr>
              <a:t>D4,D5</a:t>
            </a:r>
            <a:endParaRPr lang="en-GB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91880" y="4221088"/>
            <a:ext cx="3303984" cy="184666"/>
          </a:xfrm>
          <a:prstGeom prst="rect">
            <a:avLst/>
          </a:prstGeom>
          <a:solidFill>
            <a:schemeClr val="accent1"/>
          </a:solidFill>
        </p:spPr>
        <p:txBody>
          <a:bodyPr wrap="square" t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 smtClean="0">
                <a:solidFill>
                  <a:prstClr val="white"/>
                </a:solidFill>
                <a:latin typeface="Calibri"/>
              </a:rPr>
              <a:t>Kuhlbrodt</a:t>
            </a:r>
            <a:r>
              <a:rPr lang="en-GB" sz="1200" b="1" dirty="0" smtClean="0">
                <a:solidFill>
                  <a:prstClr val="white"/>
                </a:solidFill>
                <a:latin typeface="Calibri"/>
              </a:rPr>
              <a:t>, Gregory</a:t>
            </a:r>
            <a:endParaRPr lang="en-GB" sz="12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DEEP-C Work Plan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"/>
          <a:stretch/>
        </p:blipFill>
        <p:spPr bwMode="auto">
          <a:xfrm>
            <a:off x="1" y="1537030"/>
            <a:ext cx="9144000" cy="441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843808" y="1844824"/>
            <a:ext cx="0" cy="255265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95736" y="1383159"/>
            <a:ext cx="662473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</a:rPr>
              <a:t>Start date: March 2013; Project Ends February 2017</a:t>
            </a:r>
            <a:endParaRPr lang="en-GB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308304" y="1916832"/>
            <a:ext cx="0" cy="3384376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7380312" y="4000398"/>
            <a:ext cx="1440160" cy="1444826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116632"/>
            <a:ext cx="4075192" cy="828000"/>
          </a:xfrm>
        </p:spPr>
        <p:txBody>
          <a:bodyPr/>
          <a:lstStyle/>
          <a:p>
            <a:r>
              <a:rPr lang="en-GB" sz="3600" dirty="0" smtClean="0"/>
              <a:t>Conclusions / </a:t>
            </a:r>
            <a:r>
              <a:rPr lang="en-GB" sz="3600" dirty="0" err="1" smtClean="0"/>
              <a:t>PLAns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196752"/>
            <a:ext cx="8395672" cy="5040560"/>
          </a:xfrm>
        </p:spPr>
        <p:txBody>
          <a:bodyPr/>
          <a:lstStyle/>
          <a:p>
            <a:r>
              <a:rPr lang="en-GB" sz="2200" dirty="0" smtClean="0">
                <a:solidFill>
                  <a:schemeClr val="tx1"/>
                </a:solidFill>
              </a:rPr>
              <a:t>Top of atmosphere/surface heat flux product delivered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Further work required to determine uncertainties </a:t>
            </a:r>
          </a:p>
          <a:p>
            <a:r>
              <a:rPr lang="en-GB" sz="2200" dirty="0" smtClean="0"/>
              <a:t>Characterising changes in Earth’s energy imbalance</a:t>
            </a:r>
            <a:endParaRPr lang="en-GB" sz="2200" baseline="30000" dirty="0" smtClean="0"/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Variability from radiative </a:t>
            </a:r>
            <a:r>
              <a:rPr lang="en-GB" dirty="0" err="1" smtClean="0">
                <a:solidFill>
                  <a:schemeClr val="tx1"/>
                </a:solidFill>
              </a:rPr>
              <a:t>forcings</a:t>
            </a:r>
            <a:r>
              <a:rPr lang="en-GB" dirty="0" smtClean="0">
                <a:solidFill>
                  <a:schemeClr val="tx1"/>
                </a:solidFill>
              </a:rPr>
              <a:t> &amp; internal variability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Manifest as positive imbalance in Southern Hemisphere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chemeClr val="tx1"/>
                </a:solidFill>
              </a:rPr>
              <a:t> Ocean </a:t>
            </a:r>
            <a:r>
              <a:rPr lang="en-GB" sz="1800" dirty="0">
                <a:solidFill>
                  <a:schemeClr val="tx1"/>
                </a:solidFill>
              </a:rPr>
              <a:t>e</a:t>
            </a:r>
            <a:r>
              <a:rPr lang="en-GB" sz="1800" dirty="0" smtClean="0">
                <a:solidFill>
                  <a:schemeClr val="tx1"/>
                </a:solidFill>
              </a:rPr>
              <a:t>nergy transport to North offset by atmos. energy trans. to South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Links to model precipitation biases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Decadal changes in energy imbalance? </a:t>
            </a:r>
            <a:r>
              <a:rPr lang="en-GB" sz="1800" dirty="0" smtClean="0">
                <a:solidFill>
                  <a:srgbClr val="0B33B5"/>
                </a:solidFill>
              </a:rPr>
              <a:t>[idea </a:t>
            </a:r>
            <a:r>
              <a:rPr lang="en-GB" sz="1800" dirty="0" smtClean="0">
                <a:solidFill>
                  <a:srgbClr val="0B33B5"/>
                </a:solidFill>
                <a:sym typeface="Wingdings" panose="05000000000000000000" pitchFamily="2" charset="2"/>
              </a:rPr>
              <a:t> NERC]</a:t>
            </a:r>
            <a:endParaRPr lang="en-GB" sz="1800" dirty="0" smtClean="0">
              <a:solidFill>
                <a:srgbClr val="0B33B5"/>
              </a:solidFill>
            </a:endParaRPr>
          </a:p>
          <a:p>
            <a:pPr lvl="1"/>
            <a:r>
              <a:rPr lang="en-GB" dirty="0">
                <a:solidFill>
                  <a:srgbClr val="00B050"/>
                </a:solidFill>
              </a:rPr>
              <a:t>Toward reconciled ocean heating/radiation budget </a:t>
            </a:r>
            <a:r>
              <a:rPr lang="en-GB" dirty="0" smtClean="0">
                <a:solidFill>
                  <a:srgbClr val="00B050"/>
                </a:solidFill>
              </a:rPr>
              <a:t>changes 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Where in oceans is energy going (regional/vertical structure)?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What are time-scales/lags associated with net </a:t>
            </a:r>
            <a:r>
              <a:rPr lang="en-GB" dirty="0" smtClean="0">
                <a:solidFill>
                  <a:srgbClr val="00B050"/>
                </a:solidFill>
              </a:rPr>
              <a:t>imbalance?</a:t>
            </a:r>
          </a:p>
          <a:p>
            <a:r>
              <a:rPr lang="en-GB" sz="2200" dirty="0" smtClean="0"/>
              <a:t>Do feedbacks amplify/extend hiatus/surge events?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New </a:t>
            </a:r>
            <a:r>
              <a:rPr lang="en-GB" dirty="0" smtClean="0">
                <a:solidFill>
                  <a:srgbClr val="0B33B5"/>
                </a:solidFill>
              </a:rPr>
              <a:t>SMURPHS project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Toward an observational constraint on climate sensitivity?</a:t>
            </a:r>
          </a:p>
          <a:p>
            <a:endParaRPr lang="en-GB" sz="2400" dirty="0">
              <a:solidFill>
                <a:schemeClr val="accent4"/>
              </a:solidFill>
            </a:endParaRPr>
          </a:p>
          <a:p>
            <a:endParaRPr lang="en-GB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GB" sz="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30</a:t>
            </a:fld>
            <a:endParaRPr lang="en-GB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884368" y="4365104"/>
            <a:ext cx="113036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+mn-lt"/>
              </a:rPr>
              <a:t>Links to WP2-4</a:t>
            </a:r>
          </a:p>
        </p:txBody>
      </p:sp>
    </p:spTree>
    <p:extLst>
      <p:ext uri="{BB962C8B-B14F-4D97-AF65-F5344CB8AC3E}">
        <p14:creationId xmlns:p14="http://schemas.microsoft.com/office/powerpoint/2010/main" val="1784747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082244"/>
          </a:xfrm>
        </p:spPr>
        <p:txBody>
          <a:bodyPr/>
          <a:lstStyle/>
          <a:p>
            <a:r>
              <a:rPr lang="en-GB" sz="2800" dirty="0" smtClean="0"/>
              <a:t>Activities to combine work packages?</a:t>
            </a:r>
          </a:p>
          <a:p>
            <a:pPr lvl="1"/>
            <a:r>
              <a:rPr lang="en-GB" sz="2400" dirty="0" smtClean="0"/>
              <a:t>Joint publications</a:t>
            </a:r>
          </a:p>
          <a:p>
            <a:pPr lvl="1"/>
            <a:r>
              <a:rPr lang="en-GB" sz="2400" dirty="0" err="1" smtClean="0"/>
              <a:t>Intercomparison</a:t>
            </a:r>
            <a:r>
              <a:rPr lang="en-GB" sz="2400" dirty="0" smtClean="0"/>
              <a:t> of ocean heating/imbalance data</a:t>
            </a:r>
          </a:p>
          <a:p>
            <a:pPr lvl="1"/>
            <a:r>
              <a:rPr lang="en-GB" sz="2400" dirty="0" smtClean="0"/>
              <a:t>Assess uncertainty in surface flux product</a:t>
            </a:r>
          </a:p>
          <a:p>
            <a:pPr lvl="1"/>
            <a:r>
              <a:rPr lang="en-GB" sz="2400" dirty="0" smtClean="0"/>
              <a:t>Lags in system/feedbacks on decadal variability</a:t>
            </a:r>
          </a:p>
          <a:p>
            <a:pPr lvl="1"/>
            <a:r>
              <a:rPr lang="en-GB" sz="2400" dirty="0" smtClean="0"/>
              <a:t>Estimated imbalance +</a:t>
            </a:r>
            <a:r>
              <a:rPr lang="en-GB" sz="2400" dirty="0"/>
              <a:t> r</a:t>
            </a:r>
            <a:r>
              <a:rPr lang="en-GB" sz="2400" dirty="0" smtClean="0"/>
              <a:t>egional/vertical structure</a:t>
            </a:r>
          </a:p>
          <a:p>
            <a:pPr lvl="1"/>
            <a:r>
              <a:rPr lang="en-GB" sz="2400" dirty="0" smtClean="0"/>
              <a:t>Heating by ocean basin and surface fluxes</a:t>
            </a:r>
            <a:endParaRPr lang="en-GB" sz="2400" dirty="0"/>
          </a:p>
          <a:p>
            <a:r>
              <a:rPr lang="en-GB" sz="2800" dirty="0" smtClean="0"/>
              <a:t>Big issue questions to aim for?</a:t>
            </a:r>
          </a:p>
          <a:p>
            <a:r>
              <a:rPr lang="en-GB" sz="2800" dirty="0" smtClean="0"/>
              <a:t>Future funding opportunities?</a:t>
            </a:r>
          </a:p>
          <a:p>
            <a:r>
              <a:rPr lang="en-GB" sz="2800" dirty="0"/>
              <a:t>Next meeting</a:t>
            </a:r>
          </a:p>
          <a:p>
            <a:pPr lvl="1"/>
            <a:r>
              <a:rPr lang="en-GB" sz="2400" dirty="0"/>
              <a:t>Dates…</a:t>
            </a:r>
          </a:p>
          <a:p>
            <a:pPr lvl="1"/>
            <a:r>
              <a:rPr lang="en-GB" sz="2400" dirty="0"/>
              <a:t>Should we arrange a larger 2-day workshop?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547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14000"/>
            <a:ext cx="8467680" cy="3960000"/>
          </a:xfrm>
        </p:spPr>
        <p:txBody>
          <a:bodyPr/>
          <a:lstStyle/>
          <a:p>
            <a:r>
              <a:rPr lang="en-GB" dirty="0"/>
              <a:t>Can we reconcile ocean heating and top of atmosphere imbalance</a:t>
            </a:r>
            <a:r>
              <a:rPr lang="en-GB" dirty="0" smtClean="0"/>
              <a:t>?</a:t>
            </a:r>
          </a:p>
          <a:p>
            <a:r>
              <a:rPr lang="en-GB" dirty="0" smtClean="0"/>
              <a:t>Time-scales and lags associated </a:t>
            </a:r>
            <a:r>
              <a:rPr lang="en-GB" dirty="0"/>
              <a:t>with net imbalance (</a:t>
            </a:r>
            <a:r>
              <a:rPr lang="en-GB" dirty="0">
                <a:hlinkClick r:id="rId2"/>
              </a:rPr>
              <a:t>Harries &amp; </a:t>
            </a:r>
            <a:r>
              <a:rPr lang="en-GB" dirty="0" err="1">
                <a:hlinkClick r:id="rId2"/>
              </a:rPr>
              <a:t>Futyan</a:t>
            </a:r>
            <a:r>
              <a:rPr lang="en-GB" dirty="0">
                <a:hlinkClick r:id="rId2"/>
              </a:rPr>
              <a:t> 2006 GRL</a:t>
            </a:r>
            <a:r>
              <a:rPr lang="en-GB" dirty="0" smtClean="0"/>
              <a:t>)</a:t>
            </a:r>
          </a:p>
          <a:p>
            <a:r>
              <a:rPr lang="en-GB" dirty="0" smtClean="0"/>
              <a:t>Observational constraint on radiative feedbacks &amp; climate sensitivity</a:t>
            </a:r>
          </a:p>
          <a:p>
            <a:r>
              <a:rPr lang="en-GB" dirty="0"/>
              <a:t>What controls decadal variability: “hiatus” and “surge” events</a:t>
            </a:r>
            <a:r>
              <a:rPr lang="en-GB" dirty="0" smtClean="0"/>
              <a:t>?</a:t>
            </a:r>
          </a:p>
          <a:p>
            <a:r>
              <a:rPr lang="en-GB" dirty="0" smtClean="0"/>
              <a:t>Feedbacks associated with unforced variability</a:t>
            </a:r>
          </a:p>
          <a:p>
            <a:pPr lvl="1"/>
            <a:r>
              <a:rPr lang="en-GB" dirty="0" smtClean="0"/>
              <a:t>Cloud and latent heat fluxes in the Pacific e.g. </a:t>
            </a:r>
            <a:r>
              <a:rPr lang="en-GB" dirty="0" smtClean="0">
                <a:hlinkClick r:id="rId3"/>
              </a:rPr>
              <a:t>Brown et al. 2014 GRL</a:t>
            </a:r>
            <a:endParaRPr lang="en-GB" dirty="0"/>
          </a:p>
          <a:p>
            <a:r>
              <a:rPr lang="en-GB" dirty="0" smtClean="0"/>
              <a:t>Do patterned radiative </a:t>
            </a:r>
            <a:r>
              <a:rPr lang="en-GB" dirty="0" err="1" smtClean="0"/>
              <a:t>forcings</a:t>
            </a:r>
            <a:r>
              <a:rPr lang="en-GB" dirty="0" smtClean="0"/>
              <a:t> force distinct feedback responses?</a:t>
            </a:r>
          </a:p>
          <a:p>
            <a:r>
              <a:rPr lang="en-GB" dirty="0" smtClean="0"/>
              <a:t>To what extent does inter-hemispheric imbalance control rainfall patterns? e.g. </a:t>
            </a:r>
            <a:r>
              <a:rPr lang="en-GB" dirty="0" smtClean="0">
                <a:hlinkClick r:id="rId4"/>
              </a:rPr>
              <a:t>Hwang et al. (2012) GRL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>
                <a:solidFill>
                  <a:srgbClr val="50535A"/>
                </a:solidFill>
              </a:rPr>
              <a:pPr/>
              <a:t>32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07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7" y="1715294"/>
            <a:ext cx="5229225" cy="4295775"/>
          </a:xfrm>
        </p:spPr>
      </p:pic>
    </p:spTree>
    <p:extLst>
      <p:ext uri="{BB962C8B-B14F-4D97-AF65-F5344CB8AC3E}">
        <p14:creationId xmlns:p14="http://schemas.microsoft.com/office/powerpoint/2010/main" val="19657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284984"/>
            <a:ext cx="3929206" cy="320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55034"/>
            <a:ext cx="3471317" cy="282779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sz="2800" dirty="0" smtClean="0">
                <a:latin typeface="Arial Black" panose="020B0A04020102020204" pitchFamily="34" charset="0"/>
              </a:rPr>
              <a:t>Project Objectives</a:t>
            </a:r>
            <a:endParaRPr lang="en-GB" sz="28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O1.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satellite radiation budget measurements with atmospheric reanalyses,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improved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estimates of surface heat fluxes across the ocean surface (WP1)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O2.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global 3D ocean heat content and its changes since 2003 using ARGO and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ship-based observations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leading to improved understanding of energy propagation through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climate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(WP2)</a:t>
            </a:r>
          </a:p>
          <a:p>
            <a:pPr marL="0" indent="0">
              <a:buNone/>
            </a:pPr>
            <a:r>
              <a:rPr lang="en-GB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spatial patterns of surface and sub-surface temperature changes in distinct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hiatus decades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simulations and observations (e.g. Fig. 4); evaluate the processes fundamental </a:t>
            </a:r>
            <a:r>
              <a:rPr lang="en-GB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ocean </a:t>
            </a:r>
            <a:r>
              <a:rPr lang="en-GB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uptake and redistribution (WP3)</a:t>
            </a: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O4.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Combine ocean and satellite data (from O1-2) to provide new estimate of Earth's net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radiative energy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balance (2000-2015) and compare with CMIP5 climate simulations (from O3) (WP1-4)</a:t>
            </a: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O5.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Monitor co-variations in net radiative energy imbalance and ocean heating (from O1,O2,O4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); quantify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understand lags between OHC and TOA radiation (WP1-4)</a:t>
            </a: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O6.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Characterise spatial signatures and mechanisms of ocean and atmospheric heat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re-distribution (from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O4-5) during the hiatus period 2000-2015 using observations and simulations (WP1-4)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9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en-GB" sz="3600" dirty="0" smtClean="0">
                <a:solidFill>
                  <a:srgbClr val="0B33B5"/>
                </a:solidFill>
              </a:rPr>
              <a:t>WP1 Dissemination Activities</a:t>
            </a:r>
            <a:endParaRPr lang="en-GB" sz="3600" dirty="0">
              <a:solidFill>
                <a:srgbClr val="0B33B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08" y="404664"/>
            <a:ext cx="8229600" cy="5544616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1800" b="1" dirty="0" smtClean="0"/>
              <a:t>Jan 2016: </a:t>
            </a:r>
            <a:r>
              <a:rPr lang="en-GB" sz="1800" dirty="0" smtClean="0"/>
              <a:t>Energy and water cycle seminar, Reading; El Nino comments (WSJ)  </a:t>
            </a:r>
          </a:p>
          <a:p>
            <a:r>
              <a:rPr lang="en-GB" sz="1800" b="1" dirty="0" smtClean="0"/>
              <a:t>Nov 2015: </a:t>
            </a:r>
            <a:r>
              <a:rPr lang="en-GB" sz="1800" dirty="0" smtClean="0"/>
              <a:t>Paris COP BBC Breakfast, </a:t>
            </a:r>
            <a:r>
              <a:rPr lang="en-GB" sz="1800" dirty="0" err="1" smtClean="0"/>
              <a:t>etc</a:t>
            </a:r>
            <a:r>
              <a:rPr lang="en-GB" sz="1800" dirty="0" smtClean="0"/>
              <a:t>; </a:t>
            </a:r>
            <a:r>
              <a:rPr lang="en-GB" sz="1800" dirty="0" smtClean="0"/>
              <a:t>U3A talk; NASA sensing our </a:t>
            </a:r>
            <a:r>
              <a:rPr lang="en-GB" sz="1800" dirty="0" smtClean="0"/>
              <a:t>planet</a:t>
            </a:r>
            <a:endParaRPr lang="en-GB" sz="1800" dirty="0" smtClean="0"/>
          </a:p>
          <a:p>
            <a:r>
              <a:rPr lang="en-GB" sz="1800" b="1" dirty="0" smtClean="0"/>
              <a:t>Sep/Oct </a:t>
            </a:r>
            <a:r>
              <a:rPr lang="en-GB" sz="1800" b="1" dirty="0" smtClean="0"/>
              <a:t>2015: </a:t>
            </a:r>
            <a:r>
              <a:rPr lang="en-GB" sz="1800" dirty="0" smtClean="0"/>
              <a:t>NCEO meeting Southampton; </a:t>
            </a:r>
            <a:r>
              <a:rPr lang="en-GB" sz="1800" dirty="0" err="1" smtClean="0"/>
              <a:t>CliVar</a:t>
            </a:r>
            <a:r>
              <a:rPr lang="en-GB" sz="1800" dirty="0" smtClean="0"/>
              <a:t> </a:t>
            </a:r>
            <a:r>
              <a:rPr lang="en-GB" sz="1800" dirty="0" smtClean="0"/>
              <a:t>workshop; outreach talks</a:t>
            </a:r>
            <a:endParaRPr lang="en-GB" sz="1800" dirty="0" smtClean="0"/>
          </a:p>
          <a:p>
            <a:r>
              <a:rPr lang="en-GB" sz="1800" b="1" dirty="0" smtClean="0"/>
              <a:t>July 2015</a:t>
            </a:r>
            <a:r>
              <a:rPr lang="en-GB" sz="1800" b="1" dirty="0"/>
              <a:t>: </a:t>
            </a:r>
            <a:r>
              <a:rPr lang="en-GB" sz="1800" dirty="0"/>
              <a:t>C</a:t>
            </a:r>
            <a:r>
              <a:rPr lang="en-GB" sz="1800" dirty="0" smtClean="0"/>
              <a:t>ommented </a:t>
            </a:r>
            <a:r>
              <a:rPr lang="en-GB" sz="1800" dirty="0"/>
              <a:t>on </a:t>
            </a:r>
            <a:r>
              <a:rPr lang="en-GB" sz="1800" dirty="0" smtClean="0"/>
              <a:t>Nieves </a:t>
            </a:r>
            <a:r>
              <a:rPr lang="en-GB" sz="1800" i="1" dirty="0"/>
              <a:t>et al </a:t>
            </a:r>
            <a:r>
              <a:rPr lang="en-GB" sz="1800" dirty="0"/>
              <a:t>on </a:t>
            </a:r>
            <a:r>
              <a:rPr lang="en-GB" sz="1800" dirty="0" smtClean="0"/>
              <a:t>BBC </a:t>
            </a:r>
            <a:r>
              <a:rPr lang="en-GB" sz="1800" dirty="0"/>
              <a:t>Radio 4 Today </a:t>
            </a:r>
            <a:r>
              <a:rPr lang="en-GB" sz="1800" dirty="0" smtClean="0"/>
              <a:t>program</a:t>
            </a:r>
            <a:r>
              <a:rPr lang="en-GB" sz="1800" dirty="0" smtClean="0"/>
              <a:t>; </a:t>
            </a:r>
            <a:r>
              <a:rPr lang="en-GB" sz="1800" dirty="0" smtClean="0"/>
              <a:t>Talks/posters </a:t>
            </a:r>
            <a:r>
              <a:rPr lang="en-GB" sz="1800" dirty="0" smtClean="0"/>
              <a:t>at IUGG Prague &amp; Common Future Climate conf.</a:t>
            </a:r>
          </a:p>
          <a:p>
            <a:r>
              <a:rPr lang="en-GB" sz="1800" b="1" dirty="0" smtClean="0"/>
              <a:t>June 2015: </a:t>
            </a:r>
            <a:r>
              <a:rPr lang="en-GB" sz="1800" dirty="0" smtClean="0"/>
              <a:t>Comments on Karl et al. paper (Carbon Brief/SMC/Reuters); Seminars at Imperial College &amp; NCAS</a:t>
            </a:r>
          </a:p>
          <a:p>
            <a:r>
              <a:rPr lang="en-GB" sz="1800" b="1" dirty="0" smtClean="0"/>
              <a:t>April 2015: </a:t>
            </a:r>
            <a:r>
              <a:rPr lang="en-GB" sz="1800" dirty="0" smtClean="0"/>
              <a:t>Presentation at Decision Analysis for Policy Support workshop</a:t>
            </a:r>
          </a:p>
          <a:p>
            <a:r>
              <a:rPr lang="en-GB" sz="1800" b="1" dirty="0" smtClean="0"/>
              <a:t>Feb 2015: </a:t>
            </a:r>
            <a:r>
              <a:rPr lang="en-GB" sz="1800" dirty="0" smtClean="0"/>
              <a:t>Comment on detection of greenhouse gas radiative effect</a:t>
            </a:r>
            <a:endParaRPr lang="en-GB" sz="1800" dirty="0"/>
          </a:p>
          <a:p>
            <a:r>
              <a:rPr lang="en-GB" sz="1800" b="1" dirty="0" smtClean="0"/>
              <a:t>Jan 2015: </a:t>
            </a:r>
            <a:r>
              <a:rPr lang="en-GB" sz="1800" dirty="0" smtClean="0"/>
              <a:t>Smith et al. (2015) GRL dissemination work &amp; U3A outreach</a:t>
            </a:r>
          </a:p>
          <a:p>
            <a:r>
              <a:rPr lang="en-GB" sz="1200" b="1" dirty="0" smtClean="0"/>
              <a:t>October 2014</a:t>
            </a:r>
            <a:r>
              <a:rPr lang="en-GB" sz="1200" dirty="0" smtClean="0"/>
              <a:t>: Conversation </a:t>
            </a:r>
            <a:r>
              <a:rPr lang="en-GB" sz="1200" dirty="0" smtClean="0">
                <a:hlinkClick r:id="rId2"/>
              </a:rPr>
              <a:t>article </a:t>
            </a:r>
            <a:r>
              <a:rPr lang="en-GB" sz="1200" dirty="0" smtClean="0"/>
              <a:t>on </a:t>
            </a:r>
            <a:r>
              <a:rPr lang="en-GB" sz="1200" dirty="0" err="1" smtClean="0"/>
              <a:t>Durack</a:t>
            </a:r>
            <a:r>
              <a:rPr lang="en-GB" sz="1200" dirty="0" smtClean="0"/>
              <a:t>/</a:t>
            </a:r>
            <a:r>
              <a:rPr lang="en-GB" sz="1200" dirty="0" err="1" smtClean="0"/>
              <a:t>Llovel</a:t>
            </a:r>
            <a:r>
              <a:rPr lang="en-GB" sz="1200" dirty="0" smtClean="0"/>
              <a:t> papers; BBC2 Jeremy Vine show; CERES/GERB/</a:t>
            </a:r>
            <a:r>
              <a:rPr lang="en-GB" sz="1200" dirty="0" err="1" smtClean="0"/>
              <a:t>ScaRaB</a:t>
            </a:r>
            <a:r>
              <a:rPr lang="en-GB" sz="1200" dirty="0" smtClean="0"/>
              <a:t> meeting </a:t>
            </a:r>
            <a:r>
              <a:rPr lang="en-GB" sz="1200" dirty="0" smtClean="0">
                <a:hlinkClick r:id="rId3"/>
              </a:rPr>
              <a:t>talk</a:t>
            </a:r>
            <a:endParaRPr lang="en-GB" sz="1200" dirty="0" smtClean="0"/>
          </a:p>
          <a:p>
            <a:r>
              <a:rPr lang="en-GB" sz="1200" b="1" dirty="0" smtClean="0"/>
              <a:t>August 2014</a:t>
            </a:r>
            <a:r>
              <a:rPr lang="en-GB" sz="1200" dirty="0" smtClean="0"/>
              <a:t>: Allan et al. (2014) </a:t>
            </a:r>
            <a:r>
              <a:rPr lang="en-GB" sz="1200" dirty="0" smtClean="0">
                <a:hlinkClick r:id="rId4"/>
              </a:rPr>
              <a:t>NCAS highlight</a:t>
            </a:r>
            <a:r>
              <a:rPr lang="en-GB" sz="1200" dirty="0" smtClean="0"/>
              <a:t>, Nature Climate Change </a:t>
            </a:r>
            <a:r>
              <a:rPr lang="en-GB" sz="1200" dirty="0" smtClean="0">
                <a:hlinkClick r:id="rId5"/>
              </a:rPr>
              <a:t>highlight</a:t>
            </a:r>
            <a:r>
              <a:rPr lang="en-GB" sz="1200" dirty="0" smtClean="0"/>
              <a:t> ; </a:t>
            </a:r>
            <a:r>
              <a:rPr lang="en-GB" sz="1200" dirty="0" smtClean="0">
                <a:hlinkClick r:id="rId6"/>
              </a:rPr>
              <a:t>Climate Lab Book </a:t>
            </a:r>
            <a:r>
              <a:rPr lang="en-GB" sz="1200" dirty="0" smtClean="0"/>
              <a:t>, </a:t>
            </a:r>
            <a:r>
              <a:rPr lang="en-GB" sz="1200" dirty="0" smtClean="0">
                <a:hlinkClick r:id="rId7"/>
              </a:rPr>
              <a:t>Carbon Brief </a:t>
            </a:r>
            <a:r>
              <a:rPr lang="en-GB" sz="1200" dirty="0" smtClean="0"/>
              <a:t>, </a:t>
            </a:r>
            <a:r>
              <a:rPr lang="en-GB" sz="1200" dirty="0" smtClean="0">
                <a:hlinkClick r:id="rId8"/>
              </a:rPr>
              <a:t>Met Department</a:t>
            </a:r>
            <a:r>
              <a:rPr lang="en-GB" sz="1200" dirty="0" smtClean="0"/>
              <a:t> &amp; </a:t>
            </a:r>
            <a:r>
              <a:rPr lang="en-GB" sz="1200" dirty="0" smtClean="0">
                <a:hlinkClick r:id="rId9"/>
              </a:rPr>
              <a:t>Conversation</a:t>
            </a:r>
            <a:r>
              <a:rPr lang="en-GB" sz="1200" dirty="0" smtClean="0"/>
              <a:t> blogs; </a:t>
            </a:r>
            <a:r>
              <a:rPr lang="en-GB" sz="1200" dirty="0" smtClean="0">
                <a:hlinkClick r:id="rId10"/>
              </a:rPr>
              <a:t>Telegraph</a:t>
            </a:r>
            <a:r>
              <a:rPr lang="en-GB" sz="1200" dirty="0" smtClean="0"/>
              <a:t> ; </a:t>
            </a:r>
            <a:r>
              <a:rPr lang="en-GB" sz="1200" dirty="0" err="1" smtClean="0"/>
              <a:t>Eddington</a:t>
            </a:r>
            <a:r>
              <a:rPr lang="en-GB" sz="1200" dirty="0" smtClean="0"/>
              <a:t> Astronomical Society </a:t>
            </a:r>
            <a:r>
              <a:rPr lang="en-GB" sz="1200" dirty="0" smtClean="0">
                <a:hlinkClick r:id="rId11"/>
              </a:rPr>
              <a:t>talk</a:t>
            </a:r>
            <a:endParaRPr lang="en-GB" sz="1200" dirty="0" smtClean="0"/>
          </a:p>
          <a:p>
            <a:r>
              <a:rPr lang="en-GB" sz="1200" b="1" dirty="0" smtClean="0"/>
              <a:t>July 2014</a:t>
            </a:r>
            <a:r>
              <a:rPr lang="en-GB" sz="1200" dirty="0" smtClean="0"/>
              <a:t>: DEEP-C talks at </a:t>
            </a:r>
            <a:r>
              <a:rPr lang="en-GB" sz="1200" dirty="0" smtClean="0">
                <a:hlinkClick r:id="rId12"/>
              </a:rPr>
              <a:t>GEWEX </a:t>
            </a:r>
            <a:r>
              <a:rPr lang="en-GB" sz="1200" dirty="0" smtClean="0"/>
              <a:t>and </a:t>
            </a:r>
            <a:r>
              <a:rPr lang="en-GB" sz="1200" dirty="0" smtClean="0">
                <a:hlinkClick r:id="rId13"/>
              </a:rPr>
              <a:t>AMS </a:t>
            </a:r>
            <a:r>
              <a:rPr lang="en-GB" sz="1200" dirty="0" smtClean="0"/>
              <a:t>conferences</a:t>
            </a:r>
          </a:p>
          <a:p>
            <a:r>
              <a:rPr lang="en-GB" sz="1200" b="1" dirty="0" smtClean="0"/>
              <a:t>April 2014 </a:t>
            </a:r>
            <a:r>
              <a:rPr lang="en-GB" sz="1200" dirty="0" smtClean="0"/>
              <a:t>– Royal Society “Hiatus” discussion meeting; </a:t>
            </a:r>
            <a:r>
              <a:rPr lang="en-GB" sz="1200" dirty="0" smtClean="0">
                <a:hlinkClick r:id="rId14"/>
              </a:rPr>
              <a:t>EGU</a:t>
            </a:r>
            <a:r>
              <a:rPr lang="en-GB" sz="1200" dirty="0" smtClean="0"/>
              <a:t> talk</a:t>
            </a:r>
          </a:p>
          <a:p>
            <a:r>
              <a:rPr lang="en-GB" sz="1200" b="1" dirty="0" smtClean="0"/>
              <a:t>Feb </a:t>
            </a:r>
            <a:r>
              <a:rPr lang="en-GB" sz="1200" b="1" dirty="0"/>
              <a:t>2014 </a:t>
            </a:r>
            <a:r>
              <a:rPr lang="en-GB" sz="1200" dirty="0"/>
              <a:t>- </a:t>
            </a:r>
            <a:r>
              <a:rPr lang="en-GB" sz="1200" b="1" u="sng" dirty="0">
                <a:hlinkClick r:id="rId15"/>
              </a:rPr>
              <a:t>"Where has the warming gone?"</a:t>
            </a:r>
            <a:r>
              <a:rPr lang="en-GB" sz="1200" dirty="0"/>
              <a:t> </a:t>
            </a:r>
            <a:r>
              <a:rPr lang="en-GB" sz="1200" dirty="0" err="1" smtClean="0"/>
              <a:t>RMetS</a:t>
            </a:r>
            <a:r>
              <a:rPr lang="en-GB" sz="1200" dirty="0" smtClean="0"/>
              <a:t> local group ; </a:t>
            </a:r>
            <a:r>
              <a:rPr lang="en-GB" sz="1200" b="1" u="sng" dirty="0" smtClean="0">
                <a:hlinkClick r:id="rId16"/>
              </a:rPr>
              <a:t>Comment </a:t>
            </a:r>
            <a:r>
              <a:rPr lang="en-GB" sz="1200" b="1" u="sng" dirty="0">
                <a:hlinkClick r:id="rId16"/>
              </a:rPr>
              <a:t>on </a:t>
            </a:r>
            <a:r>
              <a:rPr lang="en-GB" sz="1200" b="1" u="sng" dirty="0" smtClean="0">
                <a:hlinkClick r:id="rId16"/>
              </a:rPr>
              <a:t>England </a:t>
            </a:r>
            <a:r>
              <a:rPr lang="en-GB" sz="1200" b="1" u="sng" dirty="0">
                <a:hlinkClick r:id="rId16"/>
              </a:rPr>
              <a:t>et al.</a:t>
            </a:r>
            <a:r>
              <a:rPr lang="en-GB" sz="1200" dirty="0"/>
              <a:t> </a:t>
            </a:r>
            <a:r>
              <a:rPr lang="en-GB" sz="1200" dirty="0" smtClean="0"/>
              <a:t> (</a:t>
            </a:r>
            <a:r>
              <a:rPr lang="en-GB" sz="1200" dirty="0"/>
              <a:t>see </a:t>
            </a:r>
            <a:r>
              <a:rPr lang="en-GB" sz="1200" dirty="0" smtClean="0"/>
              <a:t>also </a:t>
            </a:r>
            <a:r>
              <a:rPr lang="en-GB" sz="1200" b="1" u="sng" dirty="0" smtClean="0">
                <a:hlinkClick r:id="rId17"/>
              </a:rPr>
              <a:t>Guardian</a:t>
            </a:r>
            <a:r>
              <a:rPr lang="en-GB" sz="1200" dirty="0"/>
              <a:t> article).</a:t>
            </a:r>
          </a:p>
          <a:p>
            <a:r>
              <a:rPr lang="en-GB" sz="1200" b="1" dirty="0" smtClean="0"/>
              <a:t>Aug/Sep2013 </a:t>
            </a:r>
            <a:r>
              <a:rPr lang="en-GB" sz="1200" dirty="0"/>
              <a:t>- </a:t>
            </a:r>
            <a:r>
              <a:rPr lang="en-GB" sz="1200" b="1" u="sng" dirty="0">
                <a:hlinkClick r:id="rId18"/>
              </a:rPr>
              <a:t>Comment on recent Nature paper by Kosaka and </a:t>
            </a:r>
            <a:r>
              <a:rPr lang="en-GB" sz="1200" b="1" u="sng" dirty="0" err="1">
                <a:hlinkClick r:id="rId18"/>
              </a:rPr>
              <a:t>Xie</a:t>
            </a:r>
            <a:r>
              <a:rPr lang="en-GB" sz="1200" dirty="0"/>
              <a:t> </a:t>
            </a:r>
            <a:r>
              <a:rPr lang="en-GB" sz="1200" dirty="0" smtClean="0"/>
              <a:t> (</a:t>
            </a:r>
            <a:r>
              <a:rPr lang="en-GB" sz="1200" dirty="0"/>
              <a:t>see also </a:t>
            </a:r>
            <a:r>
              <a:rPr lang="en-GB" sz="1200" b="1" u="sng" dirty="0">
                <a:hlinkClick r:id="rId19"/>
              </a:rPr>
              <a:t>BBC</a:t>
            </a:r>
            <a:r>
              <a:rPr lang="en-GB" sz="1200" dirty="0"/>
              <a:t> and </a:t>
            </a:r>
            <a:r>
              <a:rPr lang="en-GB" sz="1200" b="1" u="sng" dirty="0">
                <a:hlinkClick r:id="rId20"/>
              </a:rPr>
              <a:t>Independent</a:t>
            </a:r>
            <a:r>
              <a:rPr lang="en-GB" sz="1200" dirty="0"/>
              <a:t> articles</a:t>
            </a:r>
            <a:r>
              <a:rPr lang="en-GB" sz="1200" dirty="0" smtClean="0"/>
              <a:t>); </a:t>
            </a:r>
            <a:r>
              <a:rPr lang="en-GB" sz="1200" dirty="0" smtClean="0">
                <a:hlinkClick r:id="rId21"/>
              </a:rPr>
              <a:t>Voice of Russia</a:t>
            </a:r>
            <a:r>
              <a:rPr lang="en-GB" sz="1200" dirty="0" smtClean="0"/>
              <a:t>; IPCC </a:t>
            </a:r>
            <a:r>
              <a:rPr lang="en-GB" sz="1200" dirty="0" smtClean="0">
                <a:hlinkClick r:id="rId22"/>
              </a:rPr>
              <a:t>Sky</a:t>
            </a:r>
            <a:r>
              <a:rPr lang="en-GB" sz="1200" dirty="0" smtClean="0"/>
              <a:t>/BBC/</a:t>
            </a:r>
            <a:r>
              <a:rPr lang="en-GB" sz="1200" dirty="0" err="1" smtClean="0"/>
              <a:t>etc</a:t>
            </a:r>
            <a:endParaRPr lang="en-GB" sz="1200" dirty="0" smtClean="0"/>
          </a:p>
          <a:p>
            <a:r>
              <a:rPr lang="en-GB" sz="1200" b="1" dirty="0" smtClean="0"/>
              <a:t>July </a:t>
            </a:r>
            <a:r>
              <a:rPr lang="en-GB" sz="1200" b="1" dirty="0"/>
              <a:t>2013 </a:t>
            </a:r>
            <a:r>
              <a:rPr lang="en-GB" sz="1200" dirty="0"/>
              <a:t>- Science Media Centre </a:t>
            </a:r>
            <a:r>
              <a:rPr lang="en-GB" sz="1200" dirty="0" smtClean="0">
                <a:hlinkClick r:id="rId23"/>
              </a:rPr>
              <a:t>briefing</a:t>
            </a:r>
            <a:r>
              <a:rPr lang="en-GB" sz="1200" dirty="0" smtClean="0"/>
              <a:t> on “slowdown”</a:t>
            </a:r>
          </a:p>
          <a:p>
            <a:r>
              <a:rPr lang="en-GB" sz="1200" b="1" dirty="0" smtClean="0"/>
              <a:t>May </a:t>
            </a:r>
            <a:r>
              <a:rPr lang="en-GB" sz="1200" b="1" dirty="0"/>
              <a:t>2013</a:t>
            </a:r>
            <a:r>
              <a:rPr lang="en-GB" sz="1200" dirty="0"/>
              <a:t>: </a:t>
            </a:r>
            <a:r>
              <a:rPr lang="en-GB" sz="1200" b="1" u="sng" dirty="0">
                <a:hlinkClick r:id="rId24"/>
              </a:rPr>
              <a:t>Carbon Brief</a:t>
            </a:r>
            <a:r>
              <a:rPr lang="en-GB" sz="1200" dirty="0"/>
              <a:t> a</a:t>
            </a:r>
            <a:r>
              <a:rPr lang="en-GB" sz="1200" dirty="0" smtClean="0"/>
              <a:t>rticle </a:t>
            </a:r>
            <a:r>
              <a:rPr lang="en-GB" sz="1200" dirty="0"/>
              <a:t>on DEEP-C </a:t>
            </a:r>
            <a:r>
              <a:rPr lang="en-GB" sz="1200" dirty="0" smtClean="0"/>
              <a:t>temperature obs.</a:t>
            </a:r>
          </a:p>
          <a:p>
            <a:r>
              <a:rPr lang="en-GB" sz="1200" b="1" dirty="0" smtClean="0"/>
              <a:t>April </a:t>
            </a:r>
            <a:r>
              <a:rPr lang="en-GB" sz="1200" b="1" dirty="0"/>
              <a:t>2013 </a:t>
            </a:r>
            <a:r>
              <a:rPr lang="en-GB" sz="1200" dirty="0"/>
              <a:t>- Meeting with DECC partners in </a:t>
            </a:r>
            <a:r>
              <a:rPr lang="en-GB" sz="1200" dirty="0" smtClean="0"/>
              <a:t>London</a:t>
            </a:r>
          </a:p>
          <a:p>
            <a:pPr marL="0" indent="0">
              <a:buNone/>
            </a:pPr>
            <a:r>
              <a:rPr lang="en-GB" sz="1200" b="1" dirty="0" smtClean="0"/>
              <a:t>Also: </a:t>
            </a:r>
            <a:r>
              <a:rPr lang="en-GB" sz="1200" dirty="0" smtClean="0"/>
              <a:t>twitter, Walker Institute, media </a:t>
            </a:r>
            <a:r>
              <a:rPr lang="en-GB" sz="1200" dirty="0" smtClean="0"/>
              <a:t>interaction </a:t>
            </a:r>
            <a:r>
              <a:rPr lang="en-GB" sz="1200" dirty="0" smtClean="0">
                <a:hlinkClick r:id="rId25"/>
              </a:rPr>
              <a:t>http</a:t>
            </a:r>
            <a:r>
              <a:rPr lang="en-GB" sz="1200" dirty="0">
                <a:hlinkClick r:id="rId25"/>
              </a:rPr>
              <a:t>://www.met.reading.ac.uk/~</a:t>
            </a:r>
            <a:r>
              <a:rPr lang="en-GB" sz="1200" dirty="0" smtClean="0">
                <a:hlinkClick r:id="rId25"/>
              </a:rPr>
              <a:t>sgs02rpa/research/DEEP-C.html</a:t>
            </a:r>
            <a:r>
              <a:rPr lang="en-GB" sz="1200" dirty="0" smtClean="0"/>
              <a:t>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761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Welcome to the </a:t>
            </a:r>
            <a:r>
              <a:rPr lang="en-GB" dirty="0" smtClean="0">
                <a:solidFill>
                  <a:srgbClr val="0070C0"/>
                </a:solidFill>
              </a:rPr>
              <a:t>new surge</a:t>
            </a:r>
            <a:r>
              <a:rPr lang="en-GB" dirty="0" smtClean="0">
                <a:solidFill>
                  <a:srgbClr val="0070C0"/>
                </a:solidFill>
              </a:rPr>
              <a:t>!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9"/>
          <a:stretch/>
        </p:blipFill>
        <p:spPr bwMode="auto">
          <a:xfrm>
            <a:off x="3545124" y="1340768"/>
            <a:ext cx="5563380" cy="491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rack.0.mshcdn.com/media/ZgkyMDE2LzAzLzEzLzcyL0ZlYnJ1YXJ5VGVtLjA2MTdhLmpwZwpwCXRodW1iCTEyMDB4OTYwMD4/6164711f/332/FebruaryTe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8" y="1628800"/>
            <a:ext cx="4598530" cy="29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T292DaJZCJyJ0PLVEy3plQj3Sj-VCAPnONTPMO5jz_vCohMX1TM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04934"/>
            <a:ext cx="3096344" cy="204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0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r="-1065"/>
          <a:stretch/>
        </p:blipFill>
        <p:spPr>
          <a:xfrm>
            <a:off x="425029" y="288032"/>
            <a:ext cx="6163195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0" y="908720"/>
            <a:ext cx="2160240" cy="2448272"/>
          </a:xfrm>
        </p:spPr>
        <p:txBody>
          <a:bodyPr/>
          <a:lstStyle/>
          <a:p>
            <a:pPr algn="ctr"/>
            <a:r>
              <a:rPr lang="en-GB" sz="2400" dirty="0" smtClean="0"/>
              <a:t>Changes in </a:t>
            </a:r>
            <a:br>
              <a:rPr lang="en-GB" sz="2400" dirty="0" smtClean="0"/>
            </a:br>
            <a:r>
              <a:rPr lang="en-GB" sz="2400" dirty="0" smtClean="0"/>
              <a:t>Temperature,</a:t>
            </a:r>
            <a:br>
              <a:rPr lang="en-GB" sz="2400" dirty="0" smtClean="0"/>
            </a:br>
            <a:r>
              <a:rPr lang="en-GB" sz="2400" dirty="0" smtClean="0"/>
              <a:t>moisture, </a:t>
            </a:r>
            <a:br>
              <a:rPr lang="en-GB" sz="2400" dirty="0" smtClean="0"/>
            </a:br>
            <a:r>
              <a:rPr lang="en-GB" sz="2400" dirty="0" smtClean="0"/>
              <a:t>precipitation </a:t>
            </a:r>
            <a:br>
              <a:rPr lang="en-GB" sz="2400" dirty="0" smtClean="0"/>
            </a:br>
            <a:r>
              <a:rPr lang="en-GB" sz="2400" dirty="0" smtClean="0"/>
              <a:t>&amp; net radiation</a:t>
            </a:r>
            <a:br>
              <a:rPr lang="en-GB" sz="2400" dirty="0" smtClean="0"/>
            </a:br>
            <a:r>
              <a:rPr lang="en-GB" sz="2400" dirty="0" smtClean="0"/>
              <a:t>through a surge </a:t>
            </a:r>
            <a:br>
              <a:rPr lang="en-GB" sz="2400" dirty="0" smtClean="0"/>
            </a:br>
            <a:r>
              <a:rPr lang="en-GB" sz="2400" dirty="0" smtClean="0"/>
              <a:t>and slowdown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5013176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Update </a:t>
            </a:r>
            <a:r>
              <a:rPr lang="en-GB" dirty="0" smtClean="0"/>
              <a:t>from </a:t>
            </a:r>
            <a:r>
              <a:rPr lang="en-GB" kern="0" dirty="0" smtClean="0">
                <a:solidFill>
                  <a:srgbClr val="000000"/>
                </a:solidFill>
                <a:hlinkClick r:id="rId3"/>
              </a:rPr>
              <a:t>Allan </a:t>
            </a:r>
            <a:r>
              <a:rPr lang="en-GB" kern="0" dirty="0">
                <a:solidFill>
                  <a:srgbClr val="000000"/>
                </a:solidFill>
                <a:hlinkClick r:id="rId3"/>
              </a:rPr>
              <a:t>et al. (2014) </a:t>
            </a:r>
            <a:r>
              <a:rPr lang="en-GB" kern="0" dirty="0" err="1">
                <a:solidFill>
                  <a:srgbClr val="000000"/>
                </a:solidFill>
                <a:hlinkClick r:id="rId3"/>
              </a:rPr>
              <a:t>Surv</a:t>
            </a:r>
            <a:r>
              <a:rPr lang="en-GB" kern="0" dirty="0">
                <a:solidFill>
                  <a:srgbClr val="000000"/>
                </a:solidFill>
                <a:hlinkClick r:id="rId3"/>
              </a:rPr>
              <a:t>. </a:t>
            </a:r>
            <a:r>
              <a:rPr lang="en-GB" kern="0" dirty="0" err="1">
                <a:solidFill>
                  <a:srgbClr val="000000"/>
                </a:solidFill>
                <a:hlinkClick r:id="rId3"/>
              </a:rPr>
              <a:t>Geophys</a:t>
            </a:r>
            <a:r>
              <a:rPr lang="en-GB" dirty="0" smtClean="0">
                <a:solidFill>
                  <a:schemeClr val="tx2"/>
                </a:solidFill>
              </a:rPr>
              <a:t> &amp; </a:t>
            </a:r>
            <a:r>
              <a:rPr lang="en-GB" dirty="0">
                <a:hlinkClick r:id="rId4"/>
              </a:rPr>
              <a:t>Allan et al. (2014) </a:t>
            </a:r>
            <a:r>
              <a:rPr lang="en-GB" dirty="0" smtClean="0">
                <a:hlinkClick r:id="rId4"/>
              </a:rPr>
              <a:t>GRL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3708920" y="3172906"/>
            <a:ext cx="7776864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n-lt"/>
              </a:rPr>
              <a:t>HEATING (Wm</a:t>
            </a:r>
            <a:r>
              <a:rPr lang="en-GB" sz="2000" baseline="30000" dirty="0" smtClean="0">
                <a:latin typeface="+mn-lt"/>
              </a:rPr>
              <a:t>-2</a:t>
            </a:r>
            <a:r>
              <a:rPr lang="en-GB" sz="2000" dirty="0" smtClean="0">
                <a:latin typeface="+mn-lt"/>
              </a:rPr>
              <a:t>)  PRECIP (%)   MOISTURE (%)   TEMPERATURE (K)</a:t>
            </a:r>
            <a:endParaRPr lang="en-GB" sz="2000" dirty="0" smtClean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539552" y="116632"/>
            <a:ext cx="3285088" cy="450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851921" y="121135"/>
            <a:ext cx="2448271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835696" y="-9939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+mn-lt"/>
              </a:rPr>
              <a:t>surge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984" y="-993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+mn-lt"/>
              </a:rPr>
              <a:t>slowdown</a:t>
            </a:r>
            <a:endParaRPr lang="en-GB" b="1" dirty="0" smtClean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6300192" y="116632"/>
            <a:ext cx="1642544" cy="450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dash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7180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Recent 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4525963"/>
          </a:xfrm>
        </p:spPr>
        <p:txBody>
          <a:bodyPr/>
          <a:lstStyle/>
          <a:p>
            <a:r>
              <a:rPr lang="en-GB" sz="1800" b="1" u="sng" dirty="0">
                <a:hlinkClick r:id="rId2"/>
              </a:rPr>
              <a:t>Fyfe et al. (2016) Nature Climate Change</a:t>
            </a:r>
            <a:r>
              <a:rPr lang="en-GB" sz="1800" dirty="0"/>
              <a:t>: there was a significant slowing in surface warming from the 1990s to the 2000s</a:t>
            </a:r>
            <a:endParaRPr lang="en-GB" sz="1800" b="1" u="sng" dirty="0" smtClean="0">
              <a:hlinkClick r:id="rId3"/>
            </a:endParaRPr>
          </a:p>
          <a:p>
            <a:r>
              <a:rPr lang="en-GB" sz="1800" b="1" u="sng" dirty="0" err="1" smtClean="0">
                <a:hlinkClick r:id="rId4"/>
              </a:rPr>
              <a:t>Xie</a:t>
            </a:r>
            <a:r>
              <a:rPr lang="en-GB" sz="1800" b="1" u="sng" dirty="0" smtClean="0">
                <a:hlinkClick r:id="rId4"/>
              </a:rPr>
              <a:t> </a:t>
            </a:r>
            <a:r>
              <a:rPr lang="en-GB" sz="1800" b="1" u="sng" dirty="0">
                <a:hlinkClick r:id="rId4"/>
              </a:rPr>
              <a:t>et al. (2015) Nature Geoscience</a:t>
            </a:r>
            <a:r>
              <a:rPr lang="en-GB" sz="1800" dirty="0"/>
              <a:t>: top-of-the-atmosphere radiation and global mean surface temperature less tightly coupled for natural decadal variability than for greenhouse-gas-induced </a:t>
            </a:r>
            <a:r>
              <a:rPr lang="en-GB" sz="1800" dirty="0" smtClean="0"/>
              <a:t>response.</a:t>
            </a:r>
          </a:p>
          <a:p>
            <a:r>
              <a:rPr lang="en-GB" sz="1800" b="1" u="sng" dirty="0">
                <a:hlinkClick r:id="rId5"/>
              </a:rPr>
              <a:t>Li et al. (2015) Nature Climate </a:t>
            </a:r>
            <a:r>
              <a:rPr lang="en-GB" sz="1800" b="1" u="sng" dirty="0" smtClean="0">
                <a:hlinkClick r:id="rId5"/>
              </a:rPr>
              <a:t>Change</a:t>
            </a:r>
            <a:r>
              <a:rPr lang="en-GB" sz="1800" dirty="0"/>
              <a:t>: Atlantic control on Pacific ocean responses through </a:t>
            </a:r>
            <a:r>
              <a:rPr lang="en-GB" sz="1800" dirty="0" smtClean="0"/>
              <a:t>wind-evaporation-SST feedbacks (role </a:t>
            </a:r>
            <a:r>
              <a:rPr lang="en-GB" sz="1800" dirty="0"/>
              <a:t>of radiative forcing or Atlantic internally generated variability in driving this seems </a:t>
            </a:r>
            <a:r>
              <a:rPr lang="en-GB" sz="1800" dirty="0" smtClean="0"/>
              <a:t>unclear)</a:t>
            </a:r>
            <a:endParaRPr lang="en-GB" sz="1800" dirty="0" smtClean="0"/>
          </a:p>
          <a:p>
            <a:r>
              <a:rPr lang="en-GB" sz="1800" b="1" u="sng" dirty="0" smtClean="0">
                <a:hlinkClick r:id="rId6"/>
              </a:rPr>
              <a:t>Brown </a:t>
            </a:r>
            <a:r>
              <a:rPr lang="en-GB" sz="1800" b="1" u="sng" dirty="0">
                <a:hlinkClick r:id="rId6"/>
              </a:rPr>
              <a:t>et al. (2016) J. </a:t>
            </a:r>
            <a:r>
              <a:rPr lang="en-GB" sz="1800" b="1" u="sng" dirty="0" err="1">
                <a:hlinkClick r:id="rId6"/>
              </a:rPr>
              <a:t>Clim</a:t>
            </a:r>
            <a:r>
              <a:rPr lang="en-GB" sz="1800" b="1" u="sng" dirty="0" smtClean="0">
                <a:hlinkClick r:id="rId6"/>
              </a:rPr>
              <a:t>.</a:t>
            </a:r>
            <a:r>
              <a:rPr lang="en-GB" sz="1800" b="1" u="sng" dirty="0" smtClean="0"/>
              <a:t>:</a:t>
            </a:r>
            <a:r>
              <a:rPr lang="en-GB" sz="1800" dirty="0" smtClean="0"/>
              <a:t> Role of remote responses to local SST changes in explaining global responses of energy budget</a:t>
            </a:r>
          </a:p>
          <a:p>
            <a:r>
              <a:rPr lang="en-GB" sz="1800" b="1" u="sng" dirty="0" err="1" smtClean="0">
                <a:hlinkClick r:id="rId7"/>
              </a:rPr>
              <a:t>Radel</a:t>
            </a:r>
            <a:r>
              <a:rPr lang="en-GB" sz="1800" b="1" u="sng" dirty="0" smtClean="0">
                <a:hlinkClick r:id="rId7"/>
              </a:rPr>
              <a:t> </a:t>
            </a:r>
            <a:r>
              <a:rPr lang="en-GB" sz="1800" b="1" u="sng" dirty="0">
                <a:hlinkClick r:id="rId7"/>
              </a:rPr>
              <a:t>et al. (2016) Nature </a:t>
            </a:r>
            <a:r>
              <a:rPr lang="en-GB" sz="1800" b="1" u="sng" dirty="0" err="1">
                <a:hlinkClick r:id="rId7"/>
              </a:rPr>
              <a:t>Geosci</a:t>
            </a:r>
            <a:r>
              <a:rPr lang="en-GB" sz="1800" b="1" u="sng" dirty="0">
                <a:hlinkClick r:id="rId7"/>
              </a:rPr>
              <a:t>.</a:t>
            </a:r>
            <a:r>
              <a:rPr lang="en-GB" sz="1800" dirty="0"/>
              <a:t> Cloud longwave effect amplifies El </a:t>
            </a:r>
            <a:r>
              <a:rPr lang="en-GB" sz="1800" dirty="0" smtClean="0"/>
              <a:t>Niño </a:t>
            </a:r>
            <a:r>
              <a:rPr lang="en-GB" sz="1800" dirty="0"/>
              <a:t>through </a:t>
            </a:r>
            <a:r>
              <a:rPr lang="en-GB" sz="1800" dirty="0" smtClean="0"/>
              <a:t>influence </a:t>
            </a:r>
            <a:r>
              <a:rPr lang="en-GB" sz="1800" dirty="0"/>
              <a:t>on atmospheric </a:t>
            </a:r>
            <a:r>
              <a:rPr lang="en-GB" sz="1800" dirty="0" smtClean="0"/>
              <a:t>circulation</a:t>
            </a:r>
          </a:p>
          <a:p>
            <a:r>
              <a:rPr lang="en-GB" sz="1800" b="1" u="sng" dirty="0" err="1">
                <a:hlinkClick r:id="rId8"/>
              </a:rPr>
              <a:t>Wijffels</a:t>
            </a:r>
            <a:r>
              <a:rPr lang="en-GB" sz="1800" b="1" u="sng" dirty="0">
                <a:hlinkClick r:id="rId8"/>
              </a:rPr>
              <a:t> et al. (2016) Nature Climate Change</a:t>
            </a:r>
            <a:r>
              <a:rPr lang="en-GB" sz="1800" dirty="0"/>
              <a:t>: steady accumulation of heat by the oceans up to the large El </a:t>
            </a:r>
            <a:r>
              <a:rPr lang="en-GB" sz="1800" dirty="0" smtClean="0"/>
              <a:t>Niño </a:t>
            </a:r>
            <a:r>
              <a:rPr lang="en-GB" sz="1800" dirty="0"/>
              <a:t>of 2015/16; an intensifying hemispheric asymmetry, with </a:t>
            </a:r>
            <a:r>
              <a:rPr lang="en-GB" sz="1800" dirty="0" smtClean="0"/>
              <a:t>75-99</a:t>
            </a:r>
            <a:r>
              <a:rPr lang="en-GB" sz="1800" dirty="0"/>
              <a:t>% of the heat accumulating south of the Equator, merits consideration.</a:t>
            </a:r>
          </a:p>
          <a:p>
            <a:r>
              <a:rPr lang="en-GB" sz="1800" b="1" u="sng" dirty="0" err="1">
                <a:hlinkClick r:id="rId9"/>
              </a:rPr>
              <a:t>Glecker</a:t>
            </a:r>
            <a:r>
              <a:rPr lang="en-GB" sz="1800" b="1" u="sng" dirty="0">
                <a:hlinkClick r:id="rId9"/>
              </a:rPr>
              <a:t> et al. (2016) Nature Climate Change</a:t>
            </a:r>
            <a:r>
              <a:rPr lang="en-GB" sz="1800" dirty="0"/>
              <a:t>: </a:t>
            </a:r>
            <a:r>
              <a:rPr lang="en-GB" sz="1800" dirty="0" smtClean="0"/>
              <a:t>nearly </a:t>
            </a:r>
            <a:r>
              <a:rPr lang="en-GB" sz="1800" dirty="0"/>
              <a:t>half </a:t>
            </a:r>
            <a:r>
              <a:rPr lang="en-GB" sz="1800" dirty="0" smtClean="0"/>
              <a:t>industrial-era </a:t>
            </a:r>
            <a:r>
              <a:rPr lang="en-GB" sz="1800" dirty="0"/>
              <a:t>increases in global ocean heat content </a:t>
            </a:r>
            <a:r>
              <a:rPr lang="en-GB" sz="1800" dirty="0" smtClean="0"/>
              <a:t>occurred </a:t>
            </a:r>
            <a:r>
              <a:rPr lang="en-GB" sz="1800" dirty="0"/>
              <a:t>since </a:t>
            </a:r>
            <a:r>
              <a:rPr lang="en-GB" sz="1800" dirty="0"/>
              <a:t>~</a:t>
            </a:r>
            <a:r>
              <a:rPr lang="en-GB" sz="1800" dirty="0" smtClean="0"/>
              <a:t>1997, over </a:t>
            </a:r>
            <a:r>
              <a:rPr lang="en-GB" sz="1800" dirty="0"/>
              <a:t>a third </a:t>
            </a:r>
            <a:r>
              <a:rPr lang="en-GB" sz="1800" dirty="0" smtClean="0"/>
              <a:t>below </a:t>
            </a:r>
            <a:r>
              <a:rPr lang="en-GB" sz="1800" dirty="0"/>
              <a:t>700m depth</a:t>
            </a:r>
            <a:r>
              <a:rPr lang="en-GB" sz="1800" dirty="0" smtClean="0"/>
              <a:t>.</a:t>
            </a:r>
          </a:p>
          <a:p>
            <a:pPr marL="0" indent="0">
              <a:buNone/>
            </a:pPr>
            <a:r>
              <a:rPr lang="en-GB" sz="1800" dirty="0">
                <a:hlinkClick r:id="rId10"/>
              </a:rPr>
              <a:t>http://www.met.reading.ac.uk/~</a:t>
            </a:r>
            <a:r>
              <a:rPr lang="en-GB" sz="1800" dirty="0" smtClean="0">
                <a:hlinkClick r:id="rId10"/>
              </a:rPr>
              <a:t>sgs02rpa/research/DEEP-C.html#PAPERS</a:t>
            </a:r>
            <a:r>
              <a:rPr lang="en-GB" sz="1800" dirty="0" smtClean="0"/>
              <a:t>  </a:t>
            </a:r>
            <a:r>
              <a:rPr lang="en-GB" sz="1800" dirty="0" smtClean="0">
                <a:solidFill>
                  <a:srgbClr val="00B050"/>
                </a:solidFill>
              </a:rPr>
              <a:t>NOW BACK!</a:t>
            </a:r>
            <a:endParaRPr lang="en-GB" sz="1800" dirty="0">
              <a:solidFill>
                <a:srgbClr val="00B050"/>
              </a:solidFill>
            </a:endParaRPr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3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/>
          <p:nvPr/>
        </p:nvCxnSpPr>
        <p:spPr>
          <a:xfrm>
            <a:off x="1718065" y="3319611"/>
            <a:ext cx="0" cy="1100094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srl.noaa.gov/psd/map/images/sst/sst.seasona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t="30700" r="20096" b="34650"/>
          <a:stretch/>
        </p:blipFill>
        <p:spPr bwMode="auto">
          <a:xfrm>
            <a:off x="1680092" y="1994808"/>
            <a:ext cx="5857718" cy="2649607"/>
          </a:xfrm>
          <a:prstGeom prst="rect">
            <a:avLst/>
          </a:prstGeom>
          <a:noFill/>
          <a:scene3d>
            <a:camera prst="orthographicFront">
              <a:rot lat="3816930" lon="20538419" rev="2067752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856711" y="3264992"/>
            <a:ext cx="3162905" cy="0"/>
          </a:xfrm>
          <a:prstGeom prst="straightConnector1">
            <a:avLst/>
          </a:prstGeom>
          <a:ln w="101600">
            <a:solidFill>
              <a:schemeClr val="tx2">
                <a:lumMod val="75000"/>
              </a:schemeClr>
            </a:solidFill>
            <a:tailEnd type="arrow"/>
          </a:ln>
          <a:scene3d>
            <a:camera prst="orthographicFront">
              <a:rot lat="30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534396" y="1879337"/>
            <a:ext cx="3048438" cy="307923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 flipV="1">
            <a:off x="3299517" y="2514428"/>
            <a:ext cx="2909872" cy="433016"/>
          </a:xfrm>
          <a:custGeom>
            <a:avLst/>
            <a:gdLst>
              <a:gd name="connsiteX0" fmla="*/ 0 w 3672114"/>
              <a:gd name="connsiteY0" fmla="*/ 406400 h 406400"/>
              <a:gd name="connsiteX1" fmla="*/ 14514 w 3672114"/>
              <a:gd name="connsiteY1" fmla="*/ 203200 h 406400"/>
              <a:gd name="connsiteX2" fmla="*/ 87086 w 3672114"/>
              <a:gd name="connsiteY2" fmla="*/ 116114 h 406400"/>
              <a:gd name="connsiteX3" fmla="*/ 304800 w 3672114"/>
              <a:gd name="connsiteY3" fmla="*/ 58057 h 406400"/>
              <a:gd name="connsiteX4" fmla="*/ 754743 w 3672114"/>
              <a:gd name="connsiteY4" fmla="*/ 14514 h 406400"/>
              <a:gd name="connsiteX5" fmla="*/ 2278743 w 3672114"/>
              <a:gd name="connsiteY5" fmla="*/ 29028 h 406400"/>
              <a:gd name="connsiteX6" fmla="*/ 3672114 w 3672114"/>
              <a:gd name="connsiteY6" fmla="*/ 0 h 406400"/>
              <a:gd name="connsiteX7" fmla="*/ 3672114 w 3672114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2114" h="406400">
                <a:moveTo>
                  <a:pt x="0" y="406400"/>
                </a:moveTo>
                <a:cubicBezTo>
                  <a:pt x="0" y="328990"/>
                  <a:pt x="0" y="251581"/>
                  <a:pt x="14514" y="203200"/>
                </a:cubicBezTo>
                <a:cubicBezTo>
                  <a:pt x="29028" y="154819"/>
                  <a:pt x="38705" y="140305"/>
                  <a:pt x="87086" y="116114"/>
                </a:cubicBezTo>
                <a:cubicBezTo>
                  <a:pt x="135467" y="91923"/>
                  <a:pt x="193524" y="74990"/>
                  <a:pt x="304800" y="58057"/>
                </a:cubicBezTo>
                <a:cubicBezTo>
                  <a:pt x="416076" y="41124"/>
                  <a:pt x="754743" y="14514"/>
                  <a:pt x="754743" y="14514"/>
                </a:cubicBezTo>
                <a:lnTo>
                  <a:pt x="2278743" y="29028"/>
                </a:lnTo>
                <a:cubicBezTo>
                  <a:pt x="2764971" y="26609"/>
                  <a:pt x="3672114" y="0"/>
                  <a:pt x="3672114" y="0"/>
                </a:cubicBezTo>
                <a:lnTo>
                  <a:pt x="3672114" y="0"/>
                </a:lnTo>
              </a:path>
            </a:pathLst>
          </a:custGeom>
          <a:noFill/>
          <a:ln w="508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>
            <a:off x="5450293" y="1879337"/>
            <a:ext cx="759097" cy="981506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4" name="Arc 23"/>
          <p:cNvSpPr/>
          <p:nvPr/>
        </p:nvSpPr>
        <p:spPr>
          <a:xfrm flipH="1" flipV="1">
            <a:off x="2540420" y="1879337"/>
            <a:ext cx="759097" cy="1039242"/>
          </a:xfrm>
          <a:prstGeom prst="arc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3227" y="1950516"/>
            <a:ext cx="2846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black"/>
                </a:solidFill>
                <a:latin typeface="Calibri"/>
              </a:rPr>
              <a:t>Enhanced Walker Circulation</a:t>
            </a: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9672" y="2745433"/>
            <a:ext cx="1524946" cy="1015663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Increased sea height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rgbClr val="FF0000"/>
                </a:solidFill>
                <a:latin typeface="Calibri"/>
              </a:rPr>
              <a:t>Warm</a:t>
            </a:r>
            <a:endParaRPr lang="en-GB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13590" y="2889449"/>
            <a:ext cx="1578690" cy="707886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Upwelling,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srgbClr val="4F81BD"/>
                </a:solidFill>
                <a:latin typeface="Calibri"/>
              </a:rPr>
              <a:t>Cool water</a:t>
            </a:r>
            <a:endParaRPr lang="en-GB" sz="2000" b="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26" name="Arc 25"/>
          <p:cNvSpPr/>
          <p:nvPr/>
        </p:nvSpPr>
        <p:spPr>
          <a:xfrm>
            <a:off x="4754452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>
            <a:off x="3995356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2919969" y="3380463"/>
            <a:ext cx="1075389" cy="404149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Arc 30"/>
          <p:cNvSpPr/>
          <p:nvPr/>
        </p:nvSpPr>
        <p:spPr>
          <a:xfrm flipV="1">
            <a:off x="2919969" y="2880215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flipV="1">
            <a:off x="3868839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4627936" y="2860843"/>
            <a:ext cx="1075389" cy="269306"/>
          </a:xfrm>
          <a:prstGeom prst="arc">
            <a:avLst/>
          </a:prstGeom>
          <a:ln w="25400">
            <a:solidFill>
              <a:schemeClr val="tx1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99517" y="3562511"/>
            <a:ext cx="2783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Strengthening trade winds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537810" y="3264992"/>
            <a:ext cx="0" cy="1154713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1718065" y="3900085"/>
            <a:ext cx="5816983" cy="461885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718065" y="4419705"/>
            <a:ext cx="5819745" cy="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/>
          <p:cNvSpPr/>
          <p:nvPr/>
        </p:nvSpPr>
        <p:spPr>
          <a:xfrm>
            <a:off x="2212447" y="13039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3724615" y="13039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5164775" y="13039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6581408" y="13039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5576" y="836712"/>
            <a:ext cx="8352928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Continued heating from rising greenhouse gas concentrations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2382272" y="3959511"/>
            <a:ext cx="4199136" cy="286987"/>
          </a:xfrm>
          <a:custGeom>
            <a:avLst/>
            <a:gdLst>
              <a:gd name="connsiteX0" fmla="*/ 0 w 7054243"/>
              <a:gd name="connsiteY0" fmla="*/ 754743 h 754743"/>
              <a:gd name="connsiteX1" fmla="*/ 3048000 w 7054243"/>
              <a:gd name="connsiteY1" fmla="*/ 740229 h 754743"/>
              <a:gd name="connsiteX2" fmla="*/ 5094514 w 7054243"/>
              <a:gd name="connsiteY2" fmla="*/ 508000 h 754743"/>
              <a:gd name="connsiteX3" fmla="*/ 6749142 w 7054243"/>
              <a:gd name="connsiteY3" fmla="*/ 174171 h 754743"/>
              <a:gd name="connsiteX4" fmla="*/ 7053942 w 7054243"/>
              <a:gd name="connsiteY4" fmla="*/ 0 h 754743"/>
              <a:gd name="connsiteX5" fmla="*/ 7053942 w 7054243"/>
              <a:gd name="connsiteY5" fmla="*/ 0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54243" h="754743">
                <a:moveTo>
                  <a:pt x="0" y="754743"/>
                </a:moveTo>
                <a:lnTo>
                  <a:pt x="3048000" y="740229"/>
                </a:lnTo>
                <a:cubicBezTo>
                  <a:pt x="3897086" y="699105"/>
                  <a:pt x="4477657" y="602343"/>
                  <a:pt x="5094514" y="508000"/>
                </a:cubicBezTo>
                <a:cubicBezTo>
                  <a:pt x="5711371" y="413657"/>
                  <a:pt x="6422571" y="258838"/>
                  <a:pt x="6749142" y="174171"/>
                </a:cubicBezTo>
                <a:cubicBezTo>
                  <a:pt x="7075713" y="89504"/>
                  <a:pt x="7053942" y="0"/>
                  <a:pt x="7053942" y="0"/>
                </a:cubicBezTo>
                <a:lnTo>
                  <a:pt x="7053942" y="0"/>
                </a:lnTo>
              </a:path>
            </a:pathLst>
          </a:custGeom>
          <a:noFill/>
          <a:ln w="6350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0589" y="3825553"/>
            <a:ext cx="348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4F81BD"/>
                </a:solidFill>
                <a:latin typeface="Calibri"/>
              </a:rPr>
              <a:t>Equatorial Undercurrent</a:t>
            </a:r>
            <a:endParaRPr lang="en-GB" sz="2400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52" name="Down Arrow 51"/>
          <p:cNvSpPr/>
          <p:nvPr/>
        </p:nvSpPr>
        <p:spPr>
          <a:xfrm>
            <a:off x="6546014" y="4249881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810181" y="4246498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3228727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1678902" y="4250514"/>
            <a:ext cx="703369" cy="57735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1560" y="4974267"/>
            <a:ext cx="8352928" cy="7078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Enhanced mixing of heat below 100 metres depth by accelerating shallow overturning cells and equatorial undercurrent</a:t>
            </a:r>
            <a:endParaRPr lang="en-GB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Circular Arrow 62"/>
          <p:cNvSpPr/>
          <p:nvPr/>
        </p:nvSpPr>
        <p:spPr>
          <a:xfrm flipH="1">
            <a:off x="5646092" y="4499777"/>
            <a:ext cx="563298" cy="555020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4" name="Circular Arrow 63"/>
          <p:cNvSpPr/>
          <p:nvPr/>
        </p:nvSpPr>
        <p:spPr>
          <a:xfrm flipV="1">
            <a:off x="4277255" y="4304234"/>
            <a:ext cx="477199" cy="50256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5" name="Circular Arrow 64"/>
          <p:cNvSpPr/>
          <p:nvPr/>
        </p:nvSpPr>
        <p:spPr>
          <a:xfrm flipH="1">
            <a:off x="3886158" y="4539193"/>
            <a:ext cx="469869" cy="479781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6" name="Circular Arrow 65"/>
          <p:cNvSpPr/>
          <p:nvPr/>
        </p:nvSpPr>
        <p:spPr>
          <a:xfrm flipV="1">
            <a:off x="2666936" y="4308768"/>
            <a:ext cx="431259" cy="465902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7" name="Circular Arrow 66"/>
          <p:cNvSpPr/>
          <p:nvPr/>
        </p:nvSpPr>
        <p:spPr>
          <a:xfrm flipH="1">
            <a:off x="2350645" y="4552279"/>
            <a:ext cx="424635" cy="44478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8" name="Circular Arrow 67"/>
          <p:cNvSpPr/>
          <p:nvPr/>
        </p:nvSpPr>
        <p:spPr>
          <a:xfrm flipV="1">
            <a:off x="6082874" y="4225422"/>
            <a:ext cx="572086" cy="581373"/>
          </a:xfrm>
          <a:prstGeom prst="circularArrow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5940152" y="1628800"/>
            <a:ext cx="2786078" cy="1539691"/>
            <a:chOff x="6699901" y="1423366"/>
            <a:chExt cx="3356078" cy="2032097"/>
          </a:xfrm>
        </p:grpSpPr>
        <p:sp>
          <p:nvSpPr>
            <p:cNvPr id="70" name="Oval 69"/>
            <p:cNvSpPr/>
            <p:nvPr/>
          </p:nvSpPr>
          <p:spPr>
            <a:xfrm>
              <a:off x="7655507" y="1676400"/>
              <a:ext cx="1533072" cy="165431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545743" y="1644859"/>
              <a:ext cx="1642836" cy="1584206"/>
            </a:xfrm>
            <a:prstGeom prst="rect">
              <a:avLst/>
            </a:prstGeom>
            <a:noFill/>
            <a:effectLst>
              <a:glow rad="127000">
                <a:schemeClr val="accent1"/>
              </a:glow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Pacific</a:t>
              </a:r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SST</a:t>
              </a:r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strengthens atmospheric circulation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Circular Arrow 72"/>
            <p:cNvSpPr/>
            <p:nvPr/>
          </p:nvSpPr>
          <p:spPr>
            <a:xfrm flipH="1">
              <a:off x="6699901" y="2057401"/>
              <a:ext cx="1447798" cy="1398062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Circular Arrow 73"/>
            <p:cNvSpPr/>
            <p:nvPr/>
          </p:nvSpPr>
          <p:spPr>
            <a:xfrm flipV="1">
              <a:off x="8608179" y="1423366"/>
              <a:ext cx="1447800" cy="1464445"/>
            </a:xfrm>
            <a:prstGeom prst="circularArrow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18224" y="1440692"/>
            <a:ext cx="2005504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Unusual weather patterns </a:t>
            </a:r>
            <a:r>
              <a:rPr lang="en-GB" sz="1700" dirty="0">
                <a:solidFill>
                  <a:prstClr val="black"/>
                </a:solidFill>
              </a:rPr>
              <a:t>(</a:t>
            </a:r>
            <a:r>
              <a:rPr lang="en-GB" sz="1700" dirty="0">
                <a:solidFill>
                  <a:prstClr val="black"/>
                </a:solidFill>
                <a:hlinkClick r:id="rId3"/>
              </a:rPr>
              <a:t>Ding et al. </a:t>
            </a:r>
            <a:r>
              <a:rPr lang="en-GB" sz="1700" dirty="0" smtClean="0">
                <a:solidFill>
                  <a:prstClr val="black"/>
                </a:solidFill>
                <a:hlinkClick r:id="rId3"/>
              </a:rPr>
              <a:t>2014</a:t>
            </a:r>
            <a:r>
              <a:rPr lang="en-GB" sz="1700" dirty="0" smtClean="0">
                <a:solidFill>
                  <a:prstClr val="black"/>
                </a:solidFill>
              </a:rPr>
              <a:t>; </a:t>
            </a:r>
            <a:r>
              <a:rPr lang="en-GB" sz="1700" dirty="0" err="1">
                <a:solidFill>
                  <a:prstClr val="black"/>
                </a:solidFill>
                <a:hlinkClick r:id="rId4"/>
              </a:rPr>
              <a:t>Trenberth</a:t>
            </a:r>
            <a:r>
              <a:rPr lang="en-GB" sz="1700" dirty="0">
                <a:solidFill>
                  <a:prstClr val="black"/>
                </a:solidFill>
                <a:hlinkClick r:id="rId4"/>
              </a:rPr>
              <a:t> et al. 2014b</a:t>
            </a:r>
            <a:r>
              <a:rPr lang="en-GB" sz="1700" dirty="0" smtClean="0">
                <a:solidFill>
                  <a:prstClr val="black"/>
                </a:solidFill>
              </a:rPr>
              <a:t>)</a:t>
            </a:r>
            <a:endParaRPr lang="en-GB" sz="1700" dirty="0">
              <a:solidFill>
                <a:prstClr val="black"/>
              </a:solidFill>
            </a:endParaRPr>
          </a:p>
        </p:txBody>
      </p:sp>
      <p:cxnSp>
        <p:nvCxnSpPr>
          <p:cNvPr id="76" name="Curved Connector 75"/>
          <p:cNvCxnSpPr/>
          <p:nvPr/>
        </p:nvCxnSpPr>
        <p:spPr>
          <a:xfrm rot="10800000">
            <a:off x="1718066" y="2529597"/>
            <a:ext cx="816331" cy="417848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-36512" y="5661248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See: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5"/>
              </a:rPr>
              <a:t>Merrifield (2010) J.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5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Sohn et al. (2013)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.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6"/>
              </a:rPr>
              <a:t>Dyn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7"/>
              </a:rPr>
              <a:t>L’Heureux et al. (2013) Nature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7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7"/>
              </a:rPr>
              <a:t>. Change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Kosaka and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Xie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8"/>
              </a:rPr>
              <a:t> (2013) Nature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England et al. (2014) Nature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9"/>
              </a:rPr>
              <a:t>. Change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Watanabe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et al. 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(2014) Nature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0"/>
              </a:rPr>
              <a:t>. Change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1"/>
              </a:rPr>
              <a:t>;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1"/>
              </a:rPr>
              <a:t>Balmaseda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1"/>
              </a:rPr>
              <a:t> 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1"/>
              </a:rPr>
              <a:t>et al. (2013) GRL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; </a:t>
            </a:r>
            <a:r>
              <a:rPr lang="en-GB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2"/>
              </a:rPr>
              <a:t>Trenberth</a:t>
            </a:r>
            <a:r>
              <a:rPr lang="en-GB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2"/>
              </a:rPr>
              <a:t> et al. (2014) J. </a:t>
            </a:r>
            <a:r>
              <a:rPr lang="en-GB" dirty="0" err="1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12"/>
              </a:rPr>
              <a:t>Clim</a:t>
            </a:r>
            <a:r>
              <a:rPr lang="en-GB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.; </a:t>
            </a:r>
            <a:r>
              <a:rPr lang="fr-FR" sz="1600" u="sng" dirty="0" err="1">
                <a:hlinkClick r:id="rId13"/>
              </a:rPr>
              <a:t>Llovel</a:t>
            </a:r>
            <a:r>
              <a:rPr lang="fr-FR" sz="1600" u="sng" dirty="0">
                <a:hlinkClick r:id="rId13"/>
              </a:rPr>
              <a:t> et al. (2014) Nature </a:t>
            </a:r>
            <a:r>
              <a:rPr lang="fr-FR" sz="1600" u="sng" dirty="0" err="1" smtClean="0">
                <a:hlinkClick r:id="rId13"/>
              </a:rPr>
              <a:t>Clim</a:t>
            </a:r>
            <a:r>
              <a:rPr lang="fr-FR" dirty="0" err="1" smtClean="0"/>
              <a:t>;</a:t>
            </a:r>
            <a:r>
              <a:rPr lang="fr-FR" sz="1600" u="sng" dirty="0" err="1" smtClean="0">
                <a:hlinkClick r:id="rId14"/>
              </a:rPr>
              <a:t>Durack</a:t>
            </a:r>
            <a:r>
              <a:rPr lang="fr-FR" sz="1600" u="sng" dirty="0" smtClean="0">
                <a:hlinkClick r:id="rId14"/>
              </a:rPr>
              <a:t> </a:t>
            </a:r>
            <a:r>
              <a:rPr lang="fr-FR" sz="1600" u="sng" dirty="0">
                <a:hlinkClick r:id="rId14"/>
              </a:rPr>
              <a:t>et al. (2014) Nature </a:t>
            </a:r>
            <a:r>
              <a:rPr lang="fr-FR" sz="1600" u="sng" dirty="0" smtClean="0">
                <a:hlinkClick r:id="rId14"/>
              </a:rPr>
              <a:t>Clim</a:t>
            </a:r>
            <a:r>
              <a:rPr lang="fr-FR" dirty="0" smtClean="0"/>
              <a:t>; </a:t>
            </a:r>
            <a:r>
              <a:rPr lang="en-GB" dirty="0" smtClean="0">
                <a:solidFill>
                  <a:prstClr val="black"/>
                </a:solidFill>
                <a:latin typeface="Calibri"/>
                <a:hlinkClick r:id="rId15"/>
              </a:rPr>
              <a:t>Nieves </a:t>
            </a:r>
            <a:r>
              <a:rPr lang="en-GB" dirty="0">
                <a:solidFill>
                  <a:prstClr val="black"/>
                </a:solidFill>
                <a:latin typeface="Calibri"/>
                <a:hlinkClick r:id="rId15"/>
              </a:rPr>
              <a:t>et al. (2015) </a:t>
            </a:r>
            <a:r>
              <a:rPr lang="en-GB" dirty="0" smtClean="0">
                <a:solidFill>
                  <a:prstClr val="black"/>
                </a:solidFill>
                <a:latin typeface="Calibri"/>
                <a:hlinkClick r:id="rId15"/>
              </a:rPr>
              <a:t>Science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; </a:t>
            </a:r>
            <a:endParaRPr lang="en-GB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504" y="3668831"/>
            <a:ext cx="144016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Increased precipitation</a:t>
            </a:r>
          </a:p>
          <a:p>
            <a:r>
              <a:rPr lang="en-GB" dirty="0">
                <a:solidFill>
                  <a:prstClr val="black"/>
                </a:solidFill>
              </a:rPr>
              <a:t>D</a:t>
            </a:r>
            <a:r>
              <a:rPr lang="en-GB" dirty="0" smtClean="0">
                <a:solidFill>
                  <a:prstClr val="black"/>
                </a:solidFill>
              </a:rPr>
              <a:t>ecreased salinity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>
            <a:stCxn id="51" idx="3"/>
          </p:cNvCxnSpPr>
          <p:nvPr/>
        </p:nvCxnSpPr>
        <p:spPr bwMode="auto">
          <a:xfrm flipV="1">
            <a:off x="1547664" y="3562511"/>
            <a:ext cx="578567" cy="7064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7164288" y="3842348"/>
            <a:ext cx="0" cy="1101405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547664" y="3931843"/>
            <a:ext cx="0" cy="100410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164288" y="4433207"/>
            <a:ext cx="370760" cy="502736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547664" y="4437112"/>
            <a:ext cx="144016" cy="55995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 bwMode="auto">
          <a:xfrm>
            <a:off x="457200" y="116632"/>
            <a:ext cx="8229600" cy="53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GB" sz="4000" kern="0" dirty="0" smtClean="0">
                <a:solidFill>
                  <a:srgbClr val="CCCCFF">
                    <a:lumMod val="50000"/>
                  </a:srgbClr>
                </a:solidFill>
              </a:rPr>
              <a:t>Role of </a:t>
            </a:r>
            <a:r>
              <a:rPr lang="en-GB" sz="4000" kern="0" dirty="0" smtClean="0">
                <a:solidFill>
                  <a:srgbClr val="CCCCFF">
                    <a:lumMod val="50000"/>
                  </a:srgbClr>
                </a:solidFill>
              </a:rPr>
              <a:t>Atlantic/Pacific </a:t>
            </a:r>
            <a:r>
              <a:rPr lang="en-GB" sz="4000" kern="0" dirty="0" smtClean="0">
                <a:solidFill>
                  <a:srgbClr val="CCCCFF">
                    <a:lumMod val="50000"/>
                  </a:srgbClr>
                </a:solidFill>
              </a:rPr>
              <a:t>Variability?</a:t>
            </a:r>
            <a:endParaRPr lang="en-GB" sz="4000" kern="0" dirty="0">
              <a:solidFill>
                <a:srgbClr val="CCCCFF">
                  <a:lumMod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8258" y="3212976"/>
            <a:ext cx="1640246" cy="1754326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  <a:latin typeface="+mn-lt"/>
              </a:rPr>
              <a:t>Remote </a:t>
            </a:r>
            <a:r>
              <a:rPr lang="en-GB" b="1" dirty="0" smtClean="0">
                <a:solidFill>
                  <a:prstClr val="black"/>
                </a:solidFill>
                <a:latin typeface="+mn-lt"/>
              </a:rPr>
              <a:t>forcing from</a:t>
            </a:r>
            <a:r>
              <a:rPr lang="en-GB" b="1" dirty="0" smtClean="0">
                <a:solidFill>
                  <a:prstClr val="black"/>
                </a:solidFill>
                <a:latin typeface="+mn-lt"/>
              </a:rPr>
              <a:t> Atlantic: </a:t>
            </a:r>
          </a:p>
          <a:p>
            <a:r>
              <a:rPr lang="en-GB" dirty="0" smtClean="0">
                <a:solidFill>
                  <a:schemeClr val="tx2"/>
                </a:solidFill>
                <a:latin typeface="+mn-lt"/>
                <a:hlinkClick r:id="rId16"/>
              </a:rPr>
              <a:t>Li </a:t>
            </a:r>
            <a:r>
              <a:rPr lang="en-GB" dirty="0">
                <a:solidFill>
                  <a:schemeClr val="tx2"/>
                </a:solidFill>
                <a:latin typeface="+mn-lt"/>
                <a:hlinkClick r:id="rId16"/>
              </a:rPr>
              <a:t>et al. (2016) Nature </a:t>
            </a:r>
            <a:r>
              <a:rPr lang="en-GB" dirty="0" err="1" smtClean="0">
                <a:solidFill>
                  <a:schemeClr val="tx2"/>
                </a:solidFill>
                <a:latin typeface="+mn-lt"/>
                <a:hlinkClick r:id="rId16"/>
              </a:rPr>
              <a:t>Clim</a:t>
            </a:r>
            <a:r>
              <a:rPr lang="en-GB" dirty="0" smtClean="0">
                <a:solidFill>
                  <a:schemeClr val="tx2"/>
                </a:solidFill>
                <a:latin typeface="+mn-lt"/>
                <a:hlinkClick r:id="rId16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;</a:t>
            </a:r>
            <a:endParaRPr lang="en-GB" dirty="0" smtClean="0">
              <a:solidFill>
                <a:prstClr val="black"/>
              </a:solidFill>
              <a:latin typeface="+mn-lt"/>
            </a:endParaRPr>
          </a:p>
          <a:p>
            <a:r>
              <a:rPr lang="en-GB" u="sng" dirty="0" smtClean="0">
                <a:solidFill>
                  <a:prstClr val="black"/>
                </a:solidFill>
                <a:latin typeface="+mn-lt"/>
                <a:hlinkClick r:id="rId17"/>
              </a:rPr>
              <a:t>McGregor </a:t>
            </a:r>
            <a:r>
              <a:rPr lang="en-GB" u="sng" dirty="0">
                <a:solidFill>
                  <a:prstClr val="black"/>
                </a:solidFill>
                <a:latin typeface="+mn-lt"/>
                <a:hlinkClick r:id="rId17"/>
              </a:rPr>
              <a:t>et al. (2014) </a:t>
            </a:r>
            <a:endParaRPr lang="en-GB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Left-Right Arrow 3"/>
          <p:cNvSpPr/>
          <p:nvPr/>
        </p:nvSpPr>
        <p:spPr>
          <a:xfrm rot="20840244">
            <a:off x="6194568" y="3488120"/>
            <a:ext cx="1436741" cy="509684"/>
          </a:xfrm>
          <a:prstGeom prst="leftRightArrow">
            <a:avLst/>
          </a:prstGeom>
          <a:ln w="12700"/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224" y="2766338"/>
            <a:ext cx="14401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? Heat flux to Indian ocean </a:t>
            </a:r>
            <a:r>
              <a:rPr lang="en-GB" sz="1600" dirty="0" smtClean="0">
                <a:solidFill>
                  <a:prstClr val="black"/>
                </a:solidFill>
                <a:hlinkClick r:id="rId18"/>
              </a:rPr>
              <a:t>Lee </a:t>
            </a:r>
            <a:r>
              <a:rPr lang="en-GB" sz="1600" dirty="0" err="1" smtClean="0">
                <a:solidFill>
                  <a:prstClr val="black"/>
                </a:solidFill>
                <a:hlinkClick r:id="rId18"/>
              </a:rPr>
              <a:t>etal</a:t>
            </a:r>
            <a:r>
              <a:rPr lang="en-GB" sz="1600" dirty="0" smtClean="0">
                <a:solidFill>
                  <a:prstClr val="black"/>
                </a:solidFill>
                <a:hlinkClick r:id="rId18"/>
              </a:rPr>
              <a:t> 2015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558384" y="3380463"/>
            <a:ext cx="349320" cy="2168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24" grpId="0" animBg="1"/>
      <p:bldP spid="23" grpId="0"/>
      <p:bldP spid="25" grpId="0"/>
      <p:bldP spid="27" grpId="0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8" grpId="0"/>
      <p:bldP spid="56" grpId="0" animBg="1"/>
      <p:bldP spid="72" grpId="0" animBg="1"/>
      <p:bldP spid="51" grpId="0" animBg="1"/>
      <p:bldP spid="3" grpId="0" animBg="1"/>
      <p:bldP spid="4" grpId="0" animBg="1"/>
      <p:bldP spid="61" grpId="0" animBg="1"/>
      <p:bldP spid="9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11165</TotalTime>
  <Words>2061</Words>
  <Application>Microsoft Office PowerPoint</Application>
  <PresentationFormat>On-screen Show (4:3)</PresentationFormat>
  <Paragraphs>253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1_Default Design</vt:lpstr>
      <vt:lpstr>UoR Theme</vt:lpstr>
      <vt:lpstr>1_UoR Theme</vt:lpstr>
      <vt:lpstr>2_UoR Theme</vt:lpstr>
      <vt:lpstr>3_UoR Theme</vt:lpstr>
      <vt:lpstr>PowerPoint Presentation</vt:lpstr>
      <vt:lpstr>Outline</vt:lpstr>
      <vt:lpstr>DEEP-C Work Plan</vt:lpstr>
      <vt:lpstr>Project Objectives</vt:lpstr>
      <vt:lpstr>WP1 Dissemination Activities</vt:lpstr>
      <vt:lpstr>Welcome to the new surge!</vt:lpstr>
      <vt:lpstr>Changes in  Temperature, moisture,  precipitation  &amp; net radiation through a surge  and slowdown</vt:lpstr>
      <vt:lpstr>Recent Literature</vt:lpstr>
      <vt:lpstr>PowerPoint Presentation</vt:lpstr>
      <vt:lpstr>Mechanisms for regional changes in top of atmosphere/surface energy flux</vt:lpstr>
      <vt:lpstr>Role of Atlantic &amp; evaporative  fluxes in forcing pacific?</vt:lpstr>
      <vt:lpstr>Heat flux product artefacts and solutions Work by Chunlei Liu</vt:lpstr>
      <vt:lpstr>Unphysical land energy flux: solutions?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Cross-Equatorial  heat  transport and CMIP5 model  precipitation asymmetry bias</vt:lpstr>
      <vt:lpstr>Updated observed energy budget asymmetry </vt:lpstr>
      <vt:lpstr>Final WP1 outputs/conclusions</vt:lpstr>
      <vt:lpstr>PowerPoint Presentation</vt:lpstr>
      <vt:lpstr>Spare slides</vt:lpstr>
      <vt:lpstr>WP1 - Planned work</vt:lpstr>
      <vt:lpstr>WP1 Objectives/Deliverables</vt:lpstr>
      <vt:lpstr>Future work</vt:lpstr>
      <vt:lpstr>Net Imbalance Anomaly (Wm-2)</vt:lpstr>
      <vt:lpstr>Energy imbalance-implied temperature changes</vt:lpstr>
      <vt:lpstr>feedbacks on internal variability?</vt:lpstr>
      <vt:lpstr>Conclusions / PLAns</vt:lpstr>
      <vt:lpstr>Discussion</vt:lpstr>
      <vt:lpstr>Possible Future work</vt:lpstr>
      <vt:lpstr>PowerPoint Presentation</vt:lpstr>
      <vt:lpstr>PowerPoint Presentation</vt:lpstr>
    </vt:vector>
  </TitlesOfParts>
  <Company>ESSC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</cp:lastModifiedBy>
  <cp:revision>1684</cp:revision>
  <cp:lastPrinted>2015-06-08T13:57:33Z</cp:lastPrinted>
  <dcterms:created xsi:type="dcterms:W3CDTF">2001-08-31T10:10:14Z</dcterms:created>
  <dcterms:modified xsi:type="dcterms:W3CDTF">2016-03-16T16:20:14Z</dcterms:modified>
</cp:coreProperties>
</file>