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3684" r:id="rId3"/>
    <p:sldMasterId id="2147483696" r:id="rId4"/>
    <p:sldMasterId id="2147483708" r:id="rId5"/>
  </p:sldMasterIdLst>
  <p:notesMasterIdLst>
    <p:notesMasterId r:id="rId25"/>
  </p:notesMasterIdLst>
  <p:handoutMasterIdLst>
    <p:handoutMasterId r:id="rId26"/>
  </p:handoutMasterIdLst>
  <p:sldIdLst>
    <p:sldId id="325" r:id="rId6"/>
    <p:sldId id="395" r:id="rId7"/>
    <p:sldId id="422" r:id="rId8"/>
    <p:sldId id="419" r:id="rId9"/>
    <p:sldId id="421" r:id="rId10"/>
    <p:sldId id="420" r:id="rId11"/>
    <p:sldId id="424" r:id="rId12"/>
    <p:sldId id="311" r:id="rId13"/>
    <p:sldId id="380" r:id="rId14"/>
    <p:sldId id="413" r:id="rId15"/>
    <p:sldId id="414" r:id="rId16"/>
    <p:sldId id="407" r:id="rId17"/>
    <p:sldId id="410" r:id="rId18"/>
    <p:sldId id="412" r:id="rId19"/>
    <p:sldId id="415" r:id="rId20"/>
    <p:sldId id="423" r:id="rId21"/>
    <p:sldId id="416" r:id="rId22"/>
    <p:sldId id="417" r:id="rId23"/>
    <p:sldId id="418" r:id="rId24"/>
  </p:sldIdLst>
  <p:sldSz cx="9144000" cy="6858000" type="screen4x3"/>
  <p:notesSz cx="6718300" cy="9855200"/>
  <p:defaultTextStyle>
    <a:defPPr>
      <a:defRPr lang="en-GB"/>
    </a:defPPr>
    <a:lvl1pPr algn="l" rtl="0" fontAlgn="base">
      <a:spcBef>
        <a:spcPct val="0"/>
      </a:spcBef>
      <a:spcAft>
        <a:spcPct val="0"/>
      </a:spcAft>
      <a:defRPr sz="8600" kern="1200">
        <a:solidFill>
          <a:schemeClr val="bg1"/>
        </a:solidFill>
        <a:latin typeface="Rdg Vesta" pitchFamily="50" charset="0"/>
        <a:ea typeface="+mn-ea"/>
        <a:cs typeface="+mn-cs"/>
      </a:defRPr>
    </a:lvl1pPr>
    <a:lvl2pPr marL="457200" algn="l" rtl="0" fontAlgn="base">
      <a:spcBef>
        <a:spcPct val="0"/>
      </a:spcBef>
      <a:spcAft>
        <a:spcPct val="0"/>
      </a:spcAft>
      <a:defRPr sz="8600" kern="1200">
        <a:solidFill>
          <a:schemeClr val="bg1"/>
        </a:solidFill>
        <a:latin typeface="Rdg Vesta" pitchFamily="50" charset="0"/>
        <a:ea typeface="+mn-ea"/>
        <a:cs typeface="+mn-cs"/>
      </a:defRPr>
    </a:lvl2pPr>
    <a:lvl3pPr marL="914400" algn="l" rtl="0" fontAlgn="base">
      <a:spcBef>
        <a:spcPct val="0"/>
      </a:spcBef>
      <a:spcAft>
        <a:spcPct val="0"/>
      </a:spcAft>
      <a:defRPr sz="8600" kern="1200">
        <a:solidFill>
          <a:schemeClr val="bg1"/>
        </a:solidFill>
        <a:latin typeface="Rdg Vesta" pitchFamily="50" charset="0"/>
        <a:ea typeface="+mn-ea"/>
        <a:cs typeface="+mn-cs"/>
      </a:defRPr>
    </a:lvl3pPr>
    <a:lvl4pPr marL="1371600" algn="l" rtl="0" fontAlgn="base">
      <a:spcBef>
        <a:spcPct val="0"/>
      </a:spcBef>
      <a:spcAft>
        <a:spcPct val="0"/>
      </a:spcAft>
      <a:defRPr sz="8600" kern="1200">
        <a:solidFill>
          <a:schemeClr val="bg1"/>
        </a:solidFill>
        <a:latin typeface="Rdg Vesta" pitchFamily="50" charset="0"/>
        <a:ea typeface="+mn-ea"/>
        <a:cs typeface="+mn-cs"/>
      </a:defRPr>
    </a:lvl4pPr>
    <a:lvl5pPr marL="1828800" algn="l" rtl="0" fontAlgn="base">
      <a:spcBef>
        <a:spcPct val="0"/>
      </a:spcBef>
      <a:spcAft>
        <a:spcPct val="0"/>
      </a:spcAft>
      <a:defRPr sz="8600" kern="1200">
        <a:solidFill>
          <a:schemeClr val="bg1"/>
        </a:solidFill>
        <a:latin typeface="Rdg Vesta" pitchFamily="50" charset="0"/>
        <a:ea typeface="+mn-ea"/>
        <a:cs typeface="+mn-cs"/>
      </a:defRPr>
    </a:lvl5pPr>
    <a:lvl6pPr marL="2286000" algn="l" defTabSz="914400" rtl="0" eaLnBrk="1" latinLnBrk="0" hangingPunct="1">
      <a:defRPr sz="8600" kern="1200">
        <a:solidFill>
          <a:schemeClr val="bg1"/>
        </a:solidFill>
        <a:latin typeface="Rdg Vesta" pitchFamily="50" charset="0"/>
        <a:ea typeface="+mn-ea"/>
        <a:cs typeface="+mn-cs"/>
      </a:defRPr>
    </a:lvl6pPr>
    <a:lvl7pPr marL="2743200" algn="l" defTabSz="914400" rtl="0" eaLnBrk="1" latinLnBrk="0" hangingPunct="1">
      <a:defRPr sz="8600" kern="1200">
        <a:solidFill>
          <a:schemeClr val="bg1"/>
        </a:solidFill>
        <a:latin typeface="Rdg Vesta" pitchFamily="50" charset="0"/>
        <a:ea typeface="+mn-ea"/>
        <a:cs typeface="+mn-cs"/>
      </a:defRPr>
    </a:lvl7pPr>
    <a:lvl8pPr marL="3200400" algn="l" defTabSz="914400" rtl="0" eaLnBrk="1" latinLnBrk="0" hangingPunct="1">
      <a:defRPr sz="8600" kern="1200">
        <a:solidFill>
          <a:schemeClr val="bg1"/>
        </a:solidFill>
        <a:latin typeface="Rdg Vesta" pitchFamily="50" charset="0"/>
        <a:ea typeface="+mn-ea"/>
        <a:cs typeface="+mn-cs"/>
      </a:defRPr>
    </a:lvl8pPr>
    <a:lvl9pPr marL="3657600" algn="l" defTabSz="914400" rtl="0" eaLnBrk="1" latinLnBrk="0" hangingPunct="1">
      <a:defRPr sz="8600" kern="1200">
        <a:solidFill>
          <a:schemeClr val="bg1"/>
        </a:solidFill>
        <a:latin typeface="Rdg Vesta"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1A13AD"/>
    <a:srgbClr val="194B8D"/>
    <a:srgbClr val="981D0A"/>
    <a:srgbClr val="7EAF35"/>
    <a:srgbClr val="D799A1"/>
    <a:srgbClr val="BF0071"/>
    <a:srgbClr val="9B1D0A"/>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896" autoAdjust="0"/>
    <p:restoredTop sz="94993" autoAdjust="0"/>
  </p:normalViewPr>
  <p:slideViewPr>
    <p:cSldViewPr>
      <p:cViewPr varScale="1">
        <p:scale>
          <a:sx n="56" d="100"/>
          <a:sy n="56" d="100"/>
        </p:scale>
        <p:origin x="-198" y="-102"/>
      </p:cViewPr>
      <p:guideLst>
        <p:guide orient="horz" pos="2160"/>
        <p:guide pos="2880"/>
      </p:guideLst>
    </p:cSldViewPr>
  </p:slideViewPr>
  <p:notesTextViewPr>
    <p:cViewPr>
      <p:scale>
        <a:sx n="100" d="100"/>
        <a:sy n="100" d="100"/>
      </p:scale>
      <p:origin x="0" y="0"/>
    </p:cViewPr>
  </p:notesTextViewPr>
  <p:notesViewPr>
    <p:cSldViewPr>
      <p:cViewPr varScale="1">
        <p:scale>
          <a:sx n="72" d="100"/>
          <a:sy n="72" d="100"/>
        </p:scale>
        <p:origin x="-2076" y="-114"/>
      </p:cViewPr>
      <p:guideLst>
        <p:guide orient="horz" pos="3104"/>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defRPr sz="1200"/>
            </a:lvl1pPr>
          </a:lstStyle>
          <a:p>
            <a:endParaRPr lang="en-US"/>
          </a:p>
        </p:txBody>
      </p:sp>
      <p:sp>
        <p:nvSpPr>
          <p:cNvPr id="459779" name="Rectangle 3"/>
          <p:cNvSpPr>
            <a:spLocks noGrp="1" noChangeArrowheads="1"/>
          </p:cNvSpPr>
          <p:nvPr>
            <p:ph type="dt" sz="quarter" idx="1"/>
          </p:nvPr>
        </p:nvSpPr>
        <p:spPr bwMode="auto">
          <a:xfrm>
            <a:off x="3806826"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lgn="r">
              <a:defRPr sz="1200"/>
            </a:lvl1pPr>
          </a:lstStyle>
          <a:p>
            <a:endParaRPr lang="en-US"/>
          </a:p>
        </p:txBody>
      </p:sp>
      <p:sp>
        <p:nvSpPr>
          <p:cNvPr id="459780" name="Rectangle 4"/>
          <p:cNvSpPr>
            <a:spLocks noGrp="1" noChangeArrowheads="1"/>
          </p:cNvSpPr>
          <p:nvPr>
            <p:ph type="ftr" sz="quarter" idx="2"/>
          </p:nvPr>
        </p:nvSpPr>
        <p:spPr bwMode="auto">
          <a:xfrm>
            <a:off x="1"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lvl1pPr>
          </a:lstStyle>
          <a:p>
            <a:endParaRPr lang="en-US"/>
          </a:p>
        </p:txBody>
      </p:sp>
      <p:sp>
        <p:nvSpPr>
          <p:cNvPr id="459781" name="Rectangle 5"/>
          <p:cNvSpPr>
            <a:spLocks noGrp="1" noChangeArrowheads="1"/>
          </p:cNvSpPr>
          <p:nvPr>
            <p:ph type="sldNum" sz="quarter" idx="3"/>
          </p:nvPr>
        </p:nvSpPr>
        <p:spPr bwMode="auto">
          <a:xfrm>
            <a:off x="3806826"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lvl1pPr>
          </a:lstStyle>
          <a:p>
            <a:fld id="{C94AD638-6B38-44E9-80A6-1AEEFA715452}" type="slidenum">
              <a:rPr lang="en-US"/>
              <a:pPr/>
              <a:t>‹#›</a:t>
            </a:fld>
            <a:endParaRPr lang="en-US"/>
          </a:p>
        </p:txBody>
      </p:sp>
    </p:spTree>
    <p:extLst>
      <p:ext uri="{BB962C8B-B14F-4D97-AF65-F5344CB8AC3E}">
        <p14:creationId xmlns:p14="http://schemas.microsoft.com/office/powerpoint/2010/main" val="26845820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defRPr sz="1200">
                <a:solidFill>
                  <a:schemeClr val="tx1"/>
                </a:solidFill>
                <a:latin typeface="Arial" charset="0"/>
              </a:defRPr>
            </a:lvl1pPr>
          </a:lstStyle>
          <a:p>
            <a:endParaRPr lang="en-GB"/>
          </a:p>
        </p:txBody>
      </p:sp>
      <p:sp>
        <p:nvSpPr>
          <p:cNvPr id="9219" name="Rectangle 3"/>
          <p:cNvSpPr>
            <a:spLocks noGrp="1" noChangeArrowheads="1"/>
          </p:cNvSpPr>
          <p:nvPr>
            <p:ph type="dt" idx="1"/>
          </p:nvPr>
        </p:nvSpPr>
        <p:spPr bwMode="auto">
          <a:xfrm>
            <a:off x="3805238"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lgn="r">
              <a:defRPr sz="1200">
                <a:solidFill>
                  <a:schemeClr val="tx1"/>
                </a:solidFill>
                <a:latin typeface="Arial" charset="0"/>
              </a:defRPr>
            </a:lvl1pPr>
          </a:lstStyle>
          <a:p>
            <a:endParaRPr lang="en-GB"/>
          </a:p>
        </p:txBody>
      </p:sp>
      <p:sp>
        <p:nvSpPr>
          <p:cNvPr id="9220" name="Rectangle 4"/>
          <p:cNvSpPr>
            <a:spLocks noGrp="1" noRot="1" noChangeAspect="1" noChangeArrowheads="1" noTextEdit="1"/>
          </p:cNvSpPr>
          <p:nvPr>
            <p:ph type="sldImg" idx="2"/>
          </p:nvPr>
        </p:nvSpPr>
        <p:spPr bwMode="auto">
          <a:xfrm>
            <a:off x="896938" y="738188"/>
            <a:ext cx="4927600" cy="36957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71513" y="4681855"/>
            <a:ext cx="5375275" cy="4434522"/>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222" name="Rectangle 6"/>
          <p:cNvSpPr>
            <a:spLocks noGrp="1" noChangeArrowheads="1"/>
          </p:cNvSpPr>
          <p:nvPr>
            <p:ph type="ftr" sz="quarter" idx="4"/>
          </p:nvPr>
        </p:nvSpPr>
        <p:spPr bwMode="auto">
          <a:xfrm>
            <a:off x="1"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solidFill>
                  <a:schemeClr val="tx1"/>
                </a:solidFill>
                <a:latin typeface="Arial" charset="0"/>
              </a:defRPr>
            </a:lvl1pPr>
          </a:lstStyle>
          <a:p>
            <a:endParaRPr lang="en-GB"/>
          </a:p>
        </p:txBody>
      </p:sp>
      <p:sp>
        <p:nvSpPr>
          <p:cNvPr id="9223" name="Rectangle 7"/>
          <p:cNvSpPr>
            <a:spLocks noGrp="1" noChangeArrowheads="1"/>
          </p:cNvSpPr>
          <p:nvPr>
            <p:ph type="sldNum" sz="quarter" idx="5"/>
          </p:nvPr>
        </p:nvSpPr>
        <p:spPr bwMode="auto">
          <a:xfrm>
            <a:off x="3805238"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solidFill>
                  <a:schemeClr val="tx1"/>
                </a:solidFill>
                <a:latin typeface="Arial" charset="0"/>
              </a:defRPr>
            </a:lvl1pPr>
          </a:lstStyle>
          <a:p>
            <a:fld id="{29FDB257-6FD9-4ABC-A90E-F8C2E44FE70D}" type="slidenum">
              <a:rPr lang="en-GB"/>
              <a:pPr/>
              <a:t>‹#›</a:t>
            </a:fld>
            <a:endParaRPr lang="en-GB"/>
          </a:p>
        </p:txBody>
      </p:sp>
    </p:spTree>
    <p:extLst>
      <p:ext uri="{BB962C8B-B14F-4D97-AF65-F5344CB8AC3E}">
        <p14:creationId xmlns:p14="http://schemas.microsoft.com/office/powerpoint/2010/main" val="3579748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CE650-1EE8-4757-9DEA-2DEC69FF5B6D}" type="slidenum">
              <a:rPr lang="en-GB"/>
              <a:pPr/>
              <a:t>1</a:t>
            </a:fld>
            <a:endParaRPr lang="en-GB"/>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t>This is the title slide, PowerPoint will automatically format the first slide with the title master, although this can be changed in the design palette.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958850" y="773113"/>
            <a:ext cx="4841875" cy="3632200"/>
          </a:xfrm>
          <a:ln/>
        </p:spPr>
      </p:sp>
      <p:sp>
        <p:nvSpPr>
          <p:cNvPr id="19459" name="Notes Placeholder 2"/>
          <p:cNvSpPr>
            <a:spLocks noGrp="1"/>
          </p:cNvSpPr>
          <p:nvPr>
            <p:ph type="body" idx="1"/>
          </p:nvPr>
        </p:nvSpPr>
        <p:spPr>
          <a:xfrm>
            <a:off x="911325" y="4715440"/>
            <a:ext cx="4932974" cy="4407464"/>
          </a:xfrm>
        </p:spPr>
        <p:txBody>
          <a:bodyPr/>
          <a:lstStyle/>
          <a:p>
            <a:endParaRPr lang="en-GB"/>
          </a:p>
        </p:txBody>
      </p:sp>
      <p:sp>
        <p:nvSpPr>
          <p:cNvPr id="19460" name="Slide Number Placeholder 3"/>
          <p:cNvSpPr txBox="1">
            <a:spLocks noGrp="1"/>
          </p:cNvSpPr>
          <p:nvPr/>
        </p:nvSpPr>
        <p:spPr bwMode="auto">
          <a:xfrm>
            <a:off x="3794596" y="9353886"/>
            <a:ext cx="2959474" cy="463673"/>
          </a:xfrm>
          <a:prstGeom prst="rect">
            <a:avLst/>
          </a:prstGeom>
          <a:noFill/>
          <a:ln w="9525">
            <a:noFill/>
            <a:miter lim="800000"/>
            <a:headEnd/>
            <a:tailEnd/>
          </a:ln>
        </p:spPr>
        <p:txBody>
          <a:bodyPr anchor="b"/>
          <a:lstStyle/>
          <a:p>
            <a:pPr algn="r" eaLnBrk="0" hangingPunct="0"/>
            <a:fld id="{ACC41EF5-13DA-482C-8F8F-CC33D5C04010}" type="slidenum">
              <a:rPr lang="en-GB" sz="1200">
                <a:solidFill>
                  <a:prstClr val="black"/>
                </a:solidFill>
                <a:latin typeface="Times New Roman" pitchFamily="18" charset="0"/>
              </a:rPr>
              <a:pPr algn="r" eaLnBrk="0" hangingPunct="0"/>
              <a:t>6</a:t>
            </a:fld>
            <a:endParaRPr lang="en-GB" sz="1200">
              <a:solidFill>
                <a:prstClr val="black"/>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281113"/>
            <a:r>
              <a:rPr lang="en-GB" sz="1200" b="1" dirty="0" err="1" smtClean="0">
                <a:solidFill>
                  <a:schemeClr val="tx1"/>
                </a:solidFill>
              </a:rPr>
              <a:t>Fi</a:t>
            </a:r>
            <a:r>
              <a:rPr lang="en-US" sz="1200" b="1" dirty="0" smtClean="0">
                <a:solidFill>
                  <a:schemeClr val="tx1"/>
                </a:solidFill>
              </a:rPr>
              <a:t> </a:t>
            </a:r>
            <a:r>
              <a:rPr lang="en-US" sz="1200" b="1" dirty="0" err="1" smtClean="0">
                <a:solidFill>
                  <a:schemeClr val="tx1"/>
                </a:solidFill>
              </a:rPr>
              <a:t>gure</a:t>
            </a:r>
            <a:r>
              <a:rPr lang="en-US" sz="1200" b="1" dirty="0" smtClean="0">
                <a:solidFill>
                  <a:schemeClr val="tx1"/>
                </a:solidFill>
              </a:rPr>
              <a:t> 3 </a:t>
            </a:r>
            <a:r>
              <a:rPr lang="en-US" sz="1200" dirty="0" smtClean="0">
                <a:solidFill>
                  <a:schemeClr val="tx1"/>
                </a:solidFill>
              </a:rPr>
              <a:t>(a) Global annual average net TOA flux from CERES observations and (b) ERA Interim reanalysis are anchored to an estimate of Earth’s heating rate for 2006–2010 </a:t>
            </a:r>
            <a:r>
              <a:rPr lang="en-US" sz="1200" baseline="30000" dirty="0" smtClean="0">
                <a:solidFill>
                  <a:schemeClr val="tx1"/>
                </a:solidFill>
              </a:rPr>
              <a:t>5</a:t>
            </a:r>
            <a:r>
              <a:rPr lang="en-US" sz="1200" dirty="0" smtClean="0">
                <a:solidFill>
                  <a:schemeClr val="tx1"/>
                </a:solidFill>
              </a:rPr>
              <a:t>  The Pacific Marine Environmental Laboratory/Jet Propulsion Laboratory/Joint Institute for Marine and Atmospheric Research (PMEL/JPL/JIMAR) ocean heating rate estimates</a:t>
            </a:r>
            <a:r>
              <a:rPr lang="en-US" sz="1200" baseline="30000" dirty="0" smtClean="0">
                <a:solidFill>
                  <a:schemeClr val="tx1"/>
                </a:solidFill>
              </a:rPr>
              <a:t>4</a:t>
            </a:r>
            <a:r>
              <a:rPr lang="en-US" sz="1200" dirty="0" smtClean="0">
                <a:solidFill>
                  <a:schemeClr val="tx1"/>
                </a:solidFill>
              </a:rPr>
              <a:t> use data from Argo and World Ocean Database 2009; uncertainties for upper ocean heating rates are given at one-standard error derived from sampling uncertainties. The gray bar in (b) corresponds to one standard deviation about the 2001–2010 average net TOA flux of 15 CMIP3 models</a:t>
            </a:r>
            <a:r>
              <a:rPr lang="en-US" sz="1000" dirty="0" smtClean="0">
                <a:solidFill>
                  <a:schemeClr val="tx1"/>
                </a:solidFill>
              </a:rPr>
              <a:t>.</a:t>
            </a:r>
            <a:endParaRPr lang="en-GB" sz="1000" dirty="0" smtClean="0">
              <a:solidFill>
                <a:schemeClr val="tx1"/>
              </a:solidFill>
            </a:endParaRPr>
          </a:p>
          <a:p>
            <a:pPr defTabSz="1281113"/>
            <a:r>
              <a:rPr lang="en-GB" sz="1000" dirty="0" smtClean="0"/>
              <a:t> </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8</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err="1" smtClean="0">
                <a:solidFill>
                  <a:schemeClr val="tx1"/>
                </a:solidFill>
              </a:rPr>
              <a:t>Deseasonalised</a:t>
            </a:r>
            <a:r>
              <a:rPr lang="en-GB" sz="1200" dirty="0" smtClean="0">
                <a:solidFill>
                  <a:schemeClr val="tx1"/>
                </a:solidFill>
              </a:rPr>
              <a:t> monthly anomalies of net radiation (60</a:t>
            </a:r>
            <a:r>
              <a:rPr lang="en-GB" sz="1200" baseline="30000" dirty="0" smtClean="0">
                <a:solidFill>
                  <a:schemeClr val="tx1"/>
                </a:solidFill>
              </a:rPr>
              <a:t>o</a:t>
            </a:r>
            <a:r>
              <a:rPr lang="en-GB" sz="1200" dirty="0" smtClean="0">
                <a:solidFill>
                  <a:schemeClr val="tx1"/>
                </a:solidFill>
              </a:rPr>
              <a:t>S-60</a:t>
            </a:r>
            <a:r>
              <a:rPr lang="en-GB" sz="1200" baseline="30000" dirty="0" smtClean="0">
                <a:solidFill>
                  <a:schemeClr val="tx1"/>
                </a:solidFill>
              </a:rPr>
              <a:t>o</a:t>
            </a:r>
            <a:r>
              <a:rPr lang="en-GB" sz="1200" dirty="0" smtClean="0">
                <a:solidFill>
                  <a:schemeClr val="tx1"/>
                </a:solidFill>
              </a:rPr>
              <a:t>N) from satellite data (ERBS WFOV; CERES) and reanalysis simulations (ERA Interim)  updated from ref 6 to include CMIP5 climate model simulations (AMIP 5 simulations from CNRM, NorESM1, HadGEM2 and INMCM4 in grey and combined historical and RCP4.5 scenario coupled simulations from  CNRM, </a:t>
            </a:r>
            <a:r>
              <a:rPr lang="en-GB" sz="1200" dirty="0" err="1" smtClean="0">
                <a:solidFill>
                  <a:schemeClr val="tx1"/>
                </a:solidFill>
              </a:rPr>
              <a:t>CanESM</a:t>
            </a:r>
            <a:r>
              <a:rPr lang="en-GB" sz="1200" dirty="0" smtClean="0">
                <a:solidFill>
                  <a:schemeClr val="tx1"/>
                </a:solidFill>
              </a:rPr>
              <a:t>, HadGEM2-ES and INMCM4 in blue shading). CERES has been updated to EBAF2.6 and ERA Interim to 1985-2010.</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10</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pPr>
            <a:endParaRPr lang="en-GB" sz="1200" dirty="0" smtClean="0">
              <a:solidFill>
                <a:prstClr val="black"/>
              </a:solidFill>
              <a:latin typeface="Calibri"/>
            </a:endParaRPr>
          </a:p>
        </p:txBody>
      </p:sp>
      <p:sp>
        <p:nvSpPr>
          <p:cNvPr id="4" name="Slide Number Placeholder 3"/>
          <p:cNvSpPr>
            <a:spLocks noGrp="1"/>
          </p:cNvSpPr>
          <p:nvPr>
            <p:ph type="sldNum" sz="quarter" idx="10"/>
          </p:nvPr>
        </p:nvSpPr>
        <p:spPr/>
        <p:txBody>
          <a:bodyPr/>
          <a:lstStyle/>
          <a:p>
            <a:fld id="{29FDB257-6FD9-4ABC-A90E-F8C2E44FE70D}" type="slidenum">
              <a:rPr lang="en-GB" smtClean="0"/>
              <a:pPr/>
              <a:t>12</a:t>
            </a:fld>
            <a:endParaRPr lang="en-GB"/>
          </a:p>
        </p:txBody>
      </p:sp>
    </p:spTree>
    <p:extLst>
      <p:ext uri="{BB962C8B-B14F-4D97-AF65-F5344CB8AC3E}">
        <p14:creationId xmlns:p14="http://schemas.microsoft.com/office/powerpoint/2010/main" val="257195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320675"/>
            <a:ext cx="1979613" cy="5546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52475" y="320675"/>
            <a:ext cx="5791200" cy="5546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libri"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en-US" dirty="0" smtClean="0"/>
              <a:t>Click to edit Master title style</a:t>
            </a:r>
            <a:endParaRPr lang="en-GB"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53194-4730-440D-932A-A91DBD4DA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02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13F45-EFCF-46F8-AAA7-64FE70879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205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63637-9A8D-4419-8A10-7EEF95F14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721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598F08-85EF-415E-B2A3-EA594115E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59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1BC252-3DA7-41E2-BED2-8E21B2C5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331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4DAB54-40DC-43D6-9326-EF3ECA9E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502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43E85C-4BE8-4577-9B46-7B37D502EF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29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28A994-3685-4463-B219-972D2002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838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3D5DB-AC56-4E36-B30D-CBF2773D8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67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F0780-7850-407E-95B7-2DF53787F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435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32DD61-F7B4-4CBB-9B49-69B7A88AE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079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EB31A71-877A-476F-A5CB-26DF3729CF71}"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E522D5-37C6-4B42-BB39-B7F740F8846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69314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8136B79-A508-41B0-97E3-6A89869255EC}"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EA3960-D30B-4CE7-8137-F068194951C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32186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722740-78D3-452D-89C1-DA088C57A92B}"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3733D7-F71E-40CF-9AD4-2814A3AC8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08124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9CBE802C-8A1C-4102-B665-E89A5E5F79E3}" type="datetimeFigureOut">
              <a:rPr lang="en-GB">
                <a:solidFill>
                  <a:prstClr val="black">
                    <a:tint val="75000"/>
                  </a:prstClr>
                </a:solidFill>
              </a:rPr>
              <a:pPr>
                <a:defRPr/>
              </a:pPr>
              <a:t>14/03/2014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91ED91-8033-48FB-ABBE-ACEBE0893EE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29989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F4CF08BE-23AC-4FF1-9A9F-1266DD8AB9B6}" type="datetimeFigureOut">
              <a:rPr lang="en-GB">
                <a:solidFill>
                  <a:prstClr val="black">
                    <a:tint val="75000"/>
                  </a:prstClr>
                </a:solidFill>
              </a:rPr>
              <a:pPr>
                <a:defRPr/>
              </a:pPr>
              <a:t>14/03/2014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953AC28-C0F6-47A3-8A7D-A3B72BBBDA5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40432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7353E67-69AD-40E5-A583-1386B0CD8DB7}" type="datetimeFigureOut">
              <a:rPr lang="en-GB">
                <a:solidFill>
                  <a:prstClr val="black">
                    <a:tint val="75000"/>
                  </a:prstClr>
                </a:solidFill>
              </a:rPr>
              <a:pPr>
                <a:defRPr/>
              </a:pPr>
              <a:t>14/03/2014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1EF5F8F-EC7A-40EF-B57C-46EE75C0B72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9580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52475" y="1647825"/>
            <a:ext cx="3884613"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89488" y="1647825"/>
            <a:ext cx="3886200"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884CE6-3B1C-4FBB-B7CB-5D191D05A988}" type="datetimeFigureOut">
              <a:rPr lang="en-GB">
                <a:solidFill>
                  <a:prstClr val="black">
                    <a:tint val="75000"/>
                  </a:prstClr>
                </a:solidFill>
              </a:rPr>
              <a:pPr>
                <a:defRPr/>
              </a:pPr>
              <a:t>14/03/2014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06AD465-DEC9-4FBE-8876-68750988D2A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9570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AABD02-9FEB-4965-8D37-96F94FA76F59}" type="datetimeFigureOut">
              <a:rPr lang="en-GB">
                <a:solidFill>
                  <a:prstClr val="black">
                    <a:tint val="75000"/>
                  </a:prstClr>
                </a:solidFill>
              </a:rPr>
              <a:pPr>
                <a:defRPr/>
              </a:pPr>
              <a:t>14/03/2014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D5432-875A-4E1F-900E-EC236F3F3C9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71056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262F98-3647-4F98-ACC4-1D8EAF892DEC}" type="datetimeFigureOut">
              <a:rPr lang="en-GB">
                <a:solidFill>
                  <a:prstClr val="black">
                    <a:tint val="75000"/>
                  </a:prstClr>
                </a:solidFill>
              </a:rPr>
              <a:pPr>
                <a:defRPr/>
              </a:pPr>
              <a:t>14/03/2014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0A28BB-218E-4358-A82B-1EED3AC5303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93456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FBDC5B9-CAF1-4B87-9464-910EB069CD91}"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7781E3-977E-4140-82C5-C946E8FB894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39115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012D34A-CD61-4139-9DB4-25599133D127}"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A156E3-11B8-4A28-91D4-5A622149507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45594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EB31A71-877A-476F-A5CB-26DF3729CF71}"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E522D5-37C6-4B42-BB39-B7F740F8846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99021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8136B79-A508-41B0-97E3-6A89869255EC}"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EA3960-D30B-4CE7-8137-F068194951C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7661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722740-78D3-452D-89C1-DA088C57A92B}"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3733D7-F71E-40CF-9AD4-2814A3AC8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95619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9CBE802C-8A1C-4102-B665-E89A5E5F79E3}" type="datetimeFigureOut">
              <a:rPr lang="en-GB">
                <a:solidFill>
                  <a:prstClr val="black">
                    <a:tint val="75000"/>
                  </a:prstClr>
                </a:solidFill>
              </a:rPr>
              <a:pPr>
                <a:defRPr/>
              </a:pPr>
              <a:t>14/03/2014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91ED91-8033-48FB-ABBE-ACEBE0893EE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804257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F4CF08BE-23AC-4FF1-9A9F-1266DD8AB9B6}" type="datetimeFigureOut">
              <a:rPr lang="en-GB">
                <a:solidFill>
                  <a:prstClr val="black">
                    <a:tint val="75000"/>
                  </a:prstClr>
                </a:solidFill>
              </a:rPr>
              <a:pPr>
                <a:defRPr/>
              </a:pPr>
              <a:t>14/03/2014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953AC28-C0F6-47A3-8A7D-A3B72BBBDA5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8399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7353E67-69AD-40E5-A583-1386B0CD8DB7}" type="datetimeFigureOut">
              <a:rPr lang="en-GB">
                <a:solidFill>
                  <a:prstClr val="black">
                    <a:tint val="75000"/>
                  </a:prstClr>
                </a:solidFill>
              </a:rPr>
              <a:pPr>
                <a:defRPr/>
              </a:pPr>
              <a:t>14/03/2014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1EF5F8F-EC7A-40EF-B57C-46EE75C0B72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02064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884CE6-3B1C-4FBB-B7CB-5D191D05A988}" type="datetimeFigureOut">
              <a:rPr lang="en-GB">
                <a:solidFill>
                  <a:prstClr val="black">
                    <a:tint val="75000"/>
                  </a:prstClr>
                </a:solidFill>
              </a:rPr>
              <a:pPr>
                <a:defRPr/>
              </a:pPr>
              <a:t>14/03/2014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06AD465-DEC9-4FBE-8876-68750988D2A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5805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AABD02-9FEB-4965-8D37-96F94FA76F59}" type="datetimeFigureOut">
              <a:rPr lang="en-GB">
                <a:solidFill>
                  <a:prstClr val="black">
                    <a:tint val="75000"/>
                  </a:prstClr>
                </a:solidFill>
              </a:rPr>
              <a:pPr>
                <a:defRPr/>
              </a:pPr>
              <a:t>14/03/2014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D5432-875A-4E1F-900E-EC236F3F3C9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36780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262F98-3647-4F98-ACC4-1D8EAF892DEC}" type="datetimeFigureOut">
              <a:rPr lang="en-GB">
                <a:solidFill>
                  <a:prstClr val="black">
                    <a:tint val="75000"/>
                  </a:prstClr>
                </a:solidFill>
              </a:rPr>
              <a:pPr>
                <a:defRPr/>
              </a:pPr>
              <a:t>14/03/2014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0A28BB-218E-4358-A82B-1EED3AC5303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12071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FBDC5B9-CAF1-4B87-9464-910EB069CD91}"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7781E3-977E-4140-82C5-C946E8FB894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59696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012D34A-CD61-4139-9DB4-25599133D127}"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A156E3-11B8-4A28-91D4-5A622149507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1003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80" name="Picture 68" descr="Device-black"/>
          <p:cNvPicPr>
            <a:picLocks noChangeAspect="1" noChangeArrowheads="1"/>
          </p:cNvPicPr>
          <p:nvPr/>
        </p:nvPicPr>
        <p:blipFill>
          <a:blip r:embed="rId13" cstate="print"/>
          <a:srcRect/>
          <a:stretch>
            <a:fillRect/>
          </a:stretch>
        </p:blipFill>
        <p:spPr bwMode="auto">
          <a:xfrm>
            <a:off x="7524750" y="434975"/>
            <a:ext cx="1184275" cy="387350"/>
          </a:xfrm>
          <a:prstGeom prst="rect">
            <a:avLst/>
          </a:prstGeom>
          <a:noFill/>
        </p:spPr>
      </p:pic>
      <p:sp>
        <p:nvSpPr>
          <p:cNvPr id="13333" name="Rectangle 21"/>
          <p:cNvSpPr>
            <a:spLocks noGrp="1" noChangeArrowheads="1"/>
          </p:cNvSpPr>
          <p:nvPr>
            <p:ph type="title"/>
          </p:nvPr>
        </p:nvSpPr>
        <p:spPr bwMode="auto">
          <a:xfrm>
            <a:off x="752475" y="320675"/>
            <a:ext cx="5980113" cy="10604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3334" name="Rectangle 22"/>
          <p:cNvSpPr>
            <a:spLocks noGrp="1" noChangeArrowheads="1"/>
          </p:cNvSpPr>
          <p:nvPr>
            <p:ph type="body" idx="1"/>
          </p:nvPr>
        </p:nvSpPr>
        <p:spPr bwMode="auto">
          <a:xfrm>
            <a:off x="752475" y="1647825"/>
            <a:ext cx="7923213" cy="4219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a:t>
            </a:r>
          </a:p>
        </p:txBody>
      </p:sp>
      <p:sp>
        <p:nvSpPr>
          <p:cNvPr id="13360" name="Line 48"/>
          <p:cNvSpPr>
            <a:spLocks noChangeShapeType="1"/>
          </p:cNvSpPr>
          <p:nvPr/>
        </p:nvSpPr>
        <p:spPr bwMode="auto">
          <a:xfrm>
            <a:off x="2268538" y="6813550"/>
            <a:ext cx="2232025" cy="0"/>
          </a:xfrm>
          <a:prstGeom prst="line">
            <a:avLst/>
          </a:prstGeom>
          <a:noFill/>
          <a:ln w="9525">
            <a:noFill/>
            <a:round/>
            <a:headEnd/>
            <a:tailEnd/>
          </a:ln>
          <a:effectLst/>
        </p:spPr>
        <p:txBody>
          <a:bodyPr anchor="ctr"/>
          <a:lstStyle/>
          <a:p>
            <a:endParaRPr lang="en-GB"/>
          </a:p>
        </p:txBody>
      </p:sp>
      <p:sp>
        <p:nvSpPr>
          <p:cNvPr id="13361" name="Line 49"/>
          <p:cNvSpPr>
            <a:spLocks noChangeShapeType="1"/>
          </p:cNvSpPr>
          <p:nvPr/>
        </p:nvSpPr>
        <p:spPr bwMode="auto">
          <a:xfrm>
            <a:off x="1763713" y="6858000"/>
            <a:ext cx="3095625" cy="0"/>
          </a:xfrm>
          <a:prstGeom prst="line">
            <a:avLst/>
          </a:prstGeom>
          <a:noFill/>
          <a:ln w="9525">
            <a:noFill/>
            <a:round/>
            <a:headEnd/>
            <a:tailEnd/>
          </a:ln>
          <a:effectLst/>
        </p:spPr>
        <p:txBody>
          <a:bodyPr anchor="ctr"/>
          <a:lstStyle/>
          <a:p>
            <a:endParaRPr lang="en-GB"/>
          </a:p>
        </p:txBody>
      </p:sp>
      <p:sp>
        <p:nvSpPr>
          <p:cNvPr id="13381" name="Rectangle 69"/>
          <p:cNvSpPr>
            <a:spLocks noChangeArrowheads="1"/>
          </p:cNvSpPr>
          <p:nvPr/>
        </p:nvSpPr>
        <p:spPr bwMode="hidden">
          <a:xfrm>
            <a:off x="7343775" y="0"/>
            <a:ext cx="1800225" cy="1125538"/>
          </a:xfrm>
          <a:prstGeom prst="rect">
            <a:avLst/>
          </a:prstGeom>
          <a:solidFill>
            <a:schemeClr val="bg1"/>
          </a:solidFill>
          <a:ln w="9525" algn="ctr">
            <a:noFill/>
            <a:miter lim="800000"/>
            <a:headEnd/>
            <a:tailEnd/>
          </a:ln>
          <a:effectLst/>
        </p:spPr>
        <p:txBody>
          <a:bodyPr wrap="none" anchor="ctr"/>
          <a:lstStyle/>
          <a:p>
            <a:endParaRPr lang="en-GB"/>
          </a:p>
        </p:txBody>
      </p:sp>
      <p:pic>
        <p:nvPicPr>
          <p:cNvPr id="13379" name="Picture 67" descr="Device-white"/>
          <p:cNvPicPr>
            <a:picLocks noChangeAspect="1" noChangeArrowheads="1"/>
          </p:cNvPicPr>
          <p:nvPr/>
        </p:nvPicPr>
        <p:blipFill>
          <a:blip r:embed="rId14" cstate="print"/>
          <a:srcRect/>
          <a:stretch>
            <a:fillRect/>
          </a:stretch>
        </p:blipFill>
        <p:spPr bwMode="hidden">
          <a:xfrm>
            <a:off x="7524750" y="436563"/>
            <a:ext cx="1184275" cy="387350"/>
          </a:xfrm>
          <a:prstGeom prst="rect">
            <a:avLst/>
          </a:prstGeom>
          <a:solidFill>
            <a:schemeClr val="bg1"/>
          </a:solid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iming>
    <p:tnLst>
      <p:par>
        <p:cTn id="1" dur="indefinite" restart="never" nodeType="tmRoot"/>
      </p:par>
    </p:tnLst>
  </p:timing>
  <p:hf hdr="0" dt="0"/>
  <p:txStyles>
    <p:titleStyle>
      <a:lvl1pPr algn="l" rtl="0" fontAlgn="base">
        <a:lnSpc>
          <a:spcPct val="85000"/>
        </a:lnSpc>
        <a:spcBef>
          <a:spcPct val="0"/>
        </a:spcBef>
        <a:spcAft>
          <a:spcPct val="0"/>
        </a:spcAft>
        <a:defRPr sz="2800">
          <a:solidFill>
            <a:schemeClr val="tx1"/>
          </a:solidFill>
          <a:latin typeface="+mj-lt"/>
          <a:ea typeface="+mj-ea"/>
          <a:cs typeface="+mj-cs"/>
        </a:defRPr>
      </a:lvl1pPr>
      <a:lvl2pPr algn="l" rtl="0" fontAlgn="base">
        <a:lnSpc>
          <a:spcPct val="85000"/>
        </a:lnSpc>
        <a:spcBef>
          <a:spcPct val="0"/>
        </a:spcBef>
        <a:spcAft>
          <a:spcPct val="0"/>
        </a:spcAft>
        <a:defRPr sz="2800">
          <a:solidFill>
            <a:schemeClr val="tx1"/>
          </a:solidFill>
          <a:latin typeface="Rdg Vesta" pitchFamily="50" charset="0"/>
        </a:defRPr>
      </a:lvl2pPr>
      <a:lvl3pPr algn="l" rtl="0" fontAlgn="base">
        <a:lnSpc>
          <a:spcPct val="85000"/>
        </a:lnSpc>
        <a:spcBef>
          <a:spcPct val="0"/>
        </a:spcBef>
        <a:spcAft>
          <a:spcPct val="0"/>
        </a:spcAft>
        <a:defRPr sz="2800">
          <a:solidFill>
            <a:schemeClr val="tx1"/>
          </a:solidFill>
          <a:latin typeface="Rdg Vesta" pitchFamily="50" charset="0"/>
        </a:defRPr>
      </a:lvl3pPr>
      <a:lvl4pPr algn="l" rtl="0" fontAlgn="base">
        <a:lnSpc>
          <a:spcPct val="85000"/>
        </a:lnSpc>
        <a:spcBef>
          <a:spcPct val="0"/>
        </a:spcBef>
        <a:spcAft>
          <a:spcPct val="0"/>
        </a:spcAft>
        <a:defRPr sz="2800">
          <a:solidFill>
            <a:schemeClr val="tx1"/>
          </a:solidFill>
          <a:latin typeface="Rdg Vesta" pitchFamily="50" charset="0"/>
        </a:defRPr>
      </a:lvl4pPr>
      <a:lvl5pPr algn="l" rtl="0" fontAlgn="base">
        <a:lnSpc>
          <a:spcPct val="85000"/>
        </a:lnSpc>
        <a:spcBef>
          <a:spcPct val="0"/>
        </a:spcBef>
        <a:spcAft>
          <a:spcPct val="0"/>
        </a:spcAft>
        <a:defRPr sz="2800">
          <a:solidFill>
            <a:schemeClr val="tx1"/>
          </a:solidFill>
          <a:latin typeface="Rdg Vesta" pitchFamily="50" charset="0"/>
        </a:defRPr>
      </a:lvl5pPr>
      <a:lvl6pPr marL="457200" algn="l" rtl="0" fontAlgn="base">
        <a:lnSpc>
          <a:spcPct val="85000"/>
        </a:lnSpc>
        <a:spcBef>
          <a:spcPct val="0"/>
        </a:spcBef>
        <a:spcAft>
          <a:spcPct val="0"/>
        </a:spcAft>
        <a:defRPr sz="2800">
          <a:solidFill>
            <a:schemeClr val="tx1"/>
          </a:solidFill>
          <a:latin typeface="Rdg Vesta" pitchFamily="50" charset="0"/>
        </a:defRPr>
      </a:lvl6pPr>
      <a:lvl7pPr marL="914400" algn="l" rtl="0" fontAlgn="base">
        <a:lnSpc>
          <a:spcPct val="85000"/>
        </a:lnSpc>
        <a:spcBef>
          <a:spcPct val="0"/>
        </a:spcBef>
        <a:spcAft>
          <a:spcPct val="0"/>
        </a:spcAft>
        <a:defRPr sz="2800">
          <a:solidFill>
            <a:schemeClr val="tx1"/>
          </a:solidFill>
          <a:latin typeface="Rdg Vesta" pitchFamily="50" charset="0"/>
        </a:defRPr>
      </a:lvl7pPr>
      <a:lvl8pPr marL="1371600" algn="l" rtl="0" fontAlgn="base">
        <a:lnSpc>
          <a:spcPct val="85000"/>
        </a:lnSpc>
        <a:spcBef>
          <a:spcPct val="0"/>
        </a:spcBef>
        <a:spcAft>
          <a:spcPct val="0"/>
        </a:spcAft>
        <a:defRPr sz="2800">
          <a:solidFill>
            <a:schemeClr val="tx1"/>
          </a:solidFill>
          <a:latin typeface="Rdg Vesta" pitchFamily="50" charset="0"/>
        </a:defRPr>
      </a:lvl8pPr>
      <a:lvl9pPr marL="1828800" algn="l" rtl="0" fontAlgn="base">
        <a:lnSpc>
          <a:spcPct val="85000"/>
        </a:lnSpc>
        <a:spcBef>
          <a:spcPct val="0"/>
        </a:spcBef>
        <a:spcAft>
          <a:spcPct val="0"/>
        </a:spcAft>
        <a:defRPr sz="2800">
          <a:solidFill>
            <a:schemeClr val="tx1"/>
          </a:solidFill>
          <a:latin typeface="Rdg Vesta" pitchFamily="50" charset="0"/>
        </a:defRPr>
      </a:lvl9pPr>
    </p:titleStyle>
    <p:bodyStyle>
      <a:lvl1pPr algn="l" rtl="0" fontAlgn="base">
        <a:lnSpc>
          <a:spcPct val="95000"/>
        </a:lnSpc>
        <a:spcBef>
          <a:spcPct val="20000"/>
        </a:spcBef>
        <a:spcAft>
          <a:spcPct val="0"/>
        </a:spcAft>
        <a:defRPr sz="8600">
          <a:solidFill>
            <a:schemeClr val="tx2"/>
          </a:solidFill>
          <a:latin typeface="Calibri" pitchFamily="34" charset="0"/>
          <a:ea typeface="+mn-ea"/>
          <a:cs typeface="+mn-cs"/>
        </a:defRPr>
      </a:lvl1pPr>
      <a:lvl2pPr marL="2330450" indent="-533400" algn="l" rtl="0" fontAlgn="base">
        <a:spcBef>
          <a:spcPct val="20000"/>
        </a:spcBef>
        <a:spcAft>
          <a:spcPct val="0"/>
        </a:spcAft>
        <a:defRPr sz="2800">
          <a:solidFill>
            <a:schemeClr val="tx1"/>
          </a:solidFill>
          <a:latin typeface="Arial" charset="0"/>
        </a:defRPr>
      </a:lvl2pPr>
      <a:lvl3pPr marL="2967038" indent="-457200" algn="l" rtl="0" fontAlgn="base">
        <a:spcBef>
          <a:spcPct val="20000"/>
        </a:spcBef>
        <a:spcAft>
          <a:spcPct val="0"/>
        </a:spcAft>
        <a:buChar char="•"/>
        <a:defRPr sz="2400">
          <a:solidFill>
            <a:schemeClr val="tx1"/>
          </a:solidFill>
          <a:latin typeface="Arial" charset="0"/>
        </a:defRPr>
      </a:lvl3pPr>
      <a:lvl4pPr marL="3527425" indent="-381000" algn="l" rtl="0" fontAlgn="base">
        <a:spcBef>
          <a:spcPct val="20000"/>
        </a:spcBef>
        <a:spcAft>
          <a:spcPct val="0"/>
        </a:spcAft>
        <a:buChar char="–"/>
        <a:defRPr sz="2000">
          <a:solidFill>
            <a:schemeClr val="tx1"/>
          </a:solidFill>
          <a:latin typeface="Arial" charset="0"/>
        </a:defRPr>
      </a:lvl4pPr>
      <a:lvl5pPr marL="4087813" indent="-381000" algn="l" rtl="0" fontAlgn="base">
        <a:spcBef>
          <a:spcPct val="20000"/>
        </a:spcBef>
        <a:spcAft>
          <a:spcPct val="0"/>
        </a:spcAft>
        <a:buChar char="»"/>
        <a:defRPr sz="2000">
          <a:solidFill>
            <a:schemeClr val="tx1"/>
          </a:solidFill>
          <a:latin typeface="Arial" charset="0"/>
        </a:defRPr>
      </a:lvl5pPr>
      <a:lvl6pPr marL="4545013" indent="-381000" algn="l" rtl="0" fontAlgn="base">
        <a:spcBef>
          <a:spcPct val="20000"/>
        </a:spcBef>
        <a:spcAft>
          <a:spcPct val="0"/>
        </a:spcAft>
        <a:buChar char="»"/>
        <a:defRPr sz="2000">
          <a:solidFill>
            <a:schemeClr val="tx1"/>
          </a:solidFill>
          <a:latin typeface="Arial" charset="0"/>
        </a:defRPr>
      </a:lvl6pPr>
      <a:lvl7pPr marL="5002213" indent="-381000" algn="l" rtl="0" fontAlgn="base">
        <a:spcBef>
          <a:spcPct val="20000"/>
        </a:spcBef>
        <a:spcAft>
          <a:spcPct val="0"/>
        </a:spcAft>
        <a:buChar char="»"/>
        <a:defRPr sz="2000">
          <a:solidFill>
            <a:schemeClr val="tx1"/>
          </a:solidFill>
          <a:latin typeface="Arial" charset="0"/>
        </a:defRPr>
      </a:lvl7pPr>
      <a:lvl8pPr marL="5459413" indent="-381000" algn="l" rtl="0" fontAlgn="base">
        <a:spcBef>
          <a:spcPct val="20000"/>
        </a:spcBef>
        <a:spcAft>
          <a:spcPct val="0"/>
        </a:spcAft>
        <a:buChar char="»"/>
        <a:defRPr sz="2000">
          <a:solidFill>
            <a:schemeClr val="tx1"/>
          </a:solidFill>
          <a:latin typeface="Arial" charset="0"/>
        </a:defRPr>
      </a:lvl8pPr>
      <a:lvl9pPr marL="5916613" indent="-3810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Rdg Vesta" pitchFamily="50" charset="0"/>
        </a:defRPr>
      </a:lvl2pPr>
      <a:lvl3pPr algn="l" rtl="0" fontAlgn="base">
        <a:spcBef>
          <a:spcPct val="0"/>
        </a:spcBef>
        <a:spcAft>
          <a:spcPct val="0"/>
        </a:spcAft>
        <a:defRPr sz="4400">
          <a:solidFill>
            <a:schemeClr val="tx2"/>
          </a:solidFill>
          <a:latin typeface="Rdg Vesta" pitchFamily="50" charset="0"/>
        </a:defRPr>
      </a:lvl3pPr>
      <a:lvl4pPr algn="l" rtl="0" fontAlgn="base">
        <a:spcBef>
          <a:spcPct val="0"/>
        </a:spcBef>
        <a:spcAft>
          <a:spcPct val="0"/>
        </a:spcAft>
        <a:defRPr sz="4400">
          <a:solidFill>
            <a:schemeClr val="tx2"/>
          </a:solidFill>
          <a:latin typeface="Rdg Vesta" pitchFamily="50" charset="0"/>
        </a:defRPr>
      </a:lvl4pPr>
      <a:lvl5pPr algn="l" rtl="0" fontAlgn="base">
        <a:spcBef>
          <a:spcPct val="0"/>
        </a:spcBef>
        <a:spcAft>
          <a:spcPct val="0"/>
        </a:spcAft>
        <a:defRPr sz="4400">
          <a:solidFill>
            <a:schemeClr val="tx2"/>
          </a:solidFill>
          <a:latin typeface="Rdg Vesta" pitchFamily="50" charset="0"/>
        </a:defRPr>
      </a:lvl5pPr>
      <a:lvl6pPr marL="457200" algn="l" rtl="0" fontAlgn="base">
        <a:spcBef>
          <a:spcPct val="0"/>
        </a:spcBef>
        <a:spcAft>
          <a:spcPct val="0"/>
        </a:spcAft>
        <a:defRPr sz="4400">
          <a:solidFill>
            <a:schemeClr val="tx2"/>
          </a:solidFill>
          <a:latin typeface="Rdg Vesta" pitchFamily="50" charset="0"/>
        </a:defRPr>
      </a:lvl6pPr>
      <a:lvl7pPr marL="914400" algn="l" rtl="0" fontAlgn="base">
        <a:spcBef>
          <a:spcPct val="0"/>
        </a:spcBef>
        <a:spcAft>
          <a:spcPct val="0"/>
        </a:spcAft>
        <a:defRPr sz="4400">
          <a:solidFill>
            <a:schemeClr val="tx2"/>
          </a:solidFill>
          <a:latin typeface="Rdg Vesta" pitchFamily="50" charset="0"/>
        </a:defRPr>
      </a:lvl7pPr>
      <a:lvl8pPr marL="1371600" algn="l" rtl="0" fontAlgn="base">
        <a:spcBef>
          <a:spcPct val="0"/>
        </a:spcBef>
        <a:spcAft>
          <a:spcPct val="0"/>
        </a:spcAft>
        <a:defRPr sz="4400">
          <a:solidFill>
            <a:schemeClr val="tx2"/>
          </a:solidFill>
          <a:latin typeface="Rdg Vesta" pitchFamily="50" charset="0"/>
        </a:defRPr>
      </a:lvl8pPr>
      <a:lvl9pPr marL="1828800" algn="l" rtl="0" fontAlgn="base">
        <a:spcBef>
          <a:spcPct val="0"/>
        </a:spcBef>
        <a:spcAft>
          <a:spcPct val="0"/>
        </a:spcAft>
        <a:defRPr sz="4400">
          <a:solidFill>
            <a:schemeClr val="tx2"/>
          </a:solidFill>
          <a:latin typeface="Rdg Vesta" pitchFamily="50"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B88E0A5-1193-41E6-8788-8E0525FA40EA}" type="slidenum">
              <a:rPr lang="en-US">
                <a:solidFill>
                  <a:srgbClr val="000000"/>
                </a:solidFill>
                <a:latin typeface="Arial" pitchFamily="34" charset="0"/>
              </a:rPr>
              <a:pPr>
                <a:defRPr/>
              </a:pPr>
              <a:t>‹#›</a:t>
            </a:fld>
            <a:endParaRPr lang="en-US">
              <a:solidFill>
                <a:srgbClr val="000000"/>
              </a:solidFill>
              <a:latin typeface="Arial" pitchFamily="34" charset="0"/>
            </a:endParaRPr>
          </a:p>
        </p:txBody>
      </p:sp>
      <p:pic>
        <p:nvPicPr>
          <p:cNvPr id="1031" name="Picture 9" descr="Device-whit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hidden">
          <a:xfrm>
            <a:off x="7731125" y="228600"/>
            <a:ext cx="1184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2516461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2BC7D5F-81F4-4115-A7EC-B75C41CC17AB}"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78AFE23-0573-4659-86EB-A24EA64C5E1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938542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2BC7D5F-81F4-4115-A7EC-B75C41CC17AB}" type="datetimeFigureOut">
              <a:rPr lang="en-GB">
                <a:solidFill>
                  <a:prstClr val="black">
                    <a:tint val="75000"/>
                  </a:prstClr>
                </a:solidFill>
              </a:rPr>
              <a:pPr>
                <a:defRPr/>
              </a:pPr>
              <a:t>14/03/2014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78AFE23-0573-4659-86EB-A24EA64C5E1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050636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0.jpeg"/><Relationship Id="rId5" Type="http://schemas.openxmlformats.org/officeDocument/2006/relationships/hyperlink" Target="http://journals.ametsoc.org/doi/abs/10.1175/2009JCLI2797.1" TargetMode="External"/><Relationship Id="rId4" Type="http://schemas.openxmlformats.org/officeDocument/2006/relationships/hyperlink" Target="http://onlinelibrary.wiley.com/doi/10.1002/met.285/ful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journals.ametsoc.org/doi/abs/10.1175/2011JCLI3932.1" TargetMode="External"/><Relationship Id="rId2" Type="http://schemas.openxmlformats.org/officeDocument/2006/relationships/hyperlink" Target="http://www.nature.com/nature/journal/vaop/ncurrent/full/nature12534.html" TargetMode="External"/><Relationship Id="rId1" Type="http://schemas.openxmlformats.org/officeDocument/2006/relationships/slideLayout" Target="../slideLayouts/slideLayout13.xml"/><Relationship Id="rId4" Type="http://schemas.openxmlformats.org/officeDocument/2006/relationships/hyperlink" Target="http://www.agu.org/pubs/crossref/2010/2009JD012442.s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carbonbrief.org/blog/2013/05/how-scientists-take-earth%E2%80%99s-temperature-an-interview-with-meteorologist-richard-allan" TargetMode="External"/><Relationship Id="rId2" Type="http://schemas.openxmlformats.org/officeDocument/2006/relationships/hyperlink" Target="http://t.co/dVItjD6C9v"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sciencemag.org/content/328/5976/316.summary" TargetMode="External"/><Relationship Id="rId1" Type="http://schemas.openxmlformats.org/officeDocument/2006/relationships/slideLayout" Target="../slideLayouts/slideLayout13.xm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hyperlink" Target="http://www.sciencemag.org/content/333/6044/866.full.html" TargetMode="External"/><Relationship Id="rId13" Type="http://schemas.openxmlformats.org/officeDocument/2006/relationships/hyperlink" Target="http://onlinelibrary.wiley.com/doi/10.1002/grl.50541/abstract" TargetMode="External"/><Relationship Id="rId18" Type="http://schemas.openxmlformats.org/officeDocument/2006/relationships/hyperlink" Target="http://www.agu.org/pubs/crossref/2011/2011GL048417.shtml" TargetMode="External"/><Relationship Id="rId3" Type="http://schemas.openxmlformats.org/officeDocument/2006/relationships/hyperlink" Target="http://www.met.reading.ac.uk/~sgs02rpa/research/DEEP-C.html#PAPERS" TargetMode="External"/><Relationship Id="rId21" Type="http://schemas.openxmlformats.org/officeDocument/2006/relationships/hyperlink" Target="http://www.agu.org/journals/gl/gl1113/2011GL047835/" TargetMode="External"/><Relationship Id="rId7" Type="http://schemas.openxmlformats.org/officeDocument/2006/relationships/hyperlink" Target="http://www.pnas.org/content/early/2011/06/27/1102467108" TargetMode="External"/><Relationship Id="rId12" Type="http://schemas.openxmlformats.org/officeDocument/2006/relationships/hyperlink" Target="http://www.nature.com/nature/journal/vaop/ncurrent/full/nature12534.html" TargetMode="External"/><Relationship Id="rId17" Type="http://schemas.openxmlformats.org/officeDocument/2006/relationships/hyperlink" Target="http://onlinelibrary.wiley.com/doi/10.1029/2012GL053901/abstract" TargetMode="External"/><Relationship Id="rId2" Type="http://schemas.openxmlformats.org/officeDocument/2006/relationships/image" Target="../media/image8.png"/><Relationship Id="rId16" Type="http://schemas.openxmlformats.org/officeDocument/2006/relationships/hyperlink" Target="http://www.nature.com/ngeo/journal/v5/n2/abs/ngeo1375.html" TargetMode="External"/><Relationship Id="rId20" Type="http://schemas.openxmlformats.org/officeDocument/2006/relationships/hyperlink" Target="http://www.nature.com/nclimate/journal/v1/n7/full/nclimate1229.html" TargetMode="External"/><Relationship Id="rId1" Type="http://schemas.openxmlformats.org/officeDocument/2006/relationships/slideLayout" Target="../slideLayouts/slideLayout13.xml"/><Relationship Id="rId6" Type="http://schemas.openxmlformats.org/officeDocument/2006/relationships/hyperlink" Target="http://www.nature.com/ngeo/journal/v6/n4/full/ngeo1740.html" TargetMode="External"/><Relationship Id="rId11" Type="http://schemas.openxmlformats.org/officeDocument/2006/relationships/hyperlink" Target="http://onlinelibrary.wiley.com/doi/10.1029/2009JD012105/abstract" TargetMode="External"/><Relationship Id="rId24" Type="http://schemas.openxmlformats.org/officeDocument/2006/relationships/image" Target="../media/image11.png"/><Relationship Id="rId5" Type="http://schemas.openxmlformats.org/officeDocument/2006/relationships/hyperlink" Target="http://onlinelibrary.wiley.com/doi/10.1002/grl.50156/abstract" TargetMode="External"/><Relationship Id="rId15" Type="http://schemas.openxmlformats.org/officeDocument/2006/relationships/hyperlink" Target="http://www.nature.com/nclimate/journal/vaop/ncurrent/full/nclimate1863.html" TargetMode="External"/><Relationship Id="rId23" Type="http://schemas.openxmlformats.org/officeDocument/2006/relationships/image" Target="../media/image10.png"/><Relationship Id="rId10" Type="http://schemas.openxmlformats.org/officeDocument/2006/relationships/hyperlink" Target="http://www.sciencemag.org/content/327/5970/1219.abstract" TargetMode="External"/><Relationship Id="rId19" Type="http://schemas.openxmlformats.org/officeDocument/2006/relationships/hyperlink" Target="http://t.co/D1mRINYrzl" TargetMode="External"/><Relationship Id="rId4" Type="http://schemas.openxmlformats.org/officeDocument/2006/relationships/hyperlink" Target="http://www.nature.com/nclimate/journal/v3/n9/full/nclimate1972.html" TargetMode="External"/><Relationship Id="rId9" Type="http://schemas.openxmlformats.org/officeDocument/2006/relationships/hyperlink" Target="http://pubs.giss.nasa.gov/docs/2011/2011_Hansen_etal.pdf" TargetMode="External"/><Relationship Id="rId14" Type="http://schemas.openxmlformats.org/officeDocument/2006/relationships/hyperlink" Target="http://onlinelibrary.wiley.com/doi/10.1002/grl.50382/abstract" TargetMode="External"/><Relationship Id="rId2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hyperlink" Target="http://www.nature.com/nature/journal/vaop/ncurrent/full/nature12534.html" TargetMode="Externa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hyperlink" Target="http://onlinelibrary.wiley.com/doi/10.1002/grl.50541/abstract" TargetMode="External"/><Relationship Id="rId4" Type="http://schemas.openxmlformats.org/officeDocument/2006/relationships/hyperlink" Target="http://onlinelibrary.wiley.com/doi/10.1029/2011GL050582/abstract"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nature.com/nclimate/journal/v4/n3/full/nclimate2106.html" TargetMode="External"/><Relationship Id="rId3" Type="http://schemas.openxmlformats.org/officeDocument/2006/relationships/hyperlink" Target="http://journals.ametsoc.org/doi/abs/10.1175/JCLI-D-12-00548.1" TargetMode="External"/><Relationship Id="rId7" Type="http://schemas.openxmlformats.org/officeDocument/2006/relationships/hyperlink" Target="http://journals.ametsoc.org/doi/abs/10.1175/2011JCLI3932.1" TargetMode="External"/><Relationship Id="rId12" Type="http://schemas.openxmlformats.org/officeDocument/2006/relationships/hyperlink" Target="http://journals.ametsoc.org/doi/abs/10.1175/JCLI-D-12-00834.1" TargetMode="External"/><Relationship Id="rId2" Type="http://schemas.openxmlformats.org/officeDocument/2006/relationships/image" Target="../media/image14.jpeg"/><Relationship Id="rId1" Type="http://schemas.openxmlformats.org/officeDocument/2006/relationships/slideLayout" Target="../slideLayouts/slideLayout40.xml"/><Relationship Id="rId6" Type="http://schemas.openxmlformats.org/officeDocument/2006/relationships/hyperlink" Target="http://link.springer.com/article/10.1007%2Fs00382-012-1484-z" TargetMode="External"/><Relationship Id="rId11" Type="http://schemas.openxmlformats.org/officeDocument/2006/relationships/hyperlink" Target="http://www.nature.com/nclimate/journal/v3/n7/full/nclimate1938.html?WT.ec_id=NCLIMATE-201307" TargetMode="External"/><Relationship Id="rId5" Type="http://schemas.openxmlformats.org/officeDocument/2006/relationships/hyperlink" Target="http://www.nature.com/nclimate/journal/v3/n6/full/nclimate1840.html" TargetMode="External"/><Relationship Id="rId10" Type="http://schemas.openxmlformats.org/officeDocument/2006/relationships/hyperlink" Target="http://www.nature.com/nclimate/journal/vaop/ncurrent/full/nclimate1863.html" TargetMode="External"/><Relationship Id="rId4" Type="http://schemas.openxmlformats.org/officeDocument/2006/relationships/image" Target="../media/image15.jpeg"/><Relationship Id="rId9" Type="http://schemas.openxmlformats.org/officeDocument/2006/relationships/hyperlink" Target="http://onlinelibrary.wiley.com/doi/10.1002/grl.50382/abstrac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hyperlink" Target="http://www.nature.com/nclimate/journal/v1/n5/full/nclimate1169.html" TargetMode="External"/><Relationship Id="rId3" Type="http://schemas.microsoft.com/office/2007/relationships/hdphoto" Target="../media/hdphoto1.wdp"/><Relationship Id="rId7" Type="http://schemas.openxmlformats.org/officeDocument/2006/relationships/hyperlink" Target="http://iopscience.iop.org/1748-9326/7/3/034015/article" TargetMode="External"/><Relationship Id="rId12" Type="http://schemas.openxmlformats.org/officeDocument/2006/relationships/hyperlink" Target="http://www.nature.com/ngeo/journal/v5/n2/abs/ngeo1375.html" TargetMode="External"/><Relationship Id="rId2"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hyperlink" Target="http://www.pnas.org/content/106/49/20572.abstract" TargetMode="External"/><Relationship Id="rId11" Type="http://schemas.openxmlformats.org/officeDocument/2006/relationships/hyperlink" Target="http://link.springer.com/article/10.1007/s00382-012-1427-8" TargetMode="External"/><Relationship Id="rId5" Type="http://schemas.openxmlformats.org/officeDocument/2006/relationships/hyperlink" Target="http://link.springer.com/article/10.1007/s00382-012-1484-z" TargetMode="External"/><Relationship Id="rId10" Type="http://schemas.openxmlformats.org/officeDocument/2006/relationships/hyperlink" Target="http://journals.ametsoc.org/doi/abs/10.1175/2009JCLI2652.1" TargetMode="External"/><Relationship Id="rId4" Type="http://schemas.openxmlformats.org/officeDocument/2006/relationships/hyperlink" Target="http://t.co/csgIEMZX72" TargetMode="External"/><Relationship Id="rId9" Type="http://schemas.openxmlformats.org/officeDocument/2006/relationships/hyperlink" Target="http://link.springer.com/article/10.1007/s00382-010-0742-1/fulltext.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journals.ametsoc.org/doi/abs/10.1175/JCLI-D-13-00294.1" TargetMode="External"/><Relationship Id="rId5" Type="http://schemas.openxmlformats.org/officeDocument/2006/relationships/hyperlink" Target="http://pubs.giss.nasa.gov/abs/ha06510a.html" TargetMode="External"/><Relationship Id="rId4" Type="http://schemas.openxmlformats.org/officeDocument/2006/relationships/hyperlink" Target="http://www.nature.com/ngeo/journal/v5/n2/abs/ngeo1375.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Rectangle 2"/>
          <p:cNvSpPr>
            <a:spLocks noGrp="1" noChangeArrowheads="1"/>
          </p:cNvSpPr>
          <p:nvPr>
            <p:ph type="ctrTitle"/>
          </p:nvPr>
        </p:nvSpPr>
        <p:spPr>
          <a:xfrm>
            <a:off x="179512" y="72008"/>
            <a:ext cx="8784976" cy="1196752"/>
          </a:xfrm>
        </p:spPr>
        <p:txBody>
          <a:bodyPr/>
          <a:lstStyle/>
          <a:p>
            <a:pPr>
              <a:tabLst>
                <a:tab pos="4038600" algn="l"/>
                <a:tab pos="6553200" algn="l"/>
              </a:tabLst>
            </a:pPr>
            <a:r>
              <a:rPr lang="en-GB" sz="3600" dirty="0" smtClean="0">
                <a:solidFill>
                  <a:schemeClr val="bg1"/>
                </a:solidFill>
                <a:latin typeface="Calibri" pitchFamily="34" charset="0"/>
                <a:cs typeface="Calibri" pitchFamily="34" charset="0"/>
              </a:rPr>
              <a:t>DEEP-C</a:t>
            </a:r>
            <a:r>
              <a:rPr lang="en-GB" sz="3600" dirty="0">
                <a:solidFill>
                  <a:schemeClr val="bg1"/>
                </a:solidFill>
                <a:cs typeface="Calibri" pitchFamily="34" charset="0"/>
              </a:rPr>
              <a:t> </a:t>
            </a:r>
            <a:r>
              <a:rPr lang="en-GB" sz="3600" dirty="0" smtClean="0">
                <a:solidFill>
                  <a:schemeClr val="bg1"/>
                </a:solidFill>
                <a:cs typeface="Calibri" pitchFamily="34" charset="0"/>
              </a:rPr>
              <a:t>– update on literature, WP1 radiation budget and WP4 dissemination</a:t>
            </a:r>
            <a:endParaRPr lang="en-GB" sz="3600" dirty="0">
              <a:solidFill>
                <a:schemeClr val="bg1"/>
              </a:solidFill>
              <a:latin typeface="Calibri" pitchFamily="34" charset="0"/>
              <a:cs typeface="Calibri" pitchFamily="34" charset="0"/>
            </a:endParaRPr>
          </a:p>
        </p:txBody>
      </p:sp>
      <p:sp>
        <p:nvSpPr>
          <p:cNvPr id="7" name="Rectangle 3"/>
          <p:cNvSpPr>
            <a:spLocks noGrp="1" noChangeArrowheads="1"/>
          </p:cNvSpPr>
          <p:nvPr>
            <p:ph type="subTitle" idx="1"/>
          </p:nvPr>
        </p:nvSpPr>
        <p:spPr>
          <a:xfrm>
            <a:off x="630237" y="2996952"/>
            <a:ext cx="7470155" cy="1728192"/>
          </a:xfrm>
          <a:solidFill>
            <a:schemeClr val="tx2">
              <a:lumMod val="20000"/>
              <a:lumOff val="80000"/>
              <a:alpha val="66000"/>
            </a:schemeClr>
          </a:solidFill>
        </p:spPr>
        <p:txBody>
          <a:bodyPr/>
          <a:lstStyle/>
          <a:p>
            <a:pPr algn="l"/>
            <a:r>
              <a:rPr lang="en-GB" sz="2800" dirty="0" smtClean="0">
                <a:latin typeface="Calibri" pitchFamily="34" charset="0"/>
                <a:cs typeface="Calibri" pitchFamily="34" charset="0"/>
              </a:rPr>
              <a:t>Richard Allan, </a:t>
            </a:r>
            <a:r>
              <a:rPr lang="en-GB" sz="2800" dirty="0" err="1" smtClean="0">
                <a:latin typeface="Calibri" pitchFamily="34" charset="0"/>
                <a:cs typeface="Calibri" pitchFamily="34" charset="0"/>
              </a:rPr>
              <a:t>Chunlei</a:t>
            </a:r>
            <a:r>
              <a:rPr lang="en-GB" sz="2800" dirty="0" smtClean="0">
                <a:latin typeface="Calibri" pitchFamily="34" charset="0"/>
                <a:cs typeface="Calibri" pitchFamily="34" charset="0"/>
              </a:rPr>
              <a:t> Liu</a:t>
            </a:r>
            <a:endParaRPr lang="en-GB" sz="2800" baseline="30000" dirty="0" smtClean="0">
              <a:latin typeface="Calibri" pitchFamily="34" charset="0"/>
              <a:cs typeface="Calibri" pitchFamily="34" charset="0"/>
            </a:endParaRPr>
          </a:p>
          <a:p>
            <a:pPr algn="l"/>
            <a:r>
              <a:rPr lang="en-GB" sz="2400" dirty="0" smtClean="0">
                <a:latin typeface="Calibri" pitchFamily="34" charset="0"/>
                <a:cs typeface="Calibri" pitchFamily="34" charset="0"/>
              </a:rPr>
              <a:t>University of Reading</a:t>
            </a:r>
          </a:p>
          <a:p>
            <a:pPr algn="l"/>
            <a:r>
              <a:rPr lang="en-GB" sz="2000" dirty="0" smtClean="0">
                <a:latin typeface="Calibri" pitchFamily="34" charset="0"/>
                <a:cs typeface="Calibri" pitchFamily="34" charset="0"/>
              </a:rPr>
              <a:t>Partners: Walker Institute, NASA Langley, DECC, NCAS, NCEO</a:t>
            </a:r>
            <a:r>
              <a:rPr lang="en-GB" sz="2400" dirty="0" smtClean="0">
                <a:latin typeface="Calibri" pitchFamily="34" charset="0"/>
                <a:cs typeface="Calibri" pitchFamily="34" charset="0"/>
              </a:rPr>
              <a:t>. </a:t>
            </a:r>
          </a:p>
        </p:txBody>
      </p:sp>
      <p:pic>
        <p:nvPicPr>
          <p:cNvPr id="8" name="Picture 2" descr="http://t3.gstatic.com/images?q=tbn:ANd9GcSAc6SgqREl6SGxxfhGbrVoYy4UgxqXHCowQXLspkBKjCUYHhW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87" t="-6020" r="-4623" b="-15540"/>
          <a:stretch/>
        </p:blipFill>
        <p:spPr bwMode="auto">
          <a:xfrm>
            <a:off x="7111204" y="6018607"/>
            <a:ext cx="1784724" cy="613537"/>
          </a:xfrm>
          <a:prstGeom prst="rect">
            <a:avLst/>
          </a:prstGeom>
          <a:solidFill>
            <a:schemeClr val="bg1"/>
          </a:solidFill>
          <a:extLst/>
        </p:spPr>
      </p:pic>
      <p:pic>
        <p:nvPicPr>
          <p:cNvPr id="9" name="Picture 4" descr="http://t0.gstatic.com/images?q=tbn:ANd9GcTnNUsxjTdOwi8q8TPFpZ1pq-CAoNRCJM9BH33D03WGY36Bic8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254" y="6018607"/>
            <a:ext cx="2013784" cy="613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cam.ac.uk/research/srg/netos/molten/images/reading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383" y="60186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nerc.ac.uk/site/logos/graphics/nceo/nceologo79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4583" y="6018607"/>
            <a:ext cx="2323681" cy="605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7139136" cy="1143000"/>
          </a:xfrm>
        </p:spPr>
        <p:txBody>
          <a:bodyPr/>
          <a:lstStyle/>
          <a:p>
            <a:r>
              <a:rPr lang="en-GB" sz="3600" dirty="0" smtClean="0">
                <a:latin typeface="Calibri" pitchFamily="34" charset="0"/>
                <a:cs typeface="Calibri" pitchFamily="34" charset="0"/>
              </a:rPr>
              <a:t>Variation in net radiation since 1985</a:t>
            </a:r>
            <a:endParaRPr lang="en-GB" sz="3600" dirty="0">
              <a:latin typeface="Calibri" pitchFamily="34" charset="0"/>
              <a:cs typeface="Calibri" pitchFamily="34" charset="0"/>
            </a:endParaRPr>
          </a:p>
        </p:txBody>
      </p:sp>
      <p:pic>
        <p:nvPicPr>
          <p:cNvPr id="10" name="Picture 9" descr="ERB_WFOV_CERES_cmip.png"/>
          <p:cNvPicPr>
            <a:picLocks noChangeAspect="1"/>
          </p:cNvPicPr>
          <p:nvPr/>
        </p:nvPicPr>
        <p:blipFill>
          <a:blip r:embed="rId3" cstate="print"/>
          <a:stretch>
            <a:fillRect/>
          </a:stretch>
        </p:blipFill>
        <p:spPr>
          <a:xfrm>
            <a:off x="360040" y="1340768"/>
            <a:ext cx="8316416" cy="4158208"/>
          </a:xfrm>
          <a:prstGeom prst="rect">
            <a:avLst/>
          </a:prstGeom>
        </p:spPr>
      </p:pic>
      <p:sp>
        <p:nvSpPr>
          <p:cNvPr id="5" name="TextBox 4"/>
          <p:cNvSpPr txBox="1"/>
          <p:nvPr/>
        </p:nvSpPr>
        <p:spPr>
          <a:xfrm>
            <a:off x="3131840" y="5661248"/>
            <a:ext cx="5544616" cy="646331"/>
          </a:xfrm>
          <a:prstGeom prst="rect">
            <a:avLst/>
          </a:prstGeom>
          <a:noFill/>
        </p:spPr>
        <p:txBody>
          <a:bodyPr wrap="square" rtlCol="0">
            <a:spAutoFit/>
          </a:bodyPr>
          <a:lstStyle/>
          <a:p>
            <a:r>
              <a:rPr lang="en-GB" sz="1800" dirty="0" smtClean="0">
                <a:solidFill>
                  <a:schemeClr val="tx1"/>
                </a:solidFill>
                <a:latin typeface="Arial" pitchFamily="34" charset="0"/>
                <a:cs typeface="Arial" pitchFamily="34" charset="0"/>
              </a:rPr>
              <a:t>60S-60N, after </a:t>
            </a:r>
            <a:r>
              <a:rPr lang="en-GB" sz="1800" dirty="0" smtClean="0">
                <a:solidFill>
                  <a:schemeClr val="tx1"/>
                </a:solidFill>
                <a:latin typeface="Arial" pitchFamily="34" charset="0"/>
                <a:cs typeface="Arial" pitchFamily="34" charset="0"/>
                <a:hlinkClick r:id="rId4"/>
              </a:rPr>
              <a:t>Allan (2011) </a:t>
            </a:r>
            <a:r>
              <a:rPr lang="en-GB" sz="1800" dirty="0" err="1" smtClean="0">
                <a:solidFill>
                  <a:schemeClr val="tx1"/>
                </a:solidFill>
                <a:latin typeface="Arial" pitchFamily="34" charset="0"/>
                <a:cs typeface="Arial" pitchFamily="34" charset="0"/>
                <a:hlinkClick r:id="rId4"/>
              </a:rPr>
              <a:t>Meteorol</a:t>
            </a:r>
            <a:r>
              <a:rPr lang="en-GB" sz="1800" dirty="0" smtClean="0">
                <a:solidFill>
                  <a:schemeClr val="tx1"/>
                </a:solidFill>
                <a:latin typeface="Arial" pitchFamily="34" charset="0"/>
                <a:cs typeface="Arial" pitchFamily="34" charset="0"/>
                <a:hlinkClick r:id="rId4"/>
              </a:rPr>
              <a:t>. Apps</a:t>
            </a:r>
            <a:r>
              <a:rPr lang="en-GB" sz="1800" dirty="0" smtClean="0">
                <a:solidFill>
                  <a:schemeClr val="tx1"/>
                </a:solidFill>
                <a:latin typeface="Arial" pitchFamily="34" charset="0"/>
                <a:cs typeface="Arial" pitchFamily="34" charset="0"/>
              </a:rPr>
              <a:t>; see also </a:t>
            </a:r>
            <a:r>
              <a:rPr lang="en-GB" sz="1800" dirty="0" smtClean="0">
                <a:solidFill>
                  <a:schemeClr val="tx1"/>
                </a:solidFill>
                <a:latin typeface="Arial" pitchFamily="34" charset="0"/>
                <a:cs typeface="Arial" pitchFamily="34" charset="0"/>
                <a:hlinkClick r:id="rId5"/>
              </a:rPr>
              <a:t>Harries and </a:t>
            </a:r>
            <a:r>
              <a:rPr lang="en-GB" sz="1800" dirty="0" err="1" smtClean="0">
                <a:solidFill>
                  <a:schemeClr val="tx1"/>
                </a:solidFill>
                <a:latin typeface="Arial" pitchFamily="34" charset="0"/>
                <a:cs typeface="Arial" pitchFamily="34" charset="0"/>
                <a:hlinkClick r:id="rId5"/>
              </a:rPr>
              <a:t>Bettolli</a:t>
            </a:r>
            <a:r>
              <a:rPr lang="en-GB" sz="1800" dirty="0" smtClean="0">
                <a:solidFill>
                  <a:schemeClr val="tx1"/>
                </a:solidFill>
                <a:latin typeface="Arial" pitchFamily="34" charset="0"/>
                <a:cs typeface="Arial" pitchFamily="34" charset="0"/>
                <a:hlinkClick r:id="rId5"/>
              </a:rPr>
              <a:t> (2010) J. </a:t>
            </a:r>
            <a:r>
              <a:rPr lang="en-GB" sz="1800" dirty="0" err="1" smtClean="0">
                <a:solidFill>
                  <a:schemeClr val="tx1"/>
                </a:solidFill>
                <a:latin typeface="Arial" pitchFamily="34" charset="0"/>
                <a:cs typeface="Arial" pitchFamily="34" charset="0"/>
                <a:hlinkClick r:id="rId5"/>
              </a:rPr>
              <a:t>Clim</a:t>
            </a:r>
            <a:endParaRPr lang="en-GB" sz="1800" dirty="0">
              <a:solidFill>
                <a:schemeClr val="tx1"/>
              </a:solidFill>
              <a:latin typeface="Arial" pitchFamily="34" charset="0"/>
              <a:cs typeface="Arial" pitchFamily="34" charset="0"/>
            </a:endParaRPr>
          </a:p>
        </p:txBody>
      </p:sp>
      <p:pic>
        <p:nvPicPr>
          <p:cNvPr id="6" name="Picture 2" descr="Image: Terra Satellite"/>
          <p:cNvPicPr>
            <a:picLocks noChangeAspect="1" noChangeArrowheads="1"/>
          </p:cNvPicPr>
          <p:nvPr/>
        </p:nvPicPr>
        <p:blipFill>
          <a:blip r:embed="rId6" cstate="print"/>
          <a:srcRect/>
          <a:stretch>
            <a:fillRect/>
          </a:stretch>
        </p:blipFill>
        <p:spPr bwMode="auto">
          <a:xfrm>
            <a:off x="7452320" y="116632"/>
            <a:ext cx="1539496" cy="943563"/>
          </a:xfrm>
          <a:prstGeom prst="rect">
            <a:avLst/>
          </a:prstGeom>
          <a:noFill/>
        </p:spPr>
      </p:pic>
    </p:spTree>
    <p:extLst>
      <p:ext uri="{BB962C8B-B14F-4D97-AF65-F5344CB8AC3E}">
        <p14:creationId xmlns:p14="http://schemas.microsoft.com/office/powerpoint/2010/main" val="2944276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20272" y="764704"/>
            <a:ext cx="1944216" cy="4525963"/>
          </a:xfrm>
        </p:spPr>
        <p:txBody>
          <a:bodyPr/>
          <a:lstStyle/>
          <a:p>
            <a:pPr marL="0" indent="0">
              <a:buNone/>
            </a:pPr>
            <a:r>
              <a:rPr lang="en-GB" sz="2200" dirty="0" smtClean="0">
                <a:solidFill>
                  <a:srgbClr val="1A13AD"/>
                </a:solidFill>
              </a:rPr>
              <a:t>Reconstruction of global net radiation:</a:t>
            </a:r>
          </a:p>
          <a:p>
            <a:pPr marL="0" indent="0">
              <a:buNone/>
            </a:pPr>
            <a:endParaRPr lang="en-GB" sz="2000" dirty="0"/>
          </a:p>
          <a:p>
            <a:r>
              <a:rPr lang="en-GB" sz="2000" dirty="0" smtClean="0"/>
              <a:t>ERA Interim</a:t>
            </a:r>
          </a:p>
          <a:p>
            <a:r>
              <a:rPr lang="en-GB" sz="2000" dirty="0" smtClean="0"/>
              <a:t>CERES</a:t>
            </a:r>
          </a:p>
          <a:p>
            <a:r>
              <a:rPr lang="en-GB" sz="2000" dirty="0" smtClean="0"/>
              <a:t>ERBS-WFOV</a:t>
            </a:r>
          </a:p>
          <a:p>
            <a:pPr marL="0" indent="0">
              <a:buNone/>
            </a:pPr>
            <a:endParaRPr lang="en-GB" sz="2000" dirty="0"/>
          </a:p>
          <a:p>
            <a:pPr marL="0" indent="0">
              <a:buNone/>
            </a:pPr>
            <a:r>
              <a:rPr lang="en-GB" sz="2000" dirty="0" smtClean="0"/>
              <a:t>Compared with UK Met Office </a:t>
            </a:r>
            <a:r>
              <a:rPr lang="en-GB" sz="2000" b="1" dirty="0" smtClean="0"/>
              <a:t>HadGEM3 </a:t>
            </a:r>
            <a:r>
              <a:rPr lang="en-GB" sz="2000" dirty="0" smtClean="0"/>
              <a:t>simulations with observed sea surface temperature</a:t>
            </a:r>
          </a:p>
          <a:p>
            <a:pPr marL="0" indent="0">
              <a:buNone/>
            </a:pPr>
            <a:r>
              <a:rPr lang="en-GB" sz="2000" b="1" dirty="0" smtClean="0">
                <a:solidFill>
                  <a:schemeClr val="accent2"/>
                </a:solidFill>
              </a:rPr>
              <a:t>See talk by </a:t>
            </a:r>
            <a:r>
              <a:rPr lang="en-GB" sz="2000" b="1" dirty="0" err="1" smtClean="0">
                <a:solidFill>
                  <a:schemeClr val="accent2"/>
                </a:solidFill>
              </a:rPr>
              <a:t>Chunlei</a:t>
            </a:r>
            <a:r>
              <a:rPr lang="en-GB" sz="2000" b="1" dirty="0" smtClean="0">
                <a:solidFill>
                  <a:schemeClr val="accent2"/>
                </a:solidFill>
              </a:rPr>
              <a:t> Liu</a:t>
            </a:r>
            <a:endParaRPr lang="en-GB" sz="2000" b="1" dirty="0">
              <a:solidFill>
                <a:schemeClr val="accent2"/>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6773173" cy="656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871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5" y="877917"/>
            <a:ext cx="4248472" cy="420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496" y="44624"/>
            <a:ext cx="8229600" cy="850106"/>
          </a:xfrm>
        </p:spPr>
        <p:txBody>
          <a:bodyPr/>
          <a:lstStyle/>
          <a:p>
            <a:r>
              <a:rPr lang="en-GB" dirty="0" smtClean="0">
                <a:solidFill>
                  <a:schemeClr val="accent2"/>
                </a:solidFill>
              </a:rPr>
              <a:t>Minor energy flux terms</a:t>
            </a:r>
            <a:endParaRPr lang="en-GB" dirty="0">
              <a:solidFill>
                <a:schemeClr val="accent2"/>
              </a:solidFill>
            </a:endParaRPr>
          </a:p>
        </p:txBody>
      </p:sp>
      <p:pic>
        <p:nvPicPr>
          <p:cNvPr id="8" name="Picture 2"/>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251520" y="1306232"/>
            <a:ext cx="4680520" cy="39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39552" y="5291682"/>
            <a:ext cx="7992888" cy="1569660"/>
          </a:xfrm>
          <a:prstGeom prst="rect">
            <a:avLst/>
          </a:prstGeom>
        </p:spPr>
        <p:txBody>
          <a:bodyPr wrap="square">
            <a:spAutoFit/>
          </a:bodyPr>
          <a:lstStyle/>
          <a:p>
            <a:pPr marL="342900" lvl="0" indent="-342900" fontAlgn="auto">
              <a:spcBef>
                <a:spcPts val="0"/>
              </a:spcBef>
              <a:spcAft>
                <a:spcPts val="0"/>
              </a:spcAft>
              <a:buFontTx/>
              <a:buAutoNum type="arabicParenR"/>
            </a:pPr>
            <a:r>
              <a:rPr lang="en-GB" sz="1600" dirty="0">
                <a:solidFill>
                  <a:prstClr val="black"/>
                </a:solidFill>
                <a:latin typeface="Calibri"/>
              </a:rPr>
              <a:t>Changes in atmospheric energy (</a:t>
            </a:r>
            <a:r>
              <a:rPr lang="el-GR" sz="1600" dirty="0">
                <a:solidFill>
                  <a:prstClr val="black"/>
                </a:solidFill>
                <a:latin typeface="Calibri"/>
              </a:rPr>
              <a:t>Δ</a:t>
            </a:r>
            <a:r>
              <a:rPr lang="en-GB" sz="1600" dirty="0">
                <a:solidFill>
                  <a:prstClr val="black"/>
                </a:solidFill>
                <a:latin typeface="Calibri"/>
              </a:rPr>
              <a:t>A) from ERA Interim (thin black)</a:t>
            </a:r>
          </a:p>
          <a:p>
            <a:pPr marL="342900" lvl="0" indent="-342900" fontAlgn="auto">
              <a:spcBef>
                <a:spcPts val="0"/>
              </a:spcBef>
              <a:spcAft>
                <a:spcPts val="0"/>
              </a:spcAft>
              <a:buFontTx/>
              <a:buAutoNum type="arabicParenR"/>
            </a:pPr>
            <a:r>
              <a:rPr lang="en-GB" sz="1600" dirty="0">
                <a:solidFill>
                  <a:prstClr val="black"/>
                </a:solidFill>
                <a:latin typeface="Calibri"/>
              </a:rPr>
              <a:t>Changes in energy required to melt Arctic ice (</a:t>
            </a:r>
            <a:r>
              <a:rPr lang="el-GR" sz="1600" dirty="0">
                <a:solidFill>
                  <a:prstClr val="black"/>
                </a:solidFill>
                <a:latin typeface="Calibri"/>
              </a:rPr>
              <a:t>Δ</a:t>
            </a:r>
            <a:r>
              <a:rPr lang="en-GB" sz="1600" dirty="0">
                <a:solidFill>
                  <a:prstClr val="black"/>
                </a:solidFill>
                <a:latin typeface="Calibri"/>
              </a:rPr>
              <a:t>I). I assumed that additional land ice melt and heating increased these changes by factor of 2.</a:t>
            </a:r>
          </a:p>
          <a:p>
            <a:pPr marL="342900" lvl="0" indent="-342900" fontAlgn="auto">
              <a:spcBef>
                <a:spcPts val="0"/>
              </a:spcBef>
              <a:spcAft>
                <a:spcPts val="0"/>
              </a:spcAft>
              <a:buFontTx/>
              <a:buAutoNum type="arabicParenR"/>
            </a:pPr>
            <a:r>
              <a:rPr lang="en-GB" sz="1600" dirty="0">
                <a:solidFill>
                  <a:prstClr val="black"/>
                </a:solidFill>
                <a:latin typeface="Calibri"/>
              </a:rPr>
              <a:t>Heating of the land surface (</a:t>
            </a:r>
            <a:r>
              <a:rPr lang="el-GR" sz="1600" dirty="0">
                <a:solidFill>
                  <a:prstClr val="black"/>
                </a:solidFill>
                <a:latin typeface="Calibri"/>
              </a:rPr>
              <a:t>Δ</a:t>
            </a:r>
            <a:r>
              <a:rPr lang="en-GB" sz="1600" dirty="0">
                <a:solidFill>
                  <a:prstClr val="black"/>
                </a:solidFill>
                <a:latin typeface="Calibri"/>
              </a:rPr>
              <a:t>L) from ERA Interim (brown)</a:t>
            </a:r>
          </a:p>
          <a:p>
            <a:pPr marL="342900" lvl="0" indent="-342900" fontAlgn="auto">
              <a:spcBef>
                <a:spcPts val="0"/>
              </a:spcBef>
              <a:spcAft>
                <a:spcPts val="0"/>
              </a:spcAft>
              <a:buFontTx/>
              <a:buAutoNum type="arabicParenR"/>
            </a:pPr>
            <a:r>
              <a:rPr lang="en-GB" sz="1600" dirty="0">
                <a:solidFill>
                  <a:prstClr val="black"/>
                </a:solidFill>
                <a:latin typeface="Calibri"/>
              </a:rPr>
              <a:t>I adjusted the sum so that the average equalled the 0.07+0.04 Wm</a:t>
            </a:r>
            <a:r>
              <a:rPr lang="en-GB" sz="1600" baseline="30000" dirty="0">
                <a:solidFill>
                  <a:prstClr val="black"/>
                </a:solidFill>
                <a:latin typeface="Calibri"/>
              </a:rPr>
              <a:t>-2</a:t>
            </a:r>
            <a:r>
              <a:rPr lang="en-GB" sz="1600" dirty="0">
                <a:solidFill>
                  <a:prstClr val="black"/>
                </a:solidFill>
                <a:latin typeface="Calibri"/>
              </a:rPr>
              <a:t> minor heating terms assumed in Loeb et al. (thick black line)  which included the deep ocean (</a:t>
            </a:r>
            <a:r>
              <a:rPr lang="el-GR" sz="1600" dirty="0">
                <a:solidFill>
                  <a:prstClr val="black"/>
                </a:solidFill>
                <a:latin typeface="Calibri"/>
              </a:rPr>
              <a:t>Δ</a:t>
            </a:r>
            <a:r>
              <a:rPr lang="en-GB" sz="1600" dirty="0">
                <a:solidFill>
                  <a:prstClr val="black"/>
                </a:solidFill>
                <a:latin typeface="Calibri"/>
              </a:rPr>
              <a:t>D) term. </a:t>
            </a:r>
          </a:p>
        </p:txBody>
      </p:sp>
    </p:spTree>
    <p:extLst>
      <p:ext uri="{BB962C8B-B14F-4D97-AF65-F5344CB8AC3E}">
        <p14:creationId xmlns:p14="http://schemas.microsoft.com/office/powerpoint/2010/main" val="864910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99176" cy="1143000"/>
          </a:xfrm>
        </p:spPr>
        <p:txBody>
          <a:bodyPr/>
          <a:lstStyle/>
          <a:p>
            <a:r>
              <a:rPr lang="en-GB" sz="4000" dirty="0" smtClean="0">
                <a:solidFill>
                  <a:schemeClr val="accent2"/>
                </a:solidFill>
              </a:rPr>
              <a:t>New estimates of surface fluxes</a:t>
            </a:r>
            <a:endParaRPr lang="en-GB" sz="4000" dirty="0">
              <a:solidFill>
                <a:schemeClr val="accent2"/>
              </a:solidFill>
            </a:endParaRPr>
          </a:p>
        </p:txBody>
      </p:sp>
      <p:sp>
        <p:nvSpPr>
          <p:cNvPr id="5" name="Content Placeholder 2"/>
          <p:cNvSpPr txBox="1">
            <a:spLocks/>
          </p:cNvSpPr>
          <p:nvPr/>
        </p:nvSpPr>
        <p:spPr bwMode="auto">
          <a:xfrm>
            <a:off x="457200" y="1672209"/>
            <a:ext cx="3178696" cy="24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t>WP1 – improved 2D estimate of surface fluxes combining ERA Interim transports and CERES TOA radiation budget</a:t>
            </a:r>
          </a:p>
          <a:p>
            <a:endParaRPr lang="en-GB" sz="2400" kern="0" dirty="0" smtClean="0"/>
          </a:p>
          <a:p>
            <a:endParaRPr lang="en-GB" kern="0" dirty="0" smtClean="0"/>
          </a:p>
          <a:p>
            <a:endParaRPr lang="en-GB" kern="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512205"/>
            <a:ext cx="8424937" cy="879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91880" y="5401859"/>
            <a:ext cx="5065182" cy="400110"/>
          </a:xfrm>
          <a:prstGeom prst="rect">
            <a:avLst/>
          </a:prstGeom>
          <a:noFill/>
        </p:spPr>
        <p:txBody>
          <a:bodyPr wrap="square" rtlCol="0">
            <a:spAutoFit/>
          </a:bodyPr>
          <a:lstStyle/>
          <a:p>
            <a:pPr algn="r"/>
            <a:r>
              <a:rPr lang="en-GB" sz="2000" dirty="0" smtClean="0">
                <a:solidFill>
                  <a:schemeClr val="tx1"/>
                </a:solidFill>
                <a:latin typeface="+mn-lt"/>
              </a:rPr>
              <a:t>e.g. </a:t>
            </a:r>
            <a:r>
              <a:rPr lang="en-GB" sz="2000" dirty="0" err="1" smtClean="0">
                <a:solidFill>
                  <a:schemeClr val="tx1"/>
                </a:solidFill>
                <a:latin typeface="+mn-lt"/>
              </a:rPr>
              <a:t>Berrisford</a:t>
            </a:r>
            <a:r>
              <a:rPr lang="en-GB" sz="2000" dirty="0" smtClean="0">
                <a:solidFill>
                  <a:schemeClr val="tx1"/>
                </a:solidFill>
                <a:latin typeface="+mn-lt"/>
              </a:rPr>
              <a:t> et al. (2011) QJRMS</a:t>
            </a:r>
            <a:endParaRPr lang="en-GB" sz="2000" dirty="0">
              <a:solidFill>
                <a:schemeClr val="tx1"/>
              </a:solidFill>
              <a:latin typeface="+mn-lt"/>
            </a:endParaRPr>
          </a:p>
        </p:txBody>
      </p:sp>
      <p:pic>
        <p:nvPicPr>
          <p:cNvPr id="8" name="Content Placeholder 7" descr="ceres_anim.gif"/>
          <p:cNvPicPr>
            <a:picLocks noGrp="1" noChangeAspect="1"/>
          </p:cNvPicPr>
          <p:nvPr>
            <p:ph idx="1"/>
          </p:nvPr>
        </p:nvPicPr>
        <p:blipFill>
          <a:blip r:embed="rId3" cstate="print"/>
          <a:stretch>
            <a:fillRect/>
          </a:stretch>
        </p:blipFill>
        <p:spPr>
          <a:xfrm>
            <a:off x="4427984" y="1484784"/>
            <a:ext cx="3725666" cy="2692415"/>
          </a:xfrm>
        </p:spPr>
      </p:pic>
    </p:spTree>
    <p:extLst>
      <p:ext uri="{BB962C8B-B14F-4D97-AF65-F5344CB8AC3E}">
        <p14:creationId xmlns:p14="http://schemas.microsoft.com/office/powerpoint/2010/main" val="352110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Preliminary work on surface fluxes</a:t>
            </a:r>
            <a:endParaRPr lang="en-GB" sz="4000" dirty="0"/>
          </a:p>
        </p:txBody>
      </p:sp>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t="43101"/>
          <a:stretch/>
        </p:blipFill>
        <p:spPr>
          <a:xfrm>
            <a:off x="395536" y="1412776"/>
            <a:ext cx="6477000" cy="4430713"/>
          </a:xfrm>
          <a:prstGeom prst="rect">
            <a:avLst/>
          </a:prstGeom>
        </p:spPr>
      </p:pic>
    </p:spTree>
    <p:extLst>
      <p:ext uri="{BB962C8B-B14F-4D97-AF65-F5344CB8AC3E}">
        <p14:creationId xmlns:p14="http://schemas.microsoft.com/office/powerpoint/2010/main" val="336189479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Preliminary</a:t>
            </a:r>
            <a:r>
              <a:rPr lang="en-GB" dirty="0" smtClean="0">
                <a:latin typeface="Calibri" pitchFamily="34" charset="0"/>
              </a:rPr>
              <a:t> findings</a:t>
            </a:r>
            <a:endParaRPr lang="en-GB" dirty="0">
              <a:latin typeface="Calibri" pitchFamily="34" charset="0"/>
            </a:endParaRPr>
          </a:p>
        </p:txBody>
      </p:sp>
      <p:sp>
        <p:nvSpPr>
          <p:cNvPr id="3" name="Content Placeholder 2"/>
          <p:cNvSpPr>
            <a:spLocks noGrp="1"/>
          </p:cNvSpPr>
          <p:nvPr>
            <p:ph idx="1"/>
          </p:nvPr>
        </p:nvSpPr>
        <p:spPr>
          <a:xfrm>
            <a:off x="457200" y="1196752"/>
            <a:ext cx="8363272" cy="4968552"/>
          </a:xfrm>
        </p:spPr>
        <p:txBody>
          <a:bodyPr/>
          <a:lstStyle/>
          <a:p>
            <a:r>
              <a:rPr lang="en-GB" sz="2400" dirty="0" smtClean="0">
                <a:latin typeface="Calibri" pitchFamily="34" charset="0"/>
                <a:cs typeface="Calibri" pitchFamily="34" charset="0"/>
              </a:rPr>
              <a:t>Previously highlighted </a:t>
            </a:r>
            <a:r>
              <a:rPr lang="en-GB" sz="2400" dirty="0" smtClean="0">
                <a:solidFill>
                  <a:srgbClr val="00B050"/>
                </a:solidFill>
                <a:latin typeface="Calibri" pitchFamily="34" charset="0"/>
                <a:cs typeface="Calibri" pitchFamily="34" charset="0"/>
              </a:rPr>
              <a:t>“missing energy” explained </a:t>
            </a:r>
            <a:r>
              <a:rPr lang="en-GB" sz="2400" dirty="0" smtClean="0">
                <a:latin typeface="Calibri" pitchFamily="34" charset="0"/>
                <a:cs typeface="Calibri" pitchFamily="34" charset="0"/>
              </a:rPr>
              <a:t>by ocean heat content uncertainty combined with inappropriate net radiation satellite products</a:t>
            </a:r>
          </a:p>
          <a:p>
            <a:pPr>
              <a:buClr>
                <a:schemeClr val="tx1"/>
              </a:buClr>
            </a:pPr>
            <a:r>
              <a:rPr lang="en-GB" sz="2400" dirty="0" smtClean="0">
                <a:solidFill>
                  <a:srgbClr val="FF0000"/>
                </a:solidFill>
                <a:cs typeface="Calibri" pitchFamily="34" charset="0"/>
              </a:rPr>
              <a:t>Heating of Earth continues </a:t>
            </a:r>
            <a:r>
              <a:rPr lang="en-GB" sz="2400" dirty="0" smtClean="0">
                <a:cs typeface="Calibri" pitchFamily="34" charset="0"/>
              </a:rPr>
              <a:t>at rate of </a:t>
            </a:r>
            <a:r>
              <a:rPr lang="en-GB" sz="2400" dirty="0" smtClean="0">
                <a:latin typeface="Arial" pitchFamily="34" charset="0"/>
                <a:cs typeface="Arial" pitchFamily="34" charset="0"/>
              </a:rPr>
              <a:t>~</a:t>
            </a:r>
            <a:r>
              <a:rPr lang="en-GB" sz="2400" dirty="0" smtClean="0">
                <a:cs typeface="Calibri" pitchFamily="34" charset="0"/>
              </a:rPr>
              <a:t>0.5 Wm</a:t>
            </a:r>
            <a:r>
              <a:rPr lang="en-GB" sz="2400" baseline="30000" dirty="0" smtClean="0">
                <a:cs typeface="Calibri" pitchFamily="34" charset="0"/>
              </a:rPr>
              <a:t>-2</a:t>
            </a:r>
            <a:endParaRPr lang="en-GB" sz="2400" dirty="0" smtClean="0">
              <a:cs typeface="Calibri" pitchFamily="34" charset="0"/>
            </a:endParaRPr>
          </a:p>
          <a:p>
            <a:pPr lvl="1"/>
            <a:r>
              <a:rPr lang="en-GB" sz="2000" dirty="0" err="1">
                <a:cs typeface="Calibri" pitchFamily="34" charset="0"/>
              </a:rPr>
              <a:t>R</a:t>
            </a:r>
            <a:r>
              <a:rPr lang="en-GB" sz="2000" dirty="0" err="1" smtClean="0">
                <a:latin typeface="Calibri" pitchFamily="34" charset="0"/>
                <a:cs typeface="Calibri" pitchFamily="34" charset="0"/>
              </a:rPr>
              <a:t>adiative</a:t>
            </a:r>
            <a:r>
              <a:rPr lang="en-GB" sz="2000" dirty="0" smtClean="0">
                <a:latin typeface="Calibri" pitchFamily="34" charset="0"/>
                <a:cs typeface="Calibri" pitchFamily="34" charset="0"/>
              </a:rPr>
              <a:t> forcing alone </a:t>
            </a:r>
            <a:r>
              <a:rPr lang="en-GB" sz="2000" dirty="0" smtClean="0">
                <a:cs typeface="Calibri" pitchFamily="34" charset="0"/>
              </a:rPr>
              <a:t>can’t</a:t>
            </a:r>
            <a:r>
              <a:rPr lang="en-GB" sz="2000" dirty="0" smtClean="0">
                <a:latin typeface="Calibri" pitchFamily="34" charset="0"/>
                <a:cs typeface="Calibri" pitchFamily="34" charset="0"/>
              </a:rPr>
              <a:t> explain surface warming slowdown</a:t>
            </a:r>
          </a:p>
          <a:p>
            <a:pPr lvl="1"/>
            <a:r>
              <a:rPr lang="en-GB" sz="2000" dirty="0" smtClean="0">
                <a:cs typeface="Calibri" pitchFamily="34" charset="0"/>
              </a:rPr>
              <a:t>Energy </a:t>
            </a:r>
            <a:r>
              <a:rPr lang="en-GB" sz="2000" dirty="0">
                <a:cs typeface="Calibri" pitchFamily="34" charset="0"/>
              </a:rPr>
              <a:t>continues to accumulate below the ocean </a:t>
            </a:r>
            <a:r>
              <a:rPr lang="en-GB" sz="2000" dirty="0" smtClean="0">
                <a:cs typeface="Calibri" pitchFamily="34" charset="0"/>
              </a:rPr>
              <a:t>surface</a:t>
            </a:r>
          </a:p>
          <a:p>
            <a:pPr lvl="1"/>
            <a:r>
              <a:rPr lang="en-GB" sz="2000" dirty="0" smtClean="0">
                <a:cs typeface="Calibri" pitchFamily="34" charset="0"/>
              </a:rPr>
              <a:t>Role of the Pacific </a:t>
            </a:r>
            <a:r>
              <a:rPr lang="en-GB" sz="2000" dirty="0">
                <a:cs typeface="Calibri" pitchFamily="34" charset="0"/>
                <a:hlinkClick r:id="rId2"/>
              </a:rPr>
              <a:t>Kosaka &amp; </a:t>
            </a:r>
            <a:r>
              <a:rPr lang="en-GB" sz="2000" dirty="0" err="1">
                <a:cs typeface="Calibri" pitchFamily="34" charset="0"/>
                <a:hlinkClick r:id="rId2"/>
              </a:rPr>
              <a:t>Xie</a:t>
            </a:r>
            <a:r>
              <a:rPr lang="en-GB" sz="2000" dirty="0">
                <a:cs typeface="Calibri" pitchFamily="34" charset="0"/>
                <a:hlinkClick r:id="rId2"/>
              </a:rPr>
              <a:t> (2013) Nature</a:t>
            </a:r>
            <a:r>
              <a:rPr lang="en-GB" sz="2000" dirty="0">
                <a:cs typeface="Calibri" pitchFamily="34" charset="0"/>
              </a:rPr>
              <a:t>; </a:t>
            </a:r>
          </a:p>
          <a:p>
            <a:pPr lvl="1"/>
            <a:r>
              <a:rPr lang="en-GB" sz="2000" dirty="0">
                <a:cs typeface="Calibri" pitchFamily="34" charset="0"/>
              </a:rPr>
              <a:t>Strengthening of Walker circulation, e.g. </a:t>
            </a:r>
            <a:r>
              <a:rPr lang="en-GB" sz="2000" dirty="0">
                <a:cs typeface="Calibri" pitchFamily="34" charset="0"/>
                <a:hlinkClick r:id="rId3"/>
              </a:rPr>
              <a:t>Merrifield (2011) J </a:t>
            </a:r>
            <a:r>
              <a:rPr lang="en-GB" sz="2000" dirty="0" err="1" smtClean="0">
                <a:cs typeface="Calibri" pitchFamily="34" charset="0"/>
                <a:hlinkClick r:id="rId3"/>
              </a:rPr>
              <a:t>Clim</a:t>
            </a:r>
            <a:r>
              <a:rPr lang="en-GB" sz="2000" dirty="0" smtClean="0">
                <a:cs typeface="Calibri" pitchFamily="34" charset="0"/>
              </a:rPr>
              <a:t>; implications for hydrological cycle, e.g. </a:t>
            </a:r>
            <a:r>
              <a:rPr lang="fr-FR" sz="2000" dirty="0" smtClean="0">
                <a:cs typeface="Calibri" pitchFamily="34" charset="0"/>
                <a:hlinkClick r:id="rId4"/>
              </a:rPr>
              <a:t>Simmons et al. (2010) JGR</a:t>
            </a:r>
            <a:r>
              <a:rPr lang="fr-FR" sz="2000" dirty="0" smtClean="0">
                <a:cs typeface="Calibri" pitchFamily="34" charset="0"/>
              </a:rPr>
              <a:t>?</a:t>
            </a:r>
            <a:endParaRPr lang="en-GB" dirty="0" smtClean="0">
              <a:cs typeface="Calibri" pitchFamily="34" charset="0"/>
            </a:endParaRPr>
          </a:p>
          <a:p>
            <a:r>
              <a:rPr lang="en-GB" sz="2800" dirty="0" err="1" smtClean="0">
                <a:cs typeface="Calibri" pitchFamily="34" charset="0"/>
              </a:rPr>
              <a:t>Ongoing</a:t>
            </a:r>
            <a:r>
              <a:rPr lang="en-GB" sz="2800" dirty="0" smtClean="0">
                <a:cs typeface="Calibri" pitchFamily="34" charset="0"/>
              </a:rPr>
              <a:t> WP1 work</a:t>
            </a:r>
          </a:p>
          <a:p>
            <a:pPr lvl="1"/>
            <a:r>
              <a:rPr lang="en-GB" sz="2000" dirty="0" smtClean="0">
                <a:latin typeface="Calibri" pitchFamily="34" charset="0"/>
                <a:cs typeface="Calibri" pitchFamily="34" charset="0"/>
              </a:rPr>
              <a:t>Understanding current variability in TOA radiation (1985-2013)</a:t>
            </a:r>
          </a:p>
          <a:p>
            <a:pPr lvl="1"/>
            <a:r>
              <a:rPr lang="en-GB" sz="2000" dirty="0" smtClean="0">
                <a:cs typeface="Calibri" pitchFamily="34" charset="0"/>
              </a:rPr>
              <a:t>Provide new estimates of surface radiation (preliminary analysis)</a:t>
            </a:r>
          </a:p>
          <a:p>
            <a:pPr lvl="1"/>
            <a:r>
              <a:rPr lang="en-GB" sz="2000" dirty="0" smtClean="0">
                <a:cs typeface="Calibri" pitchFamily="34" charset="0"/>
              </a:rPr>
              <a:t>Lag/lead in climate system (preliminary analysis)</a:t>
            </a:r>
          </a:p>
          <a:p>
            <a:pPr marL="457200" lvl="1" indent="0">
              <a:buNone/>
            </a:pPr>
            <a:r>
              <a:rPr lang="en-GB" sz="2000" dirty="0" smtClean="0">
                <a:cs typeface="Calibri" pitchFamily="34" charset="0"/>
              </a:rPr>
              <a:t>Plans: collaborative work with WP2 (surface fluxes) and WP3 (simulations)</a:t>
            </a:r>
          </a:p>
          <a:p>
            <a:pPr lvl="1"/>
            <a:endParaRPr lang="en-GB" sz="2000" dirty="0" smtClean="0">
              <a:cs typeface="Calibri" pitchFamily="34" charset="0"/>
            </a:endParaRPr>
          </a:p>
        </p:txBody>
      </p:sp>
    </p:spTree>
    <p:extLst>
      <p:ext uri="{BB962C8B-B14F-4D97-AF65-F5344CB8AC3E}">
        <p14:creationId xmlns:p14="http://schemas.microsoft.com/office/powerpoint/2010/main" val="4084191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Dissemination Activities</a:t>
            </a:r>
            <a:endParaRPr lang="en-GB" dirty="0"/>
          </a:p>
        </p:txBody>
      </p:sp>
      <p:sp>
        <p:nvSpPr>
          <p:cNvPr id="3" name="Content Placeholder 2"/>
          <p:cNvSpPr>
            <a:spLocks noGrp="1"/>
          </p:cNvSpPr>
          <p:nvPr>
            <p:ph idx="1"/>
          </p:nvPr>
        </p:nvSpPr>
        <p:spPr/>
        <p:txBody>
          <a:bodyPr/>
          <a:lstStyle/>
          <a:p>
            <a:r>
              <a:rPr lang="en-GB" sz="2800" dirty="0"/>
              <a:t>April 2013 - Science Media Centre </a:t>
            </a:r>
            <a:r>
              <a:rPr lang="en-GB" sz="2800" dirty="0" smtClean="0">
                <a:hlinkClick r:id="rId2"/>
              </a:rPr>
              <a:t>briefing</a:t>
            </a:r>
            <a:r>
              <a:rPr lang="en-GB" sz="2800" dirty="0" smtClean="0"/>
              <a:t> on warming slowdown</a:t>
            </a:r>
          </a:p>
          <a:p>
            <a:r>
              <a:rPr lang="en-GB" sz="2800" dirty="0"/>
              <a:t>April 2013 - Meeting with DECC partners in London to discuss </a:t>
            </a:r>
            <a:r>
              <a:rPr lang="en-GB" sz="2800" dirty="0" smtClean="0"/>
              <a:t>project</a:t>
            </a:r>
          </a:p>
          <a:p>
            <a:r>
              <a:rPr lang="en-GB" sz="2800" dirty="0" smtClean="0"/>
              <a:t>July </a:t>
            </a:r>
            <a:r>
              <a:rPr lang="en-GB" sz="2800" dirty="0"/>
              <a:t>2013: Article on DEEP-C and how scientists measure Earth's temperature </a:t>
            </a:r>
            <a:r>
              <a:rPr lang="en-GB" sz="2800" b="1" u="sng" dirty="0" smtClean="0">
                <a:hlinkClick r:id="rId3"/>
              </a:rPr>
              <a:t>Carbon Brief</a:t>
            </a:r>
            <a:r>
              <a:rPr lang="en-GB" sz="2800" dirty="0" smtClean="0"/>
              <a:t> </a:t>
            </a:r>
          </a:p>
          <a:p>
            <a:r>
              <a:rPr lang="en-GB" sz="2800" b="1" dirty="0" smtClean="0"/>
              <a:t>Also: </a:t>
            </a:r>
            <a:r>
              <a:rPr lang="en-GB" sz="2800" dirty="0" smtClean="0"/>
              <a:t>twitter, Walker Institute, media interaction</a:t>
            </a:r>
          </a:p>
          <a:p>
            <a:endParaRPr lang="en-GB" sz="2800" dirty="0"/>
          </a:p>
        </p:txBody>
      </p:sp>
    </p:spTree>
    <p:extLst>
      <p:ext uri="{BB962C8B-B14F-4D97-AF65-F5344CB8AC3E}">
        <p14:creationId xmlns:p14="http://schemas.microsoft.com/office/powerpoint/2010/main" val="356313674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cs typeface="Calibri" pitchFamily="34" charset="0"/>
              </a:rPr>
              <a:t>Motivation (1) Missing energy?</a:t>
            </a:r>
            <a:endParaRPr lang="en-GB" dirty="0">
              <a:latin typeface="Calibri" pitchFamily="34" charset="0"/>
              <a:cs typeface="Calibri" pitchFamily="34" charset="0"/>
            </a:endParaRPr>
          </a:p>
        </p:txBody>
      </p:sp>
      <p:sp>
        <p:nvSpPr>
          <p:cNvPr id="3" name="Content Placeholder 2"/>
          <p:cNvSpPr>
            <a:spLocks noGrp="1"/>
          </p:cNvSpPr>
          <p:nvPr>
            <p:ph idx="1"/>
          </p:nvPr>
        </p:nvSpPr>
        <p:spPr>
          <a:xfrm>
            <a:off x="755650" y="1461864"/>
            <a:ext cx="7931150" cy="1247056"/>
          </a:xfrm>
        </p:spPr>
        <p:txBody>
          <a:bodyPr/>
          <a:lstStyle/>
          <a:p>
            <a:r>
              <a:rPr lang="en-GB" sz="2400" dirty="0" smtClean="0">
                <a:latin typeface="Calibri" pitchFamily="34" charset="0"/>
                <a:cs typeface="Calibri" pitchFamily="34" charset="0"/>
                <a:hlinkClick r:id="rId2"/>
              </a:rPr>
              <a:t>Trenberth and </a:t>
            </a:r>
            <a:r>
              <a:rPr lang="en-GB" sz="2400" dirty="0" err="1" smtClean="0">
                <a:latin typeface="Calibri" pitchFamily="34" charset="0"/>
                <a:cs typeface="Calibri" pitchFamily="34" charset="0"/>
                <a:hlinkClick r:id="rId2"/>
              </a:rPr>
              <a:t>Fasullo</a:t>
            </a:r>
            <a:r>
              <a:rPr lang="en-GB" sz="2400" dirty="0" smtClean="0">
                <a:latin typeface="Calibri" pitchFamily="34" charset="0"/>
                <a:cs typeface="Calibri" pitchFamily="34" charset="0"/>
                <a:hlinkClick r:id="rId2"/>
              </a:rPr>
              <a:t> (2010, Science) </a:t>
            </a:r>
            <a:r>
              <a:rPr lang="en-GB" sz="2400" dirty="0" smtClean="0">
                <a:latin typeface="Calibri" pitchFamily="34" charset="0"/>
                <a:cs typeface="Calibri" pitchFamily="34" charset="0"/>
              </a:rPr>
              <a:t>highlighted an apparent large discrepancy between net radiation and ocean heat content changes</a:t>
            </a:r>
          </a:p>
          <a:p>
            <a:endParaRPr lang="en-GB" sz="2400" dirty="0">
              <a:latin typeface="Calibri" pitchFamily="34" charset="0"/>
              <a:cs typeface="Calibri" pitchFamily="34" charset="0"/>
            </a:endParaRPr>
          </a:p>
          <a:p>
            <a:endParaRPr lang="en-GB" sz="2400" dirty="0" smtClean="0">
              <a:latin typeface="Calibri" pitchFamily="34" charset="0"/>
              <a:cs typeface="Calibri" pitchFamily="34" charset="0"/>
            </a:endParaRPr>
          </a:p>
          <a:p>
            <a:endParaRPr lang="en-GB" sz="2400" dirty="0">
              <a:latin typeface="Calibri" pitchFamily="34" charset="0"/>
              <a:cs typeface="Calibri" pitchFamily="34" charset="0"/>
            </a:endParaRPr>
          </a:p>
          <a:p>
            <a:endParaRPr lang="en-GB" sz="2400" dirty="0" smtClean="0">
              <a:latin typeface="Calibri" pitchFamily="34" charset="0"/>
              <a:cs typeface="Calibri" pitchFamily="34" charset="0"/>
            </a:endParaRPr>
          </a:p>
          <a:p>
            <a:endParaRPr lang="en-GB" sz="2400" dirty="0">
              <a:latin typeface="Calibri" pitchFamily="34" charset="0"/>
              <a:cs typeface="Calibri" pitchFamily="34" charset="0"/>
            </a:endParaRPr>
          </a:p>
          <a:p>
            <a:endParaRPr lang="en-GB" sz="2400" dirty="0" smtClean="0">
              <a:latin typeface="Calibri" pitchFamily="34" charset="0"/>
              <a:cs typeface="Calibri" pitchFamily="34" charset="0"/>
            </a:endParaRPr>
          </a:p>
          <a:p>
            <a:endParaRPr lang="en-GB" sz="2400" dirty="0">
              <a:latin typeface="Calibri" pitchFamily="34" charset="0"/>
              <a:cs typeface="Calibri" pitchFamily="34" charset="0"/>
            </a:endParaRPr>
          </a:p>
        </p:txBody>
      </p:sp>
      <p:pic>
        <p:nvPicPr>
          <p:cNvPr id="9" name="Picture 3"/>
          <p:cNvPicPr>
            <a:picLocks noChangeAspect="1" noChangeArrowheads="1"/>
          </p:cNvPicPr>
          <p:nvPr/>
        </p:nvPicPr>
        <p:blipFill>
          <a:blip r:embed="rId3" cstate="print"/>
          <a:srcRect r="10756" b="48360"/>
          <a:stretch>
            <a:fillRect/>
          </a:stretch>
        </p:blipFill>
        <p:spPr bwMode="auto">
          <a:xfrm>
            <a:off x="1189873" y="2915652"/>
            <a:ext cx="6334455" cy="2664296"/>
          </a:xfrm>
          <a:prstGeom prst="rect">
            <a:avLst/>
          </a:prstGeom>
          <a:noFill/>
          <a:ln w="9525">
            <a:noFill/>
            <a:round/>
            <a:headEnd/>
            <a:tailEnd/>
          </a:ln>
          <a:effectLst/>
        </p:spPr>
      </p:pic>
      <p:pic>
        <p:nvPicPr>
          <p:cNvPr id="5" name="Picture 2" descr="http://www.gifs.net/Animation11/Hobbies_and_Entertainment/Excitement/Angry_man_2.gif"/>
          <p:cNvPicPr>
            <a:picLocks noChangeAspect="1" noChangeArrowheads="1" noCrop="1"/>
          </p:cNvPicPr>
          <p:nvPr/>
        </p:nvPicPr>
        <p:blipFill>
          <a:blip r:embed="rId4" cstate="print"/>
          <a:srcRect/>
          <a:stretch>
            <a:fillRect/>
          </a:stretch>
        </p:blipFill>
        <p:spPr bwMode="auto">
          <a:xfrm>
            <a:off x="6867103" y="3676299"/>
            <a:ext cx="1314450" cy="1143001"/>
          </a:xfrm>
          <a:prstGeom prst="rect">
            <a:avLst/>
          </a:prstGeom>
          <a:noFill/>
        </p:spPr>
      </p:pic>
      <p:sp>
        <p:nvSpPr>
          <p:cNvPr id="4" name="TextBox 3"/>
          <p:cNvSpPr txBox="1"/>
          <p:nvPr/>
        </p:nvSpPr>
        <p:spPr>
          <a:xfrm>
            <a:off x="539552" y="5579948"/>
            <a:ext cx="8064896" cy="923330"/>
          </a:xfrm>
          <a:prstGeom prst="rect">
            <a:avLst/>
          </a:prstGeom>
          <a:noFill/>
        </p:spPr>
        <p:txBody>
          <a:bodyPr wrap="square" rtlCol="0">
            <a:spAutoFit/>
          </a:bodyPr>
          <a:lstStyle/>
          <a:p>
            <a:pPr lvl="0">
              <a:spcBef>
                <a:spcPct val="20000"/>
              </a:spcBef>
            </a:pPr>
            <a:r>
              <a:rPr lang="en-GB" sz="1800" kern="0" dirty="0">
                <a:solidFill>
                  <a:srgbClr val="000000"/>
                </a:solidFill>
                <a:latin typeface="Calibri" pitchFamily="34" charset="0"/>
                <a:cs typeface="Calibri" pitchFamily="34" charset="0"/>
              </a:rPr>
              <a:t>H1 – “Missing Energy” in the climate system is explained by deficiencies in the observing system and can be resolved through improved combination and analysis of updated satellite and in situ measurements and </a:t>
            </a:r>
            <a:r>
              <a:rPr lang="en-GB" sz="1800" kern="0" dirty="0" smtClean="0">
                <a:solidFill>
                  <a:srgbClr val="000000"/>
                </a:solidFill>
                <a:latin typeface="Calibri" pitchFamily="34" charset="0"/>
                <a:cs typeface="Calibri" pitchFamily="34" charset="0"/>
              </a:rPr>
              <a:t>modelling</a:t>
            </a:r>
            <a:endParaRPr lang="en-GB" sz="18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76644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90872" y="44624"/>
            <a:ext cx="8229600" cy="1143000"/>
          </a:xfrm>
        </p:spPr>
        <p:txBody>
          <a:bodyPr/>
          <a:lstStyle/>
          <a:p>
            <a:r>
              <a:rPr lang="en-GB" sz="3600" dirty="0" smtClean="0">
                <a:latin typeface="Calibri" pitchFamily="34" charset="0"/>
                <a:cs typeface="Calibri" pitchFamily="34" charset="0"/>
              </a:rPr>
              <a:t>Motivation (2) What has caused the decline in rate of global surface warming?</a:t>
            </a:r>
            <a:endParaRPr lang="en-GB" sz="3600" dirty="0">
              <a:latin typeface="Calibri" pitchFamily="34" charset="0"/>
              <a:cs typeface="Calibri"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165" b="4460"/>
          <a:stretch/>
        </p:blipFill>
        <p:spPr>
          <a:xfrm>
            <a:off x="576064" y="1167063"/>
            <a:ext cx="7524328" cy="4788570"/>
          </a:xfrm>
          <a:prstGeom prst="rect">
            <a:avLst/>
          </a:prstGeom>
        </p:spPr>
      </p:pic>
      <p:sp>
        <p:nvSpPr>
          <p:cNvPr id="7" name="Text Box 7"/>
          <p:cNvSpPr txBox="1">
            <a:spLocks noChangeArrowheads="1"/>
          </p:cNvSpPr>
          <p:nvPr/>
        </p:nvSpPr>
        <p:spPr bwMode="auto">
          <a:xfrm>
            <a:off x="899592" y="6021288"/>
            <a:ext cx="7128792" cy="492443"/>
          </a:xfrm>
          <a:prstGeom prst="rect">
            <a:avLst/>
          </a:prstGeom>
          <a:solidFill>
            <a:schemeClr val="bg1"/>
          </a:solidFill>
          <a:ln w="9525">
            <a:noFill/>
            <a:miter lim="800000"/>
            <a:headEnd/>
            <a:tailEnd/>
          </a:ln>
        </p:spPr>
        <p:txBody>
          <a:bodyPr wrap="square" lIns="575976" tIns="0" rIns="0" bIns="0" anchor="b">
            <a:spAutoFit/>
          </a:bodyPr>
          <a:lstStyle/>
          <a:p>
            <a:pPr defTabSz="1281113"/>
            <a:r>
              <a:rPr lang="en-GB" sz="1600" kern="0" dirty="0" smtClean="0">
                <a:solidFill>
                  <a:schemeClr val="tx1"/>
                </a:solidFill>
                <a:latin typeface="Calibri" pitchFamily="34" charset="0"/>
                <a:cs typeface="Calibri" pitchFamily="34" charset="0"/>
              </a:rPr>
              <a:t>Global annual average temperature anomalies relative to 1951–1980 mean (shading denotes lower </a:t>
            </a:r>
            <a:r>
              <a:rPr lang="en-GB" sz="1600" kern="0" dirty="0">
                <a:solidFill>
                  <a:schemeClr val="tx1"/>
                </a:solidFill>
                <a:latin typeface="Calibri" pitchFamily="34" charset="0"/>
                <a:cs typeface="Calibri" pitchFamily="34" charset="0"/>
              </a:rPr>
              <a:t>and upper 95% uncertainty </a:t>
            </a:r>
            <a:r>
              <a:rPr lang="en-GB" sz="1600" kern="0" dirty="0" smtClean="0">
                <a:solidFill>
                  <a:schemeClr val="tx1"/>
                </a:solidFill>
                <a:latin typeface="Calibri" pitchFamily="34" charset="0"/>
                <a:cs typeface="Calibri" pitchFamily="34" charset="0"/>
              </a:rPr>
              <a:t>range for HadCRUT4)</a:t>
            </a:r>
            <a:endParaRPr lang="en-GB" sz="1600" dirty="0">
              <a:solidFill>
                <a:schemeClr val="tx1"/>
              </a:solidFill>
              <a:latin typeface="Calibri" pitchFamily="34" charset="0"/>
              <a:cs typeface="Calibri" pitchFamily="34" charset="0"/>
            </a:endParaRPr>
          </a:p>
        </p:txBody>
      </p:sp>
      <p:cxnSp>
        <p:nvCxnSpPr>
          <p:cNvPr id="10" name="Straight Arrow Connector 9"/>
          <p:cNvCxnSpPr/>
          <p:nvPr/>
        </p:nvCxnSpPr>
        <p:spPr bwMode="auto">
          <a:xfrm flipH="1" flipV="1">
            <a:off x="7884368" y="1988840"/>
            <a:ext cx="648072" cy="504056"/>
          </a:xfrm>
          <a:prstGeom prst="straightConnector1">
            <a:avLst/>
          </a:prstGeom>
          <a:noFill/>
          <a:ln w="50800" cap="rnd" cmpd="sng" algn="ctr">
            <a:solidFill>
              <a:srgbClr val="FF0000"/>
            </a:solidFill>
            <a:prstDash val="solid"/>
            <a:round/>
            <a:headEnd type="none" w="med" len="med"/>
            <a:tailEnd type="arrow"/>
          </a:ln>
          <a:effectLst/>
        </p:spPr>
      </p:cxnSp>
      <p:sp>
        <p:nvSpPr>
          <p:cNvPr id="3" name="Rectangle 2"/>
          <p:cNvSpPr/>
          <p:nvPr/>
        </p:nvSpPr>
        <p:spPr>
          <a:xfrm>
            <a:off x="9114" y="5962054"/>
            <a:ext cx="9134885" cy="923330"/>
          </a:xfrm>
          <a:prstGeom prst="rect">
            <a:avLst/>
          </a:prstGeom>
          <a:solidFill>
            <a:schemeClr val="bg1"/>
          </a:solidFill>
        </p:spPr>
        <p:txBody>
          <a:bodyPr wrap="square">
            <a:spAutoFit/>
          </a:bodyPr>
          <a:lstStyle/>
          <a:p>
            <a:r>
              <a:rPr lang="en-GB" sz="1800" b="1" i="1" dirty="0">
                <a:solidFill>
                  <a:schemeClr val="tx1"/>
                </a:solidFill>
                <a:latin typeface="Calibri" pitchFamily="34" charset="0"/>
              </a:rPr>
              <a:t>H2 </a:t>
            </a:r>
            <a:r>
              <a:rPr lang="en-GB" sz="1800" i="1" dirty="0">
                <a:solidFill>
                  <a:schemeClr val="tx1"/>
                </a:solidFill>
                <a:latin typeface="Calibri" pitchFamily="34" charset="0"/>
              </a:rPr>
              <a:t>– The recent slow rates of surface warming (the so-called warming hiatus) are primarily due to an enhanced transport of heat to the deep ocean caused by natural variability in ocean circulation with changes in external forcing playing a secondary role. </a:t>
            </a:r>
            <a:endParaRPr lang="en-GB" sz="1800" dirty="0">
              <a:solidFill>
                <a:schemeClr val="tx1"/>
              </a:solidFill>
              <a:latin typeface="Calibri" pitchFamily="34" charset="0"/>
            </a:endParaRPr>
          </a:p>
        </p:txBody>
      </p:sp>
    </p:spTree>
    <p:extLst>
      <p:ext uri="{BB962C8B-B14F-4D97-AF65-F5344CB8AC3E}">
        <p14:creationId xmlns:p14="http://schemas.microsoft.com/office/powerpoint/2010/main" val="4151733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Oval 11"/>
          <p:cNvSpPr/>
          <p:nvPr/>
        </p:nvSpPr>
        <p:spPr bwMode="auto">
          <a:xfrm>
            <a:off x="3779912" y="2780928"/>
            <a:ext cx="1521296" cy="1368152"/>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4" name="Title 3"/>
          <p:cNvSpPr>
            <a:spLocks noGrp="1"/>
          </p:cNvSpPr>
          <p:nvPr>
            <p:ph type="title"/>
          </p:nvPr>
        </p:nvSpPr>
        <p:spPr/>
        <p:txBody>
          <a:bodyPr/>
          <a:lstStyle/>
          <a:p>
            <a:r>
              <a:rPr lang="en-GB" smtClean="0"/>
              <a:t>DEEP-C project structure</a:t>
            </a:r>
            <a:endParaRPr lang="en-GB" dirty="0"/>
          </a:p>
        </p:txBody>
      </p:sp>
      <p:sp>
        <p:nvSpPr>
          <p:cNvPr id="5" name="Oval 4"/>
          <p:cNvSpPr/>
          <p:nvPr/>
        </p:nvSpPr>
        <p:spPr bwMode="auto">
          <a:xfrm>
            <a:off x="2555776" y="1268760"/>
            <a:ext cx="2736304" cy="244827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6" name="Oval 5"/>
          <p:cNvSpPr/>
          <p:nvPr/>
        </p:nvSpPr>
        <p:spPr bwMode="auto">
          <a:xfrm>
            <a:off x="1259632" y="1301341"/>
            <a:ext cx="2448272" cy="2232248"/>
          </a:xfrm>
          <a:prstGeom prst="ellipse">
            <a:avLst/>
          </a:prstGeom>
          <a:solidFill>
            <a:schemeClr val="accent3">
              <a:lumMod val="75000"/>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7" name="Oval 6"/>
          <p:cNvSpPr/>
          <p:nvPr/>
        </p:nvSpPr>
        <p:spPr bwMode="auto">
          <a:xfrm>
            <a:off x="5364088" y="1268760"/>
            <a:ext cx="2448272" cy="2232248"/>
          </a:xfrm>
          <a:prstGeom prst="ellipse">
            <a:avLst/>
          </a:prstGeom>
          <a:solidFill>
            <a:schemeClr val="accent3">
              <a:lumMod val="75000"/>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8" name="Oval 7"/>
          <p:cNvSpPr/>
          <p:nvPr/>
        </p:nvSpPr>
        <p:spPr bwMode="auto">
          <a:xfrm>
            <a:off x="3347864" y="4365104"/>
            <a:ext cx="2448272" cy="2232248"/>
          </a:xfrm>
          <a:prstGeom prst="ellipse">
            <a:avLst/>
          </a:prstGeom>
          <a:solidFill>
            <a:schemeClr val="accent3">
              <a:lumMod val="75000"/>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8600" b="0" i="0" u="none" strike="noStrike" cap="none" normalizeH="0" baseline="0" smtClean="0">
              <a:ln>
                <a:noFill/>
              </a:ln>
              <a:solidFill>
                <a:schemeClr val="bg1"/>
              </a:solidFill>
              <a:effectLst/>
              <a:latin typeface="Rdg Vesta" pitchFamily="50" charset="0"/>
            </a:endParaRPr>
          </a:p>
        </p:txBody>
      </p:sp>
      <p:sp>
        <p:nvSpPr>
          <p:cNvPr id="9" name="TextBox 8"/>
          <p:cNvSpPr txBox="1"/>
          <p:nvPr/>
        </p:nvSpPr>
        <p:spPr>
          <a:xfrm>
            <a:off x="1475656" y="1772816"/>
            <a:ext cx="2088232" cy="1015663"/>
          </a:xfrm>
          <a:prstGeom prst="rect">
            <a:avLst/>
          </a:prstGeom>
          <a:noFill/>
        </p:spPr>
        <p:txBody>
          <a:bodyPr wrap="square" rtlCol="0">
            <a:spAutoFit/>
          </a:bodyPr>
          <a:lstStyle/>
          <a:p>
            <a:pPr algn="ctr"/>
            <a:r>
              <a:rPr lang="en-GB" sz="2000" b="1" dirty="0" smtClean="0">
                <a:solidFill>
                  <a:schemeClr val="tx1"/>
                </a:solidFill>
                <a:latin typeface="Calibri" pitchFamily="34" charset="0"/>
              </a:rPr>
              <a:t>WP1 Reading </a:t>
            </a:r>
          </a:p>
          <a:p>
            <a:pPr algn="ctr"/>
            <a:r>
              <a:rPr lang="en-GB" sz="2000" dirty="0" smtClean="0">
                <a:solidFill>
                  <a:schemeClr val="tx1"/>
                </a:solidFill>
                <a:latin typeface="Calibri" pitchFamily="34" charset="0"/>
              </a:rPr>
              <a:t>Atmosphere </a:t>
            </a:r>
            <a:r>
              <a:rPr lang="en-GB" sz="2000" dirty="0" err="1" smtClean="0">
                <a:solidFill>
                  <a:schemeClr val="tx1"/>
                </a:solidFill>
                <a:latin typeface="Calibri" pitchFamily="34" charset="0"/>
              </a:rPr>
              <a:t>obs</a:t>
            </a:r>
            <a:endParaRPr lang="en-GB" sz="2000" dirty="0" smtClean="0">
              <a:solidFill>
                <a:schemeClr val="tx1"/>
              </a:solidFill>
              <a:latin typeface="Calibri" pitchFamily="34" charset="0"/>
            </a:endParaRPr>
          </a:p>
          <a:p>
            <a:pPr algn="ctr"/>
            <a:r>
              <a:rPr lang="en-GB" sz="2000" dirty="0" smtClean="0">
                <a:solidFill>
                  <a:schemeClr val="tx1"/>
                </a:solidFill>
                <a:latin typeface="Calibri" pitchFamily="34" charset="0"/>
              </a:rPr>
              <a:t>R. Allan, C. Liu</a:t>
            </a:r>
            <a:endParaRPr lang="en-GB" sz="2000" dirty="0">
              <a:solidFill>
                <a:schemeClr val="tx1"/>
              </a:solidFill>
              <a:latin typeface="Calibri" pitchFamily="34" charset="0"/>
            </a:endParaRPr>
          </a:p>
        </p:txBody>
      </p:sp>
      <p:sp>
        <p:nvSpPr>
          <p:cNvPr id="10" name="TextBox 9"/>
          <p:cNvSpPr txBox="1"/>
          <p:nvPr/>
        </p:nvSpPr>
        <p:spPr>
          <a:xfrm>
            <a:off x="5508104" y="1700808"/>
            <a:ext cx="2088232" cy="1323439"/>
          </a:xfrm>
          <a:prstGeom prst="rect">
            <a:avLst/>
          </a:prstGeom>
          <a:noFill/>
        </p:spPr>
        <p:txBody>
          <a:bodyPr wrap="square" rtlCol="0">
            <a:spAutoFit/>
          </a:bodyPr>
          <a:lstStyle/>
          <a:p>
            <a:pPr algn="ctr"/>
            <a:r>
              <a:rPr lang="en-GB" sz="2000" b="1" dirty="0" smtClean="0">
                <a:solidFill>
                  <a:schemeClr val="tx1"/>
                </a:solidFill>
                <a:latin typeface="Calibri" pitchFamily="34" charset="0"/>
              </a:rPr>
              <a:t>WP2 NOCS </a:t>
            </a:r>
          </a:p>
          <a:p>
            <a:pPr algn="ctr"/>
            <a:r>
              <a:rPr lang="en-GB" sz="2000" dirty="0" smtClean="0">
                <a:solidFill>
                  <a:schemeClr val="tx1"/>
                </a:solidFill>
                <a:latin typeface="Calibri" pitchFamily="34" charset="0"/>
              </a:rPr>
              <a:t>Ocean </a:t>
            </a:r>
            <a:r>
              <a:rPr lang="en-GB" sz="2000" dirty="0" err="1" smtClean="0">
                <a:solidFill>
                  <a:schemeClr val="tx1"/>
                </a:solidFill>
                <a:latin typeface="Calibri" pitchFamily="34" charset="0"/>
              </a:rPr>
              <a:t>obs</a:t>
            </a:r>
            <a:endParaRPr lang="en-GB" sz="2000" dirty="0" smtClean="0">
              <a:solidFill>
                <a:schemeClr val="tx1"/>
              </a:solidFill>
              <a:latin typeface="Calibri" pitchFamily="34" charset="0"/>
            </a:endParaRPr>
          </a:p>
          <a:p>
            <a:pPr algn="ctr"/>
            <a:r>
              <a:rPr lang="en-GB" sz="2000" dirty="0" smtClean="0">
                <a:solidFill>
                  <a:schemeClr val="tx1"/>
                </a:solidFill>
                <a:latin typeface="Calibri" pitchFamily="34" charset="0"/>
              </a:rPr>
              <a:t>E. </a:t>
            </a:r>
            <a:r>
              <a:rPr lang="en-GB" sz="2000" dirty="0" err="1" smtClean="0">
                <a:solidFill>
                  <a:schemeClr val="tx1"/>
                </a:solidFill>
                <a:latin typeface="Calibri" pitchFamily="34" charset="0"/>
              </a:rPr>
              <a:t>McDonagh</a:t>
            </a:r>
            <a:r>
              <a:rPr lang="en-GB" sz="2000" dirty="0" smtClean="0">
                <a:solidFill>
                  <a:schemeClr val="tx1"/>
                </a:solidFill>
                <a:latin typeface="Calibri" pitchFamily="34" charset="0"/>
              </a:rPr>
              <a:t>, B. King, +PDRA</a:t>
            </a:r>
            <a:endParaRPr lang="en-GB" sz="2000" dirty="0">
              <a:solidFill>
                <a:schemeClr val="tx1"/>
              </a:solidFill>
              <a:latin typeface="Calibri" pitchFamily="34" charset="0"/>
            </a:endParaRPr>
          </a:p>
        </p:txBody>
      </p:sp>
      <p:sp>
        <p:nvSpPr>
          <p:cNvPr id="11" name="TextBox 10"/>
          <p:cNvSpPr txBox="1"/>
          <p:nvPr/>
        </p:nvSpPr>
        <p:spPr>
          <a:xfrm>
            <a:off x="3467894" y="4869160"/>
            <a:ext cx="2088232" cy="1323439"/>
          </a:xfrm>
          <a:prstGeom prst="rect">
            <a:avLst/>
          </a:prstGeom>
          <a:noFill/>
        </p:spPr>
        <p:txBody>
          <a:bodyPr wrap="square" rtlCol="0">
            <a:spAutoFit/>
          </a:bodyPr>
          <a:lstStyle/>
          <a:p>
            <a:pPr algn="ctr"/>
            <a:r>
              <a:rPr lang="en-GB" sz="2000" b="1" dirty="0" smtClean="0">
                <a:solidFill>
                  <a:schemeClr val="tx1"/>
                </a:solidFill>
                <a:latin typeface="Calibri" pitchFamily="34" charset="0"/>
              </a:rPr>
              <a:t>WP3 Met Office</a:t>
            </a:r>
          </a:p>
          <a:p>
            <a:pPr algn="ctr"/>
            <a:r>
              <a:rPr lang="en-GB" sz="2000" dirty="0" smtClean="0">
                <a:solidFill>
                  <a:schemeClr val="tx1"/>
                </a:solidFill>
                <a:latin typeface="Calibri" pitchFamily="34" charset="0"/>
              </a:rPr>
              <a:t>Climate Modelling </a:t>
            </a:r>
          </a:p>
          <a:p>
            <a:pPr algn="ctr"/>
            <a:r>
              <a:rPr lang="en-GB" sz="2000" dirty="0" smtClean="0">
                <a:solidFill>
                  <a:schemeClr val="tx1"/>
                </a:solidFill>
                <a:latin typeface="Calibri" pitchFamily="34" charset="0"/>
              </a:rPr>
              <a:t>M. Palmer, C. Roberts  </a:t>
            </a:r>
            <a:endParaRPr lang="en-GB" sz="2000" dirty="0">
              <a:solidFill>
                <a:schemeClr val="tx1"/>
              </a:solidFill>
              <a:latin typeface="Calibri" pitchFamily="34" charset="0"/>
            </a:endParaRPr>
          </a:p>
        </p:txBody>
      </p:sp>
      <p:sp>
        <p:nvSpPr>
          <p:cNvPr id="13" name="TextBox 12"/>
          <p:cNvSpPr txBox="1"/>
          <p:nvPr/>
        </p:nvSpPr>
        <p:spPr>
          <a:xfrm>
            <a:off x="3496444" y="3025757"/>
            <a:ext cx="2088232" cy="707886"/>
          </a:xfrm>
          <a:prstGeom prst="rect">
            <a:avLst/>
          </a:prstGeom>
          <a:noFill/>
        </p:spPr>
        <p:txBody>
          <a:bodyPr wrap="square" rtlCol="0">
            <a:spAutoFit/>
          </a:bodyPr>
          <a:lstStyle/>
          <a:p>
            <a:pPr algn="ctr"/>
            <a:r>
              <a:rPr lang="en-GB" sz="2000" dirty="0" smtClean="0">
                <a:solidFill>
                  <a:schemeClr val="tx1"/>
                </a:solidFill>
                <a:latin typeface="Calibri" pitchFamily="34" charset="0"/>
              </a:rPr>
              <a:t>WP4</a:t>
            </a:r>
          </a:p>
          <a:p>
            <a:pPr algn="ctr"/>
            <a:r>
              <a:rPr lang="en-GB" sz="2000" dirty="0" smtClean="0">
                <a:solidFill>
                  <a:schemeClr val="tx1"/>
                </a:solidFill>
                <a:latin typeface="Calibri" pitchFamily="34" charset="0"/>
              </a:rPr>
              <a:t>Integration </a:t>
            </a:r>
          </a:p>
        </p:txBody>
      </p:sp>
      <p:cxnSp>
        <p:nvCxnSpPr>
          <p:cNvPr id="15" name="Straight Connector 14"/>
          <p:cNvCxnSpPr/>
          <p:nvPr/>
        </p:nvCxnSpPr>
        <p:spPr bwMode="auto">
          <a:xfrm flipH="1" flipV="1">
            <a:off x="3563888" y="2932496"/>
            <a:ext cx="360040" cy="208473"/>
          </a:xfrm>
          <a:prstGeom prst="line">
            <a:avLst/>
          </a:prstGeom>
          <a:noFill/>
          <a:ln w="63500" cap="flat" cmpd="sng" algn="ctr">
            <a:solidFill>
              <a:schemeClr val="accent1"/>
            </a:solidFill>
            <a:prstDash val="solid"/>
            <a:round/>
            <a:headEnd type="none" w="med" len="med"/>
            <a:tailEnd type="none" w="med" len="med"/>
          </a:ln>
          <a:effectLst/>
        </p:spPr>
      </p:cxnSp>
      <p:cxnSp>
        <p:nvCxnSpPr>
          <p:cNvPr id="17" name="Straight Connector 16"/>
          <p:cNvCxnSpPr/>
          <p:nvPr/>
        </p:nvCxnSpPr>
        <p:spPr bwMode="auto">
          <a:xfrm flipV="1">
            <a:off x="5148064" y="2932496"/>
            <a:ext cx="360040" cy="208472"/>
          </a:xfrm>
          <a:prstGeom prst="line">
            <a:avLst/>
          </a:prstGeom>
          <a:noFill/>
          <a:ln w="63500" cap="flat" cmpd="sng" algn="ctr">
            <a:solidFill>
              <a:schemeClr val="accent1"/>
            </a:solidFill>
            <a:prstDash val="solid"/>
            <a:round/>
            <a:headEnd type="none" w="med" len="med"/>
            <a:tailEnd type="none" w="med" len="med"/>
          </a:ln>
          <a:effectLst/>
        </p:spPr>
      </p:cxnSp>
      <p:cxnSp>
        <p:nvCxnSpPr>
          <p:cNvPr id="21" name="Straight Connector 20"/>
          <p:cNvCxnSpPr>
            <a:stCxn id="8" idx="0"/>
          </p:cNvCxnSpPr>
          <p:nvPr/>
        </p:nvCxnSpPr>
        <p:spPr bwMode="auto">
          <a:xfrm flipV="1">
            <a:off x="4572000" y="4149080"/>
            <a:ext cx="0" cy="216024"/>
          </a:xfrm>
          <a:prstGeom prst="line">
            <a:avLst/>
          </a:prstGeom>
          <a:noFill/>
          <a:ln w="63500" cap="flat" cmpd="sng" algn="ctr">
            <a:solidFill>
              <a:schemeClr val="accent1"/>
            </a:solidFill>
            <a:prstDash val="solid"/>
            <a:round/>
            <a:headEnd type="none" w="med" len="med"/>
            <a:tailEnd type="none" w="med" len="med"/>
          </a:ln>
          <a:effectLst/>
        </p:spPr>
      </p:cxnSp>
      <p:cxnSp>
        <p:nvCxnSpPr>
          <p:cNvPr id="25" name="Straight Connector 24"/>
          <p:cNvCxnSpPr/>
          <p:nvPr/>
        </p:nvCxnSpPr>
        <p:spPr bwMode="auto">
          <a:xfrm flipH="1" flipV="1">
            <a:off x="2843808" y="3465004"/>
            <a:ext cx="864096" cy="1227005"/>
          </a:xfrm>
          <a:prstGeom prst="line">
            <a:avLst/>
          </a:prstGeom>
          <a:noFill/>
          <a:ln w="38100" cap="flat" cmpd="sng" algn="ctr">
            <a:solidFill>
              <a:schemeClr val="accent6"/>
            </a:solidFill>
            <a:prstDash val="solid"/>
            <a:round/>
            <a:headEnd type="none" w="med" len="med"/>
            <a:tailEnd type="none" w="med" len="med"/>
          </a:ln>
          <a:effectLst/>
        </p:spPr>
      </p:cxnSp>
      <p:cxnSp>
        <p:nvCxnSpPr>
          <p:cNvPr id="28" name="Straight Connector 27"/>
          <p:cNvCxnSpPr/>
          <p:nvPr/>
        </p:nvCxnSpPr>
        <p:spPr bwMode="auto">
          <a:xfrm flipV="1">
            <a:off x="5436097" y="3465004"/>
            <a:ext cx="792087" cy="1227004"/>
          </a:xfrm>
          <a:prstGeom prst="line">
            <a:avLst/>
          </a:prstGeom>
          <a:noFill/>
          <a:ln w="38100" cap="flat" cmpd="sng" algn="ctr">
            <a:solidFill>
              <a:schemeClr val="accent6"/>
            </a:solidFill>
            <a:prstDash val="solid"/>
            <a:round/>
            <a:headEnd type="none" w="med" len="med"/>
            <a:tailEnd type="none" w="med" len="med"/>
          </a:ln>
          <a:effectLst/>
        </p:spPr>
      </p:cxnSp>
      <p:cxnSp>
        <p:nvCxnSpPr>
          <p:cNvPr id="31" name="Straight Connector 30"/>
          <p:cNvCxnSpPr/>
          <p:nvPr/>
        </p:nvCxnSpPr>
        <p:spPr bwMode="auto">
          <a:xfrm flipH="1">
            <a:off x="3707904" y="2201995"/>
            <a:ext cx="1656184" cy="1"/>
          </a:xfrm>
          <a:prstGeom prst="line">
            <a:avLst/>
          </a:prstGeom>
          <a:noFill/>
          <a:ln w="38100" cap="flat" cmpd="sng" algn="ctr">
            <a:solidFill>
              <a:schemeClr val="accent6"/>
            </a:solidFill>
            <a:prstDash val="solid"/>
            <a:round/>
            <a:headEnd type="none" w="med" len="med"/>
            <a:tailEnd type="none" w="med" len="med"/>
          </a:ln>
          <a:effectLst/>
        </p:spPr>
      </p:cxnSp>
      <p:sp>
        <p:nvSpPr>
          <p:cNvPr id="34" name="Rectangle 33"/>
          <p:cNvSpPr/>
          <p:nvPr/>
        </p:nvSpPr>
        <p:spPr bwMode="auto">
          <a:xfrm>
            <a:off x="535558" y="3782216"/>
            <a:ext cx="2784326" cy="1165776"/>
          </a:xfrm>
          <a:prstGeom prst="rect">
            <a:avLst/>
          </a:prstGeom>
          <a:solidFill>
            <a:schemeClr val="tx2">
              <a:lumMod val="40000"/>
              <a:lumOff val="6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GB" sz="1800" dirty="0" smtClean="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Reading Co-Is:</a:t>
            </a:r>
          </a:p>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itchFamily="34" charset="0"/>
              </a:rPr>
              <a:t>T. </a:t>
            </a:r>
            <a:r>
              <a:rPr kumimoji="0" lang="en-GB" sz="1800" b="0" i="0" u="none" strike="noStrike" cap="none" normalizeH="0" baseline="0" dirty="0" err="1" smtClean="0">
                <a:ln>
                  <a:noFill/>
                </a:ln>
                <a:solidFill>
                  <a:schemeClr val="tx1"/>
                </a:solidFill>
                <a:effectLst/>
                <a:latin typeface="Calibri" pitchFamily="34" charset="0"/>
              </a:rPr>
              <a:t>Kuhlbrodt</a:t>
            </a:r>
            <a:r>
              <a:rPr kumimoji="0" lang="en-GB" sz="1800" b="0" i="0" u="none" strike="noStrike" cap="none" normalizeH="0" baseline="0" dirty="0" smtClean="0">
                <a:ln>
                  <a:noFill/>
                </a:ln>
                <a:solidFill>
                  <a:schemeClr val="tx1"/>
                </a:solidFill>
                <a:effectLst/>
                <a:latin typeface="Calibri" pitchFamily="34" charset="0"/>
              </a:rPr>
              <a:t>, J. Gregory</a:t>
            </a:r>
          </a:p>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itchFamily="34" charset="0"/>
              </a:rPr>
              <a:t>Climate modelling, ocean</a:t>
            </a:r>
          </a:p>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itchFamily="34" charset="0"/>
            </a:endParaRPr>
          </a:p>
        </p:txBody>
      </p:sp>
      <p:sp>
        <p:nvSpPr>
          <p:cNvPr id="36" name="Rectangle 35"/>
          <p:cNvSpPr/>
          <p:nvPr/>
        </p:nvSpPr>
        <p:spPr bwMode="auto">
          <a:xfrm>
            <a:off x="6228184" y="4109120"/>
            <a:ext cx="2592288" cy="2083479"/>
          </a:xfrm>
          <a:prstGeom prst="rect">
            <a:avLst/>
          </a:prstGeom>
          <a:solidFill>
            <a:schemeClr val="tx2">
              <a:lumMod val="40000"/>
              <a:lumOff val="6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GB" sz="1800" dirty="0" smtClean="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GB" sz="1800" dirty="0" smtClean="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Project Partners:</a:t>
            </a: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N. Loeb (NASA Langley) Satellite Radiation budget</a:t>
            </a: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K. </a:t>
            </a:r>
            <a:r>
              <a:rPr lang="en-GB" sz="1800" dirty="0" err="1" smtClean="0">
                <a:solidFill>
                  <a:schemeClr val="tx1"/>
                </a:solidFill>
                <a:latin typeface="Calibri" pitchFamily="34" charset="0"/>
              </a:rPr>
              <a:t>Maskell</a:t>
            </a:r>
            <a:r>
              <a:rPr lang="en-GB" sz="1800" dirty="0" smtClean="0">
                <a:solidFill>
                  <a:schemeClr val="tx1"/>
                </a:solidFill>
                <a:latin typeface="Calibri" pitchFamily="34" charset="0"/>
              </a:rPr>
              <a:t> (Walker Institute, Reading)</a:t>
            </a:r>
          </a:p>
          <a:p>
            <a:pPr marL="0" marR="0" indent="0" algn="l" defTabSz="914400" rtl="0" eaLnBrk="1" fontAlgn="base" latinLnBrk="0" hangingPunct="1">
              <a:lnSpc>
                <a:spcPct val="100000"/>
              </a:lnSpc>
              <a:spcBef>
                <a:spcPct val="0"/>
              </a:spcBef>
              <a:spcAft>
                <a:spcPct val="0"/>
              </a:spcAft>
              <a:buClrTx/>
              <a:buSzTx/>
              <a:buFontTx/>
              <a:buNone/>
              <a:tabLst/>
            </a:pPr>
            <a:r>
              <a:rPr lang="en-GB" sz="1800" dirty="0" smtClean="0">
                <a:solidFill>
                  <a:schemeClr val="tx1"/>
                </a:solidFill>
                <a:latin typeface="Calibri" pitchFamily="34" charset="0"/>
              </a:rPr>
              <a:t>C. Sear (DECC) </a:t>
            </a:r>
          </a:p>
          <a:p>
            <a:pPr marL="0" marR="0" indent="0" algn="l" defTabSz="914400" rtl="0" eaLnBrk="1" fontAlgn="base" latinLnBrk="0" hangingPunct="1">
              <a:lnSpc>
                <a:spcPct val="100000"/>
              </a:lnSpc>
              <a:spcBef>
                <a:spcPct val="0"/>
              </a:spcBef>
              <a:spcAft>
                <a:spcPct val="0"/>
              </a:spcAft>
              <a:buClrTx/>
              <a:buSzTx/>
              <a:buFontTx/>
              <a:buNone/>
              <a:tabLst/>
            </a:pPr>
            <a:endParaRPr lang="en-GB" sz="1800" dirty="0">
              <a:solidFill>
                <a:schemeClr val="tx1"/>
              </a:solidFill>
              <a:latin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itchFamily="34" charset="0"/>
            </a:endParaRPr>
          </a:p>
        </p:txBody>
      </p:sp>
      <p:sp>
        <p:nvSpPr>
          <p:cNvPr id="37" name="Rectangle 36"/>
          <p:cNvSpPr/>
          <p:nvPr/>
        </p:nvSpPr>
        <p:spPr bwMode="auto">
          <a:xfrm>
            <a:off x="563538" y="5359568"/>
            <a:ext cx="2424286" cy="1165776"/>
          </a:xfrm>
          <a:prstGeom prst="rect">
            <a:avLst/>
          </a:prstGeom>
          <a:solidFill>
            <a:schemeClr val="tx2">
              <a:lumMod val="40000"/>
              <a:lumOff val="6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itchFamily="34" charset="0"/>
              </a:rPr>
              <a:t>Additional</a:t>
            </a:r>
            <a:r>
              <a:rPr kumimoji="0" lang="en-GB" sz="1800" b="0" i="0" u="none" strike="noStrike" cap="none" normalizeH="0" dirty="0" smtClean="0">
                <a:ln>
                  <a:noFill/>
                </a:ln>
                <a:solidFill>
                  <a:schemeClr val="tx1"/>
                </a:solidFill>
                <a:effectLst/>
                <a:latin typeface="Calibri" pitchFamily="34" charset="0"/>
              </a:rPr>
              <a:t> partners:</a:t>
            </a:r>
          </a:p>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dirty="0" smtClean="0">
                <a:ln>
                  <a:noFill/>
                </a:ln>
                <a:solidFill>
                  <a:schemeClr val="tx1"/>
                </a:solidFill>
                <a:effectLst/>
                <a:latin typeface="Calibri" pitchFamily="34" charset="0"/>
              </a:rPr>
              <a:t>Reading, NOCS, Met Office &amp; UK community</a:t>
            </a:r>
            <a:endParaRPr kumimoji="0" lang="en-GB" sz="1800" b="0" i="0"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376930448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aaSu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5156596"/>
            <a:ext cx="1467991" cy="14374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479698" cy="1143000"/>
          </a:xfrm>
        </p:spPr>
        <p:txBody>
          <a:bodyPr/>
          <a:lstStyle/>
          <a:p>
            <a:r>
              <a:rPr lang="en-GB" sz="3600" dirty="0" err="1">
                <a:latin typeface="Calibri" pitchFamily="34" charset="0"/>
                <a:cs typeface="Calibri" pitchFamily="34" charset="0"/>
              </a:rPr>
              <a:t>Radiative</a:t>
            </a:r>
            <a:r>
              <a:rPr lang="en-GB" sz="3600" dirty="0">
                <a:latin typeface="Calibri" pitchFamily="34" charset="0"/>
                <a:cs typeface="Calibri" pitchFamily="34" charset="0"/>
              </a:rPr>
              <a:t> forcing or energy redistribution</a:t>
            </a:r>
            <a:r>
              <a:rPr lang="en-GB" sz="3600" dirty="0" smtClean="0">
                <a:latin typeface="Calibri" pitchFamily="34" charset="0"/>
                <a:cs typeface="Calibri" pitchFamily="34" charset="0"/>
              </a:rPr>
              <a:t>?</a:t>
            </a:r>
            <a:br>
              <a:rPr lang="en-GB" sz="3600" dirty="0" smtClean="0">
                <a:latin typeface="Calibri" pitchFamily="34" charset="0"/>
                <a:cs typeface="Calibri" pitchFamily="34" charset="0"/>
              </a:rPr>
            </a:br>
            <a:r>
              <a:rPr lang="en-GB" sz="1800" dirty="0">
                <a:cs typeface="Calibri" pitchFamily="34" charset="0"/>
              </a:rPr>
              <a:t> </a:t>
            </a:r>
            <a:r>
              <a:rPr lang="en-GB" sz="1600" dirty="0" smtClean="0">
                <a:cs typeface="Calibri" pitchFamily="34" charset="0"/>
              </a:rPr>
              <a:t>Journal articles: </a:t>
            </a:r>
            <a:r>
              <a:rPr lang="en-GB" sz="1600" dirty="0" smtClean="0">
                <a:cs typeface="Calibri" pitchFamily="34" charset="0"/>
                <a:hlinkClick r:id="rId3"/>
              </a:rPr>
              <a:t>http</a:t>
            </a:r>
            <a:r>
              <a:rPr lang="en-GB" sz="1600" dirty="0">
                <a:cs typeface="Calibri" pitchFamily="34" charset="0"/>
                <a:hlinkClick r:id="rId3"/>
              </a:rPr>
              <a:t>://www.met.reading.ac.uk/~</a:t>
            </a:r>
            <a:r>
              <a:rPr lang="en-GB" sz="1600" dirty="0" smtClean="0">
                <a:cs typeface="Calibri" pitchFamily="34" charset="0"/>
                <a:hlinkClick r:id="rId3"/>
              </a:rPr>
              <a:t>sgs02rpa/research/DEEP-C.html#PAPERS</a:t>
            </a:r>
            <a:r>
              <a:rPr lang="en-GB" sz="1600" dirty="0" smtClean="0">
                <a:cs typeface="Calibri" pitchFamily="34" charset="0"/>
              </a:rPr>
              <a:t>  </a:t>
            </a:r>
            <a:endParaRPr lang="en-GB" sz="1600" dirty="0">
              <a:cs typeface="Calibri" pitchFamily="34" charset="0"/>
            </a:endParaRPr>
          </a:p>
        </p:txBody>
      </p:sp>
      <p:sp>
        <p:nvSpPr>
          <p:cNvPr id="3" name="Content Placeholder 2"/>
          <p:cNvSpPr>
            <a:spLocks noGrp="1"/>
          </p:cNvSpPr>
          <p:nvPr>
            <p:ph idx="1"/>
          </p:nvPr>
        </p:nvSpPr>
        <p:spPr>
          <a:xfrm>
            <a:off x="457200" y="1124744"/>
            <a:ext cx="6635079" cy="4525963"/>
          </a:xfrm>
        </p:spPr>
        <p:txBody>
          <a:bodyPr/>
          <a:lstStyle/>
          <a:p>
            <a:r>
              <a:rPr lang="en-GB" dirty="0" err="1" smtClean="0">
                <a:latin typeface="Calibri" pitchFamily="34" charset="0"/>
                <a:cs typeface="Calibri" pitchFamily="34" charset="0"/>
              </a:rPr>
              <a:t>Radiative</a:t>
            </a:r>
            <a:r>
              <a:rPr lang="en-GB" dirty="0" smtClean="0">
                <a:latin typeface="Calibri" pitchFamily="34" charset="0"/>
                <a:cs typeface="Calibri" pitchFamily="34" charset="0"/>
              </a:rPr>
              <a:t> forcing? </a:t>
            </a:r>
          </a:p>
          <a:p>
            <a:pPr lvl="1"/>
            <a:r>
              <a:rPr lang="en-GB" sz="2400" dirty="0" smtClean="0">
                <a:latin typeface="Calibri" pitchFamily="34" charset="0"/>
                <a:cs typeface="Calibri" pitchFamily="34" charset="0"/>
              </a:rPr>
              <a:t>volcanic, solar, sulphate, stratospheric water vapour, Pinatubo overshoot</a:t>
            </a:r>
          </a:p>
          <a:p>
            <a:pPr lvl="1"/>
            <a:r>
              <a:rPr lang="en-GB" sz="1800" dirty="0" smtClean="0">
                <a:hlinkClick r:id="rId4"/>
              </a:rPr>
              <a:t>Fyfe et al. (2013) Nature Climate</a:t>
            </a:r>
            <a:r>
              <a:rPr lang="en-GB" sz="1800" dirty="0" smtClean="0"/>
              <a:t>;  </a:t>
            </a:r>
            <a:r>
              <a:rPr lang="en-GB" sz="1800" u="sng" dirty="0" smtClean="0">
                <a:latin typeface="Calibri" pitchFamily="34" charset="0"/>
                <a:hlinkClick r:id="rId5"/>
              </a:rPr>
              <a:t>Fyfe </a:t>
            </a:r>
            <a:r>
              <a:rPr lang="en-GB" sz="1800" u="sng" dirty="0">
                <a:latin typeface="Calibri" pitchFamily="34" charset="0"/>
                <a:hlinkClick r:id="rId5"/>
              </a:rPr>
              <a:t>et al. (2013) </a:t>
            </a:r>
            <a:r>
              <a:rPr lang="en-GB" sz="1800" u="sng" dirty="0" smtClean="0">
                <a:latin typeface="Calibri" pitchFamily="34" charset="0"/>
                <a:hlinkClick r:id="rId5"/>
              </a:rPr>
              <a:t>GRL</a:t>
            </a:r>
            <a:r>
              <a:rPr lang="en-GB" sz="1800" u="sng" dirty="0" smtClean="0">
                <a:latin typeface="Calibri" pitchFamily="34" charset="0"/>
              </a:rPr>
              <a:t> </a:t>
            </a:r>
            <a:r>
              <a:rPr lang="en-GB" sz="1800" dirty="0" smtClean="0">
                <a:latin typeface="Calibri" pitchFamily="34" charset="0"/>
              </a:rPr>
              <a:t>; </a:t>
            </a:r>
            <a:r>
              <a:rPr lang="en-GB" sz="1800" u="sng" dirty="0" smtClean="0">
                <a:latin typeface="Calibri" pitchFamily="34" charset="0"/>
                <a:hlinkClick r:id="rId6"/>
              </a:rPr>
              <a:t>Murphy </a:t>
            </a:r>
            <a:r>
              <a:rPr lang="en-GB" sz="1800" u="sng" dirty="0">
                <a:latin typeface="Calibri" pitchFamily="34" charset="0"/>
                <a:hlinkClick r:id="rId6"/>
              </a:rPr>
              <a:t>(2013) Nature </a:t>
            </a:r>
            <a:r>
              <a:rPr lang="en-GB" sz="1800" u="sng" dirty="0" err="1" smtClean="0">
                <a:latin typeface="Calibri" pitchFamily="34" charset="0"/>
                <a:hlinkClick r:id="rId6"/>
              </a:rPr>
              <a:t>Geosci</a:t>
            </a:r>
            <a:r>
              <a:rPr lang="en-GB" sz="1800" u="sng" dirty="0" smtClean="0">
                <a:latin typeface="Calibri" pitchFamily="34" charset="0"/>
              </a:rPr>
              <a:t> </a:t>
            </a:r>
            <a:r>
              <a:rPr lang="en-GB" sz="1800" dirty="0" smtClean="0">
                <a:latin typeface="Calibri" pitchFamily="34" charset="0"/>
              </a:rPr>
              <a:t>; </a:t>
            </a:r>
            <a:r>
              <a:rPr lang="en-GB" sz="1800" u="sng" dirty="0" smtClean="0">
                <a:latin typeface="Calibri" pitchFamily="34" charset="0"/>
                <a:hlinkClick r:id="rId7"/>
              </a:rPr>
              <a:t>Kaufmann </a:t>
            </a:r>
            <a:r>
              <a:rPr lang="en-GB" sz="1800" u="sng" dirty="0">
                <a:latin typeface="Calibri" pitchFamily="34" charset="0"/>
                <a:hlinkClick r:id="rId7"/>
              </a:rPr>
              <a:t>et al. (2011) </a:t>
            </a:r>
            <a:r>
              <a:rPr lang="en-GB" sz="1800" u="sng" dirty="0" smtClean="0">
                <a:latin typeface="Calibri" pitchFamily="34" charset="0"/>
                <a:hlinkClick r:id="rId7"/>
              </a:rPr>
              <a:t>PNAS</a:t>
            </a:r>
            <a:r>
              <a:rPr lang="en-GB" sz="1800" u="sng" dirty="0" smtClean="0">
                <a:latin typeface="Calibri" pitchFamily="34" charset="0"/>
              </a:rPr>
              <a:t>; </a:t>
            </a:r>
            <a:r>
              <a:rPr lang="en-GB" sz="1800" dirty="0" smtClean="0">
                <a:latin typeface="Calibri" pitchFamily="34" charset="0"/>
                <a:cs typeface="Calibri" pitchFamily="34" charset="0"/>
                <a:hlinkClick r:id="rId8"/>
              </a:rPr>
              <a:t>Solomon </a:t>
            </a:r>
            <a:r>
              <a:rPr lang="en-GB" sz="1800" dirty="0">
                <a:latin typeface="Calibri" pitchFamily="34" charset="0"/>
                <a:cs typeface="Calibri" pitchFamily="34" charset="0"/>
                <a:hlinkClick r:id="rId8"/>
              </a:rPr>
              <a:t>et al. (2011) </a:t>
            </a:r>
            <a:r>
              <a:rPr lang="en-GB" sz="1800" dirty="0" smtClean="0">
                <a:latin typeface="Calibri" pitchFamily="34" charset="0"/>
                <a:cs typeface="Calibri" pitchFamily="34" charset="0"/>
                <a:hlinkClick r:id="rId8"/>
              </a:rPr>
              <a:t>Science</a:t>
            </a:r>
            <a:r>
              <a:rPr lang="en-GB" sz="1800" dirty="0" smtClean="0">
                <a:latin typeface="Calibri" pitchFamily="34" charset="0"/>
                <a:cs typeface="Calibri" pitchFamily="34" charset="0"/>
              </a:rPr>
              <a:t> ; </a:t>
            </a:r>
            <a:r>
              <a:rPr lang="en-GB" sz="1800" u="sng" dirty="0">
                <a:latin typeface="Calibri" pitchFamily="34" charset="0"/>
                <a:hlinkClick r:id="rId9"/>
              </a:rPr>
              <a:t>Hansen et al. (2011) </a:t>
            </a:r>
            <a:r>
              <a:rPr lang="en-GB" sz="1800" u="sng" dirty="0" smtClean="0">
                <a:latin typeface="Calibri" pitchFamily="34" charset="0"/>
                <a:hlinkClick r:id="rId9"/>
              </a:rPr>
              <a:t>ACP</a:t>
            </a:r>
            <a:r>
              <a:rPr lang="en-GB" sz="1800" u="sng" dirty="0"/>
              <a:t> ; </a:t>
            </a:r>
            <a:r>
              <a:rPr lang="en-GB" sz="1800" u="sng" dirty="0">
                <a:hlinkClick r:id="rId10"/>
              </a:rPr>
              <a:t>Solomon et al. (2010) Science</a:t>
            </a:r>
            <a:r>
              <a:rPr lang="en-GB" sz="1800" u="sng" dirty="0"/>
              <a:t> ;</a:t>
            </a:r>
            <a:r>
              <a:rPr lang="en-GB" sz="1800" dirty="0" smtClean="0">
                <a:latin typeface="Calibri" pitchFamily="34" charset="0"/>
              </a:rPr>
              <a:t> </a:t>
            </a:r>
            <a:r>
              <a:rPr lang="en-GB" sz="1800" u="sng" dirty="0">
                <a:hlinkClick r:id="rId11"/>
              </a:rPr>
              <a:t>Murphy et al. (2009) JGR</a:t>
            </a:r>
            <a:r>
              <a:rPr lang="en-GB" sz="1800" u="sng" dirty="0"/>
              <a:t> </a:t>
            </a:r>
            <a:endParaRPr lang="en-GB" sz="1800" dirty="0" smtClean="0">
              <a:latin typeface="Calibri" pitchFamily="34" charset="0"/>
              <a:cs typeface="Calibri" pitchFamily="34" charset="0"/>
            </a:endParaRPr>
          </a:p>
          <a:p>
            <a:r>
              <a:rPr lang="en-GB" dirty="0" smtClean="0">
                <a:latin typeface="Calibri" pitchFamily="34" charset="0"/>
                <a:cs typeface="Calibri" pitchFamily="34" charset="0"/>
              </a:rPr>
              <a:t>Unforced variability?</a:t>
            </a:r>
          </a:p>
          <a:p>
            <a:pPr lvl="1"/>
            <a:r>
              <a:rPr lang="en-GB" sz="2400" dirty="0" smtClean="0">
                <a:latin typeface="Calibri" pitchFamily="34" charset="0"/>
                <a:cs typeface="Calibri" pitchFamily="34" charset="0"/>
              </a:rPr>
              <a:t>Cloud forcing/adjustment/feedbacks, El Niño, PDO/IPO/climate shift, ocean circulation </a:t>
            </a:r>
          </a:p>
          <a:p>
            <a:pPr lvl="1"/>
            <a:r>
              <a:rPr lang="en-GB" sz="1800" dirty="0">
                <a:cs typeface="Calibri" pitchFamily="34" charset="0"/>
                <a:hlinkClick r:id="rId12"/>
              </a:rPr>
              <a:t>Kosaka &amp; </a:t>
            </a:r>
            <a:r>
              <a:rPr lang="en-GB" sz="1800" dirty="0" err="1">
                <a:cs typeface="Calibri" pitchFamily="34" charset="0"/>
                <a:hlinkClick r:id="rId12"/>
              </a:rPr>
              <a:t>Xie</a:t>
            </a:r>
            <a:r>
              <a:rPr lang="en-GB" sz="1800" dirty="0">
                <a:cs typeface="Calibri" pitchFamily="34" charset="0"/>
                <a:hlinkClick r:id="rId12"/>
              </a:rPr>
              <a:t> (2013) Nature</a:t>
            </a:r>
            <a:r>
              <a:rPr lang="en-GB" sz="1800" dirty="0">
                <a:cs typeface="Calibri" pitchFamily="34" charset="0"/>
              </a:rPr>
              <a:t>; </a:t>
            </a:r>
            <a:r>
              <a:rPr lang="en-GB" sz="1800" dirty="0" smtClean="0">
                <a:cs typeface="Calibri" pitchFamily="34" charset="0"/>
                <a:hlinkClick r:id="rId13"/>
              </a:rPr>
              <a:t>Watanabe et al. (2013) GRL </a:t>
            </a:r>
            <a:r>
              <a:rPr lang="en-GB" sz="1800" dirty="0" smtClean="0">
                <a:cs typeface="Calibri" pitchFamily="34" charset="0"/>
              </a:rPr>
              <a:t>;</a:t>
            </a:r>
            <a:r>
              <a:rPr lang="nl-NL" sz="1800" dirty="0" smtClean="0">
                <a:cs typeface="Calibri" pitchFamily="34" charset="0"/>
              </a:rPr>
              <a:t> </a:t>
            </a:r>
            <a:r>
              <a:rPr lang="da-DK" sz="1800" u="sng" dirty="0">
                <a:hlinkClick r:id="rId14"/>
              </a:rPr>
              <a:t>Balmaseda et_al._(2013)_</a:t>
            </a:r>
            <a:r>
              <a:rPr lang="da-DK" sz="1800" u="sng" dirty="0" smtClean="0">
                <a:hlinkClick r:id="rId14"/>
              </a:rPr>
              <a:t>GRL</a:t>
            </a:r>
            <a:r>
              <a:rPr lang="en-GB" sz="1800" dirty="0" smtClean="0">
                <a:latin typeface="Calibri" pitchFamily="34" charset="0"/>
                <a:cs typeface="Calibri" pitchFamily="34" charset="0"/>
              </a:rPr>
              <a:t>; </a:t>
            </a:r>
            <a:r>
              <a:rPr lang="en-GB" sz="1800" dirty="0" smtClean="0">
                <a:latin typeface="Calibri" pitchFamily="34" charset="0"/>
                <a:cs typeface="Calibri" pitchFamily="34" charset="0"/>
                <a:hlinkClick r:id="rId15"/>
              </a:rPr>
              <a:t>Guemas et al. (2013) Nature Climate</a:t>
            </a:r>
            <a:r>
              <a:rPr lang="en-GB" sz="1800" dirty="0" smtClean="0">
                <a:latin typeface="Calibri" pitchFamily="34" charset="0"/>
                <a:cs typeface="Calibri" pitchFamily="34" charset="0"/>
              </a:rPr>
              <a:t> </a:t>
            </a:r>
            <a:r>
              <a:rPr lang="en-GB" sz="1800" dirty="0" smtClean="0"/>
              <a:t>; </a:t>
            </a:r>
            <a:r>
              <a:rPr lang="en-GB" sz="1800" u="sng" dirty="0" smtClean="0">
                <a:hlinkClick r:id="rId16"/>
              </a:rPr>
              <a:t>Loeb </a:t>
            </a:r>
            <a:r>
              <a:rPr lang="en-GB" sz="1800" u="sng" dirty="0">
                <a:hlinkClick r:id="rId16"/>
              </a:rPr>
              <a:t>et al. (2012) Nature </a:t>
            </a:r>
            <a:r>
              <a:rPr lang="en-GB" sz="1800" u="sng" dirty="0" err="1">
                <a:hlinkClick r:id="rId16"/>
              </a:rPr>
              <a:t>Geosci</a:t>
            </a:r>
            <a:r>
              <a:rPr lang="en-GB" sz="1800" u="sng" dirty="0">
                <a:hlinkClick r:id="rId16"/>
              </a:rPr>
              <a:t>.</a:t>
            </a:r>
            <a:r>
              <a:rPr lang="en-GB" sz="1800" dirty="0"/>
              <a:t>; </a:t>
            </a:r>
            <a:r>
              <a:rPr lang="en-GB" sz="1800" u="sng" dirty="0" err="1" smtClean="0">
                <a:hlinkClick r:id="rId17"/>
              </a:rPr>
              <a:t>Chikamoto</a:t>
            </a:r>
            <a:r>
              <a:rPr lang="en-GB" sz="1800" u="sng" dirty="0" smtClean="0">
                <a:hlinkClick r:id="rId17"/>
              </a:rPr>
              <a:t> </a:t>
            </a:r>
            <a:r>
              <a:rPr lang="en-GB" sz="1800" u="sng" dirty="0">
                <a:hlinkClick r:id="rId17"/>
              </a:rPr>
              <a:t>et al.(2012) GRL</a:t>
            </a:r>
            <a:r>
              <a:rPr lang="en-GB" sz="1800" u="sng" dirty="0"/>
              <a:t> </a:t>
            </a:r>
            <a:r>
              <a:rPr lang="en-GB" sz="1800" dirty="0" smtClean="0">
                <a:latin typeface="Calibri" pitchFamily="34" charset="0"/>
                <a:cs typeface="Calibri" pitchFamily="34" charset="0"/>
              </a:rPr>
              <a:t>; </a:t>
            </a:r>
            <a:r>
              <a:rPr lang="nl-NL" sz="1800" dirty="0" smtClean="0">
                <a:latin typeface="Calibri" pitchFamily="34" charset="0"/>
                <a:cs typeface="Calibri" pitchFamily="34" charset="0"/>
                <a:hlinkClick r:id="rId18"/>
              </a:rPr>
              <a:t>Katsman &amp; </a:t>
            </a:r>
            <a:r>
              <a:rPr lang="nl-NL" sz="1800" dirty="0">
                <a:latin typeface="Calibri" pitchFamily="34" charset="0"/>
                <a:cs typeface="Calibri" pitchFamily="34" charset="0"/>
                <a:hlinkClick r:id="rId18"/>
              </a:rPr>
              <a:t>van Oldenborgh (2011) </a:t>
            </a:r>
            <a:r>
              <a:rPr lang="nl-NL" sz="1800" dirty="0" smtClean="0">
                <a:latin typeface="Calibri" pitchFamily="34" charset="0"/>
                <a:cs typeface="Calibri" pitchFamily="34" charset="0"/>
                <a:hlinkClick r:id="rId18"/>
              </a:rPr>
              <a:t>GRL</a:t>
            </a:r>
            <a:r>
              <a:rPr lang="da-DK" sz="1800" dirty="0" smtClean="0">
                <a:latin typeface="Calibri" pitchFamily="34" charset="0"/>
              </a:rPr>
              <a:t>; </a:t>
            </a:r>
            <a:r>
              <a:rPr lang="en-GB" sz="1800" dirty="0">
                <a:latin typeface="Calibri" pitchFamily="34" charset="0"/>
                <a:hlinkClick r:id="rId19"/>
              </a:rPr>
              <a:t>Foster and </a:t>
            </a:r>
            <a:r>
              <a:rPr lang="en-GB" sz="1800" dirty="0" err="1">
                <a:latin typeface="Calibri" pitchFamily="34" charset="0"/>
                <a:hlinkClick r:id="rId19"/>
              </a:rPr>
              <a:t>Rahmstorf</a:t>
            </a:r>
            <a:r>
              <a:rPr lang="en-GB" sz="1800" dirty="0">
                <a:latin typeface="Calibri" pitchFamily="34" charset="0"/>
                <a:hlinkClick r:id="rId19"/>
              </a:rPr>
              <a:t> </a:t>
            </a:r>
            <a:r>
              <a:rPr lang="en-GB" sz="1800" dirty="0" smtClean="0">
                <a:latin typeface="Calibri" pitchFamily="34" charset="0"/>
                <a:hlinkClick r:id="rId19"/>
              </a:rPr>
              <a:t>(</a:t>
            </a:r>
            <a:r>
              <a:rPr lang="en-GB" sz="1800" dirty="0">
                <a:latin typeface="Calibri" pitchFamily="34" charset="0"/>
                <a:hlinkClick r:id="rId19"/>
              </a:rPr>
              <a:t>2011) </a:t>
            </a:r>
            <a:r>
              <a:rPr lang="en-GB" sz="1800" dirty="0" smtClean="0">
                <a:latin typeface="Calibri" pitchFamily="34" charset="0"/>
                <a:hlinkClick r:id="rId19"/>
              </a:rPr>
              <a:t>ERL</a:t>
            </a:r>
            <a:r>
              <a:rPr lang="en-GB" sz="1800" dirty="0">
                <a:latin typeface="Calibri" pitchFamily="34" charset="0"/>
              </a:rPr>
              <a:t> </a:t>
            </a:r>
            <a:r>
              <a:rPr lang="da-DK" sz="1800" u="sng" dirty="0"/>
              <a:t>;</a:t>
            </a:r>
            <a:r>
              <a:rPr lang="da-DK" sz="1800" dirty="0"/>
              <a:t> </a:t>
            </a:r>
            <a:r>
              <a:rPr lang="en-GB" sz="1800" dirty="0">
                <a:cs typeface="Calibri" pitchFamily="34" charset="0"/>
                <a:hlinkClick r:id="rId20"/>
              </a:rPr>
              <a:t>Meehl et al. (2011) Nature Climate Change </a:t>
            </a:r>
            <a:r>
              <a:rPr lang="en-GB" sz="1800" dirty="0">
                <a:cs typeface="Calibri" pitchFamily="34" charset="0"/>
              </a:rPr>
              <a:t>(NCC); </a:t>
            </a:r>
            <a:r>
              <a:rPr lang="en-GB" sz="1800" dirty="0">
                <a:cs typeface="Calibri" pitchFamily="34" charset="0"/>
                <a:hlinkClick r:id="rId21"/>
              </a:rPr>
              <a:t>Palmer et al. (2010) </a:t>
            </a:r>
            <a:r>
              <a:rPr lang="en-GB" sz="1800" dirty="0" smtClean="0">
                <a:cs typeface="Calibri" pitchFamily="34" charset="0"/>
                <a:hlinkClick r:id="rId21"/>
              </a:rPr>
              <a:t>GRL</a:t>
            </a:r>
            <a:endParaRPr lang="da-DK" sz="1800" dirty="0"/>
          </a:p>
        </p:txBody>
      </p:sp>
      <p:pic>
        <p:nvPicPr>
          <p:cNvPr id="1030" name="Picture 6"/>
          <p:cNvPicPr>
            <a:picLocks noChangeAspect="1" noChangeArrowheads="1"/>
          </p:cNvPicPr>
          <p:nvPr/>
        </p:nvPicPr>
        <p:blipFill rotWithShape="1">
          <a:blip r:embed="rId22">
            <a:extLst>
              <a:ext uri="{28A0092B-C50C-407E-A947-70E740481C1C}">
                <a14:useLocalDpi xmlns:a14="http://schemas.microsoft.com/office/drawing/2010/main" val="0"/>
              </a:ext>
            </a:extLst>
          </a:blip>
          <a:srcRect l="-278" r="37092" b="27346"/>
          <a:stretch/>
        </p:blipFill>
        <p:spPr bwMode="auto">
          <a:xfrm>
            <a:off x="6990347" y="1619231"/>
            <a:ext cx="1970797" cy="152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3">
            <a:extLst>
              <a:ext uri="{28A0092B-C50C-407E-A947-70E740481C1C}">
                <a14:useLocalDpi xmlns:a14="http://schemas.microsoft.com/office/drawing/2010/main" val="0"/>
              </a:ext>
            </a:extLst>
          </a:blip>
          <a:srcRect l="-2117" t="1" r="-1263" b="-3511"/>
          <a:stretch/>
        </p:blipFill>
        <p:spPr bwMode="auto">
          <a:xfrm>
            <a:off x="6990347" y="3353340"/>
            <a:ext cx="2000723" cy="158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7132" r="15250"/>
          <a:stretch/>
        </p:blipFill>
        <p:spPr bwMode="auto">
          <a:xfrm>
            <a:off x="6990347" y="5087936"/>
            <a:ext cx="1974141" cy="15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902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5888"/>
            <a:ext cx="8229600" cy="792162"/>
          </a:xfrm>
        </p:spPr>
        <p:txBody>
          <a:bodyPr rtlCol="0">
            <a:normAutofit fontScale="90000"/>
          </a:bodyPr>
          <a:lstStyle/>
          <a:p>
            <a:pPr fontAlgn="auto">
              <a:spcAft>
                <a:spcPts val="0"/>
              </a:spcAft>
              <a:defRPr/>
            </a:pPr>
            <a:r>
              <a:rPr lang="en-GB" dirty="0" smtClean="0"/>
              <a:t>Causes of Climate Change 1998-2012</a:t>
            </a:r>
            <a:endParaRPr lang="en-GB" dirty="0"/>
          </a:p>
        </p:txBody>
      </p:sp>
      <p:graphicFrame>
        <p:nvGraphicFramePr>
          <p:cNvPr id="4" name="Content Placeholder 3"/>
          <p:cNvGraphicFramePr>
            <a:graphicFrameLocks noGrp="1"/>
          </p:cNvGraphicFramePr>
          <p:nvPr>
            <p:ph idx="1"/>
          </p:nvPr>
        </p:nvGraphicFramePr>
        <p:xfrm>
          <a:off x="971550" y="1052513"/>
          <a:ext cx="7200800" cy="2494280"/>
        </p:xfrm>
        <a:graphic>
          <a:graphicData uri="http://schemas.openxmlformats.org/drawingml/2006/table">
            <a:tbl>
              <a:tblPr firstRow="1" bandRow="1">
                <a:tableStyleId>{5C22544A-7EE6-4342-B048-85BDC9FD1C3A}</a:tableStyleId>
              </a:tblPr>
              <a:tblGrid>
                <a:gridCol w="3600400"/>
                <a:gridCol w="3600400"/>
              </a:tblGrid>
              <a:tr h="370840">
                <a:tc>
                  <a:txBody>
                    <a:bodyPr/>
                    <a:lstStyle/>
                    <a:p>
                      <a:r>
                        <a:rPr lang="en-GB" dirty="0" smtClean="0"/>
                        <a:t>Cause</a:t>
                      </a:r>
                      <a:endParaRPr lang="en-GB" dirty="0"/>
                    </a:p>
                  </a:txBody>
                  <a:tcPr/>
                </a:tc>
                <a:tc>
                  <a:txBody>
                    <a:bodyPr/>
                    <a:lstStyle/>
                    <a:p>
                      <a:r>
                        <a:rPr lang="en-GB" dirty="0" smtClean="0"/>
                        <a:t>Estimated Change in Radiative</a:t>
                      </a:r>
                      <a:r>
                        <a:rPr lang="en-GB" baseline="0" dirty="0" smtClean="0"/>
                        <a:t> Forcing (W per </a:t>
                      </a:r>
                      <a:r>
                        <a:rPr lang="en-GB" baseline="0" dirty="0" err="1" smtClean="0"/>
                        <a:t>sq.m</a:t>
                      </a:r>
                      <a:r>
                        <a:rPr lang="en-GB" baseline="0" dirty="0" smtClean="0"/>
                        <a:t>)</a:t>
                      </a:r>
                      <a:r>
                        <a:rPr lang="en-GB" baseline="30000" dirty="0" smtClean="0">
                          <a:solidFill>
                            <a:srgbClr val="FF0000"/>
                          </a:solidFill>
                        </a:rPr>
                        <a:t>1</a:t>
                      </a:r>
                      <a:endParaRPr lang="en-GB" baseline="30000" dirty="0">
                        <a:solidFill>
                          <a:srgbClr val="FF0000"/>
                        </a:solidFill>
                      </a:endParaRPr>
                    </a:p>
                  </a:txBody>
                  <a:tcPr/>
                </a:tc>
              </a:tr>
              <a:tr h="370840">
                <a:tc>
                  <a:txBody>
                    <a:bodyPr/>
                    <a:lstStyle/>
                    <a:p>
                      <a:r>
                        <a:rPr lang="en-GB" dirty="0" smtClean="0"/>
                        <a:t>Greenhouse gases</a:t>
                      </a:r>
                      <a:endParaRPr lang="en-GB" dirty="0"/>
                    </a:p>
                  </a:txBody>
                  <a:tcPr/>
                </a:tc>
                <a:tc>
                  <a:txBody>
                    <a:bodyPr/>
                    <a:lstStyle/>
                    <a:p>
                      <a:r>
                        <a:rPr lang="en-GB" dirty="0" smtClean="0"/>
                        <a:t>+ 0.48</a:t>
                      </a:r>
                      <a:endParaRPr lang="en-GB" baseline="30000" dirty="0"/>
                    </a:p>
                  </a:txBody>
                  <a:tcPr/>
                </a:tc>
              </a:tr>
              <a:tr h="370840">
                <a:tc>
                  <a:txBody>
                    <a:bodyPr/>
                    <a:lstStyle/>
                    <a:p>
                      <a:r>
                        <a:rPr lang="en-GB" dirty="0" smtClean="0"/>
                        <a:t>Solar</a:t>
                      </a:r>
                      <a:endParaRPr lang="en-GB" dirty="0"/>
                    </a:p>
                  </a:txBody>
                  <a:tcPr/>
                </a:tc>
                <a:tc>
                  <a:txBody>
                    <a:bodyPr/>
                    <a:lstStyle/>
                    <a:p>
                      <a:r>
                        <a:rPr lang="en-GB" dirty="0" smtClean="0"/>
                        <a:t>– 0.16</a:t>
                      </a:r>
                      <a:endParaRPr lang="en-GB" dirty="0"/>
                    </a:p>
                  </a:txBody>
                  <a:tcPr/>
                </a:tc>
              </a:tr>
              <a:tr h="370840">
                <a:tc>
                  <a:txBody>
                    <a:bodyPr/>
                    <a:lstStyle/>
                    <a:p>
                      <a:r>
                        <a:rPr lang="en-GB" dirty="0" smtClean="0"/>
                        <a:t>Volcanoes</a:t>
                      </a:r>
                      <a:endParaRPr lang="en-GB" dirty="0"/>
                    </a:p>
                  </a:txBody>
                  <a:tcPr/>
                </a:tc>
                <a:tc>
                  <a:txBody>
                    <a:bodyPr/>
                    <a:lstStyle/>
                    <a:p>
                      <a:r>
                        <a:rPr lang="en-GB" dirty="0" smtClean="0"/>
                        <a:t>‒ 0.06</a:t>
                      </a:r>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Other (e.g. aerosols)</a:t>
                      </a:r>
                    </a:p>
                  </a:txBody>
                  <a:tcPr/>
                </a:tc>
                <a:tc>
                  <a:txBody>
                    <a:bodyPr/>
                    <a:lstStyle/>
                    <a:p>
                      <a:r>
                        <a:rPr lang="en-GB" dirty="0" smtClean="0"/>
                        <a:t>± ?</a:t>
                      </a:r>
                      <a:endParaRPr lang="en-GB"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TOTAL</a:t>
                      </a:r>
                    </a:p>
                  </a:txBody>
                  <a:tcPr/>
                </a:tc>
                <a:tc>
                  <a:txBody>
                    <a:bodyPr/>
                    <a:lstStyle/>
                    <a:p>
                      <a:r>
                        <a:rPr lang="en-GB" b="1" dirty="0" smtClean="0"/>
                        <a:t>+ 0.26 ± ?</a:t>
                      </a:r>
                      <a:endParaRPr lang="en-GB" b="1" dirty="0"/>
                    </a:p>
                  </a:txBody>
                  <a:tcPr/>
                </a:tc>
              </a:tr>
            </a:tbl>
          </a:graphicData>
        </a:graphic>
      </p:graphicFrame>
      <p:sp>
        <p:nvSpPr>
          <p:cNvPr id="14361" name="TextBox 4"/>
          <p:cNvSpPr txBox="1">
            <a:spLocks noChangeArrowheads="1"/>
          </p:cNvSpPr>
          <p:nvPr/>
        </p:nvSpPr>
        <p:spPr bwMode="auto">
          <a:xfrm>
            <a:off x="971550" y="3789363"/>
            <a:ext cx="6913563" cy="2246312"/>
          </a:xfrm>
          <a:prstGeom prst="rect">
            <a:avLst/>
          </a:prstGeom>
          <a:noFill/>
          <a:ln w="9525">
            <a:noFill/>
            <a:miter lim="800000"/>
            <a:headEnd/>
            <a:tailEnd/>
          </a:ln>
        </p:spPr>
        <p:txBody>
          <a:bodyPr>
            <a:spAutoFit/>
          </a:bodyPr>
          <a:lstStyle/>
          <a:p>
            <a:pPr marL="342900" indent="-342900">
              <a:buFont typeface="Calibri" pitchFamily="34" charset="0"/>
              <a:buAutoNum type="arabicPeriod"/>
            </a:pPr>
            <a:r>
              <a:rPr lang="en-GB" sz="2000" dirty="0">
                <a:solidFill>
                  <a:prstClr val="black"/>
                </a:solidFill>
                <a:latin typeface="Calibri" pitchFamily="34" charset="0"/>
              </a:rPr>
              <a:t>Since 1998 natural factors have </a:t>
            </a:r>
            <a:r>
              <a:rPr lang="en-GB" sz="2000" b="1" dirty="0">
                <a:solidFill>
                  <a:prstClr val="black"/>
                </a:solidFill>
                <a:latin typeface="Calibri" pitchFamily="34" charset="0"/>
              </a:rPr>
              <a:t>masked </a:t>
            </a:r>
            <a:r>
              <a:rPr lang="en-GB" sz="2000" dirty="0">
                <a:solidFill>
                  <a:prstClr val="black"/>
                </a:solidFill>
                <a:latin typeface="Calibri" pitchFamily="34" charset="0"/>
              </a:rPr>
              <a:t>some of the greenhouse gas warming influence</a:t>
            </a:r>
          </a:p>
          <a:p>
            <a:pPr marL="342900" indent="-342900">
              <a:buFont typeface="Calibri" pitchFamily="34" charset="0"/>
              <a:buAutoNum type="arabicPeriod"/>
            </a:pPr>
            <a:endParaRPr lang="en-GB" sz="2000" dirty="0">
              <a:solidFill>
                <a:prstClr val="black"/>
              </a:solidFill>
              <a:latin typeface="Calibri" pitchFamily="34" charset="0"/>
            </a:endParaRPr>
          </a:p>
          <a:p>
            <a:pPr marL="342900" indent="-342900">
              <a:buFont typeface="Calibri" pitchFamily="34" charset="0"/>
              <a:buAutoNum type="arabicPeriod"/>
            </a:pPr>
            <a:r>
              <a:rPr lang="en-GB" sz="2000" dirty="0">
                <a:solidFill>
                  <a:prstClr val="black"/>
                </a:solidFill>
                <a:latin typeface="Calibri" pitchFamily="34" charset="0"/>
              </a:rPr>
              <a:t>In the 1990s natural factors (especially recovery from Mt. Pinatubo) </a:t>
            </a:r>
            <a:r>
              <a:rPr lang="en-GB" sz="2000" b="1" dirty="0">
                <a:solidFill>
                  <a:prstClr val="black"/>
                </a:solidFill>
                <a:latin typeface="Calibri" pitchFamily="34" charset="0"/>
              </a:rPr>
              <a:t>added</a:t>
            </a:r>
            <a:r>
              <a:rPr lang="en-GB" sz="2000" dirty="0">
                <a:solidFill>
                  <a:prstClr val="black"/>
                </a:solidFill>
                <a:latin typeface="Calibri" pitchFamily="34" charset="0"/>
              </a:rPr>
              <a:t> to the greenhouse warming influence</a:t>
            </a:r>
          </a:p>
          <a:p>
            <a:pPr marL="342900" indent="-342900">
              <a:buFont typeface="Calibri" pitchFamily="34" charset="0"/>
              <a:buAutoNum type="arabicPeriod"/>
            </a:pPr>
            <a:endParaRPr lang="en-GB" sz="2000" dirty="0">
              <a:solidFill>
                <a:prstClr val="black"/>
              </a:solidFill>
              <a:latin typeface="Calibri" pitchFamily="34" charset="0"/>
            </a:endParaRPr>
          </a:p>
          <a:p>
            <a:pPr marL="342900" indent="-342900">
              <a:buFont typeface="Calibri" pitchFamily="34" charset="0"/>
              <a:buAutoNum type="arabicPeriod"/>
            </a:pPr>
            <a:r>
              <a:rPr lang="en-GB" sz="2000" dirty="0">
                <a:solidFill>
                  <a:prstClr val="black"/>
                </a:solidFill>
                <a:latin typeface="Calibri" pitchFamily="34" charset="0"/>
              </a:rPr>
              <a:t>Little overall influence of natural factors since the </a:t>
            </a:r>
            <a:r>
              <a:rPr lang="en-GB" sz="2000" dirty="0" smtClean="0">
                <a:solidFill>
                  <a:prstClr val="black"/>
                </a:solidFill>
                <a:latin typeface="Calibri" pitchFamily="34" charset="0"/>
              </a:rPr>
              <a:t>1950s </a:t>
            </a:r>
            <a:endParaRPr lang="en-GB" sz="2000" dirty="0">
              <a:solidFill>
                <a:prstClr val="black"/>
              </a:solidFill>
              <a:latin typeface="Calibri" pitchFamily="34" charset="0"/>
            </a:endParaRPr>
          </a:p>
        </p:txBody>
      </p:sp>
      <p:sp>
        <p:nvSpPr>
          <p:cNvPr id="14362" name="TextBox 5"/>
          <p:cNvSpPr txBox="1">
            <a:spLocks noChangeArrowheads="1"/>
          </p:cNvSpPr>
          <p:nvPr/>
        </p:nvSpPr>
        <p:spPr bwMode="auto">
          <a:xfrm>
            <a:off x="5927725" y="6488113"/>
            <a:ext cx="3216275" cy="369887"/>
          </a:xfrm>
          <a:prstGeom prst="rect">
            <a:avLst/>
          </a:prstGeom>
          <a:noFill/>
          <a:ln w="9525">
            <a:noFill/>
            <a:miter lim="800000"/>
            <a:headEnd/>
            <a:tailEnd/>
          </a:ln>
        </p:spPr>
        <p:txBody>
          <a:bodyPr wrap="none">
            <a:spAutoFit/>
          </a:bodyPr>
          <a:lstStyle/>
          <a:p>
            <a:r>
              <a:rPr lang="en-GB" sz="1800" i="1" dirty="0">
                <a:solidFill>
                  <a:prstClr val="black"/>
                </a:solidFill>
                <a:latin typeface="Calibri" pitchFamily="34" charset="0"/>
              </a:rPr>
              <a:t>Piers Forster, University of Leeds</a:t>
            </a:r>
          </a:p>
        </p:txBody>
      </p:sp>
      <p:sp>
        <p:nvSpPr>
          <p:cNvPr id="14363" name="TextBox 9"/>
          <p:cNvSpPr txBox="1">
            <a:spLocks noChangeArrowheads="1"/>
          </p:cNvSpPr>
          <p:nvPr/>
        </p:nvSpPr>
        <p:spPr bwMode="auto">
          <a:xfrm>
            <a:off x="107950" y="6211888"/>
            <a:ext cx="4211638" cy="646112"/>
          </a:xfrm>
          <a:prstGeom prst="rect">
            <a:avLst/>
          </a:prstGeom>
          <a:noFill/>
          <a:ln w="9525">
            <a:noFill/>
            <a:miter lim="800000"/>
            <a:headEnd/>
            <a:tailEnd/>
          </a:ln>
        </p:spPr>
        <p:txBody>
          <a:bodyPr>
            <a:spAutoFit/>
          </a:bodyPr>
          <a:lstStyle/>
          <a:p>
            <a:r>
              <a:rPr lang="en-GB" sz="1800" baseline="30000">
                <a:solidFill>
                  <a:srgbClr val="FF0000"/>
                </a:solidFill>
                <a:latin typeface="Calibri" pitchFamily="34" charset="0"/>
              </a:rPr>
              <a:t>1 </a:t>
            </a:r>
            <a:r>
              <a:rPr lang="en-GB" sz="1800">
                <a:solidFill>
                  <a:srgbClr val="FF0000"/>
                </a:solidFill>
                <a:latin typeface="Calibri" pitchFamily="34" charset="0"/>
              </a:rPr>
              <a:t>Quantifying other forcings and</a:t>
            </a:r>
          </a:p>
          <a:p>
            <a:r>
              <a:rPr lang="en-GB" sz="1800">
                <a:solidFill>
                  <a:srgbClr val="FF0000"/>
                </a:solidFill>
                <a:latin typeface="Calibri" pitchFamily="34" charset="0"/>
              </a:rPr>
              <a:t> uncertainties is ongoing research </a:t>
            </a:r>
          </a:p>
        </p:txBody>
      </p:sp>
    </p:spTree>
    <p:extLst>
      <p:ext uri="{BB962C8B-B14F-4D97-AF65-F5344CB8AC3E}">
        <p14:creationId xmlns:p14="http://schemas.microsoft.com/office/powerpoint/2010/main" val="1686544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onlinelibrary.wiley.com/store/10.1029/2011GL050582/asset/image_n/grl28922-fig-0004.png?v=1&amp;t=hm0g9xgt&amp;s=19f778256fa13476c165cddf3d0b5e9f0dbca15c"/>
          <p:cNvPicPr>
            <a:picLocks noChangeAspect="1" noChangeArrowheads="1"/>
          </p:cNvPicPr>
          <p:nvPr/>
        </p:nvPicPr>
        <p:blipFill rotWithShape="1">
          <a:blip r:embed="rId2">
            <a:extLst>
              <a:ext uri="{28A0092B-C50C-407E-A947-70E740481C1C}">
                <a14:useLocalDpi xmlns:a14="http://schemas.microsoft.com/office/drawing/2010/main" val="0"/>
              </a:ext>
            </a:extLst>
          </a:blip>
          <a:srcRect l="54547" t="29797" b="41086"/>
          <a:stretch/>
        </p:blipFill>
        <p:spPr bwMode="auto">
          <a:xfrm>
            <a:off x="228679" y="4149080"/>
            <a:ext cx="3598450" cy="1743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onlinelibrary.wiley.com/store/10.1029/2011GL050582/asset/image_n/grl28922-fig-0004.png?v=1&amp;t=hm0g9xgt&amp;s=19f778256fa13476c165cddf3d0b5e9f0dbca15c"/>
          <p:cNvPicPr>
            <a:picLocks noChangeAspect="1" noChangeArrowheads="1"/>
          </p:cNvPicPr>
          <p:nvPr/>
        </p:nvPicPr>
        <p:blipFill rotWithShape="1">
          <a:blip r:embed="rId2">
            <a:extLst>
              <a:ext uri="{28A0092B-C50C-407E-A947-70E740481C1C}">
                <a14:useLocalDpi xmlns:a14="http://schemas.microsoft.com/office/drawing/2010/main" val="0"/>
              </a:ext>
            </a:extLst>
          </a:blip>
          <a:srcRect t="29797" r="54796" b="41086"/>
          <a:stretch/>
        </p:blipFill>
        <p:spPr bwMode="auto">
          <a:xfrm>
            <a:off x="2577429" y="5070326"/>
            <a:ext cx="3578747" cy="1743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z="3600" dirty="0" smtClean="0"/>
              <a:t>Role of Pacific Ocean Natural Variability</a:t>
            </a:r>
            <a:endParaRPr lang="en-GB" sz="3600" dirty="0"/>
          </a:p>
        </p:txBody>
      </p:sp>
      <p:sp>
        <p:nvSpPr>
          <p:cNvPr id="3" name="Content Placeholder 2"/>
          <p:cNvSpPr>
            <a:spLocks noGrp="1"/>
          </p:cNvSpPr>
          <p:nvPr>
            <p:ph idx="1"/>
          </p:nvPr>
        </p:nvSpPr>
        <p:spPr>
          <a:xfrm>
            <a:off x="5580112" y="1124744"/>
            <a:ext cx="3106688" cy="2980928"/>
          </a:xfrm>
        </p:spPr>
        <p:txBody>
          <a:bodyPr/>
          <a:lstStyle/>
          <a:p>
            <a:pPr marL="0" indent="0">
              <a:buNone/>
            </a:pPr>
            <a:r>
              <a:rPr lang="en-GB" sz="1800" dirty="0" smtClean="0">
                <a:sym typeface="Wingdings" panose="05000000000000000000" pitchFamily="2" charset="2"/>
              </a:rPr>
              <a:t> </a:t>
            </a:r>
            <a:r>
              <a:rPr lang="en-GB" sz="1800" dirty="0" smtClean="0">
                <a:hlinkClick r:id="rId3"/>
              </a:rPr>
              <a:t>Kosaka &amp; </a:t>
            </a:r>
            <a:r>
              <a:rPr lang="en-GB" sz="1800" dirty="0" err="1" smtClean="0">
                <a:hlinkClick r:id="rId3"/>
              </a:rPr>
              <a:t>Xie</a:t>
            </a:r>
            <a:r>
              <a:rPr lang="en-GB" sz="1800" dirty="0" smtClean="0">
                <a:hlinkClick r:id="rId3"/>
              </a:rPr>
              <a:t> (2013) Nature</a:t>
            </a:r>
            <a:endParaRPr lang="en-GB" sz="1800" dirty="0" smtClean="0"/>
          </a:p>
          <a:p>
            <a:r>
              <a:rPr lang="en-GB" sz="1800" dirty="0" smtClean="0"/>
              <a:t>Adjust heating in E Pacific to agree with </a:t>
            </a:r>
            <a:r>
              <a:rPr lang="en-GB" sz="1800" dirty="0" err="1" smtClean="0"/>
              <a:t>obs</a:t>
            </a:r>
            <a:r>
              <a:rPr lang="en-GB" sz="1800" dirty="0" smtClean="0"/>
              <a:t> SST</a:t>
            </a:r>
          </a:p>
          <a:p>
            <a:r>
              <a:rPr lang="en-GB" sz="1800" dirty="0" smtClean="0"/>
              <a:t>Simulations reproduces hiatus and some regional climate anomalies</a:t>
            </a:r>
          </a:p>
          <a:p>
            <a:r>
              <a:rPr lang="en-GB" sz="1800" dirty="0" smtClean="0"/>
              <a:t>Also explains why hiatus dominates NH winter (e.g. </a:t>
            </a:r>
            <a:r>
              <a:rPr lang="en-GB" sz="1800" dirty="0" smtClean="0">
                <a:hlinkClick r:id="rId4"/>
              </a:rPr>
              <a:t>Cohen et al. 2012</a:t>
            </a:r>
            <a:r>
              <a:rPr lang="en-GB" sz="1800" dirty="0" smtClean="0"/>
              <a:t>, below) </a:t>
            </a:r>
          </a:p>
          <a:p>
            <a:r>
              <a:rPr lang="en-GB" sz="1800" dirty="0" smtClean="0"/>
              <a:t>Note, some models do not simulate  </a:t>
            </a:r>
            <a:r>
              <a:rPr lang="en-GB" sz="1800" dirty="0" smtClean="0"/>
              <a:t>natural </a:t>
            </a:r>
            <a:r>
              <a:rPr lang="en-GB" sz="1800" dirty="0" smtClean="0"/>
              <a:t>variability well e.g. CNRM, CanCM4; </a:t>
            </a:r>
            <a:r>
              <a:rPr lang="en-GB" sz="1800" dirty="0" smtClean="0">
                <a:hlinkClick r:id="rId5"/>
              </a:rPr>
              <a:t>Watanabe et al. 2013</a:t>
            </a:r>
            <a:r>
              <a:rPr lang="en-GB" sz="1800" dirty="0" smtClean="0"/>
              <a:t>)</a:t>
            </a:r>
            <a:endParaRPr lang="en-GB" sz="1800" dirty="0"/>
          </a:p>
        </p:txBody>
      </p:sp>
      <p:pic>
        <p:nvPicPr>
          <p:cNvPr id="1026" name="Picture 2" descr="Observed and simulated global temperature trends."/>
          <p:cNvPicPr>
            <a:picLocks noChangeAspect="1" noChangeArrowheads="1"/>
          </p:cNvPicPr>
          <p:nvPr/>
        </p:nvPicPr>
        <p:blipFill rotWithShape="1">
          <a:blip r:embed="rId6">
            <a:extLst>
              <a:ext uri="{28A0092B-C50C-407E-A947-70E740481C1C}">
                <a14:useLocalDpi xmlns:a14="http://schemas.microsoft.com/office/drawing/2010/main" val="0"/>
              </a:ext>
            </a:extLst>
          </a:blip>
          <a:srcRect b="50000"/>
          <a:stretch/>
        </p:blipFill>
        <p:spPr bwMode="auto">
          <a:xfrm>
            <a:off x="228679" y="1052736"/>
            <a:ext cx="5067683"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1500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journals.ametsoc.org/na101/home/literatum/publisher/ams/journals/content/clim/2013/15200442-26.18/jcli-d-12-00548.1/20130830/images/large/jcli-d-12-00548.1-f3.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085" r="50000" b="39579"/>
          <a:stretch/>
        </p:blipFill>
        <p:spPr bwMode="auto">
          <a:xfrm>
            <a:off x="4067944" y="695938"/>
            <a:ext cx="4772548" cy="25890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3572" y="2546434"/>
            <a:ext cx="2808808" cy="369332"/>
          </a:xfrm>
          <a:prstGeom prst="rect">
            <a:avLst/>
          </a:prstGeom>
          <a:solidFill>
            <a:srgbClr val="FFFF99"/>
          </a:solidFill>
        </p:spPr>
        <p:txBody>
          <a:bodyPr wrap="square" rtlCol="0">
            <a:spAutoFit/>
          </a:bodyPr>
          <a:lstStyle/>
          <a:p>
            <a:r>
              <a:rPr lang="en-GB" sz="1800" dirty="0" smtClean="0">
                <a:solidFill>
                  <a:schemeClr val="tx1"/>
                </a:solidFill>
                <a:latin typeface="+mn-lt"/>
                <a:hlinkClick r:id="rId3"/>
              </a:rPr>
              <a:t>Meehl et al. (2013) J </a:t>
            </a:r>
            <a:r>
              <a:rPr lang="en-GB" sz="1800" dirty="0" err="1" smtClean="0">
                <a:solidFill>
                  <a:schemeClr val="tx1"/>
                </a:solidFill>
                <a:latin typeface="+mn-lt"/>
                <a:hlinkClick r:id="rId3"/>
              </a:rPr>
              <a:t>Clim</a:t>
            </a:r>
            <a:endParaRPr lang="en-GB" sz="1800" dirty="0">
              <a:solidFill>
                <a:schemeClr val="tx1"/>
              </a:solidFill>
              <a:latin typeface="+mn-lt"/>
            </a:endParaRPr>
          </a:p>
        </p:txBody>
      </p:sp>
      <p:pic>
        <p:nvPicPr>
          <p:cNvPr id="2050" name="Picture 2" descr="Hovmoller diagrams of 30-year moving SLP linear trends, averaged between 10[deg][thinsp]S and 10[deg][thinsp]N, across the tropical Indo-Pacific Ocean."/>
          <p:cNvPicPr>
            <a:picLocks noChangeAspect="1" noChangeArrowheads="1"/>
          </p:cNvPicPr>
          <p:nvPr/>
        </p:nvPicPr>
        <p:blipFill rotWithShape="1">
          <a:blip r:embed="rId4">
            <a:extLst>
              <a:ext uri="{28A0092B-C50C-407E-A947-70E740481C1C}">
                <a14:useLocalDpi xmlns:a14="http://schemas.microsoft.com/office/drawing/2010/main" val="0"/>
              </a:ext>
            </a:extLst>
          </a:blip>
          <a:srcRect t="729" r="50000" b="-612"/>
          <a:stretch/>
        </p:blipFill>
        <p:spPr bwMode="auto">
          <a:xfrm>
            <a:off x="323528" y="1595196"/>
            <a:ext cx="3384375" cy="495798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83568" y="617044"/>
            <a:ext cx="3384376" cy="723724"/>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GB" sz="1800" dirty="0" smtClean="0"/>
              <a:t>Vertical profiles of heating in Pacific during hiatus decades </a:t>
            </a:r>
            <a:r>
              <a:rPr lang="en-GB" sz="1800" dirty="0" smtClean="0">
                <a:sym typeface="Wingdings" panose="05000000000000000000" pitchFamily="2" charset="2"/>
              </a:rPr>
              <a:t></a:t>
            </a:r>
            <a:r>
              <a:rPr lang="en-GB" sz="1800" dirty="0" smtClean="0"/>
              <a:t> </a:t>
            </a:r>
          </a:p>
          <a:p>
            <a:pPr marL="0" indent="0">
              <a:buFont typeface="Arial" charset="0"/>
              <a:buNone/>
            </a:pPr>
            <a:endParaRPr lang="en-GB" sz="1800" dirty="0"/>
          </a:p>
        </p:txBody>
      </p:sp>
      <p:sp>
        <p:nvSpPr>
          <p:cNvPr id="6" name="Content Placeholder 2"/>
          <p:cNvSpPr txBox="1">
            <a:spLocks/>
          </p:cNvSpPr>
          <p:nvPr/>
        </p:nvSpPr>
        <p:spPr>
          <a:xfrm>
            <a:off x="3563889" y="3597972"/>
            <a:ext cx="5400600" cy="2980928"/>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a:buChar char="ß"/>
            </a:pPr>
            <a:r>
              <a:rPr lang="en-GB" sz="1800" dirty="0" smtClean="0"/>
              <a:t>Trends in SLP and decadal ENSO signal  (</a:t>
            </a:r>
            <a:r>
              <a:rPr lang="en-GB" sz="1800" dirty="0" smtClean="0">
                <a:hlinkClick r:id="rId5"/>
              </a:rPr>
              <a:t>L’Heureux et al. 2013</a:t>
            </a:r>
            <a:r>
              <a:rPr lang="en-GB" sz="1800" dirty="0" smtClean="0"/>
              <a:t>; </a:t>
            </a:r>
            <a:r>
              <a:rPr lang="en-GB" sz="1800" dirty="0" smtClean="0">
                <a:hlinkClick r:id="rId6"/>
              </a:rPr>
              <a:t>Sohn </a:t>
            </a:r>
            <a:r>
              <a:rPr lang="en-GB" sz="1800" dirty="0" smtClean="0">
                <a:hlinkClick r:id="rId6"/>
              </a:rPr>
              <a:t>et al. 2012</a:t>
            </a:r>
            <a:r>
              <a:rPr lang="en-GB" sz="1800" dirty="0" smtClean="0"/>
              <a:t>; </a:t>
            </a:r>
            <a:r>
              <a:rPr lang="en-GB" sz="1800" dirty="0">
                <a:cs typeface="Calibri" pitchFamily="34" charset="0"/>
                <a:hlinkClick r:id="rId7"/>
              </a:rPr>
              <a:t>Merrifield </a:t>
            </a:r>
            <a:r>
              <a:rPr lang="en-GB" sz="1800" dirty="0" smtClean="0">
                <a:cs typeface="Calibri" pitchFamily="34" charset="0"/>
                <a:hlinkClick r:id="rId7"/>
              </a:rPr>
              <a:t>2011</a:t>
            </a:r>
            <a:r>
              <a:rPr lang="en-GB" sz="1800" dirty="0" smtClean="0">
                <a:cs typeface="Calibri" pitchFamily="34" charset="0"/>
              </a:rPr>
              <a:t>; </a:t>
            </a:r>
            <a:r>
              <a:rPr lang="en-GB" sz="1800" dirty="0" smtClean="0">
                <a:cs typeface="Calibri" pitchFamily="34" charset="0"/>
                <a:hlinkClick r:id="rId8"/>
              </a:rPr>
              <a:t>England et al. 2014</a:t>
            </a:r>
            <a:r>
              <a:rPr lang="en-GB" sz="1800" dirty="0" smtClean="0"/>
              <a:t>)</a:t>
            </a:r>
            <a:endParaRPr lang="en-GB" sz="1800" dirty="0" smtClean="0"/>
          </a:p>
          <a:p>
            <a:r>
              <a:rPr lang="en-GB" sz="1800" dirty="0" smtClean="0"/>
              <a:t>Strengthening of Walker circulation in response to IPO pattern? Or has change in wind stress increased heat uptake below 700m (</a:t>
            </a:r>
            <a:r>
              <a:rPr lang="en-GB" sz="1800" dirty="0" smtClean="0">
                <a:hlinkClick r:id="rId9"/>
              </a:rPr>
              <a:t>Balmaseda et al. 2013</a:t>
            </a:r>
            <a:r>
              <a:rPr lang="en-GB" sz="1800" dirty="0" smtClean="0"/>
              <a:t>)?</a:t>
            </a:r>
          </a:p>
          <a:p>
            <a:r>
              <a:rPr lang="en-GB" sz="1800" dirty="0" smtClean="0"/>
              <a:t>Slowdown predicted with initialisation (</a:t>
            </a:r>
            <a:r>
              <a:rPr lang="en-GB" sz="1800" dirty="0" smtClean="0">
                <a:hlinkClick r:id="rId10"/>
              </a:rPr>
              <a:t>Guemas et al. 2013</a:t>
            </a:r>
            <a:r>
              <a:rPr lang="en-GB" sz="1800" dirty="0" smtClean="0"/>
              <a:t>; </a:t>
            </a:r>
            <a:r>
              <a:rPr lang="en-GB" sz="1800" dirty="0" smtClean="0">
                <a:hlinkClick r:id="rId11"/>
              </a:rPr>
              <a:t>Smith 2013</a:t>
            </a:r>
            <a:r>
              <a:rPr lang="en-GB" sz="1800" dirty="0" smtClean="0"/>
              <a:t>) </a:t>
            </a:r>
            <a:endParaRPr lang="en-GB" sz="1800" dirty="0"/>
          </a:p>
          <a:p>
            <a:r>
              <a:rPr lang="en-GB" sz="1800" dirty="0" smtClean="0"/>
              <a:t>Other notable changes: freshening of Antarctic bottom waters since 1980s (</a:t>
            </a:r>
            <a:r>
              <a:rPr lang="en-GB" sz="1800" dirty="0" smtClean="0">
                <a:hlinkClick r:id="rId12"/>
              </a:rPr>
              <a:t>Purkey &amp; Johnson 2013</a:t>
            </a:r>
            <a:r>
              <a:rPr lang="en-GB" sz="1800" dirty="0" smtClean="0"/>
              <a:t>) </a:t>
            </a:r>
            <a:endParaRPr lang="en-GB" sz="1800" dirty="0"/>
          </a:p>
        </p:txBody>
      </p:sp>
    </p:spTree>
    <p:extLst>
      <p:ext uri="{BB962C8B-B14F-4D97-AF65-F5344CB8AC3E}">
        <p14:creationId xmlns:p14="http://schemas.microsoft.com/office/powerpoint/2010/main" val="2320997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9"/>
          <p:cNvSpPr>
            <a:spLocks noChangeArrowheads="1"/>
          </p:cNvSpPr>
          <p:nvPr/>
        </p:nvSpPr>
        <p:spPr bwMode="auto">
          <a:xfrm>
            <a:off x="611188" y="1727449"/>
            <a:ext cx="3455987" cy="1511300"/>
          </a:xfrm>
          <a:prstGeom prst="rect">
            <a:avLst/>
          </a:prstGeom>
          <a:solidFill>
            <a:schemeClr val="accent1">
              <a:alpha val="45097"/>
            </a:schemeClr>
          </a:solidFill>
          <a:ln w="127000" algn="ctr">
            <a:noFill/>
            <a:round/>
            <a:headEnd/>
            <a:tailEnd type="triangle" w="med" len="med"/>
          </a:ln>
        </p:spPr>
        <p:txBody>
          <a:bodyPr/>
          <a:lstStyle/>
          <a:p>
            <a:pPr algn="ctr"/>
            <a:endParaRPr lang="en-GB" sz="1800">
              <a:solidFill>
                <a:prstClr val="black"/>
              </a:solidFill>
              <a:latin typeface="Arial" charset="0"/>
            </a:endParaRPr>
          </a:p>
        </p:txBody>
      </p:sp>
      <p:sp>
        <p:nvSpPr>
          <p:cNvPr id="18435" name="Rectangle 50"/>
          <p:cNvSpPr>
            <a:spLocks noChangeArrowheads="1"/>
          </p:cNvSpPr>
          <p:nvPr/>
        </p:nvSpPr>
        <p:spPr bwMode="auto">
          <a:xfrm>
            <a:off x="4859338" y="1727449"/>
            <a:ext cx="3457575" cy="1557535"/>
          </a:xfrm>
          <a:prstGeom prst="rect">
            <a:avLst/>
          </a:prstGeom>
          <a:solidFill>
            <a:schemeClr val="accent1">
              <a:alpha val="45097"/>
            </a:schemeClr>
          </a:solidFill>
          <a:ln w="127000" algn="ctr">
            <a:noFill/>
            <a:round/>
            <a:headEnd/>
            <a:tailEnd type="triangle" w="med" len="med"/>
          </a:ln>
        </p:spPr>
        <p:txBody>
          <a:bodyPr/>
          <a:lstStyle/>
          <a:p>
            <a:pPr algn="ctr"/>
            <a:endParaRPr lang="en-GB" sz="1800">
              <a:solidFill>
                <a:prstClr val="black"/>
              </a:solidFill>
              <a:latin typeface="Arial" charset="0"/>
            </a:endParaRPr>
          </a:p>
        </p:txBody>
      </p:sp>
      <p:sp>
        <p:nvSpPr>
          <p:cNvPr id="2" name="Title 1"/>
          <p:cNvSpPr>
            <a:spLocks noGrp="1"/>
          </p:cNvSpPr>
          <p:nvPr>
            <p:ph type="title" idx="4294967295"/>
          </p:nvPr>
        </p:nvSpPr>
        <p:spPr>
          <a:xfrm>
            <a:off x="611560" y="5516699"/>
            <a:ext cx="8373368" cy="1143000"/>
          </a:xfrm>
        </p:spPr>
        <p:txBody>
          <a:bodyPr/>
          <a:lstStyle/>
          <a:p>
            <a:r>
              <a:rPr lang="en-GB" sz="2800" dirty="0" smtClean="0">
                <a:solidFill>
                  <a:srgbClr val="0000E5"/>
                </a:solidFill>
              </a:rPr>
              <a:t>Cartoon above, </a:t>
            </a:r>
            <a:r>
              <a:rPr lang="en-GB" sz="2800" i="1" dirty="0" smtClean="0">
                <a:solidFill>
                  <a:srgbClr val="0000E5"/>
                </a:solidFill>
              </a:rPr>
              <a:t>but what are the mechanisms</a:t>
            </a:r>
            <a:r>
              <a:rPr lang="en-GB" sz="2800" dirty="0" smtClean="0">
                <a:solidFill>
                  <a:srgbClr val="0000E5"/>
                </a:solidFill>
              </a:rPr>
              <a:t>? WP2…</a:t>
            </a:r>
            <a:br>
              <a:rPr lang="en-GB" sz="2800" dirty="0" smtClean="0">
                <a:solidFill>
                  <a:srgbClr val="0000E5"/>
                </a:solidFill>
              </a:rPr>
            </a:br>
            <a:r>
              <a:rPr lang="en-GB" sz="2800" dirty="0" smtClean="0"/>
              <a:t>Natural fluctuation or some externally forced effect?</a:t>
            </a:r>
          </a:p>
        </p:txBody>
      </p:sp>
      <p:sp>
        <p:nvSpPr>
          <p:cNvPr id="5" name="Rectangle 4"/>
          <p:cNvSpPr/>
          <p:nvPr/>
        </p:nvSpPr>
        <p:spPr bwMode="auto">
          <a:xfrm>
            <a:off x="1187450" y="3635624"/>
            <a:ext cx="2879725" cy="863600"/>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6" name="Rectangle 5"/>
          <p:cNvSpPr/>
          <p:nvPr/>
        </p:nvSpPr>
        <p:spPr bwMode="auto">
          <a:xfrm>
            <a:off x="611188" y="3059361"/>
            <a:ext cx="576262" cy="1439863"/>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18439" name="Rectangle 6"/>
          <p:cNvSpPr>
            <a:spLocks noChangeArrowheads="1"/>
          </p:cNvSpPr>
          <p:nvPr/>
        </p:nvSpPr>
        <p:spPr bwMode="auto">
          <a:xfrm>
            <a:off x="1187450" y="3238749"/>
            <a:ext cx="2879725" cy="396875"/>
          </a:xfrm>
          <a:prstGeom prst="rect">
            <a:avLst/>
          </a:prstGeom>
          <a:solidFill>
            <a:srgbClr val="00B0F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8440" name="Down Arrow 10"/>
          <p:cNvSpPr>
            <a:spLocks noChangeArrowheads="1"/>
          </p:cNvSpPr>
          <p:nvPr/>
        </p:nvSpPr>
        <p:spPr bwMode="auto">
          <a:xfrm>
            <a:off x="2484438" y="1131861"/>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8441" name="Down Arrow 11"/>
          <p:cNvSpPr>
            <a:spLocks noChangeArrowheads="1"/>
          </p:cNvSpPr>
          <p:nvPr/>
        </p:nvSpPr>
        <p:spPr bwMode="auto">
          <a:xfrm>
            <a:off x="2597150" y="3643561"/>
            <a:ext cx="276225" cy="379413"/>
          </a:xfrm>
          <a:prstGeom prst="downArrow">
            <a:avLst>
              <a:gd name="adj1" fmla="val 50000"/>
              <a:gd name="adj2" fmla="val 50097"/>
            </a:avLst>
          </a:prstGeom>
          <a:solidFill>
            <a:srgbClr val="FF000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8442" name="Rectangle 12"/>
          <p:cNvSpPr>
            <a:spLocks noChangeArrowheads="1"/>
          </p:cNvSpPr>
          <p:nvPr/>
        </p:nvSpPr>
        <p:spPr bwMode="auto">
          <a:xfrm>
            <a:off x="695325" y="2818061"/>
            <a:ext cx="131763" cy="241300"/>
          </a:xfrm>
          <a:prstGeom prst="rect">
            <a:avLst/>
          </a:prstGeom>
          <a:solidFill>
            <a:srgbClr val="851B09"/>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4" name="Cloud 13"/>
          <p:cNvSpPr/>
          <p:nvPr/>
        </p:nvSpPr>
        <p:spPr bwMode="auto">
          <a:xfrm>
            <a:off x="539552" y="2411041"/>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15" name="Freeform 14"/>
          <p:cNvSpPr/>
          <p:nvPr/>
        </p:nvSpPr>
        <p:spPr bwMode="auto">
          <a:xfrm>
            <a:off x="3001963" y="3411786"/>
            <a:ext cx="490537" cy="179388"/>
          </a:xfrm>
          <a:custGeom>
            <a:avLst/>
            <a:gdLst>
              <a:gd name="connsiteX0" fmla="*/ 368072 w 490608"/>
              <a:gd name="connsiteY0" fmla="*/ 96253 h 180474"/>
              <a:gd name="connsiteX1" fmla="*/ 235725 w 490608"/>
              <a:gd name="connsiteY1" fmla="*/ 12032 h 180474"/>
              <a:gd name="connsiteX2" fmla="*/ 151504 w 490608"/>
              <a:gd name="connsiteY2" fmla="*/ 0 h 180474"/>
              <a:gd name="connsiteX3" fmla="*/ 91346 w 490608"/>
              <a:gd name="connsiteY3" fmla="*/ 48127 h 180474"/>
              <a:gd name="connsiteX4" fmla="*/ 55251 w 490608"/>
              <a:gd name="connsiteY4" fmla="*/ 60158 h 180474"/>
              <a:gd name="connsiteX5" fmla="*/ 7125 w 490608"/>
              <a:gd name="connsiteY5" fmla="*/ 132348 h 180474"/>
              <a:gd name="connsiteX6" fmla="*/ 115409 w 490608"/>
              <a:gd name="connsiteY6" fmla="*/ 168442 h 180474"/>
              <a:gd name="connsiteX7" fmla="*/ 151504 w 490608"/>
              <a:gd name="connsiteY7" fmla="*/ 180474 h 180474"/>
              <a:gd name="connsiteX8" fmla="*/ 283851 w 490608"/>
              <a:gd name="connsiteY8" fmla="*/ 168442 h 180474"/>
              <a:gd name="connsiteX9" fmla="*/ 331977 w 490608"/>
              <a:gd name="connsiteY9" fmla="*/ 156411 h 180474"/>
              <a:gd name="connsiteX10" fmla="*/ 440262 w 490608"/>
              <a:gd name="connsiteY10" fmla="*/ 72190 h 180474"/>
              <a:gd name="connsiteX11" fmla="*/ 464325 w 490608"/>
              <a:gd name="connsiteY11" fmla="*/ 36095 h 180474"/>
              <a:gd name="connsiteX12" fmla="*/ 488388 w 490608"/>
              <a:gd name="connsiteY12" fmla="*/ 72190 h 180474"/>
              <a:gd name="connsiteX13" fmla="*/ 476356 w 490608"/>
              <a:gd name="connsiteY13" fmla="*/ 156411 h 180474"/>
              <a:gd name="connsiteX14" fmla="*/ 428230 w 490608"/>
              <a:gd name="connsiteY14" fmla="*/ 144379 h 180474"/>
              <a:gd name="connsiteX15" fmla="*/ 319946 w 490608"/>
              <a:gd name="connsiteY15" fmla="*/ 96253 h 180474"/>
              <a:gd name="connsiteX16" fmla="*/ 307914 w 490608"/>
              <a:gd name="connsiteY16" fmla="*/ 84221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608" h="180474">
                <a:moveTo>
                  <a:pt x="368072" y="96253"/>
                </a:moveTo>
                <a:cubicBezTo>
                  <a:pt x="283115" y="45279"/>
                  <a:pt x="327372" y="73130"/>
                  <a:pt x="235725" y="12032"/>
                </a:cubicBezTo>
                <a:cubicBezTo>
                  <a:pt x="212129" y="-3699"/>
                  <a:pt x="179578" y="4011"/>
                  <a:pt x="151504" y="0"/>
                </a:cubicBezTo>
                <a:cubicBezTo>
                  <a:pt x="60776" y="30244"/>
                  <a:pt x="169094" y="-14071"/>
                  <a:pt x="91346" y="48127"/>
                </a:cubicBezTo>
                <a:cubicBezTo>
                  <a:pt x="81443" y="56050"/>
                  <a:pt x="67283" y="56148"/>
                  <a:pt x="55251" y="60158"/>
                </a:cubicBezTo>
                <a:cubicBezTo>
                  <a:pt x="39209" y="84221"/>
                  <a:pt x="-20311" y="123203"/>
                  <a:pt x="7125" y="132348"/>
                </a:cubicBezTo>
                <a:lnTo>
                  <a:pt x="115409" y="168442"/>
                </a:lnTo>
                <a:lnTo>
                  <a:pt x="151504" y="180474"/>
                </a:lnTo>
                <a:cubicBezTo>
                  <a:pt x="195620" y="176463"/>
                  <a:pt x="239942" y="174297"/>
                  <a:pt x="283851" y="168442"/>
                </a:cubicBezTo>
                <a:cubicBezTo>
                  <a:pt x="300242" y="166257"/>
                  <a:pt x="317187" y="163806"/>
                  <a:pt x="331977" y="156411"/>
                </a:cubicBezTo>
                <a:cubicBezTo>
                  <a:pt x="370307" y="137246"/>
                  <a:pt x="411969" y="106142"/>
                  <a:pt x="440262" y="72190"/>
                </a:cubicBezTo>
                <a:cubicBezTo>
                  <a:pt x="449519" y="61081"/>
                  <a:pt x="456304" y="48127"/>
                  <a:pt x="464325" y="36095"/>
                </a:cubicBezTo>
                <a:cubicBezTo>
                  <a:pt x="472346" y="48127"/>
                  <a:pt x="486949" y="57802"/>
                  <a:pt x="488388" y="72190"/>
                </a:cubicBezTo>
                <a:cubicBezTo>
                  <a:pt x="491210" y="100408"/>
                  <a:pt x="494511" y="134625"/>
                  <a:pt x="476356" y="156411"/>
                </a:cubicBezTo>
                <a:cubicBezTo>
                  <a:pt x="465770" y="169114"/>
                  <a:pt x="444068" y="149131"/>
                  <a:pt x="428230" y="144379"/>
                </a:cubicBezTo>
                <a:cubicBezTo>
                  <a:pt x="367265" y="126089"/>
                  <a:pt x="362926" y="128488"/>
                  <a:pt x="319946" y="96253"/>
                </a:cubicBezTo>
                <a:cubicBezTo>
                  <a:pt x="315408" y="92850"/>
                  <a:pt x="311925" y="88232"/>
                  <a:pt x="307914" y="84221"/>
                </a:cubicBezTo>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18447" name="Oval 7"/>
          <p:cNvSpPr>
            <a:spLocks noChangeArrowheads="1"/>
          </p:cNvSpPr>
          <p:nvPr/>
        </p:nvSpPr>
        <p:spPr bwMode="auto">
          <a:xfrm>
            <a:off x="3132138" y="3445124"/>
            <a:ext cx="46037" cy="46037"/>
          </a:xfrm>
          <a:prstGeom prst="ellipse">
            <a:avLst/>
          </a:prstGeom>
          <a:solidFill>
            <a:schemeClr val="tx1"/>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cxnSp>
        <p:nvCxnSpPr>
          <p:cNvPr id="18448" name="Straight Connector 16"/>
          <p:cNvCxnSpPr>
            <a:cxnSpLocks noChangeShapeType="1"/>
          </p:cNvCxnSpPr>
          <p:nvPr/>
        </p:nvCxnSpPr>
        <p:spPr bwMode="auto">
          <a:xfrm>
            <a:off x="611188" y="1727449"/>
            <a:ext cx="3455987" cy="0"/>
          </a:xfrm>
          <a:prstGeom prst="line">
            <a:avLst/>
          </a:prstGeom>
          <a:noFill/>
          <a:ln w="63500" algn="ctr">
            <a:solidFill>
              <a:schemeClr val="tx1"/>
            </a:solidFill>
            <a:round/>
            <a:headEnd/>
            <a:tailEnd/>
          </a:ln>
        </p:spPr>
      </p:cxnSp>
      <p:sp>
        <p:nvSpPr>
          <p:cNvPr id="19" name="Rectangle 18"/>
          <p:cNvSpPr/>
          <p:nvPr/>
        </p:nvSpPr>
        <p:spPr bwMode="auto">
          <a:xfrm>
            <a:off x="5435600" y="3645520"/>
            <a:ext cx="2881313" cy="863600"/>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20" name="Rectangle 19"/>
          <p:cNvSpPr/>
          <p:nvPr/>
        </p:nvSpPr>
        <p:spPr bwMode="auto">
          <a:xfrm>
            <a:off x="4859338" y="3059361"/>
            <a:ext cx="576262" cy="1439863"/>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18451" name="Rectangle 20"/>
          <p:cNvSpPr>
            <a:spLocks noChangeArrowheads="1"/>
          </p:cNvSpPr>
          <p:nvPr/>
        </p:nvSpPr>
        <p:spPr bwMode="auto">
          <a:xfrm>
            <a:off x="5435600" y="3248149"/>
            <a:ext cx="2881313" cy="396875"/>
          </a:xfrm>
          <a:prstGeom prst="rect">
            <a:avLst/>
          </a:prstGeom>
          <a:solidFill>
            <a:srgbClr val="00B0F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8452" name="Down Arrow 23"/>
          <p:cNvSpPr>
            <a:spLocks noChangeArrowheads="1"/>
          </p:cNvSpPr>
          <p:nvPr/>
        </p:nvSpPr>
        <p:spPr bwMode="auto">
          <a:xfrm>
            <a:off x="6732588" y="1131861"/>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8453" name="Rectangle 25"/>
          <p:cNvSpPr>
            <a:spLocks noChangeArrowheads="1"/>
          </p:cNvSpPr>
          <p:nvPr/>
        </p:nvSpPr>
        <p:spPr bwMode="auto">
          <a:xfrm>
            <a:off x="4943475" y="2818061"/>
            <a:ext cx="133350" cy="241300"/>
          </a:xfrm>
          <a:prstGeom prst="rect">
            <a:avLst/>
          </a:prstGeom>
          <a:solidFill>
            <a:srgbClr val="851B09"/>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27" name="Cloud 26"/>
          <p:cNvSpPr/>
          <p:nvPr/>
        </p:nvSpPr>
        <p:spPr bwMode="auto">
          <a:xfrm>
            <a:off x="4788024" y="2411041"/>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28" name="Freeform 27"/>
          <p:cNvSpPr/>
          <p:nvPr/>
        </p:nvSpPr>
        <p:spPr bwMode="auto">
          <a:xfrm>
            <a:off x="7092950" y="3411786"/>
            <a:ext cx="490538" cy="179388"/>
          </a:xfrm>
          <a:custGeom>
            <a:avLst/>
            <a:gdLst>
              <a:gd name="connsiteX0" fmla="*/ 368072 w 490608"/>
              <a:gd name="connsiteY0" fmla="*/ 96253 h 180474"/>
              <a:gd name="connsiteX1" fmla="*/ 235725 w 490608"/>
              <a:gd name="connsiteY1" fmla="*/ 12032 h 180474"/>
              <a:gd name="connsiteX2" fmla="*/ 151504 w 490608"/>
              <a:gd name="connsiteY2" fmla="*/ 0 h 180474"/>
              <a:gd name="connsiteX3" fmla="*/ 91346 w 490608"/>
              <a:gd name="connsiteY3" fmla="*/ 48127 h 180474"/>
              <a:gd name="connsiteX4" fmla="*/ 55251 w 490608"/>
              <a:gd name="connsiteY4" fmla="*/ 60158 h 180474"/>
              <a:gd name="connsiteX5" fmla="*/ 7125 w 490608"/>
              <a:gd name="connsiteY5" fmla="*/ 132348 h 180474"/>
              <a:gd name="connsiteX6" fmla="*/ 115409 w 490608"/>
              <a:gd name="connsiteY6" fmla="*/ 168442 h 180474"/>
              <a:gd name="connsiteX7" fmla="*/ 151504 w 490608"/>
              <a:gd name="connsiteY7" fmla="*/ 180474 h 180474"/>
              <a:gd name="connsiteX8" fmla="*/ 283851 w 490608"/>
              <a:gd name="connsiteY8" fmla="*/ 168442 h 180474"/>
              <a:gd name="connsiteX9" fmla="*/ 331977 w 490608"/>
              <a:gd name="connsiteY9" fmla="*/ 156411 h 180474"/>
              <a:gd name="connsiteX10" fmla="*/ 440262 w 490608"/>
              <a:gd name="connsiteY10" fmla="*/ 72190 h 180474"/>
              <a:gd name="connsiteX11" fmla="*/ 464325 w 490608"/>
              <a:gd name="connsiteY11" fmla="*/ 36095 h 180474"/>
              <a:gd name="connsiteX12" fmla="*/ 488388 w 490608"/>
              <a:gd name="connsiteY12" fmla="*/ 72190 h 180474"/>
              <a:gd name="connsiteX13" fmla="*/ 476356 w 490608"/>
              <a:gd name="connsiteY13" fmla="*/ 156411 h 180474"/>
              <a:gd name="connsiteX14" fmla="*/ 428230 w 490608"/>
              <a:gd name="connsiteY14" fmla="*/ 144379 h 180474"/>
              <a:gd name="connsiteX15" fmla="*/ 319946 w 490608"/>
              <a:gd name="connsiteY15" fmla="*/ 96253 h 180474"/>
              <a:gd name="connsiteX16" fmla="*/ 307914 w 490608"/>
              <a:gd name="connsiteY16" fmla="*/ 84221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608" h="180474">
                <a:moveTo>
                  <a:pt x="368072" y="96253"/>
                </a:moveTo>
                <a:cubicBezTo>
                  <a:pt x="283115" y="45279"/>
                  <a:pt x="327372" y="73130"/>
                  <a:pt x="235725" y="12032"/>
                </a:cubicBezTo>
                <a:cubicBezTo>
                  <a:pt x="212129" y="-3699"/>
                  <a:pt x="179578" y="4011"/>
                  <a:pt x="151504" y="0"/>
                </a:cubicBezTo>
                <a:cubicBezTo>
                  <a:pt x="60776" y="30244"/>
                  <a:pt x="169094" y="-14071"/>
                  <a:pt x="91346" y="48127"/>
                </a:cubicBezTo>
                <a:cubicBezTo>
                  <a:pt x="81443" y="56050"/>
                  <a:pt x="67283" y="56148"/>
                  <a:pt x="55251" y="60158"/>
                </a:cubicBezTo>
                <a:cubicBezTo>
                  <a:pt x="39209" y="84221"/>
                  <a:pt x="-20311" y="123203"/>
                  <a:pt x="7125" y="132348"/>
                </a:cubicBezTo>
                <a:lnTo>
                  <a:pt x="115409" y="168442"/>
                </a:lnTo>
                <a:lnTo>
                  <a:pt x="151504" y="180474"/>
                </a:lnTo>
                <a:cubicBezTo>
                  <a:pt x="195620" y="176463"/>
                  <a:pt x="239942" y="174297"/>
                  <a:pt x="283851" y="168442"/>
                </a:cubicBezTo>
                <a:cubicBezTo>
                  <a:pt x="300242" y="166257"/>
                  <a:pt x="317187" y="163806"/>
                  <a:pt x="331977" y="156411"/>
                </a:cubicBezTo>
                <a:cubicBezTo>
                  <a:pt x="370307" y="137246"/>
                  <a:pt x="411969" y="106142"/>
                  <a:pt x="440262" y="72190"/>
                </a:cubicBezTo>
                <a:cubicBezTo>
                  <a:pt x="449519" y="61081"/>
                  <a:pt x="456304" y="48127"/>
                  <a:pt x="464325" y="36095"/>
                </a:cubicBezTo>
                <a:cubicBezTo>
                  <a:pt x="472346" y="48127"/>
                  <a:pt x="486949" y="57802"/>
                  <a:pt x="488388" y="72190"/>
                </a:cubicBezTo>
                <a:cubicBezTo>
                  <a:pt x="491210" y="100408"/>
                  <a:pt x="494511" y="134625"/>
                  <a:pt x="476356" y="156411"/>
                </a:cubicBezTo>
                <a:cubicBezTo>
                  <a:pt x="465770" y="169114"/>
                  <a:pt x="444068" y="149131"/>
                  <a:pt x="428230" y="144379"/>
                </a:cubicBezTo>
                <a:cubicBezTo>
                  <a:pt x="367265" y="126089"/>
                  <a:pt x="362926" y="128488"/>
                  <a:pt x="319946" y="96253"/>
                </a:cubicBezTo>
                <a:cubicBezTo>
                  <a:pt x="315408" y="92850"/>
                  <a:pt x="311925" y="88232"/>
                  <a:pt x="307914" y="84221"/>
                </a:cubicBezTo>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18458" name="Oval 28"/>
          <p:cNvSpPr>
            <a:spLocks noChangeArrowheads="1"/>
          </p:cNvSpPr>
          <p:nvPr/>
        </p:nvSpPr>
        <p:spPr bwMode="auto">
          <a:xfrm>
            <a:off x="7223125" y="3445124"/>
            <a:ext cx="46038" cy="46037"/>
          </a:xfrm>
          <a:prstGeom prst="ellipse">
            <a:avLst/>
          </a:prstGeom>
          <a:solidFill>
            <a:schemeClr val="tx1"/>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cxnSp>
        <p:nvCxnSpPr>
          <p:cNvPr id="18459" name="Straight Connector 29"/>
          <p:cNvCxnSpPr>
            <a:cxnSpLocks noChangeShapeType="1"/>
          </p:cNvCxnSpPr>
          <p:nvPr/>
        </p:nvCxnSpPr>
        <p:spPr bwMode="auto">
          <a:xfrm>
            <a:off x="4859338" y="1727449"/>
            <a:ext cx="3457575" cy="0"/>
          </a:xfrm>
          <a:prstGeom prst="line">
            <a:avLst/>
          </a:prstGeom>
          <a:noFill/>
          <a:ln w="63500" algn="ctr">
            <a:solidFill>
              <a:schemeClr val="tx1"/>
            </a:solidFill>
            <a:round/>
            <a:headEnd/>
            <a:tailEnd/>
          </a:ln>
        </p:spPr>
      </p:cxnSp>
      <p:sp>
        <p:nvSpPr>
          <p:cNvPr id="18460" name="Down Arrow 30"/>
          <p:cNvSpPr>
            <a:spLocks noChangeArrowheads="1"/>
          </p:cNvSpPr>
          <p:nvPr/>
        </p:nvSpPr>
        <p:spPr bwMode="auto">
          <a:xfrm>
            <a:off x="6732588" y="3644826"/>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8462" name="TextBox 33"/>
          <p:cNvSpPr txBox="1">
            <a:spLocks noChangeArrowheads="1"/>
          </p:cNvSpPr>
          <p:nvPr/>
        </p:nvSpPr>
        <p:spPr bwMode="auto">
          <a:xfrm>
            <a:off x="990600" y="2638674"/>
            <a:ext cx="1709738" cy="646112"/>
          </a:xfrm>
          <a:prstGeom prst="rect">
            <a:avLst/>
          </a:prstGeom>
          <a:noFill/>
          <a:ln w="9525">
            <a:noFill/>
            <a:miter lim="800000"/>
            <a:headEnd/>
            <a:tailEnd/>
          </a:ln>
        </p:spPr>
        <p:txBody>
          <a:bodyPr>
            <a:spAutoFit/>
          </a:bodyPr>
          <a:lstStyle/>
          <a:p>
            <a:pPr algn="ctr"/>
            <a:r>
              <a:rPr lang="en-GB" sz="1800" b="1" dirty="0">
                <a:solidFill>
                  <a:srgbClr val="FF0000"/>
                </a:solidFill>
                <a:latin typeface="Arial" charset="0"/>
              </a:rPr>
              <a:t>Rising</a:t>
            </a:r>
            <a:r>
              <a:rPr lang="en-GB" sz="1800" dirty="0">
                <a:solidFill>
                  <a:prstClr val="black"/>
                </a:solidFill>
                <a:latin typeface="Arial" charset="0"/>
              </a:rPr>
              <a:t> surface Temperature</a:t>
            </a:r>
          </a:p>
        </p:txBody>
      </p:sp>
      <p:sp>
        <p:nvSpPr>
          <p:cNvPr id="18463" name="TextBox 34"/>
          <p:cNvSpPr txBox="1">
            <a:spLocks noChangeArrowheads="1"/>
          </p:cNvSpPr>
          <p:nvPr/>
        </p:nvSpPr>
        <p:spPr bwMode="auto">
          <a:xfrm>
            <a:off x="1908175" y="3243511"/>
            <a:ext cx="1196975" cy="400050"/>
          </a:xfrm>
          <a:prstGeom prst="rect">
            <a:avLst/>
          </a:prstGeom>
          <a:noFill/>
          <a:ln w="9525">
            <a:noFill/>
            <a:miter lim="800000"/>
            <a:headEnd/>
            <a:tailEnd/>
          </a:ln>
        </p:spPr>
        <p:txBody>
          <a:bodyPr>
            <a:spAutoFit/>
          </a:bodyPr>
          <a:lstStyle/>
          <a:p>
            <a:pPr algn="ctr"/>
            <a:r>
              <a:rPr lang="en-GB" sz="2000">
                <a:solidFill>
                  <a:srgbClr val="FF0000"/>
                </a:solidFill>
                <a:latin typeface="Arial" charset="0"/>
              </a:rPr>
              <a:t>heating</a:t>
            </a:r>
          </a:p>
        </p:txBody>
      </p:sp>
      <p:sp>
        <p:nvSpPr>
          <p:cNvPr id="18464" name="TextBox 35"/>
          <p:cNvSpPr txBox="1">
            <a:spLocks noChangeArrowheads="1"/>
          </p:cNvSpPr>
          <p:nvPr/>
        </p:nvSpPr>
        <p:spPr bwMode="auto">
          <a:xfrm>
            <a:off x="1584325" y="3964236"/>
            <a:ext cx="2051050" cy="369888"/>
          </a:xfrm>
          <a:prstGeom prst="rect">
            <a:avLst/>
          </a:prstGeom>
          <a:noFill/>
          <a:ln w="9525">
            <a:noFill/>
            <a:miter lim="800000"/>
            <a:headEnd/>
            <a:tailEnd/>
          </a:ln>
        </p:spPr>
        <p:txBody>
          <a:bodyPr>
            <a:spAutoFit/>
          </a:bodyPr>
          <a:lstStyle/>
          <a:p>
            <a:pPr algn="ctr"/>
            <a:r>
              <a:rPr lang="en-GB" sz="1800">
                <a:solidFill>
                  <a:srgbClr val="FF0000"/>
                </a:solidFill>
                <a:latin typeface="Arial" charset="0"/>
              </a:rPr>
              <a:t>Weak heating</a:t>
            </a:r>
          </a:p>
        </p:txBody>
      </p:sp>
      <p:sp>
        <p:nvSpPr>
          <p:cNvPr id="18465" name="TextBox 36"/>
          <p:cNvSpPr txBox="1">
            <a:spLocks noChangeArrowheads="1"/>
          </p:cNvSpPr>
          <p:nvPr/>
        </p:nvSpPr>
        <p:spPr bwMode="auto">
          <a:xfrm>
            <a:off x="6399213" y="4148386"/>
            <a:ext cx="1196975" cy="400050"/>
          </a:xfrm>
          <a:prstGeom prst="rect">
            <a:avLst/>
          </a:prstGeom>
          <a:noFill/>
          <a:ln w="9525">
            <a:noFill/>
            <a:miter lim="800000"/>
            <a:headEnd/>
            <a:tailEnd/>
          </a:ln>
        </p:spPr>
        <p:txBody>
          <a:bodyPr>
            <a:spAutoFit/>
          </a:bodyPr>
          <a:lstStyle/>
          <a:p>
            <a:pPr algn="ctr"/>
            <a:r>
              <a:rPr lang="en-GB" sz="2000">
                <a:solidFill>
                  <a:srgbClr val="FF0000"/>
                </a:solidFill>
                <a:latin typeface="Arial" charset="0"/>
              </a:rPr>
              <a:t>heating</a:t>
            </a:r>
          </a:p>
        </p:txBody>
      </p:sp>
      <p:sp>
        <p:nvSpPr>
          <p:cNvPr id="18466" name="Down Arrow 37"/>
          <p:cNvSpPr>
            <a:spLocks noChangeArrowheads="1"/>
          </p:cNvSpPr>
          <p:nvPr/>
        </p:nvSpPr>
        <p:spPr bwMode="auto">
          <a:xfrm>
            <a:off x="2484438" y="2708524"/>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
        <p:nvSpPr>
          <p:cNvPr id="18468" name="TextBox 39"/>
          <p:cNvSpPr txBox="1">
            <a:spLocks noChangeArrowheads="1"/>
          </p:cNvSpPr>
          <p:nvPr/>
        </p:nvSpPr>
        <p:spPr bwMode="auto">
          <a:xfrm>
            <a:off x="5240338" y="2638674"/>
            <a:ext cx="1708150" cy="646112"/>
          </a:xfrm>
          <a:prstGeom prst="rect">
            <a:avLst/>
          </a:prstGeom>
          <a:noFill/>
          <a:ln w="9525">
            <a:noFill/>
            <a:miter lim="800000"/>
            <a:headEnd/>
            <a:tailEnd/>
          </a:ln>
        </p:spPr>
        <p:txBody>
          <a:bodyPr>
            <a:spAutoFit/>
          </a:bodyPr>
          <a:lstStyle/>
          <a:p>
            <a:pPr algn="ctr"/>
            <a:r>
              <a:rPr lang="en-GB" sz="1800" b="1" dirty="0">
                <a:solidFill>
                  <a:prstClr val="black"/>
                </a:solidFill>
                <a:latin typeface="Arial" charset="0"/>
              </a:rPr>
              <a:t>Stable</a:t>
            </a:r>
            <a:r>
              <a:rPr lang="en-GB" sz="1800" dirty="0">
                <a:solidFill>
                  <a:prstClr val="black"/>
                </a:solidFill>
                <a:latin typeface="Arial" charset="0"/>
              </a:rPr>
              <a:t> surface Temperature</a:t>
            </a:r>
          </a:p>
        </p:txBody>
      </p:sp>
      <p:sp>
        <p:nvSpPr>
          <p:cNvPr id="41" name="Cloud 40"/>
          <p:cNvSpPr/>
          <p:nvPr/>
        </p:nvSpPr>
        <p:spPr bwMode="auto">
          <a:xfrm>
            <a:off x="6876256" y="1926216"/>
            <a:ext cx="1160512" cy="507581"/>
          </a:xfrm>
          <a:prstGeom prst="cloud">
            <a:avLst/>
          </a:prstGeom>
          <a:gradFill flip="none" rotWithShape="1">
            <a:gsLst>
              <a:gs pos="0">
                <a:schemeClr val="bg2"/>
              </a:gs>
              <a:gs pos="100000">
                <a:schemeClr val="bg1">
                  <a:lumMod val="50000"/>
                </a:schemeClr>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42" name="Cloud 41"/>
          <p:cNvSpPr/>
          <p:nvPr/>
        </p:nvSpPr>
        <p:spPr bwMode="auto">
          <a:xfrm>
            <a:off x="2771800" y="1916113"/>
            <a:ext cx="1160512" cy="507581"/>
          </a:xfrm>
          <a:prstGeom prst="cloud">
            <a:avLst/>
          </a:prstGeom>
          <a:gradFill flip="none" rotWithShape="1">
            <a:gsLst>
              <a:gs pos="0">
                <a:schemeClr val="bg2"/>
              </a:gs>
              <a:gs pos="100000">
                <a:schemeClr val="bg1">
                  <a:lumMod val="50000"/>
                </a:schemeClr>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GB" sz="1800">
              <a:solidFill>
                <a:prstClr val="black"/>
              </a:solidFill>
              <a:latin typeface="Arial" pitchFamily="34" charset="0"/>
            </a:endParaRPr>
          </a:p>
        </p:txBody>
      </p:sp>
      <p:sp>
        <p:nvSpPr>
          <p:cNvPr id="18475" name="TextBox 42"/>
          <p:cNvSpPr txBox="1">
            <a:spLocks noChangeArrowheads="1"/>
          </p:cNvSpPr>
          <p:nvPr/>
        </p:nvSpPr>
        <p:spPr bwMode="auto">
          <a:xfrm>
            <a:off x="611560" y="4593307"/>
            <a:ext cx="3455987" cy="923925"/>
          </a:xfrm>
          <a:prstGeom prst="rect">
            <a:avLst/>
          </a:prstGeom>
          <a:noFill/>
          <a:ln w="9525">
            <a:noFill/>
            <a:miter lim="800000"/>
            <a:headEnd/>
            <a:tailEnd/>
          </a:ln>
        </p:spPr>
        <p:txBody>
          <a:bodyPr>
            <a:spAutoFit/>
          </a:bodyPr>
          <a:lstStyle/>
          <a:p>
            <a:pPr algn="ctr"/>
            <a:r>
              <a:rPr lang="en-GB" sz="1800" b="1" dirty="0">
                <a:solidFill>
                  <a:prstClr val="black"/>
                </a:solidFill>
                <a:latin typeface="Arial" charset="0"/>
              </a:rPr>
              <a:t>1980s-1990s: </a:t>
            </a:r>
            <a:r>
              <a:rPr lang="en-GB" sz="1800" dirty="0">
                <a:solidFill>
                  <a:prstClr val="black"/>
                </a:solidFill>
                <a:latin typeface="Arial" charset="0"/>
              </a:rPr>
              <a:t>heating of upper layers of the ocean – rising surface temperature</a:t>
            </a:r>
          </a:p>
        </p:txBody>
      </p:sp>
      <p:sp>
        <p:nvSpPr>
          <p:cNvPr id="18476" name="TextBox 43"/>
          <p:cNvSpPr txBox="1">
            <a:spLocks noChangeArrowheads="1"/>
          </p:cNvSpPr>
          <p:nvPr/>
        </p:nvSpPr>
        <p:spPr bwMode="auto">
          <a:xfrm>
            <a:off x="4859338" y="4593307"/>
            <a:ext cx="3457575" cy="923925"/>
          </a:xfrm>
          <a:prstGeom prst="rect">
            <a:avLst/>
          </a:prstGeom>
          <a:noFill/>
          <a:ln w="9525">
            <a:noFill/>
            <a:miter lim="800000"/>
            <a:headEnd/>
            <a:tailEnd/>
          </a:ln>
        </p:spPr>
        <p:txBody>
          <a:bodyPr>
            <a:spAutoFit/>
          </a:bodyPr>
          <a:lstStyle/>
          <a:p>
            <a:pPr algn="ctr"/>
            <a:r>
              <a:rPr lang="en-GB" sz="1800" b="1" dirty="0">
                <a:solidFill>
                  <a:prstClr val="black"/>
                </a:solidFill>
                <a:latin typeface="Arial" charset="0"/>
              </a:rPr>
              <a:t>2000s: </a:t>
            </a:r>
            <a:r>
              <a:rPr lang="en-GB" sz="1800" dirty="0">
                <a:solidFill>
                  <a:prstClr val="black"/>
                </a:solidFill>
                <a:latin typeface="Arial" charset="0"/>
              </a:rPr>
              <a:t>heating of deeper layers of the ocean – slow rises in surface temperature</a:t>
            </a:r>
          </a:p>
        </p:txBody>
      </p:sp>
      <p:sp>
        <p:nvSpPr>
          <p:cNvPr id="45" name="Circular Arrow 44"/>
          <p:cNvSpPr/>
          <p:nvPr/>
        </p:nvSpPr>
        <p:spPr bwMode="auto">
          <a:xfrm flipH="1">
            <a:off x="1187624" y="3542021"/>
            <a:ext cx="792088" cy="894372"/>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5400000"/>
            </a:camera>
            <a:lightRig rig="threePt" dir="t"/>
          </a:scene3d>
        </p:spPr>
        <p:txBody>
          <a:bodyPr/>
          <a:lstStyle/>
          <a:p>
            <a:pPr algn="ctr">
              <a:defRPr/>
            </a:pPr>
            <a:endParaRPr lang="en-GB" sz="1800">
              <a:solidFill>
                <a:prstClr val="black"/>
              </a:solidFill>
              <a:latin typeface="Arial" charset="0"/>
            </a:endParaRPr>
          </a:p>
        </p:txBody>
      </p:sp>
      <p:sp>
        <p:nvSpPr>
          <p:cNvPr id="47" name="Circular Arrow 46"/>
          <p:cNvSpPr/>
          <p:nvPr/>
        </p:nvSpPr>
        <p:spPr bwMode="auto">
          <a:xfrm flipH="1">
            <a:off x="3419872" y="3517089"/>
            <a:ext cx="792088" cy="894372"/>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16500000"/>
            </a:camera>
            <a:lightRig rig="threePt" dir="t"/>
          </a:scene3d>
        </p:spPr>
        <p:txBody>
          <a:bodyPr/>
          <a:lstStyle/>
          <a:p>
            <a:pPr algn="ctr">
              <a:defRPr/>
            </a:pPr>
            <a:endParaRPr lang="en-GB" sz="1800">
              <a:solidFill>
                <a:prstClr val="black"/>
              </a:solidFill>
              <a:latin typeface="Arial" charset="0"/>
            </a:endParaRPr>
          </a:p>
        </p:txBody>
      </p:sp>
      <p:sp>
        <p:nvSpPr>
          <p:cNvPr id="48" name="Circular Arrow 47"/>
          <p:cNvSpPr/>
          <p:nvPr/>
        </p:nvSpPr>
        <p:spPr bwMode="auto">
          <a:xfrm flipH="1">
            <a:off x="5305528" y="3572297"/>
            <a:ext cx="1282696" cy="1080120"/>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5400000"/>
            </a:camera>
            <a:lightRig rig="threePt" dir="t"/>
          </a:scene3d>
        </p:spPr>
        <p:txBody>
          <a:bodyPr/>
          <a:lstStyle/>
          <a:p>
            <a:pPr algn="ctr">
              <a:defRPr/>
            </a:pPr>
            <a:endParaRPr lang="en-GB" sz="1800">
              <a:solidFill>
                <a:prstClr val="black"/>
              </a:solidFill>
              <a:latin typeface="Arial" charset="0"/>
            </a:endParaRPr>
          </a:p>
        </p:txBody>
      </p:sp>
      <p:sp>
        <p:nvSpPr>
          <p:cNvPr id="49" name="Circular Arrow 48"/>
          <p:cNvSpPr/>
          <p:nvPr/>
        </p:nvSpPr>
        <p:spPr bwMode="auto">
          <a:xfrm flipH="1">
            <a:off x="7308304" y="3500289"/>
            <a:ext cx="1282696" cy="1152314"/>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16500000"/>
            </a:camera>
            <a:lightRig rig="threePt" dir="t"/>
          </a:scene3d>
        </p:spPr>
        <p:txBody>
          <a:bodyPr/>
          <a:lstStyle/>
          <a:p>
            <a:pPr algn="ctr">
              <a:defRPr/>
            </a:pPr>
            <a:endParaRPr lang="en-GB" sz="1800">
              <a:solidFill>
                <a:prstClr val="black"/>
              </a:solidFill>
              <a:latin typeface="Arial" charset="0"/>
            </a:endParaRPr>
          </a:p>
        </p:txBody>
      </p:sp>
      <p:sp>
        <p:nvSpPr>
          <p:cNvPr id="32" name="Title 1"/>
          <p:cNvSpPr txBox="1">
            <a:spLocks/>
          </p:cNvSpPr>
          <p:nvPr/>
        </p:nvSpPr>
        <p:spPr bwMode="auto">
          <a:xfrm>
            <a:off x="611560" y="332656"/>
            <a:ext cx="7705353" cy="791543"/>
          </a:xfrm>
          <a:prstGeom prst="rect">
            <a:avLst/>
          </a:prstGeom>
          <a:noFill/>
          <a:ln w="9525">
            <a:solidFill>
              <a:srgbClr val="FF0000"/>
            </a:solidFill>
            <a:miter lim="800000"/>
            <a:headEnd/>
            <a:tailEnd/>
          </a:ln>
          <a:extLst/>
        </p:spPr>
        <p:txBody>
          <a:bodyPr anchor="ctr"/>
          <a:lstStyle/>
          <a:p>
            <a:pPr algn="ctr" eaLnBrk="0" hangingPunct="0"/>
            <a:r>
              <a:rPr lang="en-GB" sz="2700" dirty="0">
                <a:solidFill>
                  <a:srgbClr val="FF0000"/>
                </a:solidFill>
                <a:latin typeface="Calibri" pitchFamily="34" charset="0"/>
              </a:rPr>
              <a:t>Heating</a:t>
            </a:r>
            <a:r>
              <a:rPr lang="en-GB" sz="2700" dirty="0">
                <a:solidFill>
                  <a:prstClr val="black"/>
                </a:solidFill>
                <a:latin typeface="Calibri" pitchFamily="34" charset="0"/>
              </a:rPr>
              <a:t> due to rising greenhouse gas </a:t>
            </a:r>
            <a:r>
              <a:rPr lang="en-GB" sz="2700" dirty="0" smtClean="0">
                <a:solidFill>
                  <a:prstClr val="black"/>
                </a:solidFill>
                <a:latin typeface="Calibri" pitchFamily="34" charset="0"/>
              </a:rPr>
              <a:t>concentrations</a:t>
            </a:r>
            <a:endParaRPr lang="en-GB" sz="2700" dirty="0">
              <a:solidFill>
                <a:prstClr val="black"/>
              </a:solidFill>
              <a:latin typeface="Calibri" pitchFamily="34" charset="0"/>
            </a:endParaRPr>
          </a:p>
          <a:p>
            <a:pPr algn="ctr" eaLnBrk="0" hangingPunct="0"/>
            <a:r>
              <a:rPr lang="en-GB" sz="1800" dirty="0">
                <a:solidFill>
                  <a:prstClr val="black"/>
                </a:solidFill>
                <a:latin typeface="Calibri" pitchFamily="34" charset="0"/>
              </a:rPr>
              <a:t>a</a:t>
            </a:r>
            <a:r>
              <a:rPr lang="en-GB" sz="1800" dirty="0" smtClean="0">
                <a:solidFill>
                  <a:prstClr val="black"/>
                </a:solidFill>
                <a:latin typeface="Calibri" pitchFamily="34" charset="0"/>
              </a:rPr>
              <a:t>lso influenced by aerosol pollution and natural factors e.g. volcanoes, the sun</a:t>
            </a:r>
            <a:endParaRPr lang="en-GB" sz="1800" dirty="0">
              <a:solidFill>
                <a:prstClr val="black"/>
              </a:solidFill>
              <a:latin typeface="Calibri" pitchFamily="34" charset="0"/>
            </a:endParaRPr>
          </a:p>
        </p:txBody>
      </p:sp>
      <p:sp>
        <p:nvSpPr>
          <p:cNvPr id="18467" name="Down Arrow 38"/>
          <p:cNvSpPr>
            <a:spLocks noChangeArrowheads="1"/>
          </p:cNvSpPr>
          <p:nvPr/>
        </p:nvSpPr>
        <p:spPr bwMode="auto">
          <a:xfrm>
            <a:off x="6732588" y="2708524"/>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eaLnBrk="0" hangingPunct="0"/>
            <a:endParaRPr lang="en-GB" sz="1800">
              <a:solidFill>
                <a:prstClr val="black"/>
              </a:solidFill>
              <a:latin typeface="Arial" charset="0"/>
            </a:endParaRPr>
          </a:p>
        </p:txBody>
      </p:sp>
    </p:spTree>
    <p:extLst>
      <p:ext uri="{BB962C8B-B14F-4D97-AF65-F5344CB8AC3E}">
        <p14:creationId xmlns:p14="http://schemas.microsoft.com/office/powerpoint/2010/main" val="79181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211960" y="5301208"/>
            <a:ext cx="2880320" cy="648072"/>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 name="Title 1"/>
          <p:cNvSpPr>
            <a:spLocks noGrp="1"/>
          </p:cNvSpPr>
          <p:nvPr>
            <p:ph type="title"/>
          </p:nvPr>
        </p:nvSpPr>
        <p:spPr>
          <a:xfrm>
            <a:off x="284952" y="158832"/>
            <a:ext cx="7208326" cy="1143000"/>
          </a:xfrm>
        </p:spPr>
        <p:txBody>
          <a:bodyPr/>
          <a:lstStyle/>
          <a:p>
            <a:r>
              <a:rPr lang="en-GB" sz="3200" dirty="0" smtClean="0">
                <a:solidFill>
                  <a:srgbClr val="0070C0"/>
                </a:solidFill>
                <a:latin typeface="Calibri" pitchFamily="34" charset="0"/>
              </a:rPr>
              <a:t>Mechanisms during SST warming hiatus?</a:t>
            </a:r>
            <a:endParaRPr lang="en-GB" sz="3200" dirty="0">
              <a:solidFill>
                <a:srgbClr val="0070C0"/>
              </a:solidFill>
              <a:latin typeface="Calibri" pitchFamily="34" charset="0"/>
            </a:endParaRPr>
          </a:p>
        </p:txBody>
      </p:sp>
      <p:sp>
        <p:nvSpPr>
          <p:cNvPr id="5" name="Rectangle 4"/>
          <p:cNvSpPr/>
          <p:nvPr/>
        </p:nvSpPr>
        <p:spPr bwMode="auto">
          <a:xfrm>
            <a:off x="2123728" y="2204864"/>
            <a:ext cx="4968552" cy="2880320"/>
          </a:xfrm>
          <a:prstGeom prst="rect">
            <a:avLst/>
          </a:prstGeom>
          <a:solidFill>
            <a:schemeClr val="accent1">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2123728" y="4725144"/>
            <a:ext cx="2088232" cy="1224136"/>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4211960" y="4905164"/>
            <a:ext cx="2880320" cy="39604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4" name="Freeform 13"/>
          <p:cNvSpPr/>
          <p:nvPr/>
        </p:nvSpPr>
        <p:spPr bwMode="auto">
          <a:xfrm>
            <a:off x="5659749" y="5077326"/>
            <a:ext cx="490608" cy="180474"/>
          </a:xfrm>
          <a:custGeom>
            <a:avLst/>
            <a:gdLst>
              <a:gd name="connsiteX0" fmla="*/ 368072 w 490608"/>
              <a:gd name="connsiteY0" fmla="*/ 96253 h 180474"/>
              <a:gd name="connsiteX1" fmla="*/ 235725 w 490608"/>
              <a:gd name="connsiteY1" fmla="*/ 12032 h 180474"/>
              <a:gd name="connsiteX2" fmla="*/ 151504 w 490608"/>
              <a:gd name="connsiteY2" fmla="*/ 0 h 180474"/>
              <a:gd name="connsiteX3" fmla="*/ 91346 w 490608"/>
              <a:gd name="connsiteY3" fmla="*/ 48127 h 180474"/>
              <a:gd name="connsiteX4" fmla="*/ 55251 w 490608"/>
              <a:gd name="connsiteY4" fmla="*/ 60158 h 180474"/>
              <a:gd name="connsiteX5" fmla="*/ 7125 w 490608"/>
              <a:gd name="connsiteY5" fmla="*/ 132348 h 180474"/>
              <a:gd name="connsiteX6" fmla="*/ 115409 w 490608"/>
              <a:gd name="connsiteY6" fmla="*/ 168442 h 180474"/>
              <a:gd name="connsiteX7" fmla="*/ 151504 w 490608"/>
              <a:gd name="connsiteY7" fmla="*/ 180474 h 180474"/>
              <a:gd name="connsiteX8" fmla="*/ 283851 w 490608"/>
              <a:gd name="connsiteY8" fmla="*/ 168442 h 180474"/>
              <a:gd name="connsiteX9" fmla="*/ 331977 w 490608"/>
              <a:gd name="connsiteY9" fmla="*/ 156411 h 180474"/>
              <a:gd name="connsiteX10" fmla="*/ 440262 w 490608"/>
              <a:gd name="connsiteY10" fmla="*/ 72190 h 180474"/>
              <a:gd name="connsiteX11" fmla="*/ 464325 w 490608"/>
              <a:gd name="connsiteY11" fmla="*/ 36095 h 180474"/>
              <a:gd name="connsiteX12" fmla="*/ 488388 w 490608"/>
              <a:gd name="connsiteY12" fmla="*/ 72190 h 180474"/>
              <a:gd name="connsiteX13" fmla="*/ 476356 w 490608"/>
              <a:gd name="connsiteY13" fmla="*/ 156411 h 180474"/>
              <a:gd name="connsiteX14" fmla="*/ 428230 w 490608"/>
              <a:gd name="connsiteY14" fmla="*/ 144379 h 180474"/>
              <a:gd name="connsiteX15" fmla="*/ 319946 w 490608"/>
              <a:gd name="connsiteY15" fmla="*/ 96253 h 180474"/>
              <a:gd name="connsiteX16" fmla="*/ 307914 w 490608"/>
              <a:gd name="connsiteY16" fmla="*/ 84221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608" h="180474">
                <a:moveTo>
                  <a:pt x="368072" y="96253"/>
                </a:moveTo>
                <a:cubicBezTo>
                  <a:pt x="283115" y="45279"/>
                  <a:pt x="327372" y="73130"/>
                  <a:pt x="235725" y="12032"/>
                </a:cubicBezTo>
                <a:cubicBezTo>
                  <a:pt x="212129" y="-3699"/>
                  <a:pt x="179578" y="4011"/>
                  <a:pt x="151504" y="0"/>
                </a:cubicBezTo>
                <a:cubicBezTo>
                  <a:pt x="60776" y="30244"/>
                  <a:pt x="169094" y="-14071"/>
                  <a:pt x="91346" y="48127"/>
                </a:cubicBezTo>
                <a:cubicBezTo>
                  <a:pt x="81443" y="56050"/>
                  <a:pt x="67283" y="56148"/>
                  <a:pt x="55251" y="60158"/>
                </a:cubicBezTo>
                <a:cubicBezTo>
                  <a:pt x="39209" y="84221"/>
                  <a:pt x="-20311" y="123203"/>
                  <a:pt x="7125" y="132348"/>
                </a:cubicBezTo>
                <a:lnTo>
                  <a:pt x="115409" y="168442"/>
                </a:lnTo>
                <a:lnTo>
                  <a:pt x="151504" y="180474"/>
                </a:lnTo>
                <a:cubicBezTo>
                  <a:pt x="195620" y="176463"/>
                  <a:pt x="239942" y="174297"/>
                  <a:pt x="283851" y="168442"/>
                </a:cubicBezTo>
                <a:cubicBezTo>
                  <a:pt x="300242" y="166257"/>
                  <a:pt x="317187" y="163806"/>
                  <a:pt x="331977" y="156411"/>
                </a:cubicBezTo>
                <a:cubicBezTo>
                  <a:pt x="370307" y="137246"/>
                  <a:pt x="411969" y="106142"/>
                  <a:pt x="440262" y="72190"/>
                </a:cubicBezTo>
                <a:cubicBezTo>
                  <a:pt x="449519" y="61081"/>
                  <a:pt x="456304" y="48127"/>
                  <a:pt x="464325" y="36095"/>
                </a:cubicBezTo>
                <a:cubicBezTo>
                  <a:pt x="472346" y="48127"/>
                  <a:pt x="486949" y="57802"/>
                  <a:pt x="488388" y="72190"/>
                </a:cubicBezTo>
                <a:cubicBezTo>
                  <a:pt x="491210" y="100408"/>
                  <a:pt x="494511" y="134625"/>
                  <a:pt x="476356" y="156411"/>
                </a:cubicBezTo>
                <a:cubicBezTo>
                  <a:pt x="465770" y="169114"/>
                  <a:pt x="444068" y="149131"/>
                  <a:pt x="428230" y="144379"/>
                </a:cubicBezTo>
                <a:cubicBezTo>
                  <a:pt x="367265" y="126089"/>
                  <a:pt x="362926" y="128488"/>
                  <a:pt x="319946" y="96253"/>
                </a:cubicBezTo>
                <a:cubicBezTo>
                  <a:pt x="315408" y="92850"/>
                  <a:pt x="311925" y="88232"/>
                  <a:pt x="307914" y="84221"/>
                </a:cubicBezTo>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5" name="Oval 14"/>
          <p:cNvSpPr/>
          <p:nvPr/>
        </p:nvSpPr>
        <p:spPr bwMode="auto">
          <a:xfrm>
            <a:off x="5750417" y="5111473"/>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7" name="Cloud 16"/>
          <p:cNvSpPr/>
          <p:nvPr/>
        </p:nvSpPr>
        <p:spPr bwMode="auto">
          <a:xfrm>
            <a:off x="3059832" y="2674368"/>
            <a:ext cx="3096344" cy="360040"/>
          </a:xfrm>
          <a:prstGeom prst="cloud">
            <a:avLst/>
          </a:prstGeom>
          <a:gradFill flip="none" rotWithShape="1">
            <a:gsLst>
              <a:gs pos="0">
                <a:schemeClr val="bg2"/>
              </a:gs>
              <a:gs pos="100000">
                <a:schemeClr val="accent1"/>
              </a:gs>
              <a:gs pos="100000">
                <a:srgbClr val="365C3B"/>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8" name="TextBox 17"/>
          <p:cNvSpPr txBox="1"/>
          <p:nvPr/>
        </p:nvSpPr>
        <p:spPr>
          <a:xfrm>
            <a:off x="3563888" y="2674368"/>
            <a:ext cx="2232248" cy="369332"/>
          </a:xfrm>
          <a:prstGeom prst="rect">
            <a:avLst/>
          </a:prstGeom>
          <a:noFill/>
        </p:spPr>
        <p:txBody>
          <a:bodyPr wrap="square" rtlCol="0">
            <a:spAutoFit/>
          </a:bodyPr>
          <a:lstStyle/>
          <a:p>
            <a:r>
              <a:rPr lang="en-GB" sz="1800" dirty="0" smtClean="0">
                <a:solidFill>
                  <a:schemeClr val="tx1"/>
                </a:solidFill>
                <a:latin typeface="Calibri" pitchFamily="34" charset="0"/>
              </a:rPr>
              <a:t>↑CO</a:t>
            </a:r>
            <a:r>
              <a:rPr lang="en-GB" sz="1800" baseline="-25000" dirty="0" smtClean="0">
                <a:solidFill>
                  <a:schemeClr val="tx1"/>
                </a:solidFill>
                <a:latin typeface="Calibri" pitchFamily="34" charset="0"/>
              </a:rPr>
              <a:t>2</a:t>
            </a:r>
            <a:r>
              <a:rPr lang="en-GB" sz="1800" dirty="0" smtClean="0">
                <a:solidFill>
                  <a:schemeClr val="tx1"/>
                </a:solidFill>
                <a:latin typeface="Calibri" pitchFamily="34" charset="0"/>
              </a:rPr>
              <a:t>, </a:t>
            </a:r>
            <a:r>
              <a:rPr lang="en-GB" sz="1800" dirty="0" err="1" smtClean="0">
                <a:solidFill>
                  <a:schemeClr val="tx1"/>
                </a:solidFill>
                <a:latin typeface="Calibri" pitchFamily="34" charset="0"/>
              </a:rPr>
              <a:t>etc</a:t>
            </a:r>
            <a:r>
              <a:rPr lang="en-GB" sz="1800" dirty="0" smtClean="0">
                <a:solidFill>
                  <a:schemeClr val="tx1"/>
                </a:solidFill>
                <a:latin typeface="Calibri" pitchFamily="34" charset="0"/>
              </a:rPr>
              <a:t>: </a:t>
            </a:r>
            <a:r>
              <a:rPr lang="en-GB" sz="1800" dirty="0" smtClean="0">
                <a:solidFill>
                  <a:srgbClr val="FF0000"/>
                </a:solidFill>
                <a:latin typeface="Calibri" pitchFamily="34" charset="0"/>
              </a:rPr>
              <a:t>heating</a:t>
            </a:r>
            <a:endParaRPr lang="en-GB" sz="1800" dirty="0">
              <a:solidFill>
                <a:srgbClr val="FF0000"/>
              </a:solidFill>
              <a:latin typeface="Calibri" pitchFamily="34" charset="0"/>
            </a:endParaRPr>
          </a:p>
        </p:txBody>
      </p:sp>
      <p:sp>
        <p:nvSpPr>
          <p:cNvPr id="19" name="TextBox 18"/>
          <p:cNvSpPr txBox="1"/>
          <p:nvPr/>
        </p:nvSpPr>
        <p:spPr>
          <a:xfrm>
            <a:off x="5220072" y="1678867"/>
            <a:ext cx="432048" cy="523220"/>
          </a:xfrm>
          <a:prstGeom prst="rect">
            <a:avLst/>
          </a:prstGeom>
          <a:noFill/>
        </p:spPr>
        <p:txBody>
          <a:bodyPr wrap="square" rtlCol="0">
            <a:spAutoFit/>
          </a:bodyPr>
          <a:lstStyle/>
          <a:p>
            <a:r>
              <a:rPr lang="en-GB" sz="2800" dirty="0" smtClean="0">
                <a:solidFill>
                  <a:schemeClr val="tx1"/>
                </a:solidFill>
                <a:latin typeface="Calibri" pitchFamily="34" charset="0"/>
              </a:rPr>
              <a:t>N</a:t>
            </a:r>
          </a:p>
        </p:txBody>
      </p:sp>
      <p:sp>
        <p:nvSpPr>
          <p:cNvPr id="20" name="TextBox 19"/>
          <p:cNvSpPr txBox="1"/>
          <p:nvPr/>
        </p:nvSpPr>
        <p:spPr>
          <a:xfrm>
            <a:off x="5220072" y="5426060"/>
            <a:ext cx="337180" cy="523220"/>
          </a:xfrm>
          <a:prstGeom prst="rect">
            <a:avLst/>
          </a:prstGeom>
          <a:noFill/>
        </p:spPr>
        <p:txBody>
          <a:bodyPr wrap="square" rtlCol="0">
            <a:spAutoFit/>
          </a:bodyPr>
          <a:lstStyle/>
          <a:p>
            <a:r>
              <a:rPr lang="en-GB" sz="2800" dirty="0" smtClean="0">
                <a:solidFill>
                  <a:schemeClr val="tx1"/>
                </a:solidFill>
                <a:latin typeface="Calibri" pitchFamily="34" charset="0"/>
              </a:rPr>
              <a:t>N</a:t>
            </a:r>
          </a:p>
        </p:txBody>
      </p:sp>
      <p:sp>
        <p:nvSpPr>
          <p:cNvPr id="23" name="Curved Right Arrow 22"/>
          <p:cNvSpPr/>
          <p:nvPr/>
        </p:nvSpPr>
        <p:spPr bwMode="auto">
          <a:xfrm>
            <a:off x="4427984" y="5039598"/>
            <a:ext cx="360040" cy="864096"/>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4" name="Curved Right Arrow 23"/>
          <p:cNvSpPr/>
          <p:nvPr/>
        </p:nvSpPr>
        <p:spPr bwMode="auto">
          <a:xfrm flipH="1" flipV="1">
            <a:off x="6524600" y="5039598"/>
            <a:ext cx="423664" cy="754886"/>
          </a:xfrm>
          <a:prstGeom prst="curvedRightArrow">
            <a:avLst>
              <a:gd name="adj1" fmla="val 25000"/>
              <a:gd name="adj2" fmla="val 50000"/>
              <a:gd name="adj3" fmla="val 2165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37000"/>
                    </a14:imgEffect>
                  </a14:imgLayer>
                </a14:imgProps>
              </a:ext>
              <a:ext uri="{28A0092B-C50C-407E-A947-70E740481C1C}">
                <a14:useLocalDpi xmlns:a14="http://schemas.microsoft.com/office/drawing/2010/main" val="0"/>
              </a:ext>
            </a:extLst>
          </a:blip>
          <a:srcRect l="10886" t="22025" r="39191" b="41403"/>
          <a:stretch/>
        </p:blipFill>
        <p:spPr bwMode="auto">
          <a:xfrm>
            <a:off x="7152614" y="4483976"/>
            <a:ext cx="1739866" cy="889240"/>
          </a:xfrm>
          <a:prstGeom prst="rect">
            <a:avLst/>
          </a:prstGeom>
          <a:noFill/>
          <a:ln>
            <a:noFill/>
          </a:ln>
          <a:scene3d>
            <a:camera prst="orthographicFront">
              <a:rot lat="18318600" lon="425723" rev="21079624"/>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urved Up Arrow 24"/>
          <p:cNvSpPr/>
          <p:nvPr/>
        </p:nvSpPr>
        <p:spPr bwMode="auto">
          <a:xfrm flipH="1">
            <a:off x="7812360" y="4396289"/>
            <a:ext cx="720080" cy="175374"/>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7" name="Curved Up Arrow 26"/>
          <p:cNvSpPr/>
          <p:nvPr/>
        </p:nvSpPr>
        <p:spPr bwMode="auto">
          <a:xfrm flipV="1">
            <a:off x="7834100" y="4014527"/>
            <a:ext cx="711696" cy="278567"/>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8" name="Cloud 27"/>
          <p:cNvSpPr/>
          <p:nvPr/>
        </p:nvSpPr>
        <p:spPr bwMode="auto">
          <a:xfrm>
            <a:off x="7223248" y="4123936"/>
            <a:ext cx="540060" cy="360040"/>
          </a:xfrm>
          <a:prstGeom prst="cloud">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9" name="TextBox 28"/>
          <p:cNvSpPr txBox="1"/>
          <p:nvPr/>
        </p:nvSpPr>
        <p:spPr>
          <a:xfrm>
            <a:off x="4644705" y="4413605"/>
            <a:ext cx="2137380" cy="523220"/>
          </a:xfrm>
          <a:prstGeom prst="rect">
            <a:avLst/>
          </a:prstGeom>
          <a:noFill/>
        </p:spPr>
        <p:txBody>
          <a:bodyPr wrap="square" rtlCol="0">
            <a:spAutoFit/>
          </a:bodyPr>
          <a:lstStyle/>
          <a:p>
            <a:r>
              <a:rPr lang="en-GB" sz="2800" dirty="0">
                <a:solidFill>
                  <a:schemeClr val="tx1"/>
                </a:solidFill>
                <a:latin typeface="Calibri" pitchFamily="34" charset="0"/>
              </a:rPr>
              <a:t>s</a:t>
            </a:r>
            <a:r>
              <a:rPr lang="en-GB" sz="2800" dirty="0" smtClean="0">
                <a:solidFill>
                  <a:schemeClr val="tx1"/>
                </a:solidFill>
                <a:latin typeface="Calibri" pitchFamily="34" charset="0"/>
              </a:rPr>
              <a:t>table SSTs</a:t>
            </a:r>
          </a:p>
        </p:txBody>
      </p:sp>
      <p:sp>
        <p:nvSpPr>
          <p:cNvPr id="30" name="TextBox 29"/>
          <p:cNvSpPr txBox="1"/>
          <p:nvPr/>
        </p:nvSpPr>
        <p:spPr>
          <a:xfrm>
            <a:off x="3059832" y="4264622"/>
            <a:ext cx="792088" cy="523220"/>
          </a:xfrm>
          <a:prstGeom prst="rect">
            <a:avLst/>
          </a:prstGeom>
          <a:noFill/>
        </p:spPr>
        <p:txBody>
          <a:bodyPr wrap="square" rtlCol="0">
            <a:spAutoFit/>
          </a:bodyPr>
          <a:lstStyle/>
          <a:p>
            <a:r>
              <a:rPr lang="en-GB" sz="2800" dirty="0" smtClean="0">
                <a:solidFill>
                  <a:schemeClr val="tx1"/>
                </a:solidFill>
                <a:latin typeface="Calibri" pitchFamily="34" charset="0"/>
              </a:rPr>
              <a:t>↑T</a:t>
            </a:r>
          </a:p>
        </p:txBody>
      </p:sp>
      <p:sp>
        <p:nvSpPr>
          <p:cNvPr id="26" name="Down Arrow 25"/>
          <p:cNvSpPr/>
          <p:nvPr/>
        </p:nvSpPr>
        <p:spPr bwMode="auto">
          <a:xfrm>
            <a:off x="5292080" y="2113692"/>
            <a:ext cx="276602" cy="37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2" name="Down Arrow 31"/>
          <p:cNvSpPr/>
          <p:nvPr/>
        </p:nvSpPr>
        <p:spPr bwMode="auto">
          <a:xfrm>
            <a:off x="5292080" y="5157192"/>
            <a:ext cx="276602" cy="37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3" name="TextBox 32"/>
          <p:cNvSpPr txBox="1"/>
          <p:nvPr/>
        </p:nvSpPr>
        <p:spPr>
          <a:xfrm>
            <a:off x="4644008" y="3501008"/>
            <a:ext cx="2232248" cy="461665"/>
          </a:xfrm>
          <a:prstGeom prst="rect">
            <a:avLst/>
          </a:prstGeom>
          <a:noFill/>
        </p:spPr>
        <p:txBody>
          <a:bodyPr wrap="square" rtlCol="0">
            <a:spAutoFit/>
          </a:bodyPr>
          <a:lstStyle/>
          <a:p>
            <a:r>
              <a:rPr lang="en-GB" sz="2400" dirty="0" smtClean="0">
                <a:solidFill>
                  <a:srgbClr val="FF0000"/>
                </a:solidFill>
                <a:latin typeface="Calibri" pitchFamily="34" charset="0"/>
              </a:rPr>
              <a:t>↑stability</a:t>
            </a:r>
            <a:r>
              <a:rPr lang="en-GB" sz="2400" dirty="0" smtClean="0">
                <a:solidFill>
                  <a:schemeClr val="tx1"/>
                </a:solidFill>
                <a:latin typeface="Calibri" pitchFamily="34" charset="0"/>
              </a:rPr>
              <a:t>, </a:t>
            </a:r>
            <a:r>
              <a:rPr lang="en-GB" sz="2400" dirty="0" smtClean="0">
                <a:solidFill>
                  <a:srgbClr val="0000CC"/>
                </a:solidFill>
                <a:latin typeface="Calibri" pitchFamily="34" charset="0"/>
              </a:rPr>
              <a:t>↓P</a:t>
            </a:r>
            <a:endParaRPr lang="en-GB" sz="2400" dirty="0">
              <a:solidFill>
                <a:srgbClr val="0000CC"/>
              </a:solidFill>
              <a:latin typeface="Calibri" pitchFamily="34" charset="0"/>
            </a:endParaRPr>
          </a:p>
        </p:txBody>
      </p:sp>
      <p:sp>
        <p:nvSpPr>
          <p:cNvPr id="31" name="Right Arrow 30"/>
          <p:cNvSpPr/>
          <p:nvPr/>
        </p:nvSpPr>
        <p:spPr bwMode="auto">
          <a:xfrm flipH="1">
            <a:off x="3932825" y="4273932"/>
            <a:ext cx="719447" cy="307196"/>
          </a:xfrm>
          <a:prstGeom prst="right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6" name="TextBox 35"/>
          <p:cNvSpPr txBox="1"/>
          <p:nvPr/>
        </p:nvSpPr>
        <p:spPr>
          <a:xfrm>
            <a:off x="7236296" y="4150821"/>
            <a:ext cx="1907704" cy="369332"/>
          </a:xfrm>
          <a:prstGeom prst="rect">
            <a:avLst/>
          </a:prstGeom>
          <a:noFill/>
        </p:spPr>
        <p:txBody>
          <a:bodyPr wrap="square" rtlCol="0">
            <a:spAutoFit/>
          </a:bodyPr>
          <a:lstStyle/>
          <a:p>
            <a:r>
              <a:rPr lang="en-GB" sz="1800" dirty="0" smtClean="0">
                <a:solidFill>
                  <a:srgbClr val="0000CC"/>
                </a:solidFill>
                <a:latin typeface="Calibri" pitchFamily="34" charset="0"/>
              </a:rPr>
              <a:t>↑P</a:t>
            </a:r>
            <a:r>
              <a:rPr lang="en-GB" sz="1800" dirty="0">
                <a:solidFill>
                  <a:srgbClr val="0000CC"/>
                </a:solidFill>
                <a:latin typeface="Calibri" pitchFamily="34" charset="0"/>
              </a:rPr>
              <a:t>	 </a:t>
            </a:r>
            <a:r>
              <a:rPr lang="en-GB" sz="1800" dirty="0" smtClean="0">
                <a:solidFill>
                  <a:srgbClr val="0000CC"/>
                </a:solidFill>
                <a:latin typeface="Calibri" pitchFamily="34" charset="0"/>
              </a:rPr>
              <a:t>      ↓P</a:t>
            </a:r>
            <a:endParaRPr lang="en-GB" sz="1800" dirty="0">
              <a:solidFill>
                <a:srgbClr val="0000CC"/>
              </a:solidFill>
              <a:latin typeface="Calibri" pitchFamily="34" charset="0"/>
            </a:endParaRPr>
          </a:p>
        </p:txBody>
      </p:sp>
      <p:sp>
        <p:nvSpPr>
          <p:cNvPr id="37" name="TextBox 36"/>
          <p:cNvSpPr txBox="1"/>
          <p:nvPr/>
        </p:nvSpPr>
        <p:spPr>
          <a:xfrm>
            <a:off x="4099188" y="4030062"/>
            <a:ext cx="1120884" cy="369332"/>
          </a:xfrm>
          <a:prstGeom prst="rect">
            <a:avLst/>
          </a:prstGeom>
          <a:noFill/>
        </p:spPr>
        <p:txBody>
          <a:bodyPr wrap="square" rtlCol="0">
            <a:spAutoFit/>
          </a:bodyPr>
          <a:lstStyle/>
          <a:p>
            <a:r>
              <a:rPr lang="en-GB" sz="1800" dirty="0" smtClean="0">
                <a:solidFill>
                  <a:schemeClr val="tx1"/>
                </a:solidFill>
                <a:latin typeface="Calibri" pitchFamily="34" charset="0"/>
              </a:rPr>
              <a:t>M, H</a:t>
            </a:r>
          </a:p>
        </p:txBody>
      </p:sp>
      <p:sp>
        <p:nvSpPr>
          <p:cNvPr id="39" name="TextBox 38"/>
          <p:cNvSpPr txBox="1"/>
          <p:nvPr/>
        </p:nvSpPr>
        <p:spPr>
          <a:xfrm>
            <a:off x="2414301" y="3362508"/>
            <a:ext cx="1565920" cy="369332"/>
          </a:xfrm>
          <a:prstGeom prst="rect">
            <a:avLst/>
          </a:prstGeom>
          <a:noFill/>
        </p:spPr>
        <p:txBody>
          <a:bodyPr wrap="square" rtlCol="0">
            <a:spAutoFit/>
          </a:bodyPr>
          <a:lstStyle/>
          <a:p>
            <a:r>
              <a:rPr lang="en-GB" sz="1800" dirty="0" smtClean="0">
                <a:solidFill>
                  <a:srgbClr val="0000CC"/>
                </a:solidFill>
                <a:latin typeface="Calibri" pitchFamily="34" charset="0"/>
              </a:rPr>
              <a:t>↑P, ↓P? ↓RH</a:t>
            </a:r>
            <a:endParaRPr lang="en-GB" sz="1800" dirty="0">
              <a:solidFill>
                <a:srgbClr val="0000CC"/>
              </a:solidFill>
              <a:latin typeface="Calibri" pitchFamily="34" charset="0"/>
            </a:endParaRPr>
          </a:p>
        </p:txBody>
      </p:sp>
      <p:sp>
        <p:nvSpPr>
          <p:cNvPr id="35" name="Rectangle 34"/>
          <p:cNvSpPr/>
          <p:nvPr/>
        </p:nvSpPr>
        <p:spPr bwMode="auto">
          <a:xfrm>
            <a:off x="2495198" y="4483976"/>
            <a:ext cx="132586" cy="241168"/>
          </a:xfrm>
          <a:prstGeom prst="rect">
            <a:avLst/>
          </a:prstGeom>
          <a:solidFill>
            <a:srgbClr val="851B0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0" name="Cloud 39"/>
          <p:cNvSpPr/>
          <p:nvPr/>
        </p:nvSpPr>
        <p:spPr bwMode="auto">
          <a:xfrm>
            <a:off x="2339752" y="4077072"/>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2" name="TextBox 41"/>
          <p:cNvSpPr txBox="1"/>
          <p:nvPr/>
        </p:nvSpPr>
        <p:spPr>
          <a:xfrm>
            <a:off x="2195736" y="3789040"/>
            <a:ext cx="1296144" cy="369332"/>
          </a:xfrm>
          <a:prstGeom prst="rect">
            <a:avLst/>
          </a:prstGeom>
          <a:noFill/>
        </p:spPr>
        <p:txBody>
          <a:bodyPr wrap="square" rtlCol="0">
            <a:spAutoFit/>
          </a:bodyPr>
          <a:lstStyle/>
          <a:p>
            <a:r>
              <a:rPr lang="en-GB" sz="1800" dirty="0" smtClean="0">
                <a:solidFill>
                  <a:schemeClr val="tx1"/>
                </a:solidFill>
                <a:latin typeface="Calibri" pitchFamily="34" charset="0"/>
              </a:rPr>
              <a:t>↑CO</a:t>
            </a:r>
            <a:r>
              <a:rPr lang="en-GB" sz="1800" baseline="-25000" dirty="0" smtClean="0">
                <a:solidFill>
                  <a:schemeClr val="tx1"/>
                </a:solidFill>
                <a:latin typeface="Calibri" pitchFamily="34" charset="0"/>
              </a:rPr>
              <a:t>2</a:t>
            </a:r>
            <a:r>
              <a:rPr lang="en-GB" sz="1800" dirty="0" smtClean="0">
                <a:solidFill>
                  <a:schemeClr val="tx1"/>
                </a:solidFill>
                <a:latin typeface="Calibri" pitchFamily="34" charset="0"/>
              </a:rPr>
              <a:t> </a:t>
            </a:r>
            <a:r>
              <a:rPr lang="en-GB" sz="1800" dirty="0" smtClean="0">
                <a:solidFill>
                  <a:srgbClr val="0000CC"/>
                </a:solidFill>
                <a:latin typeface="Calibri" pitchFamily="34" charset="0"/>
              </a:rPr>
              <a:t>↓ET</a:t>
            </a:r>
            <a:r>
              <a:rPr lang="en-GB" sz="1800" dirty="0" smtClean="0">
                <a:solidFill>
                  <a:schemeClr val="tx1"/>
                </a:solidFill>
                <a:latin typeface="Calibri" pitchFamily="34" charset="0"/>
              </a:rPr>
              <a:t> </a:t>
            </a:r>
            <a:endParaRPr lang="en-GB" sz="1800" dirty="0">
              <a:solidFill>
                <a:srgbClr val="FF0000"/>
              </a:solidFill>
              <a:latin typeface="Calibri" pitchFamily="34" charset="0"/>
            </a:endParaRPr>
          </a:p>
        </p:txBody>
      </p:sp>
      <p:sp>
        <p:nvSpPr>
          <p:cNvPr id="41" name="TextBox 40"/>
          <p:cNvSpPr txBox="1"/>
          <p:nvPr/>
        </p:nvSpPr>
        <p:spPr>
          <a:xfrm>
            <a:off x="7493278" y="5301208"/>
            <a:ext cx="1255186" cy="369332"/>
          </a:xfrm>
          <a:prstGeom prst="rect">
            <a:avLst/>
          </a:prstGeom>
          <a:noFill/>
        </p:spPr>
        <p:txBody>
          <a:bodyPr wrap="square" rtlCol="0">
            <a:spAutoFit/>
          </a:bodyPr>
          <a:lstStyle/>
          <a:p>
            <a:r>
              <a:rPr lang="en-GB" sz="1800" dirty="0" smtClean="0">
                <a:solidFill>
                  <a:schemeClr val="tx1"/>
                </a:solidFill>
                <a:latin typeface="Calibri" pitchFamily="34" charset="0"/>
              </a:rPr>
              <a:t>IPO pattern</a:t>
            </a:r>
          </a:p>
        </p:txBody>
      </p:sp>
      <p:sp>
        <p:nvSpPr>
          <p:cNvPr id="43" name="TextBox 42"/>
          <p:cNvSpPr txBox="1"/>
          <p:nvPr/>
        </p:nvSpPr>
        <p:spPr>
          <a:xfrm>
            <a:off x="7308304" y="5626114"/>
            <a:ext cx="1811874" cy="646331"/>
          </a:xfrm>
          <a:prstGeom prst="rect">
            <a:avLst/>
          </a:prstGeom>
          <a:noFill/>
        </p:spPr>
        <p:txBody>
          <a:bodyPr wrap="square" rtlCol="0">
            <a:spAutoFit/>
          </a:bodyPr>
          <a:lstStyle/>
          <a:p>
            <a:r>
              <a:rPr lang="en-GB" sz="1800" dirty="0" smtClean="0">
                <a:solidFill>
                  <a:schemeClr val="tx1"/>
                </a:solidFill>
                <a:latin typeface="Calibri" pitchFamily="34" charset="0"/>
              </a:rPr>
              <a:t>e.g. </a:t>
            </a:r>
            <a:r>
              <a:rPr lang="en-GB" sz="1800" dirty="0" smtClean="0">
                <a:solidFill>
                  <a:schemeClr val="tx1"/>
                </a:solidFill>
                <a:latin typeface="Calibri" pitchFamily="34" charset="0"/>
                <a:hlinkClick r:id="rId4"/>
              </a:rPr>
              <a:t>Meehl et al. (2012) Nat. </a:t>
            </a:r>
            <a:r>
              <a:rPr lang="en-GB" sz="1800" dirty="0" err="1" smtClean="0">
                <a:solidFill>
                  <a:schemeClr val="tx1"/>
                </a:solidFill>
                <a:latin typeface="Calibri" pitchFamily="34" charset="0"/>
                <a:hlinkClick r:id="rId4"/>
              </a:rPr>
              <a:t>Clim</a:t>
            </a:r>
            <a:r>
              <a:rPr lang="en-GB" sz="1800" dirty="0" smtClean="0">
                <a:solidFill>
                  <a:schemeClr val="tx1"/>
                </a:solidFill>
                <a:latin typeface="Calibri" pitchFamily="34" charset="0"/>
              </a:rPr>
              <a:t>.</a:t>
            </a:r>
          </a:p>
        </p:txBody>
      </p:sp>
      <p:sp>
        <p:nvSpPr>
          <p:cNvPr id="46" name="TextBox 45"/>
          <p:cNvSpPr txBox="1"/>
          <p:nvPr/>
        </p:nvSpPr>
        <p:spPr>
          <a:xfrm>
            <a:off x="7263553" y="3009726"/>
            <a:ext cx="1684757" cy="923330"/>
          </a:xfrm>
          <a:prstGeom prst="rect">
            <a:avLst/>
          </a:prstGeom>
          <a:noFill/>
        </p:spPr>
        <p:txBody>
          <a:bodyPr wrap="square" rtlCol="0">
            <a:spAutoFit/>
          </a:bodyPr>
          <a:lstStyle/>
          <a:p>
            <a:r>
              <a:rPr lang="en-GB" sz="1800" dirty="0" smtClean="0">
                <a:solidFill>
                  <a:schemeClr val="tx1"/>
                </a:solidFill>
                <a:latin typeface="Calibri" pitchFamily="34" charset="0"/>
              </a:rPr>
              <a:t>↑ Walker </a:t>
            </a:r>
            <a:r>
              <a:rPr lang="en-GB" sz="1800" dirty="0" err="1" smtClean="0">
                <a:solidFill>
                  <a:schemeClr val="tx1"/>
                </a:solidFill>
                <a:latin typeface="Calibri" pitchFamily="34" charset="0"/>
              </a:rPr>
              <a:t>circ</a:t>
            </a:r>
            <a:r>
              <a:rPr lang="en-GB" sz="1800" dirty="0" smtClean="0">
                <a:solidFill>
                  <a:schemeClr val="tx1"/>
                </a:solidFill>
                <a:latin typeface="Calibri" pitchFamily="34" charset="0"/>
              </a:rPr>
              <a:t>? </a:t>
            </a:r>
            <a:r>
              <a:rPr lang="en-GB" sz="1800" dirty="0" smtClean="0">
                <a:solidFill>
                  <a:schemeClr val="tx1"/>
                </a:solidFill>
                <a:latin typeface="Calibri" pitchFamily="34" charset="0"/>
                <a:hlinkClick r:id="rId5"/>
              </a:rPr>
              <a:t>Sohn et al. (2012) </a:t>
            </a:r>
            <a:r>
              <a:rPr lang="en-GB" sz="1800" dirty="0" err="1" smtClean="0">
                <a:solidFill>
                  <a:schemeClr val="tx1"/>
                </a:solidFill>
                <a:latin typeface="Calibri" pitchFamily="34" charset="0"/>
                <a:hlinkClick r:id="rId5"/>
              </a:rPr>
              <a:t>Clim</a:t>
            </a:r>
            <a:r>
              <a:rPr lang="en-GB" sz="1800" dirty="0" smtClean="0">
                <a:solidFill>
                  <a:schemeClr val="tx1"/>
                </a:solidFill>
                <a:latin typeface="Calibri" pitchFamily="34" charset="0"/>
                <a:hlinkClick r:id="rId5"/>
              </a:rPr>
              <a:t> </a:t>
            </a:r>
            <a:r>
              <a:rPr lang="en-GB" sz="1800" dirty="0" err="1" smtClean="0">
                <a:solidFill>
                  <a:schemeClr val="tx1"/>
                </a:solidFill>
                <a:latin typeface="Calibri" pitchFamily="34" charset="0"/>
                <a:hlinkClick r:id="rId5"/>
              </a:rPr>
              <a:t>Dyn</a:t>
            </a:r>
            <a:endParaRPr lang="en-GB" sz="1800" dirty="0" smtClean="0">
              <a:solidFill>
                <a:schemeClr val="tx1"/>
              </a:solidFill>
              <a:latin typeface="Calibri" pitchFamily="34" charset="0"/>
            </a:endParaRPr>
          </a:p>
        </p:txBody>
      </p:sp>
      <p:sp>
        <p:nvSpPr>
          <p:cNvPr id="48" name="Rectangle 6"/>
          <p:cNvSpPr txBox="1">
            <a:spLocks noChangeArrowheads="1"/>
          </p:cNvSpPr>
          <p:nvPr/>
        </p:nvSpPr>
        <p:spPr bwMode="auto">
          <a:xfrm>
            <a:off x="233326" y="2204863"/>
            <a:ext cx="1890402" cy="37444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000" dirty="0">
                <a:latin typeface="Calibri" pitchFamily="34" charset="0"/>
              </a:rPr>
              <a:t>↑ </a:t>
            </a:r>
            <a:r>
              <a:rPr lang="en-GB" sz="2000" kern="0" dirty="0" smtClean="0">
                <a:latin typeface="Calibri" pitchFamily="34" charset="0"/>
              </a:rPr>
              <a:t>Monsoonal circulations: </a:t>
            </a:r>
            <a:r>
              <a:rPr lang="en-GB" sz="1800" kern="0" dirty="0" smtClean="0">
                <a:latin typeface="Calibri" pitchFamily="34" charset="0"/>
                <a:hlinkClick r:id="rId6"/>
              </a:rPr>
              <a:t>Levermann et al. (2009) PNAS</a:t>
            </a:r>
            <a:endParaRPr lang="en-GB" sz="1800" kern="0" dirty="0">
              <a:solidFill>
                <a:srgbClr val="FFFFFF"/>
              </a:solidFill>
              <a:latin typeface="Calibri" pitchFamily="34" charset="0"/>
            </a:endParaRPr>
          </a:p>
        </p:txBody>
      </p:sp>
      <p:sp>
        <p:nvSpPr>
          <p:cNvPr id="49" name="Rectangle 6"/>
          <p:cNvSpPr txBox="1">
            <a:spLocks noChangeArrowheads="1"/>
          </p:cNvSpPr>
          <p:nvPr/>
        </p:nvSpPr>
        <p:spPr bwMode="auto">
          <a:xfrm>
            <a:off x="284952" y="1301832"/>
            <a:ext cx="4323052" cy="7540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200" kern="0" dirty="0" smtClean="0">
                <a:latin typeface="Calibri" pitchFamily="34" charset="0"/>
              </a:rPr>
              <a:t>After calculations from 4XCO</a:t>
            </a:r>
            <a:r>
              <a:rPr lang="en-GB" sz="2200" kern="0" baseline="-25000" dirty="0" smtClean="0">
                <a:latin typeface="Calibri" pitchFamily="34" charset="0"/>
              </a:rPr>
              <a:t>2</a:t>
            </a:r>
            <a:r>
              <a:rPr lang="en-GB" sz="2200" kern="0" dirty="0" smtClean="0">
                <a:latin typeface="Calibri" pitchFamily="34" charset="0"/>
              </a:rPr>
              <a:t> from </a:t>
            </a:r>
            <a:r>
              <a:rPr lang="en-GB" sz="2200" kern="1200" dirty="0" smtClean="0">
                <a:solidFill>
                  <a:srgbClr val="FFFFFF"/>
                </a:solidFill>
                <a:latin typeface="Calibri" pitchFamily="34" charset="0"/>
                <a:hlinkClick r:id="rId7"/>
              </a:rPr>
              <a:t>Cao et al. 2012 ERL</a:t>
            </a:r>
            <a:r>
              <a:rPr lang="en-GB" sz="2200" kern="1200" dirty="0" smtClean="0">
                <a:solidFill>
                  <a:srgbClr val="FFFFFF"/>
                </a:solidFill>
                <a:latin typeface="Calibri" pitchFamily="34" charset="0"/>
              </a:rPr>
              <a:t> </a:t>
            </a:r>
            <a:endParaRPr lang="en-GB" sz="2200" kern="0" dirty="0" smtClean="0">
              <a:latin typeface="Calibri" pitchFamily="34" charset="0"/>
            </a:endParaRPr>
          </a:p>
        </p:txBody>
      </p:sp>
      <p:sp>
        <p:nvSpPr>
          <p:cNvPr id="50" name="Rectangle 6"/>
          <p:cNvSpPr txBox="1">
            <a:spLocks noChangeArrowheads="1"/>
          </p:cNvSpPr>
          <p:nvPr/>
        </p:nvSpPr>
        <p:spPr bwMode="auto">
          <a:xfrm>
            <a:off x="233326" y="3362509"/>
            <a:ext cx="1890402" cy="25867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1800" kern="0" dirty="0" smtClean="0">
              <a:latin typeface="Calibri" pitchFamily="34" charset="0"/>
            </a:endParaRPr>
          </a:p>
          <a:p>
            <a:pPr marL="0" indent="0">
              <a:buNone/>
            </a:pPr>
            <a:r>
              <a:rPr lang="en-GB" sz="2000" kern="0" dirty="0" smtClean="0">
                <a:latin typeface="Calibri" pitchFamily="34" charset="0"/>
              </a:rPr>
              <a:t>Energy flows: </a:t>
            </a:r>
            <a:r>
              <a:rPr lang="en-GB" sz="1600" kern="0" dirty="0" smtClean="0">
                <a:latin typeface="Calibri" pitchFamily="34" charset="0"/>
                <a:hlinkClick r:id="rId8"/>
              </a:rPr>
              <a:t>Muller &amp; O’Gorman (2011) Nature </a:t>
            </a:r>
            <a:r>
              <a:rPr lang="en-GB" sz="1600" kern="0" dirty="0" err="1" smtClean="0">
                <a:latin typeface="Calibri" pitchFamily="34" charset="0"/>
                <a:hlinkClick r:id="rId8"/>
              </a:rPr>
              <a:t>Clim</a:t>
            </a:r>
            <a:r>
              <a:rPr lang="en-GB" sz="1600" kern="0" dirty="0" smtClean="0">
                <a:latin typeface="Calibri" pitchFamily="34" charset="0"/>
                <a:hlinkClick r:id="rId8"/>
              </a:rPr>
              <a:t>.</a:t>
            </a:r>
            <a:endParaRPr lang="en-GB" sz="1600" kern="0" dirty="0" smtClean="0">
              <a:latin typeface="Calibri" pitchFamily="34" charset="0"/>
            </a:endParaRPr>
          </a:p>
          <a:p>
            <a:pPr marL="0" lvl="0" indent="0" eaLnBrk="1" hangingPunct="1">
              <a:spcBef>
                <a:spcPct val="0"/>
              </a:spcBef>
              <a:buNone/>
            </a:pPr>
            <a:endParaRPr lang="en-GB" sz="1800" kern="0" dirty="0" smtClean="0">
              <a:latin typeface="Calibri" pitchFamily="34" charset="0"/>
            </a:endParaRPr>
          </a:p>
          <a:p>
            <a:pPr marL="0" lvl="0" indent="0" eaLnBrk="1" hangingPunct="1">
              <a:spcBef>
                <a:spcPct val="0"/>
              </a:spcBef>
              <a:buNone/>
            </a:pPr>
            <a:r>
              <a:rPr lang="en-GB" sz="1800" kern="0" dirty="0" smtClean="0">
                <a:latin typeface="Calibri" pitchFamily="34" charset="0"/>
              </a:rPr>
              <a:t>CO</a:t>
            </a:r>
            <a:r>
              <a:rPr lang="en-GB" sz="1800" kern="0" baseline="-25000" dirty="0" smtClean="0">
                <a:latin typeface="Calibri" pitchFamily="34" charset="0"/>
              </a:rPr>
              <a:t>2</a:t>
            </a:r>
            <a:r>
              <a:rPr lang="en-GB" sz="1800" kern="0" dirty="0" smtClean="0">
                <a:latin typeface="Calibri" pitchFamily="34" charset="0"/>
              </a:rPr>
              <a:t> </a:t>
            </a:r>
            <a:r>
              <a:rPr lang="en-GB" sz="1800" kern="0" dirty="0">
                <a:latin typeface="Calibri" pitchFamily="34" charset="0"/>
              </a:rPr>
              <a:t>bio. Effects – small over </a:t>
            </a:r>
            <a:r>
              <a:rPr lang="en-GB" sz="1800" kern="0" dirty="0" smtClean="0">
                <a:latin typeface="Calibri" pitchFamily="34" charset="0"/>
              </a:rPr>
              <a:t>15yrs?</a:t>
            </a:r>
            <a:r>
              <a:rPr lang="en-GB" sz="1800" kern="0" dirty="0" smtClean="0">
                <a:solidFill>
                  <a:srgbClr val="FFFFFF"/>
                </a:solidFill>
                <a:latin typeface="Calibri" pitchFamily="34" charset="0"/>
              </a:rPr>
              <a:t>:        </a:t>
            </a:r>
            <a:r>
              <a:rPr lang="en-GB" sz="1600" kern="0" dirty="0">
                <a:solidFill>
                  <a:srgbClr val="FFFFFF"/>
                </a:solidFill>
                <a:latin typeface="Calibri" pitchFamily="34" charset="0"/>
                <a:hlinkClick r:id="rId9"/>
              </a:rPr>
              <a:t>Andrews et al. 2010 </a:t>
            </a:r>
            <a:r>
              <a:rPr lang="en-GB" sz="1600" kern="0" dirty="0" err="1">
                <a:solidFill>
                  <a:srgbClr val="FFFFFF"/>
                </a:solidFill>
                <a:latin typeface="Calibri" pitchFamily="34" charset="0"/>
                <a:hlinkClick r:id="rId9"/>
              </a:rPr>
              <a:t>Clim</a:t>
            </a:r>
            <a:r>
              <a:rPr lang="en-GB" sz="1600" kern="0" dirty="0">
                <a:solidFill>
                  <a:srgbClr val="FFFFFF"/>
                </a:solidFill>
                <a:latin typeface="Calibri" pitchFamily="34" charset="0"/>
                <a:hlinkClick r:id="rId9"/>
              </a:rPr>
              <a:t>. </a:t>
            </a:r>
            <a:r>
              <a:rPr lang="en-GB" sz="1600" kern="0" dirty="0" err="1" smtClean="0">
                <a:solidFill>
                  <a:srgbClr val="FFFFFF"/>
                </a:solidFill>
                <a:latin typeface="Calibri" pitchFamily="34" charset="0"/>
                <a:hlinkClick r:id="rId9"/>
              </a:rPr>
              <a:t>Dyn</a:t>
            </a:r>
            <a:r>
              <a:rPr lang="en-GB" sz="1600" kern="0" dirty="0">
                <a:latin typeface="Calibri" pitchFamily="34" charset="0"/>
              </a:rPr>
              <a:t> </a:t>
            </a:r>
            <a:r>
              <a:rPr lang="en-GB" sz="1600" kern="0" dirty="0" smtClean="0">
                <a:latin typeface="Calibri" pitchFamily="34" charset="0"/>
              </a:rPr>
              <a:t>; </a:t>
            </a:r>
            <a:r>
              <a:rPr lang="en-GB" sz="1600" kern="0" dirty="0">
                <a:solidFill>
                  <a:srgbClr val="FFFFFF"/>
                </a:solidFill>
                <a:latin typeface="Calibri" pitchFamily="34" charset="0"/>
                <a:hlinkClick r:id="rId10"/>
              </a:rPr>
              <a:t>Dong et al. (2009) J. </a:t>
            </a:r>
            <a:r>
              <a:rPr lang="en-GB" sz="1600" kern="0" dirty="0" err="1" smtClean="0">
                <a:solidFill>
                  <a:srgbClr val="FFFFFF"/>
                </a:solidFill>
                <a:latin typeface="Calibri" pitchFamily="34" charset="0"/>
                <a:hlinkClick r:id="rId10"/>
              </a:rPr>
              <a:t>Clim</a:t>
            </a:r>
            <a:endParaRPr lang="en-GB" sz="1600" kern="0" dirty="0">
              <a:solidFill>
                <a:srgbClr val="FFFFFF"/>
              </a:solidFill>
              <a:latin typeface="Calibri" pitchFamily="34" charset="0"/>
            </a:endParaRPr>
          </a:p>
        </p:txBody>
      </p:sp>
      <p:sp>
        <p:nvSpPr>
          <p:cNvPr id="3" name="TextBox 2"/>
          <p:cNvSpPr txBox="1"/>
          <p:nvPr/>
        </p:nvSpPr>
        <p:spPr>
          <a:xfrm>
            <a:off x="3563888" y="6093296"/>
            <a:ext cx="3172544" cy="646331"/>
          </a:xfrm>
          <a:prstGeom prst="rect">
            <a:avLst/>
          </a:prstGeom>
          <a:noFill/>
        </p:spPr>
        <p:txBody>
          <a:bodyPr wrap="square" rtlCol="0">
            <a:spAutoFit/>
          </a:bodyPr>
          <a:lstStyle/>
          <a:p>
            <a:r>
              <a:rPr lang="en-GB" sz="1800" dirty="0" smtClean="0">
                <a:solidFill>
                  <a:schemeClr val="tx1"/>
                </a:solidFill>
                <a:latin typeface="Calibri" pitchFamily="34" charset="0"/>
              </a:rPr>
              <a:t>Change from EP to CP El Nino? </a:t>
            </a:r>
            <a:r>
              <a:rPr lang="en-GB" sz="1800" dirty="0" smtClean="0">
                <a:solidFill>
                  <a:schemeClr val="tx1"/>
                </a:solidFill>
                <a:latin typeface="Calibri" pitchFamily="34" charset="0"/>
                <a:hlinkClick r:id="rId11"/>
              </a:rPr>
              <a:t>Xiang et al. (2013) </a:t>
            </a:r>
            <a:r>
              <a:rPr lang="en-GB" sz="1800" dirty="0" err="1" smtClean="0">
                <a:solidFill>
                  <a:schemeClr val="tx1"/>
                </a:solidFill>
                <a:latin typeface="Calibri" pitchFamily="34" charset="0"/>
                <a:hlinkClick r:id="rId11"/>
              </a:rPr>
              <a:t>Clim</a:t>
            </a:r>
            <a:r>
              <a:rPr lang="en-GB" sz="1800" dirty="0" smtClean="0">
                <a:solidFill>
                  <a:schemeClr val="tx1"/>
                </a:solidFill>
                <a:latin typeface="Calibri" pitchFamily="34" charset="0"/>
                <a:hlinkClick r:id="rId11"/>
              </a:rPr>
              <a:t> </a:t>
            </a:r>
            <a:r>
              <a:rPr lang="en-GB" sz="1800" dirty="0" err="1" smtClean="0">
                <a:solidFill>
                  <a:schemeClr val="tx1"/>
                </a:solidFill>
                <a:latin typeface="Calibri" pitchFamily="34" charset="0"/>
                <a:hlinkClick r:id="rId11"/>
              </a:rPr>
              <a:t>Dyn</a:t>
            </a:r>
            <a:endParaRPr lang="en-GB" sz="1800" dirty="0" smtClean="0">
              <a:solidFill>
                <a:schemeClr val="tx1"/>
              </a:solidFill>
              <a:latin typeface="Calibri" pitchFamily="34" charset="0"/>
            </a:endParaRPr>
          </a:p>
        </p:txBody>
      </p:sp>
      <p:sp>
        <p:nvSpPr>
          <p:cNvPr id="4" name="TextBox 3"/>
          <p:cNvSpPr txBox="1"/>
          <p:nvPr/>
        </p:nvSpPr>
        <p:spPr>
          <a:xfrm>
            <a:off x="5718309" y="1720261"/>
            <a:ext cx="3246179" cy="677108"/>
          </a:xfrm>
          <a:prstGeom prst="rect">
            <a:avLst/>
          </a:prstGeom>
          <a:noFill/>
        </p:spPr>
        <p:txBody>
          <a:bodyPr wrap="square" rtlCol="0">
            <a:spAutoFit/>
          </a:bodyPr>
          <a:lstStyle/>
          <a:p>
            <a:pPr algn="r"/>
            <a:r>
              <a:rPr lang="en-GB" sz="2000" dirty="0" smtClean="0">
                <a:solidFill>
                  <a:schemeClr val="tx1"/>
                </a:solidFill>
                <a:latin typeface="+mn-lt"/>
              </a:rPr>
              <a:t>~</a:t>
            </a:r>
            <a:r>
              <a:rPr lang="en-GB" sz="2000" dirty="0" smtClean="0">
                <a:solidFill>
                  <a:schemeClr val="tx1"/>
                </a:solidFill>
                <a:latin typeface="Calibri" pitchFamily="34" charset="0"/>
              </a:rPr>
              <a:t> 0.5-0.6 Wm</a:t>
            </a:r>
            <a:r>
              <a:rPr lang="en-GB" sz="2000" baseline="30000" dirty="0" smtClean="0">
                <a:solidFill>
                  <a:schemeClr val="tx1"/>
                </a:solidFill>
                <a:latin typeface="Calibri" pitchFamily="34" charset="0"/>
              </a:rPr>
              <a:t>-2</a:t>
            </a:r>
            <a:r>
              <a:rPr lang="en-GB" sz="2000" dirty="0" smtClean="0">
                <a:solidFill>
                  <a:schemeClr val="tx1"/>
                </a:solidFill>
                <a:latin typeface="Calibri" pitchFamily="34" charset="0"/>
              </a:rPr>
              <a:t>  </a:t>
            </a:r>
            <a:r>
              <a:rPr lang="en-GB" sz="1800" dirty="0" smtClean="0">
                <a:solidFill>
                  <a:schemeClr val="tx1"/>
                </a:solidFill>
                <a:latin typeface="Calibri" pitchFamily="34" charset="0"/>
              </a:rPr>
              <a:t>e.g. </a:t>
            </a:r>
            <a:r>
              <a:rPr lang="en-GB" sz="1800" dirty="0" smtClean="0">
                <a:solidFill>
                  <a:schemeClr val="tx1"/>
                </a:solidFill>
                <a:latin typeface="Calibri" pitchFamily="34" charset="0"/>
                <a:hlinkClick r:id="rId12"/>
              </a:rPr>
              <a:t>Loeb et al. (2012) Nature Geo</a:t>
            </a:r>
            <a:endParaRPr lang="en-GB" sz="1800" dirty="0" smtClean="0">
              <a:solidFill>
                <a:schemeClr val="tx1"/>
              </a:solidFill>
              <a:latin typeface="Calibri" pitchFamily="34" charset="0"/>
            </a:endParaRPr>
          </a:p>
        </p:txBody>
      </p:sp>
    </p:spTree>
    <p:extLst>
      <p:ext uri="{BB962C8B-B14F-4D97-AF65-F5344CB8AC3E}">
        <p14:creationId xmlns:p14="http://schemas.microsoft.com/office/powerpoint/2010/main" val="23617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P spid="27" grpId="0" animBg="1"/>
      <p:bldP spid="28" grpId="0" animBg="1"/>
      <p:bldP spid="29" grpId="0"/>
      <p:bldP spid="30" grpId="0"/>
      <p:bldP spid="32" grpId="0" animBg="1"/>
      <p:bldP spid="33" grpId="0"/>
      <p:bldP spid="31" grpId="0" animBg="1"/>
      <p:bldP spid="36" grpId="0"/>
      <p:bldP spid="37" grpId="0"/>
      <p:bldP spid="39" grpId="0"/>
      <p:bldP spid="42" grpId="0"/>
      <p:bldP spid="41" grpId="0"/>
      <p:bldP spid="43" grpId="0"/>
      <p:bldP spid="46" grpId="0"/>
      <p:bldP spid="48" grpId="0"/>
      <p:bldP spid="50"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latin typeface="Calibri" pitchFamily="34" charset="0"/>
                <a:cs typeface="Calibri" pitchFamily="34" charset="0"/>
              </a:rPr>
              <a:t>Combining Earth Radiation Budget </a:t>
            </a:r>
            <a:br>
              <a:rPr lang="en-GB" sz="3200" dirty="0" smtClean="0">
                <a:latin typeface="Calibri" pitchFamily="34" charset="0"/>
                <a:cs typeface="Calibri" pitchFamily="34" charset="0"/>
              </a:rPr>
            </a:br>
            <a:r>
              <a:rPr lang="en-GB" sz="3200" dirty="0" smtClean="0">
                <a:latin typeface="Calibri" pitchFamily="34" charset="0"/>
                <a:cs typeface="Calibri" pitchFamily="34" charset="0"/>
              </a:rPr>
              <a:t>and Ocean Heat Content data</a:t>
            </a:r>
            <a:endParaRPr lang="en-GB" sz="3200" dirty="0">
              <a:latin typeface="Calibri" pitchFamily="34" charset="0"/>
              <a:cs typeface="Calibri" pitchFamily="34" charset="0"/>
            </a:endParaRPr>
          </a:p>
        </p:txBody>
      </p:sp>
      <p:sp>
        <p:nvSpPr>
          <p:cNvPr id="3" name="Content Placeholder 2"/>
          <p:cNvSpPr>
            <a:spLocks noGrp="1"/>
          </p:cNvSpPr>
          <p:nvPr>
            <p:ph idx="1"/>
          </p:nvPr>
        </p:nvSpPr>
        <p:spPr>
          <a:xfrm>
            <a:off x="539552" y="1600200"/>
            <a:ext cx="3384376" cy="4637112"/>
          </a:xfrm>
        </p:spPr>
        <p:txBody>
          <a:bodyPr/>
          <a:lstStyle/>
          <a:p>
            <a:r>
              <a:rPr lang="en-GB" sz="2000" dirty="0" smtClean="0">
                <a:latin typeface="Calibri" pitchFamily="34" charset="0"/>
                <a:cs typeface="Calibri" pitchFamily="34" charset="0"/>
              </a:rPr>
              <a:t>Tie 10-year CERES record with SORCE TSI and ARGO-estimated heating rate 2005-2010</a:t>
            </a:r>
          </a:p>
          <a:p>
            <a:r>
              <a:rPr lang="en-GB" sz="2000" dirty="0" smtClean="0">
                <a:latin typeface="Calibri" pitchFamily="34" charset="0"/>
                <a:cs typeface="Calibri" pitchFamily="34" charset="0"/>
              </a:rPr>
              <a:t>Best estimates for additional storage terms</a:t>
            </a:r>
          </a:p>
          <a:p>
            <a:r>
              <a:rPr lang="en-GB" sz="2000" dirty="0" smtClean="0">
                <a:latin typeface="Calibri" pitchFamily="34" charset="0"/>
                <a:cs typeface="Calibri" pitchFamily="34" charset="0"/>
              </a:rPr>
              <a:t>Variability relating to ENSO reproduced by CERES and ERA Interim</a:t>
            </a:r>
          </a:p>
          <a:p>
            <a:r>
              <a:rPr lang="en-GB" sz="2800" dirty="0" smtClean="0">
                <a:latin typeface="Calibri" pitchFamily="34" charset="0"/>
                <a:cs typeface="Calibri" pitchFamily="34" charset="0"/>
              </a:rPr>
              <a:t>Estimate of decade long net energy imbalance of </a:t>
            </a:r>
            <a:r>
              <a:rPr lang="en-US" sz="2800" b="1" dirty="0" smtClean="0">
                <a:latin typeface="Calibri" pitchFamily="34" charset="0"/>
                <a:cs typeface="Calibri" pitchFamily="34" charset="0"/>
              </a:rPr>
              <a:t>0.50±0.43 </a:t>
            </a:r>
            <a:r>
              <a:rPr lang="en-US" sz="2800" b="1" dirty="0" err="1" smtClean="0">
                <a:latin typeface="Calibri" pitchFamily="34" charset="0"/>
                <a:cs typeface="Calibri" pitchFamily="34" charset="0"/>
              </a:rPr>
              <a:t>Wm</a:t>
            </a:r>
            <a:r>
              <a:rPr lang="en-US" sz="2800" b="1" baseline="30000" dirty="0" smtClean="0">
                <a:latin typeface="Calibri" pitchFamily="34" charset="0"/>
                <a:cs typeface="Calibri" pitchFamily="34" charset="0"/>
              </a:rPr>
              <a:t>–2</a:t>
            </a:r>
            <a:endParaRPr lang="en-US" sz="2800" b="1" dirty="0" smtClean="0">
              <a:latin typeface="Calibri" pitchFamily="34" charset="0"/>
              <a:cs typeface="Calibri" pitchFamily="34"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8530"/>
          <a:stretch/>
        </p:blipFill>
        <p:spPr bwMode="auto">
          <a:xfrm>
            <a:off x="3995936" y="1412776"/>
            <a:ext cx="453650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4781"/>
          <a:stretch/>
        </p:blipFill>
        <p:spPr bwMode="auto">
          <a:xfrm>
            <a:off x="3995936" y="3645024"/>
            <a:ext cx="453650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44008" y="5877272"/>
            <a:ext cx="3672408" cy="861774"/>
          </a:xfrm>
          <a:prstGeom prst="rect">
            <a:avLst/>
          </a:prstGeom>
          <a:solidFill>
            <a:schemeClr val="bg1"/>
          </a:solidFill>
        </p:spPr>
        <p:txBody>
          <a:bodyPr wrap="square" rtlCol="0">
            <a:spAutoFit/>
          </a:bodyPr>
          <a:lstStyle/>
          <a:p>
            <a:r>
              <a:rPr lang="en-GB" sz="1800" dirty="0" smtClean="0">
                <a:solidFill>
                  <a:schemeClr val="tx1"/>
                </a:solidFill>
                <a:latin typeface="Arial" pitchFamily="34" charset="0"/>
                <a:cs typeface="Arial" pitchFamily="34" charset="0"/>
                <a:hlinkClick r:id="rId4"/>
              </a:rPr>
              <a:t>Loeb et al. (2012) Nat. Geosci.</a:t>
            </a:r>
            <a:r>
              <a:rPr lang="en-GB" sz="1800" dirty="0" smtClean="0">
                <a:solidFill>
                  <a:schemeClr val="tx1"/>
                </a:solidFill>
                <a:latin typeface="Arial" pitchFamily="34" charset="0"/>
                <a:cs typeface="Arial" pitchFamily="34" charset="0"/>
              </a:rPr>
              <a:t> </a:t>
            </a:r>
            <a:r>
              <a:rPr lang="en-GB" sz="1600" dirty="0" smtClean="0">
                <a:solidFill>
                  <a:schemeClr val="tx1"/>
                </a:solidFill>
                <a:latin typeface="Arial" pitchFamily="34" charset="0"/>
                <a:cs typeface="Arial" pitchFamily="34" charset="0"/>
              </a:rPr>
              <a:t>See also </a:t>
            </a:r>
            <a:r>
              <a:rPr lang="en-GB" sz="1600" dirty="0" smtClean="0">
                <a:solidFill>
                  <a:schemeClr val="tx1"/>
                </a:solidFill>
                <a:latin typeface="Arial" pitchFamily="34" charset="0"/>
                <a:cs typeface="Arial" pitchFamily="34" charset="0"/>
                <a:hlinkClick r:id="rId5"/>
              </a:rPr>
              <a:t>Hansen et al. (2011) </a:t>
            </a:r>
            <a:r>
              <a:rPr lang="en-GB" sz="1600" dirty="0" smtClean="0">
                <a:solidFill>
                  <a:schemeClr val="tx1"/>
                </a:solidFill>
                <a:latin typeface="Arial" pitchFamily="34" charset="0"/>
                <a:cs typeface="Arial" pitchFamily="34" charset="0"/>
                <a:hlinkClick r:id="rId5"/>
              </a:rPr>
              <a:t>ACP</a:t>
            </a:r>
            <a:r>
              <a:rPr lang="en-GB" sz="1600" dirty="0" smtClean="0">
                <a:solidFill>
                  <a:schemeClr val="tx1"/>
                </a:solidFill>
                <a:latin typeface="Arial" pitchFamily="34" charset="0"/>
                <a:cs typeface="Arial" pitchFamily="34" charset="0"/>
              </a:rPr>
              <a:t>; </a:t>
            </a:r>
            <a:r>
              <a:rPr lang="en-GB" sz="1600" dirty="0" smtClean="0">
                <a:solidFill>
                  <a:schemeClr val="tx1"/>
                </a:solidFill>
                <a:latin typeface="Arial" pitchFamily="34" charset="0"/>
                <a:cs typeface="Arial" pitchFamily="34" charset="0"/>
                <a:hlinkClick r:id="rId6"/>
              </a:rPr>
              <a:t>Trenberth et al. (2014) J. Climate</a:t>
            </a:r>
            <a:endParaRPr lang="en-GB" sz="1600" dirty="0">
              <a:solidFill>
                <a:schemeClr val="tx1"/>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58816" cy="922114"/>
          </a:xfrm>
        </p:spPr>
        <p:txBody>
          <a:bodyPr/>
          <a:lstStyle/>
          <a:p>
            <a:r>
              <a:rPr lang="en-GB" sz="3600" dirty="0" smtClean="0">
                <a:solidFill>
                  <a:schemeClr val="accent2"/>
                </a:solidFill>
              </a:rPr>
              <a:t>WP1 - Planned work</a:t>
            </a:r>
            <a:endParaRPr lang="en-GB" sz="3600" dirty="0">
              <a:solidFill>
                <a:schemeClr val="accent2"/>
              </a:solidFill>
            </a:endParaRPr>
          </a:p>
        </p:txBody>
      </p:sp>
      <p:sp>
        <p:nvSpPr>
          <p:cNvPr id="3" name="Content Placeholder 2"/>
          <p:cNvSpPr>
            <a:spLocks noGrp="1"/>
          </p:cNvSpPr>
          <p:nvPr>
            <p:ph idx="1"/>
          </p:nvPr>
        </p:nvSpPr>
        <p:spPr>
          <a:xfrm>
            <a:off x="457200" y="1340768"/>
            <a:ext cx="4906888" cy="4525963"/>
          </a:xfrm>
        </p:spPr>
        <p:txBody>
          <a:bodyPr/>
          <a:lstStyle/>
          <a:p>
            <a:pPr marL="514350" indent="-514350">
              <a:buFont typeface="+mj-lt"/>
              <a:buAutoNum type="arabicPeriod"/>
            </a:pPr>
            <a:r>
              <a:rPr lang="en-GB" sz="2400" dirty="0" smtClean="0"/>
              <a:t>Analyse and update observed variability in TOA radiation balance</a:t>
            </a:r>
          </a:p>
          <a:p>
            <a:pPr marL="514350" indent="-514350">
              <a:buFont typeface="+mj-lt"/>
              <a:buAutoNum type="arabicPeriod"/>
            </a:pPr>
            <a:r>
              <a:rPr lang="en-GB" sz="2400" i="1" dirty="0" smtClean="0"/>
              <a:t>Investigate </a:t>
            </a:r>
            <a:r>
              <a:rPr lang="en-GB" sz="2400" i="1" dirty="0"/>
              <a:t>lags in climate </a:t>
            </a:r>
            <a:r>
              <a:rPr lang="en-GB" sz="2400" i="1" dirty="0" smtClean="0"/>
              <a:t>system</a:t>
            </a:r>
            <a:endParaRPr lang="en-GB" sz="2400" i="1" dirty="0"/>
          </a:p>
          <a:p>
            <a:pPr marL="514350" indent="-514350">
              <a:buFont typeface="+mj-lt"/>
              <a:buAutoNum type="arabicPeriod"/>
            </a:pPr>
            <a:r>
              <a:rPr lang="en-GB" sz="2400" dirty="0" smtClean="0"/>
              <a:t>Combine ERA Interim and CERES to provide new estimate of surface heating</a:t>
            </a:r>
          </a:p>
          <a:p>
            <a:pPr marL="514350" indent="-514350">
              <a:buFont typeface="+mj-lt"/>
              <a:buAutoNum type="arabicPeriod"/>
            </a:pPr>
            <a:r>
              <a:rPr lang="en-GB" sz="2400" i="1" dirty="0" smtClean="0"/>
              <a:t>Monitoring of changes in energy balance</a:t>
            </a:r>
          </a:p>
          <a:p>
            <a:pPr marL="514350" indent="-514350">
              <a:buFont typeface="+mj-lt"/>
              <a:buAutoNum type="arabicPeriod"/>
            </a:pPr>
            <a:r>
              <a:rPr lang="en-GB" sz="2400" i="1" dirty="0"/>
              <a:t>Reconcile TOA radiation balance and ocean heating</a:t>
            </a:r>
          </a:p>
          <a:p>
            <a:pPr marL="0" indent="0">
              <a:buNone/>
            </a:pPr>
            <a:endParaRPr lang="en-GB" sz="28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16382"/>
            <a:ext cx="3816424" cy="531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677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Design 1">
      <a:dk1>
        <a:srgbClr val="777777"/>
      </a:dk1>
      <a:lt1>
        <a:srgbClr val="FFFFFF"/>
      </a:lt1>
      <a:dk2>
        <a:srgbClr val="194B8D"/>
      </a:dk2>
      <a:lt2>
        <a:srgbClr val="1C1C1C"/>
      </a:lt2>
      <a:accent1>
        <a:srgbClr val="194B8D"/>
      </a:accent1>
      <a:accent2>
        <a:srgbClr val="808080"/>
      </a:accent2>
      <a:accent3>
        <a:srgbClr val="FFFFFF"/>
      </a:accent3>
      <a:accent4>
        <a:srgbClr val="656565"/>
      </a:accent4>
      <a:accent5>
        <a:srgbClr val="ABB1C5"/>
      </a:accent5>
      <a:accent6>
        <a:srgbClr val="737373"/>
      </a:accent6>
      <a:hlink>
        <a:srgbClr val="B2B2B2"/>
      </a:hlink>
      <a:folHlink>
        <a:srgbClr val="DDDDDD"/>
      </a:folHlink>
    </a:clrScheme>
    <a:fontScheme name="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objectDefaults>
  <a:extraClrSchemeLst>
    <a:extraClrScheme>
      <a:clrScheme name="Custom Design 1">
        <a:dk1>
          <a:srgbClr val="777777"/>
        </a:dk1>
        <a:lt1>
          <a:srgbClr val="FFFFFF"/>
        </a:lt1>
        <a:dk2>
          <a:srgbClr val="194B8D"/>
        </a:dk2>
        <a:lt2>
          <a:srgbClr val="1C1C1C"/>
        </a:lt2>
        <a:accent1>
          <a:srgbClr val="194B8D"/>
        </a:accent1>
        <a:accent2>
          <a:srgbClr val="808080"/>
        </a:accent2>
        <a:accent3>
          <a:srgbClr val="FFFFFF"/>
        </a:accent3>
        <a:accent4>
          <a:srgbClr val="656565"/>
        </a:accent4>
        <a:accent5>
          <a:srgbClr val="ABB1C5"/>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
      <a:dk1>
        <a:srgbClr val="000000"/>
      </a:dk1>
      <a:lt1>
        <a:srgbClr val="FFFFFF"/>
      </a:lt1>
      <a:dk2>
        <a:srgbClr val="1B4C8F"/>
      </a:dk2>
      <a:lt2>
        <a:srgbClr val="1C1C1C"/>
      </a:lt2>
      <a:accent1>
        <a:srgbClr val="333333"/>
      </a:accent1>
      <a:accent2>
        <a:srgbClr val="808080"/>
      </a:accent2>
      <a:accent3>
        <a:srgbClr val="FFFFFF"/>
      </a:accent3>
      <a:accent4>
        <a:srgbClr val="000000"/>
      </a:accent4>
      <a:accent5>
        <a:srgbClr val="ADADAD"/>
      </a:accent5>
      <a:accent6>
        <a:srgbClr val="737373"/>
      </a:accent6>
      <a:hlink>
        <a:srgbClr val="B2B2B2"/>
      </a:hlink>
      <a:folHlink>
        <a:srgbClr val="DDDDDD"/>
      </a:folHlink>
    </a:clrScheme>
    <a:fontScheme name="1_Custom Design">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wrap="square">
        <a:spAutoFit/>
      </a:bodyPr>
      <a:lstStyle>
        <a:defPPr>
          <a:defRPr sz="1800" b="1" i="1" dirty="0">
            <a:solidFill>
              <a:schemeClr val="tx1"/>
            </a:solidFill>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8600" b="0" i="0" u="none" strike="noStrike" cap="none" normalizeH="0" baseline="0" smtClean="0">
            <a:ln>
              <a:noFill/>
            </a:ln>
            <a:solidFill>
              <a:schemeClr val="bg1"/>
            </a:solidFill>
            <a:effectLst/>
            <a:latin typeface="Rdg Vesta" pitchFamily="50" charset="0"/>
          </a:defRPr>
        </a:defPPr>
      </a:lstStyle>
    </a:lnDef>
    <a:txDef>
      <a:spPr>
        <a:noFill/>
      </a:spPr>
      <a:bodyPr wrap="square" rtlCol="0">
        <a:spAutoFit/>
      </a:bodyPr>
      <a:lstStyle>
        <a:defPPr>
          <a:defRPr sz="2400" dirty="0">
            <a:solidFill>
              <a:schemeClr val="tx1"/>
            </a:solidFill>
            <a:latin typeface="Calibri"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1C1C1C"/>
        </a:dk1>
        <a:lt1>
          <a:srgbClr val="FFFFFF"/>
        </a:lt1>
        <a:dk2>
          <a:srgbClr val="1A4B8E"/>
        </a:dk2>
        <a:lt2>
          <a:srgbClr val="FFFFFF"/>
        </a:lt2>
        <a:accent1>
          <a:srgbClr val="333333"/>
        </a:accent1>
        <a:accent2>
          <a:srgbClr val="808080"/>
        </a:accent2>
        <a:accent3>
          <a:srgbClr val="ABB1C6"/>
        </a:accent3>
        <a:accent4>
          <a:srgbClr val="DADADA"/>
        </a:accent4>
        <a:accent5>
          <a:srgbClr val="ADADAD"/>
        </a:accent5>
        <a:accent6>
          <a:srgbClr val="737373"/>
        </a:accent6>
        <a:hlink>
          <a:srgbClr val="B2B2B2"/>
        </a:hlink>
        <a:folHlink>
          <a:srgbClr val="DDDDDD"/>
        </a:folHlink>
      </a:clrScheme>
      <a:clrMap bg1="dk2" tx1="lt1" bg2="dk1" tx2="lt2" accent1="accent1" accent2="accent2" accent3="accent3" accent4="accent4" accent5="accent5" accent6="accent6" hlink="hlink" folHlink="folHlink"/>
    </a:extraClrScheme>
    <a:extraClrScheme>
      <a:clrScheme name="1_Custom Design 14">
        <a:dk1>
          <a:srgbClr val="FFFFFF"/>
        </a:dk1>
        <a:lt1>
          <a:srgbClr val="FFFFFF"/>
        </a:lt1>
        <a:dk2>
          <a:srgbClr val="FFFFFF"/>
        </a:dk2>
        <a:lt2>
          <a:srgbClr val="1C1C1C"/>
        </a:lt2>
        <a:accent1>
          <a:srgbClr val="333333"/>
        </a:accent1>
        <a:accent2>
          <a:srgbClr val="808080"/>
        </a:accent2>
        <a:accent3>
          <a:srgbClr val="FFFFFF"/>
        </a:accent3>
        <a:accent4>
          <a:srgbClr val="DADADA"/>
        </a:accent4>
        <a:accent5>
          <a:srgbClr val="ADADAD"/>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5">
        <a:dk1>
          <a:srgbClr val="FFFFFF"/>
        </a:dk1>
        <a:lt1>
          <a:srgbClr val="FFFFFF"/>
        </a:lt1>
        <a:dk2>
          <a:srgbClr val="FFFFFF"/>
        </a:dk2>
        <a:lt2>
          <a:srgbClr val="1C1C1C"/>
        </a:lt2>
        <a:accent1>
          <a:srgbClr val="9C0113"/>
        </a:accent1>
        <a:accent2>
          <a:srgbClr val="808080"/>
        </a:accent2>
        <a:accent3>
          <a:srgbClr val="FFFFFF"/>
        </a:accent3>
        <a:accent4>
          <a:srgbClr val="DADADA"/>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1_Custom Design 16">
        <a:dk1>
          <a:srgbClr val="000000"/>
        </a:dk1>
        <a:lt1>
          <a:srgbClr val="FFFFFF"/>
        </a:lt1>
        <a:dk2>
          <a:srgbClr val="FFFFFF"/>
        </a:dk2>
        <a:lt2>
          <a:srgbClr val="1C1C1C"/>
        </a:lt2>
        <a:accent1>
          <a:srgbClr val="9C0113"/>
        </a:accent1>
        <a:accent2>
          <a:srgbClr val="808080"/>
        </a:accent2>
        <a:accent3>
          <a:srgbClr val="FFFFFF"/>
        </a:accent3>
        <a:accent4>
          <a:srgbClr val="000000"/>
        </a:accent4>
        <a:accent5>
          <a:srgbClr val="CBAAAA"/>
        </a:accent5>
        <a:accent6>
          <a:srgbClr val="737373"/>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 Blue full</Template>
  <TotalTime>3419</TotalTime>
  <Words>1688</Words>
  <Application>Microsoft Office PowerPoint</Application>
  <PresentationFormat>On-screen Show (4:3)</PresentationFormat>
  <Paragraphs>170</Paragraphs>
  <Slides>19</Slides>
  <Notes>6</Notes>
  <HiddenSlides>3</HiddenSlides>
  <MMClips>0</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Custom Design</vt:lpstr>
      <vt:lpstr>1_Custom Design</vt:lpstr>
      <vt:lpstr>Default Design</vt:lpstr>
      <vt:lpstr>Office Theme</vt:lpstr>
      <vt:lpstr>1_Office Theme</vt:lpstr>
      <vt:lpstr>DEEP-C – update on literature, WP1 radiation budget and WP4 dissemination</vt:lpstr>
      <vt:lpstr>Radiative forcing or energy redistribution?  Journal articles: http://www.met.reading.ac.uk/~sgs02rpa/research/DEEP-C.html#PAPERS  </vt:lpstr>
      <vt:lpstr>Causes of Climate Change 1998-2012</vt:lpstr>
      <vt:lpstr>Role of Pacific Ocean Natural Variability</vt:lpstr>
      <vt:lpstr>PowerPoint Presentation</vt:lpstr>
      <vt:lpstr>Cartoon above, but what are the mechanisms? WP2… Natural fluctuation or some externally forced effect?</vt:lpstr>
      <vt:lpstr>Mechanisms during SST warming hiatus?</vt:lpstr>
      <vt:lpstr>Combining Earth Radiation Budget  and Ocean Heat Content data</vt:lpstr>
      <vt:lpstr>WP1 - Planned work</vt:lpstr>
      <vt:lpstr>Variation in net radiation since 1985</vt:lpstr>
      <vt:lpstr>PowerPoint Presentation</vt:lpstr>
      <vt:lpstr>Minor energy flux terms</vt:lpstr>
      <vt:lpstr>New estimates of surface fluxes</vt:lpstr>
      <vt:lpstr>Preliminary work on surface fluxes</vt:lpstr>
      <vt:lpstr>Preliminary findings</vt:lpstr>
      <vt:lpstr>Dissemination Activities</vt:lpstr>
      <vt:lpstr>Motivation (1) Missing energy?</vt:lpstr>
      <vt:lpstr>Motivation (2) What has caused the decline in rate of global surface warming?</vt:lpstr>
      <vt:lpstr>DEEP-C project structure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at Reading</dc:title>
  <dc:creator>Richard Allan</dc:creator>
  <cp:lastModifiedBy>Richard Allan</cp:lastModifiedBy>
  <cp:revision>360</cp:revision>
  <cp:lastPrinted>2013-04-24T14:28:43Z</cp:lastPrinted>
  <dcterms:created xsi:type="dcterms:W3CDTF">2011-08-30T11:14:30Z</dcterms:created>
  <dcterms:modified xsi:type="dcterms:W3CDTF">2014-03-14T13:12:39Z</dcterms:modified>
</cp:coreProperties>
</file>