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715" r:id="rId2"/>
    <p:sldMasterId id="2147483793" r:id="rId3"/>
    <p:sldMasterId id="2147483812" r:id="rId4"/>
    <p:sldMasterId id="2147483825" r:id="rId5"/>
    <p:sldMasterId id="2147483837" r:id="rId6"/>
    <p:sldMasterId id="2147483849" r:id="rId7"/>
  </p:sldMasterIdLst>
  <p:notesMasterIdLst>
    <p:notesMasterId r:id="rId44"/>
  </p:notesMasterIdLst>
  <p:handoutMasterIdLst>
    <p:handoutMasterId r:id="rId45"/>
  </p:handoutMasterIdLst>
  <p:sldIdLst>
    <p:sldId id="1078" r:id="rId8"/>
    <p:sldId id="1084" r:id="rId9"/>
    <p:sldId id="1111" r:id="rId10"/>
    <p:sldId id="1099" r:id="rId11"/>
    <p:sldId id="1098" r:id="rId12"/>
    <p:sldId id="1096" r:id="rId13"/>
    <p:sldId id="1097" r:id="rId14"/>
    <p:sldId id="1095" r:id="rId15"/>
    <p:sldId id="1090" r:id="rId16"/>
    <p:sldId id="1109" r:id="rId17"/>
    <p:sldId id="1107" r:id="rId18"/>
    <p:sldId id="1091" r:id="rId19"/>
    <p:sldId id="1110" r:id="rId20"/>
    <p:sldId id="1092" r:id="rId21"/>
    <p:sldId id="1086" r:id="rId22"/>
    <p:sldId id="1112" r:id="rId23"/>
    <p:sldId id="1113" r:id="rId24"/>
    <p:sldId id="1114" r:id="rId25"/>
    <p:sldId id="1115" r:id="rId26"/>
    <p:sldId id="1104" r:id="rId27"/>
    <p:sldId id="1102" r:id="rId28"/>
    <p:sldId id="1076" r:id="rId29"/>
    <p:sldId id="1117" r:id="rId30"/>
    <p:sldId id="1100" r:id="rId31"/>
    <p:sldId id="1101" r:id="rId32"/>
    <p:sldId id="1108" r:id="rId33"/>
    <p:sldId id="1105" r:id="rId34"/>
    <p:sldId id="1106" r:id="rId35"/>
    <p:sldId id="1089" r:id="rId36"/>
    <p:sldId id="1087" r:id="rId37"/>
    <p:sldId id="1088" r:id="rId38"/>
    <p:sldId id="1052" r:id="rId39"/>
    <p:sldId id="1066" r:id="rId40"/>
    <p:sldId id="1075" r:id="rId41"/>
    <p:sldId id="1079" r:id="rId42"/>
    <p:sldId id="1077" r:id="rId43"/>
  </p:sldIdLst>
  <p:sldSz cx="9144000" cy="6858000" type="screen4x3"/>
  <p:notesSz cx="6745288" cy="9713913"/>
  <p:defaultTextStyle>
    <a:defPPr>
      <a:defRPr lang="en-GB"/>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33B5"/>
    <a:srgbClr val="A46202"/>
    <a:srgbClr val="006699"/>
    <a:srgbClr val="FF0066"/>
    <a:srgbClr val="66FF33"/>
    <a:srgbClr val="993300"/>
    <a:srgbClr val="00FFFF"/>
    <a:srgbClr val="DDDDDD"/>
    <a:srgbClr val="CC3300"/>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78" autoAdjust="0"/>
    <p:restoredTop sz="80812" autoAdjust="0"/>
  </p:normalViewPr>
  <p:slideViewPr>
    <p:cSldViewPr>
      <p:cViewPr varScale="1">
        <p:scale>
          <a:sx n="61" d="100"/>
          <a:sy n="61" d="100"/>
        </p:scale>
        <p:origin x="66" y="1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8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eaLnBrk="0" hangingPunct="0">
              <a:defRPr sz="1200" smtClean="0">
                <a:latin typeface="Times New Roman" pitchFamily="18" charset="0"/>
              </a:defRPr>
            </a:lvl1pPr>
          </a:lstStyle>
          <a:p>
            <a:pPr>
              <a:defRPr/>
            </a:pPr>
            <a:endParaRPr lang="en-GB"/>
          </a:p>
        </p:txBody>
      </p:sp>
      <p:sp>
        <p:nvSpPr>
          <p:cNvPr id="4099" name="Rectangle 3"/>
          <p:cNvSpPr>
            <a:spLocks noGrp="1" noChangeArrowheads="1"/>
          </p:cNvSpPr>
          <p:nvPr>
            <p:ph type="dt" sz="quarter" idx="1"/>
          </p:nvPr>
        </p:nvSpPr>
        <p:spPr bwMode="auto">
          <a:xfrm>
            <a:off x="3810000" y="0"/>
            <a:ext cx="29718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0" hangingPunct="0">
              <a:defRPr sz="1200" smtClean="0">
                <a:latin typeface="Times New Roman" pitchFamily="18" charset="0"/>
              </a:defRPr>
            </a:lvl1pPr>
          </a:lstStyle>
          <a:p>
            <a:pPr>
              <a:defRPr/>
            </a:pPr>
            <a:endParaRPr lang="en-GB"/>
          </a:p>
        </p:txBody>
      </p:sp>
      <p:sp>
        <p:nvSpPr>
          <p:cNvPr id="4100" name="Rectangle 4"/>
          <p:cNvSpPr>
            <a:spLocks noGrp="1" noChangeArrowheads="1"/>
          </p:cNvSpPr>
          <p:nvPr>
            <p:ph type="ftr" sz="quarter" idx="2"/>
          </p:nvPr>
        </p:nvSpPr>
        <p:spPr bwMode="auto">
          <a:xfrm>
            <a:off x="0" y="9220200"/>
            <a:ext cx="28956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l" eaLnBrk="0" hangingPunct="0">
              <a:defRPr sz="1200" smtClean="0">
                <a:latin typeface="Times New Roman" pitchFamily="18" charset="0"/>
              </a:defRPr>
            </a:lvl1pPr>
          </a:lstStyle>
          <a:p>
            <a:pPr>
              <a:defRPr/>
            </a:pPr>
            <a:endParaRPr lang="en-GB"/>
          </a:p>
        </p:txBody>
      </p:sp>
      <p:sp>
        <p:nvSpPr>
          <p:cNvPr id="4101" name="Rectangle 5"/>
          <p:cNvSpPr>
            <a:spLocks noGrp="1" noChangeArrowheads="1"/>
          </p:cNvSpPr>
          <p:nvPr>
            <p:ph type="sldNum" sz="quarter" idx="3"/>
          </p:nvPr>
        </p:nvSpPr>
        <p:spPr bwMode="auto">
          <a:xfrm>
            <a:off x="3810000" y="9220200"/>
            <a:ext cx="29718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eaLnBrk="0" hangingPunct="0">
              <a:defRPr sz="1200" smtClean="0">
                <a:latin typeface="Times New Roman" pitchFamily="18" charset="0"/>
              </a:defRPr>
            </a:lvl1pPr>
          </a:lstStyle>
          <a:p>
            <a:pPr>
              <a:defRPr/>
            </a:pPr>
            <a:fld id="{21D6F5EF-70D5-42F0-8202-762E13637E8F}" type="slidenum">
              <a:rPr lang="en-GB"/>
              <a:pPr>
                <a:defRPr/>
              </a:pPr>
              <a:t>‹#›</a:t>
            </a:fld>
            <a:endParaRPr lang="en-GB"/>
          </a:p>
        </p:txBody>
      </p:sp>
    </p:spTree>
    <p:extLst>
      <p:ext uri="{BB962C8B-B14F-4D97-AF65-F5344CB8AC3E}">
        <p14:creationId xmlns:p14="http://schemas.microsoft.com/office/powerpoint/2010/main" val="16952816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smtClean="0">
                <a:latin typeface="Times New Roman" pitchFamily="18" charset="0"/>
              </a:defRPr>
            </a:lvl1pPr>
          </a:lstStyle>
          <a:p>
            <a:pPr>
              <a:defRPr/>
            </a:pPr>
            <a:endParaRPr lang="en-GB"/>
          </a:p>
        </p:txBody>
      </p:sp>
      <p:sp>
        <p:nvSpPr>
          <p:cNvPr id="33795" name="Rectangle 3"/>
          <p:cNvSpPr>
            <a:spLocks noGrp="1" noChangeArrowheads="1"/>
          </p:cNvSpPr>
          <p:nvPr>
            <p:ph type="dt" idx="1"/>
          </p:nvPr>
        </p:nvSpPr>
        <p:spPr bwMode="auto">
          <a:xfrm>
            <a:off x="38100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Times New Roman" pitchFamily="18" charset="0"/>
              </a:defRPr>
            </a:lvl1pPr>
          </a:lstStyle>
          <a:p>
            <a:pPr>
              <a:defRPr/>
            </a:pPr>
            <a:endParaRPr lang="en-GB"/>
          </a:p>
        </p:txBody>
      </p:sp>
      <p:sp>
        <p:nvSpPr>
          <p:cNvPr id="6148" name="Rectangle 4"/>
          <p:cNvSpPr>
            <a:spLocks noGrp="1" noRot="1" noChangeAspect="1" noChangeArrowheads="1" noTextEdit="1"/>
          </p:cNvSpPr>
          <p:nvPr>
            <p:ph type="sldImg" idx="2"/>
          </p:nvPr>
        </p:nvSpPr>
        <p:spPr bwMode="auto">
          <a:xfrm>
            <a:off x="1004888" y="762000"/>
            <a:ext cx="4775200" cy="3581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7" name="Rectangle 5"/>
          <p:cNvSpPr>
            <a:spLocks noGrp="1" noChangeArrowheads="1"/>
          </p:cNvSpPr>
          <p:nvPr>
            <p:ph type="body" sz="quarter" idx="3"/>
          </p:nvPr>
        </p:nvSpPr>
        <p:spPr bwMode="auto">
          <a:xfrm>
            <a:off x="914400" y="4648200"/>
            <a:ext cx="4953000" cy="434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3798" name="Rectangle 6"/>
          <p:cNvSpPr>
            <a:spLocks noGrp="1" noChangeArrowheads="1"/>
          </p:cNvSpPr>
          <p:nvPr>
            <p:ph type="ftr" sz="quarter" idx="4"/>
          </p:nvPr>
        </p:nvSpPr>
        <p:spPr bwMode="auto">
          <a:xfrm>
            <a:off x="0" y="9220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smtClean="0">
                <a:latin typeface="Times New Roman" pitchFamily="18" charset="0"/>
              </a:defRPr>
            </a:lvl1pPr>
          </a:lstStyle>
          <a:p>
            <a:pPr>
              <a:defRPr/>
            </a:pPr>
            <a:endParaRPr lang="en-GB"/>
          </a:p>
        </p:txBody>
      </p:sp>
      <p:sp>
        <p:nvSpPr>
          <p:cNvPr id="33799" name="Rectangle 7"/>
          <p:cNvSpPr>
            <a:spLocks noGrp="1" noChangeArrowheads="1"/>
          </p:cNvSpPr>
          <p:nvPr>
            <p:ph type="sldNum" sz="quarter" idx="5"/>
          </p:nvPr>
        </p:nvSpPr>
        <p:spPr bwMode="auto">
          <a:xfrm>
            <a:off x="3810000" y="92202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Times New Roman" pitchFamily="18" charset="0"/>
              </a:defRPr>
            </a:lvl1pPr>
          </a:lstStyle>
          <a:p>
            <a:pPr>
              <a:defRPr/>
            </a:pPr>
            <a:fld id="{D5A4170C-8AB0-46D3-924B-94720B1EC4EF}" type="slidenum">
              <a:rPr lang="en-GB"/>
              <a:pPr>
                <a:defRPr/>
              </a:pPr>
              <a:t>‹#›</a:t>
            </a:fld>
            <a:endParaRPr lang="en-GB"/>
          </a:p>
        </p:txBody>
      </p:sp>
    </p:spTree>
    <p:extLst>
      <p:ext uri="{BB962C8B-B14F-4D97-AF65-F5344CB8AC3E}">
        <p14:creationId xmlns:p14="http://schemas.microsoft.com/office/powerpoint/2010/main" val="4106179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5A4170C-8AB0-46D3-924B-94720B1EC4EF}" type="slidenum">
              <a:rPr lang="en-GB" smtClean="0"/>
              <a:pPr>
                <a:defRPr/>
              </a:pPr>
              <a:t>1</a:t>
            </a:fld>
            <a:endParaRPr lang="en-GB"/>
          </a:p>
        </p:txBody>
      </p:sp>
    </p:spTree>
    <p:extLst>
      <p:ext uri="{BB962C8B-B14F-4D97-AF65-F5344CB8AC3E}">
        <p14:creationId xmlns:p14="http://schemas.microsoft.com/office/powerpoint/2010/main" val="1099952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xfrm>
            <a:off x="957263" y="773113"/>
            <a:ext cx="4843462" cy="3633787"/>
          </a:xfrm>
          <a:ln/>
        </p:spPr>
      </p:sp>
      <p:sp>
        <p:nvSpPr>
          <p:cNvPr id="64515" name="Rectangle 3"/>
          <p:cNvSpPr>
            <a:spLocks noGrp="1" noChangeArrowheads="1"/>
          </p:cNvSpPr>
          <p:nvPr>
            <p:ph type="body" idx="1"/>
          </p:nvPr>
        </p:nvSpPr>
        <p:spPr>
          <a:xfrm>
            <a:off x="910424" y="4715966"/>
            <a:ext cx="4933556" cy="4406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800" dirty="0"/>
              <a:t>The instrumental record goes back to about 1850. </a:t>
            </a:r>
            <a:r>
              <a:rPr lang="en-US" sz="1800" dirty="0"/>
              <a:t>A few areas of the globe have not warmed in recent decades, mainly over some parts of the Southern Hemisphere oceans and parts of Antarctica. The rate of surface warming is not smooth; there are lumps and bumps in the record and this rate has slowed in the recent decade.</a:t>
            </a:r>
          </a:p>
          <a:p>
            <a:pPr eaLnBrk="1" hangingPunct="1"/>
            <a:endParaRPr lang="en-US" sz="1800" dirty="0"/>
          </a:p>
          <a:p>
            <a:pPr eaLnBrk="1" hangingPunct="1"/>
            <a:endParaRPr lang="en-GB" sz="1800" dirty="0"/>
          </a:p>
          <a:p>
            <a:pPr eaLnBrk="1" hangingPunct="1"/>
            <a:endParaRPr lang="en-GB" dirty="0"/>
          </a:p>
          <a:p>
            <a:pPr eaLnBrk="1" hangingPunct="1"/>
            <a:endParaRPr lang="en-US" dirty="0"/>
          </a:p>
        </p:txBody>
      </p:sp>
    </p:spTree>
    <p:extLst>
      <p:ext uri="{BB962C8B-B14F-4D97-AF65-F5344CB8AC3E}">
        <p14:creationId xmlns:p14="http://schemas.microsoft.com/office/powerpoint/2010/main" val="2961909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xfrm>
            <a:off x="958850" y="773113"/>
            <a:ext cx="4841875" cy="3632200"/>
          </a:xfrm>
          <a:ln/>
        </p:spPr>
      </p:sp>
      <p:sp>
        <p:nvSpPr>
          <p:cNvPr id="19459" name="Notes Placeholder 2"/>
          <p:cNvSpPr>
            <a:spLocks noGrp="1"/>
          </p:cNvSpPr>
          <p:nvPr>
            <p:ph type="body" idx="1"/>
          </p:nvPr>
        </p:nvSpPr>
        <p:spPr>
          <a:xfrm>
            <a:off x="911325" y="4715440"/>
            <a:ext cx="4932974" cy="4407464"/>
          </a:xfrm>
        </p:spPr>
        <p:txBody>
          <a:bodyPr/>
          <a:lstStyle/>
          <a:p>
            <a:endParaRPr lang="en-GB"/>
          </a:p>
        </p:txBody>
      </p:sp>
      <p:sp>
        <p:nvSpPr>
          <p:cNvPr id="19460" name="Slide Number Placeholder 3"/>
          <p:cNvSpPr txBox="1">
            <a:spLocks noGrp="1"/>
          </p:cNvSpPr>
          <p:nvPr/>
        </p:nvSpPr>
        <p:spPr bwMode="auto">
          <a:xfrm>
            <a:off x="3794596" y="9353886"/>
            <a:ext cx="2959474" cy="463673"/>
          </a:xfrm>
          <a:prstGeom prst="rect">
            <a:avLst/>
          </a:prstGeom>
          <a:noFill/>
          <a:ln w="9525">
            <a:noFill/>
            <a:miter lim="800000"/>
            <a:headEnd/>
            <a:tailEnd/>
          </a:ln>
        </p:spPr>
        <p:txBody>
          <a:bodyPr anchor="b"/>
          <a:lstStyle/>
          <a:p>
            <a:pPr marL="0" marR="0" lvl="0" indent="0" algn="r" defTabSz="914400" rtl="0" eaLnBrk="0" fontAlgn="base" latinLnBrk="0" hangingPunct="0">
              <a:lnSpc>
                <a:spcPct val="100000"/>
              </a:lnSpc>
              <a:spcBef>
                <a:spcPct val="0"/>
              </a:spcBef>
              <a:spcAft>
                <a:spcPct val="0"/>
              </a:spcAft>
              <a:buClrTx/>
              <a:buSzTx/>
              <a:buFontTx/>
              <a:buNone/>
              <a:tabLst/>
              <a:defRPr/>
            </a:pPr>
            <a:fld id="{ACC41EF5-13DA-482C-8F8F-CC33D5C04010}" type="slidenum">
              <a:rPr kumimoji="0" lang="en-GB"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43066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Combining top of atmosphere energy </a:t>
            </a:r>
            <a:r>
              <a:rPr lang="en-GB" dirty="0" err="1"/>
              <a:t>buget</a:t>
            </a:r>
            <a:r>
              <a:rPr lang="en-GB" dirty="0"/>
              <a:t> and reanalysis horizontal energy transports allows new estimates of global surface energy budget</a:t>
            </a:r>
          </a:p>
          <a:p>
            <a:pPr marL="171450" indent="-171450">
              <a:buFontTx/>
              <a:buChar char="-"/>
            </a:pPr>
            <a:r>
              <a:rPr lang="en-GB" dirty="0"/>
              <a:t>This has enabled advances in observing/understanding inter-hemispheric energy imbalance/transports and precipitation and links to model biases</a:t>
            </a:r>
          </a:p>
          <a:p>
            <a:pPr marL="171450" indent="-171450">
              <a:buFontTx/>
              <a:buChar char="-"/>
            </a:pPr>
            <a:r>
              <a:rPr lang="en-GB" dirty="0"/>
              <a:t>Many CMIP5 models contain gross errors in cross equatorial energy fluxes which coincide with incorrect depiction of hemispheric precipitation asymmetries offering a potential constraint on climate models</a:t>
            </a:r>
          </a:p>
          <a:p>
            <a:pPr marL="0" indent="0">
              <a:buFontTx/>
              <a:buNone/>
            </a:pPr>
            <a:endParaRPr lang="en-GB" dirty="0"/>
          </a:p>
          <a:p>
            <a:pPr marL="171450" indent="-171450">
              <a:buFontTx/>
              <a:buChar char="-"/>
            </a:pP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D5A4170C-8AB0-46D3-924B-94720B1EC4EF}" type="slidenum">
              <a:rPr lang="en-GB" smtClean="0"/>
              <a:pPr>
                <a:defRPr/>
              </a:pPr>
              <a:t>13</a:t>
            </a:fld>
            <a:endParaRPr lang="en-GB"/>
          </a:p>
        </p:txBody>
      </p:sp>
    </p:spTree>
    <p:extLst>
      <p:ext uri="{BB962C8B-B14F-4D97-AF65-F5344CB8AC3E}">
        <p14:creationId xmlns:p14="http://schemas.microsoft.com/office/powerpoint/2010/main" val="3515202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lots of new results focussing on the slower rates of surface warming and associated unusual climatic conditions at the beginning of the 21</a:t>
            </a:r>
            <a:r>
              <a:rPr lang="en-GB" baseline="30000" dirty="0"/>
              <a:t>st</a:t>
            </a:r>
            <a:r>
              <a:rPr lang="en-GB" dirty="0"/>
              <a:t> century (see DEEP-C website: http://www.met.reading.ac.uk/~sgs02rpa/research/DEEP-C.html#</a:t>
            </a:r>
            <a:r>
              <a:rPr lang="en-GB"/>
              <a:t>PAPERS).</a:t>
            </a:r>
            <a:endParaRPr lang="en-GB" dirty="0"/>
          </a:p>
        </p:txBody>
      </p:sp>
      <p:sp>
        <p:nvSpPr>
          <p:cNvPr id="4" name="Slide Number Placeholder 3"/>
          <p:cNvSpPr>
            <a:spLocks noGrp="1"/>
          </p:cNvSpPr>
          <p:nvPr>
            <p:ph type="sldNum" sz="quarter" idx="10"/>
          </p:nvPr>
        </p:nvSpPr>
        <p:spPr/>
        <p:txBody>
          <a:bodyPr/>
          <a:lstStyle/>
          <a:p>
            <a:pPr>
              <a:defRPr/>
            </a:pPr>
            <a:fld id="{D5A4170C-8AB0-46D3-924B-94720B1EC4EF}" type="slidenum">
              <a:rPr lang="en-GB" smtClean="0"/>
              <a:pPr>
                <a:defRPr/>
              </a:pPr>
              <a:t>23</a:t>
            </a:fld>
            <a:endParaRPr lang="en-GB"/>
          </a:p>
        </p:txBody>
      </p:sp>
    </p:spTree>
    <p:extLst>
      <p:ext uri="{BB962C8B-B14F-4D97-AF65-F5344CB8AC3E}">
        <p14:creationId xmlns:p14="http://schemas.microsoft.com/office/powerpoint/2010/main" val="1632046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5A2A078-80B7-42B9-A750-4E87ADA989F0}"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GB"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GB" sz="1600"/>
              <a:t>Climate changes on all time-scales. One of the most important determinants of climate is variations in the absorption of solar radiation by the planet.</a:t>
            </a:r>
          </a:p>
          <a:p>
            <a:pPr>
              <a:lnSpc>
                <a:spcPct val="80000"/>
              </a:lnSpc>
            </a:pPr>
            <a:r>
              <a:rPr lang="en-GB" sz="1600"/>
              <a:t>Over billions of years the solar output has increased with time, as has the evolution of the Earth’s atmosphere and distribution of land and ocean which modifies the efficiency at which the Earth can cool to space via thermal/long wavelength radiation as well as impacting absorption of sunlight.</a:t>
            </a:r>
          </a:p>
          <a:p>
            <a:pPr>
              <a:lnSpc>
                <a:spcPct val="80000"/>
              </a:lnSpc>
            </a:pPr>
            <a:r>
              <a:rPr lang="en-GB" sz="1600"/>
              <a:t>Over tens and hundreds of thousands of years, changes in the Earth’s orbit around the sun alter the amount of solar radiation reaching different parts of the planet. These cycles are predictable (they depend upon the gravitational pulls of the sun, planets and the moon) and they are widely believed to have caused glacial-interglacial cycles in which global temperatures swing by up to 10</a:t>
            </a:r>
            <a:r>
              <a:rPr lang="en-GB" sz="1600" baseline="30000"/>
              <a:t>o</a:t>
            </a:r>
            <a:r>
              <a:rPr lang="en-GB" sz="1600"/>
              <a:t>C. However, crucial to these swings are </a:t>
            </a:r>
            <a:r>
              <a:rPr lang="en-GB" sz="1600" i="1"/>
              <a:t>feedbacks</a:t>
            </a:r>
            <a:r>
              <a:rPr lang="en-GB" sz="1600"/>
              <a:t> which either amplify or dampen the radiative </a:t>
            </a:r>
            <a:r>
              <a:rPr lang="en-GB" sz="1600" i="1"/>
              <a:t>forcing</a:t>
            </a:r>
            <a:r>
              <a:rPr lang="en-GB" sz="1600"/>
              <a:t> from these </a:t>
            </a:r>
            <a:r>
              <a:rPr lang="en-GB" sz="1600" i="1"/>
              <a:t>Milankovic </a:t>
            </a:r>
            <a:r>
              <a:rPr lang="en-GB" sz="1600"/>
              <a:t>cycles. For example, cooler temperatures lead to more ice and greater reflection of solar radiation which amplifies the cooling. </a:t>
            </a:r>
          </a:p>
        </p:txBody>
      </p:sp>
    </p:spTree>
    <p:extLst>
      <p:ext uri="{BB962C8B-B14F-4D97-AF65-F5344CB8AC3E}">
        <p14:creationId xmlns:p14="http://schemas.microsoft.com/office/powerpoint/2010/main" val="3979911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Improved and longer records of ocean heating and top of atmosphere radiation measurements have improved estimates of Earth’s energy imbalance and its changes over recent decades.</a:t>
            </a:r>
          </a:p>
          <a:p>
            <a:pPr marL="171450" indent="-171450">
              <a:buFontTx/>
              <a:buChar char="-"/>
            </a:pPr>
            <a:r>
              <a:rPr lang="en-GB" dirty="0"/>
              <a:t>Simulations with prescribed observed SST and radiative forcing are able to capture variations in energy budget</a:t>
            </a:r>
          </a:p>
          <a:p>
            <a:pPr marL="171450" indent="-171450">
              <a:buFontTx/>
              <a:buChar char="-"/>
            </a:pPr>
            <a:r>
              <a:rPr lang="en-GB" dirty="0"/>
              <a:t>Greater appreciation for the role of internal variability in influencing global energy budget and the link between energy imbalance and surface temperature via heat budget of upper ocean</a:t>
            </a:r>
          </a:p>
          <a:p>
            <a:pPr marL="171450" indent="-171450">
              <a:buFontTx/>
              <a:buChar char="-"/>
            </a:pP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D5A4170C-8AB0-46D3-924B-94720B1EC4EF}" type="slidenum">
              <a:rPr lang="en-GB" smtClean="0"/>
              <a:pPr>
                <a:defRPr/>
              </a:pPr>
              <a:t>32</a:t>
            </a:fld>
            <a:endParaRPr lang="en-GB"/>
          </a:p>
        </p:txBody>
      </p:sp>
    </p:spTree>
    <p:extLst>
      <p:ext uri="{BB962C8B-B14F-4D97-AF65-F5344CB8AC3E}">
        <p14:creationId xmlns:p14="http://schemas.microsoft.com/office/powerpoint/2010/main" val="848806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Combining top of atmosphere energy </a:t>
            </a:r>
            <a:r>
              <a:rPr lang="en-GB" dirty="0" err="1"/>
              <a:t>buget</a:t>
            </a:r>
            <a:r>
              <a:rPr lang="en-GB" dirty="0"/>
              <a:t> and reanalysis horizontal energy transports allows new estimates of global surface energy budget</a:t>
            </a:r>
          </a:p>
          <a:p>
            <a:pPr marL="171450" indent="-171450">
              <a:buFontTx/>
              <a:buChar char="-"/>
            </a:pPr>
            <a:r>
              <a:rPr lang="en-GB" dirty="0"/>
              <a:t>This has enabled advances in observing/understanding inter-hemispheric energy imbalance/transports and precipitation and links to model biases</a:t>
            </a:r>
          </a:p>
          <a:p>
            <a:pPr marL="171450" indent="-171450">
              <a:buFontTx/>
              <a:buChar char="-"/>
            </a:pPr>
            <a:r>
              <a:rPr lang="en-GB" dirty="0"/>
              <a:t>Many CMIP5 models contain gross errors in cross equatorial energy fluxes which coincide with incorrect depiction of hemispheric precipitation asymmetries offering a potential constraint on climate models</a:t>
            </a:r>
          </a:p>
          <a:p>
            <a:pPr marL="0" indent="0">
              <a:buFontTx/>
              <a:buNone/>
            </a:pPr>
            <a:endParaRPr lang="en-GB" dirty="0"/>
          </a:p>
          <a:p>
            <a:pPr marL="171450" indent="-171450">
              <a:buFontTx/>
              <a:buChar char="-"/>
            </a:pP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D5A4170C-8AB0-46D3-924B-94720B1EC4EF}" type="slidenum">
              <a:rPr lang="en-GB" smtClean="0"/>
              <a:pPr>
                <a:defRPr/>
              </a:pPr>
              <a:t>33</a:t>
            </a:fld>
            <a:endParaRPr lang="en-GB"/>
          </a:p>
        </p:txBody>
      </p:sp>
    </p:spTree>
    <p:extLst>
      <p:ext uri="{BB962C8B-B14F-4D97-AF65-F5344CB8AC3E}">
        <p14:creationId xmlns:p14="http://schemas.microsoft.com/office/powerpoint/2010/main" val="3171773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08AB62B-0FC4-4713-BBFC-824CFFB876A9}" type="slidenum">
              <a:rPr lang="en-GB"/>
              <a:pPr>
                <a:defRPr/>
              </a:pPr>
              <a:t>‹#›</a:t>
            </a:fld>
            <a:endParaRPr lang="en-GB"/>
          </a:p>
        </p:txBody>
      </p:sp>
    </p:spTree>
    <p:extLst>
      <p:ext uri="{BB962C8B-B14F-4D97-AF65-F5344CB8AC3E}">
        <p14:creationId xmlns:p14="http://schemas.microsoft.com/office/powerpoint/2010/main" val="653924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0ECCFF3-867D-4A13-A867-19531170F49C}" type="slidenum">
              <a:rPr lang="en-GB"/>
              <a:pPr>
                <a:defRPr/>
              </a:pPr>
              <a:t>‹#›</a:t>
            </a:fld>
            <a:endParaRPr lang="en-GB"/>
          </a:p>
        </p:txBody>
      </p:sp>
    </p:spTree>
    <p:extLst>
      <p:ext uri="{BB962C8B-B14F-4D97-AF65-F5344CB8AC3E}">
        <p14:creationId xmlns:p14="http://schemas.microsoft.com/office/powerpoint/2010/main" val="1935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A4C5AE93-A2AC-4450-9303-8CA8F43E6370}" type="slidenum">
              <a:rPr lang="en-GB"/>
              <a:pPr>
                <a:defRPr/>
              </a:pPr>
              <a:t>‹#›</a:t>
            </a:fld>
            <a:endParaRPr lang="en-GB"/>
          </a:p>
        </p:txBody>
      </p:sp>
    </p:spTree>
    <p:extLst>
      <p:ext uri="{BB962C8B-B14F-4D97-AF65-F5344CB8AC3E}">
        <p14:creationId xmlns:p14="http://schemas.microsoft.com/office/powerpoint/2010/main" val="2783560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06D9EF5B-9DAB-4491-B320-4BD375E69F75}" type="slidenum">
              <a:rPr lang="en-GB"/>
              <a:pPr>
                <a:defRPr/>
              </a:pPr>
              <a:t>‹#›</a:t>
            </a:fld>
            <a:endParaRPr lang="en-GB"/>
          </a:p>
        </p:txBody>
      </p:sp>
    </p:spTree>
    <p:extLst>
      <p:ext uri="{BB962C8B-B14F-4D97-AF65-F5344CB8AC3E}">
        <p14:creationId xmlns:p14="http://schemas.microsoft.com/office/powerpoint/2010/main" val="38623037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244F944D-2272-47F7-8969-DDDA77676334}" type="slidenum">
              <a:rPr lang="en-GB">
                <a:solidFill>
                  <a:srgbClr val="FFFFFF"/>
                </a:solidFill>
              </a:rPr>
              <a:pPr/>
              <a:t>‹#›</a:t>
            </a:fld>
            <a:endParaRPr lang="en-GB" dirty="0">
              <a:solidFill>
                <a:srgbClr val="FFFFFF"/>
              </a:solidFill>
            </a:endParaRPr>
          </a:p>
        </p:txBody>
      </p:sp>
      <p:sp>
        <p:nvSpPr>
          <p:cNvPr id="7" name="Rectangle 6"/>
          <p:cNvSpPr/>
          <p:nvPr userDrawn="1"/>
        </p:nvSpPr>
        <p:spPr>
          <a:xfrm>
            <a:off x="611560" y="6429938"/>
            <a:ext cx="7308304" cy="397032"/>
          </a:xfrm>
          <a:prstGeom prst="rect">
            <a:avLst/>
          </a:prstGeom>
          <a:solidFill>
            <a:schemeClr val="bg1"/>
          </a:solidFill>
        </p:spPr>
        <p:txBody>
          <a:bodyPr wrap="square">
            <a:spAutoFit/>
          </a:bodyPr>
          <a:lstStyle/>
          <a:p>
            <a:pPr marL="342900" indent="-342900" algn="l">
              <a:lnSpc>
                <a:spcPct val="110000"/>
              </a:lnSpc>
              <a:spcBef>
                <a:spcPct val="20000"/>
              </a:spcBef>
              <a:defRPr/>
            </a:pPr>
            <a:r>
              <a:rPr lang="en-US" kern="0" dirty="0">
                <a:solidFill>
                  <a:srgbClr val="FFFFFF"/>
                </a:solidFill>
                <a:latin typeface="Rdg Vesta"/>
              </a:rPr>
              <a:t>	</a:t>
            </a:r>
            <a:r>
              <a:rPr lang="en-US" kern="0" dirty="0" err="1">
                <a:solidFill>
                  <a:srgbClr val="FFFFFF"/>
                </a:solidFill>
                <a:latin typeface="Rdg Vesta"/>
              </a:rPr>
              <a:t>RMetS</a:t>
            </a:r>
            <a:r>
              <a:rPr lang="en-US" kern="0" baseline="0" dirty="0">
                <a:solidFill>
                  <a:srgbClr val="FFFFFF"/>
                </a:solidFill>
                <a:latin typeface="Rdg Vesta"/>
              </a:rPr>
              <a:t> SE Meeting</a:t>
            </a:r>
            <a:r>
              <a:rPr lang="en-US" kern="0" dirty="0">
                <a:solidFill>
                  <a:srgbClr val="FFFFFF"/>
                </a:solidFill>
                <a:latin typeface="Rdg Vesta"/>
              </a:rPr>
              <a:t>, Reading</a:t>
            </a:r>
            <a:r>
              <a:rPr lang="en-US" kern="0" baseline="0" dirty="0">
                <a:solidFill>
                  <a:srgbClr val="FFFFFF"/>
                </a:solidFill>
                <a:latin typeface="Rdg Vesta"/>
              </a:rPr>
              <a:t> Town Hall</a:t>
            </a:r>
            <a:r>
              <a:rPr lang="en-US" kern="0" dirty="0">
                <a:solidFill>
                  <a:srgbClr val="FFFFFF"/>
                </a:solidFill>
                <a:latin typeface="Rdg Vesta"/>
              </a:rPr>
              <a:t>, 2014</a:t>
            </a:r>
            <a:endParaRPr lang="en-US" sz="1600" kern="0" dirty="0">
              <a:solidFill>
                <a:srgbClr val="FFFFFF"/>
              </a:solidFill>
              <a:latin typeface="Rdg Vesta"/>
            </a:endParaRPr>
          </a:p>
        </p:txBody>
      </p:sp>
    </p:spTree>
    <p:extLst>
      <p:ext uri="{BB962C8B-B14F-4D97-AF65-F5344CB8AC3E}">
        <p14:creationId xmlns:p14="http://schemas.microsoft.com/office/powerpoint/2010/main" val="6908468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244F944D-2272-47F7-8969-DDDA77676334}" type="slidenum">
              <a:rPr lang="en-GB">
                <a:solidFill>
                  <a:srgbClr val="FFFFFF"/>
                </a:solidFill>
              </a:rPr>
              <a:pPr/>
              <a:t>‹#›</a:t>
            </a:fld>
            <a:endParaRPr lang="en-GB" dirty="0">
              <a:solidFill>
                <a:srgbClr val="FFFFFF"/>
              </a:solidFill>
            </a:endParaRPr>
          </a:p>
        </p:txBody>
      </p:sp>
      <p:sp>
        <p:nvSpPr>
          <p:cNvPr id="7" name="Rectangle 6"/>
          <p:cNvSpPr/>
          <p:nvPr userDrawn="1"/>
        </p:nvSpPr>
        <p:spPr>
          <a:xfrm>
            <a:off x="611560" y="6429938"/>
            <a:ext cx="7308304" cy="397032"/>
          </a:xfrm>
          <a:prstGeom prst="rect">
            <a:avLst/>
          </a:prstGeom>
          <a:solidFill>
            <a:schemeClr val="bg1"/>
          </a:solidFill>
        </p:spPr>
        <p:txBody>
          <a:bodyPr wrap="square">
            <a:spAutoFit/>
          </a:bodyPr>
          <a:lstStyle/>
          <a:p>
            <a:pPr marL="342900" indent="-342900" algn="l">
              <a:lnSpc>
                <a:spcPct val="110000"/>
              </a:lnSpc>
              <a:spcBef>
                <a:spcPct val="20000"/>
              </a:spcBef>
              <a:defRPr/>
            </a:pPr>
            <a:r>
              <a:rPr lang="en-US" kern="0" dirty="0">
                <a:solidFill>
                  <a:srgbClr val="FFFFFF"/>
                </a:solidFill>
                <a:latin typeface="Rdg Vesta"/>
              </a:rPr>
              <a:t>	Year 12 Symposium, University of Reading, 2013</a:t>
            </a:r>
            <a:endParaRPr lang="en-US" sz="1600" kern="0" dirty="0">
              <a:solidFill>
                <a:srgbClr val="FFFFFF"/>
              </a:solidFill>
              <a:latin typeface="Rdg Vesta"/>
            </a:endParaRPr>
          </a:p>
        </p:txBody>
      </p:sp>
    </p:spTree>
    <p:extLst>
      <p:ext uri="{BB962C8B-B14F-4D97-AF65-F5344CB8AC3E}">
        <p14:creationId xmlns:p14="http://schemas.microsoft.com/office/powerpoint/2010/main" val="2432832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5" name="Slide Number Placeholder 4"/>
          <p:cNvSpPr>
            <a:spLocks noGrp="1"/>
          </p:cNvSpPr>
          <p:nvPr>
            <p:ph type="sldNum" sz="quarter" idx="10"/>
          </p:nvPr>
        </p:nvSpPr>
        <p:spPr/>
        <p:txBody>
          <a:bodyPr/>
          <a:lstStyle>
            <a:lvl1pPr>
              <a:defRPr/>
            </a:lvl1pPr>
          </a:lstStyle>
          <a:p>
            <a:fld id="{7D9A8A42-CDD3-483B-A525-DE73108F9D72}" type="slidenum">
              <a:rPr lang="en-GB" altLang="en-US">
                <a:solidFill>
                  <a:srgbClr val="50535A"/>
                </a:solidFill>
              </a:rPr>
              <a:pPr/>
              <a:t>‹#›</a:t>
            </a:fld>
            <a:endParaRPr lang="en-GB" altLang="en-US">
              <a:solidFill>
                <a:srgbClr val="50535A"/>
              </a:solidFill>
            </a:endParaRPr>
          </a:p>
        </p:txBody>
      </p:sp>
      <p:sp>
        <p:nvSpPr>
          <p:cNvPr id="6" name="Content Placeholder 2"/>
          <p:cNvSpPr>
            <a:spLocks noGrp="1"/>
          </p:cNvSpPr>
          <p:nvPr>
            <p:ph idx="11"/>
          </p:nvPr>
        </p:nvSpPr>
        <p:spPr>
          <a:xfrm>
            <a:off x="424800" y="2214000"/>
            <a:ext cx="3888000" cy="4320000"/>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p:cNvSpPr>
            <a:spLocks noGrp="1"/>
          </p:cNvSpPr>
          <p:nvPr>
            <p:ph idx="12"/>
          </p:nvPr>
        </p:nvSpPr>
        <p:spPr>
          <a:xfrm>
            <a:off x="4581327" y="2214000"/>
            <a:ext cx="3888000" cy="4320000"/>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426071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DCF6A46F-80AB-49F3-8C7E-9717ED945456}" type="slidenum">
              <a:rPr lang="en-GB" altLang="en-US">
                <a:solidFill>
                  <a:srgbClr val="50535A"/>
                </a:solidFill>
              </a:rPr>
              <a:pPr/>
              <a:t>‹#›</a:t>
            </a:fld>
            <a:endParaRPr lang="en-GB" altLang="en-US">
              <a:solidFill>
                <a:srgbClr val="50535A"/>
              </a:solidFill>
            </a:endParaRPr>
          </a:p>
        </p:txBody>
      </p:sp>
    </p:spTree>
    <p:extLst>
      <p:ext uri="{BB962C8B-B14F-4D97-AF65-F5344CB8AC3E}">
        <p14:creationId xmlns:p14="http://schemas.microsoft.com/office/powerpoint/2010/main" val="283813186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userDrawn="1">
  <p:cSld name="Title Slide (Grey)">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bwMode="hidden">
          <a:xfrm>
            <a:off x="0" y="457200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23" name="Rectangle 22"/>
          <p:cNvSpPr/>
          <p:nvPr/>
        </p:nvSpPr>
        <p:spPr bwMode="hidden">
          <a:xfrm>
            <a:off x="0" y="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fontAlgn="auto">
              <a:spcBef>
                <a:spcPts val="0"/>
              </a:spcBef>
              <a:spcAft>
                <a:spcPts val="0"/>
              </a:spcAft>
              <a:defRPr/>
            </a:pPr>
            <a:endParaRPr lang="en-GB" sz="2000">
              <a:solidFill>
                <a:srgbClr val="FFFFFF"/>
              </a:solidFill>
            </a:endParaRPr>
          </a:p>
        </p:txBody>
      </p:sp>
      <p:sp>
        <p:nvSpPr>
          <p:cNvPr id="3083"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a:t>Click to edit Master title style</a:t>
            </a:r>
            <a:endParaRPr lang="en-GB" altLang="en-US" noProof="0" dirty="0"/>
          </a:p>
        </p:txBody>
      </p:sp>
      <p:sp>
        <p:nvSpPr>
          <p:cNvPr id="3084" name="Rectangle 12"/>
          <p:cNvSpPr>
            <a:spLocks noGrp="1" noChangeArrowheads="1"/>
          </p:cNvSpPr>
          <p:nvPr>
            <p:ph type="subTitle" idx="1"/>
          </p:nvPr>
        </p:nvSpPr>
        <p:spPr>
          <a:xfrm>
            <a:off x="424800" y="4653136"/>
            <a:ext cx="8280000" cy="925512"/>
          </a:xfrm>
        </p:spPr>
        <p:txBody>
          <a:bodyPr/>
          <a:lstStyle>
            <a:lvl1pPr marL="0" indent="0">
              <a:buFontTx/>
              <a:buNone/>
              <a:defRPr sz="2000">
                <a:solidFill>
                  <a:schemeClr val="bg1"/>
                </a:solidFill>
              </a:defRPr>
            </a:lvl1pPr>
          </a:lstStyle>
          <a:p>
            <a:pPr lvl="0"/>
            <a:r>
              <a:rPr lang="en-US" altLang="en-US" noProof="0"/>
              <a:t>Click to edit Master subtitle style</a:t>
            </a:r>
            <a:endParaRPr lang="en-GB" altLang="en-US" noProof="0" dirty="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solidFill>
                  <a:srgbClr val="E0E0E1"/>
                </a:solidFill>
              </a:rPr>
              <a:pPr/>
              <a:t>‹#›</a:t>
            </a:fld>
            <a:endParaRPr lang="en-GB" altLang="en-US" dirty="0">
              <a:solidFill>
                <a:srgbClr val="E0E0E1"/>
              </a:solidFill>
            </a:endParaRPr>
          </a:p>
        </p:txBody>
      </p:sp>
      <p:sp>
        <p:nvSpPr>
          <p:cNvPr id="28" name="TextBox 27"/>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
        <p:nvSpPr>
          <p:cNvPr id="29"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a:solidFill>
                  <a:srgbClr val="E0E0E1"/>
                </a:solidFill>
              </a:rPr>
              <a:t>Wednesday, 11 June 2014</a:t>
            </a:r>
          </a:p>
        </p:txBody>
      </p:sp>
      <p:pic>
        <p:nvPicPr>
          <p:cNvPr id="32" name="Picture 5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pic>
        <p:nvPicPr>
          <p:cNvPr id="15" name="Picture 4"/>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
        <p:nvSpPr>
          <p:cNvPr id="3"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a:t>Unit name here, max 2 line, adjust width of box if required</a:t>
            </a:r>
            <a:endParaRPr lang="en-GB" dirty="0"/>
          </a:p>
        </p:txBody>
      </p:sp>
      <p:sp>
        <p:nvSpPr>
          <p:cNvPr id="8"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a:t>Click icon to add picture. Visit www.reading.ac.uk/imagebank for more.</a:t>
            </a:r>
          </a:p>
        </p:txBody>
      </p:sp>
      <p:sp>
        <p:nvSpPr>
          <p:cNvPr id="17" name="TextBox 16"/>
          <p:cNvSpPr txBox="1"/>
          <p:nvPr userDrawn="1"/>
        </p:nvSpPr>
        <p:spPr>
          <a:xfrm>
            <a:off x="424800" y="6646907"/>
            <a:ext cx="2016224" cy="123111"/>
          </a:xfrm>
          <a:prstGeom prst="rect">
            <a:avLst/>
          </a:prstGeom>
          <a:noFill/>
        </p:spPr>
        <p:txBody>
          <a:bodyPr wrap="square" lIns="0" tIns="0" rIns="0" bIns="0" rtlCol="0">
            <a:spAutoFit/>
          </a:bodyPr>
          <a:lstStyle/>
          <a:p>
            <a:pPr algn="l">
              <a:spcBef>
                <a:spcPct val="20000"/>
              </a:spcBef>
              <a:buClr>
                <a:srgbClr val="D2002E"/>
              </a:buClr>
              <a:buFont typeface="Arial" charset="0"/>
              <a:buNone/>
              <a:defRPr/>
            </a:pPr>
            <a:r>
              <a:rPr lang="en-GB" sz="800" kern="0" dirty="0">
                <a:solidFill>
                  <a:srgbClr val="E0E0E1"/>
                </a:solidFill>
                <a:latin typeface="Effra"/>
              </a:rPr>
              <a:t>Copyright University of Reading</a:t>
            </a:r>
          </a:p>
        </p:txBody>
      </p:sp>
    </p:spTree>
    <p:extLst>
      <p:ext uri="{BB962C8B-B14F-4D97-AF65-F5344CB8AC3E}">
        <p14:creationId xmlns:p14="http://schemas.microsoft.com/office/powerpoint/2010/main" val="2208174482"/>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bwMode="hidden">
          <a:xfrm>
            <a:off x="0" y="457200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pic>
        <p:nvPicPr>
          <p:cNvPr id="22" name="Picture 4"/>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userDrawn="1"/>
        </p:nvSpPr>
        <p:spPr bwMode="hidden">
          <a:xfrm>
            <a:off x="0" y="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3084" name="Rectangle 12"/>
          <p:cNvSpPr>
            <a:spLocks noGrp="1" noChangeArrowheads="1"/>
          </p:cNvSpPr>
          <p:nvPr>
            <p:ph type="subTitle" idx="1"/>
          </p:nvPr>
        </p:nvSpPr>
        <p:spPr>
          <a:xfrm>
            <a:off x="424800" y="4653136"/>
            <a:ext cx="7920038" cy="925512"/>
          </a:xfrm>
        </p:spPr>
        <p:txBody>
          <a:bodyPr/>
          <a:lstStyle>
            <a:lvl1pPr marL="0" indent="0">
              <a:buFontTx/>
              <a:buNone/>
              <a:defRPr sz="2000">
                <a:solidFill>
                  <a:schemeClr val="bg1"/>
                </a:solidFill>
              </a:defRPr>
            </a:lvl1pPr>
          </a:lstStyle>
          <a:p>
            <a:pPr lvl="0"/>
            <a:r>
              <a:rPr lang="en-US" altLang="en-US" noProof="0"/>
              <a:t>Click to edit Master subtitle style</a:t>
            </a:r>
            <a:endParaRPr lang="en-GB" altLang="en-US" noProof="0" dirty="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solidFill>
                  <a:srgbClr val="E0E0E1"/>
                </a:solidFill>
              </a:rPr>
              <a:pPr/>
              <a:t>‹#›</a:t>
            </a:fld>
            <a:endParaRPr lang="en-GB" altLang="en-US" dirty="0">
              <a:solidFill>
                <a:srgbClr val="E0E0E1"/>
              </a:solidFill>
            </a:endParaRPr>
          </a:p>
        </p:txBody>
      </p:sp>
      <p:sp>
        <p:nvSpPr>
          <p:cNvPr id="28" name="TextBox 2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pic>
        <p:nvPicPr>
          <p:cNvPr id="32" name="Picture 55"/>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sp>
        <p:nvSpPr>
          <p:cNvPr id="14"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a:t>Click to edit Master title style</a:t>
            </a:r>
            <a:endParaRPr lang="en-GB" altLang="en-US" noProof="0" dirty="0"/>
          </a:p>
        </p:txBody>
      </p:sp>
      <p:sp>
        <p:nvSpPr>
          <p:cNvPr id="15"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a:t>Unit name here, max 2 line, adjust width of box if required</a:t>
            </a:r>
            <a:endParaRPr lang="en-GB" dirty="0"/>
          </a:p>
        </p:txBody>
      </p:sp>
      <p:sp>
        <p:nvSpPr>
          <p:cNvPr id="16" name="Footer Placeholder 2"/>
          <p:cNvSpPr>
            <a:spLocks noGrp="1"/>
          </p:cNvSpPr>
          <p:nvPr>
            <p:ph type="ftr" sz="quarter" idx="3"/>
          </p:nvPr>
        </p:nvSpPr>
        <p:spPr>
          <a:xfrm>
            <a:off x="3124200" y="6237312"/>
            <a:ext cx="2895600" cy="252000"/>
          </a:xfrm>
          <a:prstGeom prst="rect">
            <a:avLst/>
          </a:prstGeom>
        </p:spPr>
        <p:txBody>
          <a:bodyPr vert="horz" lIns="0" tIns="0" rIns="0" bIns="0" rtlCol="0" anchor="t" anchorCtr="0"/>
          <a:lstStyle>
            <a:lvl1pPr algn="ctr">
              <a:defRPr sz="1200">
                <a:solidFill>
                  <a:schemeClr val="bg2"/>
                </a:solidFill>
                <a:latin typeface="+mn-lt"/>
              </a:defRPr>
            </a:lvl1pPr>
          </a:lstStyle>
          <a:p>
            <a:r>
              <a:rPr lang="en-GB">
                <a:solidFill>
                  <a:srgbClr val="E0E0E1"/>
                </a:solidFill>
              </a:rPr>
              <a:t>Copyright University of Reading</a:t>
            </a:r>
            <a:endParaRPr lang="en-GB" dirty="0">
              <a:solidFill>
                <a:srgbClr val="E0E0E1"/>
              </a:solidFill>
            </a:endParaRPr>
          </a:p>
        </p:txBody>
      </p:sp>
      <p:sp>
        <p:nvSpPr>
          <p:cNvPr id="17"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a:solidFill>
                  <a:srgbClr val="E0E0E1"/>
                </a:solidFill>
              </a:rPr>
              <a:t>Wednesday, 11 June 2014</a:t>
            </a:r>
          </a:p>
        </p:txBody>
      </p:sp>
      <p:sp>
        <p:nvSpPr>
          <p:cNvPr id="19" name="TextBox 18"/>
          <p:cNvSpPr txBox="1"/>
          <p:nvPr userDrawn="1"/>
        </p:nvSpPr>
        <p:spPr>
          <a:xfrm>
            <a:off x="424800" y="6646907"/>
            <a:ext cx="2016224" cy="123111"/>
          </a:xfrm>
          <a:prstGeom prst="rect">
            <a:avLst/>
          </a:prstGeom>
          <a:noFill/>
        </p:spPr>
        <p:txBody>
          <a:bodyPr wrap="square" lIns="0" tIns="0" rIns="0" bIns="0" rtlCol="0">
            <a:spAutoFit/>
          </a:bodyPr>
          <a:lstStyle/>
          <a:p>
            <a:pPr algn="l">
              <a:spcBef>
                <a:spcPct val="20000"/>
              </a:spcBef>
              <a:buClr>
                <a:srgbClr val="D2002E"/>
              </a:buClr>
              <a:buFont typeface="Arial" charset="0"/>
              <a:buNone/>
              <a:defRPr/>
            </a:pPr>
            <a:r>
              <a:rPr lang="en-GB" sz="800" kern="0" dirty="0">
                <a:solidFill>
                  <a:srgbClr val="E0E0E1"/>
                </a:solidFill>
                <a:latin typeface="Effra"/>
              </a:rPr>
              <a:t>Copyright University of Reading</a:t>
            </a:r>
          </a:p>
        </p:txBody>
      </p:sp>
      <p:sp>
        <p:nvSpPr>
          <p:cNvPr id="20"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a:t>Click icon to add picture. Visit www.reading.ac.uk/imagebank for more.</a:t>
            </a:r>
          </a:p>
        </p:txBody>
      </p:sp>
    </p:spTree>
    <p:extLst>
      <p:ext uri="{BB962C8B-B14F-4D97-AF65-F5344CB8AC3E}">
        <p14:creationId xmlns:p14="http://schemas.microsoft.com/office/powerpoint/2010/main" val="149462430"/>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DCF6A46F-80AB-49F3-8C7E-9717ED945456}" type="slidenum">
              <a:rPr lang="en-GB" altLang="en-US" smtClean="0">
                <a:solidFill>
                  <a:srgbClr val="FFFFFF"/>
                </a:solidFill>
              </a:rPr>
              <a:pPr/>
              <a:t>‹#›</a:t>
            </a:fld>
            <a:endParaRPr lang="en-GB" altLang="en-US" dirty="0">
              <a:solidFill>
                <a:srgbClr val="FFFFFF"/>
              </a:solidFill>
            </a:endParaRPr>
          </a:p>
        </p:txBody>
      </p:sp>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Tree>
    <p:extLst>
      <p:ext uri="{BB962C8B-B14F-4D97-AF65-F5344CB8AC3E}">
        <p14:creationId xmlns:p14="http://schemas.microsoft.com/office/powerpoint/2010/main" val="289649133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1359ADC-4877-4708-9A3B-6A9CFB58C758}" type="slidenum">
              <a:rPr lang="en-GB"/>
              <a:pPr>
                <a:defRPr/>
              </a:pPr>
              <a:t>‹#›</a:t>
            </a:fld>
            <a:endParaRPr lang="en-GB"/>
          </a:p>
        </p:txBody>
      </p:sp>
    </p:spTree>
    <p:extLst>
      <p:ext uri="{BB962C8B-B14F-4D97-AF65-F5344CB8AC3E}">
        <p14:creationId xmlns:p14="http://schemas.microsoft.com/office/powerpoint/2010/main" val="25453471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5" name="Slide Number Placeholder 4"/>
          <p:cNvSpPr>
            <a:spLocks noGrp="1"/>
          </p:cNvSpPr>
          <p:nvPr>
            <p:ph type="sldNum" sz="quarter" idx="10"/>
          </p:nvPr>
        </p:nvSpPr>
        <p:spPr/>
        <p:txBody>
          <a:bodyPr/>
          <a:lstStyle>
            <a:lvl1pPr>
              <a:defRPr>
                <a:solidFill>
                  <a:schemeClr val="bg1"/>
                </a:solidFill>
              </a:defRPr>
            </a:lvl1pPr>
          </a:lstStyle>
          <a:p>
            <a:fld id="{7D9A8A42-CDD3-483B-A525-DE73108F9D72}" type="slidenum">
              <a:rPr lang="en-GB" altLang="en-US" smtClean="0">
                <a:solidFill>
                  <a:srgbClr val="FFFFFF"/>
                </a:solidFill>
              </a:rPr>
              <a:pPr/>
              <a:t>‹#›</a:t>
            </a:fld>
            <a:endParaRPr lang="en-GB" altLang="en-US" dirty="0">
              <a:solidFill>
                <a:srgbClr val="FFFFFF"/>
              </a:solidFill>
            </a:endParaRPr>
          </a:p>
        </p:txBody>
      </p:sp>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
        <p:nvSpPr>
          <p:cNvPr id="9" name="Content Placeholder 2"/>
          <p:cNvSpPr>
            <a:spLocks noGrp="1"/>
          </p:cNvSpPr>
          <p:nvPr>
            <p:ph idx="11"/>
          </p:nvPr>
        </p:nvSpPr>
        <p:spPr>
          <a:xfrm>
            <a:off x="424800"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p:cNvSpPr>
            <a:spLocks noGrp="1"/>
          </p:cNvSpPr>
          <p:nvPr>
            <p:ph idx="12"/>
          </p:nvPr>
        </p:nvSpPr>
        <p:spPr>
          <a:xfrm>
            <a:off x="4581327"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57996430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6" name="Content Placeholder 5"/>
          <p:cNvSpPr>
            <a:spLocks noGrp="1"/>
          </p:cNvSpPr>
          <p:nvPr>
            <p:ph sz="quarter" idx="11"/>
          </p:nvPr>
        </p:nvSpPr>
        <p:spPr>
          <a:xfrm>
            <a:off x="424800" y="476672"/>
            <a:ext cx="8280000" cy="5904656"/>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79263793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4" name="Content Placeholder 5"/>
          <p:cNvSpPr>
            <a:spLocks noGrp="1"/>
          </p:cNvSpPr>
          <p:nvPr>
            <p:ph sz="quarter" idx="11"/>
          </p:nvPr>
        </p:nvSpPr>
        <p:spPr>
          <a:xfrm>
            <a:off x="424800" y="476672"/>
            <a:ext cx="828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97791108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preserve="1" userDrawn="1">
  <p:cSld name="Section splash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5" name="TextBox 4"/>
          <p:cNvSpPr txBox="1">
            <a:spLocks noChangeArrowheads="1"/>
          </p:cNvSpPr>
          <p:nvPr userDrawn="1"/>
        </p:nvSpPr>
        <p:spPr bwMode="auto">
          <a:xfrm>
            <a:off x="-252536"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l"/>
            <a:r>
              <a:rPr lang="en-GB" altLang="en-US" sz="15000" dirty="0">
                <a:solidFill>
                  <a:srgbClr val="FFFFFF"/>
                </a:solidFill>
                <a:latin typeface="Effra Bold"/>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a:t>Click icon to add picture</a:t>
            </a:r>
            <a:endParaRPr lang="en-GB" dirty="0"/>
          </a:p>
        </p:txBody>
      </p:sp>
      <p:sp>
        <p:nvSpPr>
          <p:cNvPr id="8" name="Text Placeholder 10"/>
          <p:cNvSpPr>
            <a:spLocks noGrp="1"/>
          </p:cNvSpPr>
          <p:nvPr>
            <p:ph type="body" sz="quarter" idx="14" hasCustomPrompt="1"/>
          </p:nvPr>
        </p:nvSpPr>
        <p:spPr>
          <a:xfrm>
            <a:off x="251520" y="3794864"/>
            <a:ext cx="2304000" cy="464400"/>
          </a:xfrm>
          <a:solidFill>
            <a:schemeClr val="bg1"/>
          </a:solidFill>
        </p:spPr>
        <p:txBody>
          <a:bodyPr lIns="90000" tIns="46800" rIns="90000" bIns="46800">
            <a:noAutofit/>
          </a:bodyPr>
          <a:lstStyle>
            <a:lvl1pPr marL="0" indent="0">
              <a:buNone/>
              <a:defRPr sz="2400" cap="all" baseline="0">
                <a:solidFill>
                  <a:schemeClr val="tx1"/>
                </a:solidFill>
                <a:latin typeface="+mj-lt"/>
                <a:cs typeface="AngsanaUPC" panose="02020603050405020304" pitchFamily="18" charset="-34"/>
              </a:defRPr>
            </a:lvl1pPr>
          </a:lstStyle>
          <a:p>
            <a:pPr lvl="0"/>
            <a:r>
              <a:rPr lang="en-US" dirty="0"/>
              <a:t>Education is</a:t>
            </a:r>
            <a:endParaRPr lang="en-GB" dirty="0"/>
          </a:p>
        </p:txBody>
      </p:sp>
      <p:sp>
        <p:nvSpPr>
          <p:cNvPr id="11" name="Text Placeholder 10"/>
          <p:cNvSpPr>
            <a:spLocks noGrp="1"/>
          </p:cNvSpPr>
          <p:nvPr>
            <p:ph type="body" sz="quarter" idx="15" hasCustomPrompt="1"/>
          </p:nvPr>
        </p:nvSpPr>
        <p:spPr>
          <a:xfrm>
            <a:off x="251520" y="5857878"/>
            <a:ext cx="6984776" cy="464400"/>
          </a:xfrm>
          <a:solidFill>
            <a:schemeClr val="bg1"/>
          </a:solidFill>
        </p:spPr>
        <p:txBody>
          <a:bodyPr lIns="90000" tIns="46800" rIns="90000" bIns="46800"/>
          <a:lstStyle>
            <a:lvl1pPr marL="0" indent="0">
              <a:buNone/>
              <a:defRPr sz="2400" cap="all" baseline="0">
                <a:solidFill>
                  <a:schemeClr val="tx1"/>
                </a:solidFill>
                <a:latin typeface="+mj-lt"/>
              </a:defRPr>
            </a:lvl1pPr>
          </a:lstStyle>
          <a:p>
            <a:pPr lvl="0"/>
            <a:r>
              <a:rPr lang="en-US" dirty="0"/>
              <a:t>Make the box longer for longer phrases</a:t>
            </a:r>
            <a:endParaRPr lang="en-GB" dirty="0"/>
          </a:p>
        </p:txBody>
      </p:sp>
    </p:spTree>
    <p:extLst>
      <p:ext uri="{BB962C8B-B14F-4D97-AF65-F5344CB8AC3E}">
        <p14:creationId xmlns:p14="http://schemas.microsoft.com/office/powerpoint/2010/main" val="379621061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splash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5" name="TextBox 4"/>
          <p:cNvSpPr txBox="1">
            <a:spLocks noChangeArrowheads="1"/>
          </p:cNvSpPr>
          <p:nvPr userDrawn="1"/>
        </p:nvSpPr>
        <p:spPr bwMode="auto">
          <a:xfrm>
            <a:off x="-238125"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l"/>
            <a:r>
              <a:rPr lang="en-GB" altLang="en-US" sz="15000" dirty="0">
                <a:solidFill>
                  <a:srgbClr val="50535A"/>
                </a:solidFill>
                <a:latin typeface="Effra Bold"/>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a:t>Click icon to add picture</a:t>
            </a:r>
            <a:endParaRPr lang="en-GB" dirty="0"/>
          </a:p>
        </p:txBody>
      </p:sp>
      <p:sp>
        <p:nvSpPr>
          <p:cNvPr id="11" name="Text Placeholder 10"/>
          <p:cNvSpPr>
            <a:spLocks noGrp="1"/>
          </p:cNvSpPr>
          <p:nvPr>
            <p:ph type="body" sz="quarter" idx="14" hasCustomPrompt="1"/>
          </p:nvPr>
        </p:nvSpPr>
        <p:spPr>
          <a:xfrm>
            <a:off x="251520" y="3794864"/>
            <a:ext cx="2304000" cy="464400"/>
          </a:xfrm>
          <a:solidFill>
            <a:schemeClr val="accent1"/>
          </a:solidFill>
        </p:spPr>
        <p:txBody>
          <a:bodyPr lIns="90000" tIns="46800" rIns="90000" bIns="46800">
            <a:noAutofit/>
          </a:bodyPr>
          <a:lstStyle>
            <a:lvl1pPr marL="0" indent="0">
              <a:buNone/>
              <a:defRPr sz="2400" cap="all" baseline="0">
                <a:solidFill>
                  <a:schemeClr val="bg1"/>
                </a:solidFill>
                <a:latin typeface="+mj-lt"/>
                <a:cs typeface="AngsanaUPC" panose="02020603050405020304" pitchFamily="18" charset="-34"/>
              </a:defRPr>
            </a:lvl1pPr>
          </a:lstStyle>
          <a:p>
            <a:pPr lvl="0"/>
            <a:r>
              <a:rPr lang="en-US" dirty="0"/>
              <a:t>Education is</a:t>
            </a:r>
            <a:endParaRPr lang="en-GB" dirty="0"/>
          </a:p>
        </p:txBody>
      </p:sp>
      <p:sp>
        <p:nvSpPr>
          <p:cNvPr id="12" name="Text Placeholder 10"/>
          <p:cNvSpPr>
            <a:spLocks noGrp="1"/>
          </p:cNvSpPr>
          <p:nvPr>
            <p:ph type="body" sz="quarter" idx="15" hasCustomPrompt="1"/>
          </p:nvPr>
        </p:nvSpPr>
        <p:spPr>
          <a:xfrm>
            <a:off x="251520" y="5857878"/>
            <a:ext cx="6984776" cy="464400"/>
          </a:xfrm>
          <a:solidFill>
            <a:schemeClr val="accent1"/>
          </a:solidFill>
        </p:spPr>
        <p:txBody>
          <a:bodyPr lIns="90000" tIns="46800" rIns="90000" bIns="46800"/>
          <a:lstStyle>
            <a:lvl1pPr marL="0" indent="0">
              <a:buNone/>
              <a:defRPr sz="2400" cap="all" baseline="0">
                <a:solidFill>
                  <a:schemeClr val="bg1"/>
                </a:solidFill>
                <a:latin typeface="+mj-lt"/>
              </a:defRPr>
            </a:lvl1pPr>
          </a:lstStyle>
          <a:p>
            <a:pPr lvl="0"/>
            <a:r>
              <a:rPr lang="en-US" dirty="0"/>
              <a:t>Make the box longer for longer phrases</a:t>
            </a:r>
            <a:endParaRPr lang="en-GB" dirty="0"/>
          </a:p>
        </p:txBody>
      </p:sp>
    </p:spTree>
    <p:extLst>
      <p:ext uri="{BB962C8B-B14F-4D97-AF65-F5344CB8AC3E}">
        <p14:creationId xmlns:p14="http://schemas.microsoft.com/office/powerpoint/2010/main" val="339421718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407163264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301756793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9"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accent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56317048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accent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GB" sz="2400" dirty="0" err="1">
              <a:solidFill>
                <a:srgbClr val="FFFFFF"/>
              </a:solidFill>
              <a:latin typeface="Effra"/>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8884869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tx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GB" sz="2400" dirty="0" err="1">
              <a:solidFill>
                <a:srgbClr val="FFFFFF"/>
              </a:solidFill>
              <a:latin typeface="Effra"/>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6085864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6E28EE7-BD90-48A5-8D65-58DEFB005D2B}" type="slidenum">
              <a:rPr lang="en-GB"/>
              <a:pPr>
                <a:defRPr/>
              </a:pPr>
              <a:t>‹#›</a:t>
            </a:fld>
            <a:endParaRPr lang="en-GB"/>
          </a:p>
        </p:txBody>
      </p:sp>
    </p:spTree>
    <p:extLst>
      <p:ext uri="{BB962C8B-B14F-4D97-AF65-F5344CB8AC3E}">
        <p14:creationId xmlns:p14="http://schemas.microsoft.com/office/powerpoint/2010/main" val="25424147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GB" sz="2400" dirty="0" err="1">
              <a:solidFill>
                <a:srgbClr val="FFFFFF"/>
              </a:solidFill>
              <a:latin typeface="Effra"/>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accent1"/>
                </a:solidFill>
              </a:defRPr>
            </a:lvl1pPr>
          </a:lstStyle>
          <a:p>
            <a:r>
              <a:rPr lang="en-US"/>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a:solidFill>
                  <a:schemeClr val="tx2"/>
                </a:solidFill>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a:solidFill>
                  <a:schemeClr val="tx2"/>
                </a:solidFill>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a:solidFill>
                  <a:schemeClr val="tx2"/>
                </a:solidFill>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5pPr>
          </a:lstStyle>
          <a:p>
            <a:pPr marL="180000" marR="0" lvl="0"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Click to edit Master text styles</a:t>
            </a:r>
          </a:p>
          <a:p>
            <a:pPr marL="180000" marR="0" lvl="1"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Second level</a:t>
            </a:r>
          </a:p>
          <a:p>
            <a:pPr marL="180000" marR="0" lvl="2"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Third level</a:t>
            </a:r>
          </a:p>
          <a:p>
            <a:pPr marL="180000" marR="0" lvl="3"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Fourth level</a:t>
            </a:r>
          </a:p>
          <a:p>
            <a:pPr marL="180000" marR="0" lvl="4"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Fifth level</a:t>
            </a:r>
            <a:endParaRPr kumimoji="0" lang="en-GB" sz="2000" b="0" i="0" u="none" strike="noStrike" kern="0" cap="none" spc="0" normalizeH="0" baseline="0" noProof="0" dirty="0">
              <a:ln>
                <a:noFill/>
              </a:ln>
              <a:solidFill>
                <a:srgbClr val="000000"/>
              </a:solidFill>
              <a:effectLst/>
              <a:uLnTx/>
              <a:uFillTx/>
              <a:latin typeface="+mn-lt"/>
            </a:endParaRPr>
          </a:p>
        </p:txBody>
      </p:sp>
    </p:spTree>
    <p:extLst>
      <p:ext uri="{BB962C8B-B14F-4D97-AF65-F5344CB8AC3E}">
        <p14:creationId xmlns:p14="http://schemas.microsoft.com/office/powerpoint/2010/main" val="1841210654"/>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GB" sz="2400" dirty="0" err="1">
              <a:solidFill>
                <a:srgbClr val="FFFFFF"/>
              </a:solidFill>
              <a:latin typeface="Effra"/>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a:t>Click icon to add table</a:t>
            </a:r>
            <a:endParaRPr lang="en-GB"/>
          </a:p>
        </p:txBody>
      </p:sp>
    </p:spTree>
    <p:extLst>
      <p:ext uri="{BB962C8B-B14F-4D97-AF65-F5344CB8AC3E}">
        <p14:creationId xmlns:p14="http://schemas.microsoft.com/office/powerpoint/2010/main" val="267342887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GB" sz="2400" dirty="0" err="1">
              <a:solidFill>
                <a:srgbClr val="FFFFFF"/>
              </a:solidFill>
              <a:latin typeface="Effra"/>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a:t>Click icon to add table</a:t>
            </a:r>
            <a:endParaRPr lang="en-GB"/>
          </a:p>
        </p:txBody>
      </p:sp>
    </p:spTree>
    <p:extLst>
      <p:ext uri="{BB962C8B-B14F-4D97-AF65-F5344CB8AC3E}">
        <p14:creationId xmlns:p14="http://schemas.microsoft.com/office/powerpoint/2010/main" val="219135561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GB" sz="2400" dirty="0" err="1">
              <a:solidFill>
                <a:srgbClr val="FFFFFF"/>
              </a:solidFill>
              <a:latin typeface="Effra"/>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accent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a:t>Click icon to add table</a:t>
            </a:r>
            <a:endParaRPr lang="en-GB"/>
          </a:p>
        </p:txBody>
      </p:sp>
    </p:spTree>
    <p:extLst>
      <p:ext uri="{BB962C8B-B14F-4D97-AF65-F5344CB8AC3E}">
        <p14:creationId xmlns:p14="http://schemas.microsoft.com/office/powerpoint/2010/main" val="64743538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lgn="l">
              <a:defRPr/>
            </a:pPr>
            <a:endParaRPr lang="en-US" sz="2000">
              <a:solidFill>
                <a:srgbClr val="000000"/>
              </a:solidFill>
              <a:latin typeface="Effra"/>
            </a:endParaRPr>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lgn="l">
              <a:defRPr/>
            </a:pPr>
            <a:endParaRPr lang="en-US" sz="2000">
              <a:solidFill>
                <a:srgbClr val="000000"/>
              </a:solidFill>
              <a:latin typeface="Effra"/>
            </a:endParaRPr>
          </a:p>
        </p:txBody>
      </p:sp>
      <p:sp>
        <p:nvSpPr>
          <p:cNvPr id="4" name="Rectangle 6"/>
          <p:cNvSpPr>
            <a:spLocks noGrp="1" noChangeArrowheads="1"/>
          </p:cNvSpPr>
          <p:nvPr>
            <p:ph type="sldNum" sz="quarter" idx="12"/>
          </p:nvPr>
        </p:nvSpPr>
        <p:spPr>
          <a:ln/>
        </p:spPr>
        <p:txBody>
          <a:bodyPr/>
          <a:lstStyle>
            <a:lvl1pPr>
              <a:defRPr/>
            </a:lvl1pPr>
          </a:lstStyle>
          <a:p>
            <a:pPr>
              <a:defRPr/>
            </a:pPr>
            <a:fld id="{FC8FFFFA-72EE-4341-AAC3-151A90D5E5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96468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lgn="l">
              <a:defRPr/>
            </a:pPr>
            <a:endParaRPr lang="en-GB" sz="2000">
              <a:solidFill>
                <a:srgbClr val="000000"/>
              </a:solidFill>
              <a:latin typeface="Effra"/>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lgn="l">
              <a:defRPr/>
            </a:pPr>
            <a:endParaRPr lang="en-GB" sz="2000">
              <a:solidFill>
                <a:srgbClr val="000000"/>
              </a:solidFill>
              <a:latin typeface="Effra"/>
            </a:endParaRPr>
          </a:p>
        </p:txBody>
      </p:sp>
      <p:sp>
        <p:nvSpPr>
          <p:cNvPr id="5" name="Rectangle 6"/>
          <p:cNvSpPr>
            <a:spLocks noGrp="1" noChangeArrowheads="1"/>
          </p:cNvSpPr>
          <p:nvPr>
            <p:ph type="sldNum" sz="quarter" idx="12"/>
          </p:nvPr>
        </p:nvSpPr>
        <p:spPr>
          <a:ln/>
        </p:spPr>
        <p:txBody>
          <a:bodyPr/>
          <a:lstStyle>
            <a:lvl1pPr>
              <a:defRPr/>
            </a:lvl1pPr>
          </a:lstStyle>
          <a:p>
            <a:pPr>
              <a:defRPr/>
            </a:pPr>
            <a:fld id="{5323068F-F456-4397-B194-A222F97D865E}" type="slidenum">
              <a:rPr lang="en-GB">
                <a:solidFill>
                  <a:srgbClr val="50535A"/>
                </a:solidFill>
              </a:rPr>
              <a:pPr>
                <a:defRPr/>
              </a:pPr>
              <a:t>‹#›</a:t>
            </a:fld>
            <a:endParaRPr lang="en-GB">
              <a:solidFill>
                <a:srgbClr val="50535A"/>
              </a:solidFill>
            </a:endParaRPr>
          </a:p>
        </p:txBody>
      </p:sp>
    </p:spTree>
    <p:extLst>
      <p:ext uri="{BB962C8B-B14F-4D97-AF65-F5344CB8AC3E}">
        <p14:creationId xmlns:p14="http://schemas.microsoft.com/office/powerpoint/2010/main" val="23542479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5" name="Slide Number Placeholder 4"/>
          <p:cNvSpPr>
            <a:spLocks noGrp="1"/>
          </p:cNvSpPr>
          <p:nvPr>
            <p:ph type="sldNum" sz="quarter" idx="10"/>
          </p:nvPr>
        </p:nvSpPr>
        <p:spPr/>
        <p:txBody>
          <a:bodyPr/>
          <a:lstStyle>
            <a:lvl1pPr>
              <a:defRPr/>
            </a:lvl1pPr>
          </a:lstStyle>
          <a:p>
            <a:fld id="{7D9A8A42-CDD3-483B-A525-DE73108F9D72}" type="slidenum">
              <a:rPr lang="en-GB" altLang="en-US">
                <a:solidFill>
                  <a:srgbClr val="50535A"/>
                </a:solidFill>
              </a:rPr>
              <a:pPr/>
              <a:t>‹#›</a:t>
            </a:fld>
            <a:endParaRPr lang="en-GB" altLang="en-US">
              <a:solidFill>
                <a:srgbClr val="50535A"/>
              </a:solidFill>
            </a:endParaRPr>
          </a:p>
        </p:txBody>
      </p:sp>
      <p:sp>
        <p:nvSpPr>
          <p:cNvPr id="6" name="Content Placeholder 2"/>
          <p:cNvSpPr>
            <a:spLocks noGrp="1"/>
          </p:cNvSpPr>
          <p:nvPr>
            <p:ph idx="11"/>
          </p:nvPr>
        </p:nvSpPr>
        <p:spPr>
          <a:xfrm>
            <a:off x="424800" y="2214000"/>
            <a:ext cx="3888000" cy="4320000"/>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p:cNvSpPr>
            <a:spLocks noGrp="1"/>
          </p:cNvSpPr>
          <p:nvPr>
            <p:ph idx="12"/>
          </p:nvPr>
        </p:nvSpPr>
        <p:spPr>
          <a:xfrm>
            <a:off x="4581327" y="2214000"/>
            <a:ext cx="3888000" cy="4320000"/>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872164975"/>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DCF6A46F-80AB-49F3-8C7E-9717ED945456}" type="slidenum">
              <a:rPr lang="en-GB" altLang="en-US">
                <a:solidFill>
                  <a:srgbClr val="50535A"/>
                </a:solidFill>
              </a:rPr>
              <a:pPr/>
              <a:t>‹#›</a:t>
            </a:fld>
            <a:endParaRPr lang="en-GB" altLang="en-US">
              <a:solidFill>
                <a:srgbClr val="50535A"/>
              </a:solidFill>
            </a:endParaRPr>
          </a:p>
        </p:txBody>
      </p:sp>
    </p:spTree>
    <p:extLst>
      <p:ext uri="{BB962C8B-B14F-4D97-AF65-F5344CB8AC3E}">
        <p14:creationId xmlns:p14="http://schemas.microsoft.com/office/powerpoint/2010/main" val="3478678532"/>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bwMode="hidden">
          <a:xfrm>
            <a:off x="0" y="457200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pic>
        <p:nvPicPr>
          <p:cNvPr id="22" name="Picture 4"/>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userDrawn="1"/>
        </p:nvSpPr>
        <p:spPr bwMode="hidden">
          <a:xfrm>
            <a:off x="0" y="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3084" name="Rectangle 12"/>
          <p:cNvSpPr>
            <a:spLocks noGrp="1" noChangeArrowheads="1"/>
          </p:cNvSpPr>
          <p:nvPr>
            <p:ph type="subTitle" idx="1"/>
          </p:nvPr>
        </p:nvSpPr>
        <p:spPr>
          <a:xfrm>
            <a:off x="424800" y="4653136"/>
            <a:ext cx="7920038" cy="925512"/>
          </a:xfrm>
        </p:spPr>
        <p:txBody>
          <a:bodyPr/>
          <a:lstStyle>
            <a:lvl1pPr marL="0" indent="0">
              <a:buFontTx/>
              <a:buNone/>
              <a:defRPr sz="2000">
                <a:solidFill>
                  <a:schemeClr val="bg1"/>
                </a:solidFill>
              </a:defRPr>
            </a:lvl1pPr>
          </a:lstStyle>
          <a:p>
            <a:pPr lvl="0"/>
            <a:r>
              <a:rPr lang="en-US" altLang="en-US" noProof="0"/>
              <a:t>Click to edit Master subtitle style</a:t>
            </a:r>
            <a:endParaRPr lang="en-GB" altLang="en-US" noProof="0" dirty="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solidFill>
                  <a:srgbClr val="E0E0E1"/>
                </a:solidFill>
              </a:rPr>
              <a:pPr/>
              <a:t>‹#›</a:t>
            </a:fld>
            <a:endParaRPr lang="en-GB" altLang="en-US" dirty="0">
              <a:solidFill>
                <a:srgbClr val="E0E0E1"/>
              </a:solidFill>
            </a:endParaRPr>
          </a:p>
        </p:txBody>
      </p:sp>
      <p:sp>
        <p:nvSpPr>
          <p:cNvPr id="28" name="TextBox 2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pic>
        <p:nvPicPr>
          <p:cNvPr id="32" name="Picture 55"/>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sp>
        <p:nvSpPr>
          <p:cNvPr id="14"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a:t>Click to edit Master title style</a:t>
            </a:r>
            <a:endParaRPr lang="en-GB" altLang="en-US" noProof="0" dirty="0"/>
          </a:p>
        </p:txBody>
      </p:sp>
      <p:sp>
        <p:nvSpPr>
          <p:cNvPr id="15"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a:t>Unit name here, max 2 line, adjust width of box if required</a:t>
            </a:r>
            <a:endParaRPr lang="en-GB" dirty="0"/>
          </a:p>
        </p:txBody>
      </p:sp>
      <p:sp>
        <p:nvSpPr>
          <p:cNvPr id="16" name="Footer Placeholder 2"/>
          <p:cNvSpPr>
            <a:spLocks noGrp="1"/>
          </p:cNvSpPr>
          <p:nvPr>
            <p:ph type="ftr" sz="quarter" idx="3"/>
          </p:nvPr>
        </p:nvSpPr>
        <p:spPr>
          <a:xfrm>
            <a:off x="3124200" y="6237312"/>
            <a:ext cx="2895600" cy="252000"/>
          </a:xfrm>
          <a:prstGeom prst="rect">
            <a:avLst/>
          </a:prstGeom>
        </p:spPr>
        <p:txBody>
          <a:bodyPr vert="horz" lIns="0" tIns="0" rIns="0" bIns="0" rtlCol="0" anchor="t" anchorCtr="0"/>
          <a:lstStyle>
            <a:lvl1pPr algn="ctr">
              <a:defRPr sz="1200">
                <a:solidFill>
                  <a:schemeClr val="bg2"/>
                </a:solidFill>
                <a:latin typeface="+mn-lt"/>
              </a:defRPr>
            </a:lvl1pPr>
          </a:lstStyle>
          <a:p>
            <a:r>
              <a:rPr lang="en-GB">
                <a:solidFill>
                  <a:srgbClr val="E0E0E1"/>
                </a:solidFill>
              </a:rPr>
              <a:t>Copyright University of Reading</a:t>
            </a:r>
            <a:endParaRPr lang="en-GB" dirty="0">
              <a:solidFill>
                <a:srgbClr val="E0E0E1"/>
              </a:solidFill>
            </a:endParaRPr>
          </a:p>
        </p:txBody>
      </p:sp>
      <p:sp>
        <p:nvSpPr>
          <p:cNvPr id="17"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a:solidFill>
                  <a:srgbClr val="E0E0E1"/>
                </a:solidFill>
              </a:rPr>
              <a:t>Wednesday, 11 June 2014</a:t>
            </a:r>
          </a:p>
        </p:txBody>
      </p:sp>
      <p:sp>
        <p:nvSpPr>
          <p:cNvPr id="19" name="TextBox 18"/>
          <p:cNvSpPr txBox="1"/>
          <p:nvPr userDrawn="1"/>
        </p:nvSpPr>
        <p:spPr>
          <a:xfrm>
            <a:off x="424800" y="6646907"/>
            <a:ext cx="2016224" cy="123111"/>
          </a:xfrm>
          <a:prstGeom prst="rect">
            <a:avLst/>
          </a:prstGeom>
          <a:noFill/>
        </p:spPr>
        <p:txBody>
          <a:bodyPr wrap="square" lIns="0" tIns="0" rIns="0" bIns="0" rtlCol="0">
            <a:spAutoFit/>
          </a:bodyPr>
          <a:lstStyle/>
          <a:p>
            <a:pPr algn="l">
              <a:spcBef>
                <a:spcPct val="20000"/>
              </a:spcBef>
              <a:buClr>
                <a:srgbClr val="D2002E"/>
              </a:buClr>
              <a:buFont typeface="Arial" charset="0"/>
              <a:buNone/>
              <a:defRPr/>
            </a:pPr>
            <a:r>
              <a:rPr lang="en-GB" sz="800" kern="0" dirty="0">
                <a:solidFill>
                  <a:srgbClr val="E0E0E1"/>
                </a:solidFill>
                <a:latin typeface="Effra"/>
              </a:rPr>
              <a:t>Copyright University of Reading</a:t>
            </a:r>
          </a:p>
        </p:txBody>
      </p:sp>
      <p:sp>
        <p:nvSpPr>
          <p:cNvPr id="20"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a:t>Click icon to add picture. Visit www.reading.ac.uk/imagebank for more.</a:t>
            </a:r>
          </a:p>
        </p:txBody>
      </p:sp>
    </p:spTree>
    <p:extLst>
      <p:ext uri="{BB962C8B-B14F-4D97-AF65-F5344CB8AC3E}">
        <p14:creationId xmlns:p14="http://schemas.microsoft.com/office/powerpoint/2010/main" val="3804467890"/>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DCF6A46F-80AB-49F3-8C7E-9717ED945456}" type="slidenum">
              <a:rPr lang="en-GB" altLang="en-US" smtClean="0">
                <a:solidFill>
                  <a:srgbClr val="FFFFFF"/>
                </a:solidFill>
              </a:rPr>
              <a:pPr/>
              <a:t>‹#›</a:t>
            </a:fld>
            <a:endParaRPr lang="en-GB" altLang="en-US" dirty="0">
              <a:solidFill>
                <a:srgbClr val="FFFFFF"/>
              </a:solidFill>
            </a:endParaRPr>
          </a:p>
        </p:txBody>
      </p:sp>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Tree>
    <p:extLst>
      <p:ext uri="{BB962C8B-B14F-4D97-AF65-F5344CB8AC3E}">
        <p14:creationId xmlns:p14="http://schemas.microsoft.com/office/powerpoint/2010/main" val="199938569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3F6C144-8C7D-413F-9A76-F6CCE4ADD30B}" type="slidenum">
              <a:rPr lang="en-GB"/>
              <a:pPr>
                <a:defRPr/>
              </a:pPr>
              <a:t>‹#›</a:t>
            </a:fld>
            <a:endParaRPr lang="en-GB"/>
          </a:p>
        </p:txBody>
      </p:sp>
    </p:spTree>
    <p:extLst>
      <p:ext uri="{BB962C8B-B14F-4D97-AF65-F5344CB8AC3E}">
        <p14:creationId xmlns:p14="http://schemas.microsoft.com/office/powerpoint/2010/main" val="17065871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5" name="Slide Number Placeholder 4"/>
          <p:cNvSpPr>
            <a:spLocks noGrp="1"/>
          </p:cNvSpPr>
          <p:nvPr>
            <p:ph type="sldNum" sz="quarter" idx="10"/>
          </p:nvPr>
        </p:nvSpPr>
        <p:spPr/>
        <p:txBody>
          <a:bodyPr/>
          <a:lstStyle>
            <a:lvl1pPr>
              <a:defRPr>
                <a:solidFill>
                  <a:schemeClr val="bg1"/>
                </a:solidFill>
              </a:defRPr>
            </a:lvl1pPr>
          </a:lstStyle>
          <a:p>
            <a:fld id="{7D9A8A42-CDD3-483B-A525-DE73108F9D72}" type="slidenum">
              <a:rPr lang="en-GB" altLang="en-US" smtClean="0">
                <a:solidFill>
                  <a:srgbClr val="FFFFFF"/>
                </a:solidFill>
              </a:rPr>
              <a:pPr/>
              <a:t>‹#›</a:t>
            </a:fld>
            <a:endParaRPr lang="en-GB" altLang="en-US" dirty="0">
              <a:solidFill>
                <a:srgbClr val="FFFFFF"/>
              </a:solidFill>
            </a:endParaRPr>
          </a:p>
        </p:txBody>
      </p:sp>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
        <p:nvSpPr>
          <p:cNvPr id="9" name="Content Placeholder 2"/>
          <p:cNvSpPr>
            <a:spLocks noGrp="1"/>
          </p:cNvSpPr>
          <p:nvPr>
            <p:ph idx="11"/>
          </p:nvPr>
        </p:nvSpPr>
        <p:spPr>
          <a:xfrm>
            <a:off x="424800"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p:cNvSpPr>
            <a:spLocks noGrp="1"/>
          </p:cNvSpPr>
          <p:nvPr>
            <p:ph idx="12"/>
          </p:nvPr>
        </p:nvSpPr>
        <p:spPr>
          <a:xfrm>
            <a:off x="4581327"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107234584"/>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6" name="Content Placeholder 5"/>
          <p:cNvSpPr>
            <a:spLocks noGrp="1"/>
          </p:cNvSpPr>
          <p:nvPr>
            <p:ph sz="quarter" idx="11"/>
          </p:nvPr>
        </p:nvSpPr>
        <p:spPr>
          <a:xfrm>
            <a:off x="424800" y="476672"/>
            <a:ext cx="8280000" cy="5904656"/>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972716047"/>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4" name="Content Placeholder 5"/>
          <p:cNvSpPr>
            <a:spLocks noGrp="1"/>
          </p:cNvSpPr>
          <p:nvPr>
            <p:ph sz="quarter" idx="11"/>
          </p:nvPr>
        </p:nvSpPr>
        <p:spPr>
          <a:xfrm>
            <a:off x="424800" y="476672"/>
            <a:ext cx="828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5762256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PhAnim="0" preserve="1" userDrawn="1">
  <p:cSld name="Section splash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5" name="TextBox 4"/>
          <p:cNvSpPr txBox="1">
            <a:spLocks noChangeArrowheads="1"/>
          </p:cNvSpPr>
          <p:nvPr userDrawn="1"/>
        </p:nvSpPr>
        <p:spPr bwMode="auto">
          <a:xfrm>
            <a:off x="-252536"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l"/>
            <a:r>
              <a:rPr lang="en-GB" altLang="en-US" sz="15000" dirty="0">
                <a:solidFill>
                  <a:srgbClr val="FFFFFF"/>
                </a:solidFill>
                <a:latin typeface="Effra Bold"/>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a:t>Click icon to add picture</a:t>
            </a:r>
            <a:endParaRPr lang="en-GB" dirty="0"/>
          </a:p>
        </p:txBody>
      </p:sp>
      <p:sp>
        <p:nvSpPr>
          <p:cNvPr id="8" name="Text Placeholder 10"/>
          <p:cNvSpPr>
            <a:spLocks noGrp="1"/>
          </p:cNvSpPr>
          <p:nvPr>
            <p:ph type="body" sz="quarter" idx="14" hasCustomPrompt="1"/>
          </p:nvPr>
        </p:nvSpPr>
        <p:spPr>
          <a:xfrm>
            <a:off x="251520" y="3794864"/>
            <a:ext cx="2304000" cy="464400"/>
          </a:xfrm>
          <a:solidFill>
            <a:schemeClr val="bg1"/>
          </a:solidFill>
        </p:spPr>
        <p:txBody>
          <a:bodyPr lIns="90000" tIns="46800" rIns="90000" bIns="46800">
            <a:noAutofit/>
          </a:bodyPr>
          <a:lstStyle>
            <a:lvl1pPr marL="0" indent="0">
              <a:buNone/>
              <a:defRPr sz="2400" cap="all" baseline="0">
                <a:solidFill>
                  <a:schemeClr val="tx1"/>
                </a:solidFill>
                <a:latin typeface="+mj-lt"/>
                <a:cs typeface="AngsanaUPC" panose="02020603050405020304" pitchFamily="18" charset="-34"/>
              </a:defRPr>
            </a:lvl1pPr>
          </a:lstStyle>
          <a:p>
            <a:pPr lvl="0"/>
            <a:r>
              <a:rPr lang="en-US" dirty="0"/>
              <a:t>Education is</a:t>
            </a:r>
            <a:endParaRPr lang="en-GB" dirty="0"/>
          </a:p>
        </p:txBody>
      </p:sp>
      <p:sp>
        <p:nvSpPr>
          <p:cNvPr id="11" name="Text Placeholder 10"/>
          <p:cNvSpPr>
            <a:spLocks noGrp="1"/>
          </p:cNvSpPr>
          <p:nvPr>
            <p:ph type="body" sz="quarter" idx="15" hasCustomPrompt="1"/>
          </p:nvPr>
        </p:nvSpPr>
        <p:spPr>
          <a:xfrm>
            <a:off x="251520" y="5857878"/>
            <a:ext cx="6984776" cy="464400"/>
          </a:xfrm>
          <a:solidFill>
            <a:schemeClr val="bg1"/>
          </a:solidFill>
        </p:spPr>
        <p:txBody>
          <a:bodyPr lIns="90000" tIns="46800" rIns="90000" bIns="46800"/>
          <a:lstStyle>
            <a:lvl1pPr marL="0" indent="0">
              <a:buNone/>
              <a:defRPr sz="2400" cap="all" baseline="0">
                <a:solidFill>
                  <a:schemeClr val="tx1"/>
                </a:solidFill>
                <a:latin typeface="+mj-lt"/>
              </a:defRPr>
            </a:lvl1pPr>
          </a:lstStyle>
          <a:p>
            <a:pPr lvl="0"/>
            <a:r>
              <a:rPr lang="en-US" dirty="0"/>
              <a:t>Make the box longer for longer phrases</a:t>
            </a:r>
            <a:endParaRPr lang="en-GB" dirty="0"/>
          </a:p>
        </p:txBody>
      </p:sp>
    </p:spTree>
    <p:extLst>
      <p:ext uri="{BB962C8B-B14F-4D97-AF65-F5344CB8AC3E}">
        <p14:creationId xmlns:p14="http://schemas.microsoft.com/office/powerpoint/2010/main" val="1289563404"/>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splash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5" name="TextBox 4"/>
          <p:cNvSpPr txBox="1">
            <a:spLocks noChangeArrowheads="1"/>
          </p:cNvSpPr>
          <p:nvPr userDrawn="1"/>
        </p:nvSpPr>
        <p:spPr bwMode="auto">
          <a:xfrm>
            <a:off x="-238125"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l"/>
            <a:r>
              <a:rPr lang="en-GB" altLang="en-US" sz="15000" dirty="0">
                <a:solidFill>
                  <a:srgbClr val="50535A"/>
                </a:solidFill>
                <a:latin typeface="Effra Bold"/>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a:t>Click icon to add picture</a:t>
            </a:r>
            <a:endParaRPr lang="en-GB" dirty="0"/>
          </a:p>
        </p:txBody>
      </p:sp>
      <p:sp>
        <p:nvSpPr>
          <p:cNvPr id="11" name="Text Placeholder 10"/>
          <p:cNvSpPr>
            <a:spLocks noGrp="1"/>
          </p:cNvSpPr>
          <p:nvPr>
            <p:ph type="body" sz="quarter" idx="14" hasCustomPrompt="1"/>
          </p:nvPr>
        </p:nvSpPr>
        <p:spPr>
          <a:xfrm>
            <a:off x="251520" y="3794864"/>
            <a:ext cx="2304000" cy="464400"/>
          </a:xfrm>
          <a:solidFill>
            <a:schemeClr val="accent1"/>
          </a:solidFill>
        </p:spPr>
        <p:txBody>
          <a:bodyPr lIns="90000" tIns="46800" rIns="90000" bIns="46800">
            <a:noAutofit/>
          </a:bodyPr>
          <a:lstStyle>
            <a:lvl1pPr marL="0" indent="0">
              <a:buNone/>
              <a:defRPr sz="2400" cap="all" baseline="0">
                <a:solidFill>
                  <a:schemeClr val="bg1"/>
                </a:solidFill>
                <a:latin typeface="+mj-lt"/>
                <a:cs typeface="AngsanaUPC" panose="02020603050405020304" pitchFamily="18" charset="-34"/>
              </a:defRPr>
            </a:lvl1pPr>
          </a:lstStyle>
          <a:p>
            <a:pPr lvl="0"/>
            <a:r>
              <a:rPr lang="en-US" dirty="0"/>
              <a:t>Education is</a:t>
            </a:r>
            <a:endParaRPr lang="en-GB" dirty="0"/>
          </a:p>
        </p:txBody>
      </p:sp>
      <p:sp>
        <p:nvSpPr>
          <p:cNvPr id="12" name="Text Placeholder 10"/>
          <p:cNvSpPr>
            <a:spLocks noGrp="1"/>
          </p:cNvSpPr>
          <p:nvPr>
            <p:ph type="body" sz="quarter" idx="15" hasCustomPrompt="1"/>
          </p:nvPr>
        </p:nvSpPr>
        <p:spPr>
          <a:xfrm>
            <a:off x="251520" y="5857878"/>
            <a:ext cx="6984776" cy="464400"/>
          </a:xfrm>
          <a:solidFill>
            <a:schemeClr val="accent1"/>
          </a:solidFill>
        </p:spPr>
        <p:txBody>
          <a:bodyPr lIns="90000" tIns="46800" rIns="90000" bIns="46800"/>
          <a:lstStyle>
            <a:lvl1pPr marL="0" indent="0">
              <a:buNone/>
              <a:defRPr sz="2400" cap="all" baseline="0">
                <a:solidFill>
                  <a:schemeClr val="bg1"/>
                </a:solidFill>
                <a:latin typeface="+mj-lt"/>
              </a:defRPr>
            </a:lvl1pPr>
          </a:lstStyle>
          <a:p>
            <a:pPr lvl="0"/>
            <a:r>
              <a:rPr lang="en-US" dirty="0"/>
              <a:t>Make the box longer for longer phrases</a:t>
            </a:r>
            <a:endParaRPr lang="en-GB" dirty="0"/>
          </a:p>
        </p:txBody>
      </p:sp>
    </p:spTree>
    <p:extLst>
      <p:ext uri="{BB962C8B-B14F-4D97-AF65-F5344CB8AC3E}">
        <p14:creationId xmlns:p14="http://schemas.microsoft.com/office/powerpoint/2010/main" val="19865415"/>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121193176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4241460508"/>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9"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accent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2904422629"/>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accent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GB" sz="2400" dirty="0" err="1">
              <a:solidFill>
                <a:srgbClr val="FFFFFF"/>
              </a:solidFill>
              <a:latin typeface="Effra"/>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35358832"/>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tx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GB" sz="2400" dirty="0" err="1">
              <a:solidFill>
                <a:srgbClr val="FFFFFF"/>
              </a:solidFill>
              <a:latin typeface="Effra"/>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01578204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AC42399B-09C2-4AEA-9C1D-F281F2B52C21}" type="slidenum">
              <a:rPr lang="en-GB"/>
              <a:pPr>
                <a:defRPr/>
              </a:pPr>
              <a:t>‹#›</a:t>
            </a:fld>
            <a:endParaRPr lang="en-GB"/>
          </a:p>
        </p:txBody>
      </p:sp>
    </p:spTree>
    <p:extLst>
      <p:ext uri="{BB962C8B-B14F-4D97-AF65-F5344CB8AC3E}">
        <p14:creationId xmlns:p14="http://schemas.microsoft.com/office/powerpoint/2010/main" val="34536695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GB" sz="2400" dirty="0" err="1">
              <a:solidFill>
                <a:srgbClr val="FFFFFF"/>
              </a:solidFill>
              <a:latin typeface="Effra"/>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accent1"/>
                </a:solidFill>
              </a:defRPr>
            </a:lvl1pPr>
          </a:lstStyle>
          <a:p>
            <a:r>
              <a:rPr lang="en-US"/>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a:solidFill>
                  <a:schemeClr val="tx2"/>
                </a:solidFill>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a:solidFill>
                  <a:schemeClr val="tx2"/>
                </a:solidFill>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a:solidFill>
                  <a:schemeClr val="tx2"/>
                </a:solidFill>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5pPr>
          </a:lstStyle>
          <a:p>
            <a:pPr marL="180000" marR="0" lvl="0"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Click to edit Master text styles</a:t>
            </a:r>
          </a:p>
          <a:p>
            <a:pPr marL="180000" marR="0" lvl="1"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Second level</a:t>
            </a:r>
          </a:p>
          <a:p>
            <a:pPr marL="180000" marR="0" lvl="2"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Third level</a:t>
            </a:r>
          </a:p>
          <a:p>
            <a:pPr marL="180000" marR="0" lvl="3"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Fourth level</a:t>
            </a:r>
          </a:p>
          <a:p>
            <a:pPr marL="180000" marR="0" lvl="4"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Fifth level</a:t>
            </a:r>
            <a:endParaRPr kumimoji="0" lang="en-GB" sz="2000" b="0" i="0" u="none" strike="noStrike" kern="0" cap="none" spc="0" normalizeH="0" baseline="0" noProof="0" dirty="0">
              <a:ln>
                <a:noFill/>
              </a:ln>
              <a:solidFill>
                <a:srgbClr val="000000"/>
              </a:solidFill>
              <a:effectLst/>
              <a:uLnTx/>
              <a:uFillTx/>
              <a:latin typeface="+mn-lt"/>
            </a:endParaRPr>
          </a:p>
        </p:txBody>
      </p:sp>
    </p:spTree>
    <p:extLst>
      <p:ext uri="{BB962C8B-B14F-4D97-AF65-F5344CB8AC3E}">
        <p14:creationId xmlns:p14="http://schemas.microsoft.com/office/powerpoint/2010/main" val="1794941984"/>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GB" sz="2400" dirty="0" err="1">
              <a:solidFill>
                <a:srgbClr val="FFFFFF"/>
              </a:solidFill>
              <a:latin typeface="Effra"/>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a:t>Click icon to add table</a:t>
            </a:r>
            <a:endParaRPr lang="en-GB"/>
          </a:p>
        </p:txBody>
      </p:sp>
    </p:spTree>
    <p:extLst>
      <p:ext uri="{BB962C8B-B14F-4D97-AF65-F5344CB8AC3E}">
        <p14:creationId xmlns:p14="http://schemas.microsoft.com/office/powerpoint/2010/main" val="3191388665"/>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GB" sz="2400" dirty="0" err="1">
              <a:solidFill>
                <a:srgbClr val="FFFFFF"/>
              </a:solidFill>
              <a:latin typeface="Effra"/>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a:t>Click icon to add table</a:t>
            </a:r>
            <a:endParaRPr lang="en-GB"/>
          </a:p>
        </p:txBody>
      </p:sp>
    </p:spTree>
    <p:extLst>
      <p:ext uri="{BB962C8B-B14F-4D97-AF65-F5344CB8AC3E}">
        <p14:creationId xmlns:p14="http://schemas.microsoft.com/office/powerpoint/2010/main" val="108989393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2000">
              <a:solidFill>
                <a:srgbClr val="FFFFFF"/>
              </a:solidFill>
            </a:endParaRPr>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GB" sz="2400" dirty="0" err="1">
              <a:solidFill>
                <a:srgbClr val="FFFFFF"/>
              </a:solidFill>
              <a:latin typeface="Effra"/>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accent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a:t>Click icon to add table</a:t>
            </a:r>
            <a:endParaRPr lang="en-GB"/>
          </a:p>
        </p:txBody>
      </p:sp>
    </p:spTree>
    <p:extLst>
      <p:ext uri="{BB962C8B-B14F-4D97-AF65-F5344CB8AC3E}">
        <p14:creationId xmlns:p14="http://schemas.microsoft.com/office/powerpoint/2010/main" val="1683519531"/>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DCAD672-609F-440E-969D-45406E63910A}" type="slidenum">
              <a:rPr lang="en-GB"/>
              <a:pPr>
                <a:defRPr/>
              </a:pPr>
              <a:t>‹#›</a:t>
            </a:fld>
            <a:endParaRPr lang="en-GB"/>
          </a:p>
        </p:txBody>
      </p:sp>
    </p:spTree>
    <p:extLst>
      <p:ext uri="{BB962C8B-B14F-4D97-AF65-F5344CB8AC3E}">
        <p14:creationId xmlns:p14="http://schemas.microsoft.com/office/powerpoint/2010/main" val="34803822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C5846AC-63C8-4853-AE6B-FB6189C18D43}" type="slidenum">
              <a:rPr lang="en-GB"/>
              <a:pPr>
                <a:defRPr/>
              </a:pPr>
              <a:t>‹#›</a:t>
            </a:fld>
            <a:endParaRPr lang="en-GB"/>
          </a:p>
        </p:txBody>
      </p:sp>
    </p:spTree>
    <p:extLst>
      <p:ext uri="{BB962C8B-B14F-4D97-AF65-F5344CB8AC3E}">
        <p14:creationId xmlns:p14="http://schemas.microsoft.com/office/powerpoint/2010/main" val="13832554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35D0B45-6A33-4621-82FF-8A06D6505E49}" type="slidenum">
              <a:rPr lang="en-GB"/>
              <a:pPr>
                <a:defRPr/>
              </a:pPr>
              <a:t>‹#›</a:t>
            </a:fld>
            <a:endParaRPr lang="en-GB"/>
          </a:p>
        </p:txBody>
      </p:sp>
    </p:spTree>
    <p:extLst>
      <p:ext uri="{BB962C8B-B14F-4D97-AF65-F5344CB8AC3E}">
        <p14:creationId xmlns:p14="http://schemas.microsoft.com/office/powerpoint/2010/main" val="31533624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ACFD197-2E3B-4688-B296-BA378139C2B2}" type="slidenum">
              <a:rPr lang="en-GB"/>
              <a:pPr>
                <a:defRPr/>
              </a:pPr>
              <a:t>‹#›</a:t>
            </a:fld>
            <a:endParaRPr lang="en-GB"/>
          </a:p>
        </p:txBody>
      </p:sp>
    </p:spTree>
    <p:extLst>
      <p:ext uri="{BB962C8B-B14F-4D97-AF65-F5344CB8AC3E}">
        <p14:creationId xmlns:p14="http://schemas.microsoft.com/office/powerpoint/2010/main" val="42890659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8E13C904-9049-41EA-81DD-86F886C9603C}" type="slidenum">
              <a:rPr lang="en-GB"/>
              <a:pPr>
                <a:defRPr/>
              </a:pPr>
              <a:t>‹#›</a:t>
            </a:fld>
            <a:endParaRPr lang="en-GB"/>
          </a:p>
        </p:txBody>
      </p:sp>
    </p:spTree>
    <p:extLst>
      <p:ext uri="{BB962C8B-B14F-4D97-AF65-F5344CB8AC3E}">
        <p14:creationId xmlns:p14="http://schemas.microsoft.com/office/powerpoint/2010/main" val="41443085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4ED563F9-6717-4CED-B8F9-89B0148F05FB}" type="slidenum">
              <a:rPr lang="en-GB"/>
              <a:pPr>
                <a:defRPr/>
              </a:pPr>
              <a:t>‹#›</a:t>
            </a:fld>
            <a:endParaRPr lang="en-GB"/>
          </a:p>
        </p:txBody>
      </p:sp>
    </p:spTree>
    <p:extLst>
      <p:ext uri="{BB962C8B-B14F-4D97-AF65-F5344CB8AC3E}">
        <p14:creationId xmlns:p14="http://schemas.microsoft.com/office/powerpoint/2010/main" val="2272212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5323068F-F456-4397-B194-A222F97D865E}" type="slidenum">
              <a:rPr lang="en-GB"/>
              <a:pPr>
                <a:defRPr/>
              </a:pPr>
              <a:t>‹#›</a:t>
            </a:fld>
            <a:endParaRPr lang="en-GB"/>
          </a:p>
        </p:txBody>
      </p:sp>
    </p:spTree>
    <p:extLst>
      <p:ext uri="{BB962C8B-B14F-4D97-AF65-F5344CB8AC3E}">
        <p14:creationId xmlns:p14="http://schemas.microsoft.com/office/powerpoint/2010/main" val="31050937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2B2B4A3C-E23C-4F7A-9D74-13576110D65E}" type="slidenum">
              <a:rPr lang="en-GB"/>
              <a:pPr>
                <a:defRPr/>
              </a:pPr>
              <a:t>‹#›</a:t>
            </a:fld>
            <a:endParaRPr lang="en-GB"/>
          </a:p>
        </p:txBody>
      </p:sp>
    </p:spTree>
    <p:extLst>
      <p:ext uri="{BB962C8B-B14F-4D97-AF65-F5344CB8AC3E}">
        <p14:creationId xmlns:p14="http://schemas.microsoft.com/office/powerpoint/2010/main" val="8050575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8644FF87-28EC-4E70-BFA1-1931F71F5DAD}" type="slidenum">
              <a:rPr lang="en-GB"/>
              <a:pPr>
                <a:defRPr/>
              </a:pPr>
              <a:t>‹#›</a:t>
            </a:fld>
            <a:endParaRPr lang="en-GB"/>
          </a:p>
        </p:txBody>
      </p:sp>
    </p:spTree>
    <p:extLst>
      <p:ext uri="{BB962C8B-B14F-4D97-AF65-F5344CB8AC3E}">
        <p14:creationId xmlns:p14="http://schemas.microsoft.com/office/powerpoint/2010/main" val="30346180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F9DBB5A1-BBF7-40B3-AC32-AB7DE7C46D07}" type="slidenum">
              <a:rPr lang="en-GB"/>
              <a:pPr>
                <a:defRPr/>
              </a:pPr>
              <a:t>‹#›</a:t>
            </a:fld>
            <a:endParaRPr lang="en-GB"/>
          </a:p>
        </p:txBody>
      </p:sp>
    </p:spTree>
    <p:extLst>
      <p:ext uri="{BB962C8B-B14F-4D97-AF65-F5344CB8AC3E}">
        <p14:creationId xmlns:p14="http://schemas.microsoft.com/office/powerpoint/2010/main" val="42867239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65FE0E3-22A0-4D48-8C61-50DEB00A2D0F}" type="slidenum">
              <a:rPr lang="en-GB"/>
              <a:pPr>
                <a:defRPr/>
              </a:pPr>
              <a:t>‹#›</a:t>
            </a:fld>
            <a:endParaRPr lang="en-GB"/>
          </a:p>
        </p:txBody>
      </p:sp>
    </p:spTree>
    <p:extLst>
      <p:ext uri="{BB962C8B-B14F-4D97-AF65-F5344CB8AC3E}">
        <p14:creationId xmlns:p14="http://schemas.microsoft.com/office/powerpoint/2010/main" val="15732931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CE64767D-79C9-45E8-BD46-518BD4E38947}" type="slidenum">
              <a:rPr lang="en-GB"/>
              <a:pPr>
                <a:defRPr/>
              </a:pPr>
              <a:t>‹#›</a:t>
            </a:fld>
            <a:endParaRPr lang="en-GB"/>
          </a:p>
        </p:txBody>
      </p:sp>
    </p:spTree>
    <p:extLst>
      <p:ext uri="{BB962C8B-B14F-4D97-AF65-F5344CB8AC3E}">
        <p14:creationId xmlns:p14="http://schemas.microsoft.com/office/powerpoint/2010/main" val="20788922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A47EB192-D316-465C-9F5C-EFEC19633965}" type="slidenum">
              <a:rPr lang="en-GB"/>
              <a:pPr>
                <a:defRPr/>
              </a:pPr>
              <a:t>‹#›</a:t>
            </a:fld>
            <a:endParaRPr lang="en-GB"/>
          </a:p>
        </p:txBody>
      </p:sp>
    </p:spTree>
    <p:extLst>
      <p:ext uri="{BB962C8B-B14F-4D97-AF65-F5344CB8AC3E}">
        <p14:creationId xmlns:p14="http://schemas.microsoft.com/office/powerpoint/2010/main" val="9288653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FEB31A71-877A-476F-A5CB-26DF3729CF71}" type="datetimeFigureOut">
              <a:rPr lang="en-GB">
                <a:solidFill>
                  <a:prstClr val="black">
                    <a:tint val="75000"/>
                  </a:prstClr>
                </a:solidFill>
              </a:rPr>
              <a:pPr>
                <a:defRPr/>
              </a:pPr>
              <a:t>01/11/2017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2E522D5-37C6-4B42-BB39-B7F740F88460}"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9843273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C8136B79-A508-41B0-97E3-6A89869255EC}" type="datetimeFigureOut">
              <a:rPr lang="en-GB">
                <a:solidFill>
                  <a:prstClr val="black">
                    <a:tint val="75000"/>
                  </a:prstClr>
                </a:solidFill>
              </a:rPr>
              <a:pPr>
                <a:defRPr/>
              </a:pPr>
              <a:t>01/11/2017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3EA3960-D30B-4CE7-8137-F068194951C3}"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0072147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7722740-78D3-452D-89C1-DA088C57A92B}" type="datetimeFigureOut">
              <a:rPr lang="en-GB">
                <a:solidFill>
                  <a:prstClr val="black">
                    <a:tint val="75000"/>
                  </a:prstClr>
                </a:solidFill>
              </a:rPr>
              <a:pPr>
                <a:defRPr/>
              </a:pPr>
              <a:t>01/11/2017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E3733D7-F71E-40CF-9AD4-2814A3AC851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6499863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9CBE802C-8A1C-4102-B665-E89A5E5F79E3}" type="datetimeFigureOut">
              <a:rPr lang="en-GB">
                <a:solidFill>
                  <a:prstClr val="black">
                    <a:tint val="75000"/>
                  </a:prstClr>
                </a:solidFill>
              </a:rPr>
              <a:pPr>
                <a:defRPr/>
              </a:pPr>
              <a:t>01/11/2017</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E91ED91-8033-48FB-ABBE-ACEBE0893EEE}"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915629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CDCE108D-53FF-46DF-8AE1-E09E673ACFE7}" type="slidenum">
              <a:rPr lang="en-GB"/>
              <a:pPr>
                <a:defRPr/>
              </a:pPr>
              <a:t>‹#›</a:t>
            </a:fld>
            <a:endParaRPr lang="en-GB"/>
          </a:p>
        </p:txBody>
      </p:sp>
    </p:spTree>
    <p:extLst>
      <p:ext uri="{BB962C8B-B14F-4D97-AF65-F5344CB8AC3E}">
        <p14:creationId xmlns:p14="http://schemas.microsoft.com/office/powerpoint/2010/main" val="35611614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F4CF08BE-23AC-4FF1-9A9F-1266DD8AB9B6}" type="datetimeFigureOut">
              <a:rPr lang="en-GB">
                <a:solidFill>
                  <a:prstClr val="black">
                    <a:tint val="75000"/>
                  </a:prstClr>
                </a:solidFill>
              </a:rPr>
              <a:pPr>
                <a:defRPr/>
              </a:pPr>
              <a:t>01/11/2017</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953AC28-C0F6-47A3-8A7D-A3B72BBBDA54}"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4485735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87353E67-69AD-40E5-A583-1386B0CD8DB7}" type="datetimeFigureOut">
              <a:rPr lang="en-GB">
                <a:solidFill>
                  <a:prstClr val="black">
                    <a:tint val="75000"/>
                  </a:prstClr>
                </a:solidFill>
              </a:rPr>
              <a:pPr>
                <a:defRPr/>
              </a:pPr>
              <a:t>01/11/2017</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1EF5F8F-EC7A-40EF-B57C-46EE75C0B722}"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8012738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A884CE6-3B1C-4FBB-B7CB-5D191D05A988}" type="datetimeFigureOut">
              <a:rPr lang="en-GB">
                <a:solidFill>
                  <a:prstClr val="black">
                    <a:tint val="75000"/>
                  </a:prstClr>
                </a:solidFill>
              </a:rPr>
              <a:pPr>
                <a:defRPr/>
              </a:pPr>
              <a:t>01/11/2017</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06AD465-DEC9-4FBE-8876-68750988D2A0}"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5292048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CAABD02-9FEB-4965-8D37-96F94FA76F59}" type="datetimeFigureOut">
              <a:rPr lang="en-GB">
                <a:solidFill>
                  <a:prstClr val="black">
                    <a:tint val="75000"/>
                  </a:prstClr>
                </a:solidFill>
              </a:rPr>
              <a:pPr>
                <a:defRPr/>
              </a:pPr>
              <a:t>01/11/2017</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AD5432-875A-4E1F-900E-EC236F3F3C9E}"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1079917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0262F98-3647-4F98-ACC4-1D8EAF892DEC}" type="datetimeFigureOut">
              <a:rPr lang="en-GB">
                <a:solidFill>
                  <a:prstClr val="black">
                    <a:tint val="75000"/>
                  </a:prstClr>
                </a:solidFill>
              </a:rPr>
              <a:pPr>
                <a:defRPr/>
              </a:pPr>
              <a:t>01/11/2017</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80A28BB-218E-4358-A82B-1EED3AC5303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1201507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2FBDC5B9-CAF1-4B87-9464-910EB069CD91}" type="datetimeFigureOut">
              <a:rPr lang="en-GB">
                <a:solidFill>
                  <a:prstClr val="black">
                    <a:tint val="75000"/>
                  </a:prstClr>
                </a:solidFill>
              </a:rPr>
              <a:pPr>
                <a:defRPr/>
              </a:pPr>
              <a:t>01/11/2017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F7781E3-977E-4140-82C5-C946E8FB8944}"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2601334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F012D34A-CD61-4139-9DB4-25599133D127}" type="datetimeFigureOut">
              <a:rPr lang="en-GB">
                <a:solidFill>
                  <a:prstClr val="black">
                    <a:tint val="75000"/>
                  </a:prstClr>
                </a:solidFill>
              </a:rPr>
              <a:pPr>
                <a:defRPr/>
              </a:pPr>
              <a:t>01/11/2017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8A156E3-11B8-4A28-91D4-5A6221495070}"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8248268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AFC96CE-789C-44AF-ACD4-D9621E506791}" type="datetimeFigureOut">
              <a:rPr lang="en-US"/>
              <a:pPr>
                <a:defRPr/>
              </a:pPr>
              <a:t>11/1/2017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1E4022E-47B6-4454-8982-CC8216962DEF}" type="slidenum">
              <a:rPr lang="en-US"/>
              <a:pPr>
                <a:defRPr/>
              </a:pPr>
              <a:t>‹#›</a:t>
            </a:fld>
            <a:endParaRPr lang="en-US"/>
          </a:p>
        </p:txBody>
      </p:sp>
    </p:spTree>
    <p:extLst>
      <p:ext uri="{BB962C8B-B14F-4D97-AF65-F5344CB8AC3E}">
        <p14:creationId xmlns:p14="http://schemas.microsoft.com/office/powerpoint/2010/main" val="33894236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0E5F684-3244-4DAF-AD34-98E769291036}" type="datetimeFigureOut">
              <a:rPr lang="en-US"/>
              <a:pPr>
                <a:defRPr/>
              </a:pPr>
              <a:t>11/1/2017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90999A-D549-4050-B068-B448A0784C26}" type="slidenum">
              <a:rPr lang="en-US"/>
              <a:pPr>
                <a:defRPr/>
              </a:pPr>
              <a:t>‹#›</a:t>
            </a:fld>
            <a:endParaRPr lang="en-US"/>
          </a:p>
        </p:txBody>
      </p:sp>
    </p:spTree>
    <p:extLst>
      <p:ext uri="{BB962C8B-B14F-4D97-AF65-F5344CB8AC3E}">
        <p14:creationId xmlns:p14="http://schemas.microsoft.com/office/powerpoint/2010/main" val="29005089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F77B876-FAF0-4906-A0A4-644F866A11E2}" type="datetimeFigureOut">
              <a:rPr lang="en-US"/>
              <a:pPr>
                <a:defRPr/>
              </a:pPr>
              <a:t>11/1/2017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571D9CF-8740-4CDE-98C5-AF02FB21FA10}" type="slidenum">
              <a:rPr lang="en-US"/>
              <a:pPr>
                <a:defRPr/>
              </a:pPr>
              <a:t>‹#›</a:t>
            </a:fld>
            <a:endParaRPr lang="en-US"/>
          </a:p>
        </p:txBody>
      </p:sp>
    </p:spTree>
    <p:extLst>
      <p:ext uri="{BB962C8B-B14F-4D97-AF65-F5344CB8AC3E}">
        <p14:creationId xmlns:p14="http://schemas.microsoft.com/office/powerpoint/2010/main" val="84314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20BF1BB6-965D-4960-9773-5A383271DA6B}" type="slidenum">
              <a:rPr lang="en-GB"/>
              <a:pPr>
                <a:defRPr/>
              </a:pPr>
              <a:t>‹#›</a:t>
            </a:fld>
            <a:endParaRPr lang="en-GB"/>
          </a:p>
        </p:txBody>
      </p:sp>
    </p:spTree>
    <p:extLst>
      <p:ext uri="{BB962C8B-B14F-4D97-AF65-F5344CB8AC3E}">
        <p14:creationId xmlns:p14="http://schemas.microsoft.com/office/powerpoint/2010/main" val="27736306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8796A6E-514D-46F9-8C8D-6E14D26712EA}" type="datetimeFigureOut">
              <a:rPr lang="en-US"/>
              <a:pPr>
                <a:defRPr/>
              </a:pPr>
              <a:t>11/1/2017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418457E-289B-4026-91FD-17750300A5FB}" type="slidenum">
              <a:rPr lang="en-US"/>
              <a:pPr>
                <a:defRPr/>
              </a:pPr>
              <a:t>‹#›</a:t>
            </a:fld>
            <a:endParaRPr lang="en-US"/>
          </a:p>
        </p:txBody>
      </p:sp>
    </p:spTree>
    <p:extLst>
      <p:ext uri="{BB962C8B-B14F-4D97-AF65-F5344CB8AC3E}">
        <p14:creationId xmlns:p14="http://schemas.microsoft.com/office/powerpoint/2010/main" val="22929589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C9426B7-7E15-4E58-99DC-6B0632B54FDD}" type="datetimeFigureOut">
              <a:rPr lang="en-US"/>
              <a:pPr>
                <a:defRPr/>
              </a:pPr>
              <a:t>11/1/2017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C68C71D-CE4F-4A31-AF41-9B8CFBF524AE}" type="slidenum">
              <a:rPr lang="en-US"/>
              <a:pPr>
                <a:defRPr/>
              </a:pPr>
              <a:t>‹#›</a:t>
            </a:fld>
            <a:endParaRPr lang="en-US"/>
          </a:p>
        </p:txBody>
      </p:sp>
    </p:spTree>
    <p:extLst>
      <p:ext uri="{BB962C8B-B14F-4D97-AF65-F5344CB8AC3E}">
        <p14:creationId xmlns:p14="http://schemas.microsoft.com/office/powerpoint/2010/main" val="11180494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9E1A2A6-DC8C-4001-B96E-38C3788C3401}" type="datetimeFigureOut">
              <a:rPr lang="en-US"/>
              <a:pPr>
                <a:defRPr/>
              </a:pPr>
              <a:t>11/1/2017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6D318F8-AD99-44AB-BDB5-14A31BC6942D}" type="slidenum">
              <a:rPr lang="en-US"/>
              <a:pPr>
                <a:defRPr/>
              </a:pPr>
              <a:t>‹#›</a:t>
            </a:fld>
            <a:endParaRPr lang="en-US"/>
          </a:p>
        </p:txBody>
      </p:sp>
    </p:spTree>
    <p:extLst>
      <p:ext uri="{BB962C8B-B14F-4D97-AF65-F5344CB8AC3E}">
        <p14:creationId xmlns:p14="http://schemas.microsoft.com/office/powerpoint/2010/main" val="4439597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CCB64DA-9BD6-4DB0-A329-9B4B113674D3}" type="datetimeFigureOut">
              <a:rPr lang="en-US"/>
              <a:pPr>
                <a:defRPr/>
              </a:pPr>
              <a:t>11/1/2017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6B8FB6E-FE2B-41C4-801A-FE6E87895897}" type="slidenum">
              <a:rPr lang="en-US"/>
              <a:pPr>
                <a:defRPr/>
              </a:pPr>
              <a:t>‹#›</a:t>
            </a:fld>
            <a:endParaRPr lang="en-US"/>
          </a:p>
        </p:txBody>
      </p:sp>
    </p:spTree>
    <p:extLst>
      <p:ext uri="{BB962C8B-B14F-4D97-AF65-F5344CB8AC3E}">
        <p14:creationId xmlns:p14="http://schemas.microsoft.com/office/powerpoint/2010/main" val="33023547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5EEAA53-34A4-42A3-BCA9-C93F69C6283E}" type="datetimeFigureOut">
              <a:rPr lang="en-US"/>
              <a:pPr>
                <a:defRPr/>
              </a:pPr>
              <a:t>11/1/2017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40259A0-7ADB-4DAE-82F0-474B0DEBEFAD}" type="slidenum">
              <a:rPr lang="en-US"/>
              <a:pPr>
                <a:defRPr/>
              </a:pPr>
              <a:t>‹#›</a:t>
            </a:fld>
            <a:endParaRPr lang="en-US"/>
          </a:p>
        </p:txBody>
      </p:sp>
    </p:spTree>
    <p:extLst>
      <p:ext uri="{BB962C8B-B14F-4D97-AF65-F5344CB8AC3E}">
        <p14:creationId xmlns:p14="http://schemas.microsoft.com/office/powerpoint/2010/main" val="34413276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EE83946-7275-404F-83BE-FBF0F6AC7365}" type="datetimeFigureOut">
              <a:rPr lang="en-US"/>
              <a:pPr>
                <a:defRPr/>
              </a:pPr>
              <a:t>11/1/2017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753F02B-6D1A-4CAB-8068-76A88327C75D}" type="slidenum">
              <a:rPr lang="en-US"/>
              <a:pPr>
                <a:defRPr/>
              </a:pPr>
              <a:t>‹#›</a:t>
            </a:fld>
            <a:endParaRPr lang="en-US"/>
          </a:p>
        </p:txBody>
      </p:sp>
    </p:spTree>
    <p:extLst>
      <p:ext uri="{BB962C8B-B14F-4D97-AF65-F5344CB8AC3E}">
        <p14:creationId xmlns:p14="http://schemas.microsoft.com/office/powerpoint/2010/main" val="3084965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04B6591-E32B-4F12-A463-851DDDBAACB4}" type="datetimeFigureOut">
              <a:rPr lang="en-US"/>
              <a:pPr>
                <a:defRPr/>
              </a:pPr>
              <a:t>11/1/2017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FD1862A-C463-4F2C-89AA-8652292755F8}" type="slidenum">
              <a:rPr lang="en-US"/>
              <a:pPr>
                <a:defRPr/>
              </a:pPr>
              <a:t>‹#›</a:t>
            </a:fld>
            <a:endParaRPr lang="en-US"/>
          </a:p>
        </p:txBody>
      </p:sp>
    </p:spTree>
    <p:extLst>
      <p:ext uri="{BB962C8B-B14F-4D97-AF65-F5344CB8AC3E}">
        <p14:creationId xmlns:p14="http://schemas.microsoft.com/office/powerpoint/2010/main" val="35312445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2A9781A-6878-4D6A-BEB7-7758E195FE62}" type="datetimeFigureOut">
              <a:rPr lang="en-US"/>
              <a:pPr>
                <a:defRPr/>
              </a:pPr>
              <a:t>11/1/2017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121F6A-5271-4F4F-B18A-C3426F91F3E5}" type="slidenum">
              <a:rPr lang="en-US"/>
              <a:pPr>
                <a:defRPr/>
              </a:pPr>
              <a:t>‹#›</a:t>
            </a:fld>
            <a:endParaRPr lang="en-US"/>
          </a:p>
        </p:txBody>
      </p:sp>
    </p:spTree>
    <p:extLst>
      <p:ext uri="{BB962C8B-B14F-4D97-AF65-F5344CB8AC3E}">
        <p14:creationId xmlns:p14="http://schemas.microsoft.com/office/powerpoint/2010/main" val="24651092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131AEBC-255E-46E3-904C-D571D86C0CA3}" type="datetimeFigureOut">
              <a:rPr lang="en-US"/>
              <a:pPr>
                <a:defRPr/>
              </a:pPr>
              <a:t>11/1/2017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C94D53-A21B-4918-86C5-7F793B316B9F}" type="slidenum">
              <a:rPr lang="en-US"/>
              <a:pPr>
                <a:defRPr/>
              </a:pPr>
              <a:t>‹#›</a:t>
            </a:fld>
            <a:endParaRPr lang="en-US"/>
          </a:p>
        </p:txBody>
      </p:sp>
    </p:spTree>
    <p:extLst>
      <p:ext uri="{BB962C8B-B14F-4D97-AF65-F5344CB8AC3E}">
        <p14:creationId xmlns:p14="http://schemas.microsoft.com/office/powerpoint/2010/main" val="11485036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BC86561-3AD2-48C3-AC25-EB62B1657E4B}" type="datetimeFigureOut">
              <a:rPr lang="en-US"/>
              <a:pPr>
                <a:defRPr/>
              </a:pPr>
              <a:t>11/1/2017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56EB50-D951-42D2-A35A-D666176DB903}" type="slidenum">
              <a:rPr lang="en-US"/>
              <a:pPr>
                <a:defRPr/>
              </a:pPr>
              <a:t>‹#›</a:t>
            </a:fld>
            <a:endParaRPr lang="en-US"/>
          </a:p>
        </p:txBody>
      </p:sp>
    </p:spTree>
    <p:extLst>
      <p:ext uri="{BB962C8B-B14F-4D97-AF65-F5344CB8AC3E}">
        <p14:creationId xmlns:p14="http://schemas.microsoft.com/office/powerpoint/2010/main" val="1049787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61A3A92-A3BB-47C9-B202-6CBF5027B34A}" type="slidenum">
              <a:rPr lang="en-GB"/>
              <a:pPr>
                <a:defRPr/>
              </a:pPr>
              <a:t>‹#›</a:t>
            </a:fld>
            <a:endParaRPr lang="en-GB"/>
          </a:p>
        </p:txBody>
      </p:sp>
    </p:spTree>
    <p:extLst>
      <p:ext uri="{BB962C8B-B14F-4D97-AF65-F5344CB8AC3E}">
        <p14:creationId xmlns:p14="http://schemas.microsoft.com/office/powerpoint/2010/main" val="12935344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671FA87-1778-4D7C-970B-5B4EE0FCFC1A}" type="datetimeFigureOut">
              <a:rPr lang="en-US"/>
              <a:pPr>
                <a:defRPr/>
              </a:pPr>
              <a:t>11/1/2017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7CDCBFA-A988-4410-BFA8-F8EBC25F667D}" type="slidenum">
              <a:rPr lang="en-US"/>
              <a:pPr>
                <a:defRPr/>
              </a:pPr>
              <a:t>‹#›</a:t>
            </a:fld>
            <a:endParaRPr lang="en-US"/>
          </a:p>
        </p:txBody>
      </p:sp>
    </p:spTree>
    <p:extLst>
      <p:ext uri="{BB962C8B-B14F-4D97-AF65-F5344CB8AC3E}">
        <p14:creationId xmlns:p14="http://schemas.microsoft.com/office/powerpoint/2010/main" val="313841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5B81C4C-1F8F-4D0C-A938-36DF5EC0C65D}" type="datetimeFigureOut">
              <a:rPr lang="en-US"/>
              <a:pPr>
                <a:defRPr/>
              </a:pPr>
              <a:t>11/1/2017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271EFA7-709A-4504-980E-3371C7F75F53}" type="slidenum">
              <a:rPr lang="en-US"/>
              <a:pPr>
                <a:defRPr/>
              </a:pPr>
              <a:t>‹#›</a:t>
            </a:fld>
            <a:endParaRPr lang="en-US"/>
          </a:p>
        </p:txBody>
      </p:sp>
    </p:spTree>
    <p:extLst>
      <p:ext uri="{BB962C8B-B14F-4D97-AF65-F5344CB8AC3E}">
        <p14:creationId xmlns:p14="http://schemas.microsoft.com/office/powerpoint/2010/main" val="33874483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B519365-AEF5-4841-BFF8-5FE95C6AF678}" type="datetimeFigureOut">
              <a:rPr lang="en-US"/>
              <a:pPr>
                <a:defRPr/>
              </a:pPr>
              <a:t>11/1/2017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850A28E-B9D2-4D91-B399-B89944BCC0AB}" type="slidenum">
              <a:rPr lang="en-US"/>
              <a:pPr>
                <a:defRPr/>
              </a:pPr>
              <a:t>‹#›</a:t>
            </a:fld>
            <a:endParaRPr lang="en-US"/>
          </a:p>
        </p:txBody>
      </p:sp>
    </p:spTree>
    <p:extLst>
      <p:ext uri="{BB962C8B-B14F-4D97-AF65-F5344CB8AC3E}">
        <p14:creationId xmlns:p14="http://schemas.microsoft.com/office/powerpoint/2010/main" val="23543698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38AFE6E-6ADF-4506-93B9-5BA2EEBC0F5E}" type="datetimeFigureOut">
              <a:rPr lang="en-US"/>
              <a:pPr>
                <a:defRPr/>
              </a:pPr>
              <a:t>11/1/2017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3C41604-DF18-4328-8F51-1637BD01D5D2}" type="slidenum">
              <a:rPr lang="en-US"/>
              <a:pPr>
                <a:defRPr/>
              </a:pPr>
              <a:t>‹#›</a:t>
            </a:fld>
            <a:endParaRPr lang="en-US"/>
          </a:p>
        </p:txBody>
      </p:sp>
    </p:spTree>
    <p:extLst>
      <p:ext uri="{BB962C8B-B14F-4D97-AF65-F5344CB8AC3E}">
        <p14:creationId xmlns:p14="http://schemas.microsoft.com/office/powerpoint/2010/main" val="23243507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89E761B-E385-4519-B372-14C5ED04DEA1}" type="datetimeFigureOut">
              <a:rPr lang="en-US"/>
              <a:pPr>
                <a:defRPr/>
              </a:pPr>
              <a:t>11/1/2017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33011CE-D2A9-454A-997F-574D0BD7F019}" type="slidenum">
              <a:rPr lang="en-US"/>
              <a:pPr>
                <a:defRPr/>
              </a:pPr>
              <a:t>‹#›</a:t>
            </a:fld>
            <a:endParaRPr lang="en-US"/>
          </a:p>
        </p:txBody>
      </p:sp>
    </p:spTree>
    <p:extLst>
      <p:ext uri="{BB962C8B-B14F-4D97-AF65-F5344CB8AC3E}">
        <p14:creationId xmlns:p14="http://schemas.microsoft.com/office/powerpoint/2010/main" val="12735143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FBA9AB7-AA84-468D-8699-8997ABA8833F}" type="datetimeFigureOut">
              <a:rPr lang="en-US"/>
              <a:pPr>
                <a:defRPr/>
              </a:pPr>
              <a:t>11/1/2017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CBFA286-5A31-4998-A3B8-1BF7DEEF9FC8}" type="slidenum">
              <a:rPr lang="en-US"/>
              <a:pPr>
                <a:defRPr/>
              </a:pPr>
              <a:t>‹#›</a:t>
            </a:fld>
            <a:endParaRPr lang="en-US"/>
          </a:p>
        </p:txBody>
      </p:sp>
    </p:spTree>
    <p:extLst>
      <p:ext uri="{BB962C8B-B14F-4D97-AF65-F5344CB8AC3E}">
        <p14:creationId xmlns:p14="http://schemas.microsoft.com/office/powerpoint/2010/main" val="6013134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003BE30-3C0A-4A3E-8E8E-E9A87B93EF3D}" type="datetimeFigureOut">
              <a:rPr lang="en-US"/>
              <a:pPr>
                <a:defRPr/>
              </a:pPr>
              <a:t>11/1/2017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0B4AD87-4B12-4565-9665-D5AA7FA16752}" type="slidenum">
              <a:rPr lang="en-US"/>
              <a:pPr>
                <a:defRPr/>
              </a:pPr>
              <a:t>‹#›</a:t>
            </a:fld>
            <a:endParaRPr lang="en-US"/>
          </a:p>
        </p:txBody>
      </p:sp>
    </p:spTree>
    <p:extLst>
      <p:ext uri="{BB962C8B-B14F-4D97-AF65-F5344CB8AC3E}">
        <p14:creationId xmlns:p14="http://schemas.microsoft.com/office/powerpoint/2010/main" val="3192255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19FF7CA-62A2-4866-997D-DAECA29DF270}" type="datetimeFigureOut">
              <a:rPr lang="en-US"/>
              <a:pPr>
                <a:defRPr/>
              </a:pPr>
              <a:t>11/1/2017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8D950DA-B0A8-4164-BFDD-0011FB9FA5BC}" type="slidenum">
              <a:rPr lang="en-US"/>
              <a:pPr>
                <a:defRPr/>
              </a:pPr>
              <a:t>‹#›</a:t>
            </a:fld>
            <a:endParaRPr lang="en-US"/>
          </a:p>
        </p:txBody>
      </p:sp>
    </p:spTree>
    <p:extLst>
      <p:ext uri="{BB962C8B-B14F-4D97-AF65-F5344CB8AC3E}">
        <p14:creationId xmlns:p14="http://schemas.microsoft.com/office/powerpoint/2010/main" val="12179598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1D4BE08-FDA2-4F9A-8425-B81E50259E7C}" type="datetimeFigureOut">
              <a:rPr lang="en-US"/>
              <a:pPr>
                <a:defRPr/>
              </a:pPr>
              <a:t>11/1/2017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CDC0A59-0A0F-4462-8CEA-D3CC2FC824F4}" type="slidenum">
              <a:rPr lang="en-US"/>
              <a:pPr>
                <a:defRPr/>
              </a:pPr>
              <a:t>‹#›</a:t>
            </a:fld>
            <a:endParaRPr lang="en-US"/>
          </a:p>
        </p:txBody>
      </p:sp>
    </p:spTree>
    <p:extLst>
      <p:ext uri="{BB962C8B-B14F-4D97-AF65-F5344CB8AC3E}">
        <p14:creationId xmlns:p14="http://schemas.microsoft.com/office/powerpoint/2010/main" val="12021184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3"/>
          <p:cNvSpPr>
            <a:spLocks noGrp="1"/>
          </p:cNvSpPr>
          <p:nvPr>
            <p:ph type="dt" sz="half" idx="10"/>
          </p:nvPr>
        </p:nvSpPr>
        <p:spPr/>
        <p:txBody>
          <a:bodyPr/>
          <a:lstStyle>
            <a:lvl1pPr>
              <a:defRPr/>
            </a:lvl1pPr>
          </a:lstStyle>
          <a:p>
            <a:pPr>
              <a:defRPr/>
            </a:pPr>
            <a:fld id="{BC675857-5CC5-44BE-AE2C-A66847CBAFD8}" type="datetimeFigureOut">
              <a:rPr lang="en-US"/>
              <a:pPr>
                <a:defRPr/>
              </a:pPr>
              <a:t>11/1/2017</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A45016F5-69B7-4A85-A961-70159E9FF8D1}" type="slidenum">
              <a:rPr lang="en-US"/>
              <a:pPr>
                <a:defRPr/>
              </a:pPr>
              <a:t>‹#›</a:t>
            </a:fld>
            <a:endParaRPr lang="en-US"/>
          </a:p>
        </p:txBody>
      </p:sp>
    </p:spTree>
    <p:extLst>
      <p:ext uri="{BB962C8B-B14F-4D97-AF65-F5344CB8AC3E}">
        <p14:creationId xmlns:p14="http://schemas.microsoft.com/office/powerpoint/2010/main" val="2127802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image" Target="../media/image3.png"/><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image" Target="../media/image2.png"/><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image" Target="../media/image1.png"/><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image" Target="../media/image2.png"/><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image" Target="../media/image1.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theme" Target="../theme/theme3.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4.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5.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6.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theme" Target="../theme/theme7.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707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smtClean="0"/>
            </a:lvl1pPr>
          </a:lstStyle>
          <a:p>
            <a:pPr>
              <a:defRPr/>
            </a:pPr>
            <a:endParaRPr lang="en-GB"/>
          </a:p>
        </p:txBody>
      </p:sp>
      <p:sp>
        <p:nvSpPr>
          <p:cNvPr id="9707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GB"/>
          </a:p>
        </p:txBody>
      </p:sp>
      <p:sp>
        <p:nvSpPr>
          <p:cNvPr id="9707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AD1B6B3A-2844-478A-B084-4527087C74C1}"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77" r:id="rId13"/>
    <p:sldLayoutId id="214748370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Calibri" pitchFamily="34" charset="0"/>
        </a:defRPr>
      </a:lvl6pPr>
      <a:lvl7pPr marL="914400" algn="ctr" rtl="0" fontAlgn="base">
        <a:spcBef>
          <a:spcPct val="0"/>
        </a:spcBef>
        <a:spcAft>
          <a:spcPct val="0"/>
        </a:spcAft>
        <a:defRPr sz="4400">
          <a:solidFill>
            <a:schemeClr val="tx2"/>
          </a:solidFill>
          <a:latin typeface="Calibri" pitchFamily="34" charset="0"/>
        </a:defRPr>
      </a:lvl7pPr>
      <a:lvl8pPr marL="1371600" algn="ctr" rtl="0" fontAlgn="base">
        <a:spcBef>
          <a:spcPct val="0"/>
        </a:spcBef>
        <a:spcAft>
          <a:spcPct val="0"/>
        </a:spcAft>
        <a:defRPr sz="4400">
          <a:solidFill>
            <a:schemeClr val="tx2"/>
          </a:solidFill>
          <a:latin typeface="Calibri" pitchFamily="34" charset="0"/>
        </a:defRPr>
      </a:lvl8pPr>
      <a:lvl9pPr marL="1828800" algn="ctr" rtl="0" fontAlgn="base">
        <a:spcBef>
          <a:spcPct val="0"/>
        </a:spcBef>
        <a:spcAft>
          <a:spcPct val="0"/>
        </a:spcAft>
        <a:defRPr sz="4400">
          <a:solidFill>
            <a:schemeClr val="tx2"/>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7" name="Picture 53" descr="Device-black"/>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524750" y="438150"/>
            <a:ext cx="1184275" cy="38735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424800" y="1234800"/>
            <a:ext cx="828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a:t>Click to edit Master title style</a:t>
            </a:r>
            <a:endParaRPr lang="en-GB" altLang="en-US" dirty="0"/>
          </a:p>
        </p:txBody>
      </p:sp>
      <p:sp>
        <p:nvSpPr>
          <p:cNvPr id="1027" name="Rectangle 3"/>
          <p:cNvSpPr>
            <a:spLocks noGrp="1" noChangeArrowheads="1"/>
          </p:cNvSpPr>
          <p:nvPr>
            <p:ph type="body" idx="1"/>
          </p:nvPr>
        </p:nvSpPr>
        <p:spPr bwMode="auto">
          <a:xfrm>
            <a:off x="424800" y="2214000"/>
            <a:ext cx="828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3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mn-lt"/>
              </a:defRPr>
            </a:lvl1pPr>
          </a:lstStyle>
          <a:p>
            <a:fld id="{44C01B32-D1A0-401C-8867-70456BBB1E87}" type="slidenum">
              <a:rPr lang="en-GB" altLang="en-US" smtClean="0">
                <a:solidFill>
                  <a:srgbClr val="50535A"/>
                </a:solidFill>
              </a:rPr>
              <a:pPr/>
              <a:t>‹#›</a:t>
            </a:fld>
            <a:endParaRPr lang="en-GB" altLang="en-US" dirty="0">
              <a:solidFill>
                <a:srgbClr val="50535A"/>
              </a:solidFill>
            </a:endParaRPr>
          </a:p>
        </p:txBody>
      </p:sp>
      <p:pic>
        <p:nvPicPr>
          <p:cNvPr id="1074" name="Picture 50" descr="Device-wine"/>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hidden">
          <a:xfrm>
            <a:off x="7524750" y="438150"/>
            <a:ext cx="1184275" cy="385763"/>
          </a:xfrm>
          <a:prstGeom prst="rect">
            <a:avLst/>
          </a:prstGeom>
          <a:solidFill>
            <a:schemeClr val="accent1"/>
          </a:solidFill>
        </p:spPr>
      </p:pic>
      <p:pic>
        <p:nvPicPr>
          <p:cNvPr id="1079" name="Picture 55" descr="Device-white"/>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hidden">
          <a:xfrm>
            <a:off x="7524750" y="438150"/>
            <a:ext cx="1184275"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50535A"/>
                </a:solidFill>
                <a:latin typeface="Effra Light" pitchFamily="34" charset="0"/>
              </a:rPr>
              <a:t>LIMITLESS </a:t>
            </a:r>
            <a:r>
              <a:rPr lang="en-GB" altLang="en-US" sz="1400" dirty="0">
                <a:solidFill>
                  <a:srgbClr val="50535A"/>
                </a:solidFill>
                <a:latin typeface="Effra Heavy" pitchFamily="34" charset="0"/>
              </a:rPr>
              <a:t>POTENTIAL</a:t>
            </a:r>
            <a:r>
              <a:rPr lang="en-GB" altLang="en-US" sz="1400" dirty="0">
                <a:solidFill>
                  <a:srgbClr val="50535A"/>
                </a:solidFill>
                <a:latin typeface="Effra Light" pitchFamily="34" charset="0"/>
              </a:rPr>
              <a:t> | LIMITLESS </a:t>
            </a:r>
            <a:r>
              <a:rPr lang="en-GB" altLang="en-US" sz="1400" dirty="0">
                <a:solidFill>
                  <a:srgbClr val="50535A"/>
                </a:solidFill>
                <a:latin typeface="Effra Heavy" pitchFamily="34" charset="0"/>
              </a:rPr>
              <a:t>OPPORTUNITIES</a:t>
            </a:r>
            <a:r>
              <a:rPr lang="en-GB" altLang="en-US" sz="1400" dirty="0">
                <a:solidFill>
                  <a:srgbClr val="50535A"/>
                </a:solidFill>
                <a:latin typeface="Effra Light" pitchFamily="34" charset="0"/>
              </a:rPr>
              <a:t> | LIMITLESS </a:t>
            </a:r>
            <a:r>
              <a:rPr lang="en-GB" altLang="en-US" sz="1400" dirty="0">
                <a:solidFill>
                  <a:srgbClr val="50535A"/>
                </a:solidFill>
                <a:latin typeface="Effra Heavy" pitchFamily="34" charset="0"/>
              </a:rPr>
              <a:t>IMPACT</a:t>
            </a:r>
          </a:p>
        </p:txBody>
      </p:sp>
    </p:spTree>
    <p:extLst>
      <p:ext uri="{BB962C8B-B14F-4D97-AF65-F5344CB8AC3E}">
        <p14:creationId xmlns:p14="http://schemas.microsoft.com/office/powerpoint/2010/main" val="375492723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fade">
                                      <p:cBhvr>
                                        <p:cTn id="12" dur="1000"/>
                                        <p:tgtEl>
                                          <p:spTgt spid="10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7">
                                            <p:txEl>
                                              <p:pRg st="1" end="1"/>
                                            </p:txEl>
                                          </p:spTgt>
                                        </p:tgtEl>
                                        <p:attrNameLst>
                                          <p:attrName>style.visibility</p:attrName>
                                        </p:attrNameLst>
                                      </p:cBhvr>
                                      <p:to>
                                        <p:strVal val="visible"/>
                                      </p:to>
                                    </p:set>
                                    <p:animEffect transition="in" filter="fade">
                                      <p:cBhvr>
                                        <p:cTn id="17" dur="1000"/>
                                        <p:tgtEl>
                                          <p:spTgt spid="10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bldLvl="5">
        <p:tmplLst>
          <p:tmpl lvl="1">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Lst>
      </p:bldP>
    </p:bldLst>
  </p:timing>
  <p:hf hdr="0" ftr="0" dt="0"/>
  <p:txStyles>
    <p:title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7" name="Picture 53" descr="Device-black"/>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524750" y="438150"/>
            <a:ext cx="1184275" cy="38735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424800" y="1234800"/>
            <a:ext cx="828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a:t>Click to edit Master title style</a:t>
            </a:r>
            <a:endParaRPr lang="en-GB" altLang="en-US" dirty="0"/>
          </a:p>
        </p:txBody>
      </p:sp>
      <p:sp>
        <p:nvSpPr>
          <p:cNvPr id="1027" name="Rectangle 3"/>
          <p:cNvSpPr>
            <a:spLocks noGrp="1" noChangeArrowheads="1"/>
          </p:cNvSpPr>
          <p:nvPr>
            <p:ph type="body" idx="1"/>
          </p:nvPr>
        </p:nvSpPr>
        <p:spPr bwMode="auto">
          <a:xfrm>
            <a:off x="424800" y="2214000"/>
            <a:ext cx="828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3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mn-lt"/>
              </a:defRPr>
            </a:lvl1pPr>
          </a:lstStyle>
          <a:p>
            <a:fld id="{44C01B32-D1A0-401C-8867-70456BBB1E87}" type="slidenum">
              <a:rPr lang="en-GB" altLang="en-US" smtClean="0">
                <a:solidFill>
                  <a:srgbClr val="50535A"/>
                </a:solidFill>
              </a:rPr>
              <a:pPr/>
              <a:t>‹#›</a:t>
            </a:fld>
            <a:endParaRPr lang="en-GB" altLang="en-US" dirty="0">
              <a:solidFill>
                <a:srgbClr val="50535A"/>
              </a:solidFill>
            </a:endParaRPr>
          </a:p>
        </p:txBody>
      </p:sp>
      <p:pic>
        <p:nvPicPr>
          <p:cNvPr id="1074" name="Picture 50" descr="Device-wine"/>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hidden">
          <a:xfrm>
            <a:off x="7524750" y="438150"/>
            <a:ext cx="1184275" cy="385763"/>
          </a:xfrm>
          <a:prstGeom prst="rect">
            <a:avLst/>
          </a:prstGeom>
          <a:solidFill>
            <a:schemeClr val="accent1"/>
          </a:solidFill>
        </p:spPr>
      </p:pic>
      <p:pic>
        <p:nvPicPr>
          <p:cNvPr id="1079" name="Picture 55" descr="Device-white"/>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hidden">
          <a:xfrm>
            <a:off x="7524750" y="438150"/>
            <a:ext cx="1184275"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50535A"/>
                </a:solidFill>
                <a:latin typeface="Effra Light" pitchFamily="34" charset="0"/>
              </a:rPr>
              <a:t>LIMITLESS </a:t>
            </a:r>
            <a:r>
              <a:rPr lang="en-GB" altLang="en-US" sz="1400" dirty="0">
                <a:solidFill>
                  <a:srgbClr val="50535A"/>
                </a:solidFill>
                <a:latin typeface="Effra Heavy" pitchFamily="34" charset="0"/>
              </a:rPr>
              <a:t>POTENTIAL</a:t>
            </a:r>
            <a:r>
              <a:rPr lang="en-GB" altLang="en-US" sz="1400" dirty="0">
                <a:solidFill>
                  <a:srgbClr val="50535A"/>
                </a:solidFill>
                <a:latin typeface="Effra Light" pitchFamily="34" charset="0"/>
              </a:rPr>
              <a:t> | LIMITLESS </a:t>
            </a:r>
            <a:r>
              <a:rPr lang="en-GB" altLang="en-US" sz="1400" dirty="0">
                <a:solidFill>
                  <a:srgbClr val="50535A"/>
                </a:solidFill>
                <a:latin typeface="Effra Heavy" pitchFamily="34" charset="0"/>
              </a:rPr>
              <a:t>OPPORTUNITIES</a:t>
            </a:r>
            <a:r>
              <a:rPr lang="en-GB" altLang="en-US" sz="1400" dirty="0">
                <a:solidFill>
                  <a:srgbClr val="50535A"/>
                </a:solidFill>
                <a:latin typeface="Effra Light" pitchFamily="34" charset="0"/>
              </a:rPr>
              <a:t> | LIMITLESS </a:t>
            </a:r>
            <a:r>
              <a:rPr lang="en-GB" altLang="en-US" sz="1400" dirty="0">
                <a:solidFill>
                  <a:srgbClr val="50535A"/>
                </a:solidFill>
                <a:latin typeface="Effra Heavy" pitchFamily="34" charset="0"/>
              </a:rPr>
              <a:t>IMPACT</a:t>
            </a:r>
          </a:p>
        </p:txBody>
      </p:sp>
    </p:spTree>
    <p:extLst>
      <p:ext uri="{BB962C8B-B14F-4D97-AF65-F5344CB8AC3E}">
        <p14:creationId xmlns:p14="http://schemas.microsoft.com/office/powerpoint/2010/main" val="872963722"/>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10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fade">
                                      <p:cBhvr>
                                        <p:cTn id="12" dur="1000"/>
                                        <p:tgtEl>
                                          <p:spTgt spid="10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7">
                                            <p:txEl>
                                              <p:pRg st="1" end="1"/>
                                            </p:txEl>
                                          </p:spTgt>
                                        </p:tgtEl>
                                        <p:attrNameLst>
                                          <p:attrName>style.visibility</p:attrName>
                                        </p:attrNameLst>
                                      </p:cBhvr>
                                      <p:to>
                                        <p:strVal val="visible"/>
                                      </p:to>
                                    </p:set>
                                    <p:animEffect transition="in" filter="fade">
                                      <p:cBhvr>
                                        <p:cTn id="17" dur="1000"/>
                                        <p:tgtEl>
                                          <p:spTgt spid="10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bldLvl="5">
        <p:tmplLst>
          <p:tmpl lvl="1">
            <p:tnLst>
              <p:par>
                <p:cTn presetID="10" presetClass="entr" presetSubtype="0" fill="hold" nodeType="clickEffect">
                  <p:stCondLst>
                    <p:cond delay="10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Lst>
      </p:bldP>
    </p:bldLst>
  </p:timing>
  <p:hf hdr="0" ftr="0" dt="0"/>
  <p:txStyles>
    <p:title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vl1pPr>
          </a:lstStyle>
          <a:p>
            <a:pPr>
              <a:defRPr/>
            </a:pPr>
            <a:fld id="{0E5C228F-C9F9-428E-AAED-E50546AD7DBE}" type="slidenum">
              <a:rPr lang="en-GB"/>
              <a:pPr>
                <a:defRPr/>
              </a:pPr>
              <a:t>‹#›</a:t>
            </a:fld>
            <a:endParaRPr lang="en-GB"/>
          </a:p>
        </p:txBody>
      </p:sp>
    </p:spTree>
    <p:extLst>
      <p:ext uri="{BB962C8B-B14F-4D97-AF65-F5344CB8AC3E}">
        <p14:creationId xmlns:p14="http://schemas.microsoft.com/office/powerpoint/2010/main" val="549228143"/>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eaLnBrk="1" hangingPunct="1">
              <a:defRPr/>
            </a:pPr>
            <a:fld id="{E2BC7D5F-81F4-4115-A7EC-B75C41CC17AB}" type="datetimeFigureOut">
              <a:rPr lang="en-GB">
                <a:solidFill>
                  <a:prstClr val="black">
                    <a:tint val="75000"/>
                  </a:prstClr>
                </a:solidFill>
              </a:rPr>
              <a:pPr eaLnBrk="1" hangingPunct="1">
                <a:defRPr/>
              </a:pPr>
              <a:t>01/11/2017</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1" hangingPunct="1">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eaLnBrk="1" hangingPunct="1">
              <a:defRPr/>
            </a:pPr>
            <a:fld id="{278AFE23-0573-4659-86EB-A24EA64C5E1E}" type="slidenum">
              <a:rPr lang="en-GB">
                <a:solidFill>
                  <a:prstClr val="black">
                    <a:tint val="75000"/>
                  </a:prstClr>
                </a:solidFill>
              </a:rPr>
              <a:pPr eaLnBrk="1" hangingPunct="1">
                <a:defRPr/>
              </a:pPr>
              <a:t>‹#›</a:t>
            </a:fld>
            <a:endParaRPr lang="en-GB">
              <a:solidFill>
                <a:prstClr val="black">
                  <a:tint val="75000"/>
                </a:prstClr>
              </a:solidFill>
            </a:endParaRPr>
          </a:p>
        </p:txBody>
      </p:sp>
    </p:spTree>
    <p:extLst>
      <p:ext uri="{BB962C8B-B14F-4D97-AF65-F5344CB8AC3E}">
        <p14:creationId xmlns:p14="http://schemas.microsoft.com/office/powerpoint/2010/main" val="2922143343"/>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01A27B1-C9C8-4BB2-B06F-23F0FC63BCD1}" type="datetimeFigureOut">
              <a:rPr lang="en-US"/>
              <a:pPr>
                <a:defRPr/>
              </a:pPr>
              <a:t>11/1/2017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2B7DDBB-C5C0-41B2-9912-00A98D1E8977}" type="slidenum">
              <a:rPr lang="en-US"/>
              <a:pPr>
                <a:defRPr/>
              </a:pPr>
              <a:t>‹#›</a:t>
            </a:fld>
            <a:endParaRPr lang="en-US"/>
          </a:p>
        </p:txBody>
      </p:sp>
    </p:spTree>
    <p:extLst>
      <p:ext uri="{BB962C8B-B14F-4D97-AF65-F5344CB8AC3E}">
        <p14:creationId xmlns:p14="http://schemas.microsoft.com/office/powerpoint/2010/main" val="3955504327"/>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eaLnBrk="1" hangingPunct="1">
              <a:defRPr/>
            </a:pPr>
            <a:fld id="{A63ED7B3-2CAE-4D66-BF05-0E490C4EDF99}" type="datetimeFigureOut">
              <a:rPr lang="en-US"/>
              <a:pPr eaLnBrk="1" hangingPunct="1">
                <a:defRPr/>
              </a:pPr>
              <a:t>11/1/2017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eaLnBrk="1" hangingPunct="1">
              <a:defRPr/>
            </a:pPr>
            <a:fld id="{DBF99563-B160-494D-A39E-18F77731BC42}" type="slidenum">
              <a:rPr lang="en-US"/>
              <a:pPr eaLnBrk="1" hangingPunct="1">
                <a:defRPr/>
              </a:pPr>
              <a:t>‹#›</a:t>
            </a:fld>
            <a:endParaRPr lang="en-US"/>
          </a:p>
        </p:txBody>
      </p:sp>
    </p:spTree>
    <p:extLst>
      <p:ext uri="{BB962C8B-B14F-4D97-AF65-F5344CB8AC3E}">
        <p14:creationId xmlns:p14="http://schemas.microsoft.com/office/powerpoint/2010/main" val="4098521080"/>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hyperlink" Target="http://journals.ametsoc.org/doi/full/10.1175/JCLI-D-16-0396.1" TargetMode="External"/><Relationship Id="rId2" Type="http://schemas.openxmlformats.org/officeDocument/2006/relationships/image" Target="../media/image18.jpeg"/><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TEACHING/Animations/Upscale_climate_simulation.mp4" TargetMode="External"/><Relationship Id="rId1" Type="http://schemas.openxmlformats.org/officeDocument/2006/relationships/slideLayout" Target="../slideLayouts/slideLayout55.xml"/><Relationship Id="rId4" Type="http://schemas.openxmlformats.org/officeDocument/2006/relationships/hyperlink" Target="https://www.nature.com/articles/nclimate2531"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met.reading.ac.uk/~sgs02rpa/research/DEEP-C.html" TargetMode="External"/><Relationship Id="rId2" Type="http://schemas.openxmlformats.org/officeDocument/2006/relationships/notesSlide" Target="../notesSlides/notesSlide3.xml"/><Relationship Id="rId1" Type="http://schemas.openxmlformats.org/officeDocument/2006/relationships/slideLayout" Target="../slideLayouts/slideLayout72.xml"/><Relationship Id="rId4" Type="http://schemas.openxmlformats.org/officeDocument/2006/relationships/hyperlink" Target="http://dx.doi.org/10.1038/nclimate3282"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blogs.reading.ac.uk/weather-and-climate-at-reading/2016/energy-flows-rainfall-patterns-and-climate/" TargetMode="External"/><Relationship Id="rId3" Type="http://schemas.openxmlformats.org/officeDocument/2006/relationships/image" Target="../media/image20.png"/><Relationship Id="rId7"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hyperlink" Target="http://onlinelibrary.wiley.com/doi/10.1002/2017JD026616/abstract" TargetMode="External"/><Relationship Id="rId4" Type="http://schemas.openxmlformats.org/officeDocument/2006/relationships/hyperlink" Target="http://link.springer.com/article/10.1007/s00382-015-2766-z" TargetMode="External"/><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www.met.reading.ac.uk/~sgs02rpa/research/DEEP-C.html#PAPERS" TargetMode="External"/><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hyperlink" Target="http://www.climate-lab-book.ac.uk/2013/what-will-the-simulations-do-next/"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hyperlink" Target="http://www.climate-lab-book.ac.uk/2013/what-will-the-simulations-do-next/" TargetMode="Externa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hyperlink" Target="http://www.pmodwrc.ch/pmod.php?topic=tsi/composite/SolarConstant" TargetMode="External"/><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onlinelibrary.wiley.com/doi/10.1002/grl.50156/full" TargetMode="External"/><Relationship Id="rId3" Type="http://schemas.openxmlformats.org/officeDocument/2006/relationships/image" Target="../media/image31.png"/><Relationship Id="rId7" Type="http://schemas.openxmlformats.org/officeDocument/2006/relationships/hyperlink" Target="http://onlinelibrary.wiley.com/doi/10.1029/2011GL047563/abstract" TargetMode="External"/><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hyperlink" Target="http://www.sciencemag.org/content/333/6044/866.full" TargetMode="External"/><Relationship Id="rId5" Type="http://schemas.openxmlformats.org/officeDocument/2006/relationships/image" Target="../media/image33.png"/><Relationship Id="rId10" Type="http://schemas.openxmlformats.org/officeDocument/2006/relationships/hyperlink" Target="http://www.nature.com/ngeo/journal/v7/n3/full/ngeo2098.h" TargetMode="External"/><Relationship Id="rId4" Type="http://schemas.openxmlformats.org/officeDocument/2006/relationships/image" Target="../media/image32.jpeg"/><Relationship Id="rId9" Type="http://schemas.openxmlformats.org/officeDocument/2006/relationships/hyperlink" Target="http://www.nature.com/ngeo/journal/v7/n3/full/ngeo2105.html"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sciencemag.org/content/343/6170/493.summary?sid=c54fbc45-0f0f-439b-a565-e6b7468e07ab" TargetMode="External"/><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6.gif"/><Relationship Id="rId5" Type="http://schemas.openxmlformats.org/officeDocument/2006/relationships/hyperlink" Target="http://www.climatechange2013.org/images/report/WG1AR5_Chapter08_FINAL.pdf" TargetMode="Externa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www.nature.com/nclimate/journal/v3/n6/full/nclimate1840.html" TargetMode="External"/><Relationship Id="rId13" Type="http://schemas.openxmlformats.org/officeDocument/2006/relationships/hyperlink" Target="http://dx.doi.org/10.1038/nclimate2389" TargetMode="External"/><Relationship Id="rId18" Type="http://schemas.openxmlformats.org/officeDocument/2006/relationships/hyperlink" Target="http://www.nature.com/nclimate/journal/v6/n3/full/nclimate2840.html" TargetMode="External"/><Relationship Id="rId26" Type="http://schemas.openxmlformats.org/officeDocument/2006/relationships/hyperlink" Target="http://onlinelibrary.wiley.com/doi/10.1002/2016GL068159/abstract" TargetMode="External"/><Relationship Id="rId3" Type="http://schemas.openxmlformats.org/officeDocument/2006/relationships/image" Target="../media/image38.gif"/><Relationship Id="rId21" Type="http://schemas.openxmlformats.org/officeDocument/2006/relationships/hyperlink" Target="http://dx.doi.org/10.1038/nclimate3058" TargetMode="External"/><Relationship Id="rId7" Type="http://schemas.openxmlformats.org/officeDocument/2006/relationships/hyperlink" Target="http://link.springer.com/article/10.1007/s00382-012-1484-z" TargetMode="External"/><Relationship Id="rId12" Type="http://schemas.openxmlformats.org/officeDocument/2006/relationships/hyperlink" Target="http://dx.doi.org/10.1038/nclimate2387" TargetMode="External"/><Relationship Id="rId17" Type="http://schemas.openxmlformats.org/officeDocument/2006/relationships/hyperlink" Target="http://www.nature.com/ncomms/2016/160330/ncomms10926/full/ncomms10926.html" TargetMode="External"/><Relationship Id="rId25" Type="http://schemas.openxmlformats.org/officeDocument/2006/relationships/hyperlink" Target="http://onlinelibrary.wiley.com/doi/10.1002/2014GL062366/abstract" TargetMode="External"/><Relationship Id="rId2" Type="http://schemas.openxmlformats.org/officeDocument/2006/relationships/notesSlide" Target="../notesSlides/notesSlide5.xml"/><Relationship Id="rId16" Type="http://schemas.openxmlformats.org/officeDocument/2006/relationships/hyperlink" Target="http://onlinelibrary.wiley.com/doi/10.1002/2015GL067254/abstract" TargetMode="External"/><Relationship Id="rId20" Type="http://schemas.openxmlformats.org/officeDocument/2006/relationships/hyperlink" Target="http://onlinelibrary.wiley.com/resolve/reference/XREF?id=10.1038/ngeo2438" TargetMode="External"/><Relationship Id="rId1" Type="http://schemas.openxmlformats.org/officeDocument/2006/relationships/slideLayout" Target="../slideLayouts/slideLayout1.xml"/><Relationship Id="rId6" Type="http://schemas.openxmlformats.org/officeDocument/2006/relationships/hyperlink" Target="http://journals.ametsoc.org/doi/abs/10.1175/2011JCLI3932.1" TargetMode="External"/><Relationship Id="rId11" Type="http://schemas.openxmlformats.org/officeDocument/2006/relationships/hyperlink" Target="http://journals.ametsoc.org/doi/abs/10.1175/JCLI-D-13-00294.1" TargetMode="External"/><Relationship Id="rId24" Type="http://schemas.openxmlformats.org/officeDocument/2006/relationships/hyperlink" Target="http://www.nature.com/ngeo/journal/vaop/ncurrent/full/ngeo2228.html" TargetMode="External"/><Relationship Id="rId5" Type="http://schemas.openxmlformats.org/officeDocument/2006/relationships/hyperlink" Target="http://www.nature.com/nclimate/journal/v4/n10/full/nclimate2341.html" TargetMode="External"/><Relationship Id="rId15" Type="http://schemas.openxmlformats.org/officeDocument/2006/relationships/hyperlink" Target="http://onlinelibrary.wiley.com/doi/10.1002/2014JD022576/full" TargetMode="External"/><Relationship Id="rId23" Type="http://schemas.openxmlformats.org/officeDocument/2006/relationships/hyperlink" Target="http://dx.doi.org/10.1088/1748-9326/11/9/094018" TargetMode="External"/><Relationship Id="rId28" Type="http://schemas.openxmlformats.org/officeDocument/2006/relationships/hyperlink" Target="http://dx.doi.org/10.1038/nclimate2106" TargetMode="External"/><Relationship Id="rId10" Type="http://schemas.openxmlformats.org/officeDocument/2006/relationships/hyperlink" Target="http://onlinelibrary.wiley.com/doi/10.1002/grl.50382/abstract" TargetMode="External"/><Relationship Id="rId19" Type="http://schemas.openxmlformats.org/officeDocument/2006/relationships/hyperlink" Target="http://www.nature.com/nclimate/journal/vaop/ncurrent/full/nclimate2330.html" TargetMode="External"/><Relationship Id="rId4" Type="http://schemas.openxmlformats.org/officeDocument/2006/relationships/hyperlink" Target="http://www.nature.com/nature/journal/v509/n7499/full/nature13260.html" TargetMode="External"/><Relationship Id="rId9" Type="http://schemas.openxmlformats.org/officeDocument/2006/relationships/hyperlink" Target="http://www.nature.com/nclimate/journal/v4/n10/full/nclimate2355.html" TargetMode="External"/><Relationship Id="rId14" Type="http://schemas.openxmlformats.org/officeDocument/2006/relationships/hyperlink" Target="http://www.sciencemag.org/content/early/2015/07/08/science.aaa4521.abstract" TargetMode="External"/><Relationship Id="rId22" Type="http://schemas.openxmlformats.org/officeDocument/2006/relationships/hyperlink" Target="http://www.nature.com/nclimate/journal/v6/n7/full/nclimate3043.html" TargetMode="External"/><Relationship Id="rId27" Type="http://schemas.openxmlformats.org/officeDocument/2006/relationships/hyperlink" Target="http://www.nature.com/nature/journal/vaop/ncurrent/full/nature12534.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emf"/><Relationship Id="rId1" Type="http://schemas.openxmlformats.org/officeDocument/2006/relationships/slideLayout" Target="../slideLayouts/slideLayout2.xml"/><Relationship Id="rId5" Type="http://schemas.openxmlformats.org/officeDocument/2006/relationships/hyperlink" Target="http://www.pnas.org/content/early/2011/06/27/1102467108" TargetMode="External"/><Relationship Id="rId4" Type="http://schemas.openxmlformats.org/officeDocument/2006/relationships/hyperlink" Target="http://www.plosone.org/article/info:doi/10.1371/journal.pone.0081648"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hyperlink" Target="http://www.nature.com/ngeo/journal/v6/n4/full/ngeo1740.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www.met.reading.ac.uk/~sgs02rpa/research/DEEP-C.html" TargetMode="Externa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2.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7.gif"/><Relationship Id="rId7" Type="http://schemas.openxmlformats.org/officeDocument/2006/relationships/hyperlink" Target="http://pubs.usgs.gov/pinatubo/prelim.html" TargetMode="External"/><Relationship Id="rId2" Type="http://schemas.openxmlformats.org/officeDocument/2006/relationships/notesSlide" Target="../notesSlides/notesSlide6.xml"/><Relationship Id="rId1" Type="http://schemas.openxmlformats.org/officeDocument/2006/relationships/slideLayout" Target="../slideLayouts/slideLayout55.xml"/><Relationship Id="rId6" Type="http://schemas.openxmlformats.org/officeDocument/2006/relationships/image" Target="../media/image50.gif"/><Relationship Id="rId5" Type="http://schemas.openxmlformats.org/officeDocument/2006/relationships/image" Target="../media/image49.gif"/><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60.xml"/><Relationship Id="rId6" Type="http://schemas.openxmlformats.org/officeDocument/2006/relationships/image" Target="../media/image55.png"/><Relationship Id="rId5" Type="http://schemas.openxmlformats.org/officeDocument/2006/relationships/hyperlink" Target="http://www.sciencemag.org/content/339/6124/1198.abstract" TargetMode="External"/><Relationship Id="rId4" Type="http://schemas.openxmlformats.org/officeDocument/2006/relationships/image" Target="../media/image54.png"/><Relationship Id="rId9" Type="http://schemas.openxmlformats.org/officeDocument/2006/relationships/hyperlink" Target="https://www.ipcc.ch/pdf/assessment-report/ar5/wg1/WG1AR5_TS_FINAL.pdf"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www.nature.com/ngeo/journal/vaop/ncurrent/full/ngeo2228.html" TargetMode="External"/><Relationship Id="rId13" Type="http://schemas.openxmlformats.org/officeDocument/2006/relationships/hyperlink" Target="http://dx.doi.org/10.1038/nclimate3282" TargetMode="External"/><Relationship Id="rId3" Type="http://schemas.openxmlformats.org/officeDocument/2006/relationships/hyperlink" Target="http://advances.sciencemag.org/content/3/3/e1601545.full" TargetMode="External"/><Relationship Id="rId7" Type="http://schemas.openxmlformats.org/officeDocument/2006/relationships/hyperlink" Target="http://onlinelibrary.wiley.com/doi/10.1002/2014GL060962/full" TargetMode="External"/><Relationship Id="rId12"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hyperlink" Target="http://iopscience.iop.org/1748-9326/9/3/034016" TargetMode="External"/><Relationship Id="rId11" Type="http://schemas.openxmlformats.org/officeDocument/2006/relationships/hyperlink" Target="https://www.nature.com/nclimate/journal/v7/n5/full/nclimate3282.html" TargetMode="External"/><Relationship Id="rId5" Type="http://schemas.openxmlformats.org/officeDocument/2006/relationships/hyperlink" Target="http://www.nature.com/nclimate/journal/v6/n7/full/nclimate3043.html" TargetMode="External"/><Relationship Id="rId10" Type="http://schemas.openxmlformats.org/officeDocument/2006/relationships/hyperlink" Target="http://dx.doi.org/10.1038/nclimate3274" TargetMode="External"/><Relationship Id="rId4" Type="http://schemas.openxmlformats.org/officeDocument/2006/relationships/image" Target="../media/image58.png"/><Relationship Id="rId9" Type="http://schemas.openxmlformats.org/officeDocument/2006/relationships/hyperlink" Target="http://link.springer.com/article/10.1007/s40641-017-0063-0"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dx.doi.org/10.1038/nclimate2513" TargetMode="External"/><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link.springer.com/article/10.1007/s00382-016-3205-5" TargetMode="External"/><Relationship Id="rId5" Type="http://schemas.openxmlformats.org/officeDocument/2006/relationships/hyperlink" Target="http://onlinelibrary.wiley.com/doi/10.1002/2015GL066903/abstract" TargetMode="External"/><Relationship Id="rId4" Type="http://schemas.openxmlformats.org/officeDocument/2006/relationships/hyperlink" Target="http://link.springer.com/article/10.1007/s00382-015-2766-z" TargetMode="External"/><Relationship Id="rId9" Type="http://schemas.openxmlformats.org/officeDocument/2006/relationships/hyperlink" Target="http://www.nature.com/ngeo/journal/v6/n11/abs/ngeo1987.html"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link.springer.com/article/10.1007/s40641-017-0063-0" TargetMode="External"/><Relationship Id="rId13" Type="http://schemas.openxmlformats.org/officeDocument/2006/relationships/hyperlink" Target="http://onlinelibrary.wiley.com/doi/10.1002/2016GL068406/full" TargetMode="External"/><Relationship Id="rId3" Type="http://schemas.openxmlformats.org/officeDocument/2006/relationships/hyperlink" Target="http://onlinelibrary.wiley.com/doi/10.1002/2014GL060962/full" TargetMode="External"/><Relationship Id="rId7" Type="http://schemas.openxmlformats.org/officeDocument/2006/relationships/hyperlink" Target="http://dx.doi.org/10.1038/nclimate3274" TargetMode="External"/><Relationship Id="rId12" Type="http://schemas.openxmlformats.org/officeDocument/2006/relationships/hyperlink" Target="http://dx.doi.org/10.1038/nclimate3066" TargetMode="External"/><Relationship Id="rId17" Type="http://schemas.openxmlformats.org/officeDocument/2006/relationships/hyperlink" Target="http://onlinelibrary.wiley.com/doi/10.1002/2015GL066903/abstract" TargetMode="External"/><Relationship Id="rId2" Type="http://schemas.openxmlformats.org/officeDocument/2006/relationships/hyperlink" Target="http://advances.sciencemag.org/content/3/3/e1601545.full" TargetMode="External"/><Relationship Id="rId16" Type="http://schemas.openxmlformats.org/officeDocument/2006/relationships/hyperlink" Target="http://link.springer.com/article/10.1007/s40641-016-0043-9" TargetMode="External"/><Relationship Id="rId1" Type="http://schemas.openxmlformats.org/officeDocument/2006/relationships/slideLayout" Target="../slideLayouts/slideLayout2.xml"/><Relationship Id="rId6" Type="http://schemas.openxmlformats.org/officeDocument/2006/relationships/hyperlink" Target="http://onlinelibrary.wiley.com/doi/10.1002/2016JC012278/full" TargetMode="External"/><Relationship Id="rId11" Type="http://schemas.openxmlformats.org/officeDocument/2006/relationships/hyperlink" Target="http://dx.doi.org/10.1038/ngeo2828" TargetMode="External"/><Relationship Id="rId5" Type="http://schemas.openxmlformats.org/officeDocument/2006/relationships/hyperlink" Target="http://www.nature.com/nature/journal/v536/n7614/abs/nature18273.html" TargetMode="External"/><Relationship Id="rId15" Type="http://schemas.openxmlformats.org/officeDocument/2006/relationships/hyperlink" Target="http://link.springer.com/article/10.1007/s00382-015-2766-z" TargetMode="External"/><Relationship Id="rId10" Type="http://schemas.openxmlformats.org/officeDocument/2006/relationships/hyperlink" Target="http://www.nature.com/ngeo/journal/vaop/ncurrent/full/ngeo2581.html" TargetMode="External"/><Relationship Id="rId4" Type="http://schemas.openxmlformats.org/officeDocument/2006/relationships/hyperlink" Target="http://link.springer.com/article/10.1007/s40641-016-0053-7" TargetMode="External"/><Relationship Id="rId9" Type="http://schemas.openxmlformats.org/officeDocument/2006/relationships/hyperlink" Target="http://dx.doi.org/10.1175/JCLI-D-15-0384.1" TargetMode="External"/><Relationship Id="rId14" Type="http://schemas.openxmlformats.org/officeDocument/2006/relationships/hyperlink" Target="http://www.nature.com/ngeo/journal/v6/n11/abs/ngeo1987.html"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jpg"/><Relationship Id="rId7" Type="http://schemas.openxmlformats.org/officeDocument/2006/relationships/hyperlink" Target="http://www.metoffice.gov.uk/research/monitoring/climate/surface-temperature" TargetMode="External"/><Relationship Id="rId2" Type="http://schemas.openxmlformats.org/officeDocument/2006/relationships/notesSlide" Target="../notesSlides/notesSlide2.xml"/><Relationship Id="rId1" Type="http://schemas.openxmlformats.org/officeDocument/2006/relationships/slideLayout" Target="../slideLayouts/slideLayout88.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hyperlink" Target="http://www.argo.ucsd.edu/" TargetMode="External"/><Relationship Id="rId2" Type="http://schemas.openxmlformats.org/officeDocument/2006/relationships/hyperlink" Target="http://www.met.reading.ac.uk/~sgs02rpa/research/DEEP-C.html" TargetMode="Externa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link.springer.com/article/10.1007/s00382-012-1569-8" TargetMode="External"/><Relationship Id="rId2" Type="http://schemas.openxmlformats.org/officeDocument/2006/relationships/image" Target="../media/image16.png"/><Relationship Id="rId1" Type="http://schemas.openxmlformats.org/officeDocument/2006/relationships/slideLayout" Target="../slideLayouts/slideLayout83.xml"/><Relationship Id="rId4" Type="http://schemas.openxmlformats.org/officeDocument/2006/relationships/hyperlink" Target="http://journals.ametsoc.org/doi/pdf/10.1175/2008BAMS2634.1"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nature.com/ngeo/journal/v5/n2/abs/ngeo1375.html" TargetMode="External"/><Relationship Id="rId2" Type="http://schemas.openxmlformats.org/officeDocument/2006/relationships/image" Target="../media/image17.jpeg"/><Relationship Id="rId1" Type="http://schemas.openxmlformats.org/officeDocument/2006/relationships/slideLayout" Target="../slideLayouts/slideLayout55.xml"/><Relationship Id="rId4" Type="http://schemas.openxmlformats.org/officeDocument/2006/relationships/hyperlink" Target="http://onlinelibrary.wiley.com/doi/10.1002/2014GL060962/ful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0"/>
          </p:nvPr>
        </p:nvSpPr>
        <p:spPr/>
        <p:txBody>
          <a:bodyPr/>
          <a:lstStyle/>
          <a:p>
            <a:fld id="{244F944D-2272-47F7-8969-DDDA77676334}" type="slidenum">
              <a:rPr lang="en-GB" smtClean="0"/>
              <a:pPr/>
              <a:t>1</a:t>
            </a:fld>
            <a:endParaRPr lang="en-GB" dirty="0"/>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07504" y="274637"/>
            <a:ext cx="6840760" cy="797073"/>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l"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2"/>
                </a:solidFill>
                <a:latin typeface="Rdg Vesta" pitchFamily="50" charset="0"/>
              </a:defRPr>
            </a:lvl2pPr>
            <a:lvl3pPr algn="l" rtl="0" eaLnBrk="1" fontAlgn="base" hangingPunct="1">
              <a:spcBef>
                <a:spcPct val="0"/>
              </a:spcBef>
              <a:spcAft>
                <a:spcPct val="0"/>
              </a:spcAft>
              <a:defRPr sz="3600">
                <a:solidFill>
                  <a:schemeClr val="tx2"/>
                </a:solidFill>
                <a:latin typeface="Rdg Vesta" pitchFamily="50" charset="0"/>
              </a:defRPr>
            </a:lvl3pPr>
            <a:lvl4pPr algn="l" rtl="0" eaLnBrk="1" fontAlgn="base" hangingPunct="1">
              <a:spcBef>
                <a:spcPct val="0"/>
              </a:spcBef>
              <a:spcAft>
                <a:spcPct val="0"/>
              </a:spcAft>
              <a:defRPr sz="3600">
                <a:solidFill>
                  <a:schemeClr val="tx2"/>
                </a:solidFill>
                <a:latin typeface="Rdg Vesta" pitchFamily="50" charset="0"/>
              </a:defRPr>
            </a:lvl4pPr>
            <a:lvl5pPr algn="l" rtl="0" eaLnBrk="1" fontAlgn="base" hangingPunct="1">
              <a:spcBef>
                <a:spcPct val="0"/>
              </a:spcBef>
              <a:spcAft>
                <a:spcPct val="0"/>
              </a:spcAft>
              <a:defRPr sz="3600">
                <a:solidFill>
                  <a:schemeClr val="tx2"/>
                </a:solidFill>
                <a:latin typeface="Rdg Vesta" pitchFamily="50" charset="0"/>
              </a:defRPr>
            </a:lvl5pPr>
            <a:lvl6pPr marL="457200" algn="l" rtl="0" eaLnBrk="1" fontAlgn="base" hangingPunct="1">
              <a:spcBef>
                <a:spcPct val="0"/>
              </a:spcBef>
              <a:spcAft>
                <a:spcPct val="0"/>
              </a:spcAft>
              <a:defRPr sz="3600">
                <a:solidFill>
                  <a:schemeClr val="tx2"/>
                </a:solidFill>
                <a:latin typeface="Rdg Vesta" pitchFamily="50" charset="0"/>
              </a:defRPr>
            </a:lvl6pPr>
            <a:lvl7pPr marL="914400" algn="l" rtl="0" eaLnBrk="1" fontAlgn="base" hangingPunct="1">
              <a:spcBef>
                <a:spcPct val="0"/>
              </a:spcBef>
              <a:spcAft>
                <a:spcPct val="0"/>
              </a:spcAft>
              <a:defRPr sz="3600">
                <a:solidFill>
                  <a:schemeClr val="tx2"/>
                </a:solidFill>
                <a:latin typeface="Rdg Vesta" pitchFamily="50" charset="0"/>
              </a:defRPr>
            </a:lvl7pPr>
            <a:lvl8pPr marL="1371600" algn="l" rtl="0" eaLnBrk="1" fontAlgn="base" hangingPunct="1">
              <a:spcBef>
                <a:spcPct val="0"/>
              </a:spcBef>
              <a:spcAft>
                <a:spcPct val="0"/>
              </a:spcAft>
              <a:defRPr sz="3600">
                <a:solidFill>
                  <a:schemeClr val="tx2"/>
                </a:solidFill>
                <a:latin typeface="Rdg Vesta" pitchFamily="50" charset="0"/>
              </a:defRPr>
            </a:lvl8pPr>
            <a:lvl9pPr marL="1828800" algn="l" rtl="0" eaLnBrk="1" fontAlgn="base" hangingPunct="1">
              <a:spcBef>
                <a:spcPct val="0"/>
              </a:spcBef>
              <a:spcAft>
                <a:spcPct val="0"/>
              </a:spcAft>
              <a:defRPr sz="3600">
                <a:solidFill>
                  <a:schemeClr val="tx2"/>
                </a:solidFill>
                <a:latin typeface="Rdg Vesta" pitchFamily="50" charset="0"/>
              </a:defRPr>
            </a:lvl9pPr>
          </a:lstStyle>
          <a:p>
            <a:pPr>
              <a:tabLst>
                <a:tab pos="4038600" algn="l"/>
                <a:tab pos="6553200" algn="l"/>
              </a:tabLst>
            </a:pPr>
            <a:r>
              <a:rPr lang="en-GB" dirty="0">
                <a:solidFill>
                  <a:schemeClr val="bg1"/>
                </a:solidFill>
              </a:rPr>
              <a:t>Was there a pause in global warming</a:t>
            </a:r>
            <a:r>
              <a:rPr lang="en-GB" sz="2800" dirty="0">
                <a:solidFill>
                  <a:schemeClr val="bg1"/>
                </a:solidFill>
              </a:rPr>
              <a:t>?</a:t>
            </a:r>
          </a:p>
          <a:p>
            <a:pPr>
              <a:tabLst>
                <a:tab pos="4038600" algn="l"/>
                <a:tab pos="6553200" algn="l"/>
              </a:tabLst>
            </a:pPr>
            <a:r>
              <a:rPr lang="en-GB" sz="2800" dirty="0">
                <a:solidFill>
                  <a:schemeClr val="bg1"/>
                </a:solidFill>
              </a:rPr>
              <a:t>Results from the DEEP-C project</a:t>
            </a:r>
          </a:p>
        </p:txBody>
      </p:sp>
      <p:sp>
        <p:nvSpPr>
          <p:cNvPr id="7" name="Rectangle 3"/>
          <p:cNvSpPr txBox="1">
            <a:spLocks noChangeArrowheads="1"/>
          </p:cNvSpPr>
          <p:nvPr/>
        </p:nvSpPr>
        <p:spPr bwMode="auto">
          <a:xfrm>
            <a:off x="467544" y="5301208"/>
            <a:ext cx="8208528" cy="1028303"/>
          </a:xfrm>
          <a:prstGeom prst="rect">
            <a:avLst/>
          </a:prstGeom>
          <a:solidFill>
            <a:schemeClr val="accent1">
              <a:lumMod val="20000"/>
              <a:lumOff val="80000"/>
              <a:alpha val="60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0000"/>
              </a:lnSpc>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lnSpc>
                <a:spcPct val="110000"/>
              </a:lnSpc>
              <a:spcBef>
                <a:spcPct val="10000"/>
              </a:spcBef>
              <a:spcAft>
                <a:spcPct val="0"/>
              </a:spcAft>
              <a:buChar char="–"/>
              <a:defRPr sz="2000">
                <a:solidFill>
                  <a:schemeClr val="tx1"/>
                </a:solidFill>
                <a:latin typeface="+mn-lt"/>
              </a:defRPr>
            </a:lvl2pPr>
            <a:lvl3pPr marL="1143000" indent="-228600" algn="l" rtl="0" eaLnBrk="1" fontAlgn="base" hangingPunct="1">
              <a:lnSpc>
                <a:spcPct val="110000"/>
              </a:lnSpc>
              <a:spcBef>
                <a:spcPct val="10000"/>
              </a:spcBef>
              <a:spcAft>
                <a:spcPct val="0"/>
              </a:spcAft>
              <a:buChar char="•"/>
              <a:defRPr sz="2000">
                <a:solidFill>
                  <a:schemeClr val="tx1"/>
                </a:solidFill>
                <a:latin typeface="+mn-lt"/>
              </a:defRPr>
            </a:lvl3pPr>
            <a:lvl4pPr marL="1600200" indent="-228600" algn="l" rtl="0" eaLnBrk="1" fontAlgn="base" hangingPunct="1">
              <a:lnSpc>
                <a:spcPct val="110000"/>
              </a:lnSpc>
              <a:spcBef>
                <a:spcPct val="10000"/>
              </a:spcBef>
              <a:spcAft>
                <a:spcPct val="0"/>
              </a:spcAft>
              <a:buChar char="–"/>
              <a:defRPr sz="2000">
                <a:solidFill>
                  <a:schemeClr val="tx1"/>
                </a:solidFill>
                <a:latin typeface="+mn-lt"/>
              </a:defRPr>
            </a:lvl4pPr>
            <a:lvl5pPr marL="2057400" indent="-228600" algn="l" rtl="0" eaLnBrk="1" fontAlgn="base" hangingPunct="1">
              <a:lnSpc>
                <a:spcPct val="110000"/>
              </a:lnSpc>
              <a:spcBef>
                <a:spcPct val="10000"/>
              </a:spcBef>
              <a:spcAft>
                <a:spcPct val="0"/>
              </a:spcAft>
              <a:buChar char="»"/>
              <a:defRPr sz="2000">
                <a:solidFill>
                  <a:schemeClr val="tx1"/>
                </a:solidFill>
                <a:latin typeface="+mn-lt"/>
              </a:defRPr>
            </a:lvl5pPr>
            <a:lvl6pPr marL="2514600" indent="-228600" algn="l" rtl="0" eaLnBrk="1" fontAlgn="base" hangingPunct="1">
              <a:lnSpc>
                <a:spcPct val="110000"/>
              </a:lnSpc>
              <a:spcBef>
                <a:spcPct val="10000"/>
              </a:spcBef>
              <a:spcAft>
                <a:spcPct val="0"/>
              </a:spcAft>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har char="»"/>
              <a:defRPr sz="2000">
                <a:solidFill>
                  <a:schemeClr val="tx1"/>
                </a:solidFill>
                <a:latin typeface="+mn-lt"/>
              </a:defRPr>
            </a:lvl9pPr>
          </a:lstStyle>
          <a:p>
            <a:pPr marL="0" indent="0">
              <a:buNone/>
            </a:pPr>
            <a:r>
              <a:rPr lang="en-GB" sz="2800" b="1" dirty="0">
                <a:latin typeface="Calibri" pitchFamily="34" charset="0"/>
                <a:cs typeface="Calibri" pitchFamily="34" charset="0"/>
              </a:rPr>
              <a:t>Richard Allan - University of Reading</a:t>
            </a:r>
            <a:endParaRPr lang="en-GB" sz="2800" b="1" i="1" dirty="0">
              <a:latin typeface="Calibri" pitchFamily="34" charset="0"/>
              <a:cs typeface="Calibri" pitchFamily="34" charset="0"/>
            </a:endParaRPr>
          </a:p>
          <a:p>
            <a:pPr marL="0" indent="0">
              <a:buNone/>
            </a:pPr>
            <a:r>
              <a:rPr lang="en-GB" i="1" dirty="0">
                <a:latin typeface="Calibri" pitchFamily="34" charset="0"/>
                <a:cs typeface="Calibri" pitchFamily="34" charset="0"/>
              </a:rPr>
              <a:t>St. Anne’s College Oxford, 3rd Nov 2017</a:t>
            </a:r>
            <a:endParaRPr lang="en-GB" sz="2000" i="1" dirty="0">
              <a:latin typeface="Calibri" pitchFamily="34" charset="0"/>
              <a:cs typeface="Calibri" pitchFamily="34" charset="0"/>
            </a:endParaRPr>
          </a:p>
        </p:txBody>
      </p:sp>
      <p:pic>
        <p:nvPicPr>
          <p:cNvPr id="8" name="Picture 55" descr="Device-blue"/>
          <p:cNvPicPr>
            <a:picLocks noChangeAspect="1" noChangeArrowheads="1"/>
          </p:cNvPicPr>
          <p:nvPr/>
        </p:nvPicPr>
        <p:blipFill>
          <a:blip r:embed="rId4" cstate="print"/>
          <a:srcRect/>
          <a:stretch>
            <a:fillRect/>
          </a:stretch>
        </p:blipFill>
        <p:spPr bwMode="hidden">
          <a:xfrm>
            <a:off x="7596336" y="234925"/>
            <a:ext cx="1328291" cy="432674"/>
          </a:xfrm>
          <a:prstGeom prst="rect">
            <a:avLst/>
          </a:prstGeom>
          <a:noFill/>
        </p:spPr>
      </p:pic>
    </p:spTree>
    <p:extLst>
      <p:ext uri="{BB962C8B-B14F-4D97-AF65-F5344CB8AC3E}">
        <p14:creationId xmlns:p14="http://schemas.microsoft.com/office/powerpoint/2010/main" val="686884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50D17-6F55-42AF-8AB2-3F8A2B2FC6DA}"/>
              </a:ext>
            </a:extLst>
          </p:cNvPr>
          <p:cNvSpPr>
            <a:spLocks noGrp="1"/>
          </p:cNvSpPr>
          <p:nvPr>
            <p:ph type="title"/>
          </p:nvPr>
        </p:nvSpPr>
        <p:spPr/>
        <p:txBody>
          <a:bodyPr/>
          <a:lstStyle/>
          <a:p>
            <a:r>
              <a:rPr lang="en-GB" dirty="0">
                <a:latin typeface="Calibri" panose="020F0502020204030204" pitchFamily="34" charset="0"/>
              </a:rPr>
              <a:t>Deep ocean continues to heat up</a:t>
            </a:r>
          </a:p>
        </p:txBody>
      </p:sp>
      <p:sp>
        <p:nvSpPr>
          <p:cNvPr id="3" name="Content Placeholder 2">
            <a:extLst>
              <a:ext uri="{FF2B5EF4-FFF2-40B4-BE49-F238E27FC236}">
                <a16:creationId xmlns:a16="http://schemas.microsoft.com/office/drawing/2014/main" id="{E4D3B60C-5D69-4B0F-AEB9-A4BC2C6CCE4E}"/>
              </a:ext>
            </a:extLst>
          </p:cNvPr>
          <p:cNvSpPr>
            <a:spLocks noGrp="1"/>
          </p:cNvSpPr>
          <p:nvPr>
            <p:ph idx="1"/>
          </p:nvPr>
        </p:nvSpPr>
        <p:spPr/>
        <p:txBody>
          <a:bodyPr/>
          <a:lstStyle/>
          <a:p>
            <a:endParaRPr lang="en-GB"/>
          </a:p>
        </p:txBody>
      </p:sp>
      <p:pic>
        <p:nvPicPr>
          <p:cNvPr id="3074" name="Picture 2" descr="http://journals.ametsoc.org/na101/home/literatum/publisher/ams/journals/content/clim/2017/15200442-30.6/jcli-d-16-0396.1/20170829/images/large/jcli-d-16-0396.1-f3.jpeg">
            <a:extLst>
              <a:ext uri="{FF2B5EF4-FFF2-40B4-BE49-F238E27FC236}">
                <a16:creationId xmlns:a16="http://schemas.microsoft.com/office/drawing/2014/main" id="{774BEB36-BC2F-4F50-A4A1-CD335E105B9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0460"/>
          <a:stretch/>
        </p:blipFill>
        <p:spPr bwMode="auto">
          <a:xfrm>
            <a:off x="251520" y="2008239"/>
            <a:ext cx="5328592" cy="43163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journals.ametsoc.org/na101/home/literatum/publisher/ams/journals/content/clim/2017/15200442-30.6/jcli-d-16-0396.1/20170829/images/large/jcli-d-16-0396.1-f3.jpeg">
            <a:extLst>
              <a:ext uri="{FF2B5EF4-FFF2-40B4-BE49-F238E27FC236}">
                <a16:creationId xmlns:a16="http://schemas.microsoft.com/office/drawing/2014/main" id="{D4603A53-FE90-4D77-A143-CD017B6436C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9273" r="27027"/>
          <a:stretch/>
        </p:blipFill>
        <p:spPr bwMode="auto">
          <a:xfrm>
            <a:off x="4070176" y="1919113"/>
            <a:ext cx="3888432" cy="44198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E39731D-F2F9-46F9-8F32-5810B041CAD1}"/>
              </a:ext>
            </a:extLst>
          </p:cNvPr>
          <p:cNvSpPr txBox="1"/>
          <p:nvPr/>
        </p:nvSpPr>
        <p:spPr>
          <a:xfrm>
            <a:off x="4070176" y="6324600"/>
            <a:ext cx="4174232" cy="369332"/>
          </a:xfrm>
          <a:prstGeom prst="rect">
            <a:avLst/>
          </a:prstGeom>
          <a:noFill/>
        </p:spPr>
        <p:txBody>
          <a:bodyPr wrap="square" rtlCol="0">
            <a:spAutoFit/>
          </a:bodyPr>
          <a:lstStyle/>
          <a:p>
            <a:r>
              <a:rPr lang="en-GB" u="sng" dirty="0">
                <a:hlinkClick r:id="rId3"/>
              </a:rPr>
              <a:t>Desbruyères</a:t>
            </a:r>
            <a:r>
              <a:rPr lang="en-GB" i="1" u="sng" dirty="0">
                <a:hlinkClick r:id="rId3"/>
              </a:rPr>
              <a:t> et al. (2017) J. Climate</a:t>
            </a:r>
            <a:endParaRPr lang="en-GB" dirty="0"/>
          </a:p>
        </p:txBody>
      </p:sp>
    </p:spTree>
    <p:extLst>
      <p:ext uri="{BB962C8B-B14F-4D97-AF65-F5344CB8AC3E}">
        <p14:creationId xmlns:p14="http://schemas.microsoft.com/office/powerpoint/2010/main" val="4165409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58FBA-AAA9-4673-BFFD-385776B22EF9}"/>
              </a:ext>
            </a:extLst>
          </p:cNvPr>
          <p:cNvSpPr>
            <a:spLocks noGrp="1"/>
          </p:cNvSpPr>
          <p:nvPr>
            <p:ph type="title"/>
          </p:nvPr>
        </p:nvSpPr>
        <p:spPr>
          <a:xfrm>
            <a:off x="685800" y="260648"/>
            <a:ext cx="7772400" cy="648072"/>
          </a:xfrm>
        </p:spPr>
        <p:txBody>
          <a:bodyPr/>
          <a:lstStyle/>
          <a:p>
            <a:r>
              <a:rPr lang="en-GB" sz="3600" dirty="0">
                <a:solidFill>
                  <a:schemeClr val="accent2"/>
                </a:solidFill>
                <a:latin typeface="Calibri" panose="020F0502020204030204" pitchFamily="34" charset="0"/>
                <a:cs typeface="David" panose="020E0502060401010101" pitchFamily="34" charset="-79"/>
                <a:hlinkClick r:id="rId2" action="ppaction://hlinkfile"/>
              </a:rPr>
              <a:t>Climate Simulations </a:t>
            </a:r>
            <a:r>
              <a:rPr lang="en-GB" sz="3600" dirty="0">
                <a:solidFill>
                  <a:schemeClr val="accent2"/>
                </a:solidFill>
                <a:latin typeface="Calibri" panose="020F0502020204030204" pitchFamily="34" charset="0"/>
                <a:cs typeface="David" panose="020E0502060401010101" pitchFamily="34" charset="-79"/>
              </a:rPr>
              <a:t>of hiatus events</a:t>
            </a:r>
          </a:p>
        </p:txBody>
      </p:sp>
      <p:sp>
        <p:nvSpPr>
          <p:cNvPr id="3" name="Content Placeholder 2">
            <a:extLst>
              <a:ext uri="{FF2B5EF4-FFF2-40B4-BE49-F238E27FC236}">
                <a16:creationId xmlns:a16="http://schemas.microsoft.com/office/drawing/2014/main" id="{75F5ABB0-1FBE-474B-96B4-C7B960B25BCF}"/>
              </a:ext>
            </a:extLst>
          </p:cNvPr>
          <p:cNvSpPr>
            <a:spLocks noGrp="1"/>
          </p:cNvSpPr>
          <p:nvPr>
            <p:ph idx="1"/>
          </p:nvPr>
        </p:nvSpPr>
        <p:spPr>
          <a:xfrm>
            <a:off x="655387" y="1124744"/>
            <a:ext cx="7772400" cy="4114800"/>
          </a:xfrm>
        </p:spPr>
        <p:txBody>
          <a:bodyPr/>
          <a:lstStyle/>
          <a:p>
            <a:r>
              <a:rPr lang="en-GB" sz="2400" dirty="0">
                <a:latin typeface="Calibri" panose="020F0502020204030204" pitchFamily="34" charset="0"/>
              </a:rPr>
              <a:t>In simulated “hiatus” events less energy accumulates in upper mixed layer of the ocean, more heats deeper layers</a:t>
            </a:r>
          </a:p>
          <a:p>
            <a:r>
              <a:rPr lang="en-GB" sz="2400" dirty="0">
                <a:latin typeface="Calibri" panose="020F0502020204030204" pitchFamily="34" charset="0"/>
              </a:rPr>
              <a:t>The pattern of east Pacific cooling has a fingerprint of ocean decadal variability, akin to the observed pattern</a:t>
            </a:r>
          </a:p>
        </p:txBody>
      </p:sp>
      <p:pic>
        <p:nvPicPr>
          <p:cNvPr id="1026" name="Picture 2" descr="Figure 4">
            <a:extLst>
              <a:ext uri="{FF2B5EF4-FFF2-40B4-BE49-F238E27FC236}">
                <a16:creationId xmlns:a16="http://schemas.microsoft.com/office/drawing/2014/main" id="{C515B431-2FC9-4628-85AA-52CE16161D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6543"/>
          <a:stretch/>
        </p:blipFill>
        <p:spPr bwMode="auto">
          <a:xfrm>
            <a:off x="0" y="2984375"/>
            <a:ext cx="8964488" cy="33948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431CF63-3D32-429E-9547-90107F4ED483}"/>
              </a:ext>
            </a:extLst>
          </p:cNvPr>
          <p:cNvSpPr txBox="1"/>
          <p:nvPr/>
        </p:nvSpPr>
        <p:spPr>
          <a:xfrm>
            <a:off x="5773615" y="5772834"/>
            <a:ext cx="3168352" cy="646331"/>
          </a:xfrm>
          <a:prstGeom prst="rect">
            <a:avLst/>
          </a:prstGeom>
          <a:noFill/>
        </p:spPr>
        <p:txBody>
          <a:bodyPr wrap="square" rtlCol="0">
            <a:spAutoFit/>
          </a:bodyPr>
          <a:lstStyle/>
          <a:p>
            <a:r>
              <a:rPr lang="en-GB" dirty="0">
                <a:hlinkClick r:id="rId4"/>
              </a:rPr>
              <a:t>Roberts et al. (2015) Nature Climate Change</a:t>
            </a:r>
            <a:endParaRPr lang="en-GB" dirty="0"/>
          </a:p>
        </p:txBody>
      </p:sp>
    </p:spTree>
    <p:extLst>
      <p:ext uri="{BB962C8B-B14F-4D97-AF65-F5344CB8AC3E}">
        <p14:creationId xmlns:p14="http://schemas.microsoft.com/office/powerpoint/2010/main" val="2223230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9"/>
          <p:cNvSpPr>
            <a:spLocks noChangeArrowheads="1"/>
          </p:cNvSpPr>
          <p:nvPr/>
        </p:nvSpPr>
        <p:spPr bwMode="auto">
          <a:xfrm>
            <a:off x="611188" y="2420491"/>
            <a:ext cx="3455987" cy="1511300"/>
          </a:xfrm>
          <a:prstGeom prst="rect">
            <a:avLst/>
          </a:prstGeom>
          <a:solidFill>
            <a:schemeClr val="accent1">
              <a:alpha val="45097"/>
            </a:schemeClr>
          </a:solidFill>
          <a:ln w="127000" algn="ctr">
            <a:noFill/>
            <a:round/>
            <a:headEnd/>
            <a:tailEnd type="triangl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8435" name="Rectangle 50"/>
          <p:cNvSpPr>
            <a:spLocks noChangeArrowheads="1"/>
          </p:cNvSpPr>
          <p:nvPr/>
        </p:nvSpPr>
        <p:spPr bwMode="auto">
          <a:xfrm>
            <a:off x="4859338" y="2420491"/>
            <a:ext cx="3457575" cy="1557535"/>
          </a:xfrm>
          <a:prstGeom prst="rect">
            <a:avLst/>
          </a:prstGeom>
          <a:solidFill>
            <a:schemeClr val="accent1">
              <a:alpha val="45097"/>
            </a:schemeClr>
          </a:solidFill>
          <a:ln w="127000" algn="ctr">
            <a:noFill/>
            <a:round/>
            <a:headEnd/>
            <a:tailEnd type="triangl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Rectangle 4"/>
          <p:cNvSpPr/>
          <p:nvPr/>
        </p:nvSpPr>
        <p:spPr bwMode="auto">
          <a:xfrm>
            <a:off x="1187450" y="4328666"/>
            <a:ext cx="2879725" cy="863600"/>
          </a:xfrm>
          <a:prstGeom prst="rect">
            <a:avLst/>
          </a:prstGeom>
          <a:gradFill>
            <a:gsLst>
              <a:gs pos="0">
                <a:srgbClr val="00B0F0"/>
              </a:gs>
              <a:gs pos="50000">
                <a:schemeClr val="accent1">
                  <a:shade val="67500"/>
                  <a:satMod val="115000"/>
                </a:schemeClr>
              </a:gs>
              <a:gs pos="100000">
                <a:schemeClr val="accent1">
                  <a:shade val="100000"/>
                  <a:satMod val="115000"/>
                </a:schemeClr>
              </a:gs>
            </a:gsLst>
            <a:lin ang="5400000" scaled="0"/>
          </a:gra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6" name="Rectangle 5"/>
          <p:cNvSpPr/>
          <p:nvPr/>
        </p:nvSpPr>
        <p:spPr bwMode="auto">
          <a:xfrm>
            <a:off x="611188" y="3752403"/>
            <a:ext cx="576262" cy="1439863"/>
          </a:xfrm>
          <a:prstGeom prst="rect">
            <a:avLst/>
          </a:prstGeom>
          <a:gradFill>
            <a:gsLst>
              <a:gs pos="0">
                <a:srgbClr val="851B09"/>
              </a:gs>
              <a:gs pos="100000">
                <a:schemeClr val="bg2"/>
              </a:gs>
              <a:gs pos="100000">
                <a:schemeClr val="tx1"/>
              </a:gs>
            </a:gsLst>
            <a:lin ang="5400000" scaled="0"/>
          </a:gra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8439" name="Rectangle 6"/>
          <p:cNvSpPr>
            <a:spLocks noChangeArrowheads="1"/>
          </p:cNvSpPr>
          <p:nvPr/>
        </p:nvSpPr>
        <p:spPr bwMode="auto">
          <a:xfrm>
            <a:off x="1187450" y="3931791"/>
            <a:ext cx="2879725" cy="396875"/>
          </a:xfrm>
          <a:prstGeom prst="rect">
            <a:avLst/>
          </a:prstGeom>
          <a:solidFill>
            <a:srgbClr val="00B0F0"/>
          </a:solidFill>
          <a:ln w="9525" algn="ctr">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8440" name="Down Arrow 10"/>
          <p:cNvSpPr>
            <a:spLocks noChangeArrowheads="1"/>
          </p:cNvSpPr>
          <p:nvPr/>
        </p:nvSpPr>
        <p:spPr bwMode="auto">
          <a:xfrm>
            <a:off x="2484438" y="1824903"/>
            <a:ext cx="503237" cy="576262"/>
          </a:xfrm>
          <a:prstGeom prst="downArrow">
            <a:avLst>
              <a:gd name="adj1" fmla="val 50000"/>
              <a:gd name="adj2" fmla="val 50099"/>
            </a:avLst>
          </a:prstGeom>
          <a:solidFill>
            <a:srgbClr val="FF0000"/>
          </a:solidFill>
          <a:ln w="9525" algn="ctr">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8441" name="Down Arrow 11"/>
          <p:cNvSpPr>
            <a:spLocks noChangeArrowheads="1"/>
          </p:cNvSpPr>
          <p:nvPr/>
        </p:nvSpPr>
        <p:spPr bwMode="auto">
          <a:xfrm>
            <a:off x="2597150" y="4336603"/>
            <a:ext cx="276225" cy="379413"/>
          </a:xfrm>
          <a:prstGeom prst="downArrow">
            <a:avLst>
              <a:gd name="adj1" fmla="val 50000"/>
              <a:gd name="adj2" fmla="val 50097"/>
            </a:avLst>
          </a:prstGeom>
          <a:solidFill>
            <a:srgbClr val="FF0000"/>
          </a:solidFill>
          <a:ln w="9525" algn="ctr">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8442" name="Rectangle 12"/>
          <p:cNvSpPr>
            <a:spLocks noChangeArrowheads="1"/>
          </p:cNvSpPr>
          <p:nvPr/>
        </p:nvSpPr>
        <p:spPr bwMode="auto">
          <a:xfrm>
            <a:off x="695325" y="3511103"/>
            <a:ext cx="131763" cy="241300"/>
          </a:xfrm>
          <a:prstGeom prst="rect">
            <a:avLst/>
          </a:prstGeom>
          <a:solidFill>
            <a:srgbClr val="851B09"/>
          </a:solidFill>
          <a:ln w="9525" algn="ctr">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 name="Cloud 13"/>
          <p:cNvSpPr/>
          <p:nvPr/>
        </p:nvSpPr>
        <p:spPr bwMode="auto">
          <a:xfrm>
            <a:off x="539552" y="3104083"/>
            <a:ext cx="432048" cy="507581"/>
          </a:xfrm>
          <a:prstGeom prst="cloud">
            <a:avLst/>
          </a:prstGeom>
          <a:gradFill flip="none" rotWithShape="1">
            <a:gsLst>
              <a:gs pos="0">
                <a:srgbClr val="92D050"/>
              </a:gs>
              <a:gs pos="100000">
                <a:srgbClr val="367E4E"/>
              </a:gs>
              <a:gs pos="100000">
                <a:srgbClr val="365C3B"/>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cxnSp>
        <p:nvCxnSpPr>
          <p:cNvPr id="18448" name="Straight Connector 16"/>
          <p:cNvCxnSpPr>
            <a:cxnSpLocks noChangeShapeType="1"/>
          </p:cNvCxnSpPr>
          <p:nvPr/>
        </p:nvCxnSpPr>
        <p:spPr bwMode="auto">
          <a:xfrm>
            <a:off x="611188" y="2420491"/>
            <a:ext cx="3455987" cy="0"/>
          </a:xfrm>
          <a:prstGeom prst="line">
            <a:avLst/>
          </a:prstGeom>
          <a:noFill/>
          <a:ln w="63500" algn="ctr">
            <a:solidFill>
              <a:schemeClr val="tx1"/>
            </a:solidFill>
            <a:round/>
            <a:headEnd/>
            <a:tailEnd/>
          </a:ln>
        </p:spPr>
      </p:cxnSp>
      <p:sp>
        <p:nvSpPr>
          <p:cNvPr id="19" name="Rectangle 18"/>
          <p:cNvSpPr/>
          <p:nvPr/>
        </p:nvSpPr>
        <p:spPr bwMode="auto">
          <a:xfrm>
            <a:off x="5435600" y="4338562"/>
            <a:ext cx="2881313" cy="863600"/>
          </a:xfrm>
          <a:prstGeom prst="rect">
            <a:avLst/>
          </a:prstGeom>
          <a:gradFill>
            <a:gsLst>
              <a:gs pos="0">
                <a:srgbClr val="00B0F0"/>
              </a:gs>
              <a:gs pos="50000">
                <a:schemeClr val="accent1">
                  <a:shade val="67500"/>
                  <a:satMod val="115000"/>
                </a:schemeClr>
              </a:gs>
              <a:gs pos="100000">
                <a:schemeClr val="accent1">
                  <a:shade val="100000"/>
                  <a:satMod val="115000"/>
                </a:schemeClr>
              </a:gs>
            </a:gsLst>
            <a:lin ang="5400000" scaled="0"/>
          </a:gra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0" name="Rectangle 19"/>
          <p:cNvSpPr/>
          <p:nvPr/>
        </p:nvSpPr>
        <p:spPr bwMode="auto">
          <a:xfrm>
            <a:off x="4859338" y="3752403"/>
            <a:ext cx="576262" cy="1439863"/>
          </a:xfrm>
          <a:prstGeom prst="rect">
            <a:avLst/>
          </a:prstGeom>
          <a:gradFill>
            <a:gsLst>
              <a:gs pos="0">
                <a:srgbClr val="851B09"/>
              </a:gs>
              <a:gs pos="100000">
                <a:schemeClr val="bg2"/>
              </a:gs>
              <a:gs pos="100000">
                <a:schemeClr val="tx1"/>
              </a:gs>
            </a:gsLst>
            <a:lin ang="5400000" scaled="0"/>
          </a:gra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8451" name="Rectangle 20"/>
          <p:cNvSpPr>
            <a:spLocks noChangeArrowheads="1"/>
          </p:cNvSpPr>
          <p:nvPr/>
        </p:nvSpPr>
        <p:spPr bwMode="auto">
          <a:xfrm>
            <a:off x="5435600" y="3941191"/>
            <a:ext cx="2881313" cy="396875"/>
          </a:xfrm>
          <a:prstGeom prst="rect">
            <a:avLst/>
          </a:prstGeom>
          <a:solidFill>
            <a:srgbClr val="00B0F0"/>
          </a:solidFill>
          <a:ln w="9525" algn="ctr">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8452" name="Down Arrow 23"/>
          <p:cNvSpPr>
            <a:spLocks noChangeArrowheads="1"/>
          </p:cNvSpPr>
          <p:nvPr/>
        </p:nvSpPr>
        <p:spPr bwMode="auto">
          <a:xfrm>
            <a:off x="6732588" y="1824903"/>
            <a:ext cx="503237" cy="576262"/>
          </a:xfrm>
          <a:prstGeom prst="downArrow">
            <a:avLst>
              <a:gd name="adj1" fmla="val 50000"/>
              <a:gd name="adj2" fmla="val 50099"/>
            </a:avLst>
          </a:prstGeom>
          <a:solidFill>
            <a:srgbClr val="FF0000"/>
          </a:solidFill>
          <a:ln w="9525" algn="ctr">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8453" name="Rectangle 25"/>
          <p:cNvSpPr>
            <a:spLocks noChangeArrowheads="1"/>
          </p:cNvSpPr>
          <p:nvPr/>
        </p:nvSpPr>
        <p:spPr bwMode="auto">
          <a:xfrm>
            <a:off x="4943475" y="3511103"/>
            <a:ext cx="133350" cy="241300"/>
          </a:xfrm>
          <a:prstGeom prst="rect">
            <a:avLst/>
          </a:prstGeom>
          <a:solidFill>
            <a:srgbClr val="851B09"/>
          </a:solidFill>
          <a:ln w="9525" algn="ctr">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7" name="Cloud 26"/>
          <p:cNvSpPr/>
          <p:nvPr/>
        </p:nvSpPr>
        <p:spPr bwMode="auto">
          <a:xfrm>
            <a:off x="4788024" y="3104083"/>
            <a:ext cx="432048" cy="507581"/>
          </a:xfrm>
          <a:prstGeom prst="cloud">
            <a:avLst/>
          </a:prstGeom>
          <a:gradFill flip="none" rotWithShape="1">
            <a:gsLst>
              <a:gs pos="0">
                <a:srgbClr val="92D050"/>
              </a:gs>
              <a:gs pos="100000">
                <a:srgbClr val="367E4E"/>
              </a:gs>
              <a:gs pos="100000">
                <a:srgbClr val="365C3B"/>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cxnSp>
        <p:nvCxnSpPr>
          <p:cNvPr id="18459" name="Straight Connector 29"/>
          <p:cNvCxnSpPr>
            <a:cxnSpLocks noChangeShapeType="1"/>
          </p:cNvCxnSpPr>
          <p:nvPr/>
        </p:nvCxnSpPr>
        <p:spPr bwMode="auto">
          <a:xfrm>
            <a:off x="4859338" y="2420491"/>
            <a:ext cx="3457575" cy="0"/>
          </a:xfrm>
          <a:prstGeom prst="line">
            <a:avLst/>
          </a:prstGeom>
          <a:noFill/>
          <a:ln w="63500" algn="ctr">
            <a:solidFill>
              <a:schemeClr val="tx1"/>
            </a:solidFill>
            <a:round/>
            <a:headEnd/>
            <a:tailEnd/>
          </a:ln>
        </p:spPr>
      </p:cxnSp>
      <p:sp>
        <p:nvSpPr>
          <p:cNvPr id="18460" name="Down Arrow 30"/>
          <p:cNvSpPr>
            <a:spLocks noChangeArrowheads="1"/>
          </p:cNvSpPr>
          <p:nvPr/>
        </p:nvSpPr>
        <p:spPr bwMode="auto">
          <a:xfrm>
            <a:off x="6732588" y="4337868"/>
            <a:ext cx="503237" cy="576262"/>
          </a:xfrm>
          <a:prstGeom prst="downArrow">
            <a:avLst>
              <a:gd name="adj1" fmla="val 50000"/>
              <a:gd name="adj2" fmla="val 50099"/>
            </a:avLst>
          </a:prstGeom>
          <a:solidFill>
            <a:srgbClr val="FF0000"/>
          </a:solidFill>
          <a:ln w="9525" algn="ctr">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8462" name="TextBox 33"/>
          <p:cNvSpPr txBox="1">
            <a:spLocks noChangeArrowheads="1"/>
          </p:cNvSpPr>
          <p:nvPr/>
        </p:nvSpPr>
        <p:spPr bwMode="auto">
          <a:xfrm>
            <a:off x="1135162" y="2996952"/>
            <a:ext cx="1492622" cy="923330"/>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Arial" charset="0"/>
                <a:ea typeface="+mn-ea"/>
                <a:cs typeface="+mn-cs"/>
              </a:rPr>
              <a:t>Rapid surface warming</a:t>
            </a:r>
            <a:endParaRPr kumimoji="0" lang="en-GB" sz="1800" b="0" i="0" u="none" strike="noStrike" kern="1200" cap="none" spc="0" normalizeH="0" baseline="0" noProof="0" dirty="0">
              <a:ln>
                <a:noFill/>
              </a:ln>
              <a:solidFill>
                <a:srgbClr val="C00000"/>
              </a:solidFill>
              <a:effectLst/>
              <a:uLnTx/>
              <a:uFillTx/>
              <a:latin typeface="Arial" charset="0"/>
              <a:ea typeface="+mn-ea"/>
              <a:cs typeface="+mn-cs"/>
            </a:endParaRPr>
          </a:p>
        </p:txBody>
      </p:sp>
      <p:sp>
        <p:nvSpPr>
          <p:cNvPr id="18463" name="TextBox 34"/>
          <p:cNvSpPr txBox="1">
            <a:spLocks noChangeArrowheads="1"/>
          </p:cNvSpPr>
          <p:nvPr/>
        </p:nvSpPr>
        <p:spPr bwMode="auto">
          <a:xfrm>
            <a:off x="1908175" y="3936553"/>
            <a:ext cx="1196975" cy="40005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a:ln>
                  <a:noFill/>
                </a:ln>
                <a:solidFill>
                  <a:srgbClr val="FF0000"/>
                </a:solidFill>
                <a:effectLst/>
                <a:uLnTx/>
                <a:uFillTx/>
                <a:latin typeface="Arial" charset="0"/>
                <a:ea typeface="+mn-ea"/>
                <a:cs typeface="+mn-cs"/>
              </a:rPr>
              <a:t>heating</a:t>
            </a:r>
          </a:p>
        </p:txBody>
      </p:sp>
      <p:sp>
        <p:nvSpPr>
          <p:cNvPr id="18464" name="TextBox 35"/>
          <p:cNvSpPr txBox="1">
            <a:spLocks noChangeArrowheads="1"/>
          </p:cNvSpPr>
          <p:nvPr/>
        </p:nvSpPr>
        <p:spPr bwMode="auto">
          <a:xfrm>
            <a:off x="1584325" y="4657278"/>
            <a:ext cx="2051050" cy="369888"/>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FF0000"/>
                </a:solidFill>
                <a:effectLst/>
                <a:uLnTx/>
                <a:uFillTx/>
                <a:latin typeface="Arial" charset="0"/>
                <a:ea typeface="+mn-ea"/>
                <a:cs typeface="+mn-cs"/>
              </a:rPr>
              <a:t>Weak heating</a:t>
            </a:r>
          </a:p>
        </p:txBody>
      </p:sp>
      <p:sp>
        <p:nvSpPr>
          <p:cNvPr id="18465" name="TextBox 36"/>
          <p:cNvSpPr txBox="1">
            <a:spLocks noChangeArrowheads="1"/>
          </p:cNvSpPr>
          <p:nvPr/>
        </p:nvSpPr>
        <p:spPr bwMode="auto">
          <a:xfrm>
            <a:off x="6399213" y="4841428"/>
            <a:ext cx="1196975" cy="40005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a:ln>
                  <a:noFill/>
                </a:ln>
                <a:solidFill>
                  <a:srgbClr val="FF0000"/>
                </a:solidFill>
                <a:effectLst/>
                <a:uLnTx/>
                <a:uFillTx/>
                <a:latin typeface="Arial" charset="0"/>
                <a:ea typeface="+mn-ea"/>
                <a:cs typeface="+mn-cs"/>
              </a:rPr>
              <a:t>heating</a:t>
            </a:r>
          </a:p>
        </p:txBody>
      </p:sp>
      <p:sp>
        <p:nvSpPr>
          <p:cNvPr id="18466" name="Down Arrow 37"/>
          <p:cNvSpPr>
            <a:spLocks noChangeArrowheads="1"/>
          </p:cNvSpPr>
          <p:nvPr/>
        </p:nvSpPr>
        <p:spPr bwMode="auto">
          <a:xfrm>
            <a:off x="2484438" y="3401566"/>
            <a:ext cx="503237" cy="576262"/>
          </a:xfrm>
          <a:prstGeom prst="downArrow">
            <a:avLst>
              <a:gd name="adj1" fmla="val 50000"/>
              <a:gd name="adj2" fmla="val 50099"/>
            </a:avLst>
          </a:prstGeom>
          <a:solidFill>
            <a:srgbClr val="FF0000"/>
          </a:solidFill>
          <a:ln w="9525" algn="ctr">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1" name="Cloud 40"/>
          <p:cNvSpPr/>
          <p:nvPr/>
        </p:nvSpPr>
        <p:spPr bwMode="auto">
          <a:xfrm>
            <a:off x="6876256" y="2619258"/>
            <a:ext cx="1160512" cy="507581"/>
          </a:xfrm>
          <a:prstGeom prst="cloud">
            <a:avLst/>
          </a:prstGeom>
          <a:gradFill flip="none" rotWithShape="1">
            <a:gsLst>
              <a:gs pos="0">
                <a:schemeClr val="bg2"/>
              </a:gs>
              <a:gs pos="100000">
                <a:schemeClr val="bg1">
                  <a:lumMod val="50000"/>
                </a:schemeClr>
              </a:gs>
              <a:gs pos="100000">
                <a:srgbClr val="365C3B"/>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42" name="Cloud 41"/>
          <p:cNvSpPr/>
          <p:nvPr/>
        </p:nvSpPr>
        <p:spPr bwMode="auto">
          <a:xfrm>
            <a:off x="2771800" y="2609155"/>
            <a:ext cx="1160512" cy="507581"/>
          </a:xfrm>
          <a:prstGeom prst="cloud">
            <a:avLst/>
          </a:prstGeom>
          <a:gradFill flip="none" rotWithShape="1">
            <a:gsLst>
              <a:gs pos="0">
                <a:schemeClr val="bg2"/>
              </a:gs>
              <a:gs pos="100000">
                <a:schemeClr val="bg1">
                  <a:lumMod val="50000"/>
                </a:schemeClr>
              </a:gs>
              <a:gs pos="100000">
                <a:srgbClr val="365C3B"/>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8475" name="TextBox 42"/>
          <p:cNvSpPr txBox="1">
            <a:spLocks noChangeArrowheads="1"/>
          </p:cNvSpPr>
          <p:nvPr/>
        </p:nvSpPr>
        <p:spPr bwMode="auto">
          <a:xfrm>
            <a:off x="611560" y="5286349"/>
            <a:ext cx="3455987" cy="92333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charset="0"/>
                <a:ea typeface="+mn-ea"/>
                <a:cs typeface="+mn-cs"/>
              </a:rPr>
              <a:t>1980s-1990s: </a:t>
            </a:r>
            <a:r>
              <a:rPr kumimoji="0" lang="en-GB" sz="1800" b="0" i="0" u="none" strike="noStrike" kern="1200" cap="none" spc="0" normalizeH="0" baseline="0" noProof="0" dirty="0">
                <a:ln>
                  <a:noFill/>
                </a:ln>
                <a:solidFill>
                  <a:prstClr val="black"/>
                </a:solidFill>
                <a:effectLst/>
                <a:uLnTx/>
                <a:uFillTx/>
                <a:latin typeface="Arial" charset="0"/>
                <a:ea typeface="+mn-ea"/>
                <a:cs typeface="+mn-cs"/>
              </a:rPr>
              <a:t>heating of upper layers of the ocean – rapidly rising surface temperature</a:t>
            </a:r>
          </a:p>
        </p:txBody>
      </p:sp>
      <p:sp>
        <p:nvSpPr>
          <p:cNvPr id="18476" name="TextBox 43"/>
          <p:cNvSpPr txBox="1">
            <a:spLocks noChangeArrowheads="1"/>
          </p:cNvSpPr>
          <p:nvPr/>
        </p:nvSpPr>
        <p:spPr bwMode="auto">
          <a:xfrm>
            <a:off x="4859338" y="5286349"/>
            <a:ext cx="3457575" cy="923925"/>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charset="0"/>
                <a:ea typeface="+mn-ea"/>
                <a:cs typeface="+mn-cs"/>
              </a:rPr>
              <a:t>2000s: </a:t>
            </a:r>
            <a:r>
              <a:rPr kumimoji="0" lang="en-GB" sz="1800" b="0" i="0" u="none" strike="noStrike" kern="1200" cap="none" spc="0" normalizeH="0" baseline="0" noProof="0" dirty="0">
                <a:ln>
                  <a:noFill/>
                </a:ln>
                <a:solidFill>
                  <a:prstClr val="black"/>
                </a:solidFill>
                <a:effectLst/>
                <a:uLnTx/>
                <a:uFillTx/>
                <a:latin typeface="Arial" charset="0"/>
                <a:ea typeface="+mn-ea"/>
                <a:cs typeface="+mn-cs"/>
              </a:rPr>
              <a:t>heating of deeper layers of the ocean – slower rises in surface temperature</a:t>
            </a:r>
          </a:p>
        </p:txBody>
      </p:sp>
      <p:sp>
        <p:nvSpPr>
          <p:cNvPr id="45" name="Circular Arrow 44"/>
          <p:cNvSpPr/>
          <p:nvPr/>
        </p:nvSpPr>
        <p:spPr bwMode="auto">
          <a:xfrm flipH="1">
            <a:off x="1187624" y="4235063"/>
            <a:ext cx="792088" cy="894372"/>
          </a:xfrm>
          <a:prstGeom prst="circularArrow">
            <a:avLst/>
          </a:prstGeom>
          <a:solidFill>
            <a:schemeClr val="accent1"/>
          </a:solidFill>
          <a:ln w="12700" cap="flat" cmpd="sng" algn="ctr">
            <a:solidFill>
              <a:schemeClr val="tx1"/>
            </a:solidFill>
            <a:prstDash val="solid"/>
            <a:round/>
            <a:headEnd type="none" w="med" len="med"/>
            <a:tailEnd type="triangle" w="med" len="med"/>
          </a:ln>
          <a:effectLst/>
          <a:scene3d>
            <a:camera prst="orthographicFront">
              <a:rot lat="0" lon="0" rev="5400000"/>
            </a:camera>
            <a:lightRig rig="threePt" dir="t"/>
          </a:scene3d>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7" name="Circular Arrow 46"/>
          <p:cNvSpPr/>
          <p:nvPr/>
        </p:nvSpPr>
        <p:spPr bwMode="auto">
          <a:xfrm flipH="1">
            <a:off x="3419872" y="4210131"/>
            <a:ext cx="792088" cy="894372"/>
          </a:xfrm>
          <a:prstGeom prst="circularArrow">
            <a:avLst/>
          </a:prstGeom>
          <a:solidFill>
            <a:schemeClr val="accent1"/>
          </a:solidFill>
          <a:ln w="12700" cap="flat" cmpd="sng" algn="ctr">
            <a:solidFill>
              <a:schemeClr val="tx1"/>
            </a:solidFill>
            <a:prstDash val="solid"/>
            <a:round/>
            <a:headEnd type="none" w="med" len="med"/>
            <a:tailEnd type="triangle" w="med" len="med"/>
          </a:ln>
          <a:effectLst/>
          <a:scene3d>
            <a:camera prst="orthographicFront">
              <a:rot lat="0" lon="0" rev="16500000"/>
            </a:camera>
            <a:lightRig rig="threePt" dir="t"/>
          </a:scene3d>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8" name="Circular Arrow 47"/>
          <p:cNvSpPr/>
          <p:nvPr/>
        </p:nvSpPr>
        <p:spPr bwMode="auto">
          <a:xfrm flipH="1">
            <a:off x="5305528" y="4265339"/>
            <a:ext cx="1282696" cy="1080120"/>
          </a:xfrm>
          <a:prstGeom prst="circularArrow">
            <a:avLst/>
          </a:prstGeom>
          <a:solidFill>
            <a:schemeClr val="accent1"/>
          </a:solidFill>
          <a:ln w="12700" cap="flat" cmpd="sng" algn="ctr">
            <a:solidFill>
              <a:schemeClr val="tx1"/>
            </a:solidFill>
            <a:prstDash val="solid"/>
            <a:round/>
            <a:headEnd type="none" w="med" len="med"/>
            <a:tailEnd type="triangle" w="med" len="med"/>
          </a:ln>
          <a:effectLst/>
          <a:scene3d>
            <a:camera prst="orthographicFront">
              <a:rot lat="0" lon="0" rev="5400000"/>
            </a:camera>
            <a:lightRig rig="threePt" dir="t"/>
          </a:scene3d>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9" name="Circular Arrow 48"/>
          <p:cNvSpPr/>
          <p:nvPr/>
        </p:nvSpPr>
        <p:spPr bwMode="auto">
          <a:xfrm flipH="1">
            <a:off x="7308304" y="4193331"/>
            <a:ext cx="1282696" cy="1152314"/>
          </a:xfrm>
          <a:prstGeom prst="circularArrow">
            <a:avLst/>
          </a:prstGeom>
          <a:solidFill>
            <a:schemeClr val="accent1"/>
          </a:solidFill>
          <a:ln w="12700" cap="flat" cmpd="sng" algn="ctr">
            <a:solidFill>
              <a:schemeClr val="tx1"/>
            </a:solidFill>
            <a:prstDash val="solid"/>
            <a:round/>
            <a:headEnd type="none" w="med" len="med"/>
            <a:tailEnd type="triangle" w="med" len="med"/>
          </a:ln>
          <a:effectLst/>
          <a:scene3d>
            <a:camera prst="orthographicFront">
              <a:rot lat="0" lon="0" rev="16500000"/>
            </a:camera>
            <a:lightRig rig="threePt" dir="t"/>
          </a:scene3d>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2" name="Title 1"/>
          <p:cNvSpPr txBox="1">
            <a:spLocks/>
          </p:cNvSpPr>
          <p:nvPr/>
        </p:nvSpPr>
        <p:spPr bwMode="auto">
          <a:xfrm>
            <a:off x="611560" y="1025698"/>
            <a:ext cx="7705353" cy="791543"/>
          </a:xfrm>
          <a:prstGeom prst="rect">
            <a:avLst/>
          </a:prstGeom>
          <a:noFill/>
          <a:ln w="9525">
            <a:solidFill>
              <a:srgbClr val="FF0000"/>
            </a:solidFill>
            <a:miter lim="800000"/>
            <a:headEnd/>
            <a:tailEnd/>
          </a:ln>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700" b="0" i="0" u="none" strike="noStrike" kern="1200" cap="none" spc="0" normalizeH="0" baseline="0" noProof="0" dirty="0">
                <a:ln>
                  <a:noFill/>
                </a:ln>
                <a:solidFill>
                  <a:srgbClr val="FF0000"/>
                </a:solidFill>
                <a:effectLst/>
                <a:uLnTx/>
                <a:uFillTx/>
                <a:latin typeface="Calibri" pitchFamily="34" charset="0"/>
                <a:ea typeface="+mn-ea"/>
                <a:cs typeface="+mn-cs"/>
              </a:rPr>
              <a:t>Heating</a:t>
            </a:r>
            <a:r>
              <a:rPr kumimoji="0" lang="en-GB" sz="2700" b="0" i="0" u="none" strike="noStrike" kern="1200" cap="none" spc="0" normalizeH="0" baseline="0" noProof="0" dirty="0">
                <a:ln>
                  <a:noFill/>
                </a:ln>
                <a:solidFill>
                  <a:prstClr val="black"/>
                </a:solidFill>
                <a:effectLst/>
                <a:uLnTx/>
                <a:uFillTx/>
                <a:latin typeface="Calibri" pitchFamily="34" charset="0"/>
                <a:ea typeface="+mn-ea"/>
                <a:cs typeface="+mn-cs"/>
              </a:rPr>
              <a:t> due to rising greenhouse gas concentrations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also influenced by aerosol pollution and natural factors e.g. volcanoes, the sun</a:t>
            </a:r>
          </a:p>
        </p:txBody>
      </p:sp>
      <p:sp>
        <p:nvSpPr>
          <p:cNvPr id="18467" name="Down Arrow 38"/>
          <p:cNvSpPr>
            <a:spLocks noChangeArrowheads="1"/>
          </p:cNvSpPr>
          <p:nvPr/>
        </p:nvSpPr>
        <p:spPr bwMode="auto">
          <a:xfrm>
            <a:off x="6732588" y="3401566"/>
            <a:ext cx="503237" cy="576262"/>
          </a:xfrm>
          <a:prstGeom prst="downArrow">
            <a:avLst>
              <a:gd name="adj1" fmla="val 50000"/>
              <a:gd name="adj2" fmla="val 50099"/>
            </a:avLst>
          </a:prstGeom>
          <a:solidFill>
            <a:srgbClr val="FF0000"/>
          </a:solidFill>
          <a:ln w="9525" algn="ctr">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4" name="Title 1"/>
          <p:cNvSpPr txBox="1">
            <a:spLocks/>
          </p:cNvSpPr>
          <p:nvPr/>
        </p:nvSpPr>
        <p:spPr>
          <a:xfrm>
            <a:off x="251520" y="153269"/>
            <a:ext cx="8496944" cy="755451"/>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3200" dirty="0">
                <a:solidFill>
                  <a:srgbClr val="0070C0"/>
                </a:solidFill>
                <a:latin typeface="Calibri" panose="020F0502020204030204" pitchFamily="34" charset="0"/>
              </a:rPr>
              <a:t>Ocean </a:t>
            </a:r>
            <a:r>
              <a:rPr kumimoji="0" lang="en-GB" sz="3200" b="0" i="0" u="none" strike="noStrike" kern="1200" cap="none" spc="0" normalizeH="0" baseline="0" noProof="0" dirty="0">
                <a:ln>
                  <a:noFill/>
                </a:ln>
                <a:solidFill>
                  <a:srgbClr val="0070C0"/>
                </a:solidFill>
                <a:effectLst/>
                <a:uLnTx/>
                <a:uFillTx/>
                <a:latin typeface="Calibri" panose="020F0502020204030204" pitchFamily="34" charset="0"/>
                <a:ea typeface="+mj-ea"/>
                <a:cs typeface="+mj-cs"/>
              </a:rPr>
              <a:t>climate fluctuations </a:t>
            </a:r>
            <a:r>
              <a:rPr lang="en-GB" sz="3200" dirty="0">
                <a:solidFill>
                  <a:srgbClr val="0070C0"/>
                </a:solidFill>
                <a:latin typeface="Calibri" panose="020F0502020204030204" pitchFamily="34" charset="0"/>
              </a:rPr>
              <a:t>explain slowdown</a:t>
            </a:r>
            <a:endParaRPr kumimoji="0" lang="en-GB" sz="3200" b="0" i="0" u="none" strike="noStrike" kern="1200" cap="none" spc="0" normalizeH="0" baseline="0" noProof="0" dirty="0">
              <a:ln>
                <a:noFill/>
              </a:ln>
              <a:solidFill>
                <a:srgbClr val="0070C0"/>
              </a:solidFill>
              <a:effectLst/>
              <a:uLnTx/>
              <a:uFillTx/>
              <a:latin typeface="Calibri" panose="020F0502020204030204" pitchFamily="34" charset="0"/>
              <a:ea typeface="+mj-ea"/>
              <a:cs typeface="+mj-cs"/>
            </a:endParaRPr>
          </a:p>
        </p:txBody>
      </p:sp>
      <p:sp>
        <p:nvSpPr>
          <p:cNvPr id="4" name="TextBox 3"/>
          <p:cNvSpPr txBox="1"/>
          <p:nvPr/>
        </p:nvSpPr>
        <p:spPr>
          <a:xfrm>
            <a:off x="531168" y="6237312"/>
            <a:ext cx="7641232"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Large body of research – listed on </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hlinkClick r:id="rId3"/>
              </a:rPr>
              <a:t>DEEP-C project website</a:t>
            </a:r>
            <a:endPar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6" name="TextBox 33"/>
          <p:cNvSpPr txBox="1">
            <a:spLocks noChangeArrowheads="1"/>
          </p:cNvSpPr>
          <p:nvPr/>
        </p:nvSpPr>
        <p:spPr bwMode="auto">
          <a:xfrm>
            <a:off x="5436096" y="2996952"/>
            <a:ext cx="1492622" cy="923330"/>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E67B10"/>
                </a:solidFill>
                <a:effectLst/>
                <a:uLnTx/>
                <a:uFillTx/>
                <a:latin typeface="Arial" charset="0"/>
                <a:ea typeface="+mn-ea"/>
                <a:cs typeface="+mn-cs"/>
              </a:rPr>
              <a:t>Slower surface warming</a:t>
            </a:r>
            <a:endParaRPr kumimoji="0" lang="en-GB" sz="1800" b="0" i="0" u="none" strike="noStrike" kern="1200" cap="none" spc="0" normalizeH="0" baseline="0" noProof="0" dirty="0">
              <a:ln>
                <a:noFill/>
              </a:ln>
              <a:solidFill>
                <a:srgbClr val="E67B10"/>
              </a:solidFill>
              <a:effectLst/>
              <a:uLnTx/>
              <a:uFillTx/>
              <a:latin typeface="Arial" charset="0"/>
              <a:ea typeface="+mn-ea"/>
              <a:cs typeface="+mn-cs"/>
            </a:endParaRPr>
          </a:p>
        </p:txBody>
      </p:sp>
      <p:grpSp>
        <p:nvGrpSpPr>
          <p:cNvPr id="43" name="Group 42"/>
          <p:cNvGrpSpPr/>
          <p:nvPr/>
        </p:nvGrpSpPr>
        <p:grpSpPr>
          <a:xfrm>
            <a:off x="7276351" y="4221088"/>
            <a:ext cx="608017" cy="266454"/>
            <a:chOff x="5404757" y="5987389"/>
            <a:chExt cx="608017" cy="266454"/>
          </a:xfrm>
        </p:grpSpPr>
        <p:sp>
          <p:nvSpPr>
            <p:cNvPr id="50" name="Freeform 49"/>
            <p:cNvSpPr/>
            <p:nvPr/>
          </p:nvSpPr>
          <p:spPr>
            <a:xfrm>
              <a:off x="5404757" y="5987389"/>
              <a:ext cx="608017" cy="266454"/>
            </a:xfrm>
            <a:custGeom>
              <a:avLst/>
              <a:gdLst>
                <a:gd name="connsiteX0" fmla="*/ 489857 w 608017"/>
                <a:gd name="connsiteY0" fmla="*/ 152154 h 266454"/>
                <a:gd name="connsiteX1" fmla="*/ 408214 w 608017"/>
                <a:gd name="connsiteY1" fmla="*/ 119497 h 266454"/>
                <a:gd name="connsiteX2" fmla="*/ 359229 w 608017"/>
                <a:gd name="connsiteY2" fmla="*/ 86840 h 266454"/>
                <a:gd name="connsiteX3" fmla="*/ 293914 w 608017"/>
                <a:gd name="connsiteY3" fmla="*/ 70511 h 266454"/>
                <a:gd name="connsiteX4" fmla="*/ 48986 w 608017"/>
                <a:gd name="connsiteY4" fmla="*/ 119497 h 266454"/>
                <a:gd name="connsiteX5" fmla="*/ 16329 w 608017"/>
                <a:gd name="connsiteY5" fmla="*/ 168482 h 266454"/>
                <a:gd name="connsiteX6" fmla="*/ 0 w 608017"/>
                <a:gd name="connsiteY6" fmla="*/ 217468 h 266454"/>
                <a:gd name="connsiteX7" fmla="*/ 65314 w 608017"/>
                <a:gd name="connsiteY7" fmla="*/ 233797 h 266454"/>
                <a:gd name="connsiteX8" fmla="*/ 163286 w 608017"/>
                <a:gd name="connsiteY8" fmla="*/ 266454 h 266454"/>
                <a:gd name="connsiteX9" fmla="*/ 310243 w 608017"/>
                <a:gd name="connsiteY9" fmla="*/ 233797 h 266454"/>
                <a:gd name="connsiteX10" fmla="*/ 359229 w 608017"/>
                <a:gd name="connsiteY10" fmla="*/ 201140 h 266454"/>
                <a:gd name="connsiteX11" fmla="*/ 375557 w 608017"/>
                <a:gd name="connsiteY11" fmla="*/ 152154 h 266454"/>
                <a:gd name="connsiteX12" fmla="*/ 440872 w 608017"/>
                <a:gd name="connsiteY12" fmla="*/ 70511 h 266454"/>
                <a:gd name="connsiteX13" fmla="*/ 506186 w 608017"/>
                <a:gd name="connsiteY13" fmla="*/ 5197 h 266454"/>
                <a:gd name="connsiteX14" fmla="*/ 522514 w 608017"/>
                <a:gd name="connsiteY14" fmla="*/ 54182 h 266454"/>
                <a:gd name="connsiteX15" fmla="*/ 555172 w 608017"/>
                <a:gd name="connsiteY15" fmla="*/ 86840 h 266454"/>
                <a:gd name="connsiteX16" fmla="*/ 571500 w 608017"/>
                <a:gd name="connsiteY16" fmla="*/ 135825 h 266454"/>
                <a:gd name="connsiteX17" fmla="*/ 604157 w 608017"/>
                <a:gd name="connsiteY17" fmla="*/ 184811 h 266454"/>
                <a:gd name="connsiteX18" fmla="*/ 522514 w 608017"/>
                <a:gd name="connsiteY18" fmla="*/ 168482 h 266454"/>
                <a:gd name="connsiteX19" fmla="*/ 408214 w 608017"/>
                <a:gd name="connsiteY19" fmla="*/ 135825 h 26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8017" h="266454">
                  <a:moveTo>
                    <a:pt x="489857" y="152154"/>
                  </a:moveTo>
                  <a:cubicBezTo>
                    <a:pt x="462643" y="141268"/>
                    <a:pt x="434430" y="132605"/>
                    <a:pt x="408214" y="119497"/>
                  </a:cubicBezTo>
                  <a:cubicBezTo>
                    <a:pt x="390662" y="110721"/>
                    <a:pt x="377267" y="94570"/>
                    <a:pt x="359229" y="86840"/>
                  </a:cubicBezTo>
                  <a:cubicBezTo>
                    <a:pt x="338602" y="78000"/>
                    <a:pt x="315686" y="75954"/>
                    <a:pt x="293914" y="70511"/>
                  </a:cubicBezTo>
                  <a:cubicBezTo>
                    <a:pt x="204133" y="77993"/>
                    <a:pt x="114862" y="53622"/>
                    <a:pt x="48986" y="119497"/>
                  </a:cubicBezTo>
                  <a:cubicBezTo>
                    <a:pt x="35109" y="133373"/>
                    <a:pt x="25105" y="150930"/>
                    <a:pt x="16329" y="168482"/>
                  </a:cubicBezTo>
                  <a:cubicBezTo>
                    <a:pt x="8632" y="183877"/>
                    <a:pt x="5443" y="201139"/>
                    <a:pt x="0" y="217468"/>
                  </a:cubicBezTo>
                  <a:cubicBezTo>
                    <a:pt x="21771" y="222911"/>
                    <a:pt x="43819" y="227348"/>
                    <a:pt x="65314" y="233797"/>
                  </a:cubicBezTo>
                  <a:cubicBezTo>
                    <a:pt x="98286" y="243689"/>
                    <a:pt x="163286" y="266454"/>
                    <a:pt x="163286" y="266454"/>
                  </a:cubicBezTo>
                  <a:cubicBezTo>
                    <a:pt x="200909" y="260183"/>
                    <a:pt x="270048" y="253894"/>
                    <a:pt x="310243" y="233797"/>
                  </a:cubicBezTo>
                  <a:cubicBezTo>
                    <a:pt x="327796" y="225021"/>
                    <a:pt x="342900" y="212026"/>
                    <a:pt x="359229" y="201140"/>
                  </a:cubicBezTo>
                  <a:cubicBezTo>
                    <a:pt x="364672" y="184811"/>
                    <a:pt x="367860" y="167549"/>
                    <a:pt x="375557" y="152154"/>
                  </a:cubicBezTo>
                  <a:cubicBezTo>
                    <a:pt x="396156" y="110956"/>
                    <a:pt x="410496" y="100887"/>
                    <a:pt x="440872" y="70511"/>
                  </a:cubicBezTo>
                  <a:cubicBezTo>
                    <a:pt x="447092" y="51849"/>
                    <a:pt x="456422" y="-19685"/>
                    <a:pt x="506186" y="5197"/>
                  </a:cubicBezTo>
                  <a:cubicBezTo>
                    <a:pt x="521580" y="12894"/>
                    <a:pt x="513659" y="39423"/>
                    <a:pt x="522514" y="54182"/>
                  </a:cubicBezTo>
                  <a:cubicBezTo>
                    <a:pt x="530435" y="67383"/>
                    <a:pt x="544286" y="75954"/>
                    <a:pt x="555172" y="86840"/>
                  </a:cubicBezTo>
                  <a:cubicBezTo>
                    <a:pt x="560615" y="103168"/>
                    <a:pt x="563803" y="120430"/>
                    <a:pt x="571500" y="135825"/>
                  </a:cubicBezTo>
                  <a:cubicBezTo>
                    <a:pt x="580276" y="153378"/>
                    <a:pt x="620486" y="173925"/>
                    <a:pt x="604157" y="184811"/>
                  </a:cubicBezTo>
                  <a:cubicBezTo>
                    <a:pt x="581065" y="200206"/>
                    <a:pt x="549289" y="175784"/>
                    <a:pt x="522514" y="168482"/>
                  </a:cubicBezTo>
                  <a:cubicBezTo>
                    <a:pt x="396461" y="134104"/>
                    <a:pt x="462590" y="135825"/>
                    <a:pt x="408214" y="135825"/>
                  </a:cubicBezTo>
                </a:path>
              </a:pathLst>
            </a:custGeom>
            <a:gradFill>
              <a:gsLst>
                <a:gs pos="0">
                  <a:srgbClr val="0070C0"/>
                </a:gs>
                <a:gs pos="62000">
                  <a:schemeClr val="bg1">
                    <a:lumMod val="50000"/>
                  </a:schemeClr>
                </a:gs>
                <a:gs pos="100000">
                  <a:schemeClr val="bg1">
                    <a:lumMod val="75000"/>
                  </a:schemeClr>
                </a:gs>
                <a:gs pos="9000">
                  <a:schemeClr val="tx1">
                    <a:lumMod val="75000"/>
                  </a:schemeClr>
                </a:gs>
              </a:gsLst>
              <a:lin ang="5400000" scaled="1"/>
            </a:gradFill>
            <a:ln w="38100">
              <a:noFill/>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1" name="Oval 50"/>
            <p:cNvSpPr/>
            <p:nvPr/>
          </p:nvSpPr>
          <p:spPr>
            <a:xfrm flipV="1">
              <a:off x="5508104" y="6119585"/>
              <a:ext cx="45719" cy="45719"/>
            </a:xfrm>
            <a:prstGeom prst="ellipse">
              <a:avLst/>
            </a:prstGeom>
            <a:solidFill>
              <a:schemeClr val="tx1"/>
            </a:solidFill>
            <a:ln w="12700">
              <a:solidFill>
                <a:srgbClr val="000000"/>
              </a:solidFill>
            </a:ln>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2" name="Freeform 51"/>
            <p:cNvSpPr/>
            <p:nvPr/>
          </p:nvSpPr>
          <p:spPr>
            <a:xfrm>
              <a:off x="5472000" y="6210000"/>
              <a:ext cx="109538" cy="7359"/>
            </a:xfrm>
            <a:custGeom>
              <a:avLst/>
              <a:gdLst>
                <a:gd name="connsiteX0" fmla="*/ 0 w 109538"/>
                <a:gd name="connsiteY0" fmla="*/ 7144 h 7359"/>
                <a:gd name="connsiteX1" fmla="*/ 23813 w 109538"/>
                <a:gd name="connsiteY1" fmla="*/ 4763 h 7359"/>
                <a:gd name="connsiteX2" fmla="*/ 38100 w 109538"/>
                <a:gd name="connsiteY2" fmla="*/ 0 h 7359"/>
                <a:gd name="connsiteX3" fmla="*/ 78581 w 109538"/>
                <a:gd name="connsiteY3" fmla="*/ 2382 h 7359"/>
                <a:gd name="connsiteX4" fmla="*/ 109538 w 109538"/>
                <a:gd name="connsiteY4" fmla="*/ 7144 h 7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8" h="7359">
                  <a:moveTo>
                    <a:pt x="0" y="7144"/>
                  </a:moveTo>
                  <a:cubicBezTo>
                    <a:pt x="7938" y="6350"/>
                    <a:pt x="15972" y="6233"/>
                    <a:pt x="23813" y="4763"/>
                  </a:cubicBezTo>
                  <a:cubicBezTo>
                    <a:pt x="28747" y="3838"/>
                    <a:pt x="38100" y="0"/>
                    <a:pt x="38100" y="0"/>
                  </a:cubicBezTo>
                  <a:cubicBezTo>
                    <a:pt x="51594" y="794"/>
                    <a:pt x="65178" y="634"/>
                    <a:pt x="78581" y="2382"/>
                  </a:cubicBezTo>
                  <a:cubicBezTo>
                    <a:pt x="128557" y="8901"/>
                    <a:pt x="54184" y="7144"/>
                    <a:pt x="109538" y="7144"/>
                  </a:cubicBezTo>
                </a:path>
              </a:pathLst>
            </a:custGeom>
            <a:noFill/>
            <a:ln w="9525">
              <a:solidFill>
                <a:schemeClr val="tx2"/>
              </a:solidFill>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53" name="TextBox 52">
            <a:extLst>
              <a:ext uri="{FF2B5EF4-FFF2-40B4-BE49-F238E27FC236}">
                <a16:creationId xmlns:a16="http://schemas.microsoft.com/office/drawing/2014/main" id="{57CDDC7F-E31E-438D-AC58-2C3A7830CD31}"/>
              </a:ext>
            </a:extLst>
          </p:cNvPr>
          <p:cNvSpPr txBox="1"/>
          <p:nvPr/>
        </p:nvSpPr>
        <p:spPr>
          <a:xfrm>
            <a:off x="4283968" y="607162"/>
            <a:ext cx="4140361" cy="369332"/>
          </a:xfrm>
          <a:prstGeom prst="rect">
            <a:avLst/>
          </a:prstGeom>
          <a:noFill/>
        </p:spPr>
        <p:txBody>
          <a:bodyPr wrap="square" rtlCol="0">
            <a:spAutoFit/>
          </a:bodyPr>
          <a:lstStyle/>
          <a:p>
            <a:r>
              <a:rPr lang="en-GB" dirty="0">
                <a:solidFill>
                  <a:prstClr val="black"/>
                </a:solidFill>
                <a:latin typeface="Calibri" pitchFamily="34" charset="0"/>
              </a:rPr>
              <a:t>e.g. </a:t>
            </a:r>
            <a:r>
              <a:rPr lang="en-GB" dirty="0">
                <a:latin typeface="+mn-lt"/>
                <a:hlinkClick r:id="rId4"/>
              </a:rPr>
              <a:t>Allan (2017) Nature Climate Change</a:t>
            </a:r>
            <a:endParaRPr lang="en-GB" dirty="0">
              <a:latin typeface="+mn-lt"/>
            </a:endParaRPr>
          </a:p>
        </p:txBody>
      </p:sp>
    </p:spTree>
    <p:extLst>
      <p:ext uri="{BB962C8B-B14F-4D97-AF65-F5344CB8AC3E}">
        <p14:creationId xmlns:p14="http://schemas.microsoft.com/office/powerpoint/2010/main" val="314659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4.44444E-6 -1.11111E-6 L -0.13211 -0.01435 " pathEditMode="relative" rAng="0" ptsTypes="AA">
                                      <p:cBhvr>
                                        <p:cTn id="6" dur="2000" fill="hold"/>
                                        <p:tgtEl>
                                          <p:spTgt spid="43"/>
                                        </p:tgtEl>
                                        <p:attrNameLst>
                                          <p:attrName>ppt_x</p:attrName>
                                          <p:attrName>ppt_y</p:attrName>
                                        </p:attrNameLst>
                                      </p:cBhvr>
                                      <p:rCtr x="-6615" y="-7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20220"/>
          <a:stretch/>
        </p:blipFill>
        <p:spPr>
          <a:xfrm>
            <a:off x="4607496" y="3882940"/>
            <a:ext cx="4536504" cy="2714412"/>
          </a:xfrm>
          <a:prstGeom prst="rect">
            <a:avLst/>
          </a:prstGeom>
        </p:spPr>
      </p:pic>
      <p:sp>
        <p:nvSpPr>
          <p:cNvPr id="2" name="Title 1"/>
          <p:cNvSpPr>
            <a:spLocks noGrp="1"/>
          </p:cNvSpPr>
          <p:nvPr>
            <p:ph type="title"/>
          </p:nvPr>
        </p:nvSpPr>
        <p:spPr>
          <a:xfrm>
            <a:off x="251520" y="44624"/>
            <a:ext cx="5976664" cy="1143000"/>
          </a:xfrm>
        </p:spPr>
        <p:txBody>
          <a:bodyPr/>
          <a:lstStyle/>
          <a:p>
            <a:r>
              <a:rPr lang="en-GB" sz="3200" dirty="0">
                <a:solidFill>
                  <a:srgbClr val="0B33B5"/>
                </a:solidFill>
              </a:rPr>
              <a:t>Energy flows are important for climate and the tropical rainy belt</a:t>
            </a:r>
          </a:p>
        </p:txBody>
      </p:sp>
      <p:sp>
        <p:nvSpPr>
          <p:cNvPr id="3" name="Content Placeholder 2"/>
          <p:cNvSpPr>
            <a:spLocks noGrp="1"/>
          </p:cNvSpPr>
          <p:nvPr>
            <p:ph idx="1"/>
          </p:nvPr>
        </p:nvSpPr>
        <p:spPr>
          <a:xfrm>
            <a:off x="251520" y="5161838"/>
            <a:ext cx="4337100" cy="1152128"/>
          </a:xfrm>
        </p:spPr>
        <p:txBody>
          <a:bodyPr/>
          <a:lstStyle/>
          <a:p>
            <a:pPr marL="0" lvl="0" indent="0" algn="r">
              <a:buNone/>
            </a:pPr>
            <a:r>
              <a:rPr lang="en-GB" sz="2000" b="1" dirty="0"/>
              <a:t>Right: </a:t>
            </a:r>
            <a:r>
              <a:rPr lang="en-GB" sz="2000" dirty="0">
                <a:solidFill>
                  <a:srgbClr val="000000"/>
                </a:solidFill>
              </a:rPr>
              <a:t>The flows between hemispheres are important for climate and in the position of the tropical rainy belt which climate simulations struggle to capture </a:t>
            </a:r>
          </a:p>
          <a:p>
            <a:pPr marL="0" lvl="0" indent="0" algn="r">
              <a:buNone/>
            </a:pPr>
            <a:r>
              <a:rPr lang="en-GB" sz="1800" dirty="0">
                <a:solidFill>
                  <a:srgbClr val="000000"/>
                </a:solidFill>
                <a:hlinkClick r:id="rId4"/>
              </a:rPr>
              <a:t>Loeb et al. (2016) </a:t>
            </a:r>
            <a:r>
              <a:rPr lang="en-GB" sz="1800" dirty="0" err="1">
                <a:solidFill>
                  <a:srgbClr val="000000"/>
                </a:solidFill>
                <a:hlinkClick r:id="rId4"/>
              </a:rPr>
              <a:t>Clim</a:t>
            </a:r>
            <a:r>
              <a:rPr lang="en-GB" sz="1800" dirty="0">
                <a:solidFill>
                  <a:srgbClr val="000000"/>
                </a:solidFill>
                <a:hlinkClick r:id="rId4"/>
              </a:rPr>
              <a:t>. </a:t>
            </a:r>
            <a:r>
              <a:rPr lang="en-GB" sz="1800" dirty="0" err="1">
                <a:solidFill>
                  <a:srgbClr val="000000"/>
                </a:solidFill>
                <a:hlinkClick r:id="rId4"/>
              </a:rPr>
              <a:t>Dyn</a:t>
            </a:r>
            <a:endParaRPr lang="en-GB" sz="1800" dirty="0">
              <a:solidFill>
                <a:srgbClr val="000000"/>
              </a:solidFill>
            </a:endParaRPr>
          </a:p>
          <a:p>
            <a:pPr marL="0" indent="0">
              <a:buNone/>
            </a:pPr>
            <a:endParaRPr lang="en-GB" sz="2000" dirty="0"/>
          </a:p>
        </p:txBody>
      </p:sp>
      <p:sp>
        <p:nvSpPr>
          <p:cNvPr id="8" name="Content Placeholder 2"/>
          <p:cNvSpPr txBox="1">
            <a:spLocks/>
          </p:cNvSpPr>
          <p:nvPr/>
        </p:nvSpPr>
        <p:spPr bwMode="auto">
          <a:xfrm>
            <a:off x="5064332" y="1805148"/>
            <a:ext cx="3756140"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GB" sz="2000" b="1" kern="0" dirty="0"/>
              <a:t>Left: </a:t>
            </a:r>
            <a:r>
              <a:rPr lang="en-GB" sz="2000" kern="0" dirty="0"/>
              <a:t>We can now reconstruct how energy is accumulating and moving between each of </a:t>
            </a:r>
            <a:r>
              <a:rPr lang="en-GB" sz="2000" kern="0" dirty="0" err="1"/>
              <a:t>Earth;’s</a:t>
            </a:r>
            <a:r>
              <a:rPr lang="en-GB" sz="2000" kern="0" dirty="0"/>
              <a:t> hemispheres (energy flow in peta watts) </a:t>
            </a:r>
            <a:r>
              <a:rPr lang="en-GB" sz="1800" kern="0" dirty="0">
                <a:hlinkClick r:id="rId5"/>
              </a:rPr>
              <a:t>Liu et al. (2017) JGR</a:t>
            </a:r>
            <a:r>
              <a:rPr lang="en-GB" sz="1800" kern="0" dirty="0"/>
              <a:t> </a:t>
            </a:r>
          </a:p>
        </p:txBody>
      </p:sp>
      <p:pic>
        <p:nvPicPr>
          <p:cNvPr id="5" name="Picture 4">
            <a:extLst>
              <a:ext uri="{FF2B5EF4-FFF2-40B4-BE49-F238E27FC236}">
                <a16:creationId xmlns:a16="http://schemas.microsoft.com/office/drawing/2014/main" id="{D5BE2B33-CC94-4965-8C78-3C6C587ECCF6}"/>
              </a:ext>
            </a:extLst>
          </p:cNvPr>
          <p:cNvPicPr>
            <a:picLocks noChangeAspect="1"/>
          </p:cNvPicPr>
          <p:nvPr/>
        </p:nvPicPr>
        <p:blipFill rotWithShape="1">
          <a:blip r:embed="rId6"/>
          <a:srcRect l="7221" r="3137"/>
          <a:stretch/>
        </p:blipFill>
        <p:spPr>
          <a:xfrm>
            <a:off x="107504" y="1417639"/>
            <a:ext cx="4965942" cy="3091482"/>
          </a:xfrm>
          <a:prstGeom prst="rect">
            <a:avLst/>
          </a:prstGeom>
        </p:spPr>
      </p:pic>
      <p:pic>
        <p:nvPicPr>
          <p:cNvPr id="7" name="Picture 2" descr="NCEO - National Centre for Earth Observation">
            <a:extLst>
              <a:ext uri="{FF2B5EF4-FFF2-40B4-BE49-F238E27FC236}">
                <a16:creationId xmlns:a16="http://schemas.microsoft.com/office/drawing/2014/main" id="{6F3DE921-8A99-4C26-9B28-3B83D8F0AE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96207" y="204607"/>
            <a:ext cx="2483270" cy="6321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ADA5115-1D3B-4286-87B0-D70B6FDD7782}"/>
              </a:ext>
            </a:extLst>
          </p:cNvPr>
          <p:cNvSpPr txBox="1"/>
          <p:nvPr/>
        </p:nvSpPr>
        <p:spPr>
          <a:xfrm>
            <a:off x="251520" y="4509121"/>
            <a:ext cx="4464496" cy="369332"/>
          </a:xfrm>
          <a:prstGeom prst="rect">
            <a:avLst/>
          </a:prstGeom>
          <a:noFill/>
        </p:spPr>
        <p:txBody>
          <a:bodyPr wrap="square" rtlCol="0">
            <a:spAutoFit/>
          </a:bodyPr>
          <a:lstStyle/>
          <a:p>
            <a:r>
              <a:rPr lang="en-GB" dirty="0"/>
              <a:t>See also </a:t>
            </a:r>
            <a:r>
              <a:rPr lang="en-GB" dirty="0">
                <a:hlinkClick r:id="rId8"/>
              </a:rPr>
              <a:t>Weather &amp; Climate blog post</a:t>
            </a:r>
            <a:endParaRPr lang="en-GB" dirty="0"/>
          </a:p>
        </p:txBody>
      </p:sp>
      <p:pic>
        <p:nvPicPr>
          <p:cNvPr id="5122" name="Picture 2" descr="http://blogs.reading.ac.uk/weather-and-climate-at-reading/files/2016/04/2016-04-11-Richard-Allan-Fig-1-DEEPC_Loeb_energyflow_200006-201505.png">
            <a:extLst>
              <a:ext uri="{FF2B5EF4-FFF2-40B4-BE49-F238E27FC236}">
                <a16:creationId xmlns:a16="http://schemas.microsoft.com/office/drawing/2014/main" id="{6F666992-8EB2-4F79-99D1-9404B9A9D5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9459" y="1255641"/>
            <a:ext cx="4866597" cy="3193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58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5"/>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332656"/>
            <a:ext cx="7776864" cy="1143000"/>
          </a:xfrm>
        </p:spPr>
        <p:txBody>
          <a:bodyPr/>
          <a:lstStyle/>
          <a:p>
            <a:pPr algn="l"/>
            <a:r>
              <a:rPr lang="en-GB" sz="3600" dirty="0">
                <a:solidFill>
                  <a:schemeClr val="accent2"/>
                </a:solidFill>
                <a:latin typeface="Calibri" pitchFamily="34" charset="0"/>
              </a:rPr>
              <a:t>A hiatus in global warming?</a:t>
            </a:r>
          </a:p>
        </p:txBody>
      </p:sp>
      <p:sp>
        <p:nvSpPr>
          <p:cNvPr id="3" name="Content Placeholder 2"/>
          <p:cNvSpPr>
            <a:spLocks noGrp="1"/>
          </p:cNvSpPr>
          <p:nvPr>
            <p:ph idx="1"/>
          </p:nvPr>
        </p:nvSpPr>
        <p:spPr>
          <a:xfrm>
            <a:off x="611560" y="1340768"/>
            <a:ext cx="8208912" cy="4114800"/>
          </a:xfrm>
        </p:spPr>
        <p:txBody>
          <a:bodyPr/>
          <a:lstStyle/>
          <a:p>
            <a:r>
              <a:rPr lang="en-GB" sz="2200" dirty="0">
                <a:latin typeface="Calibri" pitchFamily="34" charset="0"/>
              </a:rPr>
              <a:t>No: the oceans have continued to warm,                                             sea levels have continued to rise…</a:t>
            </a:r>
          </a:p>
          <a:p>
            <a:r>
              <a:rPr lang="en-GB" sz="2200" dirty="0">
                <a:latin typeface="Calibri" pitchFamily="34" charset="0"/>
              </a:rPr>
              <a:t>But…</a:t>
            </a:r>
            <a:r>
              <a:rPr lang="en-GB" sz="2200" b="1" dirty="0">
                <a:latin typeface="Calibri" pitchFamily="34" charset="0"/>
              </a:rPr>
              <a:t>natural factors temporarily suppressed the rate of </a:t>
            </a:r>
            <a:r>
              <a:rPr lang="en-GB" sz="2200" b="1" u="sng" dirty="0">
                <a:latin typeface="Calibri" pitchFamily="34" charset="0"/>
              </a:rPr>
              <a:t>surface</a:t>
            </a:r>
            <a:r>
              <a:rPr lang="en-GB" sz="2200" b="1" dirty="0">
                <a:latin typeface="Calibri" pitchFamily="34" charset="0"/>
              </a:rPr>
              <a:t> warming… </a:t>
            </a:r>
            <a:r>
              <a:rPr lang="en-GB" sz="2200" dirty="0">
                <a:latin typeface="Calibri" pitchFamily="34" charset="0"/>
              </a:rPr>
              <a:t>slightly</a:t>
            </a:r>
          </a:p>
          <a:p>
            <a:pPr lvl="1"/>
            <a:r>
              <a:rPr lang="en-GB" sz="2000" dirty="0">
                <a:solidFill>
                  <a:schemeClr val="accent6"/>
                </a:solidFill>
                <a:latin typeface="Calibri" pitchFamily="34" charset="0"/>
              </a:rPr>
              <a:t>A slight dimming of the sun and small volcanic eruptions  offset some of the heating from rising greenhouse gases but…</a:t>
            </a:r>
          </a:p>
          <a:p>
            <a:pPr lvl="1"/>
            <a:r>
              <a:rPr lang="en-GB" sz="2000" dirty="0">
                <a:solidFill>
                  <a:srgbClr val="00B050"/>
                </a:solidFill>
                <a:latin typeface="Calibri" pitchFamily="34" charset="0"/>
              </a:rPr>
              <a:t>Crucially, ocean fluctuations rearranged where heat has accumulated </a:t>
            </a:r>
          </a:p>
          <a:p>
            <a:pPr lvl="1"/>
            <a:r>
              <a:rPr lang="en-GB" sz="2000" dirty="0">
                <a:solidFill>
                  <a:schemeClr val="accent6"/>
                </a:solidFill>
                <a:latin typeface="Calibri" panose="020F0502020204030204" pitchFamily="34" charset="0"/>
              </a:rPr>
              <a:t>Climate models can simulate ocean fluctuations but are not designed to capture timings of lumps and bumps in temperature record.</a:t>
            </a:r>
          </a:p>
          <a:p>
            <a:pPr lvl="1"/>
            <a:r>
              <a:rPr lang="en-GB" sz="2000" dirty="0">
                <a:solidFill>
                  <a:srgbClr val="00B050"/>
                </a:solidFill>
                <a:latin typeface="Calibri" pitchFamily="34" charset="0"/>
              </a:rPr>
              <a:t>Accounting for improved understanding of radiative forcing and ocean “weather” climate simulations are consistent with observations</a:t>
            </a:r>
          </a:p>
          <a:p>
            <a:r>
              <a:rPr lang="en-GB" sz="2200" dirty="0">
                <a:latin typeface="Calibri" pitchFamily="34" charset="0"/>
              </a:rPr>
              <a:t>DEEP-C contributed to understanding how Earth is continuing to heat, building on a </a:t>
            </a:r>
            <a:r>
              <a:rPr lang="en-GB" sz="2200" dirty="0">
                <a:latin typeface="Calibri" pitchFamily="34" charset="0"/>
                <a:hlinkClick r:id="rId2"/>
              </a:rPr>
              <a:t>large body of evidence</a:t>
            </a:r>
            <a:endParaRPr lang="en-GB" sz="2200" dirty="0">
              <a:latin typeface="Calibri" pitchFamily="34" charset="0"/>
            </a:endParaRPr>
          </a:p>
          <a:p>
            <a:r>
              <a:rPr lang="en-GB" sz="2200" dirty="0">
                <a:latin typeface="Calibri" pitchFamily="34" charset="0"/>
              </a:rPr>
              <a:t>How much the planet will warm this century and beyond mostly depends on total </a:t>
            </a:r>
            <a:r>
              <a:rPr lang="en-GB" sz="2200">
                <a:latin typeface="Calibri" pitchFamily="34" charset="0"/>
              </a:rPr>
              <a:t>greenhouse gas emissions</a:t>
            </a:r>
            <a:r>
              <a:rPr lang="en-GB" sz="2200" dirty="0">
                <a:latin typeface="Calibri" pitchFamily="34" charset="0"/>
              </a:rPr>
              <a:t>… so us</a:t>
            </a:r>
          </a:p>
        </p:txBody>
      </p:sp>
      <p:pic>
        <p:nvPicPr>
          <p:cNvPr id="6" name="Picture 2" descr="http://www.carbonbrief.org/media/157445/dr_greenswindle_499x338.jpg">
            <a:extLst>
              <a:ext uri="{FF2B5EF4-FFF2-40B4-BE49-F238E27FC236}">
                <a16:creationId xmlns:a16="http://schemas.microsoft.com/office/drawing/2014/main" id="{96626A9D-62CA-48BD-9FB9-71BE9E8C4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188640"/>
            <a:ext cx="2736304" cy="1853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59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CC5BE-A0DC-4CA2-ACAA-3383703086A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7F52910-F892-4B26-88D2-6EDA5C7ED831}"/>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3462565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urryja.files.wordpress.com/2013/02/afig6.jpg"/>
          <p:cNvPicPr>
            <a:picLocks noChangeAspect="1" noChangeArrowheads="1"/>
          </p:cNvPicPr>
          <p:nvPr/>
        </p:nvPicPr>
        <p:blipFill rotWithShape="1">
          <a:blip r:embed="rId2">
            <a:extLst>
              <a:ext uri="{28A0092B-C50C-407E-A947-70E740481C1C}">
                <a14:useLocalDpi xmlns:a14="http://schemas.microsoft.com/office/drawing/2010/main" val="0"/>
              </a:ext>
            </a:extLst>
          </a:blip>
          <a:srcRect l="6206" r="13176" b="9869"/>
          <a:stretch/>
        </p:blipFill>
        <p:spPr bwMode="auto">
          <a:xfrm>
            <a:off x="323528" y="534475"/>
            <a:ext cx="7179734" cy="62068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380" y="908720"/>
            <a:ext cx="7066882" cy="5688452"/>
          </a:xfrm>
          <a:prstGeom prst="rect">
            <a:avLst/>
          </a:prstGeom>
        </p:spPr>
      </p:pic>
      <p:sp>
        <p:nvSpPr>
          <p:cNvPr id="4" name="TextBox 3"/>
          <p:cNvSpPr txBox="1"/>
          <p:nvPr/>
        </p:nvSpPr>
        <p:spPr>
          <a:xfrm>
            <a:off x="2699792" y="5661248"/>
            <a:ext cx="4824536" cy="369332"/>
          </a:xfrm>
          <a:prstGeom prst="rect">
            <a:avLst/>
          </a:prstGeom>
          <a:noFill/>
        </p:spPr>
        <p:txBody>
          <a:bodyPr wrap="square" rtlCol="0">
            <a:spAutoFit/>
          </a:bodyPr>
          <a:lstStyle/>
          <a:p>
            <a:pPr algn="ctr" eaLnBrk="1" hangingPunct="1"/>
            <a:r>
              <a:rPr lang="en-GB" sz="1800" dirty="0">
                <a:solidFill>
                  <a:srgbClr val="000000"/>
                </a:solidFill>
                <a:latin typeface="Arial" charset="0"/>
              </a:rPr>
              <a:t>By Ed Hawkins: see </a:t>
            </a:r>
            <a:r>
              <a:rPr lang="en-GB" sz="1800" dirty="0">
                <a:solidFill>
                  <a:srgbClr val="000000"/>
                </a:solidFill>
                <a:latin typeface="Arial" charset="0"/>
                <a:hlinkClick r:id="rId4"/>
              </a:rPr>
              <a:t>Climate Lab Book</a:t>
            </a:r>
            <a:r>
              <a:rPr lang="en-GB" sz="1800" dirty="0">
                <a:solidFill>
                  <a:srgbClr val="000000"/>
                </a:solidFill>
                <a:latin typeface="Arial" charset="0"/>
              </a:rPr>
              <a:t> </a:t>
            </a:r>
          </a:p>
        </p:txBody>
      </p:sp>
      <p:cxnSp>
        <p:nvCxnSpPr>
          <p:cNvPr id="6" name="Straight Arrow Connector 5"/>
          <p:cNvCxnSpPr/>
          <p:nvPr/>
        </p:nvCxnSpPr>
        <p:spPr bwMode="auto">
          <a:xfrm flipV="1">
            <a:off x="7308304" y="2427991"/>
            <a:ext cx="0" cy="1505065"/>
          </a:xfrm>
          <a:prstGeom prst="straightConnector1">
            <a:avLst/>
          </a:prstGeom>
          <a:solidFill>
            <a:schemeClr val="accent1"/>
          </a:solidFill>
          <a:ln w="50800" cap="flat" cmpd="sng" algn="ctr">
            <a:solidFill>
              <a:schemeClr val="accent2">
                <a:lumMod val="50000"/>
              </a:schemeClr>
            </a:solidFill>
            <a:prstDash val="solid"/>
            <a:round/>
            <a:headEnd type="arrow" w="med" len="med"/>
            <a:tailEnd type="arrow"/>
          </a:ln>
          <a:effectLst/>
        </p:spPr>
      </p:cxnSp>
      <p:cxnSp>
        <p:nvCxnSpPr>
          <p:cNvPr id="8" name="Straight Arrow Connector 7"/>
          <p:cNvCxnSpPr/>
          <p:nvPr/>
        </p:nvCxnSpPr>
        <p:spPr bwMode="auto">
          <a:xfrm flipV="1">
            <a:off x="7884368" y="534475"/>
            <a:ext cx="0" cy="4766733"/>
          </a:xfrm>
          <a:prstGeom prst="straightConnector1">
            <a:avLst/>
          </a:prstGeom>
          <a:solidFill>
            <a:schemeClr val="accent1"/>
          </a:solidFill>
          <a:ln w="50800" cap="flat" cmpd="sng" algn="ctr">
            <a:solidFill>
              <a:schemeClr val="tx1"/>
            </a:solidFill>
            <a:prstDash val="solid"/>
            <a:round/>
            <a:headEnd type="arrow" w="med" len="med"/>
            <a:tailEnd type="arrow"/>
          </a:ln>
          <a:effectLst/>
        </p:spPr>
      </p:cxnSp>
      <p:sp>
        <p:nvSpPr>
          <p:cNvPr id="13" name="TextBox 12"/>
          <p:cNvSpPr txBox="1"/>
          <p:nvPr/>
        </p:nvSpPr>
        <p:spPr>
          <a:xfrm>
            <a:off x="6012160" y="2987660"/>
            <a:ext cx="3168352" cy="369332"/>
          </a:xfrm>
          <a:prstGeom prst="rect">
            <a:avLst/>
          </a:prstGeom>
          <a:noFill/>
          <a:scene3d>
            <a:camera prst="orthographicFront">
              <a:rot lat="0" lon="0" rev="16200000"/>
            </a:camera>
            <a:lightRig rig="threePt" dir="t"/>
          </a:scene3d>
        </p:spPr>
        <p:txBody>
          <a:bodyPr wrap="square" rtlCol="0">
            <a:spAutoFit/>
          </a:bodyPr>
          <a:lstStyle/>
          <a:p>
            <a:pPr algn="ctr" eaLnBrk="1" hangingPunct="1"/>
            <a:r>
              <a:rPr lang="en-GB" sz="1800" dirty="0">
                <a:solidFill>
                  <a:srgbClr val="CCCCFF">
                    <a:lumMod val="50000"/>
                  </a:srgbClr>
                </a:solidFill>
                <a:latin typeface="Arial" charset="0"/>
              </a:rPr>
              <a:t>Climate sensitivity</a:t>
            </a:r>
          </a:p>
        </p:txBody>
      </p:sp>
      <p:sp>
        <p:nvSpPr>
          <p:cNvPr id="15" name="TextBox 14"/>
          <p:cNvSpPr txBox="1"/>
          <p:nvPr/>
        </p:nvSpPr>
        <p:spPr>
          <a:xfrm>
            <a:off x="4932040" y="2699628"/>
            <a:ext cx="6480720" cy="369332"/>
          </a:xfrm>
          <a:prstGeom prst="rect">
            <a:avLst/>
          </a:prstGeom>
          <a:noFill/>
          <a:scene3d>
            <a:camera prst="orthographicFront">
              <a:rot lat="0" lon="0" rev="16200000"/>
            </a:camera>
            <a:lightRig rig="threePt" dir="t"/>
          </a:scene3d>
        </p:spPr>
        <p:txBody>
          <a:bodyPr wrap="square" rtlCol="0">
            <a:spAutoFit/>
          </a:bodyPr>
          <a:lstStyle/>
          <a:p>
            <a:pPr algn="ctr" eaLnBrk="1" hangingPunct="1"/>
            <a:r>
              <a:rPr lang="en-GB" sz="1800" dirty="0">
                <a:solidFill>
                  <a:srgbClr val="000000"/>
                </a:solidFill>
                <a:latin typeface="Arial" charset="0"/>
              </a:rPr>
              <a:t>Climate sensitivity and socioeconomic scenario</a:t>
            </a:r>
          </a:p>
        </p:txBody>
      </p:sp>
      <p:sp>
        <p:nvSpPr>
          <p:cNvPr id="2" name="Title 1"/>
          <p:cNvSpPr>
            <a:spLocks noGrp="1"/>
          </p:cNvSpPr>
          <p:nvPr>
            <p:ph type="title"/>
          </p:nvPr>
        </p:nvSpPr>
        <p:spPr>
          <a:xfrm>
            <a:off x="457200" y="274638"/>
            <a:ext cx="6851104" cy="778098"/>
          </a:xfrm>
        </p:spPr>
        <p:txBody>
          <a:bodyPr/>
          <a:lstStyle/>
          <a:p>
            <a:r>
              <a:rPr lang="en-GB" dirty="0">
                <a:solidFill>
                  <a:schemeClr val="tx1"/>
                </a:solidFill>
                <a:latin typeface="Calibri" panose="020F0502020204030204" pitchFamily="34" charset="0"/>
              </a:rPr>
              <a:t>How much will planet warm?</a:t>
            </a:r>
          </a:p>
        </p:txBody>
      </p:sp>
    </p:spTree>
    <p:extLst>
      <p:ext uri="{BB962C8B-B14F-4D97-AF65-F5344CB8AC3E}">
        <p14:creationId xmlns:p14="http://schemas.microsoft.com/office/powerpoint/2010/main" val="4190371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04664"/>
            <a:ext cx="7772400" cy="864096"/>
          </a:xfrm>
        </p:spPr>
        <p:txBody>
          <a:bodyPr/>
          <a:lstStyle/>
          <a:p>
            <a:pPr algn="l"/>
            <a:r>
              <a:rPr lang="en-GB" sz="4000" dirty="0">
                <a:solidFill>
                  <a:srgbClr val="002060"/>
                </a:solidFill>
                <a:latin typeface="Calibri" panose="020F0502020204030204" pitchFamily="34" charset="0"/>
              </a:rPr>
              <a:t>COP21 Paris Climate Deal</a:t>
            </a:r>
            <a:br>
              <a:rPr lang="en-GB" sz="4000" dirty="0">
                <a:solidFill>
                  <a:srgbClr val="002060"/>
                </a:solidFill>
                <a:latin typeface="Calibri" panose="020F0502020204030204" pitchFamily="34" charset="0"/>
              </a:rPr>
            </a:br>
            <a:r>
              <a:rPr lang="en-GB" sz="1800" dirty="0">
                <a:solidFill>
                  <a:srgbClr val="002060"/>
                </a:solidFill>
                <a:latin typeface="Calibri" panose="020F0502020204030204" pitchFamily="34" charset="0"/>
              </a:rPr>
              <a:t>source: http://www.carbonbrief.org/analysis-the-final-paris-climate-deal</a:t>
            </a:r>
          </a:p>
        </p:txBody>
      </p:sp>
      <p:sp>
        <p:nvSpPr>
          <p:cNvPr id="3" name="Content Placeholder 2"/>
          <p:cNvSpPr>
            <a:spLocks noGrp="1"/>
          </p:cNvSpPr>
          <p:nvPr>
            <p:ph idx="1"/>
          </p:nvPr>
        </p:nvSpPr>
        <p:spPr>
          <a:xfrm>
            <a:off x="683568" y="1484784"/>
            <a:ext cx="7772400" cy="4114800"/>
          </a:xfrm>
        </p:spPr>
        <p:txBody>
          <a:bodyPr/>
          <a:lstStyle/>
          <a:p>
            <a:r>
              <a:rPr lang="en-GB" sz="2000" b="1" dirty="0">
                <a:latin typeface="Calibri" panose="020F0502020204030204" pitchFamily="34" charset="0"/>
              </a:rPr>
              <a:t>Target</a:t>
            </a:r>
            <a:r>
              <a:rPr lang="en-GB" sz="2000" dirty="0">
                <a:latin typeface="Calibri" panose="020F0502020204030204" pitchFamily="34" charset="0"/>
              </a:rPr>
              <a:t>: global temperature well below 2</a:t>
            </a:r>
            <a:r>
              <a:rPr lang="en-GB" sz="2000" baseline="30000" dirty="0">
                <a:latin typeface="Calibri" panose="020F0502020204030204" pitchFamily="34" charset="0"/>
              </a:rPr>
              <a:t>o</a:t>
            </a:r>
            <a:r>
              <a:rPr lang="en-GB" sz="2000" dirty="0">
                <a:latin typeface="Calibri" panose="020F0502020204030204" pitchFamily="34" charset="0"/>
              </a:rPr>
              <a:t>C; efforts to limit to 1.5</a:t>
            </a:r>
            <a:r>
              <a:rPr lang="en-GB" sz="2000" baseline="30000" dirty="0">
                <a:latin typeface="Calibri" panose="020F0502020204030204" pitchFamily="34" charset="0"/>
              </a:rPr>
              <a:t>o</a:t>
            </a:r>
            <a:r>
              <a:rPr lang="en-GB" sz="2000" dirty="0">
                <a:latin typeface="Calibri" panose="020F0502020204030204" pitchFamily="34" charset="0"/>
              </a:rPr>
              <a:t>C</a:t>
            </a:r>
          </a:p>
          <a:p>
            <a:r>
              <a:rPr lang="en-GB" sz="2000" b="1" dirty="0">
                <a:latin typeface="Calibri" panose="020F0502020204030204" pitchFamily="34" charset="0"/>
              </a:rPr>
              <a:t>Mitigation</a:t>
            </a:r>
            <a:r>
              <a:rPr lang="en-GB" sz="2000" dirty="0">
                <a:latin typeface="Calibri" panose="020F0502020204030204" pitchFamily="34" charset="0"/>
              </a:rPr>
              <a:t>: pursue policies aiming to achieve INDC climate pledges; subsequent pledges progressively more ambitious; global stocktake 2018 &amp; then every 5 years; peak global greenhouse gas emissions “as soon as possible”; “balance” between emissions &amp; sinks 2050-2100</a:t>
            </a:r>
          </a:p>
          <a:p>
            <a:r>
              <a:rPr lang="en-GB" sz="2000" b="1" dirty="0">
                <a:latin typeface="Calibri" panose="020F0502020204030204" pitchFamily="34" charset="0"/>
              </a:rPr>
              <a:t>Adaptation</a:t>
            </a:r>
            <a:r>
              <a:rPr lang="en-GB" sz="2000" dirty="0">
                <a:latin typeface="Calibri" panose="020F0502020204030204" pitchFamily="34" charset="0"/>
              </a:rPr>
              <a:t>: $100bn/</a:t>
            </a:r>
            <a:r>
              <a:rPr lang="en-GB" sz="2000" dirty="0" err="1">
                <a:latin typeface="Calibri" panose="020F0502020204030204" pitchFamily="34" charset="0"/>
              </a:rPr>
              <a:t>yr</a:t>
            </a:r>
            <a:r>
              <a:rPr lang="en-GB" sz="2000" dirty="0">
                <a:latin typeface="Calibri" panose="020F0502020204030204" pitchFamily="34" charset="0"/>
              </a:rPr>
              <a:t> fund for developing countries: new collective quantified goal by 2025; periodic review of adaptive planning of Loss &amp; damage has its own Article in the agreement — now on par with mitigation &amp; adaptation; liability/compensation excluded.</a:t>
            </a:r>
          </a:p>
          <a:p>
            <a:r>
              <a:rPr lang="en-GB" sz="2000" b="1" dirty="0">
                <a:latin typeface="Calibri" panose="020F0502020204030204" pitchFamily="34" charset="0"/>
              </a:rPr>
              <a:t>Transparency: </a:t>
            </a:r>
            <a:r>
              <a:rPr lang="en-GB" sz="2000" dirty="0">
                <a:latin typeface="Calibri" panose="020F0502020204030204" pitchFamily="34" charset="0"/>
              </a:rPr>
              <a:t>"facilitative, non-intrusive, non-punitive” system of review will track countries’ progress; emissions trading allowed; aviation/shipping not included </a:t>
            </a:r>
          </a:p>
          <a:p>
            <a:r>
              <a:rPr lang="en-GB" sz="2000" b="1" dirty="0">
                <a:latin typeface="Calibri" panose="020F0502020204030204" pitchFamily="34" charset="0"/>
              </a:rPr>
              <a:t>Treaty: </a:t>
            </a:r>
            <a:r>
              <a:rPr lang="en-GB" sz="2000" dirty="0">
                <a:latin typeface="Calibri" panose="020F0502020204030204" pitchFamily="34" charset="0"/>
              </a:rPr>
              <a:t>deal enters force once 55+ parties, covering at least 55% of global emissions have signed up</a:t>
            </a:r>
          </a:p>
        </p:txBody>
      </p:sp>
    </p:spTree>
    <p:extLst>
      <p:ext uri="{BB962C8B-B14F-4D97-AF65-F5344CB8AC3E}">
        <p14:creationId xmlns:p14="http://schemas.microsoft.com/office/powerpoint/2010/main" val="543349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6059016" cy="1143000"/>
          </a:xfrm>
        </p:spPr>
        <p:txBody>
          <a:bodyPr/>
          <a:lstStyle/>
          <a:p>
            <a:r>
              <a:rPr lang="en-GB" sz="4000" dirty="0">
                <a:solidFill>
                  <a:srgbClr val="002060"/>
                </a:solidFill>
              </a:rPr>
              <a:t>Implications for future</a:t>
            </a:r>
          </a:p>
        </p:txBody>
      </p:sp>
      <p:pic>
        <p:nvPicPr>
          <p:cNvPr id="3074" name="Picture 2" descr="Hiatus animation">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501523"/>
            <a:ext cx="6264696" cy="518430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www.climatechange2013.org/images/figures/WGI_AR5_FigSPM-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4076" b="69041"/>
          <a:stretch/>
        </p:blipFill>
        <p:spPr bwMode="auto">
          <a:xfrm>
            <a:off x="5940152" y="116632"/>
            <a:ext cx="3100767" cy="16831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092280" y="5385990"/>
            <a:ext cx="1728192" cy="923330"/>
          </a:xfrm>
          <a:prstGeom prst="rect">
            <a:avLst/>
          </a:prstGeom>
          <a:noFill/>
        </p:spPr>
        <p:txBody>
          <a:bodyPr wrap="square" rtlCol="0">
            <a:spAutoFit/>
          </a:bodyPr>
          <a:lstStyle/>
          <a:p>
            <a:r>
              <a:rPr lang="en-GB" dirty="0"/>
              <a:t>From </a:t>
            </a:r>
            <a:r>
              <a:rPr lang="en-GB" dirty="0">
                <a:hlinkClick r:id="rId2"/>
              </a:rPr>
              <a:t>Climate Lab Book</a:t>
            </a:r>
            <a:r>
              <a:rPr lang="en-GB" dirty="0"/>
              <a:t> blog (Ed Hawkins)</a:t>
            </a:r>
          </a:p>
        </p:txBody>
      </p:sp>
    </p:spTree>
    <p:extLst>
      <p:ext uri="{BB962C8B-B14F-4D97-AF65-F5344CB8AC3E}">
        <p14:creationId xmlns:p14="http://schemas.microsoft.com/office/powerpoint/2010/main" val="214251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80"/>
            <a:ext cx="7791450" cy="535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51521" y="5805264"/>
            <a:ext cx="8568952" cy="461665"/>
          </a:xfrm>
          <a:prstGeom prst="rect">
            <a:avLst/>
          </a:prstGeom>
          <a:noFill/>
        </p:spPr>
        <p:txBody>
          <a:bodyPr wrap="square" rtlCol="0">
            <a:spAutoFit/>
          </a:bodyPr>
          <a:lstStyle/>
          <a:p>
            <a:r>
              <a:rPr lang="en-GB" dirty="0"/>
              <a:t>Figure 8.11 IPCC(2013) – Reconstruction of Total Solar Irradiance</a:t>
            </a:r>
          </a:p>
        </p:txBody>
      </p:sp>
      <p:sp>
        <p:nvSpPr>
          <p:cNvPr id="5" name="Rectangle 2"/>
          <p:cNvSpPr txBox="1">
            <a:spLocks noChangeArrowheads="1"/>
          </p:cNvSpPr>
          <p:nvPr/>
        </p:nvSpPr>
        <p:spPr>
          <a:xfrm>
            <a:off x="1403648" y="125760"/>
            <a:ext cx="6387802" cy="1143000"/>
          </a:xfrm>
          <a:prstGeom prst="rect">
            <a:avLst/>
          </a:prstGeom>
        </p:spPr>
        <p:txBody>
          <a:bodyPr>
            <a:normAutofit fontScale="90000" lnSpcReduction="20000"/>
          </a:bodyPr>
          <a:lstStyle/>
          <a:p>
            <a:pPr algn="ctr" fontAlgn="auto">
              <a:spcAft>
                <a:spcPts val="0"/>
              </a:spcAft>
              <a:defRPr/>
            </a:pPr>
            <a:r>
              <a:rPr lang="en-GB" sz="3600" dirty="0">
                <a:solidFill>
                  <a:schemeClr val="accent6"/>
                </a:solidFill>
                <a:latin typeface="Calibri" panose="020F0502020204030204" pitchFamily="34" charset="0"/>
                <a:ea typeface="+mj-ea"/>
                <a:cs typeface="+mj-cs"/>
              </a:rPr>
              <a:t>Changes in the sun</a:t>
            </a:r>
          </a:p>
          <a:p>
            <a:pPr fontAlgn="auto">
              <a:spcAft>
                <a:spcPts val="0"/>
              </a:spcAft>
              <a:defRPr/>
            </a:pPr>
            <a:endParaRPr lang="en-GB" sz="2500" dirty="0">
              <a:solidFill>
                <a:srgbClr val="FF0000"/>
              </a:solidFill>
              <a:latin typeface="+mj-lt"/>
              <a:ea typeface="+mj-ea"/>
              <a:cs typeface="+mj-cs"/>
            </a:endParaRPr>
          </a:p>
          <a:p>
            <a:pPr fontAlgn="auto">
              <a:spcAft>
                <a:spcPts val="0"/>
              </a:spcAft>
              <a:defRPr/>
            </a:pPr>
            <a:r>
              <a:rPr lang="en-GB" sz="2500" dirty="0">
                <a:solidFill>
                  <a:srgbClr val="FF0000"/>
                </a:solidFill>
                <a:latin typeface="+mj-lt"/>
                <a:ea typeface="+mj-ea"/>
                <a:cs typeface="+mj-cs"/>
              </a:rPr>
              <a:t>Solar “constant”</a:t>
            </a:r>
          </a:p>
        </p:txBody>
      </p:sp>
      <p:sp>
        <p:nvSpPr>
          <p:cNvPr id="6" name="Text Box 4"/>
          <p:cNvSpPr txBox="1">
            <a:spLocks noChangeArrowheads="1"/>
          </p:cNvSpPr>
          <p:nvPr/>
        </p:nvSpPr>
        <p:spPr bwMode="auto">
          <a:xfrm>
            <a:off x="250825" y="6237312"/>
            <a:ext cx="84747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000" dirty="0">
                <a:latin typeface="Times New Roman" pitchFamily="18" charset="0"/>
              </a:rPr>
              <a:t>See also: </a:t>
            </a:r>
            <a:r>
              <a:rPr lang="en-GB" sz="2000" dirty="0">
                <a:latin typeface="Times New Roman" pitchFamily="18" charset="0"/>
                <a:hlinkClick r:id="rId3"/>
              </a:rPr>
              <a:t>http://www.pmodwrc.ch/pmod.php?topic=tsi/composite/SolarConstant</a:t>
            </a:r>
            <a:r>
              <a:rPr lang="en-GB" sz="2000" dirty="0">
                <a:latin typeface="Times New Roman" pitchFamily="18" charset="0"/>
              </a:rPr>
              <a:t> </a:t>
            </a:r>
          </a:p>
        </p:txBody>
      </p:sp>
    </p:spTree>
    <p:extLst>
      <p:ext uri="{BB962C8B-B14F-4D97-AF65-F5344CB8AC3E}">
        <p14:creationId xmlns:p14="http://schemas.microsoft.com/office/powerpoint/2010/main" val="552040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4EDBD-6419-49F8-AD9D-F5BE8F69A219}"/>
              </a:ext>
            </a:extLst>
          </p:cNvPr>
          <p:cNvSpPr>
            <a:spLocks noGrp="1"/>
          </p:cNvSpPr>
          <p:nvPr>
            <p:ph type="title"/>
          </p:nvPr>
        </p:nvSpPr>
        <p:spPr/>
        <p:txBody>
          <a:bodyPr/>
          <a:lstStyle/>
          <a:p>
            <a:r>
              <a:rPr lang="en-GB" dirty="0"/>
              <a:t>Outline</a:t>
            </a:r>
          </a:p>
        </p:txBody>
      </p:sp>
      <p:sp>
        <p:nvSpPr>
          <p:cNvPr id="3" name="Content Placeholder 2">
            <a:extLst>
              <a:ext uri="{FF2B5EF4-FFF2-40B4-BE49-F238E27FC236}">
                <a16:creationId xmlns:a16="http://schemas.microsoft.com/office/drawing/2014/main" id="{8C51342D-361C-4638-A22C-110595D48BB8}"/>
              </a:ext>
            </a:extLst>
          </p:cNvPr>
          <p:cNvSpPr>
            <a:spLocks noGrp="1"/>
          </p:cNvSpPr>
          <p:nvPr>
            <p:ph idx="1"/>
          </p:nvPr>
        </p:nvSpPr>
        <p:spPr/>
        <p:txBody>
          <a:bodyPr/>
          <a:lstStyle/>
          <a:p>
            <a:r>
              <a:rPr lang="en-GB" dirty="0"/>
              <a:t>Intro – climate has always changed</a:t>
            </a:r>
          </a:p>
          <a:p>
            <a:r>
              <a:rPr lang="en-GB" dirty="0"/>
              <a:t>Global surface </a:t>
            </a:r>
            <a:r>
              <a:rPr lang="en-GB" dirty="0" err="1"/>
              <a:t>Ts</a:t>
            </a:r>
            <a:r>
              <a:rPr lang="en-GB" dirty="0"/>
              <a:t> plot (with context)</a:t>
            </a:r>
          </a:p>
          <a:p>
            <a:r>
              <a:rPr lang="en-GB" dirty="0"/>
              <a:t>Earth’s energy balance</a:t>
            </a:r>
          </a:p>
          <a:p>
            <a:r>
              <a:rPr lang="en-GB" dirty="0"/>
              <a:t>Argo floats</a:t>
            </a:r>
          </a:p>
          <a:p>
            <a:r>
              <a:rPr lang="en-GB" dirty="0"/>
              <a:t>Satellite record/time series</a:t>
            </a:r>
          </a:p>
          <a:p>
            <a:r>
              <a:rPr lang="en-GB" dirty="0"/>
              <a:t>Schematic</a:t>
            </a:r>
          </a:p>
          <a:p>
            <a:r>
              <a:rPr lang="en-GB" dirty="0"/>
              <a:t>NH, SH schematic</a:t>
            </a:r>
          </a:p>
          <a:p>
            <a:r>
              <a:rPr lang="en-GB" dirty="0"/>
              <a:t>Summary</a:t>
            </a:r>
          </a:p>
        </p:txBody>
      </p:sp>
    </p:spTree>
    <p:extLst>
      <p:ext uri="{BB962C8B-B14F-4D97-AF65-F5344CB8AC3E}">
        <p14:creationId xmlns:p14="http://schemas.microsoft.com/office/powerpoint/2010/main" val="1704156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le:Sarychev Pea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2778" y="188935"/>
            <a:ext cx="3477677" cy="230396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onlinelibrary.wiley.com/store/10.1002/grl.50156/asset/image_n/grl50156-fig-0002.png?v=1&amp;t=hs7c7xa9&amp;s=d9eb22b8913b7d0f344019e982e3059fb17b5d5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2029067"/>
            <a:ext cx="2743200" cy="29527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climatechange2013.org/images/figures/WGI_AR5_Fig8-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484784"/>
            <a:ext cx="5744572" cy="4002981"/>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t="53740"/>
          <a:stretch/>
        </p:blipFill>
        <p:spPr bwMode="auto">
          <a:xfrm>
            <a:off x="5720975" y="2854998"/>
            <a:ext cx="3218326" cy="1973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1" y="274638"/>
            <a:ext cx="3826767" cy="1143000"/>
          </a:xfrm>
        </p:spPr>
        <p:txBody>
          <a:bodyPr/>
          <a:lstStyle/>
          <a:p>
            <a:r>
              <a:rPr lang="en-GB" sz="4000" dirty="0">
                <a:solidFill>
                  <a:srgbClr val="002060"/>
                </a:solidFill>
              </a:rPr>
              <a:t>Cooling from small volcanos?</a:t>
            </a:r>
          </a:p>
        </p:txBody>
      </p:sp>
      <p:sp>
        <p:nvSpPr>
          <p:cNvPr id="5" name="Oval 4"/>
          <p:cNvSpPr/>
          <p:nvPr/>
        </p:nvSpPr>
        <p:spPr bwMode="auto">
          <a:xfrm>
            <a:off x="3203848" y="4149080"/>
            <a:ext cx="2736304" cy="1358634"/>
          </a:xfrm>
          <a:prstGeom prst="ellipse">
            <a:avLst/>
          </a:prstGeom>
          <a:noFill/>
          <a:ln w="254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p:txBody>
      </p:sp>
      <p:sp>
        <p:nvSpPr>
          <p:cNvPr id="6" name="AutoShape 4" descr="http://onlinelibrary.wiley.com/store/10.1002/grl.50156/asset/image_n/grl50156-fig-0001.png?v=1&amp;t=hs7c7x90&amp;s=45e26d6c1572fd1723f3aedf37d3d936c3fae58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6" descr="http://onlinelibrary.wiley.com/store/10.1002/grl.50156/asset/image_n/grl50156-fig-0001.png?v=1&amp;t=hs7c7x90&amp;s=45e26d6c1572fd1723f3aedf37d3d936c3fae58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8" descr="http://onlinelibrary.wiley.com/store/10.1002/grl.50156/asset/image_n/grl50156-fig-0001.png?v=1&amp;t=hs7c7x90&amp;s=45e26d6c1572fd1723f3aedf37d3d936c3fae58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TextBox 8"/>
          <p:cNvSpPr txBox="1"/>
          <p:nvPr/>
        </p:nvSpPr>
        <p:spPr>
          <a:xfrm>
            <a:off x="307974" y="5805264"/>
            <a:ext cx="8642481" cy="646331"/>
          </a:xfrm>
          <a:prstGeom prst="rect">
            <a:avLst/>
          </a:prstGeom>
          <a:noFill/>
        </p:spPr>
        <p:txBody>
          <a:bodyPr wrap="square" rtlCol="0">
            <a:spAutoFit/>
          </a:bodyPr>
          <a:lstStyle/>
          <a:p>
            <a:r>
              <a:rPr lang="en-GB" dirty="0"/>
              <a:t>Work by </a:t>
            </a:r>
            <a:r>
              <a:rPr lang="en-GB" dirty="0">
                <a:hlinkClick r:id="rId6"/>
              </a:rPr>
              <a:t>Solomon et al. (2011) Science</a:t>
            </a:r>
            <a:r>
              <a:rPr lang="en-GB" dirty="0"/>
              <a:t>; </a:t>
            </a:r>
            <a:r>
              <a:rPr lang="en-GB" dirty="0">
                <a:hlinkClick r:id="rId7"/>
              </a:rPr>
              <a:t>Vernier et al. (2011) GRL</a:t>
            </a:r>
            <a:r>
              <a:rPr lang="en-GB" dirty="0"/>
              <a:t>; </a:t>
            </a:r>
            <a:r>
              <a:rPr lang="en-GB" dirty="0">
                <a:hlinkClick r:id="rId8"/>
              </a:rPr>
              <a:t>Fyfe et al. (2013) GRL</a:t>
            </a:r>
            <a:r>
              <a:rPr lang="en-GB" dirty="0"/>
              <a:t>; </a:t>
            </a:r>
            <a:r>
              <a:rPr lang="en-GB" dirty="0">
                <a:hlinkClick r:id="rId9"/>
              </a:rPr>
              <a:t>Schmidt et al. (2014) Nature </a:t>
            </a:r>
            <a:r>
              <a:rPr lang="en-GB" dirty="0" err="1">
                <a:hlinkClick r:id="rId9"/>
              </a:rPr>
              <a:t>Geosci</a:t>
            </a:r>
            <a:r>
              <a:rPr lang="en-GB" dirty="0"/>
              <a:t>; </a:t>
            </a:r>
            <a:r>
              <a:rPr lang="en-GB" dirty="0">
                <a:hlinkClick r:id="rId10"/>
              </a:rPr>
              <a:t>Santer et al. (2014) Nature </a:t>
            </a:r>
            <a:r>
              <a:rPr lang="en-GB" dirty="0" err="1">
                <a:hlinkClick r:id="rId10"/>
              </a:rPr>
              <a:t>Geosci</a:t>
            </a:r>
            <a:r>
              <a:rPr lang="en-GB" dirty="0">
                <a:hlinkClick r:id="rId10"/>
              </a:rPr>
              <a:t>.</a:t>
            </a:r>
            <a:endParaRPr lang="en-GB" dirty="0"/>
          </a:p>
        </p:txBody>
      </p:sp>
      <p:sp>
        <p:nvSpPr>
          <p:cNvPr id="10" name="TextBox 9"/>
          <p:cNvSpPr txBox="1"/>
          <p:nvPr/>
        </p:nvSpPr>
        <p:spPr>
          <a:xfrm>
            <a:off x="436379" y="4797152"/>
            <a:ext cx="2623453" cy="369332"/>
          </a:xfrm>
          <a:prstGeom prst="rect">
            <a:avLst/>
          </a:prstGeom>
          <a:noFill/>
        </p:spPr>
        <p:txBody>
          <a:bodyPr wrap="square" rtlCol="0">
            <a:spAutoFit/>
          </a:bodyPr>
          <a:lstStyle/>
          <a:p>
            <a:pPr algn="l"/>
            <a:r>
              <a:rPr lang="en-GB" dirty="0"/>
              <a:t>El </a:t>
            </a:r>
            <a:r>
              <a:rPr lang="en-GB" dirty="0" err="1"/>
              <a:t>Chichon</a:t>
            </a:r>
            <a:r>
              <a:rPr lang="en-GB" dirty="0"/>
              <a:t>      Pinatubo</a:t>
            </a:r>
          </a:p>
        </p:txBody>
      </p:sp>
      <p:sp>
        <p:nvSpPr>
          <p:cNvPr id="15" name="TextBox 14"/>
          <p:cNvSpPr txBox="1"/>
          <p:nvPr/>
        </p:nvSpPr>
        <p:spPr>
          <a:xfrm>
            <a:off x="467544" y="5291916"/>
            <a:ext cx="2623453" cy="369332"/>
          </a:xfrm>
          <a:prstGeom prst="rect">
            <a:avLst/>
          </a:prstGeom>
          <a:noFill/>
        </p:spPr>
        <p:txBody>
          <a:bodyPr wrap="square" rtlCol="0">
            <a:spAutoFit/>
          </a:bodyPr>
          <a:lstStyle/>
          <a:p>
            <a:pPr algn="l"/>
            <a:r>
              <a:rPr lang="en-GB" dirty="0"/>
              <a:t>IPCC (2013) Fig. 8.13</a:t>
            </a:r>
          </a:p>
        </p:txBody>
      </p:sp>
    </p:spTree>
    <p:extLst>
      <p:ext uri="{BB962C8B-B14F-4D97-AF65-F5344CB8AC3E}">
        <p14:creationId xmlns:p14="http://schemas.microsoft.com/office/powerpoint/2010/main" val="300036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177"/>
                                        </p:tgtEl>
                                        <p:attrNameLst>
                                          <p:attrName>style.visibility</p:attrName>
                                        </p:attrNameLst>
                                      </p:cBhvr>
                                      <p:to>
                                        <p:strVal val="visible"/>
                                      </p:to>
                                    </p:set>
                                    <p:animEffect transition="in" filter="fade">
                                      <p:cBhvr>
                                        <p:cTn id="13" dur="500"/>
                                        <p:tgtEl>
                                          <p:spTgt spid="7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864096"/>
          </a:xfrm>
        </p:spPr>
        <p:txBody>
          <a:bodyPr/>
          <a:lstStyle/>
          <a:p>
            <a:r>
              <a:rPr lang="en-GB" sz="4000" dirty="0">
                <a:solidFill>
                  <a:srgbClr val="1861F4"/>
                </a:solidFill>
              </a:rPr>
              <a:t>Changes in radiative forcing since 1750</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185"/>
            <a:ext cx="9144000" cy="5524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a:spLocks noChangeArrowheads="1"/>
          </p:cNvSpPr>
          <p:nvPr/>
        </p:nvSpPr>
        <p:spPr bwMode="auto">
          <a:xfrm>
            <a:off x="251520" y="6033482"/>
            <a:ext cx="8784976"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342900" indent="-342900" algn="r" eaLnBrk="1" hangingPunct="1">
              <a:buFont typeface="Arial" panose="020B0604020202020204" pitchFamily="34" charset="0"/>
              <a:buChar char="•"/>
            </a:pPr>
            <a:r>
              <a:rPr lang="en-GB" sz="2000" dirty="0" err="1">
                <a:solidFill>
                  <a:prstClr val="black"/>
                </a:solidFill>
                <a:hlinkClick r:id="rId3"/>
              </a:rPr>
              <a:t>Nisbet</a:t>
            </a:r>
            <a:r>
              <a:rPr lang="en-GB" sz="2000" dirty="0">
                <a:solidFill>
                  <a:prstClr val="black"/>
                </a:solidFill>
                <a:hlinkClick r:id="rId3"/>
              </a:rPr>
              <a:t> et al. (2014) Science </a:t>
            </a:r>
            <a:r>
              <a:rPr lang="en-GB" sz="2000" dirty="0">
                <a:solidFill>
                  <a:prstClr val="black"/>
                </a:solidFill>
              </a:rPr>
              <a:t>on Methane</a:t>
            </a:r>
            <a:endParaRPr lang="en-GB" sz="2000" dirty="0">
              <a:solidFill>
                <a:prstClr val="black"/>
              </a:solidFill>
              <a:hlinkClick r:id="" action="ppaction://noaction"/>
            </a:endParaRPr>
          </a:p>
          <a:p>
            <a:pPr marL="342900" indent="-342900" algn="r" eaLnBrk="1" hangingPunct="1">
              <a:buFont typeface="Arial" panose="020B0604020202020204" pitchFamily="34" charset="0"/>
              <a:buChar char="•"/>
            </a:pPr>
            <a:r>
              <a:rPr lang="en-GB" sz="2000" dirty="0">
                <a:solidFill>
                  <a:prstClr val="black"/>
                </a:solidFill>
                <a:hlinkClick r:id="" action="ppaction://noaction"/>
              </a:rPr>
              <a:t>Solomon et al. (2010) Science </a:t>
            </a:r>
            <a:r>
              <a:rPr lang="en-GB" sz="2000" dirty="0">
                <a:solidFill>
                  <a:prstClr val="black"/>
                </a:solidFill>
              </a:rPr>
              <a:t>on Stratospheric Water Vapour</a:t>
            </a:r>
          </a:p>
        </p:txBody>
      </p:sp>
      <p:sp>
        <p:nvSpPr>
          <p:cNvPr id="3" name="Left Arrow 2"/>
          <p:cNvSpPr/>
          <p:nvPr/>
        </p:nvSpPr>
        <p:spPr>
          <a:xfrm>
            <a:off x="6804248" y="1772816"/>
            <a:ext cx="576064" cy="360040"/>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bwMode="auto">
          <a:xfrm>
            <a:off x="1187624" y="2348880"/>
            <a:ext cx="1512168" cy="360040"/>
          </a:xfrm>
          <a:prstGeom prst="ellipse">
            <a:avLst/>
          </a:prstGeom>
          <a:noFill/>
          <a:ln w="25400" cap="flat" cmpd="sng" algn="ctr">
            <a:solidFill>
              <a:srgbClr val="A46202"/>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p:txBody>
      </p:sp>
      <p:pic>
        <p:nvPicPr>
          <p:cNvPr id="8194" name="Picture 2" descr="Methane _Nisbet Et Al (20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3453" y="2773872"/>
            <a:ext cx="3102312" cy="2239304"/>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p:cNvSpPr/>
          <p:nvPr/>
        </p:nvSpPr>
        <p:spPr bwMode="auto">
          <a:xfrm>
            <a:off x="1187624" y="1772816"/>
            <a:ext cx="1512168" cy="360040"/>
          </a:xfrm>
          <a:prstGeom prst="ellipse">
            <a:avLst/>
          </a:prstGeom>
          <a:noFill/>
          <a:ln w="25400" cap="flat" cmpd="sng" algn="ctr">
            <a:solidFill>
              <a:srgbClr val="0070C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p:txBody>
      </p:sp>
      <p:sp>
        <p:nvSpPr>
          <p:cNvPr id="18" name="Rectangle 17"/>
          <p:cNvSpPr/>
          <p:nvPr/>
        </p:nvSpPr>
        <p:spPr>
          <a:xfrm>
            <a:off x="6830496" y="5013176"/>
            <a:ext cx="1944216" cy="830997"/>
          </a:xfrm>
          <a:prstGeom prst="rect">
            <a:avLst/>
          </a:prstGeom>
        </p:spPr>
        <p:txBody>
          <a:bodyPr wrap="square">
            <a:spAutoFit/>
          </a:bodyPr>
          <a:lstStyle/>
          <a:p>
            <a:r>
              <a:rPr lang="en-GB" sz="2400" dirty="0">
                <a:solidFill>
                  <a:prstClr val="black"/>
                </a:solidFill>
                <a:latin typeface="+mn-lt"/>
                <a:hlinkClick r:id="rId5"/>
              </a:rPr>
              <a:t>IPCC (2013) Figure 8.18</a:t>
            </a:r>
            <a:r>
              <a:rPr lang="en-GB" sz="2400" dirty="0">
                <a:solidFill>
                  <a:prstClr val="black"/>
                </a:solidFill>
                <a:latin typeface="+mn-lt"/>
              </a:rPr>
              <a:t> </a:t>
            </a:r>
            <a:endParaRPr lang="en-GB" sz="2400" dirty="0">
              <a:latin typeface="+mn-lt"/>
            </a:endParaRPr>
          </a:p>
        </p:txBody>
      </p:sp>
      <p:pic>
        <p:nvPicPr>
          <p:cNvPr id="14" name="Picture 2" descr="http://www.skepticalscience.com/images/Radiative_Forcing_Vapor.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4077072"/>
            <a:ext cx="3290687" cy="230425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bwMode="auto">
          <a:xfrm flipV="1">
            <a:off x="1800000" y="1196752"/>
            <a:ext cx="4428184" cy="1692188"/>
          </a:xfrm>
          <a:prstGeom prst="line">
            <a:avLst/>
          </a:prstGeom>
          <a:solidFill>
            <a:schemeClr val="accent1"/>
          </a:solidFill>
          <a:ln w="12700" cap="sq" cmpd="sng" algn="ctr">
            <a:solidFill>
              <a:schemeClr val="bg1">
                <a:lumMod val="65000"/>
              </a:schemeClr>
            </a:solidFill>
            <a:prstDash val="solid"/>
            <a:round/>
            <a:headEnd type="none" w="med" len="med"/>
            <a:tailEnd type="none" w="med" len="med"/>
          </a:ln>
          <a:effectLst/>
        </p:spPr>
      </p:cxnSp>
      <p:cxnSp>
        <p:nvCxnSpPr>
          <p:cNvPr id="11" name="Straight Connector 10"/>
          <p:cNvCxnSpPr/>
          <p:nvPr/>
        </p:nvCxnSpPr>
        <p:spPr bwMode="auto">
          <a:xfrm flipV="1">
            <a:off x="4248000" y="1196752"/>
            <a:ext cx="2556248" cy="1692188"/>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3" name="Straight Connector 12"/>
          <p:cNvCxnSpPr/>
          <p:nvPr/>
        </p:nvCxnSpPr>
        <p:spPr bwMode="auto">
          <a:xfrm flipV="1">
            <a:off x="3419872" y="2888940"/>
            <a:ext cx="828128" cy="1404156"/>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cxnSp>
        <p:nvCxnSpPr>
          <p:cNvPr id="15" name="Straight Connector 14"/>
          <p:cNvCxnSpPr/>
          <p:nvPr/>
        </p:nvCxnSpPr>
        <p:spPr bwMode="auto">
          <a:xfrm flipV="1">
            <a:off x="1053400" y="2888940"/>
            <a:ext cx="746600" cy="1404156"/>
          </a:xfrm>
          <a:prstGeom prst="line">
            <a:avLst/>
          </a:prstGeom>
          <a:solidFill>
            <a:schemeClr val="accent1"/>
          </a:solidFill>
          <a:ln w="12700" cap="flat" cmpd="sng" algn="ctr">
            <a:solidFill>
              <a:schemeClr val="bg1">
                <a:lumMod val="65000"/>
              </a:schemeClr>
            </a:solidFill>
            <a:prstDash val="solid"/>
            <a:round/>
            <a:headEnd type="none" w="med" len="med"/>
            <a:tailEnd type="none" w="med" len="med"/>
          </a:ln>
          <a:effectLst/>
        </p:spPr>
      </p:cxnSp>
    </p:spTree>
    <p:extLst>
      <p:ext uri="{BB962C8B-B14F-4D97-AF65-F5344CB8AC3E}">
        <p14:creationId xmlns:p14="http://schemas.microsoft.com/office/powerpoint/2010/main" val="58029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19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childTnLst>
                                </p:cTn>
                              </p:par>
                              <p:par>
                                <p:cTn id="34" presetID="42"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1" presetClass="entr" presetSubtype="0"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childTnLst>
                          </p:cTn>
                        </p:par>
                        <p:par>
                          <p:cTn id="42" fill="hold">
                            <p:stCondLst>
                              <p:cond delay="1000"/>
                            </p:stCondLst>
                            <p:childTnLst>
                              <p:par>
                                <p:cTn id="43" presetID="1" presetClass="entr" presetSubtype="0"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712968" cy="927841"/>
          </a:xfrm>
        </p:spPr>
        <p:txBody>
          <a:bodyPr/>
          <a:lstStyle/>
          <a:p>
            <a:pPr>
              <a:lnSpc>
                <a:spcPts val="4000"/>
              </a:lnSpc>
            </a:pPr>
            <a:r>
              <a:rPr lang="en-GB" sz="3600" dirty="0">
                <a:solidFill>
                  <a:schemeClr val="accent2">
                    <a:lumMod val="50000"/>
                  </a:schemeClr>
                </a:solidFill>
              </a:rPr>
              <a:t>Earth’s global surface temperature &amp; energy imbalance variability since the 1980s</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178" t="73" r="365" b="72690"/>
          <a:stretch/>
        </p:blipFill>
        <p:spPr>
          <a:xfrm>
            <a:off x="538727" y="1196752"/>
            <a:ext cx="7706702" cy="2520280"/>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955" t="75487"/>
          <a:stretch/>
        </p:blipFill>
        <p:spPr>
          <a:xfrm>
            <a:off x="683568" y="3573016"/>
            <a:ext cx="7592778" cy="2952328"/>
          </a:xfrm>
          <a:prstGeom prst="rect">
            <a:avLst/>
          </a:prstGeom>
        </p:spPr>
      </p:pic>
      <p:sp>
        <p:nvSpPr>
          <p:cNvPr id="6" name="TextBox 5"/>
          <p:cNvSpPr txBox="1"/>
          <p:nvPr/>
        </p:nvSpPr>
        <p:spPr>
          <a:xfrm>
            <a:off x="-756592" y="4581128"/>
            <a:ext cx="2304256" cy="707886"/>
          </a:xfrm>
          <a:prstGeom prst="rect">
            <a:avLst/>
          </a:prstGeom>
          <a:noFill/>
          <a:scene3d>
            <a:camera prst="orthographicFront">
              <a:rot lat="0" lon="0" rev="5400000"/>
            </a:camera>
            <a:lightRig rig="threePt" dir="t"/>
          </a:scene3d>
        </p:spPr>
        <p:txBody>
          <a:bodyPr wrap="square" rtlCol="0">
            <a:spAutoFit/>
          </a:bodyPr>
          <a:lstStyle/>
          <a:p>
            <a:r>
              <a:rPr lang="en-GB" sz="2000" dirty="0">
                <a:latin typeface="+mn-lt"/>
              </a:rPr>
              <a:t>ENERGY BUDGET anomaly (Wm</a:t>
            </a:r>
            <a:r>
              <a:rPr lang="en-GB" sz="2000" baseline="30000" dirty="0">
                <a:latin typeface="+mn-lt"/>
              </a:rPr>
              <a:t>-2</a:t>
            </a:r>
            <a:r>
              <a:rPr lang="en-GB" sz="2000" dirty="0">
                <a:latin typeface="+mn-lt"/>
              </a:rPr>
              <a:t>) </a:t>
            </a:r>
            <a:endParaRPr lang="en-GB" sz="2000" dirty="0">
              <a:solidFill>
                <a:schemeClr val="tx2"/>
              </a:solidFill>
              <a:latin typeface="+mn-lt"/>
            </a:endParaRPr>
          </a:p>
        </p:txBody>
      </p:sp>
      <p:sp>
        <p:nvSpPr>
          <p:cNvPr id="7" name="TextBox 6"/>
          <p:cNvSpPr txBox="1"/>
          <p:nvPr/>
        </p:nvSpPr>
        <p:spPr>
          <a:xfrm>
            <a:off x="-828600" y="2340616"/>
            <a:ext cx="2304256" cy="512320"/>
          </a:xfrm>
          <a:prstGeom prst="rect">
            <a:avLst/>
          </a:prstGeom>
          <a:noFill/>
          <a:scene3d>
            <a:camera prst="orthographicFront">
              <a:rot lat="0" lon="0" rev="5400000"/>
            </a:camera>
            <a:lightRig rig="threePt" dir="t"/>
          </a:scene3d>
        </p:spPr>
        <p:txBody>
          <a:bodyPr wrap="square" rtlCol="0">
            <a:spAutoFit/>
          </a:bodyPr>
          <a:lstStyle/>
          <a:p>
            <a:pPr>
              <a:lnSpc>
                <a:spcPts val="1600"/>
              </a:lnSpc>
            </a:pPr>
            <a:r>
              <a:rPr lang="en-GB" dirty="0">
                <a:latin typeface="+mn-lt"/>
              </a:rPr>
              <a:t>TEMPERATURE anomaly (</a:t>
            </a:r>
            <a:r>
              <a:rPr lang="en-GB" dirty="0" err="1">
                <a:latin typeface="+mn-lt"/>
              </a:rPr>
              <a:t>degC</a:t>
            </a:r>
            <a:r>
              <a:rPr lang="en-GB" dirty="0">
                <a:latin typeface="+mn-lt"/>
              </a:rPr>
              <a:t>) </a:t>
            </a:r>
            <a:endParaRPr lang="en-GB" dirty="0">
              <a:solidFill>
                <a:schemeClr val="tx2"/>
              </a:solidFill>
              <a:latin typeface="+mn-lt"/>
            </a:endParaRPr>
          </a:p>
        </p:txBody>
      </p:sp>
      <p:sp>
        <p:nvSpPr>
          <p:cNvPr id="8" name="TextBox 7"/>
          <p:cNvSpPr txBox="1"/>
          <p:nvPr/>
        </p:nvSpPr>
        <p:spPr>
          <a:xfrm>
            <a:off x="8115819" y="3544461"/>
            <a:ext cx="691736" cy="2764859"/>
          </a:xfrm>
          <a:prstGeom prst="rect">
            <a:avLst/>
          </a:prstGeom>
          <a:noFill/>
        </p:spPr>
        <p:txBody>
          <a:bodyPr wrap="square" rtlCol="0">
            <a:spAutoFit/>
          </a:bodyPr>
          <a:lstStyle>
            <a:defPPr>
              <a:defRPr lang="en-GB"/>
            </a:defPPr>
            <a:lvl1pPr algn="l" rtl="0" fontAlgn="base">
              <a:spcBef>
                <a:spcPct val="0"/>
              </a:spcBef>
              <a:spcAft>
                <a:spcPct val="0"/>
              </a:spcAft>
              <a:defRPr sz="2000" kern="1200">
                <a:solidFill>
                  <a:schemeClr val="tx2"/>
                </a:solidFill>
                <a:latin typeface="+mn-lt"/>
                <a:ea typeface="+mn-ea"/>
                <a:cs typeface="+mn-cs"/>
              </a:defRPr>
            </a:lvl1pPr>
            <a:lvl2pPr marL="457200" algn="l" rtl="0" fontAlgn="base">
              <a:spcBef>
                <a:spcPct val="0"/>
              </a:spcBef>
              <a:spcAft>
                <a:spcPct val="0"/>
              </a:spcAft>
              <a:defRPr sz="2000" kern="1200">
                <a:solidFill>
                  <a:schemeClr val="tx2"/>
                </a:solidFill>
                <a:latin typeface="+mn-lt"/>
                <a:ea typeface="+mn-ea"/>
                <a:cs typeface="+mn-cs"/>
              </a:defRPr>
            </a:lvl2pPr>
            <a:lvl3pPr marL="914400" algn="l" rtl="0" fontAlgn="base">
              <a:spcBef>
                <a:spcPct val="0"/>
              </a:spcBef>
              <a:spcAft>
                <a:spcPct val="0"/>
              </a:spcAft>
              <a:defRPr sz="2000" kern="1200">
                <a:solidFill>
                  <a:schemeClr val="tx2"/>
                </a:solidFill>
                <a:latin typeface="+mn-lt"/>
                <a:ea typeface="+mn-ea"/>
                <a:cs typeface="+mn-cs"/>
              </a:defRPr>
            </a:lvl3pPr>
            <a:lvl4pPr marL="1371600" algn="l" rtl="0" fontAlgn="base">
              <a:spcBef>
                <a:spcPct val="0"/>
              </a:spcBef>
              <a:spcAft>
                <a:spcPct val="0"/>
              </a:spcAft>
              <a:defRPr sz="2000" kern="1200">
                <a:solidFill>
                  <a:schemeClr val="tx2"/>
                </a:solidFill>
                <a:latin typeface="+mn-lt"/>
                <a:ea typeface="+mn-ea"/>
                <a:cs typeface="+mn-cs"/>
              </a:defRPr>
            </a:lvl4pPr>
            <a:lvl5pPr marL="1828800" algn="l" rtl="0" fontAlgn="base">
              <a:spcBef>
                <a:spcPct val="0"/>
              </a:spcBef>
              <a:spcAft>
                <a:spcPct val="0"/>
              </a:spcAft>
              <a:defRPr sz="2000" kern="1200">
                <a:solidFill>
                  <a:schemeClr val="tx2"/>
                </a:solidFill>
                <a:latin typeface="+mn-lt"/>
                <a:ea typeface="+mn-ea"/>
                <a:cs typeface="+mn-cs"/>
              </a:defRPr>
            </a:lvl5pPr>
            <a:lvl6pPr marL="2286000" algn="l" defTabSz="914400" rtl="0" eaLnBrk="1" latinLnBrk="0" hangingPunct="1">
              <a:defRPr sz="2000" kern="1200">
                <a:solidFill>
                  <a:schemeClr val="tx2"/>
                </a:solidFill>
                <a:latin typeface="+mn-lt"/>
                <a:ea typeface="+mn-ea"/>
                <a:cs typeface="+mn-cs"/>
              </a:defRPr>
            </a:lvl6pPr>
            <a:lvl7pPr marL="2743200" algn="l" defTabSz="914400" rtl="0" eaLnBrk="1" latinLnBrk="0" hangingPunct="1">
              <a:defRPr sz="2000" kern="1200">
                <a:solidFill>
                  <a:schemeClr val="tx2"/>
                </a:solidFill>
                <a:latin typeface="+mn-lt"/>
                <a:ea typeface="+mn-ea"/>
                <a:cs typeface="+mn-cs"/>
              </a:defRPr>
            </a:lvl7pPr>
            <a:lvl8pPr marL="3200400" algn="l" defTabSz="914400" rtl="0" eaLnBrk="1" latinLnBrk="0" hangingPunct="1">
              <a:defRPr sz="2000" kern="1200">
                <a:solidFill>
                  <a:schemeClr val="tx2"/>
                </a:solidFill>
                <a:latin typeface="+mn-lt"/>
                <a:ea typeface="+mn-ea"/>
                <a:cs typeface="+mn-cs"/>
              </a:defRPr>
            </a:lvl8pPr>
            <a:lvl9pPr marL="3657600" algn="l" defTabSz="914400" rtl="0" eaLnBrk="1" latinLnBrk="0" hangingPunct="1">
              <a:defRPr sz="2000" kern="1200">
                <a:solidFill>
                  <a:schemeClr val="tx2"/>
                </a:solidFill>
                <a:latin typeface="+mn-lt"/>
                <a:ea typeface="+mn-ea"/>
                <a:cs typeface="+mn-cs"/>
              </a:defRPr>
            </a:lvl9pPr>
          </a:lstStyle>
          <a:p>
            <a:pPr algn="ctr"/>
            <a:r>
              <a:rPr lang="en-GB" sz="1600" b="1" dirty="0">
                <a:solidFill>
                  <a:srgbClr val="FF0000"/>
                </a:solidFill>
              </a:rPr>
              <a:t>2.8</a:t>
            </a:r>
          </a:p>
          <a:p>
            <a:pPr algn="ctr"/>
            <a:endParaRPr lang="en-GB" sz="1600" b="1" baseline="30000" dirty="0">
              <a:solidFill>
                <a:srgbClr val="FF0000"/>
              </a:solidFill>
            </a:endParaRPr>
          </a:p>
          <a:p>
            <a:pPr algn="ctr"/>
            <a:r>
              <a:rPr lang="en-GB" sz="1600" b="1" dirty="0">
                <a:solidFill>
                  <a:srgbClr val="FF0000"/>
                </a:solidFill>
              </a:rPr>
              <a:t>1.8</a:t>
            </a:r>
          </a:p>
          <a:p>
            <a:pPr algn="ctr"/>
            <a:endParaRPr lang="en-GB" sz="1600" b="1" dirty="0">
              <a:solidFill>
                <a:srgbClr val="FF0000"/>
              </a:solidFill>
            </a:endParaRPr>
          </a:p>
          <a:p>
            <a:pPr algn="ctr"/>
            <a:r>
              <a:rPr lang="en-GB" sz="1600" b="1" dirty="0">
                <a:solidFill>
                  <a:srgbClr val="FF0000"/>
                </a:solidFill>
              </a:rPr>
              <a:t>0.8</a:t>
            </a:r>
          </a:p>
          <a:p>
            <a:pPr algn="ctr"/>
            <a:endParaRPr lang="en-GB" sz="300" b="1" dirty="0">
              <a:solidFill>
                <a:srgbClr val="FF0000"/>
              </a:solidFill>
            </a:endParaRPr>
          </a:p>
          <a:p>
            <a:pPr algn="ctr"/>
            <a:endParaRPr lang="en-GB" sz="1200" b="1" dirty="0">
              <a:solidFill>
                <a:srgbClr val="FF0000"/>
              </a:solidFill>
            </a:endParaRPr>
          </a:p>
          <a:p>
            <a:pPr algn="ctr"/>
            <a:r>
              <a:rPr lang="en-GB" sz="1600" b="1" dirty="0">
                <a:solidFill>
                  <a:srgbClr val="FF0000"/>
                </a:solidFill>
              </a:rPr>
              <a:t>-0.2</a:t>
            </a:r>
          </a:p>
          <a:p>
            <a:pPr algn="ctr"/>
            <a:endParaRPr lang="en-GB" sz="1600" b="1" dirty="0">
              <a:solidFill>
                <a:srgbClr val="FF0000"/>
              </a:solidFill>
            </a:endParaRPr>
          </a:p>
          <a:p>
            <a:pPr algn="ctr"/>
            <a:r>
              <a:rPr lang="en-GB" sz="1600" b="1" dirty="0">
                <a:solidFill>
                  <a:srgbClr val="FF0000"/>
                </a:solidFill>
              </a:rPr>
              <a:t>-1.2</a:t>
            </a:r>
          </a:p>
          <a:p>
            <a:pPr algn="ctr"/>
            <a:endParaRPr lang="en-GB" sz="1600" b="1" dirty="0">
              <a:solidFill>
                <a:srgbClr val="FF0000"/>
              </a:solidFill>
            </a:endParaRPr>
          </a:p>
          <a:p>
            <a:pPr algn="ctr"/>
            <a:r>
              <a:rPr lang="en-GB" sz="1600" b="1" dirty="0">
                <a:solidFill>
                  <a:srgbClr val="FF0000"/>
                </a:solidFill>
              </a:rPr>
              <a:t>-2.2</a:t>
            </a:r>
          </a:p>
        </p:txBody>
      </p:sp>
      <p:sp>
        <p:nvSpPr>
          <p:cNvPr id="9" name="TextBox 4"/>
          <p:cNvSpPr txBox="1"/>
          <p:nvPr/>
        </p:nvSpPr>
        <p:spPr>
          <a:xfrm rot="5400000">
            <a:off x="7434426" y="4702968"/>
            <a:ext cx="2948046" cy="400110"/>
          </a:xfrm>
          <a:prstGeom prst="rect">
            <a:avLst/>
          </a:prstGeom>
          <a:noFill/>
        </p:spPr>
        <p:txBody>
          <a:bodyPr wrap="square" rtlCol="0">
            <a:spAutoFit/>
          </a:bodyPr>
          <a:lstStyle>
            <a:defPPr>
              <a:defRPr lang="en-GB"/>
            </a:defPPr>
            <a:lvl1pPr algn="l" rtl="0" fontAlgn="base">
              <a:spcBef>
                <a:spcPct val="0"/>
              </a:spcBef>
              <a:spcAft>
                <a:spcPct val="0"/>
              </a:spcAft>
              <a:defRPr sz="2000" kern="1200">
                <a:solidFill>
                  <a:schemeClr val="tx2"/>
                </a:solidFill>
                <a:latin typeface="+mn-lt"/>
                <a:ea typeface="+mn-ea"/>
                <a:cs typeface="+mn-cs"/>
              </a:defRPr>
            </a:lvl1pPr>
            <a:lvl2pPr marL="457200" algn="l" rtl="0" fontAlgn="base">
              <a:spcBef>
                <a:spcPct val="0"/>
              </a:spcBef>
              <a:spcAft>
                <a:spcPct val="0"/>
              </a:spcAft>
              <a:defRPr sz="2000" kern="1200">
                <a:solidFill>
                  <a:schemeClr val="tx2"/>
                </a:solidFill>
                <a:latin typeface="+mn-lt"/>
                <a:ea typeface="+mn-ea"/>
                <a:cs typeface="+mn-cs"/>
              </a:defRPr>
            </a:lvl2pPr>
            <a:lvl3pPr marL="914400" algn="l" rtl="0" fontAlgn="base">
              <a:spcBef>
                <a:spcPct val="0"/>
              </a:spcBef>
              <a:spcAft>
                <a:spcPct val="0"/>
              </a:spcAft>
              <a:defRPr sz="2000" kern="1200">
                <a:solidFill>
                  <a:schemeClr val="tx2"/>
                </a:solidFill>
                <a:latin typeface="+mn-lt"/>
                <a:ea typeface="+mn-ea"/>
                <a:cs typeface="+mn-cs"/>
              </a:defRPr>
            </a:lvl3pPr>
            <a:lvl4pPr marL="1371600" algn="l" rtl="0" fontAlgn="base">
              <a:spcBef>
                <a:spcPct val="0"/>
              </a:spcBef>
              <a:spcAft>
                <a:spcPct val="0"/>
              </a:spcAft>
              <a:defRPr sz="2000" kern="1200">
                <a:solidFill>
                  <a:schemeClr val="tx2"/>
                </a:solidFill>
                <a:latin typeface="+mn-lt"/>
                <a:ea typeface="+mn-ea"/>
                <a:cs typeface="+mn-cs"/>
              </a:defRPr>
            </a:lvl4pPr>
            <a:lvl5pPr marL="1828800" algn="l" rtl="0" fontAlgn="base">
              <a:spcBef>
                <a:spcPct val="0"/>
              </a:spcBef>
              <a:spcAft>
                <a:spcPct val="0"/>
              </a:spcAft>
              <a:defRPr sz="2000" kern="1200">
                <a:solidFill>
                  <a:schemeClr val="tx2"/>
                </a:solidFill>
                <a:latin typeface="+mn-lt"/>
                <a:ea typeface="+mn-ea"/>
                <a:cs typeface="+mn-cs"/>
              </a:defRPr>
            </a:lvl5pPr>
            <a:lvl6pPr marL="2286000" algn="l" defTabSz="914400" rtl="0" eaLnBrk="1" latinLnBrk="0" hangingPunct="1">
              <a:defRPr sz="2000" kern="1200">
                <a:solidFill>
                  <a:schemeClr val="tx2"/>
                </a:solidFill>
                <a:latin typeface="+mn-lt"/>
                <a:ea typeface="+mn-ea"/>
                <a:cs typeface="+mn-cs"/>
              </a:defRPr>
            </a:lvl6pPr>
            <a:lvl7pPr marL="2743200" algn="l" defTabSz="914400" rtl="0" eaLnBrk="1" latinLnBrk="0" hangingPunct="1">
              <a:defRPr sz="2000" kern="1200">
                <a:solidFill>
                  <a:schemeClr val="tx2"/>
                </a:solidFill>
                <a:latin typeface="+mn-lt"/>
                <a:ea typeface="+mn-ea"/>
                <a:cs typeface="+mn-cs"/>
              </a:defRPr>
            </a:lvl7pPr>
            <a:lvl8pPr marL="3200400" algn="l" defTabSz="914400" rtl="0" eaLnBrk="1" latinLnBrk="0" hangingPunct="1">
              <a:defRPr sz="2000" kern="1200">
                <a:solidFill>
                  <a:schemeClr val="tx2"/>
                </a:solidFill>
                <a:latin typeface="+mn-lt"/>
                <a:ea typeface="+mn-ea"/>
                <a:cs typeface="+mn-cs"/>
              </a:defRPr>
            </a:lvl8pPr>
            <a:lvl9pPr marL="3657600" algn="l" defTabSz="914400" rtl="0" eaLnBrk="1" latinLnBrk="0" hangingPunct="1">
              <a:defRPr sz="2000" kern="1200">
                <a:solidFill>
                  <a:schemeClr val="tx2"/>
                </a:solidFill>
                <a:latin typeface="+mn-lt"/>
                <a:ea typeface="+mn-ea"/>
                <a:cs typeface="+mn-cs"/>
              </a:defRPr>
            </a:lvl9pPr>
          </a:lstStyle>
          <a:p>
            <a:r>
              <a:rPr lang="en-GB" dirty="0">
                <a:solidFill>
                  <a:srgbClr val="FF0000"/>
                </a:solidFill>
                <a:latin typeface="+mn-lt"/>
              </a:rPr>
              <a:t>Energy imbalance (Wm</a:t>
            </a:r>
            <a:r>
              <a:rPr lang="en-GB" baseline="30000" dirty="0">
                <a:solidFill>
                  <a:srgbClr val="FF0000"/>
                </a:solidFill>
                <a:latin typeface="+mn-lt"/>
              </a:rPr>
              <a:t>-2</a:t>
            </a:r>
            <a:r>
              <a:rPr lang="en-GB" dirty="0">
                <a:solidFill>
                  <a:srgbClr val="FF0000"/>
                </a:solidFill>
                <a:latin typeface="+mn-lt"/>
              </a:rPr>
              <a:t>)</a:t>
            </a:r>
          </a:p>
        </p:txBody>
      </p:sp>
      <p:cxnSp>
        <p:nvCxnSpPr>
          <p:cNvPr id="10" name="Straight Connector 9"/>
          <p:cNvCxnSpPr>
            <a:cxnSpLocks/>
          </p:cNvCxnSpPr>
          <p:nvPr/>
        </p:nvCxnSpPr>
        <p:spPr bwMode="auto">
          <a:xfrm flipH="1">
            <a:off x="1075546" y="5013176"/>
            <a:ext cx="7164000" cy="0"/>
          </a:xfrm>
          <a:prstGeom prst="line">
            <a:avLst/>
          </a:prstGeom>
          <a:solidFill>
            <a:schemeClr val="accent1"/>
          </a:solidFill>
          <a:ln w="25400" cap="flat" cmpd="sng" algn="ctr">
            <a:solidFill>
              <a:srgbClr val="C00000"/>
            </a:solidFill>
            <a:prstDash val="solid"/>
            <a:round/>
            <a:headEnd type="none" w="med" len="med"/>
            <a:tailEnd type="none" w="med" len="med"/>
          </a:ln>
          <a:effectLst/>
        </p:spPr>
      </p:cxnSp>
    </p:spTree>
    <p:extLst>
      <p:ext uri="{BB962C8B-B14F-4D97-AF65-F5344CB8AC3E}">
        <p14:creationId xmlns:p14="http://schemas.microsoft.com/office/powerpoint/2010/main" val="1721365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Connector 34"/>
          <p:cNvCxnSpPr/>
          <p:nvPr/>
        </p:nvCxnSpPr>
        <p:spPr>
          <a:xfrm>
            <a:off x="1718065" y="3319611"/>
            <a:ext cx="0" cy="1100094"/>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pic>
        <p:nvPicPr>
          <p:cNvPr id="1026" name="Picture 2" descr="http://www.esrl.noaa.gov/psd/map/images/sst/sst.seasonal.gif"/>
          <p:cNvPicPr>
            <a:picLocks noChangeAspect="1" noChangeArrowheads="1"/>
          </p:cNvPicPr>
          <p:nvPr/>
        </p:nvPicPr>
        <p:blipFill rotWithShape="1">
          <a:blip r:embed="rId3">
            <a:extLst>
              <a:ext uri="{28A0092B-C50C-407E-A947-70E740481C1C}">
                <a14:useLocalDpi xmlns:a14="http://schemas.microsoft.com/office/drawing/2010/main" val="0"/>
              </a:ext>
            </a:extLst>
          </a:blip>
          <a:srcRect l="35333" t="30700" r="20096" b="34650"/>
          <a:stretch/>
        </p:blipFill>
        <p:spPr bwMode="auto">
          <a:xfrm>
            <a:off x="1680092" y="1994808"/>
            <a:ext cx="5857718" cy="2649607"/>
          </a:xfrm>
          <a:prstGeom prst="rect">
            <a:avLst/>
          </a:prstGeom>
          <a:noFill/>
          <a:scene3d>
            <a:camera prst="orthographicFront">
              <a:rot lat="3816930" lon="20538419" rev="20677522"/>
            </a:camera>
            <a:lightRig rig="threePt" dir="t"/>
          </a:scene3d>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H="1">
            <a:off x="2856711" y="3264992"/>
            <a:ext cx="3162905" cy="0"/>
          </a:xfrm>
          <a:prstGeom prst="straightConnector1">
            <a:avLst/>
          </a:prstGeom>
          <a:ln w="101600">
            <a:solidFill>
              <a:schemeClr val="tx2">
                <a:lumMod val="75000"/>
              </a:schemeClr>
            </a:solidFill>
            <a:tailEnd type="arrow"/>
          </a:ln>
          <a:scene3d>
            <a:camera prst="orthographicFront">
              <a:rot lat="3000000"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20" name="Freeform 19"/>
          <p:cNvSpPr/>
          <p:nvPr/>
        </p:nvSpPr>
        <p:spPr>
          <a:xfrm>
            <a:off x="2534396" y="1879337"/>
            <a:ext cx="3048438" cy="307923"/>
          </a:xfrm>
          <a:custGeom>
            <a:avLst/>
            <a:gdLst>
              <a:gd name="connsiteX0" fmla="*/ 0 w 3672114"/>
              <a:gd name="connsiteY0" fmla="*/ 406400 h 406400"/>
              <a:gd name="connsiteX1" fmla="*/ 14514 w 3672114"/>
              <a:gd name="connsiteY1" fmla="*/ 203200 h 406400"/>
              <a:gd name="connsiteX2" fmla="*/ 87086 w 3672114"/>
              <a:gd name="connsiteY2" fmla="*/ 116114 h 406400"/>
              <a:gd name="connsiteX3" fmla="*/ 304800 w 3672114"/>
              <a:gd name="connsiteY3" fmla="*/ 58057 h 406400"/>
              <a:gd name="connsiteX4" fmla="*/ 754743 w 3672114"/>
              <a:gd name="connsiteY4" fmla="*/ 14514 h 406400"/>
              <a:gd name="connsiteX5" fmla="*/ 2278743 w 3672114"/>
              <a:gd name="connsiteY5" fmla="*/ 29028 h 406400"/>
              <a:gd name="connsiteX6" fmla="*/ 3672114 w 3672114"/>
              <a:gd name="connsiteY6" fmla="*/ 0 h 406400"/>
              <a:gd name="connsiteX7" fmla="*/ 3672114 w 3672114"/>
              <a:gd name="connsiteY7" fmla="*/ 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2114" h="406400">
                <a:moveTo>
                  <a:pt x="0" y="406400"/>
                </a:moveTo>
                <a:cubicBezTo>
                  <a:pt x="0" y="328990"/>
                  <a:pt x="0" y="251581"/>
                  <a:pt x="14514" y="203200"/>
                </a:cubicBezTo>
                <a:cubicBezTo>
                  <a:pt x="29028" y="154819"/>
                  <a:pt x="38705" y="140305"/>
                  <a:pt x="87086" y="116114"/>
                </a:cubicBezTo>
                <a:cubicBezTo>
                  <a:pt x="135467" y="91923"/>
                  <a:pt x="193524" y="74990"/>
                  <a:pt x="304800" y="58057"/>
                </a:cubicBezTo>
                <a:cubicBezTo>
                  <a:pt x="416076" y="41124"/>
                  <a:pt x="754743" y="14514"/>
                  <a:pt x="754743" y="14514"/>
                </a:cubicBezTo>
                <a:lnTo>
                  <a:pt x="2278743" y="29028"/>
                </a:lnTo>
                <a:cubicBezTo>
                  <a:pt x="2764971" y="26609"/>
                  <a:pt x="3672114" y="0"/>
                  <a:pt x="3672114" y="0"/>
                </a:cubicBezTo>
                <a:lnTo>
                  <a:pt x="3672114" y="0"/>
                </a:lnTo>
              </a:path>
            </a:pathLst>
          </a:custGeom>
          <a:noFill/>
          <a:ln w="50800">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sp>
        <p:nvSpPr>
          <p:cNvPr id="22" name="Freeform 21"/>
          <p:cNvSpPr/>
          <p:nvPr/>
        </p:nvSpPr>
        <p:spPr>
          <a:xfrm flipH="1" flipV="1">
            <a:off x="3299517" y="2514428"/>
            <a:ext cx="2909872" cy="433016"/>
          </a:xfrm>
          <a:custGeom>
            <a:avLst/>
            <a:gdLst>
              <a:gd name="connsiteX0" fmla="*/ 0 w 3672114"/>
              <a:gd name="connsiteY0" fmla="*/ 406400 h 406400"/>
              <a:gd name="connsiteX1" fmla="*/ 14514 w 3672114"/>
              <a:gd name="connsiteY1" fmla="*/ 203200 h 406400"/>
              <a:gd name="connsiteX2" fmla="*/ 87086 w 3672114"/>
              <a:gd name="connsiteY2" fmla="*/ 116114 h 406400"/>
              <a:gd name="connsiteX3" fmla="*/ 304800 w 3672114"/>
              <a:gd name="connsiteY3" fmla="*/ 58057 h 406400"/>
              <a:gd name="connsiteX4" fmla="*/ 754743 w 3672114"/>
              <a:gd name="connsiteY4" fmla="*/ 14514 h 406400"/>
              <a:gd name="connsiteX5" fmla="*/ 2278743 w 3672114"/>
              <a:gd name="connsiteY5" fmla="*/ 29028 h 406400"/>
              <a:gd name="connsiteX6" fmla="*/ 3672114 w 3672114"/>
              <a:gd name="connsiteY6" fmla="*/ 0 h 406400"/>
              <a:gd name="connsiteX7" fmla="*/ 3672114 w 3672114"/>
              <a:gd name="connsiteY7" fmla="*/ 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2114" h="406400">
                <a:moveTo>
                  <a:pt x="0" y="406400"/>
                </a:moveTo>
                <a:cubicBezTo>
                  <a:pt x="0" y="328990"/>
                  <a:pt x="0" y="251581"/>
                  <a:pt x="14514" y="203200"/>
                </a:cubicBezTo>
                <a:cubicBezTo>
                  <a:pt x="29028" y="154819"/>
                  <a:pt x="38705" y="140305"/>
                  <a:pt x="87086" y="116114"/>
                </a:cubicBezTo>
                <a:cubicBezTo>
                  <a:pt x="135467" y="91923"/>
                  <a:pt x="193524" y="74990"/>
                  <a:pt x="304800" y="58057"/>
                </a:cubicBezTo>
                <a:cubicBezTo>
                  <a:pt x="416076" y="41124"/>
                  <a:pt x="754743" y="14514"/>
                  <a:pt x="754743" y="14514"/>
                </a:cubicBezTo>
                <a:lnTo>
                  <a:pt x="2278743" y="29028"/>
                </a:lnTo>
                <a:cubicBezTo>
                  <a:pt x="2764971" y="26609"/>
                  <a:pt x="3672114" y="0"/>
                  <a:pt x="3672114" y="0"/>
                </a:cubicBezTo>
                <a:lnTo>
                  <a:pt x="3672114" y="0"/>
                </a:lnTo>
              </a:path>
            </a:pathLst>
          </a:custGeom>
          <a:noFill/>
          <a:ln w="50800">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sp>
        <p:nvSpPr>
          <p:cNvPr id="21" name="Arc 20"/>
          <p:cNvSpPr/>
          <p:nvPr/>
        </p:nvSpPr>
        <p:spPr>
          <a:xfrm>
            <a:off x="5450293" y="1879337"/>
            <a:ext cx="759097" cy="981506"/>
          </a:xfrm>
          <a:prstGeom prst="arc">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en-GB">
              <a:solidFill>
                <a:prstClr val="black"/>
              </a:solidFill>
            </a:endParaRPr>
          </a:p>
        </p:txBody>
      </p:sp>
      <p:sp>
        <p:nvSpPr>
          <p:cNvPr id="24" name="Arc 23"/>
          <p:cNvSpPr/>
          <p:nvPr/>
        </p:nvSpPr>
        <p:spPr>
          <a:xfrm flipH="1" flipV="1">
            <a:off x="2540420" y="1879337"/>
            <a:ext cx="759097" cy="1039242"/>
          </a:xfrm>
          <a:prstGeom prst="arc">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en-GB">
              <a:solidFill>
                <a:prstClr val="black"/>
              </a:solidFill>
            </a:endParaRPr>
          </a:p>
        </p:txBody>
      </p:sp>
      <p:sp>
        <p:nvSpPr>
          <p:cNvPr id="23" name="TextBox 22"/>
          <p:cNvSpPr txBox="1"/>
          <p:nvPr/>
        </p:nvSpPr>
        <p:spPr>
          <a:xfrm>
            <a:off x="2983227" y="1950516"/>
            <a:ext cx="2846614" cy="954107"/>
          </a:xfrm>
          <a:prstGeom prst="rect">
            <a:avLst/>
          </a:prstGeom>
          <a:noFill/>
        </p:spPr>
        <p:txBody>
          <a:bodyPr wrap="square" rtlCol="0">
            <a:spAutoFit/>
          </a:bodyPr>
          <a:lstStyle/>
          <a:p>
            <a:pPr fontAlgn="auto">
              <a:spcBef>
                <a:spcPts val="0"/>
              </a:spcBef>
              <a:spcAft>
                <a:spcPts val="0"/>
              </a:spcAft>
            </a:pPr>
            <a:r>
              <a:rPr lang="en-GB" sz="2800" dirty="0">
                <a:solidFill>
                  <a:prstClr val="black"/>
                </a:solidFill>
                <a:latin typeface="Calibri"/>
              </a:rPr>
              <a:t>Enhanced Walker Circulation</a:t>
            </a:r>
          </a:p>
        </p:txBody>
      </p:sp>
      <p:sp>
        <p:nvSpPr>
          <p:cNvPr id="25" name="TextBox 24"/>
          <p:cNvSpPr txBox="1"/>
          <p:nvPr/>
        </p:nvSpPr>
        <p:spPr>
          <a:xfrm>
            <a:off x="1619672" y="2745433"/>
            <a:ext cx="1524946" cy="1015663"/>
          </a:xfrm>
          <a:prstGeom prst="rect">
            <a:avLst/>
          </a:prstGeom>
          <a:noFill/>
          <a:scene3d>
            <a:camera prst="orthographicFront">
              <a:rot lat="3000000" lon="0" rev="0"/>
            </a:camera>
            <a:lightRig rig="threePt" dir="t"/>
          </a:scene3d>
        </p:spPr>
        <p:txBody>
          <a:bodyPr wrap="square" rtlCol="0">
            <a:spAutoFit/>
          </a:bodyPr>
          <a:lstStyle/>
          <a:p>
            <a:pPr fontAlgn="auto">
              <a:spcBef>
                <a:spcPts val="0"/>
              </a:spcBef>
              <a:spcAft>
                <a:spcPts val="0"/>
              </a:spcAft>
            </a:pPr>
            <a:r>
              <a:rPr lang="en-GB" sz="2000" b="1" dirty="0">
                <a:solidFill>
                  <a:prstClr val="black"/>
                </a:solidFill>
                <a:latin typeface="Calibri"/>
              </a:rPr>
              <a:t>Increased sea height</a:t>
            </a:r>
          </a:p>
          <a:p>
            <a:pPr fontAlgn="auto">
              <a:spcBef>
                <a:spcPts val="0"/>
              </a:spcBef>
              <a:spcAft>
                <a:spcPts val="0"/>
              </a:spcAft>
            </a:pPr>
            <a:r>
              <a:rPr lang="en-GB" sz="2000" b="1" dirty="0">
                <a:solidFill>
                  <a:srgbClr val="FF0000"/>
                </a:solidFill>
                <a:latin typeface="Calibri"/>
              </a:rPr>
              <a:t>Warm</a:t>
            </a:r>
          </a:p>
        </p:txBody>
      </p:sp>
      <p:sp>
        <p:nvSpPr>
          <p:cNvPr id="27" name="TextBox 26"/>
          <p:cNvSpPr txBox="1"/>
          <p:nvPr/>
        </p:nvSpPr>
        <p:spPr>
          <a:xfrm>
            <a:off x="5513590" y="2889449"/>
            <a:ext cx="1578690" cy="707886"/>
          </a:xfrm>
          <a:prstGeom prst="rect">
            <a:avLst/>
          </a:prstGeom>
          <a:noFill/>
          <a:scene3d>
            <a:camera prst="orthographicFront">
              <a:rot lat="3000000" lon="0" rev="0"/>
            </a:camera>
            <a:lightRig rig="threePt" dir="t"/>
          </a:scene3d>
        </p:spPr>
        <p:txBody>
          <a:bodyPr wrap="square" rtlCol="0">
            <a:spAutoFit/>
          </a:bodyPr>
          <a:lstStyle/>
          <a:p>
            <a:pPr fontAlgn="auto">
              <a:spcBef>
                <a:spcPts val="0"/>
              </a:spcBef>
              <a:spcAft>
                <a:spcPts val="0"/>
              </a:spcAft>
            </a:pPr>
            <a:r>
              <a:rPr lang="en-GB" sz="2000" b="1" dirty="0">
                <a:solidFill>
                  <a:prstClr val="black"/>
                </a:solidFill>
                <a:latin typeface="Calibri"/>
              </a:rPr>
              <a:t>Upwelling,</a:t>
            </a:r>
          </a:p>
          <a:p>
            <a:pPr fontAlgn="auto">
              <a:spcBef>
                <a:spcPts val="0"/>
              </a:spcBef>
              <a:spcAft>
                <a:spcPts val="0"/>
              </a:spcAft>
            </a:pPr>
            <a:r>
              <a:rPr lang="en-GB" sz="2000" b="1" dirty="0">
                <a:solidFill>
                  <a:srgbClr val="4F81BD"/>
                </a:solidFill>
                <a:latin typeface="Calibri"/>
              </a:rPr>
              <a:t>Cool water</a:t>
            </a:r>
          </a:p>
        </p:txBody>
      </p:sp>
      <p:sp>
        <p:nvSpPr>
          <p:cNvPr id="26" name="Arc 25"/>
          <p:cNvSpPr/>
          <p:nvPr/>
        </p:nvSpPr>
        <p:spPr>
          <a:xfrm>
            <a:off x="4754452" y="3380463"/>
            <a:ext cx="1075389" cy="404149"/>
          </a:xfrm>
          <a:prstGeom prst="arc">
            <a:avLst/>
          </a:prstGeom>
          <a:ln w="25400">
            <a:solidFill>
              <a:schemeClr val="tx1"/>
            </a:solidFill>
            <a:prstDash val="dash"/>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en-GB">
              <a:solidFill>
                <a:prstClr val="black"/>
              </a:solidFill>
            </a:endParaRPr>
          </a:p>
        </p:txBody>
      </p:sp>
      <p:sp>
        <p:nvSpPr>
          <p:cNvPr id="29" name="Arc 28"/>
          <p:cNvSpPr/>
          <p:nvPr/>
        </p:nvSpPr>
        <p:spPr>
          <a:xfrm>
            <a:off x="3995356" y="3380463"/>
            <a:ext cx="1075389" cy="404149"/>
          </a:xfrm>
          <a:prstGeom prst="arc">
            <a:avLst/>
          </a:prstGeom>
          <a:ln w="25400">
            <a:solidFill>
              <a:schemeClr val="tx1"/>
            </a:solidFill>
            <a:prstDash val="dash"/>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en-GB">
              <a:solidFill>
                <a:prstClr val="black"/>
              </a:solidFill>
            </a:endParaRPr>
          </a:p>
        </p:txBody>
      </p:sp>
      <p:sp>
        <p:nvSpPr>
          <p:cNvPr id="30" name="Arc 29"/>
          <p:cNvSpPr/>
          <p:nvPr/>
        </p:nvSpPr>
        <p:spPr>
          <a:xfrm>
            <a:off x="2919969" y="3380463"/>
            <a:ext cx="1075389" cy="404149"/>
          </a:xfrm>
          <a:prstGeom prst="arc">
            <a:avLst/>
          </a:prstGeom>
          <a:ln w="25400">
            <a:solidFill>
              <a:schemeClr val="tx1"/>
            </a:solidFill>
            <a:prstDash val="dash"/>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en-GB">
              <a:solidFill>
                <a:prstClr val="black"/>
              </a:solidFill>
            </a:endParaRPr>
          </a:p>
        </p:txBody>
      </p:sp>
      <p:sp>
        <p:nvSpPr>
          <p:cNvPr id="31" name="Arc 30"/>
          <p:cNvSpPr/>
          <p:nvPr/>
        </p:nvSpPr>
        <p:spPr>
          <a:xfrm flipV="1">
            <a:off x="2919969" y="2880215"/>
            <a:ext cx="1075389" cy="269306"/>
          </a:xfrm>
          <a:prstGeom prst="arc">
            <a:avLst/>
          </a:prstGeom>
          <a:ln w="25400">
            <a:solidFill>
              <a:schemeClr val="tx1"/>
            </a:solidFill>
            <a:prstDash val="dash"/>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en-GB">
              <a:solidFill>
                <a:prstClr val="black"/>
              </a:solidFill>
            </a:endParaRPr>
          </a:p>
        </p:txBody>
      </p:sp>
      <p:sp>
        <p:nvSpPr>
          <p:cNvPr id="32" name="Arc 31"/>
          <p:cNvSpPr/>
          <p:nvPr/>
        </p:nvSpPr>
        <p:spPr>
          <a:xfrm flipV="1">
            <a:off x="3868839" y="2860843"/>
            <a:ext cx="1075389" cy="269306"/>
          </a:xfrm>
          <a:prstGeom prst="arc">
            <a:avLst/>
          </a:prstGeom>
          <a:ln w="25400">
            <a:solidFill>
              <a:schemeClr val="tx1"/>
            </a:solidFill>
            <a:prstDash val="dash"/>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en-GB">
              <a:solidFill>
                <a:prstClr val="black"/>
              </a:solidFill>
            </a:endParaRPr>
          </a:p>
        </p:txBody>
      </p:sp>
      <p:sp>
        <p:nvSpPr>
          <p:cNvPr id="33" name="Arc 32"/>
          <p:cNvSpPr/>
          <p:nvPr/>
        </p:nvSpPr>
        <p:spPr>
          <a:xfrm flipV="1">
            <a:off x="4627936" y="2860843"/>
            <a:ext cx="1075389" cy="269306"/>
          </a:xfrm>
          <a:prstGeom prst="arc">
            <a:avLst/>
          </a:prstGeom>
          <a:ln w="25400">
            <a:solidFill>
              <a:schemeClr val="tx1"/>
            </a:solidFill>
            <a:prstDash val="dash"/>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fontAlgn="auto">
              <a:spcBef>
                <a:spcPts val="0"/>
              </a:spcBef>
              <a:spcAft>
                <a:spcPts val="0"/>
              </a:spcAft>
            </a:pPr>
            <a:endParaRPr lang="en-GB">
              <a:solidFill>
                <a:prstClr val="black"/>
              </a:solidFill>
            </a:endParaRPr>
          </a:p>
        </p:txBody>
      </p:sp>
      <p:sp>
        <p:nvSpPr>
          <p:cNvPr id="28" name="TextBox 27"/>
          <p:cNvSpPr txBox="1"/>
          <p:nvPr/>
        </p:nvSpPr>
        <p:spPr>
          <a:xfrm>
            <a:off x="3299517" y="3562511"/>
            <a:ext cx="2783357" cy="369332"/>
          </a:xfrm>
          <a:prstGeom prst="rect">
            <a:avLst/>
          </a:prstGeom>
          <a:noFill/>
        </p:spPr>
        <p:txBody>
          <a:bodyPr wrap="square" rtlCol="0">
            <a:spAutoFit/>
          </a:bodyPr>
          <a:lstStyle/>
          <a:p>
            <a:pPr algn="l" fontAlgn="auto">
              <a:spcBef>
                <a:spcPts val="0"/>
              </a:spcBef>
              <a:spcAft>
                <a:spcPts val="0"/>
              </a:spcAft>
            </a:pPr>
            <a:r>
              <a:rPr lang="en-GB" dirty="0">
                <a:solidFill>
                  <a:prstClr val="black"/>
                </a:solidFill>
                <a:latin typeface="Calibri"/>
              </a:rPr>
              <a:t>Strengthening trade winds</a:t>
            </a:r>
          </a:p>
        </p:txBody>
      </p:sp>
      <p:cxnSp>
        <p:nvCxnSpPr>
          <p:cNvPr id="37" name="Straight Connector 36"/>
          <p:cNvCxnSpPr/>
          <p:nvPr/>
        </p:nvCxnSpPr>
        <p:spPr>
          <a:xfrm>
            <a:off x="7537810" y="3264992"/>
            <a:ext cx="0" cy="1154713"/>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1718065" y="3900085"/>
            <a:ext cx="5816983" cy="461885"/>
          </a:xfrm>
          <a:custGeom>
            <a:avLst/>
            <a:gdLst>
              <a:gd name="connsiteX0" fmla="*/ 0 w 7054243"/>
              <a:gd name="connsiteY0" fmla="*/ 754743 h 754743"/>
              <a:gd name="connsiteX1" fmla="*/ 3048000 w 7054243"/>
              <a:gd name="connsiteY1" fmla="*/ 740229 h 754743"/>
              <a:gd name="connsiteX2" fmla="*/ 5094514 w 7054243"/>
              <a:gd name="connsiteY2" fmla="*/ 508000 h 754743"/>
              <a:gd name="connsiteX3" fmla="*/ 6749142 w 7054243"/>
              <a:gd name="connsiteY3" fmla="*/ 174171 h 754743"/>
              <a:gd name="connsiteX4" fmla="*/ 7053942 w 7054243"/>
              <a:gd name="connsiteY4" fmla="*/ 0 h 754743"/>
              <a:gd name="connsiteX5" fmla="*/ 7053942 w 7054243"/>
              <a:gd name="connsiteY5" fmla="*/ 0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54243" h="754743">
                <a:moveTo>
                  <a:pt x="0" y="754743"/>
                </a:moveTo>
                <a:lnTo>
                  <a:pt x="3048000" y="740229"/>
                </a:lnTo>
                <a:cubicBezTo>
                  <a:pt x="3897086" y="699105"/>
                  <a:pt x="4477657" y="602343"/>
                  <a:pt x="5094514" y="508000"/>
                </a:cubicBezTo>
                <a:cubicBezTo>
                  <a:pt x="5711371" y="413657"/>
                  <a:pt x="6422571" y="258838"/>
                  <a:pt x="6749142" y="174171"/>
                </a:cubicBezTo>
                <a:cubicBezTo>
                  <a:pt x="7075713" y="89504"/>
                  <a:pt x="7053942" y="0"/>
                  <a:pt x="7053942" y="0"/>
                </a:cubicBezTo>
                <a:lnTo>
                  <a:pt x="7053942"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cxnSp>
        <p:nvCxnSpPr>
          <p:cNvPr id="39" name="Straight Connector 38"/>
          <p:cNvCxnSpPr/>
          <p:nvPr/>
        </p:nvCxnSpPr>
        <p:spPr>
          <a:xfrm>
            <a:off x="1718065" y="4419705"/>
            <a:ext cx="5819745" cy="0"/>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41" name="Down Arrow 40"/>
          <p:cNvSpPr/>
          <p:nvPr/>
        </p:nvSpPr>
        <p:spPr>
          <a:xfrm>
            <a:off x="2212447" y="1196752"/>
            <a:ext cx="703369" cy="577356"/>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sp>
        <p:nvSpPr>
          <p:cNvPr id="43" name="Down Arrow 42"/>
          <p:cNvSpPr/>
          <p:nvPr/>
        </p:nvSpPr>
        <p:spPr>
          <a:xfrm>
            <a:off x="3724615" y="1196752"/>
            <a:ext cx="703369" cy="577356"/>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sp>
        <p:nvSpPr>
          <p:cNvPr id="44" name="Down Arrow 43"/>
          <p:cNvSpPr/>
          <p:nvPr/>
        </p:nvSpPr>
        <p:spPr>
          <a:xfrm>
            <a:off x="5164775" y="1196752"/>
            <a:ext cx="703369" cy="577356"/>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sp>
        <p:nvSpPr>
          <p:cNvPr id="45" name="Down Arrow 44"/>
          <p:cNvSpPr/>
          <p:nvPr/>
        </p:nvSpPr>
        <p:spPr>
          <a:xfrm>
            <a:off x="6581408" y="1196752"/>
            <a:ext cx="703369" cy="577356"/>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sp>
        <p:nvSpPr>
          <p:cNvPr id="42" name="TextBox 41"/>
          <p:cNvSpPr txBox="1"/>
          <p:nvPr/>
        </p:nvSpPr>
        <p:spPr>
          <a:xfrm>
            <a:off x="35496" y="620688"/>
            <a:ext cx="5749920" cy="461665"/>
          </a:xfrm>
          <a:prstGeom prst="rect">
            <a:avLst/>
          </a:prstGeom>
          <a:noFill/>
          <a:ln>
            <a:solidFill>
              <a:schemeClr val="accent6">
                <a:lumMod val="50000"/>
              </a:schemeClr>
            </a:solidFill>
          </a:ln>
        </p:spPr>
        <p:txBody>
          <a:bodyPr wrap="square" rtlCol="0">
            <a:spAutoFit/>
          </a:bodyPr>
          <a:lstStyle/>
          <a:p>
            <a:pPr algn="l" fontAlgn="auto">
              <a:spcBef>
                <a:spcPts val="0"/>
              </a:spcBef>
              <a:spcAft>
                <a:spcPts val="0"/>
              </a:spcAft>
            </a:pPr>
            <a:r>
              <a:rPr lang="en-GB" sz="2400" b="1" dirty="0">
                <a:solidFill>
                  <a:prstClr val="black"/>
                </a:solidFill>
                <a:latin typeface="Calibri"/>
              </a:rPr>
              <a:t>Continued heating from greenhouse gases</a:t>
            </a:r>
          </a:p>
        </p:txBody>
      </p:sp>
      <p:sp>
        <p:nvSpPr>
          <p:cNvPr id="47" name="Freeform 46"/>
          <p:cNvSpPr/>
          <p:nvPr/>
        </p:nvSpPr>
        <p:spPr>
          <a:xfrm>
            <a:off x="2382272" y="3959511"/>
            <a:ext cx="4199136" cy="286987"/>
          </a:xfrm>
          <a:custGeom>
            <a:avLst/>
            <a:gdLst>
              <a:gd name="connsiteX0" fmla="*/ 0 w 7054243"/>
              <a:gd name="connsiteY0" fmla="*/ 754743 h 754743"/>
              <a:gd name="connsiteX1" fmla="*/ 3048000 w 7054243"/>
              <a:gd name="connsiteY1" fmla="*/ 740229 h 754743"/>
              <a:gd name="connsiteX2" fmla="*/ 5094514 w 7054243"/>
              <a:gd name="connsiteY2" fmla="*/ 508000 h 754743"/>
              <a:gd name="connsiteX3" fmla="*/ 6749142 w 7054243"/>
              <a:gd name="connsiteY3" fmla="*/ 174171 h 754743"/>
              <a:gd name="connsiteX4" fmla="*/ 7053942 w 7054243"/>
              <a:gd name="connsiteY4" fmla="*/ 0 h 754743"/>
              <a:gd name="connsiteX5" fmla="*/ 7053942 w 7054243"/>
              <a:gd name="connsiteY5" fmla="*/ 0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54243" h="754743">
                <a:moveTo>
                  <a:pt x="0" y="754743"/>
                </a:moveTo>
                <a:lnTo>
                  <a:pt x="3048000" y="740229"/>
                </a:lnTo>
                <a:cubicBezTo>
                  <a:pt x="3897086" y="699105"/>
                  <a:pt x="4477657" y="602343"/>
                  <a:pt x="5094514" y="508000"/>
                </a:cubicBezTo>
                <a:cubicBezTo>
                  <a:pt x="5711371" y="413657"/>
                  <a:pt x="6422571" y="258838"/>
                  <a:pt x="6749142" y="174171"/>
                </a:cubicBezTo>
                <a:cubicBezTo>
                  <a:pt x="7075713" y="89504"/>
                  <a:pt x="7053942" y="0"/>
                  <a:pt x="7053942" y="0"/>
                </a:cubicBezTo>
                <a:lnTo>
                  <a:pt x="7053942" y="0"/>
                </a:lnTo>
              </a:path>
            </a:pathLst>
          </a:custGeom>
          <a:noFill/>
          <a:ln w="63500">
            <a:solidFill>
              <a:schemeClr val="tx2"/>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sp>
        <p:nvSpPr>
          <p:cNvPr id="48" name="TextBox 47"/>
          <p:cNvSpPr txBox="1"/>
          <p:nvPr/>
        </p:nvSpPr>
        <p:spPr>
          <a:xfrm>
            <a:off x="2030589" y="3825553"/>
            <a:ext cx="3482961" cy="461665"/>
          </a:xfrm>
          <a:prstGeom prst="rect">
            <a:avLst/>
          </a:prstGeom>
          <a:noFill/>
        </p:spPr>
        <p:txBody>
          <a:bodyPr wrap="square" rtlCol="0">
            <a:spAutoFit/>
          </a:bodyPr>
          <a:lstStyle/>
          <a:p>
            <a:pPr algn="l" fontAlgn="auto">
              <a:spcBef>
                <a:spcPts val="0"/>
              </a:spcBef>
              <a:spcAft>
                <a:spcPts val="0"/>
              </a:spcAft>
            </a:pPr>
            <a:r>
              <a:rPr lang="en-GB" sz="2400" dirty="0">
                <a:solidFill>
                  <a:srgbClr val="4F81BD"/>
                </a:solidFill>
                <a:latin typeface="Calibri"/>
              </a:rPr>
              <a:t>Equatorial Undercurrent</a:t>
            </a:r>
          </a:p>
        </p:txBody>
      </p:sp>
      <p:sp>
        <p:nvSpPr>
          <p:cNvPr id="52" name="Down Arrow 51"/>
          <p:cNvSpPr/>
          <p:nvPr/>
        </p:nvSpPr>
        <p:spPr>
          <a:xfrm>
            <a:off x="6546014" y="4249881"/>
            <a:ext cx="703369" cy="577356"/>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sp>
        <p:nvSpPr>
          <p:cNvPr id="53" name="Down Arrow 52"/>
          <p:cNvSpPr/>
          <p:nvPr/>
        </p:nvSpPr>
        <p:spPr>
          <a:xfrm>
            <a:off x="4810181" y="4246498"/>
            <a:ext cx="703369" cy="577356"/>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sp>
        <p:nvSpPr>
          <p:cNvPr id="54" name="Down Arrow 53"/>
          <p:cNvSpPr/>
          <p:nvPr/>
        </p:nvSpPr>
        <p:spPr>
          <a:xfrm>
            <a:off x="3228727" y="4250514"/>
            <a:ext cx="703369" cy="577356"/>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sp>
        <p:nvSpPr>
          <p:cNvPr id="55" name="Down Arrow 54"/>
          <p:cNvSpPr/>
          <p:nvPr/>
        </p:nvSpPr>
        <p:spPr>
          <a:xfrm>
            <a:off x="1678902" y="4250514"/>
            <a:ext cx="703369" cy="577356"/>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sp>
        <p:nvSpPr>
          <p:cNvPr id="56" name="TextBox 55"/>
          <p:cNvSpPr txBox="1"/>
          <p:nvPr/>
        </p:nvSpPr>
        <p:spPr>
          <a:xfrm>
            <a:off x="35496" y="4974267"/>
            <a:ext cx="7058141" cy="707886"/>
          </a:xfrm>
          <a:prstGeom prst="rect">
            <a:avLst/>
          </a:prstGeom>
          <a:noFill/>
          <a:ln>
            <a:solidFill>
              <a:schemeClr val="accent6">
                <a:lumMod val="50000"/>
              </a:schemeClr>
            </a:solidFill>
          </a:ln>
        </p:spPr>
        <p:txBody>
          <a:bodyPr wrap="square" rtlCol="0">
            <a:spAutoFit/>
          </a:bodyPr>
          <a:lstStyle/>
          <a:p>
            <a:pPr fontAlgn="auto">
              <a:spcBef>
                <a:spcPts val="0"/>
              </a:spcBef>
              <a:spcAft>
                <a:spcPts val="0"/>
              </a:spcAft>
            </a:pPr>
            <a:r>
              <a:rPr lang="en-GB" sz="2000" dirty="0">
                <a:solidFill>
                  <a:prstClr val="black"/>
                </a:solidFill>
                <a:latin typeface="Calibri"/>
              </a:rPr>
              <a:t>Enhanced mixing of heat below 100 metres depth by accelerating shallow overturning cells and equatorial undercurrent</a:t>
            </a:r>
          </a:p>
        </p:txBody>
      </p:sp>
      <p:sp>
        <p:nvSpPr>
          <p:cNvPr id="63" name="Circular Arrow 62"/>
          <p:cNvSpPr/>
          <p:nvPr/>
        </p:nvSpPr>
        <p:spPr>
          <a:xfrm flipH="1">
            <a:off x="5646092" y="4499777"/>
            <a:ext cx="563298" cy="555020"/>
          </a:xfrm>
          <a:prstGeom prst="circularArrow">
            <a:avLst/>
          </a:prstGeom>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black"/>
              </a:solidFill>
            </a:endParaRPr>
          </a:p>
        </p:txBody>
      </p:sp>
      <p:sp>
        <p:nvSpPr>
          <p:cNvPr id="64" name="Circular Arrow 63"/>
          <p:cNvSpPr/>
          <p:nvPr/>
        </p:nvSpPr>
        <p:spPr>
          <a:xfrm flipV="1">
            <a:off x="4277255" y="4304234"/>
            <a:ext cx="477199" cy="502561"/>
          </a:xfrm>
          <a:prstGeom prst="circularArrow">
            <a:avLst/>
          </a:prstGeom>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black"/>
              </a:solidFill>
            </a:endParaRPr>
          </a:p>
        </p:txBody>
      </p:sp>
      <p:sp>
        <p:nvSpPr>
          <p:cNvPr id="65" name="Circular Arrow 64"/>
          <p:cNvSpPr/>
          <p:nvPr/>
        </p:nvSpPr>
        <p:spPr>
          <a:xfrm flipH="1">
            <a:off x="3886158" y="4539193"/>
            <a:ext cx="469869" cy="479781"/>
          </a:xfrm>
          <a:prstGeom prst="circularArrow">
            <a:avLst/>
          </a:prstGeom>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black"/>
              </a:solidFill>
            </a:endParaRPr>
          </a:p>
        </p:txBody>
      </p:sp>
      <p:sp>
        <p:nvSpPr>
          <p:cNvPr id="66" name="Circular Arrow 65"/>
          <p:cNvSpPr/>
          <p:nvPr/>
        </p:nvSpPr>
        <p:spPr>
          <a:xfrm flipV="1">
            <a:off x="2666936" y="4308768"/>
            <a:ext cx="431259" cy="465902"/>
          </a:xfrm>
          <a:prstGeom prst="circularArrow">
            <a:avLst/>
          </a:prstGeom>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black"/>
              </a:solidFill>
            </a:endParaRPr>
          </a:p>
        </p:txBody>
      </p:sp>
      <p:sp>
        <p:nvSpPr>
          <p:cNvPr id="67" name="Circular Arrow 66"/>
          <p:cNvSpPr/>
          <p:nvPr/>
        </p:nvSpPr>
        <p:spPr>
          <a:xfrm flipH="1">
            <a:off x="2350645" y="4552279"/>
            <a:ext cx="424635" cy="444783"/>
          </a:xfrm>
          <a:prstGeom prst="circularArrow">
            <a:avLst/>
          </a:prstGeom>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black"/>
              </a:solidFill>
            </a:endParaRPr>
          </a:p>
        </p:txBody>
      </p:sp>
      <p:sp>
        <p:nvSpPr>
          <p:cNvPr id="68" name="Circular Arrow 67"/>
          <p:cNvSpPr/>
          <p:nvPr/>
        </p:nvSpPr>
        <p:spPr>
          <a:xfrm flipV="1">
            <a:off x="6082874" y="4225422"/>
            <a:ext cx="572086" cy="581373"/>
          </a:xfrm>
          <a:prstGeom prst="circularArrow">
            <a:avLst/>
          </a:prstGeom>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black"/>
              </a:solidFill>
            </a:endParaRPr>
          </a:p>
        </p:txBody>
      </p:sp>
      <p:grpSp>
        <p:nvGrpSpPr>
          <p:cNvPr id="89" name="Group 88"/>
          <p:cNvGrpSpPr/>
          <p:nvPr/>
        </p:nvGrpSpPr>
        <p:grpSpPr>
          <a:xfrm>
            <a:off x="5940152" y="1628800"/>
            <a:ext cx="2786078" cy="1539691"/>
            <a:chOff x="6699901" y="1423366"/>
            <a:chExt cx="3356078" cy="2032097"/>
          </a:xfrm>
        </p:grpSpPr>
        <p:sp>
          <p:nvSpPr>
            <p:cNvPr id="70" name="Oval 69"/>
            <p:cNvSpPr/>
            <p:nvPr/>
          </p:nvSpPr>
          <p:spPr>
            <a:xfrm>
              <a:off x="7655507" y="1676400"/>
              <a:ext cx="1533072" cy="1654314"/>
            </a:xfrm>
            <a:prstGeom prst="ellipse">
              <a:avLst/>
            </a:prstGeom>
            <a:gradFill flip="none" rotWithShape="1">
              <a:gsLst>
                <a:gs pos="0">
                  <a:schemeClr val="accent1">
                    <a:tint val="66000"/>
                    <a:satMod val="160000"/>
                  </a:schemeClr>
                </a:gs>
                <a:gs pos="5000">
                  <a:schemeClr val="accent1">
                    <a:tint val="44500"/>
                    <a:satMod val="160000"/>
                  </a:schemeClr>
                </a:gs>
                <a:gs pos="10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white"/>
                </a:solidFill>
              </a:endParaRPr>
            </a:p>
          </p:txBody>
        </p:sp>
        <p:sp>
          <p:nvSpPr>
            <p:cNvPr id="62" name="TextBox 61"/>
            <p:cNvSpPr txBox="1"/>
            <p:nvPr/>
          </p:nvSpPr>
          <p:spPr>
            <a:xfrm>
              <a:off x="7545743" y="1644859"/>
              <a:ext cx="1642836" cy="1584206"/>
            </a:xfrm>
            <a:prstGeom prst="rect">
              <a:avLst/>
            </a:prstGeom>
            <a:noFill/>
            <a:effectLst>
              <a:glow rad="127000">
                <a:schemeClr val="accent1"/>
              </a:glow>
              <a:outerShdw blurRad="50800" dist="50800" dir="5400000" algn="ctr" rotWithShape="0">
                <a:srgbClr val="000000">
                  <a:alpha val="0"/>
                </a:srgbClr>
              </a:outerShdw>
            </a:effectLst>
          </p:spPr>
          <p:txBody>
            <a:bodyPr wrap="square" rtlCol="0">
              <a:spAutoFit/>
            </a:bodyPr>
            <a:lstStyle/>
            <a:p>
              <a:pPr fontAlgn="auto">
                <a:spcBef>
                  <a:spcPts val="0"/>
                </a:spcBef>
                <a:spcAft>
                  <a:spcPts val="0"/>
                </a:spcAft>
              </a:pPr>
              <a:r>
                <a:rPr lang="en-GB" dirty="0">
                  <a:solidFill>
                    <a:prstClr val="black"/>
                  </a:solidFill>
                  <a:latin typeface="Calibri"/>
                </a:rPr>
                <a:t>Pacific SST strengthens atmospheric circulation</a:t>
              </a:r>
            </a:p>
          </p:txBody>
        </p:sp>
        <p:sp>
          <p:nvSpPr>
            <p:cNvPr id="73" name="Circular Arrow 72"/>
            <p:cNvSpPr/>
            <p:nvPr/>
          </p:nvSpPr>
          <p:spPr>
            <a:xfrm flipH="1">
              <a:off x="6699901" y="2057401"/>
              <a:ext cx="1447798" cy="1398062"/>
            </a:xfrm>
            <a:prstGeom prst="circularArrow">
              <a:avLst/>
            </a:prstGeom>
            <a:solidFill>
              <a:schemeClr val="accent6">
                <a:lumMod val="40000"/>
                <a:lumOff val="60000"/>
              </a:schemeClr>
            </a:solidFill>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black"/>
                </a:solidFill>
              </a:endParaRPr>
            </a:p>
          </p:txBody>
        </p:sp>
        <p:sp>
          <p:nvSpPr>
            <p:cNvPr id="74" name="Circular Arrow 73"/>
            <p:cNvSpPr/>
            <p:nvPr/>
          </p:nvSpPr>
          <p:spPr>
            <a:xfrm flipV="1">
              <a:off x="8608179" y="1423366"/>
              <a:ext cx="1447800" cy="1464445"/>
            </a:xfrm>
            <a:prstGeom prst="circularArrow">
              <a:avLst/>
            </a:prstGeom>
            <a:solidFill>
              <a:schemeClr val="accent6">
                <a:lumMod val="40000"/>
                <a:lumOff val="60000"/>
              </a:schemeClr>
            </a:solidFill>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a:solidFill>
                  <a:prstClr val="black"/>
                </a:solidFill>
              </a:endParaRPr>
            </a:p>
          </p:txBody>
        </p:sp>
      </p:grpSp>
      <p:sp>
        <p:nvSpPr>
          <p:cNvPr id="72" name="TextBox 71"/>
          <p:cNvSpPr txBox="1"/>
          <p:nvPr/>
        </p:nvSpPr>
        <p:spPr>
          <a:xfrm>
            <a:off x="118224" y="1440692"/>
            <a:ext cx="2005504" cy="1231106"/>
          </a:xfrm>
          <a:prstGeom prst="rect">
            <a:avLst/>
          </a:prstGeom>
          <a:solidFill>
            <a:schemeClr val="tx2">
              <a:lumMod val="20000"/>
              <a:lumOff val="80000"/>
            </a:schemeClr>
          </a:solidFill>
        </p:spPr>
        <p:txBody>
          <a:bodyPr wrap="square" rtlCol="0">
            <a:spAutoFit/>
          </a:bodyPr>
          <a:lstStyle/>
          <a:p>
            <a:pPr algn="l"/>
            <a:r>
              <a:rPr lang="en-GB" sz="2000" dirty="0">
                <a:solidFill>
                  <a:prstClr val="black"/>
                </a:solidFill>
                <a:latin typeface="Calibri"/>
              </a:rPr>
              <a:t>Unusual weather patterns </a:t>
            </a:r>
            <a:r>
              <a:rPr lang="en-GB" sz="1700" dirty="0">
                <a:solidFill>
                  <a:prstClr val="black"/>
                </a:solidFill>
              </a:rPr>
              <a:t>(</a:t>
            </a:r>
            <a:r>
              <a:rPr lang="en-GB" sz="1700" dirty="0">
                <a:solidFill>
                  <a:prstClr val="black"/>
                </a:solidFill>
                <a:hlinkClick r:id="rId4"/>
              </a:rPr>
              <a:t>Ding et al. 2014</a:t>
            </a:r>
            <a:r>
              <a:rPr lang="en-GB" sz="1700" dirty="0">
                <a:solidFill>
                  <a:prstClr val="black"/>
                </a:solidFill>
              </a:rPr>
              <a:t>; </a:t>
            </a:r>
            <a:r>
              <a:rPr lang="en-GB" sz="1700" dirty="0" err="1">
                <a:solidFill>
                  <a:prstClr val="black"/>
                </a:solidFill>
                <a:hlinkClick r:id="rId5"/>
              </a:rPr>
              <a:t>Trenberth</a:t>
            </a:r>
            <a:r>
              <a:rPr lang="en-GB" sz="1700" dirty="0">
                <a:solidFill>
                  <a:prstClr val="black"/>
                </a:solidFill>
                <a:hlinkClick r:id="rId5"/>
              </a:rPr>
              <a:t> et al. 2014b</a:t>
            </a:r>
            <a:r>
              <a:rPr lang="en-GB" sz="1700" dirty="0">
                <a:solidFill>
                  <a:prstClr val="black"/>
                </a:solidFill>
              </a:rPr>
              <a:t>)</a:t>
            </a:r>
          </a:p>
        </p:txBody>
      </p:sp>
      <p:cxnSp>
        <p:nvCxnSpPr>
          <p:cNvPr id="76" name="Curved Connector 75"/>
          <p:cNvCxnSpPr/>
          <p:nvPr/>
        </p:nvCxnSpPr>
        <p:spPr>
          <a:xfrm rot="10800000">
            <a:off x="1718066" y="2529597"/>
            <a:ext cx="816331" cy="417848"/>
          </a:xfrm>
          <a:prstGeom prst="curvedConnector3">
            <a:avLst>
              <a:gd name="adj1" fmla="val 50000"/>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6512" y="5805264"/>
            <a:ext cx="9180512" cy="923330"/>
          </a:xfrm>
          <a:prstGeom prst="rect">
            <a:avLst/>
          </a:prstGeom>
          <a:noFill/>
        </p:spPr>
        <p:txBody>
          <a:bodyPr wrap="square" rtlCol="0">
            <a:spAutoFit/>
          </a:bodyPr>
          <a:lstStyle/>
          <a:p>
            <a:r>
              <a:rPr lang="en-GB" dirty="0">
                <a:solidFill>
                  <a:prstClr val="black"/>
                </a:solidFill>
                <a:latin typeface="Calibri"/>
                <a:cs typeface="Arial" panose="020B0604020202020204" pitchFamily="34" charset="0"/>
              </a:rPr>
              <a:t>See also: </a:t>
            </a:r>
            <a:r>
              <a:rPr lang="en-GB" dirty="0">
                <a:solidFill>
                  <a:prstClr val="black"/>
                </a:solidFill>
                <a:latin typeface="Calibri"/>
                <a:cs typeface="Arial" panose="020B0604020202020204" pitchFamily="34" charset="0"/>
                <a:hlinkClick r:id="rId6"/>
              </a:rPr>
              <a:t>Merrifield (2010)</a:t>
            </a:r>
            <a:r>
              <a:rPr lang="en-GB" dirty="0">
                <a:solidFill>
                  <a:prstClr val="black"/>
                </a:solidFill>
                <a:latin typeface="Calibri"/>
                <a:cs typeface="Arial" panose="020B0604020202020204" pitchFamily="34" charset="0"/>
              </a:rPr>
              <a:t>.; </a:t>
            </a:r>
            <a:r>
              <a:rPr lang="en-GB" dirty="0">
                <a:solidFill>
                  <a:prstClr val="black"/>
                </a:solidFill>
                <a:latin typeface="Calibri"/>
                <a:cs typeface="Arial" panose="020B0604020202020204" pitchFamily="34" charset="0"/>
                <a:hlinkClick r:id="rId7"/>
              </a:rPr>
              <a:t>Sohn et al. (2013) </a:t>
            </a:r>
            <a:r>
              <a:rPr lang="en-GB" dirty="0">
                <a:solidFill>
                  <a:prstClr val="black"/>
                </a:solidFill>
                <a:latin typeface="Calibri"/>
                <a:cs typeface="Arial" panose="020B0604020202020204" pitchFamily="34" charset="0"/>
              </a:rPr>
              <a:t>.; </a:t>
            </a:r>
            <a:r>
              <a:rPr lang="en-GB" dirty="0">
                <a:solidFill>
                  <a:prstClr val="black"/>
                </a:solidFill>
                <a:latin typeface="Calibri"/>
                <a:cs typeface="Arial" panose="020B0604020202020204" pitchFamily="34" charset="0"/>
                <a:hlinkClick r:id="rId8"/>
              </a:rPr>
              <a:t>L’Heureux et al. (2013) . Change</a:t>
            </a:r>
            <a:r>
              <a:rPr lang="en-GB" dirty="0">
                <a:solidFill>
                  <a:prstClr val="black"/>
                </a:solidFill>
                <a:latin typeface="Calibri"/>
                <a:cs typeface="Arial" panose="020B0604020202020204" pitchFamily="34" charset="0"/>
              </a:rPr>
              <a:t>; </a:t>
            </a:r>
            <a:r>
              <a:rPr lang="en-GB" dirty="0">
                <a:solidFill>
                  <a:prstClr val="black"/>
                </a:solidFill>
                <a:latin typeface="Calibri"/>
                <a:cs typeface="Arial" panose="020B0604020202020204" pitchFamily="34" charset="0"/>
                <a:hlinkClick r:id="rId9"/>
              </a:rPr>
              <a:t>Watanabe et al. (2014) </a:t>
            </a:r>
            <a:r>
              <a:rPr lang="en-GB" dirty="0">
                <a:solidFill>
                  <a:prstClr val="black"/>
                </a:solidFill>
                <a:latin typeface="Calibri"/>
                <a:cs typeface="Arial" panose="020B0604020202020204" pitchFamily="34" charset="0"/>
                <a:hlinkClick r:id="rId10"/>
              </a:rPr>
              <a:t>; </a:t>
            </a:r>
            <a:r>
              <a:rPr lang="en-GB" dirty="0" err="1">
                <a:solidFill>
                  <a:prstClr val="black"/>
                </a:solidFill>
                <a:latin typeface="Calibri"/>
                <a:cs typeface="Arial" panose="020B0604020202020204" pitchFamily="34" charset="0"/>
                <a:hlinkClick r:id="rId10"/>
              </a:rPr>
              <a:t>Balmaseda</a:t>
            </a:r>
            <a:r>
              <a:rPr lang="en-GB" dirty="0">
                <a:solidFill>
                  <a:prstClr val="black"/>
                </a:solidFill>
                <a:latin typeface="Calibri"/>
                <a:cs typeface="Arial" panose="020B0604020202020204" pitchFamily="34" charset="0"/>
                <a:hlinkClick r:id="rId10"/>
              </a:rPr>
              <a:t> et al. (2013) </a:t>
            </a:r>
            <a:r>
              <a:rPr lang="en-GB" dirty="0">
                <a:solidFill>
                  <a:prstClr val="black"/>
                </a:solidFill>
                <a:latin typeface="Calibri"/>
                <a:cs typeface="Arial" panose="020B0604020202020204" pitchFamily="34" charset="0"/>
              </a:rPr>
              <a:t>; </a:t>
            </a:r>
            <a:r>
              <a:rPr lang="en-GB" dirty="0">
                <a:solidFill>
                  <a:prstClr val="black"/>
                </a:solidFill>
                <a:latin typeface="Calibri"/>
                <a:cs typeface="Arial" panose="020B0604020202020204" pitchFamily="34" charset="0"/>
                <a:hlinkClick r:id="rId11"/>
              </a:rPr>
              <a:t>Trenberth et al. (2014) </a:t>
            </a:r>
            <a:r>
              <a:rPr lang="en-GB" dirty="0">
                <a:solidFill>
                  <a:prstClr val="black"/>
                </a:solidFill>
                <a:latin typeface="Calibri"/>
                <a:cs typeface="Arial" panose="020B0604020202020204" pitchFamily="34" charset="0"/>
              </a:rPr>
              <a:t>.; </a:t>
            </a:r>
            <a:r>
              <a:rPr lang="fr-FR" sz="1600" u="sng" dirty="0" err="1">
                <a:hlinkClick r:id="rId12"/>
              </a:rPr>
              <a:t>Llovel</a:t>
            </a:r>
            <a:r>
              <a:rPr lang="fr-FR" sz="1600" u="sng" dirty="0">
                <a:hlinkClick r:id="rId12"/>
              </a:rPr>
              <a:t> et al. (2014) </a:t>
            </a:r>
            <a:r>
              <a:rPr lang="fr-FR" dirty="0"/>
              <a:t>;</a:t>
            </a:r>
            <a:r>
              <a:rPr lang="fr-FR" sz="1600" u="sng" dirty="0" err="1">
                <a:hlinkClick r:id="rId13"/>
              </a:rPr>
              <a:t>Durack</a:t>
            </a:r>
            <a:r>
              <a:rPr lang="fr-FR" sz="1600" u="sng" dirty="0">
                <a:hlinkClick r:id="rId13"/>
              </a:rPr>
              <a:t> et al. (2014) </a:t>
            </a:r>
            <a:r>
              <a:rPr lang="fr-FR" dirty="0"/>
              <a:t>; </a:t>
            </a:r>
            <a:r>
              <a:rPr lang="en-GB" dirty="0">
                <a:solidFill>
                  <a:prstClr val="black"/>
                </a:solidFill>
                <a:latin typeface="Calibri"/>
                <a:hlinkClick r:id="rId14"/>
              </a:rPr>
              <a:t>Nieves et al. (2015) </a:t>
            </a:r>
            <a:r>
              <a:rPr lang="en-GB" dirty="0">
                <a:solidFill>
                  <a:prstClr val="black"/>
                </a:solidFill>
                <a:latin typeface="Calibri"/>
              </a:rPr>
              <a:t>; </a:t>
            </a:r>
            <a:r>
              <a:rPr lang="da-DK" sz="1600" u="sng" dirty="0">
                <a:hlinkClick r:id="rId15"/>
              </a:rPr>
              <a:t>Brown et al. (2015) JGR</a:t>
            </a:r>
            <a:r>
              <a:rPr lang="da-DK" sz="1600" u="sng" dirty="0"/>
              <a:t> ; </a:t>
            </a:r>
            <a:r>
              <a:rPr lang="da-DK" sz="1600" u="sng" dirty="0">
                <a:hlinkClick r:id="rId16"/>
              </a:rPr>
              <a:t>Somavilla et al. (2016) </a:t>
            </a:r>
            <a:r>
              <a:rPr lang="da-DK" sz="1600" dirty="0"/>
              <a:t>; </a:t>
            </a:r>
            <a:r>
              <a:rPr lang="fr-FR" sz="1600" u="sng" dirty="0">
                <a:hlinkClick r:id="rId17"/>
              </a:rPr>
              <a:t>Liu et al. (2016) </a:t>
            </a:r>
            <a:endParaRPr lang="en-GB" sz="1600" dirty="0">
              <a:solidFill>
                <a:prstClr val="black"/>
              </a:solidFill>
              <a:latin typeface="Calibri"/>
              <a:cs typeface="Arial" panose="020B0604020202020204" pitchFamily="34" charset="0"/>
            </a:endParaRPr>
          </a:p>
        </p:txBody>
      </p:sp>
      <p:sp>
        <p:nvSpPr>
          <p:cNvPr id="51" name="TextBox 50"/>
          <p:cNvSpPr txBox="1"/>
          <p:nvPr/>
        </p:nvSpPr>
        <p:spPr>
          <a:xfrm>
            <a:off x="107504" y="3668831"/>
            <a:ext cx="1440160" cy="1200329"/>
          </a:xfrm>
          <a:prstGeom prst="rect">
            <a:avLst/>
          </a:prstGeom>
          <a:noFill/>
          <a:ln>
            <a:solidFill>
              <a:schemeClr val="accent5">
                <a:lumMod val="50000"/>
              </a:schemeClr>
            </a:solidFill>
          </a:ln>
        </p:spPr>
        <p:txBody>
          <a:bodyPr wrap="square" rtlCol="0">
            <a:spAutoFit/>
          </a:bodyPr>
          <a:lstStyle/>
          <a:p>
            <a:r>
              <a:rPr lang="en-GB" dirty="0">
                <a:solidFill>
                  <a:prstClr val="black"/>
                </a:solidFill>
              </a:rPr>
              <a:t>Increased precipitation</a:t>
            </a:r>
          </a:p>
          <a:p>
            <a:r>
              <a:rPr lang="en-GB" dirty="0">
                <a:solidFill>
                  <a:prstClr val="black"/>
                </a:solidFill>
              </a:rPr>
              <a:t>Decreased salinity</a:t>
            </a:r>
          </a:p>
        </p:txBody>
      </p:sp>
      <p:cxnSp>
        <p:nvCxnSpPr>
          <p:cNvPr id="57" name="Straight Arrow Connector 56"/>
          <p:cNvCxnSpPr>
            <a:stCxn id="51" idx="3"/>
          </p:cNvCxnSpPr>
          <p:nvPr/>
        </p:nvCxnSpPr>
        <p:spPr bwMode="auto">
          <a:xfrm flipV="1">
            <a:off x="1547664" y="3562511"/>
            <a:ext cx="578567" cy="706485"/>
          </a:xfrm>
          <a:prstGeom prst="straightConnector1">
            <a:avLst/>
          </a:prstGeom>
          <a:solidFill>
            <a:schemeClr val="accent1"/>
          </a:solidFill>
          <a:ln w="25400" cap="flat" cmpd="sng" algn="ctr">
            <a:solidFill>
              <a:srgbClr val="0070C0"/>
            </a:solidFill>
            <a:prstDash val="solid"/>
            <a:round/>
            <a:headEnd type="none" w="med" len="med"/>
            <a:tailEnd type="arrow"/>
          </a:ln>
          <a:effectLst/>
        </p:spPr>
      </p:cxnSp>
      <p:cxnSp>
        <p:nvCxnSpPr>
          <p:cNvPr id="58" name="Straight Connector 57"/>
          <p:cNvCxnSpPr/>
          <p:nvPr/>
        </p:nvCxnSpPr>
        <p:spPr>
          <a:xfrm>
            <a:off x="7164288" y="3842348"/>
            <a:ext cx="0" cy="1101405"/>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1547664" y="3931843"/>
            <a:ext cx="0" cy="1004100"/>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7164288" y="4433207"/>
            <a:ext cx="370760" cy="502736"/>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1547664" y="4437112"/>
            <a:ext cx="144016" cy="559950"/>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77" name="Title 1"/>
          <p:cNvSpPr txBox="1">
            <a:spLocks/>
          </p:cNvSpPr>
          <p:nvPr/>
        </p:nvSpPr>
        <p:spPr bwMode="auto">
          <a:xfrm>
            <a:off x="457200" y="116632"/>
            <a:ext cx="5845735" cy="533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Calibri" pitchFamily="34" charset="0"/>
              </a:defRPr>
            </a:lvl6pPr>
            <a:lvl7pPr marL="914400" algn="ctr" rtl="0" fontAlgn="base">
              <a:spcBef>
                <a:spcPct val="0"/>
              </a:spcBef>
              <a:spcAft>
                <a:spcPct val="0"/>
              </a:spcAft>
              <a:defRPr sz="4400">
                <a:solidFill>
                  <a:schemeClr val="tx2"/>
                </a:solidFill>
                <a:latin typeface="Calibri" pitchFamily="34" charset="0"/>
              </a:defRPr>
            </a:lvl7pPr>
            <a:lvl8pPr marL="1371600" algn="ctr" rtl="0" fontAlgn="base">
              <a:spcBef>
                <a:spcPct val="0"/>
              </a:spcBef>
              <a:spcAft>
                <a:spcPct val="0"/>
              </a:spcAft>
              <a:defRPr sz="4400">
                <a:solidFill>
                  <a:schemeClr val="tx2"/>
                </a:solidFill>
                <a:latin typeface="Calibri" pitchFamily="34" charset="0"/>
              </a:defRPr>
            </a:lvl8pPr>
            <a:lvl9pPr marL="1828800" algn="ctr" rtl="0" fontAlgn="base">
              <a:spcBef>
                <a:spcPct val="0"/>
              </a:spcBef>
              <a:spcAft>
                <a:spcPct val="0"/>
              </a:spcAft>
              <a:defRPr sz="4400">
                <a:solidFill>
                  <a:schemeClr val="tx2"/>
                </a:solidFill>
                <a:latin typeface="Calibri" pitchFamily="34" charset="0"/>
              </a:defRPr>
            </a:lvl9pPr>
          </a:lstStyle>
          <a:p>
            <a:pPr>
              <a:defRPr/>
            </a:pPr>
            <a:r>
              <a:rPr lang="en-GB" sz="2800" kern="0" dirty="0">
                <a:solidFill>
                  <a:srgbClr val="CCCCFF">
                    <a:lumMod val="50000"/>
                  </a:srgbClr>
                </a:solidFill>
              </a:rPr>
              <a:t>Role of Atlantic/Pacific Variability?</a:t>
            </a:r>
          </a:p>
        </p:txBody>
      </p:sp>
      <p:sp>
        <p:nvSpPr>
          <p:cNvPr id="3" name="TextBox 2"/>
          <p:cNvSpPr txBox="1"/>
          <p:nvPr/>
        </p:nvSpPr>
        <p:spPr>
          <a:xfrm>
            <a:off x="7468258" y="3212976"/>
            <a:ext cx="1640246" cy="1477328"/>
          </a:xfrm>
          <a:prstGeom prst="rect">
            <a:avLst/>
          </a:prstGeom>
          <a:noFill/>
          <a:ln>
            <a:solidFill>
              <a:srgbClr val="0099FF"/>
            </a:solidFill>
          </a:ln>
        </p:spPr>
        <p:txBody>
          <a:bodyPr wrap="square" rtlCol="0">
            <a:spAutoFit/>
          </a:bodyPr>
          <a:lstStyle/>
          <a:p>
            <a:r>
              <a:rPr lang="en-GB" b="1" dirty="0">
                <a:solidFill>
                  <a:prstClr val="black"/>
                </a:solidFill>
                <a:latin typeface="+mn-lt"/>
              </a:rPr>
              <a:t>Remote forcing from Atlantic: </a:t>
            </a:r>
          </a:p>
          <a:p>
            <a:r>
              <a:rPr lang="en-GB" dirty="0">
                <a:solidFill>
                  <a:schemeClr val="tx2"/>
                </a:solidFill>
                <a:latin typeface="+mn-lt"/>
                <a:hlinkClick r:id="rId18"/>
              </a:rPr>
              <a:t>Li et al. (2016) </a:t>
            </a:r>
            <a:r>
              <a:rPr lang="en-GB" dirty="0">
                <a:solidFill>
                  <a:schemeClr val="tx2"/>
                </a:solidFill>
                <a:latin typeface="+mn-lt"/>
              </a:rPr>
              <a:t>;</a:t>
            </a:r>
            <a:endParaRPr lang="en-GB" dirty="0">
              <a:solidFill>
                <a:prstClr val="black"/>
              </a:solidFill>
              <a:latin typeface="+mn-lt"/>
            </a:endParaRPr>
          </a:p>
          <a:p>
            <a:r>
              <a:rPr lang="en-GB" u="sng" dirty="0">
                <a:solidFill>
                  <a:prstClr val="black"/>
                </a:solidFill>
                <a:latin typeface="+mn-lt"/>
                <a:hlinkClick r:id="rId19"/>
              </a:rPr>
              <a:t>McGregor et al. (2014) </a:t>
            </a:r>
            <a:endParaRPr lang="en-GB" dirty="0">
              <a:solidFill>
                <a:prstClr val="black"/>
              </a:solidFill>
              <a:latin typeface="+mn-lt"/>
            </a:endParaRPr>
          </a:p>
        </p:txBody>
      </p:sp>
      <p:sp>
        <p:nvSpPr>
          <p:cNvPr id="4" name="Left-Right Arrow 3"/>
          <p:cNvSpPr/>
          <p:nvPr/>
        </p:nvSpPr>
        <p:spPr>
          <a:xfrm rot="20840244">
            <a:off x="6194568" y="3436260"/>
            <a:ext cx="1436741" cy="509684"/>
          </a:xfrm>
          <a:prstGeom prst="leftRightArrow">
            <a:avLst/>
          </a:prstGeom>
          <a:ln w="12700"/>
          <a:scene3d>
            <a:camera prst="orthographicFront">
              <a:rot lat="0" lon="0" rev="203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solidFill>
                <a:prstClr val="white"/>
              </a:solidFill>
            </a:endParaRPr>
          </a:p>
        </p:txBody>
      </p:sp>
      <p:sp>
        <p:nvSpPr>
          <p:cNvPr id="61" name="TextBox 60"/>
          <p:cNvSpPr txBox="1"/>
          <p:nvPr/>
        </p:nvSpPr>
        <p:spPr>
          <a:xfrm>
            <a:off x="118224" y="2766338"/>
            <a:ext cx="1440160" cy="830997"/>
          </a:xfrm>
          <a:prstGeom prst="rect">
            <a:avLst/>
          </a:prstGeom>
          <a:noFill/>
          <a:ln>
            <a:solidFill>
              <a:schemeClr val="accent5">
                <a:lumMod val="50000"/>
              </a:schemeClr>
            </a:solidFill>
          </a:ln>
        </p:spPr>
        <p:txBody>
          <a:bodyPr wrap="square" rtlCol="0">
            <a:spAutoFit/>
          </a:bodyPr>
          <a:lstStyle/>
          <a:p>
            <a:r>
              <a:rPr lang="en-GB" sz="1600" dirty="0">
                <a:solidFill>
                  <a:prstClr val="black"/>
                </a:solidFill>
              </a:rPr>
              <a:t>? Heat flux to Indian ocean </a:t>
            </a:r>
            <a:r>
              <a:rPr lang="en-GB" sz="1600" dirty="0">
                <a:solidFill>
                  <a:prstClr val="black"/>
                </a:solidFill>
                <a:hlinkClick r:id="rId20"/>
              </a:rPr>
              <a:t>Lee </a:t>
            </a:r>
            <a:r>
              <a:rPr lang="en-GB" sz="1600" dirty="0" err="1">
                <a:solidFill>
                  <a:prstClr val="black"/>
                </a:solidFill>
                <a:hlinkClick r:id="rId20"/>
              </a:rPr>
              <a:t>etal</a:t>
            </a:r>
            <a:r>
              <a:rPr lang="en-GB" sz="1600" dirty="0">
                <a:solidFill>
                  <a:prstClr val="black"/>
                </a:solidFill>
                <a:hlinkClick r:id="rId20"/>
              </a:rPr>
              <a:t> 2015</a:t>
            </a:r>
            <a:endParaRPr lang="en-GB" sz="1600" dirty="0">
              <a:solidFill>
                <a:prstClr val="black"/>
              </a:solidFill>
            </a:endParaRPr>
          </a:p>
        </p:txBody>
      </p:sp>
      <p:sp>
        <p:nvSpPr>
          <p:cNvPr id="9" name="Left Arrow 8"/>
          <p:cNvSpPr/>
          <p:nvPr/>
        </p:nvSpPr>
        <p:spPr>
          <a:xfrm>
            <a:off x="1558384" y="3380463"/>
            <a:ext cx="349320" cy="2168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a:solidFill>
                <a:prstClr val="white"/>
              </a:solidFill>
            </a:endParaRPr>
          </a:p>
        </p:txBody>
      </p:sp>
      <p:sp>
        <p:nvSpPr>
          <p:cNvPr id="2" name="TextBox 1"/>
          <p:cNvSpPr txBox="1"/>
          <p:nvPr/>
        </p:nvSpPr>
        <p:spPr>
          <a:xfrm>
            <a:off x="7369803" y="1052736"/>
            <a:ext cx="1774197" cy="830997"/>
          </a:xfrm>
          <a:prstGeom prst="rect">
            <a:avLst/>
          </a:prstGeom>
          <a:noFill/>
        </p:spPr>
        <p:txBody>
          <a:bodyPr wrap="square" rtlCol="0">
            <a:spAutoFit/>
          </a:bodyPr>
          <a:lstStyle/>
          <a:p>
            <a:r>
              <a:rPr lang="en-GB" sz="1600" dirty="0"/>
              <a:t>Aerosol forcing of circulation (</a:t>
            </a:r>
            <a:r>
              <a:rPr lang="en-GB" sz="1600" dirty="0">
                <a:hlinkClick r:id="rId21"/>
              </a:rPr>
              <a:t>Smith et al. 2016</a:t>
            </a:r>
            <a:r>
              <a:rPr lang="en-GB" sz="1600" dirty="0"/>
              <a:t>)</a:t>
            </a:r>
          </a:p>
        </p:txBody>
      </p:sp>
      <p:sp>
        <p:nvSpPr>
          <p:cNvPr id="6" name="Rectangle 5"/>
          <p:cNvSpPr/>
          <p:nvPr/>
        </p:nvSpPr>
        <p:spPr>
          <a:xfrm>
            <a:off x="5868144" y="44624"/>
            <a:ext cx="3275856" cy="1323439"/>
          </a:xfrm>
          <a:prstGeom prst="rect">
            <a:avLst/>
          </a:prstGeom>
        </p:spPr>
        <p:txBody>
          <a:bodyPr wrap="square">
            <a:spAutoFit/>
          </a:bodyPr>
          <a:lstStyle/>
          <a:p>
            <a:r>
              <a:rPr lang="en-GB" sz="1600" dirty="0"/>
              <a:t>Radiative Forcing/Imbalance </a:t>
            </a:r>
            <a:r>
              <a:rPr lang="en-GB" sz="1600" dirty="0">
                <a:hlinkClick r:id="rId22"/>
              </a:rPr>
              <a:t>Johnson et al. (2016) </a:t>
            </a:r>
            <a:r>
              <a:rPr lang="en-GB" sz="1600" dirty="0"/>
              <a:t>; </a:t>
            </a:r>
            <a:r>
              <a:rPr lang="en-GB" sz="1600" dirty="0" err="1">
                <a:hlinkClick r:id="rId23"/>
              </a:rPr>
              <a:t>Checa</a:t>
            </a:r>
            <a:r>
              <a:rPr lang="en-GB" sz="1600" dirty="0">
                <a:hlinkClick r:id="rId23"/>
              </a:rPr>
              <a:t>-Garcia et al. (2016)</a:t>
            </a:r>
            <a:r>
              <a:rPr lang="en-GB" sz="1600" dirty="0"/>
              <a:t> ; </a:t>
            </a:r>
            <a:r>
              <a:rPr lang="en-GB" sz="1600" dirty="0">
                <a:hlinkClick r:id="rId24"/>
              </a:rPr>
              <a:t>Huber &amp; </a:t>
            </a:r>
            <a:r>
              <a:rPr lang="en-GB" sz="1600" dirty="0" err="1">
                <a:hlinkClick r:id="rId24"/>
              </a:rPr>
              <a:t>Knutti</a:t>
            </a:r>
            <a:r>
              <a:rPr lang="en-GB" sz="1600" dirty="0">
                <a:hlinkClick r:id="rId24"/>
              </a:rPr>
              <a:t> (2014) </a:t>
            </a:r>
            <a:r>
              <a:rPr lang="en-GB" sz="1600" dirty="0"/>
              <a:t>;</a:t>
            </a:r>
            <a:r>
              <a:rPr lang="da-DK" sz="1600" dirty="0">
                <a:hlinkClick r:id="rId25"/>
              </a:rPr>
              <a:t>Santer et al. (2015) </a:t>
            </a:r>
            <a:r>
              <a:rPr lang="da-DK" sz="1600" dirty="0"/>
              <a:t>:</a:t>
            </a:r>
            <a:endParaRPr lang="en-GB" sz="1600" dirty="0"/>
          </a:p>
        </p:txBody>
      </p:sp>
      <p:sp>
        <p:nvSpPr>
          <p:cNvPr id="7" name="Rectangle 6"/>
          <p:cNvSpPr/>
          <p:nvPr/>
        </p:nvSpPr>
        <p:spPr>
          <a:xfrm>
            <a:off x="7041611" y="4725144"/>
            <a:ext cx="2210909" cy="1169551"/>
          </a:xfrm>
          <a:prstGeom prst="rect">
            <a:avLst/>
          </a:prstGeom>
        </p:spPr>
        <p:txBody>
          <a:bodyPr wrap="square">
            <a:spAutoFit/>
          </a:bodyPr>
          <a:lstStyle/>
          <a:p>
            <a:r>
              <a:rPr lang="en-GB" sz="1600" u="sng" dirty="0"/>
              <a:t>Pacific dominates?</a:t>
            </a:r>
            <a:endParaRPr lang="en-GB" sz="1600" dirty="0"/>
          </a:p>
          <a:p>
            <a:r>
              <a:rPr lang="en-GB" sz="1600" u="sng" dirty="0">
                <a:hlinkClick r:id="rId26"/>
              </a:rPr>
              <a:t>Mann et al. (2016</a:t>
            </a:r>
            <a:r>
              <a:rPr lang="en-GB" u="sng" dirty="0">
                <a:hlinkClick r:id="rId26"/>
              </a:rPr>
              <a:t>)</a:t>
            </a:r>
            <a:r>
              <a:rPr lang="en-GB" dirty="0">
                <a:solidFill>
                  <a:prstClr val="black"/>
                </a:solidFill>
                <a:latin typeface="Calibri"/>
                <a:cs typeface="Arial" panose="020B0604020202020204" pitchFamily="34" charset="0"/>
                <a:hlinkClick r:id="rId27"/>
              </a:rPr>
              <a:t> </a:t>
            </a:r>
            <a:r>
              <a:rPr lang="en-GB" dirty="0" err="1">
                <a:solidFill>
                  <a:prstClr val="black"/>
                </a:solidFill>
                <a:latin typeface="Calibri"/>
                <a:cs typeface="Arial" panose="020B0604020202020204" pitchFamily="34" charset="0"/>
                <a:hlinkClick r:id="rId27"/>
              </a:rPr>
              <a:t>Kosaka</a:t>
            </a:r>
            <a:r>
              <a:rPr lang="en-GB" dirty="0">
                <a:solidFill>
                  <a:prstClr val="black"/>
                </a:solidFill>
                <a:latin typeface="Calibri"/>
                <a:cs typeface="Arial" panose="020B0604020202020204" pitchFamily="34" charset="0"/>
                <a:hlinkClick r:id="rId27"/>
              </a:rPr>
              <a:t> &amp; </a:t>
            </a:r>
            <a:r>
              <a:rPr lang="en-GB" dirty="0" err="1">
                <a:solidFill>
                  <a:prstClr val="black"/>
                </a:solidFill>
                <a:latin typeface="Calibri"/>
                <a:cs typeface="Arial" panose="020B0604020202020204" pitchFamily="34" charset="0"/>
                <a:hlinkClick r:id="rId27"/>
              </a:rPr>
              <a:t>Xie</a:t>
            </a:r>
            <a:r>
              <a:rPr lang="en-GB" dirty="0">
                <a:solidFill>
                  <a:prstClr val="black"/>
                </a:solidFill>
                <a:latin typeface="Calibri"/>
                <a:cs typeface="Arial" panose="020B0604020202020204" pitchFamily="34" charset="0"/>
                <a:hlinkClick r:id="rId27"/>
              </a:rPr>
              <a:t> (2013) </a:t>
            </a:r>
            <a:r>
              <a:rPr lang="en-GB" dirty="0">
                <a:solidFill>
                  <a:prstClr val="black"/>
                </a:solidFill>
                <a:latin typeface="Calibri"/>
                <a:cs typeface="Arial" panose="020B0604020202020204" pitchFamily="34" charset="0"/>
                <a:hlinkClick r:id="rId28"/>
              </a:rPr>
              <a:t>England et al. (2014) </a:t>
            </a:r>
            <a:endParaRPr lang="en-GB" dirty="0"/>
          </a:p>
        </p:txBody>
      </p:sp>
    </p:spTree>
    <p:extLst>
      <p:ext uri="{BB962C8B-B14F-4D97-AF65-F5344CB8AC3E}">
        <p14:creationId xmlns:p14="http://schemas.microsoft.com/office/powerpoint/2010/main" val="263152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7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61"/>
                                        </p:tgtEl>
                                        <p:attrNameLst>
                                          <p:attrName>style.visibility</p:attrName>
                                        </p:attrNameLst>
                                      </p:cBhvr>
                                      <p:to>
                                        <p:strVal val="visible"/>
                                      </p:to>
                                    </p:set>
                                    <p:animEffect transition="in" filter="fade">
                                      <p:cBhvr>
                                        <p:cTn id="75" dur="500"/>
                                        <p:tgtEl>
                                          <p:spTgt spid="61"/>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fade">
                                      <p:cBhvr>
                                        <p:cTn id="7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1" grpId="0" animBg="1"/>
      <p:bldP spid="24" grpId="0" animBg="1"/>
      <p:bldP spid="23" grpId="0"/>
      <p:bldP spid="25" grpId="0"/>
      <p:bldP spid="27" grpId="0"/>
      <p:bldP spid="26" grpId="0" animBg="1"/>
      <p:bldP spid="29" grpId="0" animBg="1"/>
      <p:bldP spid="30" grpId="0" animBg="1"/>
      <p:bldP spid="31" grpId="0" animBg="1"/>
      <p:bldP spid="32" grpId="0" animBg="1"/>
      <p:bldP spid="33" grpId="0" animBg="1"/>
      <p:bldP spid="28" grpId="0"/>
      <p:bldP spid="56" grpId="0" animBg="1"/>
      <p:bldP spid="72" grpId="0" animBg="1"/>
      <p:bldP spid="51" grpId="0" animBg="1"/>
      <p:bldP spid="3" grpId="0" animBg="1"/>
      <p:bldP spid="4" grpId="0" animBg="1"/>
      <p:bldP spid="61" grpId="0" animBg="1"/>
      <p:bldP spid="9" grpId="0" animBg="1"/>
      <p:bldP spid="2"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una Loa CO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732" y="2708920"/>
            <a:ext cx="4379780" cy="33843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55650" y="274638"/>
            <a:ext cx="4824462" cy="1143000"/>
          </a:xfrm>
        </p:spPr>
        <p:txBody>
          <a:bodyPr/>
          <a:lstStyle/>
          <a:p>
            <a:r>
              <a:rPr lang="en-GB" dirty="0">
                <a:solidFill>
                  <a:srgbClr val="006699"/>
                </a:solidFill>
              </a:rPr>
              <a:t>“</a:t>
            </a:r>
            <a:r>
              <a:rPr lang="en-GB" dirty="0" err="1">
                <a:solidFill>
                  <a:srgbClr val="006699"/>
                </a:solidFill>
              </a:rPr>
              <a:t>Radiative</a:t>
            </a:r>
            <a:r>
              <a:rPr lang="en-GB" dirty="0">
                <a:solidFill>
                  <a:srgbClr val="006699"/>
                </a:solidFill>
              </a:rPr>
              <a:t> forcing” </a:t>
            </a:r>
            <a:br>
              <a:rPr lang="en-GB" dirty="0">
                <a:solidFill>
                  <a:srgbClr val="006699"/>
                </a:solidFill>
              </a:rPr>
            </a:br>
            <a:r>
              <a:rPr lang="en-GB" dirty="0">
                <a:solidFill>
                  <a:srgbClr val="006699"/>
                </a:solidFill>
              </a:rPr>
              <a:t>of climate</a:t>
            </a:r>
          </a:p>
        </p:txBody>
      </p:sp>
      <p:sp>
        <p:nvSpPr>
          <p:cNvPr id="3" name="Content Placeholder 2"/>
          <p:cNvSpPr>
            <a:spLocks noGrp="1"/>
          </p:cNvSpPr>
          <p:nvPr>
            <p:ph idx="1"/>
          </p:nvPr>
        </p:nvSpPr>
        <p:spPr>
          <a:xfrm>
            <a:off x="395537" y="1916832"/>
            <a:ext cx="4405195" cy="4343400"/>
          </a:xfrm>
        </p:spPr>
        <p:txBody>
          <a:bodyPr/>
          <a:lstStyle/>
          <a:p>
            <a:r>
              <a:rPr lang="en-GB" sz="2400" dirty="0">
                <a:latin typeface="Calibri" pitchFamily="34" charset="0"/>
                <a:cs typeface="Calibri" pitchFamily="34" charset="0"/>
              </a:rPr>
              <a:t>Increased concentrations of greenhouse gases heat planet by reducing the efficiency at which Earth can cool to space </a:t>
            </a:r>
          </a:p>
          <a:p>
            <a:r>
              <a:rPr lang="en-GB" sz="2400" dirty="0">
                <a:latin typeface="Calibri" pitchFamily="34" charset="0"/>
                <a:cs typeface="Calibri" pitchFamily="34" charset="0"/>
              </a:rPr>
              <a:t>More small pollutant particles (aerosols) can cool the planet by reflecting sunlight</a:t>
            </a:r>
          </a:p>
          <a:p>
            <a:r>
              <a:rPr lang="en-GB" sz="2400" dirty="0">
                <a:latin typeface="Calibri" pitchFamily="34" charset="0"/>
                <a:cs typeface="Calibri" pitchFamily="34" charset="0"/>
              </a:rPr>
              <a:t>If more energy is arriving than is leaving the planet should heat up…</a:t>
            </a:r>
          </a:p>
        </p:txBody>
      </p:sp>
      <p:sp>
        <p:nvSpPr>
          <p:cNvPr id="4" name="Slide Number Placeholder 3"/>
          <p:cNvSpPr>
            <a:spLocks noGrp="1"/>
          </p:cNvSpPr>
          <p:nvPr>
            <p:ph type="sldNum" sz="quarter" idx="12"/>
          </p:nvPr>
        </p:nvSpPr>
        <p:spPr/>
        <p:txBody>
          <a:bodyPr/>
          <a:lstStyle/>
          <a:p>
            <a:fld id="{244F944D-2272-47F7-8969-DDDA77676334}" type="slidenum">
              <a:rPr lang="en-GB" smtClean="0">
                <a:solidFill>
                  <a:srgbClr val="FFFFFF"/>
                </a:solidFill>
              </a:rPr>
              <a:pPr/>
              <a:t>24</a:t>
            </a:fld>
            <a:endParaRPr lang="en-GB" dirty="0">
              <a:solidFill>
                <a:srgbClr val="FFFFFF"/>
              </a:solidFill>
            </a:endParaRP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404663"/>
            <a:ext cx="2721903" cy="2160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cap="flat" cmpd="sng" algn="ctr">
                <a:solidFill>
                  <a:schemeClr val="accent2"/>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9155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1143000"/>
          </a:xfrm>
        </p:spPr>
        <p:txBody>
          <a:bodyPr/>
          <a:lstStyle/>
          <a:p>
            <a:r>
              <a:rPr lang="en-GB" sz="4000" dirty="0">
                <a:solidFill>
                  <a:srgbClr val="006699"/>
                </a:solidFill>
              </a:rPr>
              <a:t>Have other factors offset </a:t>
            </a:r>
            <a:br>
              <a:rPr lang="en-GB" sz="4000" dirty="0">
                <a:solidFill>
                  <a:srgbClr val="006699"/>
                </a:solidFill>
              </a:rPr>
            </a:br>
            <a:r>
              <a:rPr lang="en-GB" sz="4000" dirty="0">
                <a:solidFill>
                  <a:srgbClr val="006699"/>
                </a:solidFill>
              </a:rPr>
              <a:t>warming from greenhouse gases?</a:t>
            </a:r>
          </a:p>
        </p:txBody>
      </p:sp>
      <p:sp>
        <p:nvSpPr>
          <p:cNvPr id="3" name="Content Placeholder 2"/>
          <p:cNvSpPr>
            <a:spLocks noGrp="1"/>
          </p:cNvSpPr>
          <p:nvPr>
            <p:ph idx="1"/>
          </p:nvPr>
        </p:nvSpPr>
        <p:spPr>
          <a:xfrm>
            <a:off x="755650" y="1600200"/>
            <a:ext cx="6264622" cy="4343400"/>
          </a:xfrm>
        </p:spPr>
        <p:txBody>
          <a:bodyPr/>
          <a:lstStyle/>
          <a:p>
            <a:r>
              <a:rPr lang="en-GB" sz="2800" dirty="0"/>
              <a:t>The sun has weakened in the 2000s </a:t>
            </a:r>
          </a:p>
          <a:p>
            <a:r>
              <a:rPr lang="en-GB" sz="2800" dirty="0"/>
              <a:t>There were a series of small volcanic eruptions causing reflection of sunlight</a:t>
            </a:r>
          </a:p>
          <a:p>
            <a:r>
              <a:rPr lang="en-GB" sz="2800" dirty="0"/>
              <a:t>Particle pollution from Asia, changes in stratosphere water vapour, changes in Methane and sampling of temperature observations may also be important</a:t>
            </a:r>
          </a:p>
          <a:p>
            <a:endParaRPr lang="en-GB" sz="1200" dirty="0"/>
          </a:p>
          <a:p>
            <a:r>
              <a:rPr lang="en-GB" sz="2800" dirty="0"/>
              <a:t>Natural chaotic fluctuations in the ocean appear to play an important role</a:t>
            </a:r>
          </a:p>
          <a:p>
            <a:endParaRPr lang="en-GB" dirty="0"/>
          </a:p>
          <a:p>
            <a:pPr marL="0" indent="0">
              <a:buNone/>
            </a:pPr>
            <a:endParaRPr lang="en-GB" dirty="0"/>
          </a:p>
        </p:txBody>
      </p:sp>
      <p:sp>
        <p:nvSpPr>
          <p:cNvPr id="4" name="Slide Number Placeholder 3"/>
          <p:cNvSpPr>
            <a:spLocks noGrp="1"/>
          </p:cNvSpPr>
          <p:nvPr>
            <p:ph type="sldNum" sz="quarter" idx="12"/>
          </p:nvPr>
        </p:nvSpPr>
        <p:spPr/>
        <p:txBody>
          <a:bodyPr/>
          <a:lstStyle/>
          <a:p>
            <a:fld id="{244F944D-2272-47F7-8969-DDDA77676334}" type="slidenum">
              <a:rPr lang="en-GB" smtClean="0">
                <a:solidFill>
                  <a:srgbClr val="FFFFFF"/>
                </a:solidFill>
              </a:rPr>
              <a:pPr/>
              <a:t>25</a:t>
            </a:fld>
            <a:endParaRPr lang="en-GB" dirty="0">
              <a:solidFill>
                <a:srgbClr val="FFFFFF"/>
              </a:solidFill>
            </a:endParaRPr>
          </a:p>
        </p:txBody>
      </p:sp>
      <p:pic>
        <p:nvPicPr>
          <p:cNvPr id="5"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278" r="37092" b="27346"/>
          <a:stretch/>
        </p:blipFill>
        <p:spPr bwMode="auto">
          <a:xfrm>
            <a:off x="7189254" y="3356992"/>
            <a:ext cx="1771890"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17" t="1" r="-1263" b="-3511"/>
          <a:stretch/>
        </p:blipFill>
        <p:spPr bwMode="auto">
          <a:xfrm>
            <a:off x="7189254" y="4869160"/>
            <a:ext cx="1801816" cy="1429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cap="flat" cmpd="sng" algn="ctr">
                <a:solidFill>
                  <a:schemeClr val="accent2"/>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descr="noaaSu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9371" y="1504216"/>
            <a:ext cx="1745117" cy="17087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0474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3C4A86-91D2-433F-AD5F-9C24430465AB}"/>
              </a:ext>
            </a:extLst>
          </p:cNvPr>
          <p:cNvPicPr>
            <a:picLocks noChangeAspect="1"/>
          </p:cNvPicPr>
          <p:nvPr/>
        </p:nvPicPr>
        <p:blipFill>
          <a:blip r:embed="rId2"/>
          <a:stretch>
            <a:fillRect/>
          </a:stretch>
        </p:blipFill>
        <p:spPr>
          <a:xfrm>
            <a:off x="0" y="2399505"/>
            <a:ext cx="7973101" cy="4281430"/>
          </a:xfrm>
          <a:prstGeom prst="rect">
            <a:avLst/>
          </a:prstGeom>
        </p:spPr>
      </p:pic>
      <p:sp>
        <p:nvSpPr>
          <p:cNvPr id="2" name="Title 1"/>
          <p:cNvSpPr>
            <a:spLocks noGrp="1"/>
          </p:cNvSpPr>
          <p:nvPr>
            <p:ph type="title"/>
          </p:nvPr>
        </p:nvSpPr>
        <p:spPr>
          <a:xfrm>
            <a:off x="323528" y="116632"/>
            <a:ext cx="6268144" cy="1143000"/>
          </a:xfrm>
        </p:spPr>
        <p:txBody>
          <a:bodyPr/>
          <a:lstStyle/>
          <a:p>
            <a:r>
              <a:rPr lang="en-GB" dirty="0">
                <a:solidFill>
                  <a:srgbClr val="006699"/>
                </a:solidFill>
              </a:rPr>
              <a:t>Weaker Solar Output?</a:t>
            </a:r>
          </a:p>
        </p:txBody>
      </p:sp>
      <p:cxnSp>
        <p:nvCxnSpPr>
          <p:cNvPr id="8" name="Straight Connector 7"/>
          <p:cNvCxnSpPr>
            <a:cxnSpLocks/>
          </p:cNvCxnSpPr>
          <p:nvPr/>
        </p:nvCxnSpPr>
        <p:spPr bwMode="auto">
          <a:xfrm flipV="1">
            <a:off x="7997123" y="4005064"/>
            <a:ext cx="0" cy="578517"/>
          </a:xfrm>
          <a:prstGeom prst="line">
            <a:avLst/>
          </a:prstGeom>
          <a:solidFill>
            <a:schemeClr val="accent1"/>
          </a:solidFill>
          <a:ln w="38100" cap="flat" cmpd="sng" algn="ctr">
            <a:solidFill>
              <a:schemeClr val="tx2"/>
            </a:solidFill>
            <a:prstDash val="solid"/>
            <a:round/>
            <a:headEnd type="arrow" w="med" len="med"/>
            <a:tailEnd type="arrow" w="med" len="med"/>
          </a:ln>
          <a:effectLst/>
        </p:spPr>
      </p:cxnSp>
      <p:sp>
        <p:nvSpPr>
          <p:cNvPr id="10" name="TextBox 9"/>
          <p:cNvSpPr txBox="1"/>
          <p:nvPr/>
        </p:nvSpPr>
        <p:spPr>
          <a:xfrm>
            <a:off x="8021146" y="3885708"/>
            <a:ext cx="1008112" cy="830997"/>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a:t>
            </a:r>
            <a:r>
              <a:rPr lang="en-GB" sz="2400" dirty="0">
                <a:latin typeface="+mn-lt"/>
              </a:rPr>
              <a:t>0.25 Wm</a:t>
            </a:r>
            <a:r>
              <a:rPr lang="en-GB" sz="2400" baseline="30000" dirty="0">
                <a:latin typeface="+mn-lt"/>
              </a:rPr>
              <a:t>-2</a:t>
            </a:r>
            <a:r>
              <a:rPr lang="en-GB" sz="2400" dirty="0">
                <a:latin typeface="+mn-lt"/>
              </a:rPr>
              <a:t> </a:t>
            </a:r>
          </a:p>
        </p:txBody>
      </p:sp>
      <p:pic>
        <p:nvPicPr>
          <p:cNvPr id="14" name="Picture 6" descr="noaaSu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6336" y="206331"/>
            <a:ext cx="1376614" cy="134793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p:nvSpPr>
        <p:spPr>
          <a:xfrm>
            <a:off x="890602" y="1127646"/>
            <a:ext cx="6561718" cy="1077218"/>
          </a:xfrm>
          <a:prstGeom prst="rect">
            <a:avLst/>
          </a:prstGeom>
        </p:spPr>
        <p:txBody>
          <a:bodyPr wrap="square">
            <a:spAutoFit/>
          </a:bodyPr>
          <a:lstStyle/>
          <a:p>
            <a:pPr algn="l"/>
            <a:r>
              <a:rPr lang="en-GB" sz="3200" b="1" dirty="0">
                <a:latin typeface="+mn-lt"/>
              </a:rPr>
              <a:t>IPCC: </a:t>
            </a:r>
            <a:r>
              <a:rPr lang="en-GB" sz="3200" dirty="0">
                <a:latin typeface="+mn-lt"/>
              </a:rPr>
              <a:t>Solar Radiative Forcing change of  –0.04 Wm</a:t>
            </a:r>
            <a:r>
              <a:rPr lang="en-GB" sz="3200" baseline="30000" dirty="0">
                <a:latin typeface="+mn-lt"/>
              </a:rPr>
              <a:t>-2</a:t>
            </a:r>
            <a:r>
              <a:rPr lang="en-GB" sz="3200" dirty="0">
                <a:latin typeface="+mn-lt"/>
              </a:rPr>
              <a:t>  from 1986 to 2008</a:t>
            </a:r>
          </a:p>
        </p:txBody>
      </p:sp>
      <p:sp>
        <p:nvSpPr>
          <p:cNvPr id="11" name="Rectangle 10"/>
          <p:cNvSpPr/>
          <p:nvPr/>
        </p:nvSpPr>
        <p:spPr>
          <a:xfrm>
            <a:off x="7956504" y="4737918"/>
            <a:ext cx="1152000" cy="923330"/>
          </a:xfrm>
          <a:prstGeom prst="rect">
            <a:avLst/>
          </a:prstGeom>
          <a:solidFill>
            <a:schemeClr val="bg1"/>
          </a:solidFill>
        </p:spPr>
        <p:txBody>
          <a:bodyPr wrap="square">
            <a:spAutoFit/>
          </a:bodyPr>
          <a:lstStyle/>
          <a:p>
            <a:r>
              <a:rPr lang="en-GB" dirty="0"/>
              <a:t>Solar Radiative Forcing</a:t>
            </a:r>
          </a:p>
        </p:txBody>
      </p:sp>
      <p:sp>
        <p:nvSpPr>
          <p:cNvPr id="12" name="Rectangle 11">
            <a:extLst>
              <a:ext uri="{FF2B5EF4-FFF2-40B4-BE49-F238E27FC236}">
                <a16:creationId xmlns:a16="http://schemas.microsoft.com/office/drawing/2014/main" id="{D4E3C38C-EBAA-4374-A21F-9A087781C466}"/>
              </a:ext>
            </a:extLst>
          </p:cNvPr>
          <p:cNvSpPr/>
          <p:nvPr/>
        </p:nvSpPr>
        <p:spPr>
          <a:xfrm>
            <a:off x="539552" y="6228020"/>
            <a:ext cx="7632848" cy="369332"/>
          </a:xfrm>
          <a:prstGeom prst="rect">
            <a:avLst/>
          </a:prstGeom>
          <a:solidFill>
            <a:schemeClr val="bg1"/>
          </a:solidFill>
        </p:spPr>
        <p:txBody>
          <a:bodyPr wrap="square">
            <a:spAutoFit/>
          </a:bodyPr>
          <a:lstStyle/>
          <a:p>
            <a:r>
              <a:rPr lang="en-GB" u="sng" dirty="0">
                <a:hlinkClick r:id="rId4"/>
              </a:rPr>
              <a:t>Hansen et al. (2013) PLOSONE</a:t>
            </a:r>
            <a:r>
              <a:rPr lang="en-GB" u="sng" dirty="0"/>
              <a:t>; </a:t>
            </a:r>
            <a:r>
              <a:rPr lang="en-GB" dirty="0"/>
              <a:t>see also </a:t>
            </a:r>
            <a:r>
              <a:rPr lang="en-GB" dirty="0">
                <a:hlinkClick r:id="rId5"/>
              </a:rPr>
              <a:t>Kaufmann et al. (2011) PNAS </a:t>
            </a:r>
            <a:endParaRPr lang="en-GB" dirty="0"/>
          </a:p>
        </p:txBody>
      </p:sp>
    </p:spTree>
    <p:extLst>
      <p:ext uri="{BB962C8B-B14F-4D97-AF65-F5344CB8AC3E}">
        <p14:creationId xmlns:p14="http://schemas.microsoft.com/office/powerpoint/2010/main" val="39638030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solidFill>
                  <a:srgbClr val="002060"/>
                </a:solidFill>
              </a:rPr>
              <a:t>Has increased aerosol pollution </a:t>
            </a:r>
            <a:r>
              <a:rPr lang="en-GB" sz="3600" dirty="0" err="1">
                <a:solidFill>
                  <a:srgbClr val="002060"/>
                </a:solidFill>
              </a:rPr>
              <a:t>refelected</a:t>
            </a:r>
            <a:r>
              <a:rPr lang="en-GB" sz="3600" dirty="0">
                <a:solidFill>
                  <a:srgbClr val="002060"/>
                </a:solidFill>
              </a:rPr>
              <a:t> more sunlight back to space ?</a:t>
            </a:r>
          </a:p>
        </p:txBody>
      </p:sp>
      <p:pic>
        <p:nvPicPr>
          <p:cNvPr id="1026" name="Picture 2" descr="http://img.timeinc.net/time/daily/2009/0901/360_browncloud_01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6295" y="1484784"/>
            <a:ext cx="4633023" cy="30243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098851" y="4134485"/>
            <a:ext cx="2655407" cy="369332"/>
          </a:xfrm>
          <a:prstGeom prst="rect">
            <a:avLst/>
          </a:prstGeom>
        </p:spPr>
        <p:txBody>
          <a:bodyPr wrap="none">
            <a:spAutoFit/>
          </a:bodyPr>
          <a:lstStyle/>
          <a:p>
            <a:r>
              <a:rPr lang="en-GB" b="1" dirty="0"/>
              <a:t>ALEX HOFFORD / EPA</a:t>
            </a:r>
          </a:p>
        </p:txBody>
      </p:sp>
      <p:pic>
        <p:nvPicPr>
          <p:cNvPr id="1028" name="Picture 4" descr="The average trend in clear-sky radiative forcing as a function of cloud fraction at that location and season."/>
          <p:cNvPicPr>
            <a:picLocks noChangeAspect="1" noChangeArrowheads="1"/>
          </p:cNvPicPr>
          <p:nvPr/>
        </p:nvPicPr>
        <p:blipFill rotWithShape="1">
          <a:blip r:embed="rId3">
            <a:extLst>
              <a:ext uri="{28A0092B-C50C-407E-A947-70E740481C1C}">
                <a14:useLocalDpi xmlns:a14="http://schemas.microsoft.com/office/drawing/2010/main" val="0"/>
              </a:ext>
            </a:extLst>
          </a:blip>
          <a:srcRect r="50709" b="50000"/>
          <a:stretch/>
        </p:blipFill>
        <p:spPr bwMode="auto">
          <a:xfrm>
            <a:off x="251520" y="3958826"/>
            <a:ext cx="4264209" cy="256651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bwMode="auto">
          <a:xfrm>
            <a:off x="395536" y="1700808"/>
            <a:ext cx="3710759" cy="153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GB" sz="2400" kern="0" dirty="0"/>
              <a:t>Increased Asian aerosol offset by decreases elsewhere – little change in 2000s: </a:t>
            </a:r>
            <a:r>
              <a:rPr lang="en-GB" sz="2400" kern="0" dirty="0">
                <a:hlinkClick r:id="rId4"/>
              </a:rPr>
              <a:t>Murphy (2013) Nature </a:t>
            </a:r>
            <a:r>
              <a:rPr lang="en-GB" sz="2400" kern="0" dirty="0" err="1">
                <a:hlinkClick r:id="rId4"/>
              </a:rPr>
              <a:t>Geosci</a:t>
            </a:r>
            <a:r>
              <a:rPr lang="en-GB" sz="2400" kern="0" dirty="0"/>
              <a:t> (below)</a:t>
            </a:r>
          </a:p>
        </p:txBody>
      </p:sp>
    </p:spTree>
    <p:extLst>
      <p:ext uri="{BB962C8B-B14F-4D97-AF65-F5344CB8AC3E}">
        <p14:creationId xmlns:p14="http://schemas.microsoft.com/office/powerpoint/2010/main" val="13547953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5915000" cy="1008112"/>
          </a:xfrm>
        </p:spPr>
        <p:txBody>
          <a:bodyPr/>
          <a:lstStyle/>
          <a:p>
            <a:r>
              <a:rPr lang="en-GB" sz="4000" dirty="0">
                <a:solidFill>
                  <a:srgbClr val="006699"/>
                </a:solidFill>
              </a:rPr>
              <a:t>Conclusions</a:t>
            </a:r>
          </a:p>
        </p:txBody>
      </p:sp>
      <p:sp>
        <p:nvSpPr>
          <p:cNvPr id="3" name="Content Placeholder 2"/>
          <p:cNvSpPr>
            <a:spLocks noGrp="1"/>
          </p:cNvSpPr>
          <p:nvPr>
            <p:ph idx="1"/>
          </p:nvPr>
        </p:nvSpPr>
        <p:spPr>
          <a:xfrm>
            <a:off x="755576" y="1237868"/>
            <a:ext cx="6264622" cy="4351372"/>
          </a:xfrm>
        </p:spPr>
        <p:txBody>
          <a:bodyPr/>
          <a:lstStyle/>
          <a:p>
            <a:pPr>
              <a:buClr>
                <a:schemeClr val="tx1"/>
              </a:buClr>
            </a:pPr>
            <a:r>
              <a:rPr lang="en-GB" sz="2800" dirty="0"/>
              <a:t>Heating of Earth continues mainly from rising greenhouse gas concentrations</a:t>
            </a:r>
          </a:p>
          <a:p>
            <a:r>
              <a:rPr lang="en-GB" sz="2800" dirty="0"/>
              <a:t>A mixture of factors (mostly natural) have offset some of this heating since 2000 (weaker sun, small volcanoes, …)</a:t>
            </a:r>
          </a:p>
          <a:p>
            <a:r>
              <a:rPr lang="en-GB" sz="2800" dirty="0"/>
              <a:t>Pacific ocean circulation currently mixing more heat below surface layers explaining lack of surface warming</a:t>
            </a:r>
          </a:p>
          <a:p>
            <a:pPr marL="0" indent="0">
              <a:buNone/>
            </a:pPr>
            <a:endParaRPr lang="en-GB" sz="1200" i="1" dirty="0"/>
          </a:p>
          <a:p>
            <a:pPr marL="0" indent="0">
              <a:buNone/>
            </a:pPr>
            <a:r>
              <a:rPr lang="en-GB" sz="2400" i="1" dirty="0"/>
              <a:t>Fascinating science: the climate system is complex and will continue to surprise us but the implications of burning fossil fuels are clear</a:t>
            </a:r>
          </a:p>
          <a:p>
            <a:pPr marL="0" indent="0">
              <a:buNone/>
            </a:pPr>
            <a:r>
              <a:rPr lang="en-GB" sz="2400" i="1" dirty="0"/>
              <a:t>More links on </a:t>
            </a:r>
            <a:r>
              <a:rPr lang="en-GB" sz="2400" i="1" dirty="0">
                <a:hlinkClick r:id="rId2"/>
              </a:rPr>
              <a:t>DEEP-C website </a:t>
            </a:r>
            <a:endParaRPr lang="en-GB" sz="2400" i="1" dirty="0"/>
          </a:p>
          <a:p>
            <a:pPr marL="0" indent="0">
              <a:buNone/>
            </a:pPr>
            <a:endParaRPr lang="en-GB" dirty="0"/>
          </a:p>
          <a:p>
            <a:pPr marL="0" indent="0">
              <a:buNone/>
            </a:pPr>
            <a:endParaRPr lang="en-GB"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44F944D-2272-47F7-8969-DDDA77676334}" type="slidenum">
              <a:rPr kumimoji="0" lang="en-GB" sz="14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GB" sz="14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5"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278" r="37092" b="27346"/>
          <a:stretch/>
        </p:blipFill>
        <p:spPr bwMode="auto">
          <a:xfrm>
            <a:off x="7189254" y="3527490"/>
            <a:ext cx="1771890"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117" t="1" r="-1263" b="-3511"/>
          <a:stretch/>
        </p:blipFill>
        <p:spPr bwMode="auto">
          <a:xfrm>
            <a:off x="7174291" y="143114"/>
            <a:ext cx="1801816" cy="1429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cap="flat" cmpd="sng" algn="ctr">
                <a:solidFill>
                  <a:schemeClr val="accent2"/>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descr="noaaSu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9371" y="1655282"/>
            <a:ext cx="1745117" cy="17087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6" name="Picture 4" descr="http://wattsupwiththat.files.wordpress.com/2011/01/509652main_lanina_stronger_11.jpg?w=640&amp;h=46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184" t="6213" r="12200"/>
          <a:stretch/>
        </p:blipFill>
        <p:spPr bwMode="auto">
          <a:xfrm>
            <a:off x="7219371" y="5067828"/>
            <a:ext cx="1741773" cy="1673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7808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B90D8-C413-4676-A472-255FAC96817B}"/>
              </a:ext>
            </a:extLst>
          </p:cNvPr>
          <p:cNvSpPr>
            <a:spLocks noGrp="1"/>
          </p:cNvSpPr>
          <p:nvPr>
            <p:ph type="title"/>
          </p:nvPr>
        </p:nvSpPr>
        <p:spPr/>
        <p:txBody>
          <a:bodyPr/>
          <a:lstStyle/>
          <a:p>
            <a:r>
              <a:rPr lang="en-GB" dirty="0"/>
              <a:t>Introduction</a:t>
            </a:r>
          </a:p>
        </p:txBody>
      </p:sp>
      <p:sp>
        <p:nvSpPr>
          <p:cNvPr id="3" name="Content Placeholder 2">
            <a:extLst>
              <a:ext uri="{FF2B5EF4-FFF2-40B4-BE49-F238E27FC236}">
                <a16:creationId xmlns:a16="http://schemas.microsoft.com/office/drawing/2014/main" id="{4DFE4A8D-421F-4681-ADDB-76F1C8F09E86}"/>
              </a:ext>
            </a:extLst>
          </p:cNvPr>
          <p:cNvSpPr>
            <a:spLocks noGrp="1"/>
          </p:cNvSpPr>
          <p:nvPr>
            <p:ph idx="1"/>
          </p:nvPr>
        </p:nvSpPr>
        <p:spPr/>
        <p:txBody>
          <a:bodyPr/>
          <a:lstStyle/>
          <a:p>
            <a:r>
              <a:rPr lang="en-GB" dirty="0"/>
              <a:t>Climate has always changed</a:t>
            </a:r>
          </a:p>
          <a:p>
            <a:r>
              <a:rPr lang="en-GB" dirty="0"/>
              <a:t>Humans are now influencing Earth’s climate</a:t>
            </a:r>
          </a:p>
          <a:p>
            <a:r>
              <a:rPr lang="en-GB" dirty="0"/>
              <a:t>How much will climate change in the future and how will it affect societies?</a:t>
            </a:r>
          </a:p>
          <a:p>
            <a:r>
              <a:rPr lang="en-GB" dirty="0"/>
              <a:t>To answer this we need to monitor and understand current climate change</a:t>
            </a:r>
          </a:p>
          <a:p>
            <a:r>
              <a:rPr lang="en-GB" dirty="0"/>
              <a:t>For example, did global warming pause at the beginning of the century and if so, why? </a:t>
            </a:r>
          </a:p>
        </p:txBody>
      </p:sp>
    </p:spTree>
    <p:extLst>
      <p:ext uri="{BB962C8B-B14F-4D97-AF65-F5344CB8AC3E}">
        <p14:creationId xmlns:p14="http://schemas.microsoft.com/office/powerpoint/2010/main" val="4222773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B90D8-C413-4676-A472-255FAC96817B}"/>
              </a:ext>
            </a:extLst>
          </p:cNvPr>
          <p:cNvSpPr>
            <a:spLocks noGrp="1"/>
          </p:cNvSpPr>
          <p:nvPr>
            <p:ph type="title"/>
          </p:nvPr>
        </p:nvSpPr>
        <p:spPr>
          <a:xfrm>
            <a:off x="457200" y="274638"/>
            <a:ext cx="8229600" cy="634082"/>
          </a:xfrm>
        </p:spPr>
        <p:txBody>
          <a:bodyPr/>
          <a:lstStyle/>
          <a:p>
            <a:r>
              <a:rPr lang="en-GB" dirty="0">
                <a:solidFill>
                  <a:srgbClr val="0B33B5"/>
                </a:solidFill>
              </a:rPr>
              <a:t>Introduction</a:t>
            </a:r>
          </a:p>
        </p:txBody>
      </p:sp>
      <p:sp>
        <p:nvSpPr>
          <p:cNvPr id="3" name="Content Placeholder 2">
            <a:extLst>
              <a:ext uri="{FF2B5EF4-FFF2-40B4-BE49-F238E27FC236}">
                <a16:creationId xmlns:a16="http://schemas.microsoft.com/office/drawing/2014/main" id="{4DFE4A8D-421F-4681-ADDB-76F1C8F09E86}"/>
              </a:ext>
            </a:extLst>
          </p:cNvPr>
          <p:cNvSpPr>
            <a:spLocks noGrp="1"/>
          </p:cNvSpPr>
          <p:nvPr>
            <p:ph idx="1"/>
          </p:nvPr>
        </p:nvSpPr>
        <p:spPr>
          <a:xfrm>
            <a:off x="457200" y="1124744"/>
            <a:ext cx="8229600" cy="4525963"/>
          </a:xfrm>
        </p:spPr>
        <p:txBody>
          <a:bodyPr/>
          <a:lstStyle/>
          <a:p>
            <a:r>
              <a:rPr lang="en-GB" sz="2800" dirty="0"/>
              <a:t>Global warming apparently slowed in the early 2000s</a:t>
            </a:r>
          </a:p>
          <a:p>
            <a:r>
              <a:rPr lang="en-GB" sz="2800" dirty="0"/>
              <a:t>This motivated scientists to:</a:t>
            </a:r>
          </a:p>
          <a:p>
            <a:pPr lvl="1"/>
            <a:r>
              <a:rPr lang="en-GB" sz="2400" dirty="0"/>
              <a:t>Test whether global warming had slowed</a:t>
            </a:r>
          </a:p>
          <a:p>
            <a:pPr lvl="1"/>
            <a:r>
              <a:rPr lang="en-GB" sz="2400" dirty="0"/>
              <a:t>See if warming was less than expected on physical grounds</a:t>
            </a:r>
          </a:p>
          <a:p>
            <a:pPr lvl="1"/>
            <a:r>
              <a:rPr lang="en-GB" sz="2400" dirty="0"/>
              <a:t>Understand mechanisms that can explain any discrepancy</a:t>
            </a:r>
          </a:p>
          <a:p>
            <a:r>
              <a:rPr lang="en-GB" sz="2400" dirty="0"/>
              <a:t>The University of Reading teamed up with scientists from the Met Office, National Oceanography Centre-Southampton, the Met Office and NASA to tackle these questions</a:t>
            </a:r>
          </a:p>
          <a:p>
            <a:pPr>
              <a:buFont typeface="Courier New" panose="02070309020205020404" pitchFamily="49" charset="0"/>
              <a:buChar char="o"/>
            </a:pPr>
            <a:r>
              <a:rPr lang="en-GB" sz="1800" dirty="0"/>
              <a:t>Did global warming pause at the beginning of the century and if so, why? </a:t>
            </a:r>
          </a:p>
          <a:p>
            <a:pPr>
              <a:buFont typeface="Courier New" panose="02070309020205020404" pitchFamily="49" charset="0"/>
              <a:buChar char="o"/>
            </a:pPr>
            <a:r>
              <a:rPr lang="en-GB" sz="1800" dirty="0"/>
              <a:t>What mechanisms explain reduced global surface warming rate 2000-2013?</a:t>
            </a:r>
          </a:p>
          <a:p>
            <a:pPr>
              <a:buFont typeface="Courier New" panose="02070309020205020404" pitchFamily="49" charset="0"/>
              <a:buChar char="o"/>
            </a:pPr>
            <a:r>
              <a:rPr lang="en-GB" sz="1800" dirty="0"/>
              <a:t>Where is excess energy from rising greenhouse gas concentrations accumulating?</a:t>
            </a:r>
          </a:p>
          <a:p>
            <a:endParaRPr lang="en-GB" sz="2800" dirty="0"/>
          </a:p>
        </p:txBody>
      </p:sp>
    </p:spTree>
    <p:extLst>
      <p:ext uri="{BB962C8B-B14F-4D97-AF65-F5344CB8AC3E}">
        <p14:creationId xmlns:p14="http://schemas.microsoft.com/office/powerpoint/2010/main" val="26019095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nastro.org.uk/uploads/5/3/0/7/5307578/2340090_orig.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388938"/>
            <a:ext cx="1584176" cy="1584176"/>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4" descr="figure 01-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916113"/>
            <a:ext cx="7993063"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14" descr="Pangea_animation_0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41643" y="317203"/>
            <a:ext cx="2087563"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obl_anim"/>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983224" y="388938"/>
            <a:ext cx="1590669"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Ashcloud over Mt. Pinatubo">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72120" y="429711"/>
            <a:ext cx="1547497" cy="1543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Grp="1" noChangeArrowheads="1"/>
          </p:cNvSpPr>
          <p:nvPr>
            <p:ph type="title"/>
          </p:nvPr>
        </p:nvSpPr>
        <p:spPr>
          <a:xfrm>
            <a:off x="179512" y="836712"/>
            <a:ext cx="8496622" cy="504056"/>
          </a:xfrm>
          <a:solidFill>
            <a:schemeClr val="bg1">
              <a:alpha val="50000"/>
            </a:schemeClr>
          </a:solidFill>
        </p:spPr>
        <p:txBody>
          <a:bodyPr/>
          <a:lstStyle/>
          <a:p>
            <a:r>
              <a:rPr lang="en-GB" sz="3600" dirty="0">
                <a:solidFill>
                  <a:schemeClr val="accent2"/>
                </a:solidFill>
                <a:latin typeface="Calibri" pitchFamily="34" charset="0"/>
                <a:cs typeface="Calibri" pitchFamily="34" charset="0"/>
              </a:rPr>
              <a:t>Earth’s Climate has always been changing</a:t>
            </a:r>
            <a:endParaRPr lang="en-US" sz="3600" dirty="0">
              <a:solidFill>
                <a:schemeClr val="accent2"/>
              </a:solidFill>
              <a:latin typeface="Calibri" pitchFamily="34" charset="0"/>
              <a:cs typeface="Calibri" pitchFamily="34" charset="0"/>
            </a:endParaRPr>
          </a:p>
        </p:txBody>
      </p:sp>
    </p:spTree>
    <p:extLst>
      <p:ext uri="{BB962C8B-B14F-4D97-AF65-F5344CB8AC3E}">
        <p14:creationId xmlns:p14="http://schemas.microsoft.com/office/powerpoint/2010/main" val="121489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05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1317"/>
          <a:stretch/>
        </p:blipFill>
        <p:spPr bwMode="auto">
          <a:xfrm>
            <a:off x="141716" y="116632"/>
            <a:ext cx="5209213" cy="2679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 descr="https://62e528761d0685343e1c-f3d1b99a743ffa4142d9d7f1978d9686.ssl.cf2.rackcdn.com/files/133036/area14mp/image-20160804-12230-1mxe66f.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8764" y="44624"/>
            <a:ext cx="3742467" cy="26621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72313" y="3573016"/>
            <a:ext cx="4769299" cy="230832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Times New Roman" pitchFamily="18" charset="0"/>
                <a:ea typeface="+mn-ea"/>
                <a:cs typeface="+mn-cs"/>
              </a:rPr>
              <a:t>Indirect (or “proxy”) observations must be used to piece together past climate. These help us to understand how climate has changed in the past and put current direct observations (top right) in context</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4869" y="2996952"/>
            <a:ext cx="5857451" cy="3832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699792" y="5877272"/>
            <a:ext cx="4032448"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Times New Roman" pitchFamily="18" charset="0"/>
                <a:ea typeface="+mn-ea"/>
                <a:cs typeface="+mn-cs"/>
              </a:rPr>
              <a:t>GLOBAL, proxies, </a:t>
            </a:r>
            <a:r>
              <a:rPr kumimoji="0" lang="en-GB" sz="1400" b="0" i="0" u="none" strike="noStrike" kern="1200" cap="none" spc="0" normalizeH="0" baseline="0" noProof="0" dirty="0">
                <a:ln>
                  <a:noFill/>
                </a:ln>
                <a:solidFill>
                  <a:srgbClr val="000000"/>
                </a:solidFill>
                <a:effectLst/>
                <a:uLnTx/>
                <a:uFillTx/>
                <a:latin typeface="Times New Roman" pitchFamily="18" charset="0"/>
                <a:ea typeface="+mn-ea"/>
                <a:cs typeface="+mn-cs"/>
                <a:hlinkClick r:id="rId5"/>
              </a:rPr>
              <a:t>Marcott et al. (2013) Science</a:t>
            </a:r>
            <a:endParaRPr kumimoji="0" lang="en-GB" sz="1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cxnSp>
        <p:nvCxnSpPr>
          <p:cNvPr id="9" name="Straight Connector 8"/>
          <p:cNvCxnSpPr/>
          <p:nvPr/>
        </p:nvCxnSpPr>
        <p:spPr bwMode="auto">
          <a:xfrm>
            <a:off x="6630904" y="2852936"/>
            <a:ext cx="461296" cy="0"/>
          </a:xfrm>
          <a:prstGeom prst="line">
            <a:avLst/>
          </a:prstGeom>
          <a:solidFill>
            <a:schemeClr val="accent1"/>
          </a:solidFill>
          <a:ln w="88900" cap="flat" cmpd="sng" algn="ctr">
            <a:solidFill>
              <a:srgbClr val="FF0000"/>
            </a:solidFill>
            <a:prstDash val="solid"/>
            <a:round/>
            <a:headEnd type="none" w="med" len="med"/>
            <a:tailEnd type="none" w="med" len="med"/>
          </a:ln>
          <a:effectLst/>
        </p:spPr>
      </p:cxnSp>
      <p:cxnSp>
        <p:nvCxnSpPr>
          <p:cNvPr id="11" name="Straight Arrow Connector 10"/>
          <p:cNvCxnSpPr/>
          <p:nvPr/>
        </p:nvCxnSpPr>
        <p:spPr bwMode="auto">
          <a:xfrm flipV="1">
            <a:off x="7092280" y="2492896"/>
            <a:ext cx="317359" cy="460676"/>
          </a:xfrm>
          <a:prstGeom prst="straightConnector1">
            <a:avLst/>
          </a:prstGeom>
          <a:solidFill>
            <a:schemeClr val="accent1"/>
          </a:solidFill>
          <a:ln w="12700" cap="flat" cmpd="sng" algn="ctr">
            <a:solidFill>
              <a:schemeClr val="accent2"/>
            </a:solidFill>
            <a:prstDash val="solid"/>
            <a:round/>
            <a:headEnd type="none" w="med" len="med"/>
            <a:tailEnd type="arrow"/>
          </a:ln>
          <a:effectLst/>
        </p:spPr>
      </p:cxnSp>
      <p:cxnSp>
        <p:nvCxnSpPr>
          <p:cNvPr id="13" name="Straight Arrow Connector 12"/>
          <p:cNvCxnSpPr/>
          <p:nvPr/>
        </p:nvCxnSpPr>
        <p:spPr bwMode="auto">
          <a:xfrm flipH="1" flipV="1">
            <a:off x="4932040" y="2491386"/>
            <a:ext cx="1800200" cy="361550"/>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
        <p:nvSpPr>
          <p:cNvPr id="14" name="Rectangle 13"/>
          <p:cNvSpPr/>
          <p:nvPr/>
        </p:nvSpPr>
        <p:spPr bwMode="auto">
          <a:xfrm>
            <a:off x="1594869" y="6525344"/>
            <a:ext cx="240827" cy="3326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7" name="Rectangle 15"/>
          <p:cNvSpPr>
            <a:spLocks noChangeArrowheads="1"/>
          </p:cNvSpPr>
          <p:nvPr/>
        </p:nvSpPr>
        <p:spPr bwMode="auto">
          <a:xfrm>
            <a:off x="107504" y="2780928"/>
            <a:ext cx="4197031" cy="400110"/>
          </a:xfrm>
          <a:prstGeom prst="rect">
            <a:avLst/>
          </a:prstGeom>
          <a:solidFill>
            <a:schemeClr val="bg1"/>
          </a:solidFill>
          <a:ln>
            <a:noFill/>
          </a:ln>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Times New Roman" pitchFamily="18" charset="0"/>
                <a:ea typeface="+mn-ea"/>
                <a:cs typeface="+mn-cs"/>
              </a:rPr>
              <a:t>Northern hemisphere proxies</a:t>
            </a:r>
          </a:p>
        </p:txBody>
      </p:sp>
      <p:sp>
        <p:nvSpPr>
          <p:cNvPr id="18" name="TextBox 17"/>
          <p:cNvSpPr txBox="1"/>
          <p:nvPr/>
        </p:nvSpPr>
        <p:spPr>
          <a:xfrm>
            <a:off x="7020272" y="2060848"/>
            <a:ext cx="2088232"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Times New Roman" pitchFamily="18" charset="0"/>
                <a:ea typeface="+mn-ea"/>
                <a:cs typeface="+mn-cs"/>
              </a:rPr>
              <a:t>GLOBAL, Instrumental</a:t>
            </a:r>
          </a:p>
        </p:txBody>
      </p:sp>
      <p:pic>
        <p:nvPicPr>
          <p:cNvPr id="1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0312" y="3029916"/>
            <a:ext cx="1609701" cy="1983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68" y="4676191"/>
            <a:ext cx="1646214" cy="1626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0" descr="ice_core_40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068" y="3396792"/>
            <a:ext cx="1646214" cy="1078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bwMode="auto">
          <a:xfrm>
            <a:off x="6630904" y="2802673"/>
            <a:ext cx="448230" cy="566795"/>
          </a:xfrm>
          <a:prstGeom prst="rect">
            <a:avLst/>
          </a:prstGeom>
          <a:solidFill>
            <a:srgbClr val="FF0000">
              <a:alpha val="12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2" name="Rectangle 21"/>
          <p:cNvSpPr/>
          <p:nvPr/>
        </p:nvSpPr>
        <p:spPr bwMode="auto">
          <a:xfrm flipH="1">
            <a:off x="7023308" y="2953572"/>
            <a:ext cx="111652" cy="3427756"/>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itchFamily="34" charset="0"/>
              <a:ea typeface="+mn-ea"/>
              <a:cs typeface="+mn-cs"/>
            </a:endParaRPr>
          </a:p>
        </p:txBody>
      </p:sp>
      <p:cxnSp>
        <p:nvCxnSpPr>
          <p:cNvPr id="6" name="Straight Connector 5"/>
          <p:cNvCxnSpPr/>
          <p:nvPr/>
        </p:nvCxnSpPr>
        <p:spPr bwMode="auto">
          <a:xfrm>
            <a:off x="4392040" y="2420888"/>
            <a:ext cx="540000" cy="0"/>
          </a:xfrm>
          <a:prstGeom prst="line">
            <a:avLst/>
          </a:prstGeom>
          <a:solidFill>
            <a:schemeClr val="accent1"/>
          </a:solidFill>
          <a:ln w="88900" cap="flat" cmpd="sng" algn="ctr">
            <a:solidFill>
              <a:schemeClr val="tx1"/>
            </a:solidFill>
            <a:prstDash val="solid"/>
            <a:round/>
            <a:headEnd type="none" w="med" len="med"/>
            <a:tailEnd type="none" w="med" len="med"/>
          </a:ln>
          <a:effectLst/>
        </p:spPr>
      </p:cxnSp>
      <p:cxnSp>
        <p:nvCxnSpPr>
          <p:cNvPr id="12" name="Straight Arrow Connector 11"/>
          <p:cNvCxnSpPr/>
          <p:nvPr/>
        </p:nvCxnSpPr>
        <p:spPr bwMode="auto">
          <a:xfrm flipV="1">
            <a:off x="4932040" y="2305501"/>
            <a:ext cx="504056" cy="7200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9" name="Rectangle 28"/>
          <p:cNvSpPr/>
          <p:nvPr/>
        </p:nvSpPr>
        <p:spPr bwMode="auto">
          <a:xfrm>
            <a:off x="4391961" y="2375168"/>
            <a:ext cx="540080" cy="45719"/>
          </a:xfrm>
          <a:prstGeom prst="rect">
            <a:avLst/>
          </a:prstGeom>
          <a:solidFill>
            <a:schemeClr val="accent3">
              <a:lumMod val="65000"/>
              <a:alpha val="12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4" name="TextBox 23"/>
          <p:cNvSpPr txBox="1"/>
          <p:nvPr/>
        </p:nvSpPr>
        <p:spPr>
          <a:xfrm>
            <a:off x="1594869" y="361285"/>
            <a:ext cx="2797171"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Times New Roman" pitchFamily="18" charset="0"/>
                <a:ea typeface="+mn-ea"/>
                <a:cs typeface="+mn-cs"/>
              </a:rPr>
              <a:t>Northern Hemisphere, Proxies IPCC (2013) </a:t>
            </a:r>
            <a:r>
              <a:rPr kumimoji="0" lang="en-GB" sz="1400" b="0" i="0" u="none" strike="noStrike" kern="1200" cap="none" spc="0" normalizeH="0" baseline="0" noProof="0" dirty="0">
                <a:ln>
                  <a:noFill/>
                </a:ln>
                <a:solidFill>
                  <a:prstClr val="black"/>
                </a:solidFill>
                <a:effectLst/>
                <a:uLnTx/>
                <a:uFillTx/>
                <a:latin typeface="Arial" charset="0"/>
                <a:ea typeface="+mn-ea"/>
                <a:cs typeface="+mn-cs"/>
                <a:hlinkClick r:id="rId9"/>
              </a:rPr>
              <a:t>Tech. Summary, </a:t>
            </a:r>
            <a:r>
              <a:rPr kumimoji="0" lang="en-GB" sz="1400" b="0" i="0" u="none" strike="noStrike" kern="1200" cap="none" spc="0" normalizeH="0" baseline="0" noProof="0" dirty="0">
                <a:ln>
                  <a:noFill/>
                </a:ln>
                <a:solidFill>
                  <a:prstClr val="black"/>
                </a:solidFill>
                <a:effectLst/>
                <a:uLnTx/>
                <a:uFillTx/>
                <a:latin typeface="Arial" charset="0"/>
                <a:ea typeface="+mn-ea"/>
                <a:cs typeface="+mn-cs"/>
              </a:rPr>
              <a:t>Box TS.5</a:t>
            </a:r>
          </a:p>
        </p:txBody>
      </p:sp>
    </p:spTree>
    <p:extLst>
      <p:ext uri="{BB962C8B-B14F-4D97-AF65-F5344CB8AC3E}">
        <p14:creationId xmlns:p14="http://schemas.microsoft.com/office/powerpoint/2010/main" val="246397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P spid="15" grpId="0" animBg="1"/>
      <p:bldP spid="22" grpId="0" animBg="1"/>
      <p:bldP spid="29" grpId="0" animBg="1"/>
      <p:bldP spid="29" grpId="1" animBg="1"/>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Title 9"/>
          <p:cNvSpPr>
            <a:spLocks noGrp="1"/>
          </p:cNvSpPr>
          <p:nvPr>
            <p:ph type="title"/>
          </p:nvPr>
        </p:nvSpPr>
        <p:spPr>
          <a:xfrm>
            <a:off x="323529" y="116632"/>
            <a:ext cx="8546408" cy="909261"/>
          </a:xfrm>
        </p:spPr>
        <p:txBody>
          <a:bodyPr/>
          <a:lstStyle/>
          <a:p>
            <a:r>
              <a:rPr lang="en-GB" sz="3200" dirty="0">
                <a:solidFill>
                  <a:srgbClr val="0B33B5"/>
                </a:solidFill>
              </a:rPr>
              <a:t>Improved global energy imbalance estimates</a:t>
            </a:r>
          </a:p>
        </p:txBody>
      </p:sp>
      <p:pic>
        <p:nvPicPr>
          <p:cNvPr id="16" name="Picture 15">
            <a:hlinkClick r:id="rId3"/>
          </p:cNvPr>
          <p:cNvPicPr>
            <a:picLocks noChangeAspect="1"/>
          </p:cNvPicPr>
          <p:nvPr/>
        </p:nvPicPr>
        <p:blipFill>
          <a:blip r:embed="rId4"/>
          <a:stretch>
            <a:fillRect/>
          </a:stretch>
        </p:blipFill>
        <p:spPr>
          <a:xfrm>
            <a:off x="5449833" y="1124744"/>
            <a:ext cx="3420103" cy="2982648"/>
          </a:xfrm>
          <a:prstGeom prst="rect">
            <a:avLst/>
          </a:prstGeom>
        </p:spPr>
      </p:pic>
      <p:sp>
        <p:nvSpPr>
          <p:cNvPr id="13" name="Content Placeholder 12"/>
          <p:cNvSpPr>
            <a:spLocks noGrp="1"/>
          </p:cNvSpPr>
          <p:nvPr>
            <p:ph sz="half" idx="1"/>
          </p:nvPr>
        </p:nvSpPr>
        <p:spPr>
          <a:xfrm>
            <a:off x="189698" y="980728"/>
            <a:ext cx="5534430" cy="3901728"/>
          </a:xfrm>
        </p:spPr>
        <p:txBody>
          <a:bodyPr/>
          <a:lstStyle/>
          <a:p>
            <a:r>
              <a:rPr lang="en-GB" sz="2000" dirty="0"/>
              <a:t>More accurate global imbalance from ocean and satellite observations: </a:t>
            </a:r>
            <a:r>
              <a:rPr lang="en-GB" sz="2000" u="sng" dirty="0">
                <a:hlinkClick r:id="rId3"/>
              </a:rPr>
              <a:t>Cheng et al. 2017</a:t>
            </a:r>
            <a:r>
              <a:rPr lang="en-GB" sz="2000" u="sng" dirty="0"/>
              <a:t>:</a:t>
            </a:r>
          </a:p>
          <a:p>
            <a:r>
              <a:rPr lang="en-GB" sz="2000" dirty="0"/>
              <a:t>Steady decadal ocean heating since 2000:      0.6-0.8 Wm</a:t>
            </a:r>
            <a:r>
              <a:rPr lang="en-GB" sz="2000" baseline="30000" dirty="0"/>
              <a:t>-2 </a:t>
            </a:r>
            <a:r>
              <a:rPr lang="en-GB" sz="2000" dirty="0"/>
              <a:t>(</a:t>
            </a:r>
            <a:r>
              <a:rPr lang="en-GB" sz="2000" dirty="0">
                <a:hlinkClick r:id="rId5"/>
              </a:rPr>
              <a:t>Johnson et al. 2016</a:t>
            </a:r>
            <a:r>
              <a:rPr lang="en-GB" sz="2000" u="sng" dirty="0"/>
              <a:t>)</a:t>
            </a:r>
            <a:endParaRPr lang="en-GB" sz="2000" dirty="0"/>
          </a:p>
          <a:p>
            <a:r>
              <a:rPr lang="en-GB" sz="2000" dirty="0"/>
              <a:t>Radiative forcing/internal variability influence TOA radiation (</a:t>
            </a:r>
            <a:r>
              <a:rPr lang="en-GB" sz="2000" dirty="0">
                <a:hlinkClick r:id="rId6"/>
              </a:rPr>
              <a:t>Palmer/ </a:t>
            </a:r>
            <a:r>
              <a:rPr lang="en-GB" sz="2000" dirty="0" err="1">
                <a:hlinkClick r:id="rId6"/>
              </a:rPr>
              <a:t>McNeall</a:t>
            </a:r>
            <a:r>
              <a:rPr lang="en-GB" sz="2000" dirty="0">
                <a:hlinkClick r:id="rId6"/>
              </a:rPr>
              <a:t> 2014</a:t>
            </a:r>
            <a:r>
              <a:rPr lang="en-GB" sz="2000" dirty="0"/>
              <a:t>;</a:t>
            </a:r>
            <a:r>
              <a:rPr lang="en-GB" sz="2000" dirty="0">
                <a:hlinkClick r:id="rId7"/>
              </a:rPr>
              <a:t> Allan et al. 2014</a:t>
            </a:r>
            <a:r>
              <a:rPr lang="en-GB" sz="2000" dirty="0"/>
              <a:t>; </a:t>
            </a:r>
            <a:r>
              <a:rPr lang="en-GB" sz="2000" dirty="0">
                <a:hlinkClick r:id="rId8"/>
              </a:rPr>
              <a:t>Huber/</a:t>
            </a:r>
            <a:r>
              <a:rPr lang="en-GB" sz="2000" dirty="0" err="1">
                <a:hlinkClick r:id="rId8"/>
              </a:rPr>
              <a:t>Knutti</a:t>
            </a:r>
            <a:r>
              <a:rPr lang="en-GB" sz="2000" dirty="0">
                <a:hlinkClick r:id="rId8"/>
              </a:rPr>
              <a:t> 2014</a:t>
            </a:r>
            <a:r>
              <a:rPr lang="en-GB" sz="2000" dirty="0"/>
              <a:t>; </a:t>
            </a:r>
            <a:r>
              <a:rPr lang="en-GB" sz="2000" dirty="0" err="1">
                <a:hlinkClick r:id="rId9"/>
              </a:rPr>
              <a:t>Xie</a:t>
            </a:r>
            <a:r>
              <a:rPr lang="en-GB" sz="2000" dirty="0">
                <a:hlinkClick r:id="rId9"/>
              </a:rPr>
              <a:t>/</a:t>
            </a:r>
            <a:r>
              <a:rPr lang="en-GB" sz="2000" dirty="0" err="1">
                <a:hlinkClick r:id="rId9"/>
              </a:rPr>
              <a:t>Kosaka</a:t>
            </a:r>
            <a:r>
              <a:rPr lang="en-GB" sz="2000" dirty="0">
                <a:hlinkClick r:id="rId9"/>
              </a:rPr>
              <a:t> 2017</a:t>
            </a:r>
            <a:r>
              <a:rPr lang="en-GB" sz="2000" dirty="0"/>
              <a:t>)</a:t>
            </a:r>
          </a:p>
          <a:p>
            <a:r>
              <a:rPr lang="en-GB" sz="2000" dirty="0"/>
              <a:t>Upper ocean heat budget explains surface temperature: </a:t>
            </a:r>
            <a:r>
              <a:rPr lang="en-GB" sz="2000" dirty="0">
                <a:hlinkClick r:id="rId10"/>
              </a:rPr>
              <a:t>Hedemann et al. 2017 </a:t>
            </a:r>
            <a:r>
              <a:rPr lang="en-GB" sz="2000" dirty="0" err="1"/>
              <a:t>NatureCC</a:t>
            </a:r>
            <a:endParaRPr lang="en-GB" sz="2000" dirty="0"/>
          </a:p>
        </p:txBody>
      </p:sp>
      <p:pic>
        <p:nvPicPr>
          <p:cNvPr id="2050" name="Picture 2" descr="Hiatus in surface warming and the upper-ocean heat budget.">
            <a:hlinkClick r:id="rId11"/>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30279"/>
          <a:stretch/>
        </p:blipFill>
        <p:spPr bwMode="auto">
          <a:xfrm>
            <a:off x="531516" y="4293096"/>
            <a:ext cx="7993852" cy="19442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32041" y="6093296"/>
            <a:ext cx="3816424" cy="369332"/>
          </a:xfrm>
          <a:prstGeom prst="rect">
            <a:avLst/>
          </a:prstGeom>
          <a:noFill/>
        </p:spPr>
        <p:txBody>
          <a:bodyPr wrap="square" rtlCol="0">
            <a:spAutoFit/>
          </a:bodyPr>
          <a:lstStyle/>
          <a:p>
            <a:r>
              <a:rPr lang="en-GB" dirty="0">
                <a:latin typeface="+mn-lt"/>
                <a:hlinkClick r:id="rId13"/>
              </a:rPr>
              <a:t>Allan (2017) Nature Climate Change</a:t>
            </a:r>
            <a:endParaRPr lang="en-GB" dirty="0">
              <a:latin typeface="+mn-lt"/>
            </a:endParaRPr>
          </a:p>
        </p:txBody>
      </p:sp>
    </p:spTree>
    <p:extLst>
      <p:ext uri="{BB962C8B-B14F-4D97-AF65-F5344CB8AC3E}">
        <p14:creationId xmlns:p14="http://schemas.microsoft.com/office/powerpoint/2010/main" val="27180601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20220"/>
          <a:stretch/>
        </p:blipFill>
        <p:spPr>
          <a:xfrm>
            <a:off x="4607496" y="1590982"/>
            <a:ext cx="4536504" cy="2714412"/>
          </a:xfrm>
          <a:prstGeom prst="rect">
            <a:avLst/>
          </a:prstGeom>
        </p:spPr>
      </p:pic>
      <p:sp>
        <p:nvSpPr>
          <p:cNvPr id="2" name="Title 1"/>
          <p:cNvSpPr>
            <a:spLocks noGrp="1"/>
          </p:cNvSpPr>
          <p:nvPr>
            <p:ph type="title"/>
          </p:nvPr>
        </p:nvSpPr>
        <p:spPr>
          <a:xfrm>
            <a:off x="457200" y="274638"/>
            <a:ext cx="8229600" cy="1143000"/>
          </a:xfrm>
        </p:spPr>
        <p:txBody>
          <a:bodyPr/>
          <a:lstStyle/>
          <a:p>
            <a:r>
              <a:rPr lang="en-GB" sz="3200" dirty="0">
                <a:solidFill>
                  <a:srgbClr val="0B33B5"/>
                </a:solidFill>
              </a:rPr>
              <a:t>Inter-hemispheric energy imbalance/transport and precipitation biases in CMIP5 models</a:t>
            </a:r>
          </a:p>
        </p:txBody>
      </p:sp>
      <p:sp>
        <p:nvSpPr>
          <p:cNvPr id="3" name="Content Placeholder 2"/>
          <p:cNvSpPr>
            <a:spLocks noGrp="1"/>
          </p:cNvSpPr>
          <p:nvPr>
            <p:ph idx="1"/>
          </p:nvPr>
        </p:nvSpPr>
        <p:spPr>
          <a:xfrm>
            <a:off x="5292080" y="4581128"/>
            <a:ext cx="3663042" cy="2160240"/>
          </a:xfrm>
        </p:spPr>
        <p:txBody>
          <a:bodyPr/>
          <a:lstStyle/>
          <a:p>
            <a:pPr marL="0" indent="0">
              <a:buNone/>
            </a:pPr>
            <a:r>
              <a:rPr lang="en-GB" sz="2000" dirty="0"/>
              <a:t>Cross-equatorial heat transport  by atmosphere &amp; hemispheric precipitation asymmetry linked</a:t>
            </a:r>
          </a:p>
          <a:p>
            <a:pPr marL="0" indent="0">
              <a:buNone/>
            </a:pPr>
            <a:r>
              <a:rPr lang="en-GB" sz="2000" dirty="0">
                <a:hlinkClick r:id="rId4"/>
              </a:rPr>
              <a:t>Loeb et al. (2016) </a:t>
            </a:r>
            <a:r>
              <a:rPr lang="en-GB" sz="2000" dirty="0" err="1">
                <a:hlinkClick r:id="rId4"/>
              </a:rPr>
              <a:t>Clim</a:t>
            </a:r>
            <a:r>
              <a:rPr lang="en-GB" sz="2000" dirty="0">
                <a:hlinkClick r:id="rId4"/>
              </a:rPr>
              <a:t>. </a:t>
            </a:r>
            <a:r>
              <a:rPr lang="en-GB" sz="2000" dirty="0" err="1">
                <a:hlinkClick r:id="rId4"/>
              </a:rPr>
              <a:t>Dyn</a:t>
            </a:r>
            <a:endParaRPr lang="en-GB" sz="2000" dirty="0"/>
          </a:p>
          <a:p>
            <a:pPr marL="0" indent="0">
              <a:buNone/>
            </a:pPr>
            <a:r>
              <a:rPr lang="en-GB" sz="1800" dirty="0"/>
              <a:t>See also:</a:t>
            </a:r>
            <a:r>
              <a:rPr lang="en-GB" sz="1800" dirty="0">
                <a:hlinkClick r:id="rId5"/>
              </a:rPr>
              <a:t> Haywood et al. (2016) GRL</a:t>
            </a:r>
            <a:r>
              <a:rPr lang="en-GB" sz="1800" dirty="0"/>
              <a:t>;</a:t>
            </a:r>
          </a:p>
          <a:p>
            <a:pPr marL="0" indent="0">
              <a:buNone/>
            </a:pPr>
            <a:r>
              <a:rPr lang="en-GB" sz="1800" dirty="0">
                <a:hlinkClick r:id="rId6"/>
              </a:rPr>
              <a:t>Hawcroft et al. (2016) </a:t>
            </a:r>
            <a:r>
              <a:rPr lang="en-GB" sz="1800" dirty="0" err="1">
                <a:hlinkClick r:id="rId6"/>
              </a:rPr>
              <a:t>Clim</a:t>
            </a:r>
            <a:r>
              <a:rPr lang="en-GB" sz="1800" dirty="0">
                <a:hlinkClick r:id="rId6"/>
              </a:rPr>
              <a:t>. </a:t>
            </a:r>
            <a:r>
              <a:rPr lang="en-GB" sz="1800" dirty="0" err="1">
                <a:hlinkClick r:id="rId6"/>
              </a:rPr>
              <a:t>Dyn</a:t>
            </a:r>
            <a:r>
              <a:rPr lang="en-GB" sz="1800" dirty="0"/>
              <a:t>.</a:t>
            </a:r>
          </a:p>
        </p:txBody>
      </p:sp>
      <p:sp>
        <p:nvSpPr>
          <p:cNvPr id="4" name="Slide Number Placeholder 3"/>
          <p:cNvSpPr>
            <a:spLocks noGrp="1"/>
          </p:cNvSpPr>
          <p:nvPr>
            <p:ph type="sldNum" sz="quarter" idx="10"/>
          </p:nvPr>
        </p:nvSpPr>
        <p:spPr>
          <a:xfrm>
            <a:off x="8028525" y="6273344"/>
            <a:ext cx="676275" cy="252000"/>
          </a:xfrm>
        </p:spPr>
        <p:txBody>
          <a:bodyPr/>
          <a:lstStyle/>
          <a:p>
            <a:fld id="{DCF6A46F-80AB-49F3-8C7E-9717ED945456}" type="slidenum">
              <a:rPr lang="en-GB" altLang="en-US" smtClean="0"/>
              <a:pPr/>
              <a:t>33</a:t>
            </a:fld>
            <a:endParaRPr lang="en-GB" altLang="en-US"/>
          </a:p>
        </p:txBody>
      </p:sp>
      <p:pic>
        <p:nvPicPr>
          <p:cNvPr id="7" name="Picture 2" descr="http://www.met.reading.ac.uk/~sgs02rpa/MISC/DEEPC_Loeb_energyflow_200006-201505.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8540" y="1532113"/>
            <a:ext cx="4225640" cy="2773281"/>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bwMode="auto">
          <a:xfrm>
            <a:off x="318540" y="4365104"/>
            <a:ext cx="4685508"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GB" sz="2000" kern="0" dirty="0"/>
              <a:t>Observed inter-hemispheric imbalance in Earth’s energy budget 2000-15 (</a:t>
            </a:r>
            <a:r>
              <a:rPr lang="en-GB" sz="2000" b="1" kern="0" dirty="0"/>
              <a:t>Liu et al. submitted </a:t>
            </a:r>
            <a:r>
              <a:rPr lang="en-GB" sz="2000" kern="0" dirty="0"/>
              <a:t>update of </a:t>
            </a:r>
            <a:r>
              <a:rPr lang="en-GB" sz="2000" dirty="0">
                <a:hlinkClick r:id="rId4"/>
              </a:rPr>
              <a:t>Loeb et al. (2016) </a:t>
            </a:r>
            <a:r>
              <a:rPr lang="en-GB" sz="2000" dirty="0" err="1">
                <a:hlinkClick r:id="rId4"/>
              </a:rPr>
              <a:t>Clim</a:t>
            </a:r>
            <a:r>
              <a:rPr lang="en-GB" sz="2000" dirty="0">
                <a:hlinkClick r:id="rId4"/>
              </a:rPr>
              <a:t>. </a:t>
            </a:r>
            <a:r>
              <a:rPr lang="en-GB" sz="2000" dirty="0" err="1">
                <a:hlinkClick r:id="rId4"/>
              </a:rPr>
              <a:t>Dyn</a:t>
            </a:r>
            <a:r>
              <a:rPr lang="en-GB" sz="2000" dirty="0"/>
              <a:t> using </a:t>
            </a:r>
            <a:r>
              <a:rPr lang="en-GB" sz="2000" kern="0" dirty="0">
                <a:hlinkClick r:id="rId8"/>
              </a:rPr>
              <a:t>Roemmich et al. (2015) Nature Climate</a:t>
            </a:r>
            <a:r>
              <a:rPr lang="en-GB" sz="2000" kern="0" dirty="0"/>
              <a:t> ocean heating)</a:t>
            </a:r>
          </a:p>
          <a:p>
            <a:r>
              <a:rPr lang="en-GB" sz="2000" kern="0" dirty="0"/>
              <a:t>Implied ocean heat transport less than </a:t>
            </a:r>
            <a:r>
              <a:rPr lang="en-GB" sz="2000" kern="0" dirty="0">
                <a:hlinkClick r:id="rId4"/>
              </a:rPr>
              <a:t>Loeb et al. (2016) </a:t>
            </a:r>
            <a:r>
              <a:rPr lang="en-GB" sz="2000" kern="0" dirty="0"/>
              <a:t>&amp; </a:t>
            </a:r>
            <a:r>
              <a:rPr lang="en-GB" sz="2000" kern="0" dirty="0">
                <a:hlinkClick r:id="rId9"/>
              </a:rPr>
              <a:t>Frierson et al. 2013</a:t>
            </a:r>
            <a:r>
              <a:rPr lang="en-GB" sz="2000" kern="0" dirty="0"/>
              <a:t> </a:t>
            </a:r>
          </a:p>
        </p:txBody>
      </p:sp>
    </p:spTree>
    <p:extLst>
      <p:ext uri="{BB962C8B-B14F-4D97-AF65-F5344CB8AC3E}">
        <p14:creationId xmlns:p14="http://schemas.microsoft.com/office/powerpoint/2010/main" val="225643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5"/>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16632"/>
            <a:ext cx="8229600" cy="706090"/>
          </a:xfrm>
        </p:spPr>
        <p:txBody>
          <a:bodyPr/>
          <a:lstStyle/>
          <a:p>
            <a:r>
              <a:rPr lang="en-GB" sz="3600" dirty="0">
                <a:solidFill>
                  <a:srgbClr val="0B33B5"/>
                </a:solidFill>
              </a:rPr>
              <a:t>Global energy budget: advances/questions</a:t>
            </a:r>
          </a:p>
        </p:txBody>
      </p:sp>
      <p:sp>
        <p:nvSpPr>
          <p:cNvPr id="6" name="Content Placeholder 5"/>
          <p:cNvSpPr>
            <a:spLocks noGrp="1"/>
          </p:cNvSpPr>
          <p:nvPr>
            <p:ph idx="1"/>
          </p:nvPr>
        </p:nvSpPr>
        <p:spPr>
          <a:xfrm>
            <a:off x="457200" y="764704"/>
            <a:ext cx="8229600" cy="4525963"/>
          </a:xfrm>
        </p:spPr>
        <p:txBody>
          <a:bodyPr/>
          <a:lstStyle/>
          <a:p>
            <a:r>
              <a:rPr lang="en-GB" sz="2000" dirty="0"/>
              <a:t>More accurate multi-decadal global estimates of Earth’s energy budget and its variability (e.g. </a:t>
            </a:r>
            <a:r>
              <a:rPr lang="en-GB" sz="2000" u="sng" dirty="0">
                <a:hlinkClick r:id="rId2"/>
              </a:rPr>
              <a:t>Cheng et al. 2017</a:t>
            </a:r>
            <a:r>
              <a:rPr lang="en-GB" sz="2000" dirty="0"/>
              <a:t> Sci. Adv.; </a:t>
            </a:r>
            <a:r>
              <a:rPr lang="en-GB" sz="2000" dirty="0">
                <a:hlinkClick r:id="rId3"/>
              </a:rPr>
              <a:t>Allan et al. 2014</a:t>
            </a:r>
            <a:r>
              <a:rPr lang="en-GB" sz="2000" dirty="0"/>
              <a:t> GRL)</a:t>
            </a:r>
          </a:p>
          <a:p>
            <a:pPr lvl="1"/>
            <a:r>
              <a:rPr lang="en-GB" sz="1800" dirty="0"/>
              <a:t>Better indicator of global climate change than surface temperature but gaps in observing deep ocean (e.g. </a:t>
            </a:r>
            <a:r>
              <a:rPr lang="en-GB" sz="1800" dirty="0">
                <a:hlinkClick r:id="rId4"/>
              </a:rPr>
              <a:t>Palmer 2017</a:t>
            </a:r>
            <a:r>
              <a:rPr lang="en-GB" sz="1800" dirty="0"/>
              <a:t> CCCR)</a:t>
            </a:r>
          </a:p>
          <a:p>
            <a:pPr lvl="1"/>
            <a:r>
              <a:rPr lang="en-GB" sz="1800" dirty="0"/>
              <a:t>Link to observed cloudiness? e.g. </a:t>
            </a:r>
            <a:r>
              <a:rPr lang="en-GB" sz="1800" dirty="0">
                <a:hlinkClick r:id="rId5"/>
              </a:rPr>
              <a:t>Norris et al (2016) </a:t>
            </a:r>
            <a:r>
              <a:rPr lang="en-GB" sz="1800" i="1" dirty="0">
                <a:hlinkClick r:id="rId5"/>
              </a:rPr>
              <a:t>Nature</a:t>
            </a:r>
            <a:endParaRPr lang="en-GB" sz="1800" dirty="0"/>
          </a:p>
          <a:p>
            <a:r>
              <a:rPr lang="en-GB" sz="2000" dirty="0"/>
              <a:t>Link between energy imbalance and surface warming depends on energy budget of upper mixed ocean layer (</a:t>
            </a:r>
            <a:r>
              <a:rPr lang="fr-FR" sz="2000" dirty="0">
                <a:hlinkClick r:id="rId6"/>
              </a:rPr>
              <a:t>Roberts et al. 2015 JGR</a:t>
            </a:r>
            <a:r>
              <a:rPr lang="en-GB" sz="2000" dirty="0"/>
              <a:t>;  </a:t>
            </a:r>
            <a:r>
              <a:rPr lang="en-GB" sz="2000" dirty="0">
                <a:hlinkClick r:id="rId7"/>
              </a:rPr>
              <a:t>Hedemann et al. 2017 </a:t>
            </a:r>
            <a:r>
              <a:rPr lang="en-GB" sz="2000" dirty="0"/>
              <a:t>Nature Climate Change; </a:t>
            </a:r>
            <a:r>
              <a:rPr lang="en-GB" sz="2000" dirty="0" err="1">
                <a:hlinkClick r:id="rId8"/>
              </a:rPr>
              <a:t>Xie</a:t>
            </a:r>
            <a:r>
              <a:rPr lang="en-GB" sz="2000" dirty="0">
                <a:hlinkClick r:id="rId8"/>
              </a:rPr>
              <a:t> &amp; </a:t>
            </a:r>
            <a:r>
              <a:rPr lang="en-GB" sz="2000" dirty="0" err="1">
                <a:hlinkClick r:id="rId8"/>
              </a:rPr>
              <a:t>Kosaka</a:t>
            </a:r>
            <a:r>
              <a:rPr lang="en-GB" sz="2000" dirty="0">
                <a:hlinkClick r:id="rId8"/>
              </a:rPr>
              <a:t> 2017</a:t>
            </a:r>
            <a:r>
              <a:rPr lang="en-GB" sz="2000" dirty="0"/>
              <a:t> CCCR)</a:t>
            </a:r>
          </a:p>
          <a:p>
            <a:pPr lvl="1"/>
            <a:r>
              <a:rPr lang="en-GB" sz="1800" dirty="0"/>
              <a:t>Better appreciation of mechanisms of decadal global climate variability </a:t>
            </a:r>
          </a:p>
          <a:p>
            <a:r>
              <a:rPr lang="en-GB" sz="2000" dirty="0"/>
              <a:t>Distinct feedbacks on internal variability/forced change (</a:t>
            </a:r>
            <a:r>
              <a:rPr lang="fr-FR" sz="2000" dirty="0">
                <a:hlinkClick r:id="rId9"/>
              </a:rPr>
              <a:t>Brown et al. 2016 J. Clim</a:t>
            </a:r>
            <a:r>
              <a:rPr lang="fr-FR" sz="2000" b="1" u="sng" dirty="0"/>
              <a:t>; </a:t>
            </a:r>
            <a:r>
              <a:rPr lang="fr-FR" sz="2000" dirty="0">
                <a:hlinkClick r:id="rId10"/>
              </a:rPr>
              <a:t>Xie et al. 2015 Nature </a:t>
            </a:r>
            <a:r>
              <a:rPr lang="fr-FR" sz="2000" dirty="0" err="1">
                <a:hlinkClick r:id="rId10"/>
              </a:rPr>
              <a:t>Geosci</a:t>
            </a:r>
            <a:r>
              <a:rPr lang="fr-FR" sz="2000" dirty="0"/>
              <a:t>; </a:t>
            </a:r>
            <a:r>
              <a:rPr lang="en-GB" sz="2000" dirty="0">
                <a:solidFill>
                  <a:schemeClr val="tx2"/>
                </a:solidFill>
                <a:hlinkClick r:id="rId11"/>
              </a:rPr>
              <a:t>Zhou et al. (2016) Nature </a:t>
            </a:r>
            <a:r>
              <a:rPr lang="en-GB" sz="2000" dirty="0" err="1">
                <a:solidFill>
                  <a:schemeClr val="tx2"/>
                </a:solidFill>
                <a:hlinkClick r:id="rId11"/>
              </a:rPr>
              <a:t>Geosci</a:t>
            </a:r>
            <a:endParaRPr lang="en-GB" sz="2000" dirty="0">
              <a:solidFill>
                <a:schemeClr val="tx2"/>
              </a:solidFill>
            </a:endParaRPr>
          </a:p>
          <a:p>
            <a:pPr lvl="1"/>
            <a:r>
              <a:rPr lang="en-GB" sz="1800" dirty="0">
                <a:solidFill>
                  <a:schemeClr val="tx2"/>
                </a:solidFill>
              </a:rPr>
              <a:t>Obs. estimates of climate sensitivity (</a:t>
            </a:r>
            <a:r>
              <a:rPr lang="fr-FR" sz="1800" u="sng" dirty="0">
                <a:hlinkClick r:id="rId12"/>
              </a:rPr>
              <a:t>Richardson et al. (2016) Nature </a:t>
            </a:r>
            <a:r>
              <a:rPr lang="fr-FR" sz="1800" u="sng" dirty="0" err="1">
                <a:hlinkClick r:id="rId12"/>
              </a:rPr>
              <a:t>Climate</a:t>
            </a:r>
            <a:r>
              <a:rPr lang="fr-FR" sz="1800" u="sng" dirty="0"/>
              <a:t>)</a:t>
            </a:r>
          </a:p>
          <a:p>
            <a:pPr lvl="1"/>
            <a:r>
              <a:rPr lang="fr-FR" sz="1800" dirty="0"/>
              <a:t>Spatial patterns of </a:t>
            </a:r>
            <a:r>
              <a:rPr lang="fr-FR" sz="1800" dirty="0" err="1"/>
              <a:t>warming</a:t>
            </a:r>
            <a:r>
              <a:rPr lang="fr-FR" sz="1800" dirty="0"/>
              <a:t> crucial (</a:t>
            </a:r>
            <a:r>
              <a:rPr lang="en-GB" sz="1800" dirty="0">
                <a:hlinkClick r:id="rId13"/>
              </a:rPr>
              <a:t>Gregory and Andrews (2016) GRL</a:t>
            </a:r>
            <a:r>
              <a:rPr lang="en-GB" sz="1800" dirty="0"/>
              <a:t>)</a:t>
            </a:r>
          </a:p>
          <a:p>
            <a:pPr lvl="1"/>
            <a:r>
              <a:rPr lang="en-GB" sz="1800" dirty="0"/>
              <a:t>What explains decreased heating of E Pacific and is it realistic?</a:t>
            </a:r>
          </a:p>
          <a:p>
            <a:r>
              <a:rPr lang="en-GB" sz="2000" dirty="0"/>
              <a:t>Advances in observing/understanding inter-hemispheric energy imbalance/transport and links to CMIP5 precipitation biases (</a:t>
            </a:r>
            <a:r>
              <a:rPr lang="en-GB" sz="2000" dirty="0">
                <a:hlinkClick r:id="rId14"/>
              </a:rPr>
              <a:t>Frierson et al. 2013</a:t>
            </a:r>
            <a:r>
              <a:rPr lang="en-GB" sz="2000" dirty="0"/>
              <a:t>; </a:t>
            </a:r>
            <a:r>
              <a:rPr lang="en-GB" sz="2000" dirty="0">
                <a:hlinkClick r:id="rId15"/>
              </a:rPr>
              <a:t>Loeb et al. 2016 </a:t>
            </a:r>
            <a:r>
              <a:rPr lang="en-GB" sz="2000" dirty="0" err="1">
                <a:hlinkClick r:id="rId15"/>
              </a:rPr>
              <a:t>Clim</a:t>
            </a:r>
            <a:r>
              <a:rPr lang="en-GB" sz="2000" dirty="0">
                <a:hlinkClick r:id="rId15"/>
              </a:rPr>
              <a:t>. </a:t>
            </a:r>
            <a:r>
              <a:rPr lang="en-GB" sz="2000" dirty="0" err="1">
                <a:hlinkClick r:id="rId15"/>
              </a:rPr>
              <a:t>Dyn</a:t>
            </a:r>
            <a:r>
              <a:rPr lang="en-GB" sz="2000" dirty="0"/>
              <a:t>; </a:t>
            </a:r>
            <a:r>
              <a:rPr lang="en-GB" sz="2000" dirty="0">
                <a:hlinkClick r:id="rId16"/>
              </a:rPr>
              <a:t>Stephens et al. 2016 CCCR</a:t>
            </a:r>
            <a:r>
              <a:rPr lang="en-GB" sz="2000" dirty="0"/>
              <a:t>)</a:t>
            </a:r>
          </a:p>
          <a:p>
            <a:pPr lvl="1"/>
            <a:r>
              <a:rPr lang="en-GB" sz="1800" dirty="0"/>
              <a:t>Possible constraint on realism of climate models (</a:t>
            </a:r>
            <a:r>
              <a:rPr lang="en-GB" sz="1800" dirty="0">
                <a:hlinkClick r:id="rId17"/>
              </a:rPr>
              <a:t>Haywood et al. (2016) GRL</a:t>
            </a:r>
            <a:r>
              <a:rPr lang="en-GB" sz="1800" dirty="0"/>
              <a:t>)</a:t>
            </a:r>
            <a:endParaRPr lang="fr-FR" sz="2000" dirty="0"/>
          </a:p>
          <a:p>
            <a:endParaRPr lang="en-GB" sz="2000" dirty="0"/>
          </a:p>
          <a:p>
            <a:endParaRPr lang="en-GB" sz="2000" dirty="0"/>
          </a:p>
          <a:p>
            <a:endParaRPr lang="en-GB" sz="2000" dirty="0"/>
          </a:p>
          <a:p>
            <a:endParaRPr lang="en-GB" sz="2000" dirty="0"/>
          </a:p>
        </p:txBody>
      </p:sp>
    </p:spTree>
    <p:extLst>
      <p:ext uri="{BB962C8B-B14F-4D97-AF65-F5344CB8AC3E}">
        <p14:creationId xmlns:p14="http://schemas.microsoft.com/office/powerpoint/2010/main" val="7775027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19075478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138" y="274638"/>
            <a:ext cx="8229600" cy="742659"/>
          </a:xfrm>
        </p:spPr>
        <p:txBody>
          <a:bodyPr/>
          <a:lstStyle/>
          <a:p>
            <a:r>
              <a:rPr lang="en-GB" dirty="0"/>
              <a:t>Changes in global water cycle</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6244" t="26459" r="94" b="24514"/>
          <a:stretch/>
        </p:blipFill>
        <p:spPr>
          <a:xfrm>
            <a:off x="683567" y="1340768"/>
            <a:ext cx="7561861" cy="4536504"/>
          </a:xfrm>
          <a:prstGeom prst="rect">
            <a:avLst/>
          </a:prstGeom>
        </p:spPr>
      </p:pic>
      <p:sp>
        <p:nvSpPr>
          <p:cNvPr id="6" name="TextBox 5"/>
          <p:cNvSpPr txBox="1"/>
          <p:nvPr/>
        </p:nvSpPr>
        <p:spPr>
          <a:xfrm>
            <a:off x="-756592" y="4725144"/>
            <a:ext cx="2304256" cy="707886"/>
          </a:xfrm>
          <a:prstGeom prst="rect">
            <a:avLst/>
          </a:prstGeom>
          <a:noFill/>
          <a:scene3d>
            <a:camera prst="orthographicFront">
              <a:rot lat="0" lon="0" rev="5400000"/>
            </a:camera>
            <a:lightRig rig="threePt" dir="t"/>
          </a:scene3d>
        </p:spPr>
        <p:txBody>
          <a:bodyPr wrap="square" rtlCol="0">
            <a:spAutoFit/>
          </a:bodyPr>
          <a:lstStyle/>
          <a:p>
            <a:r>
              <a:rPr lang="en-GB" sz="2000" dirty="0">
                <a:latin typeface="+mn-lt"/>
              </a:rPr>
              <a:t>PRECIPITATION anomaly (%) </a:t>
            </a:r>
            <a:endParaRPr lang="en-GB" sz="2000" dirty="0">
              <a:solidFill>
                <a:schemeClr val="tx2"/>
              </a:solidFill>
              <a:latin typeface="+mn-lt"/>
            </a:endParaRPr>
          </a:p>
        </p:txBody>
      </p:sp>
      <p:sp>
        <p:nvSpPr>
          <p:cNvPr id="7" name="TextBox 6"/>
          <p:cNvSpPr txBox="1"/>
          <p:nvPr/>
        </p:nvSpPr>
        <p:spPr>
          <a:xfrm>
            <a:off x="-756592" y="2204864"/>
            <a:ext cx="2304256" cy="707886"/>
          </a:xfrm>
          <a:prstGeom prst="rect">
            <a:avLst/>
          </a:prstGeom>
          <a:noFill/>
          <a:scene3d>
            <a:camera prst="orthographicFront">
              <a:rot lat="0" lon="0" rev="5400000"/>
            </a:camera>
            <a:lightRig rig="threePt" dir="t"/>
          </a:scene3d>
        </p:spPr>
        <p:txBody>
          <a:bodyPr wrap="square" rtlCol="0">
            <a:spAutoFit/>
          </a:bodyPr>
          <a:lstStyle/>
          <a:p>
            <a:r>
              <a:rPr lang="en-GB" sz="2000" dirty="0">
                <a:latin typeface="+mn-lt"/>
              </a:rPr>
              <a:t>WATER VAPOUR anomaly (%) </a:t>
            </a:r>
            <a:endParaRPr lang="en-GB" sz="2000" dirty="0">
              <a:solidFill>
                <a:schemeClr val="tx2"/>
              </a:solidFill>
              <a:latin typeface="+mn-lt"/>
            </a:endParaRP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4936" t="-1196" r="-392" b="98440"/>
          <a:stretch/>
        </p:blipFill>
        <p:spPr>
          <a:xfrm>
            <a:off x="539552" y="5724872"/>
            <a:ext cx="7706702" cy="331855"/>
          </a:xfrm>
          <a:prstGeom prst="rect">
            <a:avLst/>
          </a:prstGeom>
        </p:spPr>
      </p:pic>
    </p:spTree>
    <p:extLst>
      <p:ext uri="{BB962C8B-B14F-4D97-AF65-F5344CB8AC3E}">
        <p14:creationId xmlns:p14="http://schemas.microsoft.com/office/powerpoint/2010/main" val="2336127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0441" y="1016364"/>
            <a:ext cx="7197934" cy="51239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5641"/>
          <a:stretch/>
        </p:blipFill>
        <p:spPr bwMode="auto">
          <a:xfrm>
            <a:off x="7740352" y="2393801"/>
            <a:ext cx="1296144"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cap="flat" cmpd="sng" algn="ctr">
                <a:solidFill>
                  <a:schemeClr val="accent2"/>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0352" y="5129583"/>
            <a:ext cx="1296144" cy="1611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cap="flat" cmpd="sng" algn="ctr">
                <a:solidFill>
                  <a:schemeClr val="accent2"/>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http://t1.gstatic.com/images?q=tbn:ANd9GcT3F1kcd6Ob6-a5u4sk-DKE1_8P4FPKGturdgZw3LZjTXLHNap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8520" y="331257"/>
            <a:ext cx="1307976" cy="19456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7544" y="6165304"/>
            <a:ext cx="7272808"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hlinkClick r:id="rId7"/>
              </a:rPr>
              <a:t>www.metoffice.gov.uk/research/monitoring/climate/surface-temperature</a:t>
            </a:r>
            <a:r>
              <a:rPr kumimoji="0" lang="en-GB"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8" name="Rectangle 2"/>
          <p:cNvSpPr txBox="1">
            <a:spLocks noChangeArrowheads="1"/>
          </p:cNvSpPr>
          <p:nvPr/>
        </p:nvSpPr>
        <p:spPr bwMode="auto">
          <a:xfrm>
            <a:off x="685800" y="265212"/>
            <a:ext cx="6262464"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srgbClr val="0B33B5"/>
                </a:solidFill>
                <a:effectLst/>
                <a:uLnTx/>
                <a:uFillTx/>
                <a:latin typeface="Calibri"/>
                <a:ea typeface="+mj-ea"/>
                <a:cs typeface="Calibri" pitchFamily="34" charset="0"/>
              </a:rPr>
              <a:t>The planet is warming isn’t it?</a:t>
            </a:r>
            <a:endParaRPr kumimoji="0" lang="en-US" sz="3600" b="0" i="0" u="none" strike="noStrike" kern="1200" cap="none" spc="0" normalizeH="0" baseline="0" noProof="0" dirty="0">
              <a:ln>
                <a:noFill/>
              </a:ln>
              <a:solidFill>
                <a:srgbClr val="0B33B5"/>
              </a:solidFill>
              <a:effectLst/>
              <a:uLnTx/>
              <a:uFillTx/>
              <a:latin typeface="Calibri"/>
              <a:ea typeface="+mj-ea"/>
              <a:cs typeface="Calibri" pitchFamily="34" charset="0"/>
            </a:endParaRPr>
          </a:p>
        </p:txBody>
      </p:sp>
      <p:cxnSp>
        <p:nvCxnSpPr>
          <p:cNvPr id="10" name="Straight Arrow Connector 9">
            <a:extLst>
              <a:ext uri="{FF2B5EF4-FFF2-40B4-BE49-F238E27FC236}">
                <a16:creationId xmlns:a16="http://schemas.microsoft.com/office/drawing/2014/main" id="{521E721F-68BE-4F5C-BA59-97F84CE2C52E}"/>
              </a:ext>
            </a:extLst>
          </p:cNvPr>
          <p:cNvCxnSpPr>
            <a:cxnSpLocks/>
          </p:cNvCxnSpPr>
          <p:nvPr/>
        </p:nvCxnSpPr>
        <p:spPr>
          <a:xfrm>
            <a:off x="5796136" y="4869160"/>
            <a:ext cx="144016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DADC559-BFBB-4DFA-9258-2EA19D17F91A}"/>
              </a:ext>
            </a:extLst>
          </p:cNvPr>
          <p:cNvSpPr txBox="1"/>
          <p:nvPr/>
        </p:nvSpPr>
        <p:spPr>
          <a:xfrm>
            <a:off x="6095263" y="4575585"/>
            <a:ext cx="1042467" cy="553998"/>
          </a:xfrm>
          <a:prstGeom prst="rect">
            <a:avLst/>
          </a:prstGeom>
          <a:noFill/>
        </p:spPr>
        <p:txBody>
          <a:bodyPr wrap="square" rtlCol="0">
            <a:spAutoFit/>
          </a:bodyPr>
          <a:lstStyle/>
          <a:p>
            <a:pPr eaLnBrk="1" hangingPunct="1"/>
            <a:r>
              <a:rPr lang="en-GB" sz="1600" b="1" dirty="0">
                <a:solidFill>
                  <a:srgbClr val="000000"/>
                </a:solidFill>
              </a:rPr>
              <a:t>40 years</a:t>
            </a:r>
          </a:p>
          <a:p>
            <a:pPr eaLnBrk="1" hangingPunct="1"/>
            <a:r>
              <a:rPr lang="en-GB" sz="1400" b="1" dirty="0">
                <a:solidFill>
                  <a:srgbClr val="000000"/>
                </a:solidFill>
              </a:rPr>
              <a:t>1973-2013</a:t>
            </a:r>
          </a:p>
        </p:txBody>
      </p:sp>
      <p:pic>
        <p:nvPicPr>
          <p:cNvPr id="12" name="Picture 2" descr="http://www.met.reading.ac.uk/~sgs02rpa/JPG/young_rich.jpg">
            <a:extLst>
              <a:ext uri="{FF2B5EF4-FFF2-40B4-BE49-F238E27FC236}">
                <a16:creationId xmlns:a16="http://schemas.microsoft.com/office/drawing/2014/main" id="{314B3BAC-0CB5-45BC-88A1-8F3579F2B4A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3996" y="3501008"/>
            <a:ext cx="812340" cy="10801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ADE5DC6-384C-420F-811A-EC4D2AE2A9DF}"/>
              </a:ext>
            </a:extLst>
          </p:cNvPr>
          <p:cNvSpPr/>
          <p:nvPr/>
        </p:nvSpPr>
        <p:spPr>
          <a:xfrm>
            <a:off x="7236296" y="1772816"/>
            <a:ext cx="109662"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E5179A4D-0D66-4947-902F-C73FEB5262EE}"/>
              </a:ext>
            </a:extLst>
          </p:cNvPr>
          <p:cNvSpPr/>
          <p:nvPr/>
        </p:nvSpPr>
        <p:spPr>
          <a:xfrm>
            <a:off x="6444208" y="2132856"/>
            <a:ext cx="1008112" cy="108012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141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650" y="274638"/>
            <a:ext cx="3960366" cy="1143000"/>
          </a:xfrm>
        </p:spPr>
        <p:txBody>
          <a:bodyPr/>
          <a:lstStyle/>
          <a:p>
            <a:r>
              <a:rPr lang="en-GB" sz="3600" dirty="0">
                <a:solidFill>
                  <a:srgbClr val="006699"/>
                </a:solidFill>
                <a:hlinkClick r:id="rId2"/>
              </a:rPr>
              <a:t>DEEP-C project </a:t>
            </a:r>
            <a:r>
              <a:rPr lang="en-GB" sz="2000" dirty="0">
                <a:solidFill>
                  <a:srgbClr val="006699"/>
                </a:solidFill>
              </a:rPr>
              <a:t>Diagnosing Earth’s Energy Pathways in the Climate system</a:t>
            </a:r>
          </a:p>
        </p:txBody>
      </p:sp>
      <p:sp>
        <p:nvSpPr>
          <p:cNvPr id="3" name="Content Placeholder 2"/>
          <p:cNvSpPr>
            <a:spLocks noGrp="1"/>
          </p:cNvSpPr>
          <p:nvPr>
            <p:ph idx="1"/>
          </p:nvPr>
        </p:nvSpPr>
        <p:spPr>
          <a:xfrm>
            <a:off x="497969" y="1533872"/>
            <a:ext cx="4501171" cy="4343400"/>
          </a:xfrm>
        </p:spPr>
        <p:txBody>
          <a:bodyPr/>
          <a:lstStyle/>
          <a:p>
            <a:r>
              <a:rPr lang="en-GB" sz="2000" dirty="0">
                <a:latin typeface="Calibri" pitchFamily="34" charset="0"/>
                <a:cs typeface="Calibri" pitchFamily="34" charset="0"/>
              </a:rPr>
              <a:t>Combine expertise on Earth’s energy budget (Reading, NASA), computer simulations (Met Office) and ocean science (NOC-Southampton)</a:t>
            </a:r>
          </a:p>
          <a:p>
            <a:r>
              <a:rPr lang="en-GB" sz="2000" dirty="0">
                <a:latin typeface="Calibri" pitchFamily="34" charset="0"/>
                <a:cs typeface="Calibri" pitchFamily="34" charset="0"/>
              </a:rPr>
              <a:t>Satellite instruments measure energy arriving &amp; leaving planet</a:t>
            </a:r>
          </a:p>
          <a:p>
            <a:pPr lvl="1"/>
            <a:r>
              <a:rPr lang="en-GB" sz="1800" dirty="0">
                <a:latin typeface="Calibri" pitchFamily="34" charset="0"/>
                <a:cs typeface="Calibri" pitchFamily="34" charset="0"/>
              </a:rPr>
              <a:t>Sunlight &amp; thermal radiation</a:t>
            </a:r>
          </a:p>
          <a:p>
            <a:r>
              <a:rPr lang="en-GB" sz="2000" dirty="0">
                <a:latin typeface="Calibri" pitchFamily="34" charset="0"/>
                <a:cs typeface="Calibri" pitchFamily="34" charset="0"/>
              </a:rPr>
              <a:t>Automated floats measure heating of ocean (</a:t>
            </a:r>
            <a:r>
              <a:rPr lang="en-GB" sz="2000" dirty="0">
                <a:latin typeface="Calibri" pitchFamily="34" charset="0"/>
                <a:cs typeface="Calibri" pitchFamily="34" charset="0"/>
                <a:hlinkClick r:id="rId3"/>
              </a:rPr>
              <a:t>ARGO</a:t>
            </a:r>
            <a:r>
              <a:rPr lang="en-GB" sz="2000" dirty="0">
                <a:latin typeface="Calibri" pitchFamily="34" charset="0"/>
                <a:cs typeface="Calibri" pitchFamily="34" charset="0"/>
              </a:rPr>
              <a:t>)</a:t>
            </a:r>
          </a:p>
          <a:p>
            <a:r>
              <a:rPr lang="en-GB" sz="2000" dirty="0">
                <a:latin typeface="Calibri" pitchFamily="34" charset="0"/>
                <a:cs typeface="Calibri" pitchFamily="34" charset="0"/>
              </a:rPr>
              <a:t>Computer simulations of the atmosphere and ocean provide a laboratory</a:t>
            </a:r>
          </a:p>
          <a:p>
            <a:pPr marL="0" indent="0">
              <a:buNone/>
            </a:pPr>
            <a:r>
              <a:rPr lang="en-GB" sz="2000" i="1" dirty="0">
                <a:latin typeface="Calibri" pitchFamily="34" charset="0"/>
                <a:cs typeface="Calibri" pitchFamily="34" charset="0"/>
              </a:rPr>
              <a:t>Hypotheses: </a:t>
            </a:r>
          </a:p>
          <a:p>
            <a:pPr>
              <a:buFont typeface="Courier New" panose="02070309020205020404" pitchFamily="49" charset="0"/>
              <a:buChar char="o"/>
            </a:pPr>
            <a:r>
              <a:rPr lang="en-GB" sz="1800" dirty="0">
                <a:latin typeface="Calibri" pitchFamily="34" charset="0"/>
                <a:cs typeface="Calibri" pitchFamily="34" charset="0"/>
              </a:rPr>
              <a:t>Heating of Earth did not slow </a:t>
            </a:r>
          </a:p>
          <a:p>
            <a:pPr>
              <a:buFont typeface="Courier New" panose="02070309020205020404" pitchFamily="49" charset="0"/>
              <a:buChar char="o"/>
            </a:pPr>
            <a:r>
              <a:rPr lang="en-GB" sz="1800" dirty="0">
                <a:latin typeface="Calibri" pitchFamily="34" charset="0"/>
                <a:cs typeface="Calibri" pitchFamily="34" charset="0"/>
              </a:rPr>
              <a:t>Heat went into the “deep” ocean</a:t>
            </a:r>
          </a:p>
        </p:txBody>
      </p:sp>
      <p:sp>
        <p:nvSpPr>
          <p:cNvPr id="4" name="Slide Number Placeholder 3"/>
          <p:cNvSpPr>
            <a:spLocks noGrp="1"/>
          </p:cNvSpPr>
          <p:nvPr>
            <p:ph type="sldNum" sz="quarter" idx="12"/>
          </p:nvPr>
        </p:nvSpPr>
        <p:spPr/>
        <p:txBody>
          <a:bodyPr/>
          <a:lstStyle/>
          <a:p>
            <a:fld id="{244F944D-2272-47F7-8969-DDDA77676334}" type="slidenum">
              <a:rPr lang="en-GB" smtClean="0">
                <a:solidFill>
                  <a:srgbClr val="FFFFFF"/>
                </a:solidFill>
              </a:rPr>
              <a:pPr/>
              <a:t>5</a:t>
            </a:fld>
            <a:endParaRPr lang="en-GB" dirty="0">
              <a:solidFill>
                <a:srgbClr val="FFFFFF"/>
              </a:solidFill>
            </a:endParaRPr>
          </a:p>
        </p:txBody>
      </p:sp>
      <p:pic>
        <p:nvPicPr>
          <p:cNvPr id="665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9140" y="620688"/>
            <a:ext cx="3916856"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cap="flat" cmpd="sng" algn="ctr">
                <a:solidFill>
                  <a:schemeClr val="accent2"/>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9140" y="3588122"/>
            <a:ext cx="3930350" cy="2895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cap="flat" cmpd="sng" algn="ctr">
                <a:solidFill>
                  <a:schemeClr val="accent2"/>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bwMode="auto">
          <a:xfrm>
            <a:off x="2269006" y="1844824"/>
            <a:ext cx="914400" cy="914400"/>
          </a:xfrm>
          <a:prstGeom prst="straightConnector1">
            <a:avLst/>
          </a:prstGeom>
          <a:noFill/>
          <a:ln w="9525" cap="flat" cmpd="sng" algn="ctr">
            <a:noFill/>
            <a:prstDash val="solid"/>
            <a:round/>
            <a:headEnd type="none" w="med" len="med"/>
            <a:tailEnd type="arrow"/>
          </a:ln>
          <a:effectLst/>
        </p:spPr>
      </p:cxnSp>
      <p:sp>
        <p:nvSpPr>
          <p:cNvPr id="7" name="TextBox 6"/>
          <p:cNvSpPr txBox="1"/>
          <p:nvPr/>
        </p:nvSpPr>
        <p:spPr>
          <a:xfrm>
            <a:off x="5076056" y="332656"/>
            <a:ext cx="1152128" cy="369332"/>
          </a:xfrm>
          <a:prstGeom prst="rect">
            <a:avLst/>
          </a:prstGeom>
          <a:noFill/>
        </p:spPr>
        <p:txBody>
          <a:bodyPr wrap="square" rtlCol="0">
            <a:spAutoFit/>
          </a:bodyPr>
          <a:lstStyle/>
          <a:p>
            <a:r>
              <a:rPr lang="en-GB" dirty="0">
                <a:solidFill>
                  <a:schemeClr val="bg1"/>
                </a:solidFill>
              </a:rPr>
              <a:t>CERES</a:t>
            </a:r>
          </a:p>
        </p:txBody>
      </p:sp>
    </p:spTree>
    <p:extLst>
      <p:ext uri="{BB962C8B-B14F-4D97-AF65-F5344CB8AC3E}">
        <p14:creationId xmlns:p14="http://schemas.microsoft.com/office/powerpoint/2010/main" val="1641202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7" descr="ES4_erb.gif"/>
          <p:cNvPicPr>
            <a:picLocks noChangeAspect="1"/>
          </p:cNvPicPr>
          <p:nvPr/>
        </p:nvPicPr>
        <p:blipFill>
          <a:blip r:embed="rId2">
            <a:extLst>
              <a:ext uri="{28A0092B-C50C-407E-A947-70E740481C1C}">
                <a14:useLocalDpi xmlns:a14="http://schemas.microsoft.com/office/drawing/2010/main" val="0"/>
              </a:ext>
            </a:extLst>
          </a:blip>
          <a:srcRect r="63113"/>
          <a:stretch>
            <a:fillRect/>
          </a:stretch>
        </p:blipFill>
        <p:spPr bwMode="auto">
          <a:xfrm>
            <a:off x="1150938" y="1412875"/>
            <a:ext cx="6516687"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TextBox 8"/>
          <p:cNvSpPr txBox="1">
            <a:spLocks noChangeArrowheads="1"/>
          </p:cNvSpPr>
          <p:nvPr/>
        </p:nvSpPr>
        <p:spPr bwMode="auto">
          <a:xfrm>
            <a:off x="107950" y="200025"/>
            <a:ext cx="8929688"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600" b="1" i="0" u="none" strike="noStrike" kern="1200" cap="none" spc="0" normalizeH="0" baseline="0" noProof="0">
                <a:ln>
                  <a:noFill/>
                </a:ln>
                <a:solidFill>
                  <a:srgbClr val="0070C0"/>
                </a:solidFill>
                <a:effectLst/>
                <a:uLnTx/>
                <a:uFillTx/>
                <a:latin typeface="Calibri" pitchFamily="34" charset="0"/>
                <a:ea typeface="+mn-ea"/>
                <a:cs typeface="+mn-cs"/>
              </a:rPr>
              <a:t>Top of Atmosphere Radiative Energy Fluxes </a:t>
            </a:r>
            <a:r>
              <a:rPr kumimoji="0" lang="en-GB" sz="2800" b="0" i="0" u="none" strike="noStrike" kern="1200" cap="none" spc="0" normalizeH="0" baseline="0" noProof="0">
                <a:ln>
                  <a:noFill/>
                </a:ln>
                <a:solidFill>
                  <a:srgbClr val="000000"/>
                </a:solidFill>
                <a:effectLst/>
                <a:uLnTx/>
                <a:uFillTx/>
                <a:latin typeface="Calibri" pitchFamily="34" charset="0"/>
                <a:ea typeface="+mn-ea"/>
                <a:cs typeface="+mn-cs"/>
              </a:rPr>
              <a:t>CERES/TERRA, September 2004</a:t>
            </a:r>
          </a:p>
        </p:txBody>
      </p:sp>
    </p:spTree>
    <p:extLst>
      <p:ext uri="{BB962C8B-B14F-4D97-AF65-F5344CB8AC3E}">
        <p14:creationId xmlns:p14="http://schemas.microsoft.com/office/powerpoint/2010/main" val="4161662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7" descr="ES4_erb.gif"/>
          <p:cNvPicPr>
            <a:picLocks noChangeAspect="1"/>
          </p:cNvPicPr>
          <p:nvPr/>
        </p:nvPicPr>
        <p:blipFill>
          <a:blip r:embed="rId2">
            <a:extLst>
              <a:ext uri="{28A0092B-C50C-407E-A947-70E740481C1C}">
                <a14:useLocalDpi xmlns:a14="http://schemas.microsoft.com/office/drawing/2010/main" val="0"/>
              </a:ext>
            </a:extLst>
          </a:blip>
          <a:srcRect l="36998" r="31194"/>
          <a:stretch>
            <a:fillRect/>
          </a:stretch>
        </p:blipFill>
        <p:spPr bwMode="auto">
          <a:xfrm>
            <a:off x="1979613" y="1412875"/>
            <a:ext cx="5616575"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7" name="Picture 7" descr="ES4_erb.gif"/>
          <p:cNvPicPr>
            <a:picLocks noChangeAspect="1"/>
          </p:cNvPicPr>
          <p:nvPr/>
        </p:nvPicPr>
        <p:blipFill>
          <a:blip r:embed="rId2">
            <a:extLst>
              <a:ext uri="{28A0092B-C50C-407E-A947-70E740481C1C}">
                <a14:useLocalDpi xmlns:a14="http://schemas.microsoft.com/office/drawing/2010/main" val="0"/>
              </a:ext>
            </a:extLst>
          </a:blip>
          <a:srcRect r="95758" b="15169"/>
          <a:stretch>
            <a:fillRect/>
          </a:stretch>
        </p:blipFill>
        <p:spPr bwMode="auto">
          <a:xfrm>
            <a:off x="1152525" y="1412875"/>
            <a:ext cx="741363"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TextBox 8"/>
          <p:cNvSpPr txBox="1">
            <a:spLocks noChangeArrowheads="1"/>
          </p:cNvSpPr>
          <p:nvPr/>
        </p:nvSpPr>
        <p:spPr bwMode="auto">
          <a:xfrm>
            <a:off x="107950" y="200025"/>
            <a:ext cx="8929688"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600" b="1" i="0" u="none" strike="noStrike" kern="1200" cap="none" spc="0" normalizeH="0" baseline="0" noProof="0">
                <a:ln>
                  <a:noFill/>
                </a:ln>
                <a:solidFill>
                  <a:srgbClr val="0070C0"/>
                </a:solidFill>
                <a:effectLst/>
                <a:uLnTx/>
                <a:uFillTx/>
                <a:latin typeface="Calibri" pitchFamily="34" charset="0"/>
                <a:ea typeface="+mn-ea"/>
                <a:cs typeface="+mn-cs"/>
              </a:rPr>
              <a:t>Top of Atmosphere Radiative Energy Fluxes </a:t>
            </a:r>
            <a:r>
              <a:rPr kumimoji="0" lang="en-GB" sz="2800" b="0" i="0" u="none" strike="noStrike" kern="1200" cap="none" spc="0" normalizeH="0" baseline="0" noProof="0">
                <a:ln>
                  <a:noFill/>
                </a:ln>
                <a:solidFill>
                  <a:srgbClr val="000000"/>
                </a:solidFill>
                <a:effectLst/>
                <a:uLnTx/>
                <a:uFillTx/>
                <a:latin typeface="Calibri" pitchFamily="34" charset="0"/>
                <a:ea typeface="+mn-ea"/>
                <a:cs typeface="+mn-cs"/>
              </a:rPr>
              <a:t>CERES/TERRA, September 2004</a:t>
            </a:r>
          </a:p>
        </p:txBody>
      </p:sp>
    </p:spTree>
    <p:extLst>
      <p:ext uri="{BB962C8B-B14F-4D97-AF65-F5344CB8AC3E}">
        <p14:creationId xmlns:p14="http://schemas.microsoft.com/office/powerpoint/2010/main" val="4246901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764704"/>
            <a:ext cx="8429625" cy="555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7"/>
          <p:cNvSpPr txBox="1">
            <a:spLocks noChangeArrowheads="1"/>
          </p:cNvSpPr>
          <p:nvPr/>
        </p:nvSpPr>
        <p:spPr bwMode="auto">
          <a:xfrm>
            <a:off x="323527" y="6453336"/>
            <a:ext cx="84632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Wild et al. (2012) </a:t>
            </a:r>
            <a:r>
              <a:rPr kumimoji="0" lang="en-GB" sz="1800" b="0" i="0" u="none" strike="noStrike" kern="1200" cap="none" spc="0" normalizeH="0" baseline="0" noProof="0" dirty="0" err="1">
                <a:ln>
                  <a:noFill/>
                </a:ln>
                <a:solidFill>
                  <a:srgbClr val="000000"/>
                </a:solidFill>
                <a:effectLst/>
                <a:uLnTx/>
                <a:uFillTx/>
                <a:latin typeface="Arial" pitchFamily="34" charset="0"/>
                <a:ea typeface="+mn-ea"/>
                <a:cs typeface="+mn-cs"/>
                <a:hlinkClick r:id="rId3"/>
              </a:rPr>
              <a:t>Clim</a:t>
            </a:r>
            <a:r>
              <a:rPr kumimoji="0" lang="en-GB" sz="1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 Dynamics</a:t>
            </a:r>
            <a:r>
              <a:rPr kumimoji="0" lang="en-GB" sz="1800" b="0" i="0" u="none" strike="noStrike" kern="1200" cap="none" spc="0" normalizeH="0" baseline="0" noProof="0" dirty="0">
                <a:ln>
                  <a:noFill/>
                </a:ln>
                <a:solidFill>
                  <a:srgbClr val="000000"/>
                </a:solidFill>
                <a:effectLst/>
                <a:uLnTx/>
                <a:uFillTx/>
                <a:latin typeface="Arial" pitchFamily="34" charset="0"/>
                <a:ea typeface="+mn-ea"/>
                <a:cs typeface="+mn-cs"/>
              </a:rPr>
              <a:t>. See also: </a:t>
            </a:r>
            <a:r>
              <a:rPr kumimoji="0" lang="en-GB" sz="1800" b="0" i="0" u="none" strike="noStrike" kern="1200" cap="none" spc="0" normalizeH="0" baseline="0" noProof="0" dirty="0" err="1">
                <a:ln>
                  <a:noFill/>
                </a:ln>
                <a:solidFill>
                  <a:srgbClr val="000000"/>
                </a:solidFill>
                <a:effectLst/>
                <a:uLnTx/>
                <a:uFillTx/>
                <a:latin typeface="Arial" pitchFamily="34" charset="0"/>
                <a:ea typeface="+mn-ea"/>
                <a:cs typeface="+mn-cs"/>
                <a:hlinkClick r:id="rId4"/>
              </a:rPr>
              <a:t>Trenberth</a:t>
            </a:r>
            <a:r>
              <a:rPr kumimoji="0" lang="en-GB" sz="1800" b="0" i="0" u="none" strike="noStrike" kern="1200" cap="none" spc="0" normalizeH="0" baseline="0" noProof="0" dirty="0">
                <a:ln>
                  <a:noFill/>
                </a:ln>
                <a:solidFill>
                  <a:srgbClr val="000000"/>
                </a:solidFill>
                <a:effectLst/>
                <a:uLnTx/>
                <a:uFillTx/>
                <a:latin typeface="Arial" pitchFamily="34" charset="0"/>
                <a:ea typeface="+mn-ea"/>
                <a:cs typeface="+mn-cs"/>
                <a:hlinkClick r:id="rId4"/>
              </a:rPr>
              <a:t> et al. (2009) BAMS</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TextBox 3"/>
          <p:cNvSpPr txBox="1"/>
          <p:nvPr/>
        </p:nvSpPr>
        <p:spPr>
          <a:xfrm>
            <a:off x="251520" y="116632"/>
            <a:ext cx="8712967"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pitchFamily="34" charset="0"/>
                <a:ea typeface="+mn-ea"/>
                <a:cs typeface="+mn-cs"/>
              </a:rPr>
              <a:t>Earth’s Global Annual Average Energy Balance</a:t>
            </a:r>
          </a:p>
        </p:txBody>
      </p:sp>
    </p:spTree>
    <p:extLst>
      <p:ext uri="{BB962C8B-B14F-4D97-AF65-F5344CB8AC3E}">
        <p14:creationId xmlns:p14="http://schemas.microsoft.com/office/powerpoint/2010/main" val="2352238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16632"/>
            <a:ext cx="7772400" cy="1143000"/>
          </a:xfrm>
        </p:spPr>
        <p:txBody>
          <a:bodyPr/>
          <a:lstStyle/>
          <a:p>
            <a:r>
              <a:rPr lang="en-GB" sz="4000" dirty="0">
                <a:solidFill>
                  <a:schemeClr val="accent2"/>
                </a:solidFill>
                <a:latin typeface="Calibri" panose="020F0502020204030204" pitchFamily="34" charset="0"/>
              </a:rPr>
              <a:t>Planet Earth continues to heat up…</a:t>
            </a:r>
          </a:p>
        </p:txBody>
      </p:sp>
      <p:pic>
        <p:nvPicPr>
          <p:cNvPr id="4" name="Picture 2" descr="http://www.met.reading.ac.uk/~sgs02rpa/CONTED/Heating-rate.jpg"/>
          <p:cNvPicPr>
            <a:picLocks noChangeAspect="1" noChangeArrowheads="1"/>
          </p:cNvPicPr>
          <p:nvPr/>
        </p:nvPicPr>
        <p:blipFill rotWithShape="1">
          <a:blip r:embed="rId2">
            <a:extLst>
              <a:ext uri="{28A0092B-C50C-407E-A947-70E740481C1C}">
                <a14:useLocalDpi xmlns:a14="http://schemas.microsoft.com/office/drawing/2010/main" val="0"/>
              </a:ext>
            </a:extLst>
          </a:blip>
          <a:srcRect t="8687"/>
          <a:stretch/>
        </p:blipFill>
        <p:spPr bwMode="auto">
          <a:xfrm>
            <a:off x="827584" y="1412775"/>
            <a:ext cx="7776864" cy="49538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47664" y="6367017"/>
            <a:ext cx="6603164" cy="400110"/>
          </a:xfrm>
          <a:prstGeom prst="rect">
            <a:avLst/>
          </a:prstGeom>
          <a:noFill/>
          <a:ln>
            <a:noFill/>
          </a:ln>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hlinkClick r:id="rId3"/>
              </a:rPr>
              <a:t>Loeb et al. (2012) Nat. </a:t>
            </a:r>
            <a:r>
              <a:rPr kumimoji="0" lang="en-GB" sz="2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itchFamily="34" charset="0"/>
                <a:hlinkClick r:id="rId3"/>
              </a:rPr>
              <a:t>Geosci</a:t>
            </a:r>
            <a:r>
              <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hlinkClick r:id="rId3"/>
              </a:rPr>
              <a:t>.</a:t>
            </a:r>
            <a:r>
              <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rPr>
              <a:t> ; </a:t>
            </a:r>
            <a:r>
              <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hlinkClick r:id="rId4"/>
              </a:rPr>
              <a:t>Allan et al. (2014) GRL</a:t>
            </a:r>
            <a:endPar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3" name="TextBox 2"/>
          <p:cNvSpPr txBox="1"/>
          <p:nvPr/>
        </p:nvSpPr>
        <p:spPr>
          <a:xfrm>
            <a:off x="1835696" y="1124744"/>
            <a:ext cx="6315132"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The planet is gaining heat at the rate of 300 trillion Watts…</a:t>
            </a:r>
          </a:p>
        </p:txBody>
      </p:sp>
    </p:spTree>
    <p:extLst>
      <p:ext uri="{BB962C8B-B14F-4D97-AF65-F5344CB8AC3E}">
        <p14:creationId xmlns:p14="http://schemas.microsoft.com/office/powerpoint/2010/main" val="2208370870"/>
      </p:ext>
    </p:extLst>
  </p:cSld>
  <p:clrMapOvr>
    <a:masterClrMapping/>
  </p:clrMapOvr>
</p:sld>
</file>

<file path=ppt/theme/theme1.xml><?xml version="1.0" encoding="utf-8"?>
<a:theme xmlns:a="http://schemas.openxmlformats.org/drawingml/2006/main" name="1_Default Design">
  <a:themeElements>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1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0" cap="flat" cmpd="sng" algn="ctr">
          <a:solidFill>
            <a:schemeClr val="accent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0" cap="flat" cmpd="sng" algn="ctr">
          <a:solidFill>
            <a:schemeClr val="accent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oR Theme">
  <a:themeElements>
    <a:clrScheme name="LIMITLESS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UoR Theme">
  <a:themeElements>
    <a:clrScheme name="LIMITLESS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5959FE"/>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14711</TotalTime>
  <Words>2773</Words>
  <Application>Microsoft Office PowerPoint</Application>
  <PresentationFormat>On-screen Show (4:3)</PresentationFormat>
  <Paragraphs>241</Paragraphs>
  <Slides>36</Slides>
  <Notes>8</Notes>
  <HiddenSlides>1</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36</vt:i4>
      </vt:variant>
    </vt:vector>
  </HeadingPairs>
  <TitlesOfParts>
    <vt:vector size="55" baseType="lpstr">
      <vt:lpstr>ＭＳ Ｐゴシック</vt:lpstr>
      <vt:lpstr>AngsanaUPC</vt:lpstr>
      <vt:lpstr>Arial</vt:lpstr>
      <vt:lpstr>Calibri</vt:lpstr>
      <vt:lpstr>Courier New</vt:lpstr>
      <vt:lpstr>David</vt:lpstr>
      <vt:lpstr>Effra</vt:lpstr>
      <vt:lpstr>Effra Bold</vt:lpstr>
      <vt:lpstr>Effra Heavy</vt:lpstr>
      <vt:lpstr>Effra Light</vt:lpstr>
      <vt:lpstr>Rdg Vesta</vt:lpstr>
      <vt:lpstr>Times New Roman</vt:lpstr>
      <vt:lpstr>1_Default Design</vt:lpstr>
      <vt:lpstr>UoR Theme</vt:lpstr>
      <vt:lpstr>3_UoR Theme</vt:lpstr>
      <vt:lpstr>Default Design</vt:lpstr>
      <vt:lpstr>1_Office Theme</vt:lpstr>
      <vt:lpstr>Office Theme</vt:lpstr>
      <vt:lpstr>2_Office Theme</vt:lpstr>
      <vt:lpstr>PowerPoint Presentation</vt:lpstr>
      <vt:lpstr>Outline</vt:lpstr>
      <vt:lpstr>Introduction</vt:lpstr>
      <vt:lpstr>PowerPoint Presentation</vt:lpstr>
      <vt:lpstr>DEEP-C project Diagnosing Earth’s Energy Pathways in the Climate system</vt:lpstr>
      <vt:lpstr>PowerPoint Presentation</vt:lpstr>
      <vt:lpstr>PowerPoint Presentation</vt:lpstr>
      <vt:lpstr>PowerPoint Presentation</vt:lpstr>
      <vt:lpstr>Planet Earth continues to heat up…</vt:lpstr>
      <vt:lpstr>Deep ocean continues to heat up</vt:lpstr>
      <vt:lpstr>Climate Simulations of hiatus events</vt:lpstr>
      <vt:lpstr>PowerPoint Presentation</vt:lpstr>
      <vt:lpstr>Energy flows are important for climate and the tropical rainy belt</vt:lpstr>
      <vt:lpstr>A hiatus in global warming?</vt:lpstr>
      <vt:lpstr>PowerPoint Presentation</vt:lpstr>
      <vt:lpstr>How much will planet warm?</vt:lpstr>
      <vt:lpstr>COP21 Paris Climate Deal source: http://www.carbonbrief.org/analysis-the-final-paris-climate-deal</vt:lpstr>
      <vt:lpstr>Implications for future</vt:lpstr>
      <vt:lpstr>PowerPoint Presentation</vt:lpstr>
      <vt:lpstr>Cooling from small volcanos?</vt:lpstr>
      <vt:lpstr>Changes in radiative forcing since 1750</vt:lpstr>
      <vt:lpstr>Earth’s global surface temperature &amp; energy imbalance variability since the 1980s</vt:lpstr>
      <vt:lpstr>PowerPoint Presentation</vt:lpstr>
      <vt:lpstr>“Radiative forcing”  of climate</vt:lpstr>
      <vt:lpstr>Have other factors offset  warming from greenhouse gases?</vt:lpstr>
      <vt:lpstr>Weaker Solar Output?</vt:lpstr>
      <vt:lpstr>Has increased aerosol pollution refelected more sunlight back to space ?</vt:lpstr>
      <vt:lpstr>Conclusions</vt:lpstr>
      <vt:lpstr>Introduction</vt:lpstr>
      <vt:lpstr>Earth’s Climate has always been changing</vt:lpstr>
      <vt:lpstr>PowerPoint Presentation</vt:lpstr>
      <vt:lpstr>Improved global energy imbalance estimates</vt:lpstr>
      <vt:lpstr>Inter-hemispheric energy imbalance/transport and precipitation biases in CMIP5 models</vt:lpstr>
      <vt:lpstr>Global energy budget: advances/questions</vt:lpstr>
      <vt:lpstr>PowerPoint Presentation</vt:lpstr>
      <vt:lpstr>Changes in global water cycle</vt:lpstr>
    </vt:vector>
  </TitlesOfParts>
  <Company>ESSC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SINERGEE</dc:title>
  <dc:creator>Allan and Slingo</dc:creator>
  <cp:lastModifiedBy>Richard</cp:lastModifiedBy>
  <cp:revision>1833</cp:revision>
  <cp:lastPrinted>2015-06-08T13:57:33Z</cp:lastPrinted>
  <dcterms:created xsi:type="dcterms:W3CDTF">2001-08-31T10:10:14Z</dcterms:created>
  <dcterms:modified xsi:type="dcterms:W3CDTF">2017-11-01T11:04:34Z</dcterms:modified>
</cp:coreProperties>
</file>