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35" r:id="rId2"/>
    <p:sldMasterId id="2147483792" r:id="rId3"/>
    <p:sldMasterId id="2147483826" r:id="rId4"/>
    <p:sldMasterId id="2147483848" r:id="rId5"/>
  </p:sldMasterIdLst>
  <p:notesMasterIdLst>
    <p:notesMasterId r:id="rId26"/>
  </p:notesMasterIdLst>
  <p:handoutMasterIdLst>
    <p:handoutMasterId r:id="rId27"/>
  </p:handoutMasterIdLst>
  <p:sldIdLst>
    <p:sldId id="265" r:id="rId6"/>
    <p:sldId id="371" r:id="rId7"/>
    <p:sldId id="370" r:id="rId8"/>
    <p:sldId id="349" r:id="rId9"/>
    <p:sldId id="351" r:id="rId10"/>
    <p:sldId id="352" r:id="rId11"/>
    <p:sldId id="373" r:id="rId12"/>
    <p:sldId id="296" r:id="rId13"/>
    <p:sldId id="346" r:id="rId14"/>
    <p:sldId id="374" r:id="rId15"/>
    <p:sldId id="375" r:id="rId16"/>
    <p:sldId id="372" r:id="rId17"/>
    <p:sldId id="348" r:id="rId18"/>
    <p:sldId id="361" r:id="rId19"/>
    <p:sldId id="367" r:id="rId20"/>
    <p:sldId id="315" r:id="rId21"/>
    <p:sldId id="325" r:id="rId22"/>
    <p:sldId id="326" r:id="rId23"/>
    <p:sldId id="327" r:id="rId24"/>
    <p:sldId id="324" r:id="rId25"/>
  </p:sldIdLst>
  <p:sldSz cx="9144000" cy="6858000" type="screen4x3"/>
  <p:notesSz cx="6718300" cy="9867900"/>
  <p:embeddedFontLst>
    <p:embeddedFont>
      <p:font typeface="Effra Light" panose="020B0604020202020204" charset="0"/>
      <p:regular r:id="rId28"/>
      <p:italic r:id="rId29"/>
    </p:embeddedFont>
    <p:embeddedFont>
      <p:font typeface="Rdg Vesta" panose="02000503060000020004" charset="0"/>
      <p:regular r:id="rId30"/>
      <p:bold r:id="rId31"/>
      <p:italic r:id="rId32"/>
      <p:boldItalic r:id="rId33"/>
    </p:embeddedFont>
    <p:embeddedFont>
      <p:font typeface="AngsanaUPC" panose="02020603050405020304" pitchFamily="18" charset="-34"/>
      <p:regular r:id="rId34"/>
      <p:bold r:id="rId35"/>
      <p:italic r:id="rId36"/>
      <p:boldItalic r:id="rId37"/>
    </p:embeddedFont>
    <p:embeddedFont>
      <p:font typeface="Effra Heavy" panose="020B0604020202020204" charset="0"/>
      <p:bold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Effra" panose="020B060402020202020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  <p:embeddedFont>
      <p:font typeface="Effra Bold" panose="020B0604020202020204" charset="0"/>
      <p:bold r:id="rId4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00"/>
    <a:srgbClr val="9894F0"/>
    <a:srgbClr val="FDFDFD"/>
    <a:srgbClr val="D799A1"/>
    <a:srgbClr val="BF0071"/>
    <a:srgbClr val="7EAF35"/>
    <a:srgbClr val="F3F3F3"/>
    <a:srgbClr val="F0F0F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1" autoAdjust="0"/>
    <p:restoredTop sz="90081" autoAdjust="0"/>
  </p:normalViewPr>
  <p:slideViewPr>
    <p:cSldViewPr showGuides="1">
      <p:cViewPr varScale="1">
        <p:scale>
          <a:sx n="64" d="100"/>
          <a:sy n="64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281113"/>
            <a:r>
              <a:rPr lang="en-GB" sz="1200" b="1" dirty="0" err="1" smtClean="0">
                <a:solidFill>
                  <a:schemeClr val="tx1"/>
                </a:solidFill>
              </a:rPr>
              <a:t>Fi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gure</a:t>
            </a:r>
            <a:r>
              <a:rPr lang="en-US" sz="1200" b="1" dirty="0" smtClean="0">
                <a:solidFill>
                  <a:schemeClr val="tx1"/>
                </a:solidFill>
              </a:rPr>
              <a:t> 3 </a:t>
            </a:r>
            <a:r>
              <a:rPr lang="en-US" sz="1200" dirty="0" smtClean="0">
                <a:solidFill>
                  <a:schemeClr val="tx1"/>
                </a:solidFill>
              </a:rPr>
              <a:t>(a) Global annual average net TOA flux from CERES observations and (b) ERA Interim reanalysis are anchored to an estimate of Earth’s heating rate for 2006–2010 </a:t>
            </a:r>
            <a:r>
              <a:rPr lang="en-US" sz="1200" baseline="30000" dirty="0" smtClean="0"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solidFill>
                  <a:schemeClr val="tx1"/>
                </a:solidFill>
              </a:rPr>
              <a:t>  The Pacific Marine Environmental Laboratory/Jet Propulsion Laboratory/Joint Institute for Marine and Atmospheric Research (PMEL/JPL/JIMAR) ocean heating rate estimates</a:t>
            </a:r>
            <a:r>
              <a:rPr lang="en-US" sz="1200" baseline="30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 use data from Argo and World Ocean Database 2009; uncertainties for upper ocean heating rates are given at one-standard error derived from sampling uncertainties. The gray bar in (b) corresponds to one standard deviation about the 2001–2010 average net TOA flux of 15 CMIP3 models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GB" sz="1000" dirty="0" smtClean="0">
              <a:solidFill>
                <a:schemeClr val="tx1"/>
              </a:solidFill>
            </a:endParaRPr>
          </a:p>
          <a:p>
            <a:pPr defTabSz="1281113"/>
            <a:r>
              <a:rPr lang="en-GB" sz="10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5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4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7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17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9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6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6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26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82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5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6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60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sz="1800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sz="1800" kern="0" dirty="0" smtClean="0">
                <a:solidFill>
                  <a:srgbClr val="FFFFFF"/>
                </a:solidFill>
                <a:latin typeface="Rdg Vesta"/>
              </a:rPr>
              <a:t> SE Meeting, Reading Town Hall,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10756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sz="1800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289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18036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4841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73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607732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19308076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715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49943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5094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67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44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05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29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1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1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52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583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4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4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8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2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44970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039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39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801404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8058411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483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824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2585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1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0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18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0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76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588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820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943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8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9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8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76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17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8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192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74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7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594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7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858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06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332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683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10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sz="1800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sz="1800" kern="0" dirty="0" smtClean="0">
                <a:solidFill>
                  <a:srgbClr val="FFFFFF"/>
                </a:solidFill>
                <a:latin typeface="Rdg Vesta"/>
              </a:rPr>
              <a:t> SE Meeting, Reading Town Hall,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32239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sz="1800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409354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5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00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5912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5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hyperlink" Target="mailto:r.p.allan@reading.ac.u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2009JCLI2797.1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met.rdg.ac.uk/~sgs02rpa/TALKS/Paris2015_Imbalance_AllanRP.pdf" TargetMode="External"/><Relationship Id="rId5" Type="http://schemas.openxmlformats.org/officeDocument/2006/relationships/hyperlink" Target="http://journals.ametsoc.org/doi/full/10.1175/JCLI-D-13-00294.1" TargetMode="External"/><Relationship Id="rId4" Type="http://schemas.openxmlformats.org/officeDocument/2006/relationships/hyperlink" Target="http://www.nature.com/ngeo/journal/v5/n2/abs/ngeo1375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3/n7/full/nclimate1857.html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://onlinelibrary.wiley.com/doi/10.1002/grl.50502/abstrac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38/nclimate2664" TargetMode="External"/><Relationship Id="rId5" Type="http://schemas.openxmlformats.org/officeDocument/2006/relationships/hyperlink" Target="http://link.springer.com/article/10.1007/s00382-010-0984-y" TargetMode="External"/><Relationship Id="rId4" Type="http://schemas.openxmlformats.org/officeDocument/2006/relationships/hyperlink" Target="http://www.sciencemag.org/content/334/6055/50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PAPERS/Allan13SG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6.xml"/><Relationship Id="rId4" Type="http://schemas.openxmlformats.org/officeDocument/2006/relationships/hyperlink" Target="http://onlinelibrary.wiley.com/doi/10.1002/2014GL060962/ful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abstract#footer-support-info" TargetMode="External"/><Relationship Id="rId7" Type="http://schemas.openxmlformats.org/officeDocument/2006/relationships/hyperlink" Target="http://dx.doi.org/10.1088/1748-9326/11/9/09401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wol1/doi/10.1002/2014GL062669/full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8.jpeg"/><Relationship Id="rId4" Type="http://schemas.openxmlformats.org/officeDocument/2006/relationships/hyperlink" Target="http://onlinelibrary.wiley.com/doi/10.1002/2015JD023264/fu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5.xml"/><Relationship Id="rId6" Type="http://schemas.openxmlformats.org/officeDocument/2006/relationships/hyperlink" Target="http://onlinelibrary.wiley.com/doi/10.1002/2015JD023264/full" TargetMode="External"/><Relationship Id="rId5" Type="http://schemas.openxmlformats.org/officeDocument/2006/relationships/hyperlink" Target="http://journals.ametsoc.org/doi/pdf/10.1175/JCLI-D-14-00597.1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journals.ametsoc.org/doi/abs/10.1175/2010JCLI3682.1" TargetMode="External"/><Relationship Id="rId7" Type="http://schemas.openxmlformats.org/officeDocument/2006/relationships/hyperlink" Target="http://link.springer.com/article/10.1007/s40641-016-0043-9" TargetMode="External"/><Relationship Id="rId2" Type="http://schemas.openxmlformats.org/officeDocument/2006/relationships/hyperlink" Target="http://dx.doi.org/10.1038/nclimate2513" TargetMode="Externa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://onlinelibrary.wiley.com/doi/10.1002/2015JD023264/full" TargetMode="External"/><Relationship Id="rId5" Type="http://schemas.openxmlformats.org/officeDocument/2006/relationships/hyperlink" Target="http://www.nature.com/ngeo/journal/v6/n11/abs/ngeo1987.html" TargetMode="External"/><Relationship Id="rId4" Type="http://schemas.openxmlformats.org/officeDocument/2006/relationships/hyperlink" Target="http://link.springer.com/article/10.1007/s00382-015-2766-z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aop/ncurrent/full/nature12534.html" TargetMode="External"/><Relationship Id="rId2" Type="http://schemas.openxmlformats.org/officeDocument/2006/relationships/hyperlink" Target="http://dx.doi.org/10.1175/JCLI-D-15-0384.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.reading.ac.uk/~sgs02rpa/research/DEEP-C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692696"/>
            <a:ext cx="8280000" cy="1442112"/>
          </a:xfrm>
        </p:spPr>
        <p:txBody>
          <a:bodyPr/>
          <a:lstStyle/>
          <a:p>
            <a:r>
              <a:rPr lang="en-GB" dirty="0" smtClean="0"/>
              <a:t>Current changes in Earth’s ENERGY imbalance 1985-2014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280000" cy="709488"/>
          </a:xfrm>
        </p:spPr>
        <p:txBody>
          <a:bodyPr/>
          <a:lstStyle/>
          <a:p>
            <a:r>
              <a:rPr lang="en-GB" sz="2800" dirty="0" smtClean="0"/>
              <a:t>Richard Allan          </a:t>
            </a:r>
            <a:r>
              <a:rPr lang="en-GB" sz="2400" dirty="0" smtClean="0">
                <a:hlinkClick r:id="rId2"/>
              </a:rPr>
              <a:t>r.p.allan@reading.ac.uk</a:t>
            </a:r>
            <a:r>
              <a:rPr lang="en-GB" sz="2400" dirty="0" smtClean="0"/>
              <a:t>                  </a:t>
            </a:r>
            <a:r>
              <a:rPr lang="en-GB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@</a:t>
            </a:r>
            <a:r>
              <a:rPr lang="en-GB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rpallanuk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sz="2400" dirty="0" smtClean="0"/>
              <a:t>Thanks to </a:t>
            </a:r>
            <a:r>
              <a:rPr lang="en-GB" sz="2400" dirty="0" err="1" smtClean="0"/>
              <a:t>Chunlei</a:t>
            </a:r>
            <a:r>
              <a:rPr lang="en-GB" sz="2400" dirty="0" smtClean="0"/>
              <a:t> Liu, Norman Loeb and all co-authors	</a:t>
            </a:r>
            <a:r>
              <a:rPr lang="en-GB" sz="2400" dirty="0"/>
              <a:t> 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 smtClean="0"/>
              <a:t>Department of Meteorology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5" b="52112"/>
          <a:stretch/>
        </p:blipFill>
        <p:spPr>
          <a:xfrm>
            <a:off x="0" y="2204864"/>
            <a:ext cx="9144000" cy="2448272"/>
          </a:xfrm>
        </p:spPr>
      </p:pic>
      <p:pic>
        <p:nvPicPr>
          <p:cNvPr id="8" name="Picture 2" descr="NER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78712"/>
            <a:ext cx="1022829" cy="7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8712"/>
            <a:ext cx="2795309" cy="7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 bwMode="auto">
          <a:xfrm>
            <a:off x="3446874" y="5678712"/>
            <a:ext cx="2781310" cy="71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AutoShape 2" descr="Image result for Met Offi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Met Offic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s://encrypted-tbn3.gstatic.com/images?q=tbn:ANd9GcRIxBHO1z2cm1HBz5XlCMVzlS7TiYMoMQm16FZVWGLQZtfKrXb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78711"/>
            <a:ext cx="774339" cy="7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261686" cy="1143000"/>
          </a:xfrm>
        </p:spPr>
        <p:txBody>
          <a:bodyPr/>
          <a:lstStyle/>
          <a:p>
            <a:r>
              <a:rPr lang="en-GB" sz="3600" cap="all" dirty="0" smtClean="0">
                <a:solidFill>
                  <a:srgbClr val="C00000"/>
                </a:solidFill>
                <a:latin typeface="Effra Bold" panose="020B0604020202020204" charset="0"/>
              </a:rPr>
              <a:t>At what rate is Earth heating?</a:t>
            </a:r>
            <a:endParaRPr lang="en-GB" sz="3600" cap="all" dirty="0">
              <a:solidFill>
                <a:srgbClr val="C00000"/>
              </a:solidFill>
              <a:latin typeface="Effra Bold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3932"/>
            <a:ext cx="6912768" cy="31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6258798"/>
            <a:ext cx="877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Harries &amp;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Belotti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(2010) J. </a:t>
            </a:r>
            <a:r>
              <a:rPr lang="en-GB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Clim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Loeb et al. (2012) Nat. </a:t>
            </a:r>
            <a:r>
              <a:rPr lang="en-GB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Geosci</a:t>
            </a:r>
            <a:r>
              <a:rPr lang="en-GB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hlinkClick r:id="rId5"/>
              </a:rPr>
              <a:t>| Trenberth et al. (2014) J </a:t>
            </a:r>
            <a:r>
              <a:rPr lang="en-GB" sz="1600" dirty="0" err="1" smtClean="0">
                <a:solidFill>
                  <a:srgbClr val="000000"/>
                </a:solidFill>
                <a:latin typeface="Arial" charset="0"/>
                <a:hlinkClick r:id="rId5"/>
              </a:rPr>
              <a:t>Clim</a:t>
            </a: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429309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Upper ocean heating rate (Wm</a:t>
            </a:r>
            <a:r>
              <a:rPr lang="en-GB" sz="2400" baseline="30000" dirty="0" smtClean="0">
                <a:solidFill>
                  <a:srgbClr val="000000"/>
                </a:solidFill>
              </a:rPr>
              <a:t>-2</a:t>
            </a:r>
            <a:r>
              <a:rPr lang="en-GB" sz="2400" dirty="0" smtClean="0">
                <a:solidFill>
                  <a:srgbClr val="000000"/>
                </a:solidFill>
              </a:rPr>
              <a:t>)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04" y="224659"/>
            <a:ext cx="4348763" cy="3276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77281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What are implications for climate sensitivity and the global water cycle?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63" y="1772816"/>
            <a:ext cx="56052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70" y="4820593"/>
            <a:ext cx="3682357" cy="16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711"/>
            <a:ext cx="3619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691680" y="3501008"/>
            <a:ext cx="657622" cy="15266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8764" y="3333923"/>
            <a:ext cx="1321268" cy="16937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13" idx="3"/>
          </p:cNvCxnSpPr>
          <p:nvPr/>
        </p:nvCxnSpPr>
        <p:spPr bwMode="auto">
          <a:xfrm flipH="1">
            <a:off x="4644008" y="5633065"/>
            <a:ext cx="1080120" cy="1794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7584" y="1556792"/>
            <a:ext cx="30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ERBS/CERES variability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43199"/>
            <a:ext cx="41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CERES monthly climatology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440749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ERA Interim spatial anomalies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027692"/>
            <a:ext cx="42484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Combine CERES/ARGO accuracy, ERBS WFOV stability and reanalysis circulation patterns to reconstruct radiative fluxes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429000"/>
            <a:ext cx="150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66FF33"/>
                </a:solidFill>
              </a:rPr>
              <a:t>ERBS WFOV</a:t>
            </a:r>
          </a:p>
          <a:p>
            <a:r>
              <a:rPr lang="en-GB" sz="1800" b="1" dirty="0" smtClean="0">
                <a:solidFill>
                  <a:srgbClr val="00FFFF"/>
                </a:solidFill>
              </a:rPr>
              <a:t>CERES</a:t>
            </a:r>
          </a:p>
          <a:p>
            <a:r>
              <a:rPr lang="en-GB" sz="1800" b="1" dirty="0" smtClean="0">
                <a:solidFill>
                  <a:srgbClr val="A46202"/>
                </a:solidFill>
              </a:rPr>
              <a:t>ERA Interim</a:t>
            </a:r>
            <a:endParaRPr lang="en-GB" sz="1800" b="1" dirty="0">
              <a:solidFill>
                <a:srgbClr val="A4620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2238" y="404664"/>
            <a:ext cx="7534177" cy="7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Clr>
                <a:srgbClr val="D2002E"/>
              </a:buClr>
              <a:buNone/>
              <a:defRPr/>
            </a:pPr>
            <a:r>
              <a:rPr lang="en-GB" sz="3600" kern="0" cap="all" dirty="0" smtClean="0">
                <a:solidFill>
                  <a:srgbClr val="D2002E"/>
                </a:solidFill>
                <a:latin typeface="Effra Bold"/>
              </a:rPr>
              <a:t>Reconstructing </a:t>
            </a:r>
            <a:r>
              <a:rPr lang="en-GB" sz="3600" kern="0" cap="all" dirty="0">
                <a:solidFill>
                  <a:srgbClr val="D2002E"/>
                </a:solidFill>
                <a:latin typeface="Effra Bold"/>
              </a:rPr>
              <a:t>global radiative </a:t>
            </a:r>
            <a:r>
              <a:rPr lang="en-GB" sz="3600" kern="0" cap="all" dirty="0" smtClean="0">
                <a:solidFill>
                  <a:srgbClr val="D2002E"/>
                </a:solidFill>
                <a:latin typeface="Effra Bold"/>
              </a:rPr>
              <a:t>fluxes since 1985</a:t>
            </a:r>
            <a:endParaRPr kumimoji="0" lang="en-GB" sz="3600" b="0" i="0" u="none" strike="noStrike" kern="0" cap="all" spc="0" normalizeH="0" baseline="0" noProof="0" dirty="0" smtClean="0">
              <a:ln>
                <a:noFill/>
              </a:ln>
              <a:solidFill>
                <a:srgbClr val="D2002E"/>
              </a:solidFill>
              <a:effectLst/>
              <a:uLnTx/>
              <a:uFillTx/>
              <a:latin typeface="Effra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6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3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b="63907"/>
          <a:stretch/>
        </p:blipFill>
        <p:spPr>
          <a:xfrm>
            <a:off x="2051720" y="1052735"/>
            <a:ext cx="6696744" cy="30912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68055" r="87" b="3318"/>
          <a:stretch/>
        </p:blipFill>
        <p:spPr>
          <a:xfrm>
            <a:off x="2051720" y="4143961"/>
            <a:ext cx="6696744" cy="2741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et energy flux &amp; trends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83671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Top of atmosphere             </a:t>
            </a:r>
            <a:r>
              <a:rPr lang="en-GB" b="1" dirty="0"/>
              <a:t> </a:t>
            </a:r>
            <a:r>
              <a:rPr lang="en-GB" b="1" dirty="0" smtClean="0"/>
              <a:t>          </a:t>
            </a:r>
            <a:r>
              <a:rPr lang="en-GB" b="1" dirty="0" smtClean="0">
                <a:solidFill>
                  <a:schemeClr val="tx2"/>
                </a:solidFill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2813292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920019" y="1484784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0.62±0.43 Wm</a:t>
            </a:r>
            <a:r>
              <a:rPr lang="en-GB" b="1" baseline="30000" dirty="0" smtClean="0">
                <a:solidFill>
                  <a:srgbClr val="00B050"/>
                </a:solidFill>
              </a:rPr>
              <a:t>-2</a:t>
            </a:r>
            <a:endParaRPr lang="en-GB" b="1" baseline="30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Imbalance: </a:t>
            </a:r>
            <a:r>
              <a:rPr lang="en-GB" sz="3600" dirty="0" smtClean="0">
                <a:solidFill>
                  <a:srgbClr val="000000"/>
                </a:solidFill>
              </a:rPr>
              <a:t>0.23   0.00   0.78   0.63   0.63   (Wm</a:t>
            </a:r>
            <a:r>
              <a:rPr lang="en-GB" sz="3600" baseline="30000" dirty="0" smtClean="0">
                <a:solidFill>
                  <a:srgbClr val="000000"/>
                </a:solidFill>
              </a:rPr>
              <a:t>-2</a:t>
            </a:r>
            <a:r>
              <a:rPr lang="en-GB" sz="3600" dirty="0" smtClean="0">
                <a:solidFill>
                  <a:srgbClr val="000000"/>
                </a:solidFill>
              </a:rPr>
              <a:t>)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896" y="6375857"/>
            <a:ext cx="2881733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  <a:hlinkClick r:id="rId3"/>
              </a:rPr>
              <a:t>Allan et al. (2014) GRL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Volcano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8703" y="1626778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La Niña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El Niño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2"/>
          </p:cNvCxnSpPr>
          <p:nvPr/>
        </p:nvCxnSpPr>
        <p:spPr bwMode="auto">
          <a:xfrm>
            <a:off x="5759448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002679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0.34±0.67 Wm</a:t>
            </a:r>
            <a:r>
              <a:rPr lang="en-GB" b="1" baseline="30000" dirty="0" smtClean="0">
                <a:solidFill>
                  <a:srgbClr val="FF0000"/>
                </a:solidFill>
              </a:rPr>
              <a:t>-2</a:t>
            </a:r>
            <a:endParaRPr lang="en-GB" b="1" baseline="30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82238" y="235058"/>
            <a:ext cx="7534177" cy="7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lang="en-GB" sz="3600" kern="0" cap="all" dirty="0" smtClean="0">
                <a:solidFill>
                  <a:srgbClr val="D2002E"/>
                </a:solidFill>
                <a:latin typeface="Effra Bold"/>
              </a:rPr>
              <a:t>Earth continues to heat up</a:t>
            </a:r>
            <a:endParaRPr kumimoji="0" lang="en-GB" sz="3600" b="0" i="0" u="none" strike="noStrike" kern="0" cap="all" spc="0" normalizeH="0" baseline="0" noProof="0" dirty="0" smtClean="0">
              <a:ln>
                <a:noFill/>
              </a:ln>
              <a:solidFill>
                <a:srgbClr val="D2002E"/>
              </a:solidFill>
              <a:effectLst/>
              <a:uLnTx/>
              <a:uFillTx/>
              <a:latin typeface="Effra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10" grpId="0" animBg="1"/>
      <p:bldP spid="11" grpId="0" animBg="1"/>
      <p:bldP spid="9" grpId="0" animBg="1"/>
      <p:bldP spid="5" grpId="0"/>
      <p:bldP spid="18" grpId="0" animBg="1"/>
      <p:bldP spid="19" grpId="0" animBg="1"/>
      <p:bldP spid="2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TAMSAT projects:</a:t>
            </a:r>
            <a:br>
              <a:rPr lang="en-GB" sz="3200" dirty="0" smtClean="0"/>
            </a:br>
            <a:r>
              <a:rPr lang="en-GB" sz="3200" dirty="0" smtClean="0"/>
              <a:t>Recent trends in </a:t>
            </a:r>
            <a:r>
              <a:rPr lang="en-GB" sz="3200" dirty="0" err="1" smtClean="0"/>
              <a:t>africa</a:t>
            </a:r>
            <a:r>
              <a:rPr lang="en-GB" sz="3200" dirty="0" smtClean="0"/>
              <a:t> rainfall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74" y="2204864"/>
            <a:ext cx="6265864" cy="237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18" y="4583237"/>
            <a:ext cx="6476678" cy="196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7020272" y="4221088"/>
            <a:ext cx="1152128" cy="576064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4800" y="2348880"/>
            <a:ext cx="2058968" cy="38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Evaluating and understanding recent changes in Africa rainfall (Ross </a:t>
            </a:r>
            <a:r>
              <a:rPr lang="en-GB" kern="0" dirty="0" err="1" smtClean="0"/>
              <a:t>Maidment</a:t>
            </a:r>
            <a:r>
              <a:rPr lang="en-GB" kern="0" dirty="0" smtClean="0"/>
              <a:t>, Emily Black)</a:t>
            </a:r>
          </a:p>
          <a:p>
            <a:r>
              <a:rPr lang="en-GB" kern="0" dirty="0" smtClean="0"/>
              <a:t>PhD project extending this work: changes in impact-relevant metrics for Africa (Caroline Dunning, Emily Black)</a:t>
            </a:r>
            <a:endParaRPr lang="en-GB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89875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tx2"/>
                </a:solidFill>
                <a:latin typeface="+mn-lt"/>
              </a:rPr>
              <a:t>Maidment</a:t>
            </a:r>
            <a:r>
              <a:rPr lang="en-GB" sz="1600" dirty="0" smtClean="0">
                <a:solidFill>
                  <a:schemeClr val="tx2"/>
                </a:solidFill>
                <a:latin typeface="+mn-lt"/>
              </a:rPr>
              <a:t> et al. (2015) submitted</a:t>
            </a:r>
          </a:p>
        </p:txBody>
      </p:sp>
    </p:spTree>
    <p:extLst>
      <p:ext uri="{BB962C8B-B14F-4D97-AF65-F5344CB8AC3E}">
        <p14:creationId xmlns:p14="http://schemas.microsoft.com/office/powerpoint/2010/main" val="1355600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18654"/>
            <a:ext cx="6413592" cy="634082"/>
          </a:xfrm>
          <a:solidFill>
            <a:schemeClr val="bg1"/>
          </a:solidFill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  <a:t>earth’s energy budget &amp; regional </a:t>
            </a:r>
            <a:b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  <a:t>changes in the water cycle</a:t>
            </a:r>
            <a:endParaRPr lang="en-GB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9992" y="1052736"/>
            <a:ext cx="4392488" cy="3052789"/>
            <a:chOff x="3065587" y="-68957"/>
            <a:chExt cx="4392488" cy="30527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902"/>
            <a:stretch/>
          </p:blipFill>
          <p:spPr bwMode="auto">
            <a:xfrm>
              <a:off x="3065587" y="219075"/>
              <a:ext cx="4392488" cy="276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24128" y="119675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 smtClean="0">
                  <a:solidFill>
                    <a:srgbClr val="00B0F0"/>
                  </a:solidFill>
                  <a:latin typeface="Calibri" pitchFamily="34" charset="0"/>
                </a:rPr>
                <a:t>cooling</a:t>
              </a:r>
              <a:endParaRPr lang="en-GB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5587" y="-68957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  <a:latin typeface="Calibri" pitchFamily="34" charset="0"/>
                </a:rPr>
                <a:t>Enhanced energy transport</a:t>
              </a:r>
              <a:endParaRPr lang="en-GB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60" y="4718645"/>
            <a:ext cx="4154326" cy="180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921112" y="4077072"/>
            <a:ext cx="4043376" cy="179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Sulphate aerosol effects on Asian monsoon  e.g. 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Bollasina et al. 2011 Science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 (left)</a:t>
            </a:r>
          </a:p>
          <a:p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Links to drought in Horn of Africa? 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Park et al. (2011)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Clim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Dyn</a:t>
            </a:r>
            <a:endParaRPr lang="en-GB" sz="20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GHGs &amp; Sahel rainfall  recovery?</a:t>
            </a:r>
          </a:p>
          <a:p>
            <a:pPr marL="0" indent="0">
              <a:buNone/>
            </a:pP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6"/>
              </a:rPr>
              <a:t>Dong &amp; Sutton (2015) Nature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itchFamily="34" charset="0"/>
                <a:hlinkClick r:id="rId6"/>
              </a:rPr>
              <a:t>Clim</a:t>
            </a:r>
            <a:r>
              <a:rPr lang="en-GB" sz="2000" kern="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3754760" cy="3456384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Regional precipitation changes sensitive to asymmetries in Earth’s energy budget</a:t>
            </a:r>
          </a:p>
          <a:p>
            <a:r>
              <a:rPr lang="en-GB" dirty="0" smtClean="0">
                <a:latin typeface="Calibri" pitchFamily="34" charset="0"/>
              </a:rPr>
              <a:t>N. Hemisphere cooling: stronger heat transport into hemisphere</a:t>
            </a:r>
            <a:endParaRPr lang="en-GB" sz="2000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Reduced Sahel rainfall from:</a:t>
            </a:r>
          </a:p>
          <a:p>
            <a:pPr>
              <a:buFontTx/>
              <a:buChar char="-"/>
            </a:pPr>
            <a:r>
              <a:rPr lang="en-GB" sz="1800" dirty="0" smtClean="0">
                <a:latin typeface="Calibri" pitchFamily="34" charset="0"/>
              </a:rPr>
              <a:t>Anthropogenic aerosol cooling 1950-1980s: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hlinkClick r:id="rId7"/>
              </a:rPr>
              <a:t>Hwang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  <a:hlinkClick r:id="rId7"/>
              </a:rPr>
              <a:t>et al. (2013)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hlinkClick r:id="rId7"/>
              </a:rPr>
              <a:t>GRL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endParaRPr lang="en-GB" sz="2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GB" sz="1800" dirty="0" smtClean="0">
                <a:latin typeface="Calibri" pitchFamily="34" charset="0"/>
              </a:rPr>
              <a:t>Asymmetric volcanic forcing e.g. </a:t>
            </a:r>
            <a:r>
              <a:rPr lang="en-GB" sz="1800" dirty="0" smtClean="0">
                <a:latin typeface="Calibri" pitchFamily="34" charset="0"/>
                <a:hlinkClick r:id="rId8"/>
              </a:rPr>
              <a:t>Haywood et al. (2013) Nature Climate</a:t>
            </a:r>
            <a:endParaRPr lang="en-GB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21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3384376" cy="4637112"/>
          </a:xfrm>
        </p:spPr>
        <p:txBody>
          <a:bodyPr/>
          <a:lstStyle/>
          <a:p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Replotted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so that CERES and ERA Interim sample 6-months later than ARGO</a:t>
            </a:r>
          </a:p>
          <a:p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Is there a lag in the system?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Where in ocean is energy accumulating?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Mechanism?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980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Combining Earth Radiation Budget </a:t>
            </a:r>
            <a:br>
              <a:rPr lang="en-GB" sz="3200" dirty="0" smtClean="0">
                <a:latin typeface="Calibri" pitchFamily="34" charset="0"/>
                <a:cs typeface="Calibri" pitchFamily="34" charset="0"/>
              </a:rPr>
            </a:br>
            <a:r>
              <a:rPr lang="en-GB" sz="3200" dirty="0" smtClean="0">
                <a:latin typeface="Calibri" pitchFamily="34" charset="0"/>
                <a:cs typeface="Calibri" pitchFamily="34" charset="0"/>
              </a:rPr>
              <a:t>and Ocean Heat Content data (2)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35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384" y="83393"/>
            <a:ext cx="6858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Outgoing </a:t>
            </a:r>
            <a:r>
              <a:rPr lang="en-GB" sz="2000" b="1" dirty="0" err="1" smtClean="0">
                <a:solidFill>
                  <a:srgbClr val="FF0000"/>
                </a:solidFill>
                <a:latin typeface="+mn-lt"/>
              </a:rPr>
              <a:t>Longwave</a:t>
            </a:r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5396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166688"/>
            <a:ext cx="66484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Absorbed Shortwave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01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1119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11190"/>
            <a:ext cx="6454790" cy="777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131569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NET Radiation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252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/>
          <a:stretch/>
        </p:blipFill>
        <p:spPr>
          <a:xfrm>
            <a:off x="315884" y="300718"/>
            <a:ext cx="6218330" cy="6440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/>
          <a:stretch/>
        </p:blipFill>
        <p:spPr>
          <a:xfrm>
            <a:off x="315884" y="300718"/>
            <a:ext cx="6200332" cy="6482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240" y="3521043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Update from </a:t>
            </a:r>
            <a:r>
              <a:rPr lang="en-GB" sz="1800" kern="0" dirty="0" smtClean="0">
                <a:solidFill>
                  <a:srgbClr val="000000"/>
                </a:solidFill>
                <a:latin typeface="Arial" charset="0"/>
                <a:hlinkClick r:id="rId3"/>
              </a:rPr>
              <a:t>Allan </a:t>
            </a:r>
            <a:r>
              <a:rPr lang="en-GB" sz="1800" kern="0" dirty="0">
                <a:solidFill>
                  <a:srgbClr val="000000"/>
                </a:solidFill>
                <a:latin typeface="Arial" charset="0"/>
                <a:hlinkClick r:id="rId3"/>
              </a:rPr>
              <a:t>et al. (2014) </a:t>
            </a:r>
            <a:r>
              <a:rPr lang="en-GB" sz="1800" kern="0" dirty="0" err="1">
                <a:solidFill>
                  <a:srgbClr val="000000"/>
                </a:solidFill>
                <a:latin typeface="Arial" charset="0"/>
                <a:hlinkClick r:id="rId3"/>
              </a:rPr>
              <a:t>Surv</a:t>
            </a:r>
            <a:r>
              <a:rPr lang="en-GB" sz="1800" kern="0" dirty="0">
                <a:solidFill>
                  <a:srgbClr val="000000"/>
                </a:solidFill>
                <a:latin typeface="Arial" charset="0"/>
                <a:hlinkClick r:id="rId3"/>
              </a:rPr>
              <a:t>. </a:t>
            </a:r>
            <a:r>
              <a:rPr lang="en-GB" sz="1800" kern="0" dirty="0" err="1">
                <a:solidFill>
                  <a:srgbClr val="000000"/>
                </a:solidFill>
                <a:latin typeface="Arial" charset="0"/>
                <a:hlinkClick r:id="rId3"/>
              </a:rPr>
              <a:t>Geophys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&amp; </a:t>
            </a:r>
            <a:r>
              <a:rPr lang="en-GB" sz="1800" dirty="0">
                <a:solidFill>
                  <a:srgbClr val="000000"/>
                </a:solidFill>
                <a:latin typeface="Arial" charset="0"/>
                <a:hlinkClick r:id="rId4"/>
              </a:rPr>
              <a:t>Allan et al. (2014)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  <a:hlinkClick r:id="rId4"/>
              </a:rPr>
              <a:t>GRL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708920" y="3172906"/>
            <a:ext cx="7776864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HEATING (Wm</a:t>
            </a:r>
            <a:r>
              <a:rPr lang="en-GB" baseline="30000" dirty="0" smtClean="0">
                <a:solidFill>
                  <a:srgbClr val="000000"/>
                </a:solidFill>
              </a:rPr>
              <a:t>-2</a:t>
            </a:r>
            <a:r>
              <a:rPr lang="en-GB" dirty="0" smtClean="0">
                <a:solidFill>
                  <a:srgbClr val="000000"/>
                </a:solidFill>
              </a:rPr>
              <a:t>)  PRECIP (%)   MOISTURE (%)   TEMPERATURE (K)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39552" y="116632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851921" y="121135"/>
            <a:ext cx="244827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835696" y="-9939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</a:rPr>
              <a:t>surge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-993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</a:rPr>
              <a:t>slowdown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6300192" y="116632"/>
            <a:ext cx="1642544" cy="450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/>
          </a:ln>
          <a:effectLst/>
        </p:spPr>
      </p:cxnSp>
      <p:sp>
        <p:nvSpPr>
          <p:cNvPr id="14" name="TextBox 7"/>
          <p:cNvSpPr txBox="1"/>
          <p:nvPr/>
        </p:nvSpPr>
        <p:spPr>
          <a:xfrm>
            <a:off x="6300192" y="5053533"/>
            <a:ext cx="6917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2.8</a:t>
            </a:r>
            <a:endParaRPr lang="en-GB" sz="1600" b="1" baseline="30000" dirty="0" smtClean="0">
              <a:solidFill>
                <a:srgbClr val="FF00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1.8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0.8</a:t>
            </a:r>
          </a:p>
          <a:p>
            <a:pPr algn="ctr"/>
            <a:endParaRPr lang="en-GB" sz="3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-0.2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-1.2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-2.2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6919920" y="517025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Earth’s energy imbalance (Wm</a:t>
            </a:r>
            <a:r>
              <a:rPr lang="en-GB" baseline="30000" dirty="0" smtClean="0">
                <a:solidFill>
                  <a:srgbClr val="FF0000"/>
                </a:solidFill>
              </a:rPr>
              <a:t>-2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55576" y="5949280"/>
            <a:ext cx="56886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itle 1"/>
          <p:cNvSpPr txBox="1">
            <a:spLocks/>
          </p:cNvSpPr>
          <p:nvPr/>
        </p:nvSpPr>
        <p:spPr bwMode="auto">
          <a:xfrm>
            <a:off x="6732240" y="548680"/>
            <a:ext cx="2160240" cy="282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ffra Bold"/>
              </a:rPr>
              <a:t>Current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ffra Bold"/>
              </a:rPr>
              <a:t>climate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ffra Bold"/>
              </a:rPr>
              <a:t>Change</a:t>
            </a:r>
            <a:r>
              <a:rPr lang="en-GB" sz="3600" kern="0" noProof="0" dirty="0" smtClean="0">
                <a:solidFill>
                  <a:srgbClr val="C00000"/>
                </a:solidFill>
                <a:latin typeface="Effra Bold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noProof="0" dirty="0" smtClean="0">
                <a:solidFill>
                  <a:srgbClr val="C00000"/>
                </a:solidFill>
                <a:latin typeface="Effra Bold"/>
              </a:rPr>
              <a:t>through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noProof="0" dirty="0" smtClean="0">
                <a:solidFill>
                  <a:srgbClr val="C00000"/>
                </a:solidFill>
                <a:latin typeface="Effra Bold"/>
              </a:rPr>
              <a:t>surge 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noProof="0" dirty="0" smtClean="0">
                <a:solidFill>
                  <a:srgbClr val="C00000"/>
                </a:solidFill>
                <a:latin typeface="Effra Bold"/>
              </a:rPr>
              <a:t>slowdown</a:t>
            </a:r>
            <a:endParaRPr kumimoji="0" lang="en-GB" sz="28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ffra 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42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3" y="237805"/>
            <a:ext cx="4143444" cy="62799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1326" y="1234800"/>
            <a:ext cx="4123473" cy="8280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err="1" smtClean="0"/>
              <a:t>lw</a:t>
            </a:r>
            <a:r>
              <a:rPr lang="en-GB" dirty="0" smtClean="0"/>
              <a:t> &amp; </a:t>
            </a:r>
            <a:r>
              <a:rPr lang="en-GB" dirty="0" err="1" smtClean="0"/>
              <a:t>sw</a:t>
            </a:r>
            <a:r>
              <a:rPr lang="en-GB" dirty="0" smtClean="0"/>
              <a:t> fluxes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FFFFA-72EE-4341-AAC3-151A90D5E5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657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280"/>
          <a:stretch/>
        </p:blipFill>
        <p:spPr bwMode="auto">
          <a:xfrm>
            <a:off x="35496" y="1414544"/>
            <a:ext cx="7344816" cy="315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1829138"/>
            <a:ext cx="1800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+</a:t>
            </a:r>
            <a:r>
              <a:rPr lang="en-GB" b="1" dirty="0" err="1" smtClean="0">
                <a:solidFill>
                  <a:srgbClr val="FF0000"/>
                </a:solidFill>
              </a:rPr>
              <a:t>ve</a:t>
            </a:r>
            <a:r>
              <a:rPr lang="en-GB" b="1" dirty="0" smtClean="0">
                <a:solidFill>
                  <a:srgbClr val="FF0000"/>
                </a:solidFill>
              </a:rPr>
              <a:t> RF trend</a:t>
            </a:r>
          </a:p>
          <a:p>
            <a:r>
              <a:rPr lang="en-GB" b="1" dirty="0">
                <a:solidFill>
                  <a:srgbClr val="66FF33"/>
                </a:solidFill>
              </a:rPr>
              <a:t>AR5 </a:t>
            </a:r>
            <a:r>
              <a:rPr lang="en-GB" b="1" dirty="0" smtClean="0">
                <a:solidFill>
                  <a:srgbClr val="66FF33"/>
                </a:solidFill>
              </a:rPr>
              <a:t>RF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FFFF"/>
                </a:solidFill>
              </a:rPr>
              <a:t>zero RF trend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-</a:t>
            </a:r>
            <a:r>
              <a:rPr lang="en-GB" b="1" dirty="0" err="1" smtClean="0">
                <a:solidFill>
                  <a:srgbClr val="0070C0"/>
                </a:solidFill>
              </a:rPr>
              <a:t>ve</a:t>
            </a:r>
            <a:r>
              <a:rPr lang="en-GB" b="1" dirty="0" smtClean="0">
                <a:solidFill>
                  <a:srgbClr val="0070C0"/>
                </a:solidFill>
              </a:rPr>
              <a:t> RF trend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613114"/>
            <a:ext cx="16784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66FF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5496" y="240520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28792" y="3341306"/>
            <a:ext cx="1547664" cy="2263026"/>
            <a:chOff x="6984776" y="3429000"/>
            <a:chExt cx="1547664" cy="2263026"/>
          </a:xfrm>
        </p:grpSpPr>
        <p:sp>
          <p:nvSpPr>
            <p:cNvPr id="2" name="Rectangle 1"/>
            <p:cNvSpPr/>
            <p:nvPr/>
          </p:nvSpPr>
          <p:spPr bwMode="auto">
            <a:xfrm>
              <a:off x="7236296" y="4042841"/>
              <a:ext cx="1080120" cy="6823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800" smtClean="0">
                <a:solidFill>
                  <a:srgbClr val="50535A"/>
                </a:solidFill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236296" y="4725144"/>
              <a:ext cx="1080120" cy="93610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800" smtClean="0">
                <a:solidFill>
                  <a:srgbClr val="50535A"/>
                </a:solidFill>
                <a:latin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7758608" y="4504506"/>
              <a:ext cx="0" cy="561789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740352" y="3803315"/>
              <a:ext cx="0" cy="561789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984776" y="3429000"/>
              <a:ext cx="1547664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</a:rPr>
                <a:t>N=</a:t>
              </a:r>
              <a:r>
                <a:rPr lang="el-GR" b="1" dirty="0" smtClean="0">
                  <a:solidFill>
                    <a:srgbClr val="000000"/>
                  </a:solidFill>
                </a:rPr>
                <a:t>Δ</a:t>
              </a:r>
              <a:r>
                <a:rPr lang="en-GB" b="1" dirty="0" smtClean="0">
                  <a:solidFill>
                    <a:srgbClr val="000000"/>
                  </a:solidFill>
                </a:rPr>
                <a:t>F–Y</a:t>
              </a:r>
              <a:r>
                <a:rPr lang="el-GR" b="1" dirty="0" smtClean="0">
                  <a:solidFill>
                    <a:srgbClr val="000000"/>
                  </a:solidFill>
                </a:rPr>
                <a:t>Δ</a:t>
              </a:r>
              <a:r>
                <a:rPr lang="en-GB" b="1" dirty="0" smtClean="0">
                  <a:solidFill>
                    <a:srgbClr val="000000"/>
                  </a:solidFill>
                </a:rPr>
                <a:t>T</a:t>
              </a:r>
              <a:r>
                <a:rPr lang="en-GB" b="1" baseline="-25000" dirty="0" smtClean="0">
                  <a:solidFill>
                    <a:srgbClr val="000000"/>
                  </a:solidFill>
                </a:rPr>
                <a:t>s</a:t>
              </a:r>
              <a:endParaRPr lang="en-GB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8364" y="4633972"/>
              <a:ext cx="54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000000"/>
                  </a:solidFill>
                </a:rPr>
                <a:t>D</a:t>
              </a:r>
              <a:endParaRPr lang="en-GB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164288" y="4319840"/>
              <a:ext cx="6142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0000"/>
                  </a:solidFill>
                </a:rPr>
                <a:t>Δ</a:t>
              </a:r>
              <a:r>
                <a:rPr lang="en-GB" b="1" dirty="0" smtClean="0">
                  <a:solidFill>
                    <a:srgbClr val="000000"/>
                  </a:solidFill>
                </a:rPr>
                <a:t>T</a:t>
              </a:r>
              <a:r>
                <a:rPr lang="en-GB" b="1" baseline="-25000" dirty="0" smtClean="0">
                  <a:solidFill>
                    <a:srgbClr val="000000"/>
                  </a:solidFill>
                </a:rPr>
                <a:t>s</a:t>
              </a:r>
              <a:endParaRPr lang="en-GB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72628" y="5291916"/>
              <a:ext cx="6543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FFFFFF"/>
                  </a:solidFill>
                </a:rPr>
                <a:t>Δ</a:t>
              </a:r>
              <a:r>
                <a:rPr lang="en-GB" b="1" dirty="0" smtClean="0">
                  <a:solidFill>
                    <a:srgbClr val="FFFFFF"/>
                  </a:solidFill>
                </a:rPr>
                <a:t>T</a:t>
              </a:r>
              <a:r>
                <a:rPr lang="en-GB" b="1" baseline="-25000" dirty="0">
                  <a:solidFill>
                    <a:srgbClr val="FFFFFF"/>
                  </a:solidFill>
                </a:rPr>
                <a:t>D</a:t>
              </a:r>
              <a:endParaRPr lang="en-GB" baseline="-25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5313" y="4349418"/>
            <a:ext cx="4986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Analysis using simple energy balance </a:t>
            </a:r>
            <a:r>
              <a:rPr lang="en-GB" dirty="0" smtClean="0">
                <a:solidFill>
                  <a:srgbClr val="000000"/>
                </a:solidFill>
              </a:rPr>
              <a:t>model Allan et al. (2014) GRL </a:t>
            </a:r>
            <a:r>
              <a:rPr lang="en-GB" dirty="0" smtClean="0">
                <a:solidFill>
                  <a:srgbClr val="000000"/>
                </a:solidFill>
                <a:hlinkClick r:id="rId3"/>
              </a:rPr>
              <a:t>supplementary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80000" cy="1260048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Interpreting changes</a:t>
            </a:r>
            <a:br>
              <a:rPr lang="en-GB" sz="3600" dirty="0" smtClean="0">
                <a:solidFill>
                  <a:srgbClr val="C00000"/>
                </a:solidFill>
              </a:rPr>
            </a:br>
            <a:r>
              <a:rPr lang="en-GB" sz="3600" dirty="0" smtClean="0">
                <a:solidFill>
                  <a:srgbClr val="C00000"/>
                </a:solidFill>
              </a:rPr>
              <a:t>in net imbalance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603" y="5365746"/>
            <a:ext cx="2053630" cy="4156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15" y="5247809"/>
            <a:ext cx="3664702" cy="606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4637450"/>
            <a:ext cx="1349025" cy="6745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5313" y="6021288"/>
            <a:ext cx="7597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See also </a:t>
            </a:r>
            <a:r>
              <a:rPr lang="en-GB" b="1" u="sng" dirty="0" err="1" smtClean="0">
                <a:hlinkClick r:id="rId7"/>
              </a:rPr>
              <a:t>Checa</a:t>
            </a:r>
            <a:r>
              <a:rPr lang="en-GB" b="1" u="sng" dirty="0" smtClean="0">
                <a:hlinkClick r:id="rId7"/>
              </a:rPr>
              <a:t>-Garcia </a:t>
            </a:r>
            <a:r>
              <a:rPr lang="en-GB" b="1" u="sng" dirty="0">
                <a:hlinkClick r:id="rId7"/>
              </a:rPr>
              <a:t>et al. (2016) ERL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05277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2214000"/>
            <a:ext cx="6090626" cy="417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Discrepancy between radiation </a:t>
            </a:r>
            <a:br>
              <a:rPr lang="en-GB" sz="3600" dirty="0" smtClean="0"/>
            </a:br>
            <a:r>
              <a:rPr lang="en-GB" sz="3600" dirty="0" smtClean="0"/>
              <a:t>budget &amp; ocean heating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816" y="2421328"/>
            <a:ext cx="2548648" cy="3960000"/>
          </a:xfrm>
        </p:spPr>
        <p:txBody>
          <a:bodyPr/>
          <a:lstStyle/>
          <a:p>
            <a:r>
              <a:rPr lang="en-GB" dirty="0" smtClean="0"/>
              <a:t>Large ocean heating anomaly in 2002</a:t>
            </a:r>
          </a:p>
          <a:p>
            <a:r>
              <a:rPr lang="en-GB" dirty="0" smtClean="0"/>
              <a:t>Inconsistent with radiation budget observations and simulations</a:t>
            </a:r>
          </a:p>
          <a:p>
            <a:r>
              <a:rPr lang="en-GB" dirty="0"/>
              <a:t>C</a:t>
            </a:r>
            <a:r>
              <a:rPr lang="en-GB" dirty="0" smtClean="0"/>
              <a:t>hanging observing system influence?</a:t>
            </a:r>
          </a:p>
          <a:p>
            <a:r>
              <a:rPr lang="en-GB" dirty="0"/>
              <a:t>Slight drop in net flux 1999-2005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Smith et al. (2015) GRL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788000" y="2736000"/>
            <a:ext cx="1368152" cy="0"/>
          </a:xfrm>
          <a:prstGeom prst="straightConnector1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7277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b="56133"/>
          <a:stretch/>
        </p:blipFill>
        <p:spPr>
          <a:xfrm>
            <a:off x="323528" y="3019106"/>
            <a:ext cx="4814312" cy="2713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the heat going?</a:t>
            </a:r>
            <a:br>
              <a:rPr lang="en-GB" dirty="0" smtClean="0"/>
            </a:br>
            <a:r>
              <a:rPr lang="en-GB" sz="2800" b="0" dirty="0" smtClean="0"/>
              <a:t>New Estimates of surface energy flux</a:t>
            </a:r>
            <a:endParaRPr lang="en-GB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273344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5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56584" y="3894718"/>
            <a:ext cx="2508338" cy="1874541"/>
          </a:xfrm>
          <a:prstGeom prst="rect">
            <a:avLst/>
          </a:prstGeom>
          <a:solidFill>
            <a:srgbClr val="99CC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6584" y="5769260"/>
            <a:ext cx="2508338" cy="540060"/>
          </a:xfrm>
          <a:prstGeom prst="rect">
            <a:avLst/>
          </a:prstGeom>
          <a:solidFill>
            <a:srgbClr val="CAE2FF">
              <a:lumMod val="5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480720" y="3469070"/>
            <a:ext cx="1" cy="608002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56584" y="3068960"/>
            <a:ext cx="250833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CERES/Argo Net Flux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0406" y="4916534"/>
            <a:ext cx="1280693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Calibri"/>
              </a:rPr>
              <a:t>Surface Flux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344816" y="4544874"/>
            <a:ext cx="700998" cy="0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906085" y="4545124"/>
            <a:ext cx="700998" cy="0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056784" y="4437112"/>
            <a:ext cx="2771800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Estimate horizontal energy flux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4799" y="2227286"/>
                <a:ext cx="7340121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𝑺𝑭𝑪</m:t>
                          </m:r>
                        </m:sub>
                      </m:sSub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𝑻𝑶𝑨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𝑻𝑬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l-GR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 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𝒈</m:t>
                          </m:r>
                        </m:den>
                      </m:f>
                      <m:nary>
                        <m:nary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𝑽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𝑳𝒒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𝑻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l-GR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den>
                      </m:f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l-GR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𝜼</m:t>
                      </m:r>
                    </m:oMath>
                  </m:oMathPara>
                </a14:m>
                <a:endParaRPr lang="en-GB" sz="2000" dirty="0" smtClean="0">
                  <a:solidFill>
                    <a:srgbClr val="00B05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9" y="2227286"/>
                <a:ext cx="7340121" cy="7918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51520" y="5690713"/>
            <a:ext cx="4886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Net surface downward energy flux (Wm</a:t>
            </a:r>
            <a:r>
              <a:rPr lang="en-GB" baseline="30000" dirty="0" smtClean="0">
                <a:solidFill>
                  <a:srgbClr val="000000"/>
                </a:solidFill>
              </a:rPr>
              <a:t>-2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GB" sz="1800" dirty="0" smtClean="0">
                <a:solidFill>
                  <a:srgbClr val="000000"/>
                </a:solidFill>
                <a:hlinkClick r:id="rId4"/>
              </a:rPr>
              <a:t>Liu et al. (2015) JGR</a:t>
            </a:r>
            <a:endParaRPr lang="en-GB" sz="1800" dirty="0" smtClean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flipV="1">
            <a:off x="5502728" y="6175467"/>
            <a:ext cx="45719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32335" y="5987389"/>
            <a:ext cx="608017" cy="266454"/>
            <a:chOff x="5404757" y="5987389"/>
            <a:chExt cx="608017" cy="266454"/>
          </a:xfrm>
        </p:grpSpPr>
        <p:sp>
          <p:nvSpPr>
            <p:cNvPr id="33" name="Freeform 32"/>
            <p:cNvSpPr/>
            <p:nvPr/>
          </p:nvSpPr>
          <p:spPr>
            <a:xfrm>
              <a:off x="5404757" y="5987389"/>
              <a:ext cx="608017" cy="266454"/>
            </a:xfrm>
            <a:custGeom>
              <a:avLst/>
              <a:gdLst>
                <a:gd name="connsiteX0" fmla="*/ 489857 w 608017"/>
                <a:gd name="connsiteY0" fmla="*/ 152154 h 266454"/>
                <a:gd name="connsiteX1" fmla="*/ 408214 w 608017"/>
                <a:gd name="connsiteY1" fmla="*/ 119497 h 266454"/>
                <a:gd name="connsiteX2" fmla="*/ 359229 w 608017"/>
                <a:gd name="connsiteY2" fmla="*/ 86840 h 266454"/>
                <a:gd name="connsiteX3" fmla="*/ 293914 w 608017"/>
                <a:gd name="connsiteY3" fmla="*/ 70511 h 266454"/>
                <a:gd name="connsiteX4" fmla="*/ 48986 w 608017"/>
                <a:gd name="connsiteY4" fmla="*/ 119497 h 266454"/>
                <a:gd name="connsiteX5" fmla="*/ 16329 w 608017"/>
                <a:gd name="connsiteY5" fmla="*/ 168482 h 266454"/>
                <a:gd name="connsiteX6" fmla="*/ 0 w 608017"/>
                <a:gd name="connsiteY6" fmla="*/ 217468 h 266454"/>
                <a:gd name="connsiteX7" fmla="*/ 65314 w 608017"/>
                <a:gd name="connsiteY7" fmla="*/ 233797 h 266454"/>
                <a:gd name="connsiteX8" fmla="*/ 163286 w 608017"/>
                <a:gd name="connsiteY8" fmla="*/ 266454 h 266454"/>
                <a:gd name="connsiteX9" fmla="*/ 310243 w 608017"/>
                <a:gd name="connsiteY9" fmla="*/ 233797 h 266454"/>
                <a:gd name="connsiteX10" fmla="*/ 359229 w 608017"/>
                <a:gd name="connsiteY10" fmla="*/ 201140 h 266454"/>
                <a:gd name="connsiteX11" fmla="*/ 375557 w 608017"/>
                <a:gd name="connsiteY11" fmla="*/ 152154 h 266454"/>
                <a:gd name="connsiteX12" fmla="*/ 440872 w 608017"/>
                <a:gd name="connsiteY12" fmla="*/ 70511 h 266454"/>
                <a:gd name="connsiteX13" fmla="*/ 506186 w 608017"/>
                <a:gd name="connsiteY13" fmla="*/ 5197 h 266454"/>
                <a:gd name="connsiteX14" fmla="*/ 522514 w 608017"/>
                <a:gd name="connsiteY14" fmla="*/ 54182 h 266454"/>
                <a:gd name="connsiteX15" fmla="*/ 555172 w 608017"/>
                <a:gd name="connsiteY15" fmla="*/ 86840 h 266454"/>
                <a:gd name="connsiteX16" fmla="*/ 571500 w 608017"/>
                <a:gd name="connsiteY16" fmla="*/ 135825 h 266454"/>
                <a:gd name="connsiteX17" fmla="*/ 604157 w 608017"/>
                <a:gd name="connsiteY17" fmla="*/ 184811 h 266454"/>
                <a:gd name="connsiteX18" fmla="*/ 522514 w 608017"/>
                <a:gd name="connsiteY18" fmla="*/ 168482 h 266454"/>
                <a:gd name="connsiteX19" fmla="*/ 408214 w 608017"/>
                <a:gd name="connsiteY19" fmla="*/ 135825 h 2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8017" h="266454">
                  <a:moveTo>
                    <a:pt x="489857" y="152154"/>
                  </a:moveTo>
                  <a:cubicBezTo>
                    <a:pt x="462643" y="141268"/>
                    <a:pt x="434430" y="132605"/>
                    <a:pt x="408214" y="119497"/>
                  </a:cubicBezTo>
                  <a:cubicBezTo>
                    <a:pt x="390662" y="110721"/>
                    <a:pt x="377267" y="94570"/>
                    <a:pt x="359229" y="86840"/>
                  </a:cubicBezTo>
                  <a:cubicBezTo>
                    <a:pt x="338602" y="78000"/>
                    <a:pt x="315686" y="75954"/>
                    <a:pt x="293914" y="70511"/>
                  </a:cubicBezTo>
                  <a:cubicBezTo>
                    <a:pt x="204133" y="77993"/>
                    <a:pt x="114862" y="53622"/>
                    <a:pt x="48986" y="119497"/>
                  </a:cubicBezTo>
                  <a:cubicBezTo>
                    <a:pt x="35109" y="133373"/>
                    <a:pt x="25105" y="150930"/>
                    <a:pt x="16329" y="168482"/>
                  </a:cubicBezTo>
                  <a:cubicBezTo>
                    <a:pt x="8632" y="183877"/>
                    <a:pt x="5443" y="201139"/>
                    <a:pt x="0" y="217468"/>
                  </a:cubicBezTo>
                  <a:cubicBezTo>
                    <a:pt x="21771" y="222911"/>
                    <a:pt x="43819" y="227348"/>
                    <a:pt x="65314" y="233797"/>
                  </a:cubicBezTo>
                  <a:cubicBezTo>
                    <a:pt x="98286" y="243689"/>
                    <a:pt x="163286" y="266454"/>
                    <a:pt x="163286" y="266454"/>
                  </a:cubicBezTo>
                  <a:cubicBezTo>
                    <a:pt x="200909" y="260183"/>
                    <a:pt x="270048" y="253894"/>
                    <a:pt x="310243" y="233797"/>
                  </a:cubicBezTo>
                  <a:cubicBezTo>
                    <a:pt x="327796" y="225021"/>
                    <a:pt x="342900" y="212026"/>
                    <a:pt x="359229" y="201140"/>
                  </a:cubicBezTo>
                  <a:cubicBezTo>
                    <a:pt x="364672" y="184811"/>
                    <a:pt x="367860" y="167549"/>
                    <a:pt x="375557" y="152154"/>
                  </a:cubicBezTo>
                  <a:cubicBezTo>
                    <a:pt x="396156" y="110956"/>
                    <a:pt x="410496" y="100887"/>
                    <a:pt x="440872" y="70511"/>
                  </a:cubicBezTo>
                  <a:cubicBezTo>
                    <a:pt x="447092" y="51849"/>
                    <a:pt x="456422" y="-19685"/>
                    <a:pt x="506186" y="5197"/>
                  </a:cubicBezTo>
                  <a:cubicBezTo>
                    <a:pt x="521580" y="12894"/>
                    <a:pt x="513659" y="39423"/>
                    <a:pt x="522514" y="54182"/>
                  </a:cubicBezTo>
                  <a:cubicBezTo>
                    <a:pt x="530435" y="67383"/>
                    <a:pt x="544286" y="75954"/>
                    <a:pt x="555172" y="86840"/>
                  </a:cubicBezTo>
                  <a:cubicBezTo>
                    <a:pt x="560615" y="103168"/>
                    <a:pt x="563803" y="120430"/>
                    <a:pt x="571500" y="135825"/>
                  </a:cubicBezTo>
                  <a:cubicBezTo>
                    <a:pt x="580276" y="153378"/>
                    <a:pt x="620486" y="173925"/>
                    <a:pt x="604157" y="184811"/>
                  </a:cubicBezTo>
                  <a:cubicBezTo>
                    <a:pt x="581065" y="200206"/>
                    <a:pt x="549289" y="175784"/>
                    <a:pt x="522514" y="168482"/>
                  </a:cubicBezTo>
                  <a:cubicBezTo>
                    <a:pt x="396461" y="134104"/>
                    <a:pt x="462590" y="135825"/>
                    <a:pt x="408214" y="135825"/>
                  </a:cubicBezTo>
                </a:path>
              </a:pathLst>
            </a:custGeom>
            <a:gradFill>
              <a:gsLst>
                <a:gs pos="0">
                  <a:srgbClr val="0070C0"/>
                </a:gs>
                <a:gs pos="62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  <a:gs pos="9000">
                  <a:schemeClr val="tx1">
                    <a:lumMod val="75000"/>
                  </a:schemeClr>
                </a:gs>
              </a:gsLst>
              <a:lin ang="5400000" scaled="1"/>
            </a:gradFill>
            <a:ln w="38100">
              <a:noFill/>
            </a:ln>
          </p:spPr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V="1">
              <a:off x="5508104" y="6119585"/>
              <a:ext cx="45719" cy="4571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72000" y="6210000"/>
              <a:ext cx="109538" cy="7359"/>
            </a:xfrm>
            <a:custGeom>
              <a:avLst/>
              <a:gdLst>
                <a:gd name="connsiteX0" fmla="*/ 0 w 109538"/>
                <a:gd name="connsiteY0" fmla="*/ 7144 h 7359"/>
                <a:gd name="connsiteX1" fmla="*/ 23813 w 109538"/>
                <a:gd name="connsiteY1" fmla="*/ 4763 h 7359"/>
                <a:gd name="connsiteX2" fmla="*/ 38100 w 109538"/>
                <a:gd name="connsiteY2" fmla="*/ 0 h 7359"/>
                <a:gd name="connsiteX3" fmla="*/ 78581 w 109538"/>
                <a:gd name="connsiteY3" fmla="*/ 2382 h 7359"/>
                <a:gd name="connsiteX4" fmla="*/ 109538 w 109538"/>
                <a:gd name="connsiteY4" fmla="*/ 7144 h 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38" h="7359">
                  <a:moveTo>
                    <a:pt x="0" y="7144"/>
                  </a:moveTo>
                  <a:cubicBezTo>
                    <a:pt x="7938" y="6350"/>
                    <a:pt x="15972" y="6233"/>
                    <a:pt x="23813" y="4763"/>
                  </a:cubicBezTo>
                  <a:cubicBezTo>
                    <a:pt x="28747" y="3838"/>
                    <a:pt x="38100" y="0"/>
                    <a:pt x="38100" y="0"/>
                  </a:cubicBezTo>
                  <a:cubicBezTo>
                    <a:pt x="51594" y="794"/>
                    <a:pt x="65178" y="634"/>
                    <a:pt x="78581" y="2382"/>
                  </a:cubicBezTo>
                  <a:cubicBezTo>
                    <a:pt x="128557" y="8901"/>
                    <a:pt x="54184" y="7144"/>
                    <a:pt x="109538" y="714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>
            <a:off x="6480720" y="5624420"/>
            <a:ext cx="1" cy="468876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60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20231E-7 L -0.20295 -0.014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6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499" r="11054" b="76806"/>
          <a:stretch/>
        </p:blipFill>
        <p:spPr>
          <a:xfrm>
            <a:off x="424800" y="2214000"/>
            <a:ext cx="5995574" cy="205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634" t="75241" r="11688" b="8193"/>
          <a:stretch/>
        </p:blipFill>
        <p:spPr>
          <a:xfrm>
            <a:off x="424800" y="4221088"/>
            <a:ext cx="5995574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184" t="92495" r="-8174" b="732"/>
          <a:stretch/>
        </p:blipFill>
        <p:spPr>
          <a:xfrm>
            <a:off x="1475656" y="5995528"/>
            <a:ext cx="4248472" cy="60182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4800" y="512768"/>
            <a:ext cx="8280000" cy="828000"/>
          </a:xfrm>
        </p:spPr>
        <p:txBody>
          <a:bodyPr/>
          <a:lstStyle/>
          <a:p>
            <a:r>
              <a:rPr lang="en-GB" dirty="0" smtClean="0"/>
              <a:t>Where is the heat going?</a:t>
            </a:r>
            <a:br>
              <a:rPr lang="en-GB" dirty="0" smtClean="0"/>
            </a:br>
            <a:r>
              <a:rPr lang="en-GB" sz="2800" b="0" dirty="0" smtClean="0"/>
              <a:t>changes in surface energy flux</a:t>
            </a:r>
            <a:endParaRPr lang="en-GB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" y="1477055"/>
            <a:ext cx="6576218" cy="24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9" y="3810276"/>
            <a:ext cx="7622059" cy="268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68" y="1916832"/>
            <a:ext cx="2808312" cy="396000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Changes in energy fluxes 1986-2000 to 2001-2008</a:t>
            </a:r>
          </a:p>
          <a:p>
            <a:r>
              <a:rPr lang="en-GB" dirty="0" smtClean="0"/>
              <a:t>Surface energy flux dominated by atmospheric transports</a:t>
            </a:r>
          </a:p>
          <a:p>
            <a:r>
              <a:rPr lang="en-GB" dirty="0" smtClean="0"/>
              <a:t>Contrasting model pattern of change, realistic? e.g. </a:t>
            </a:r>
            <a:r>
              <a:rPr lang="en-GB" b="1" u="sng" dirty="0" smtClean="0">
                <a:hlinkClick r:id="rId5"/>
              </a:rPr>
              <a:t>He &amp; </a:t>
            </a:r>
            <a:r>
              <a:rPr lang="en-GB" b="1" u="sng" dirty="0" err="1">
                <a:hlinkClick r:id="rId5"/>
              </a:rPr>
              <a:t>Soden</a:t>
            </a:r>
            <a:r>
              <a:rPr lang="en-GB" b="1" u="sng" dirty="0">
                <a:hlinkClick r:id="rId5"/>
              </a:rPr>
              <a:t> (2016) J. </a:t>
            </a:r>
            <a:r>
              <a:rPr lang="en-GB" b="1" u="sng" dirty="0" err="1">
                <a:hlinkClick r:id="rId5"/>
              </a:rPr>
              <a:t>Clim</a:t>
            </a:r>
            <a:endParaRPr lang="en-GB" dirty="0" smtClean="0"/>
          </a:p>
          <a:p>
            <a:r>
              <a:rPr lang="en-GB" dirty="0" smtClean="0"/>
              <a:t>Are reanalysis transports reliable?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587727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hlinkClick r:id="rId6"/>
              </a:rPr>
              <a:t>Liu et al. (2015) JGR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50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0648"/>
            <a:ext cx="8107640" cy="828000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Updated observed energy </a:t>
            </a:r>
            <a:br>
              <a:rPr lang="en-GB" sz="3200" dirty="0" smtClean="0">
                <a:solidFill>
                  <a:srgbClr val="C00000"/>
                </a:solidFill>
              </a:rPr>
            </a:br>
            <a:r>
              <a:rPr lang="en-GB" sz="3200" dirty="0" smtClean="0">
                <a:solidFill>
                  <a:srgbClr val="C00000"/>
                </a:solidFill>
              </a:rPr>
              <a:t>budget </a:t>
            </a:r>
            <a:r>
              <a:rPr lang="en-GB" sz="3200" dirty="0">
                <a:solidFill>
                  <a:srgbClr val="C00000"/>
                </a:solidFill>
              </a:rPr>
              <a:t>asymmetry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09120"/>
            <a:ext cx="8568952" cy="2088232"/>
          </a:xfrm>
        </p:spPr>
        <p:txBody>
          <a:bodyPr/>
          <a:lstStyle/>
          <a:p>
            <a:r>
              <a:rPr lang="en-GB" sz="2200" dirty="0" smtClean="0"/>
              <a:t>Observed inter-hemispheric imbalance in Earth’s energy budget</a:t>
            </a:r>
          </a:p>
          <a:p>
            <a:r>
              <a:rPr lang="en-GB" sz="2200" dirty="0" smtClean="0"/>
              <a:t>Use asymmetric ocean heating observed by </a:t>
            </a:r>
            <a:r>
              <a:rPr lang="en-GB" sz="2200" dirty="0" err="1">
                <a:hlinkClick r:id="rId2"/>
              </a:rPr>
              <a:t>Roemmich</a:t>
            </a:r>
            <a:r>
              <a:rPr lang="en-GB" sz="2200" dirty="0">
                <a:hlinkClick r:id="rId2"/>
              </a:rPr>
              <a:t> et al. (2015) Nature </a:t>
            </a:r>
            <a:r>
              <a:rPr lang="en-GB" sz="2200" dirty="0" smtClean="0">
                <a:hlinkClick r:id="rId2"/>
              </a:rPr>
              <a:t>Climate</a:t>
            </a:r>
            <a:r>
              <a:rPr lang="en-GB" sz="2200" dirty="0" smtClean="0"/>
              <a:t> and </a:t>
            </a:r>
            <a:r>
              <a:rPr lang="en-GB" sz="2200" dirty="0" err="1">
                <a:hlinkClick r:id="rId3"/>
              </a:rPr>
              <a:t>Purkey</a:t>
            </a:r>
            <a:r>
              <a:rPr lang="en-GB" sz="2200" dirty="0">
                <a:hlinkClick r:id="rId3"/>
              </a:rPr>
              <a:t> &amp; Johnson (2010) </a:t>
            </a:r>
            <a:endParaRPr lang="en-GB" sz="2200" dirty="0" smtClean="0"/>
          </a:p>
          <a:p>
            <a:r>
              <a:rPr lang="en-GB" sz="2200" dirty="0" smtClean="0"/>
              <a:t>Derive implied ocean heat transport: smaller that </a:t>
            </a:r>
            <a:r>
              <a:rPr lang="en-GB" sz="2200" dirty="0">
                <a:hlinkClick r:id="rId4"/>
              </a:rPr>
              <a:t>Loeb et al. (2015) </a:t>
            </a:r>
            <a:r>
              <a:rPr lang="en-GB" sz="2200" dirty="0" smtClean="0"/>
              <a:t>and </a:t>
            </a:r>
            <a:r>
              <a:rPr lang="en-GB" sz="2200" dirty="0" smtClean="0">
                <a:hlinkClick r:id="rId5"/>
              </a:rPr>
              <a:t>Frierson et al. 2013</a:t>
            </a:r>
            <a:r>
              <a:rPr lang="en-GB" sz="2200" dirty="0" smtClean="0"/>
              <a:t> (0.44 PW) – unrealistically so?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372084" y="1412776"/>
            <a:ext cx="3494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Updated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 from 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4"/>
              </a:rPr>
              <a:t>Loeb et al. (2016) </a:t>
            </a:r>
            <a:r>
              <a:rPr lang="en-GB" sz="2000" dirty="0" err="1" smtClean="0">
                <a:solidFill>
                  <a:schemeClr val="tx2"/>
                </a:solidFill>
                <a:latin typeface="+mn-lt"/>
                <a:hlinkClick r:id="rId4"/>
              </a:rPr>
              <a:t>Clim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4"/>
              </a:rPr>
              <a:t>. </a:t>
            </a:r>
            <a:r>
              <a:rPr lang="en-GB" sz="2000" dirty="0" err="1" smtClean="0">
                <a:solidFill>
                  <a:schemeClr val="tx2"/>
                </a:solidFill>
                <a:latin typeface="+mn-lt"/>
                <a:hlinkClick r:id="rId4"/>
              </a:rPr>
              <a:t>Dyn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4"/>
              </a:rPr>
              <a:t>.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 For </a:t>
            </a:r>
            <a:r>
              <a:rPr lang="en-GB" sz="2000" dirty="0" smtClean="0">
                <a:latin typeface="+mn-lt"/>
              </a:rPr>
              <a:t>2000-2015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based on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+mn-lt"/>
                <a:hlinkClick r:id="rId6"/>
              </a:rPr>
              <a:t>Liu et al. (2015) JGR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</a:t>
            </a:r>
            <a:endParaRPr lang="en-GB" sz="2000" dirty="0" smtClean="0">
              <a:solidFill>
                <a:schemeClr val="tx2"/>
              </a:solidFill>
              <a:latin typeface="+mn-lt"/>
            </a:endParaRPr>
          </a:p>
          <a:p>
            <a:pPr algn="l"/>
            <a:endParaRPr lang="en-GB" dirty="0"/>
          </a:p>
          <a:p>
            <a:pPr algn="l"/>
            <a:r>
              <a:rPr lang="en-GB" dirty="0"/>
              <a:t>s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ee also 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7"/>
              </a:rPr>
              <a:t>Stephens et al. (2016)</a:t>
            </a:r>
            <a:endParaRPr lang="en-GB" sz="20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4"/>
          <a:stretch/>
        </p:blipFill>
        <p:spPr>
          <a:xfrm>
            <a:off x="257328" y="1340768"/>
            <a:ext cx="5114756" cy="3176245"/>
          </a:xfrm>
          <a:prstGeom prst="rect">
            <a:avLst/>
          </a:prstGeom>
        </p:spPr>
      </p:pic>
      <p:pic>
        <p:nvPicPr>
          <p:cNvPr id="1026" name="Picture 2" descr="http://www.met.reading.ac.uk/~sgs02rpa/MISC/DEEPC_Loeb_energyflow_200006-20150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216510" cy="34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15559" y="3861048"/>
            <a:ext cx="1064153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47864" y="3861048"/>
            <a:ext cx="1064153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67744" y="3356992"/>
            <a:ext cx="1064153" cy="7200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  <p:bldP spid="4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16632"/>
            <a:ext cx="4075192" cy="8280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96752"/>
            <a:ext cx="8280000" cy="5040560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4"/>
                </a:solidFill>
              </a:rPr>
              <a:t>Heating </a:t>
            </a:r>
            <a:r>
              <a:rPr lang="en-GB" sz="2400" dirty="0">
                <a:solidFill>
                  <a:schemeClr val="accent4"/>
                </a:solidFill>
              </a:rPr>
              <a:t>of Earth continues at rate of </a:t>
            </a:r>
            <a:r>
              <a:rPr lang="en-GB" sz="2400" dirty="0">
                <a:solidFill>
                  <a:schemeClr val="accent4"/>
                </a:solidFill>
                <a:cs typeface="Arial" panose="020B0604020202020204" pitchFamily="34" charset="0"/>
              </a:rPr>
              <a:t>~</a:t>
            </a:r>
            <a:r>
              <a:rPr lang="en-GB" sz="2400" dirty="0" smtClean="0">
                <a:solidFill>
                  <a:schemeClr val="accent4"/>
                </a:solidFill>
              </a:rPr>
              <a:t>0.6-0.8 </a:t>
            </a:r>
            <a:r>
              <a:rPr lang="en-GB" sz="2400" dirty="0">
                <a:solidFill>
                  <a:schemeClr val="accent4"/>
                </a:solidFill>
              </a:rPr>
              <a:t>Wm</a:t>
            </a:r>
            <a:r>
              <a:rPr lang="en-GB" sz="2400" baseline="30000" dirty="0">
                <a:solidFill>
                  <a:schemeClr val="accent4"/>
                </a:solidFill>
              </a:rPr>
              <a:t>-2</a:t>
            </a:r>
          </a:p>
          <a:p>
            <a:pPr lvl="1"/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Manifest as positive imbalance in Southern Hemisphere</a:t>
            </a:r>
          </a:p>
          <a:p>
            <a:pPr lvl="1"/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Variability 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from radiative </a:t>
            </a:r>
            <a:r>
              <a:rPr lang="en-GB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forcings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&amp; </a:t>
            </a:r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ocean internal changes</a:t>
            </a:r>
          </a:p>
          <a:p>
            <a:r>
              <a:rPr lang="en-GB" sz="2400" dirty="0" smtClean="0"/>
              <a:t>What are pathways/mechanisms for ocean heat uptake?</a:t>
            </a:r>
          </a:p>
          <a:p>
            <a:r>
              <a:rPr lang="en-GB" sz="2400" dirty="0" smtClean="0">
                <a:solidFill>
                  <a:schemeClr val="accent4"/>
                </a:solidFill>
              </a:rPr>
              <a:t>Toward reconciled ocean heating </a:t>
            </a:r>
            <a:r>
              <a:rPr lang="en-GB" sz="2400" dirty="0">
                <a:solidFill>
                  <a:schemeClr val="accent4"/>
                </a:solidFill>
              </a:rPr>
              <a:t>&amp;</a:t>
            </a:r>
            <a:r>
              <a:rPr lang="en-GB" sz="2400" dirty="0" smtClean="0">
                <a:solidFill>
                  <a:schemeClr val="accent4"/>
                </a:solidFill>
              </a:rPr>
              <a:t> radiation budget changes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GB" dirty="0" smtClean="0">
                <a:solidFill>
                  <a:schemeClr val="tx1"/>
                </a:solidFill>
              </a:rPr>
              <a:t>re </a:t>
            </a:r>
            <a:r>
              <a:rPr lang="en-GB" dirty="0" err="1" smtClean="0">
                <a:solidFill>
                  <a:schemeClr val="tx1"/>
                </a:solidFill>
              </a:rPr>
              <a:t>realanysis</a:t>
            </a:r>
            <a:r>
              <a:rPr lang="en-GB" dirty="0" smtClean="0">
                <a:solidFill>
                  <a:schemeClr val="tx1"/>
                </a:solidFill>
              </a:rPr>
              <a:t> energy transports reliable?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</a:t>
            </a:r>
            <a:r>
              <a:rPr lang="en-GB" dirty="0" smtClean="0">
                <a:solidFill>
                  <a:schemeClr val="tx1"/>
                </a:solidFill>
              </a:rPr>
              <a:t>o climate models capture internal variability &amp; coupling?</a:t>
            </a:r>
          </a:p>
          <a:p>
            <a:r>
              <a:rPr lang="en-GB" sz="2400" dirty="0" smtClean="0"/>
              <a:t>Do feedbacks amplify/extend hiatus/surge events?</a:t>
            </a:r>
          </a:p>
          <a:p>
            <a:pPr lvl="1"/>
            <a:r>
              <a:rPr lang="en-GB" dirty="0" smtClean="0"/>
              <a:t>e.g. </a:t>
            </a:r>
            <a:r>
              <a:rPr lang="fr-FR" b="1" u="sng" dirty="0">
                <a:hlinkClick r:id="rId2"/>
              </a:rPr>
              <a:t>Brown et al. (2016) J. </a:t>
            </a:r>
            <a:r>
              <a:rPr lang="fr-FR" b="1" u="sng" dirty="0" smtClean="0">
                <a:hlinkClick r:id="rId2"/>
              </a:rPr>
              <a:t>Clim</a:t>
            </a:r>
            <a:r>
              <a:rPr lang="fr-FR" dirty="0" smtClean="0"/>
              <a:t> ;</a:t>
            </a:r>
            <a:r>
              <a:rPr lang="en-GB" b="1" u="sng" dirty="0" smtClean="0">
                <a:hlinkClick r:id="rId3"/>
              </a:rPr>
              <a:t> </a:t>
            </a:r>
            <a:r>
              <a:rPr lang="en-GB" b="1" u="sng" dirty="0" err="1">
                <a:hlinkClick r:id="rId3"/>
              </a:rPr>
              <a:t>Kosaka</a:t>
            </a:r>
            <a:r>
              <a:rPr lang="en-GB" b="1" u="sng" dirty="0">
                <a:hlinkClick r:id="rId3"/>
              </a:rPr>
              <a:t> and </a:t>
            </a:r>
            <a:r>
              <a:rPr lang="en-GB" b="1" u="sng" dirty="0" err="1">
                <a:hlinkClick r:id="rId3"/>
              </a:rPr>
              <a:t>Xie</a:t>
            </a:r>
            <a:r>
              <a:rPr lang="en-GB" b="1" u="sng" dirty="0">
                <a:hlinkClick r:id="rId3"/>
              </a:rPr>
              <a:t> (2013) </a:t>
            </a:r>
            <a:r>
              <a:rPr lang="en-GB" b="1" u="sng" dirty="0" smtClean="0">
                <a:hlinkClick r:id="rId3"/>
              </a:rPr>
              <a:t>Nature</a:t>
            </a:r>
            <a:r>
              <a:rPr lang="en-GB" b="1" u="sng" dirty="0" smtClean="0"/>
              <a:t>,</a:t>
            </a:r>
            <a:r>
              <a:rPr lang="en-GB" dirty="0" smtClean="0"/>
              <a:t>  </a:t>
            </a:r>
            <a:r>
              <a:rPr lang="en-GB" dirty="0" err="1" smtClean="0"/>
              <a:t>etc</a:t>
            </a:r>
            <a:endParaRPr lang="en-GB" dirty="0"/>
          </a:p>
          <a:p>
            <a:pPr marL="0" indent="0">
              <a:buNone/>
            </a:pPr>
            <a:endParaRPr lang="en-GB" sz="200" dirty="0" smtClean="0"/>
          </a:p>
          <a:p>
            <a:pPr marL="0" indent="0">
              <a:buNone/>
            </a:pPr>
            <a:r>
              <a:rPr lang="en-GB" sz="1800" dirty="0" smtClean="0"/>
              <a:t>See also </a:t>
            </a:r>
            <a:r>
              <a:rPr lang="en-GB" sz="1800" u="sng" dirty="0" smtClean="0"/>
              <a:t>poster</a:t>
            </a:r>
            <a:r>
              <a:rPr lang="en-GB" sz="1800" dirty="0" smtClean="0"/>
              <a:t> by </a:t>
            </a:r>
            <a:r>
              <a:rPr lang="en-GB" sz="1800" b="1" dirty="0" err="1" smtClean="0"/>
              <a:t>Chunlei</a:t>
            </a:r>
            <a:r>
              <a:rPr lang="en-GB" sz="1800" b="1" dirty="0" smtClean="0"/>
              <a:t> Liu </a:t>
            </a:r>
            <a:r>
              <a:rPr lang="en-GB" sz="1800" dirty="0" smtClean="0"/>
              <a:t>on</a:t>
            </a:r>
            <a:r>
              <a:rPr lang="en-GB" sz="1800" b="1" dirty="0" smtClean="0"/>
              <a:t> </a:t>
            </a:r>
            <a:r>
              <a:rPr lang="en-GB" sz="1800" dirty="0" smtClean="0"/>
              <a:t>DEEP-C </a:t>
            </a:r>
            <a:r>
              <a:rPr lang="en-GB" sz="1800" dirty="0" smtClean="0"/>
              <a:t>surface and TOA energy budget </a:t>
            </a:r>
            <a:r>
              <a:rPr lang="en-GB" sz="1800" dirty="0" smtClean="0"/>
              <a:t>products </a:t>
            </a:r>
          </a:p>
          <a:p>
            <a:pPr marL="0" indent="0">
              <a:buNone/>
            </a:pPr>
            <a:r>
              <a:rPr lang="en-GB" sz="1800" dirty="0" smtClean="0"/>
              <a:t>See </a:t>
            </a:r>
            <a:r>
              <a:rPr lang="en-GB" sz="1800" dirty="0" smtClean="0"/>
              <a:t>DEEP-C website for data and links to journal paper:</a:t>
            </a:r>
          </a:p>
          <a:p>
            <a:pPr marL="0" indent="0">
              <a:buNone/>
            </a:pPr>
            <a:r>
              <a:rPr lang="en-GB" sz="1800" dirty="0">
                <a:hlinkClick r:id="rId4"/>
              </a:rPr>
              <a:t>http://www.met.reading.ac.uk/~</a:t>
            </a:r>
            <a:r>
              <a:rPr lang="en-GB" sz="1800" dirty="0" smtClean="0">
                <a:hlinkClick r:id="rId4"/>
              </a:rPr>
              <a:t>sgs02rpa/research/DEEP-C.html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b="1" dirty="0"/>
              <a:t>Peter Hill: </a:t>
            </a:r>
            <a:r>
              <a:rPr lang="en-GB" sz="1800" dirty="0" smtClean="0"/>
              <a:t>talk </a:t>
            </a:r>
            <a:r>
              <a:rPr lang="en-GB" sz="1800" smtClean="0"/>
              <a:t>on clouds</a:t>
            </a:r>
            <a:r>
              <a:rPr lang="en-GB" sz="1800" dirty="0"/>
              <a:t>, radiation &amp;</a:t>
            </a:r>
            <a:r>
              <a:rPr lang="en-GB" sz="1800" dirty="0" smtClean="0"/>
              <a:t> </a:t>
            </a:r>
            <a:r>
              <a:rPr lang="en-GB" sz="1800" dirty="0"/>
              <a:t>precipitation in west Africa (DACCIWA project)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241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UoR-PP-Template-STANDARD-WIDTH-v-24</Template>
  <TotalTime>1602</TotalTime>
  <Words>956</Words>
  <Application>Microsoft Office PowerPoint</Application>
  <PresentationFormat>On-screen Show (4:3)</PresentationFormat>
  <Paragraphs>136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Effra Light</vt:lpstr>
      <vt:lpstr>Rdg Vesta</vt:lpstr>
      <vt:lpstr>AngsanaUPC</vt:lpstr>
      <vt:lpstr>Effra Heavy</vt:lpstr>
      <vt:lpstr>Wingdings</vt:lpstr>
      <vt:lpstr>Calibri</vt:lpstr>
      <vt:lpstr>Effra</vt:lpstr>
      <vt:lpstr>Cambria Math</vt:lpstr>
      <vt:lpstr>Effra Bold</vt:lpstr>
      <vt:lpstr>UoR Theme</vt:lpstr>
      <vt:lpstr>2_Default Design</vt:lpstr>
      <vt:lpstr>1_UoR Theme</vt:lpstr>
      <vt:lpstr>2_UoR Theme</vt:lpstr>
      <vt:lpstr>1_Default Design</vt:lpstr>
      <vt:lpstr>Current changes in Earth’s ENERGY imbalance 1985-2014</vt:lpstr>
      <vt:lpstr>PowerPoint Presentation</vt:lpstr>
      <vt:lpstr>Interpreting changes in net imbalance</vt:lpstr>
      <vt:lpstr>Discrepancy between radiation  budget &amp; ocean heating </vt:lpstr>
      <vt:lpstr>Where is the heat going? New Estimates of surface energy flux</vt:lpstr>
      <vt:lpstr>Where is the heat going? changes in surface energy flux</vt:lpstr>
      <vt:lpstr>Updated observed energy  budget asymmetry </vt:lpstr>
      <vt:lpstr>conclusions</vt:lpstr>
      <vt:lpstr>PowerPoint Presentation</vt:lpstr>
      <vt:lpstr>At what rate is Earth heating?</vt:lpstr>
      <vt:lpstr>PowerPoint Presentation</vt:lpstr>
      <vt:lpstr>Net energy flux &amp; trends</vt:lpstr>
      <vt:lpstr>Net Imbalance Anomaly (Wm-2)</vt:lpstr>
      <vt:lpstr>TAMSAT projects: Recent trends in africa rainfall</vt:lpstr>
      <vt:lpstr>earth’s energy budget &amp; regional  changes in the water cycle</vt:lpstr>
      <vt:lpstr>Combining Earth Radiation Budget  and Ocean Heat Content data (2)</vt:lpstr>
      <vt:lpstr>PowerPoint Presentation</vt:lpstr>
      <vt:lpstr>PowerPoint Presentation</vt:lpstr>
      <vt:lpstr>PowerPoint Presentation</vt:lpstr>
      <vt:lpstr> lw &amp; sw fluxes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</cp:lastModifiedBy>
  <cp:revision>152</cp:revision>
  <cp:lastPrinted>2006-09-19T14:59:33Z</cp:lastPrinted>
  <dcterms:created xsi:type="dcterms:W3CDTF">2015-04-10T14:31:41Z</dcterms:created>
  <dcterms:modified xsi:type="dcterms:W3CDTF">2016-10-16T15:58:04Z</dcterms:modified>
</cp:coreProperties>
</file>