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70" r:id="rId2"/>
    <p:sldId id="579" r:id="rId3"/>
    <p:sldId id="586" r:id="rId4"/>
    <p:sldId id="587" r:id="rId5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CC9900"/>
    <a:srgbClr val="000066"/>
    <a:srgbClr val="000099"/>
    <a:srgbClr val="CCFF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77165" autoAdjust="0"/>
  </p:normalViewPr>
  <p:slideViewPr>
    <p:cSldViewPr>
      <p:cViewPr>
        <p:scale>
          <a:sx n="60" d="100"/>
          <a:sy n="60" d="100"/>
        </p:scale>
        <p:origin x="-115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70B824A-3F72-4A1C-A890-092FFD97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1DDE27C-F7C1-42F0-B1EF-41B1A1A9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44B7E3A-F53D-4DA5-AEFB-42D34D30EE04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DE27C-F7C1-42F0-B1EF-41B1A1A98B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</a:p>
          <a:p>
            <a:r>
              <a:rPr lang="en-GB" dirty="0" smtClean="0"/>
              <a:t>Tropical Convection:.;</a:t>
            </a:r>
            <a:r>
              <a:rPr lang="en-GB" baseline="0" dirty="0" smtClean="0"/>
              <a:t> </a:t>
            </a:r>
            <a:r>
              <a:rPr lang="en-GB" dirty="0" smtClean="0"/>
              <a:t>Allan et al. (2007) QJRMS;</a:t>
            </a:r>
            <a:r>
              <a:rPr lang="en-GB" baseline="0" dirty="0" smtClean="0"/>
              <a:t> </a:t>
            </a:r>
            <a:r>
              <a:rPr lang="en-GB" dirty="0" smtClean="0"/>
              <a:t>Gruelle et al. (2011) J</a:t>
            </a:r>
            <a:r>
              <a:rPr lang="en-GB" baseline="0" dirty="0" smtClean="0"/>
              <a:t> App Met</a:t>
            </a:r>
          </a:p>
          <a:p>
            <a:r>
              <a:rPr lang="en-GB" baseline="0" dirty="0" smtClean="0"/>
              <a:t>Surface Albedo: Allan et al. (2005) JGR; Allan et al. (2007) , Milton et al. (2008)</a:t>
            </a:r>
          </a:p>
          <a:p>
            <a:r>
              <a:rPr lang="en-GB" baseline="0" dirty="0" smtClean="0"/>
              <a:t>Energy budget: Allan (2011) Met Apps</a:t>
            </a:r>
          </a:p>
          <a:p>
            <a:r>
              <a:rPr lang="en-GB" baseline="0" dirty="0" smtClean="0"/>
              <a:t>Contrails: Haywood et al. (2009) J </a:t>
            </a:r>
            <a:r>
              <a:rPr lang="en-GB" baseline="0" dirty="0" err="1" smtClean="0"/>
              <a:t>Geophys</a:t>
            </a:r>
            <a:r>
              <a:rPr lang="en-GB" baseline="0" dirty="0" smtClean="0"/>
              <a:t> Res</a:t>
            </a:r>
          </a:p>
          <a:p>
            <a:r>
              <a:rPr lang="en-GB" dirty="0" smtClean="0"/>
              <a:t>Mineral</a:t>
            </a:r>
            <a:r>
              <a:rPr lang="en-GB" baseline="0" dirty="0" smtClean="0"/>
              <a:t> Dust: Haywood et al. (2005) JGR, Slingo et al. (2006) GRL; Allan et al. (2010) QJRMS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DE27C-F7C1-42F0-B1EF-41B1A1A98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7A20-A89C-4D6C-A7C1-3CCD1492A6B9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5C51-322B-4406-8240-B04C8E612512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CAD9-BE70-4A10-A9A4-7B4AD7C4561B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2750-7EE0-494F-80E0-44D360A5B0C1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5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F23A-8A67-4A68-A943-FA05815297AD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F78A-CD23-450D-9271-A4FA2C5F3DEB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8859-C6F4-4267-982D-6D9842211B59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8066-C666-4D35-94AC-2E9E657FBF87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6100-E7BC-4EB5-9F58-7ABB36325107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847F3-1930-4D56-91F8-81C905EE02F4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894B-1E5F-47C8-8ABB-D3B8124CAFDF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University of Reading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Rdg Vesta" pitchFamily="2" charset="0"/>
                <a:cs typeface="+mn-cs"/>
              </a:defRPr>
            </a:lvl1pPr>
          </a:lstStyle>
          <a:p>
            <a:pPr>
              <a:defRPr/>
            </a:pPr>
            <a:fld id="{E8C25162-F759-40D1-A5DF-63DE64024DC4}" type="slidenum">
              <a:rPr lang="en-GB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9" descr="Device-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943600" y="62484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GB" sz="1400">
                <a:cs typeface="+mn-cs"/>
              </a:rPr>
              <a:t>r.p.allan@reading.ac.uk</a:t>
            </a:r>
            <a:endParaRPr lang="en-US" sz="14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nceo.ac.uk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http://www.walker-institute.ac.uk/index.ht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met.reading.ac.uk/~sgs02rpa/PAPERS/Allan10QJ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ametsoc.org/doi/abs/10.1175/2011JCLI3856.1" TargetMode="External"/><Relationship Id="rId13" Type="http://schemas.openxmlformats.org/officeDocument/2006/relationships/hyperlink" Target="http://www.met.reading.ac.uk/~sgs02rpa/PAPERS/Slingo_dust.pd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met.reading.ac.uk/~sgs02rpa/PAPERS/allan_et_al07QJ.pdf" TargetMode="External"/><Relationship Id="rId12" Type="http://schemas.openxmlformats.org/officeDocument/2006/relationships/hyperlink" Target="http://www.met.reading.ac.uk/~sgs02rpa/PAPERS/Haywood_Dust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.reading.ac.uk/~sgs02rpa/PAPERS/Pearson10JGR.pdf" TargetMode="External"/><Relationship Id="rId11" Type="http://schemas.openxmlformats.org/officeDocument/2006/relationships/hyperlink" Target="http://www.met.reading.ac.uk/~sgs02rpa/PAPERS/sinergee_2005.pdf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://www.met.reading.ac.uk/~sgs02rpa/PAPERS/Allan11MA.pdf" TargetMode="External"/><Relationship Id="rId10" Type="http://schemas.openxmlformats.org/officeDocument/2006/relationships/hyperlink" Target="http://www.agu.org/journals/jd/jd0813/2007JD009741/2007JD009741.pdf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met.reading.ac.uk/~sgs02rpa/PAPERS/Haywood09JGR.pdf" TargetMode="External"/><Relationship Id="rId14" Type="http://schemas.openxmlformats.org/officeDocument/2006/relationships/hyperlink" Target="http://www.met.reading.ac.uk/~sgs02rpa/PAPERS/Allan10QJ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/>
              <a:t>© University of Reading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2286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A08840-D28D-487E-BA0B-DFD6ED2AB27A}" type="slidenum">
              <a:rPr lang="en-GB" sz="1400" b="1">
                <a:latin typeface="Rdg Vesta" pitchFamily="50" charset="0"/>
              </a:rPr>
              <a:pPr eaLnBrk="1" hangingPunct="1"/>
              <a:t>1</a:t>
            </a:fld>
            <a:endParaRPr lang="en-US" sz="1400" b="1">
              <a:latin typeface="Rdg Vesta" pitchFamily="50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04800" y="8382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609600" y="2971800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Richard Allan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Department of Meteorology, University of </a:t>
            </a:r>
            <a:r>
              <a:rPr lang="en-GB" sz="2400" dirty="0" smtClean="0">
                <a:solidFill>
                  <a:srgbClr val="0070C0"/>
                </a:solidFill>
              </a:rPr>
              <a:t>Reading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2054" name="Picture 10" descr="[NCEO Logo image]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2238"/>
            <a:ext cx="2209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Walker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000"/>
            <a:ext cx="1343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685800" y="1524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Using Geostationary Earth Radiation Budget data to evaluate global models and radiative processes</a:t>
            </a:r>
            <a:r>
              <a:rPr lang="en-US" sz="2800">
                <a:ea typeface="Times New Roman" pitchFamily="18" charset="0"/>
                <a:cs typeface="Calibri" pitchFamily="34" charset="0"/>
              </a:rPr>
              <a:t> </a:t>
            </a:r>
            <a:endParaRPr lang="en-GB" sz="28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057" name="Picture 4" descr="http://t0.gstatic.com/images?q=tbn:e9SoEQ6Qeaml_M:http://misc.clzg.cn/bbs/day_081230/081230110880781e6cfd5f604e.jpg&amp;t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2177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http://t0.gstatic.com/images?q=tbn:ANd9GcRINslddGPAk6IFv7cOZ9A3Y_VugX9hhctapnOfmNzSsbkLnJw&amp;t=1&amp;usg=__kaCs0E0oVd1qKLyrPTbp6aAHVUM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00575"/>
            <a:ext cx="2133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2830" r="70230" b="28664"/>
          <a:stretch>
            <a:fillRect/>
          </a:stretch>
        </p:blipFill>
        <p:spPr bwMode="auto">
          <a:xfrm>
            <a:off x="5410200" y="4608513"/>
            <a:ext cx="22860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0" descr="tm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1692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763"/>
            <a:ext cx="17922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52400" y="177225"/>
            <a:ext cx="8763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3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Mineral dust and surface albedo </a:t>
            </a:r>
            <a:r>
              <a:rPr lang="en-GB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model-GERB bias, Wm</a:t>
            </a:r>
            <a:r>
              <a:rPr lang="en-GB" sz="2400" baseline="30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GB" sz="32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6705600" y="1066800"/>
            <a:ext cx="2133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  <a:cs typeface="Calibri" pitchFamily="34" charset="0"/>
              </a:rPr>
              <a:t>Progressive reduction in model biases through continual evaluation and </a:t>
            </a:r>
            <a:r>
              <a:rPr lang="en-GB" sz="2400" dirty="0" smtClean="0">
                <a:latin typeface="+mn-lt"/>
                <a:cs typeface="Calibri" pitchFamily="34" charset="0"/>
              </a:rPr>
              <a:t>improvement</a:t>
            </a:r>
          </a:p>
          <a:p>
            <a:pPr eaLnBrk="1" hangingPunct="1">
              <a:spcBef>
                <a:spcPct val="50000"/>
              </a:spcBef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2000" dirty="0" smtClean="0">
              <a:latin typeface="+mn-lt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+mn-lt"/>
                <a:cs typeface="Calibri" pitchFamily="34" charset="0"/>
              </a:rPr>
              <a:t>From </a:t>
            </a:r>
            <a:r>
              <a:rPr lang="en-GB" sz="2000" dirty="0" smtClean="0">
                <a:latin typeface="+mn-lt"/>
                <a:cs typeface="Calibri" pitchFamily="34" charset="0"/>
                <a:hlinkClick r:id="rId2"/>
              </a:rPr>
              <a:t>Allan et al. (2011) QJRMS</a:t>
            </a:r>
            <a:endParaRPr lang="en-GB" sz="2000" dirty="0">
              <a:latin typeface="+mn-lt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r="25124" b="65857"/>
          <a:stretch/>
        </p:blipFill>
        <p:spPr>
          <a:xfrm>
            <a:off x="228600" y="1137746"/>
            <a:ext cx="631825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" t="48935" r="26027" b="34582"/>
          <a:stretch/>
        </p:blipFill>
        <p:spPr>
          <a:xfrm>
            <a:off x="0" y="2814146"/>
            <a:ext cx="6470650" cy="1765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" t="81606" r="26027" b="-1033"/>
          <a:stretch/>
        </p:blipFill>
        <p:spPr>
          <a:xfrm>
            <a:off x="0" y="4548353"/>
            <a:ext cx="6470650" cy="2081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578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LW		LW</a:t>
            </a:r>
            <a:r>
              <a:rPr lang="en-GB" sz="2400" baseline="-25000" dirty="0" smtClean="0"/>
              <a:t>clear</a:t>
            </a:r>
            <a:r>
              <a:rPr lang="en-GB" sz="2400" dirty="0" smtClean="0"/>
              <a:t>		SW</a:t>
            </a:r>
            <a:r>
              <a:rPr lang="en-GB" sz="2400" baseline="-25000" dirty="0" smtClean="0"/>
              <a:t>clear</a:t>
            </a:r>
            <a:endParaRPr lang="en-GB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_m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5" b="48036"/>
          <a:stretch>
            <a:fillRect/>
          </a:stretch>
        </p:blipFill>
        <p:spPr bwMode="auto">
          <a:xfrm>
            <a:off x="2438400" y="609600"/>
            <a:ext cx="41783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/>
              <a:t>    All-sky	   Clear-sky</a:t>
            </a:r>
            <a:endParaRPr lang="en-US" sz="24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5400000">
            <a:off x="-152400" y="2743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/>
              <a:t>Shortwave		Longwave</a:t>
            </a:r>
            <a:endParaRPr lang="en-US" sz="2400" b="1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038600" y="4800600"/>
            <a:ext cx="28956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934200" y="4648200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Convective cloud</a:t>
            </a:r>
            <a:endParaRPr lang="en-US" sz="20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2133600" y="2057400"/>
            <a:ext cx="1447800" cy="1631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0" y="152400"/>
            <a:ext cx="20574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Radiative biases in Met Office global NWP model</a:t>
            </a:r>
            <a:endParaRPr lang="en-US" sz="24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65312"/>
            <a:ext cx="10096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3690226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Convective outflow</a:t>
            </a:r>
            <a:endParaRPr lang="en-US" sz="2000"/>
          </a:p>
        </p:txBody>
      </p:sp>
      <p:pic>
        <p:nvPicPr>
          <p:cNvPr id="6155" name="Picture 11" descr="24gr_cumulonimb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40350"/>
            <a:ext cx="1905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TB5kl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553334"/>
            <a:ext cx="1912937" cy="13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867400" y="3886200"/>
            <a:ext cx="8382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58" name="Picture 4" descr="http://t0.gstatic.com/images?q=tbn:e9SoEQ6Qeaml_M:http://misc.clzg.cn/bbs/day_081230/081230110880781e6cfd5f604e.jpg&amp;t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28600"/>
            <a:ext cx="2217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705600" y="1600200"/>
            <a:ext cx="22098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Mineral dust</a:t>
            </a:r>
            <a:endParaRPr lang="en-US" sz="2000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5791200" y="1752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705600" y="3860800"/>
            <a:ext cx="19050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Surface albedo</a:t>
            </a:r>
            <a:endParaRPr lang="en-US" sz="2000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2286000" y="5029200"/>
            <a:ext cx="1371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" y="5715000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Marine stratocumulus</a:t>
            </a:r>
            <a:endParaRPr lang="en-US" sz="2000"/>
          </a:p>
        </p:txBody>
      </p:sp>
      <p:pic>
        <p:nvPicPr>
          <p:cNvPr id="6164" name="Picture 20" descr="galle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1838"/>
            <a:ext cx="1905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2" t="36096" r="-1" b="27807"/>
          <a:stretch/>
        </p:blipFill>
        <p:spPr bwMode="auto">
          <a:xfrm>
            <a:off x="1083487" y="609600"/>
            <a:ext cx="1202513" cy="173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19684" y="209490"/>
            <a:ext cx="1954642" cy="40011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Contrail Cirrus</a:t>
            </a:r>
            <a:endParaRPr lang="en-US" sz="2000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2222356" y="1150883"/>
            <a:ext cx="12702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_m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5" b="48036"/>
          <a:stretch>
            <a:fillRect/>
          </a:stretch>
        </p:blipFill>
        <p:spPr bwMode="auto">
          <a:xfrm>
            <a:off x="2438400" y="609600"/>
            <a:ext cx="41783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/>
              <a:t>    All-sky	   Clear-sky</a:t>
            </a:r>
            <a:endParaRPr lang="en-US" sz="24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5400000">
            <a:off x="-152400" y="2743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/>
              <a:t>Shortwave		Longwave</a:t>
            </a:r>
            <a:endParaRPr lang="en-US" sz="2400" b="1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038600" y="4800600"/>
            <a:ext cx="28956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934200" y="4648200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Convective cloud</a:t>
            </a:r>
            <a:endParaRPr lang="en-US" sz="20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2133600" y="2057400"/>
            <a:ext cx="1447800" cy="1631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0" y="152400"/>
            <a:ext cx="20574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Radiative biases in Met Office global NWP model</a:t>
            </a:r>
            <a:endParaRPr lang="en-US" sz="24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65312"/>
            <a:ext cx="10096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3690226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Convective outflow</a:t>
            </a:r>
            <a:endParaRPr lang="en-US" sz="200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867400" y="3886200"/>
            <a:ext cx="8382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58" name="Picture 4" descr="http://t0.gstatic.com/images?q=tbn:e9SoEQ6Qeaml_M:http://misc.clzg.cn/bbs/day_081230/081230110880781e6cfd5f604e.jpg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28600"/>
            <a:ext cx="2217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705600" y="1600200"/>
            <a:ext cx="22098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Mineral dust</a:t>
            </a:r>
            <a:endParaRPr lang="en-US" sz="2000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5791200" y="1752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705600" y="3860800"/>
            <a:ext cx="19050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Surface albedo</a:t>
            </a:r>
            <a:endParaRPr lang="en-US" sz="2000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2286000" y="5029200"/>
            <a:ext cx="1371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" y="5715000"/>
            <a:ext cx="1905000" cy="711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Marine stratocumulus</a:t>
            </a:r>
            <a:endParaRPr lang="en-US" sz="200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19684" y="438090"/>
            <a:ext cx="1954642" cy="40011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Contrail Cirrus</a:t>
            </a:r>
            <a:endParaRPr lang="en-US" sz="2000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2286000" y="762000"/>
            <a:ext cx="1206644" cy="38888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705600" y="5405735"/>
            <a:ext cx="217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6"/>
              </a:rPr>
              <a:t>Pearson et al. (2010) 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336331" y="4749225"/>
            <a:ext cx="2178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7"/>
              </a:rPr>
              <a:t>Allan et al. (2007)</a:t>
            </a:r>
            <a:endParaRPr lang="en-GB" sz="1600" dirty="0" smtClean="0"/>
          </a:p>
          <a:p>
            <a:r>
              <a:rPr lang="en-GB" sz="1600" dirty="0" smtClean="0">
                <a:hlinkClick r:id="rId8"/>
              </a:rPr>
              <a:t>Gruelle et al. (2011)</a:t>
            </a:r>
            <a:endParaRPr lang="en-GB" sz="16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60131" y="880646"/>
            <a:ext cx="217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9"/>
              </a:rPr>
              <a:t>Haywood et al. (2009)</a:t>
            </a:r>
            <a:endParaRPr lang="en-GB" sz="16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6737131" y="3200400"/>
            <a:ext cx="2178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10"/>
              </a:rPr>
              <a:t>Milton et al. (2008)</a:t>
            </a:r>
            <a:endParaRPr lang="en-GB" sz="1600" dirty="0" smtClean="0"/>
          </a:p>
          <a:p>
            <a:r>
              <a:rPr lang="en-GB" sz="1600" dirty="0" smtClean="0">
                <a:hlinkClick r:id="rId11"/>
              </a:rPr>
              <a:t>Allan et al. (2005)</a:t>
            </a:r>
            <a:endParaRPr lang="en-GB" sz="16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6737131" y="2057400"/>
            <a:ext cx="2178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12"/>
              </a:rPr>
              <a:t>Haywood et al. (2005)</a:t>
            </a:r>
            <a:endParaRPr lang="en-GB" sz="1600" dirty="0" smtClean="0"/>
          </a:p>
          <a:p>
            <a:r>
              <a:rPr lang="en-GB" sz="1600" dirty="0" smtClean="0">
                <a:hlinkClick r:id="rId13"/>
              </a:rPr>
              <a:t>Slingo et al. (2006)</a:t>
            </a:r>
            <a:endParaRPr lang="en-GB" sz="1600" dirty="0" smtClean="0"/>
          </a:p>
          <a:p>
            <a:r>
              <a:rPr lang="en-GB" sz="1600" dirty="0" smtClean="0">
                <a:hlinkClick r:id="rId14"/>
              </a:rPr>
              <a:t>Allan et al. (2011)</a:t>
            </a:r>
            <a:endParaRPr lang="en-GB" sz="1600" dirty="0" smtClean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705600" y="5867400"/>
            <a:ext cx="2133600" cy="40011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Energy Balance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6705600" y="6324600"/>
            <a:ext cx="217826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15"/>
              </a:rPr>
              <a:t>Allan (2011)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761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5474</TotalTime>
  <Words>278</Words>
  <Application>Microsoft Office PowerPoint</Application>
  <PresentationFormat>On-screen Show (4:3)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Rdg Vesta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480</cp:revision>
  <cp:lastPrinted>1601-01-01T00:00:00Z</cp:lastPrinted>
  <dcterms:created xsi:type="dcterms:W3CDTF">1601-01-01T00:00:00Z</dcterms:created>
  <dcterms:modified xsi:type="dcterms:W3CDTF">2012-07-04T14:45:31Z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