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3684" r:id="rId3"/>
    <p:sldMasterId id="2147483756" r:id="rId4"/>
    <p:sldMasterId id="2147483780" r:id="rId5"/>
    <p:sldMasterId id="2147483804" r:id="rId6"/>
    <p:sldMasterId id="2147483816" r:id="rId7"/>
  </p:sldMasterIdLst>
  <p:notesMasterIdLst>
    <p:notesMasterId r:id="rId53"/>
  </p:notesMasterIdLst>
  <p:handoutMasterIdLst>
    <p:handoutMasterId r:id="rId54"/>
  </p:handoutMasterIdLst>
  <p:sldIdLst>
    <p:sldId id="325" r:id="rId8"/>
    <p:sldId id="436" r:id="rId9"/>
    <p:sldId id="434" r:id="rId10"/>
    <p:sldId id="405" r:id="rId11"/>
    <p:sldId id="406" r:id="rId12"/>
    <p:sldId id="388" r:id="rId13"/>
    <p:sldId id="411" r:id="rId14"/>
    <p:sldId id="391" r:id="rId15"/>
    <p:sldId id="441" r:id="rId16"/>
    <p:sldId id="341" r:id="rId17"/>
    <p:sldId id="440" r:id="rId18"/>
    <p:sldId id="342" r:id="rId19"/>
    <p:sldId id="343" r:id="rId20"/>
    <p:sldId id="344" r:id="rId21"/>
    <p:sldId id="442" r:id="rId22"/>
    <p:sldId id="410" r:id="rId23"/>
    <p:sldId id="444" r:id="rId24"/>
    <p:sldId id="413" r:id="rId25"/>
    <p:sldId id="417" r:id="rId26"/>
    <p:sldId id="435" r:id="rId27"/>
    <p:sldId id="439" r:id="rId28"/>
    <p:sldId id="437" r:id="rId29"/>
    <p:sldId id="426" r:id="rId30"/>
    <p:sldId id="427" r:id="rId31"/>
    <p:sldId id="402" r:id="rId32"/>
    <p:sldId id="424" r:id="rId33"/>
    <p:sldId id="428" r:id="rId34"/>
    <p:sldId id="359" r:id="rId35"/>
    <p:sldId id="418" r:id="rId36"/>
    <p:sldId id="438" r:id="rId37"/>
    <p:sldId id="355" r:id="rId38"/>
    <p:sldId id="443" r:id="rId39"/>
    <p:sldId id="386" r:id="rId40"/>
    <p:sldId id="432" r:id="rId41"/>
    <p:sldId id="430" r:id="rId42"/>
    <p:sldId id="431" r:id="rId43"/>
    <p:sldId id="445" r:id="rId44"/>
    <p:sldId id="366" r:id="rId45"/>
    <p:sldId id="423" r:id="rId46"/>
    <p:sldId id="419" r:id="rId47"/>
    <p:sldId id="360" r:id="rId48"/>
    <p:sldId id="376" r:id="rId49"/>
    <p:sldId id="362" r:id="rId50"/>
    <p:sldId id="387" r:id="rId51"/>
    <p:sldId id="389" r:id="rId52"/>
  </p:sldIdLst>
  <p:sldSz cx="9144000" cy="6858000" type="screen4x3"/>
  <p:notesSz cx="6718300" cy="9867900"/>
  <p:defaultTextStyle>
    <a:defPPr>
      <a:defRPr lang="en-GB"/>
    </a:defPPr>
    <a:lvl1pPr algn="l" rtl="0" fontAlgn="base">
      <a:spcBef>
        <a:spcPct val="0"/>
      </a:spcBef>
      <a:spcAft>
        <a:spcPct val="0"/>
      </a:spcAft>
      <a:defRPr sz="8600" kern="1200">
        <a:solidFill>
          <a:schemeClr val="bg1"/>
        </a:solidFill>
        <a:latin typeface="Rdg Vesta" pitchFamily="50" charset="0"/>
        <a:ea typeface="+mn-ea"/>
        <a:cs typeface="+mn-cs"/>
      </a:defRPr>
    </a:lvl1pPr>
    <a:lvl2pPr marL="457200" algn="l" rtl="0" fontAlgn="base">
      <a:spcBef>
        <a:spcPct val="0"/>
      </a:spcBef>
      <a:spcAft>
        <a:spcPct val="0"/>
      </a:spcAft>
      <a:defRPr sz="8600" kern="1200">
        <a:solidFill>
          <a:schemeClr val="bg1"/>
        </a:solidFill>
        <a:latin typeface="Rdg Vesta" pitchFamily="50" charset="0"/>
        <a:ea typeface="+mn-ea"/>
        <a:cs typeface="+mn-cs"/>
      </a:defRPr>
    </a:lvl2pPr>
    <a:lvl3pPr marL="914400" algn="l" rtl="0" fontAlgn="base">
      <a:spcBef>
        <a:spcPct val="0"/>
      </a:spcBef>
      <a:spcAft>
        <a:spcPct val="0"/>
      </a:spcAft>
      <a:defRPr sz="8600" kern="1200">
        <a:solidFill>
          <a:schemeClr val="bg1"/>
        </a:solidFill>
        <a:latin typeface="Rdg Vesta" pitchFamily="50" charset="0"/>
        <a:ea typeface="+mn-ea"/>
        <a:cs typeface="+mn-cs"/>
      </a:defRPr>
    </a:lvl3pPr>
    <a:lvl4pPr marL="1371600" algn="l" rtl="0" fontAlgn="base">
      <a:spcBef>
        <a:spcPct val="0"/>
      </a:spcBef>
      <a:spcAft>
        <a:spcPct val="0"/>
      </a:spcAft>
      <a:defRPr sz="8600" kern="1200">
        <a:solidFill>
          <a:schemeClr val="bg1"/>
        </a:solidFill>
        <a:latin typeface="Rdg Vesta" pitchFamily="50" charset="0"/>
        <a:ea typeface="+mn-ea"/>
        <a:cs typeface="+mn-cs"/>
      </a:defRPr>
    </a:lvl4pPr>
    <a:lvl5pPr marL="1828800" algn="l" rtl="0" fontAlgn="base">
      <a:spcBef>
        <a:spcPct val="0"/>
      </a:spcBef>
      <a:spcAft>
        <a:spcPct val="0"/>
      </a:spcAft>
      <a:defRPr sz="8600" kern="1200">
        <a:solidFill>
          <a:schemeClr val="bg1"/>
        </a:solidFill>
        <a:latin typeface="Rdg Vesta" pitchFamily="50" charset="0"/>
        <a:ea typeface="+mn-ea"/>
        <a:cs typeface="+mn-cs"/>
      </a:defRPr>
    </a:lvl5pPr>
    <a:lvl6pPr marL="2286000" algn="l" defTabSz="914400" rtl="0" eaLnBrk="1" latinLnBrk="0" hangingPunct="1">
      <a:defRPr sz="8600" kern="1200">
        <a:solidFill>
          <a:schemeClr val="bg1"/>
        </a:solidFill>
        <a:latin typeface="Rdg Vesta" pitchFamily="50" charset="0"/>
        <a:ea typeface="+mn-ea"/>
        <a:cs typeface="+mn-cs"/>
      </a:defRPr>
    </a:lvl6pPr>
    <a:lvl7pPr marL="2743200" algn="l" defTabSz="914400" rtl="0" eaLnBrk="1" latinLnBrk="0" hangingPunct="1">
      <a:defRPr sz="8600" kern="1200">
        <a:solidFill>
          <a:schemeClr val="bg1"/>
        </a:solidFill>
        <a:latin typeface="Rdg Vesta" pitchFamily="50" charset="0"/>
        <a:ea typeface="+mn-ea"/>
        <a:cs typeface="+mn-cs"/>
      </a:defRPr>
    </a:lvl7pPr>
    <a:lvl8pPr marL="3200400" algn="l" defTabSz="914400" rtl="0" eaLnBrk="1" latinLnBrk="0" hangingPunct="1">
      <a:defRPr sz="8600" kern="1200">
        <a:solidFill>
          <a:schemeClr val="bg1"/>
        </a:solidFill>
        <a:latin typeface="Rdg Vesta" pitchFamily="50" charset="0"/>
        <a:ea typeface="+mn-ea"/>
        <a:cs typeface="+mn-cs"/>
      </a:defRPr>
    </a:lvl8pPr>
    <a:lvl9pPr marL="3657600" algn="l" defTabSz="914400" rtl="0" eaLnBrk="1" latinLnBrk="0" hangingPunct="1">
      <a:defRPr sz="8600" kern="1200">
        <a:solidFill>
          <a:schemeClr val="bg1"/>
        </a:solidFill>
        <a:latin typeface="Rdg Vesta"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E4F3F4"/>
    <a:srgbClr val="851B09"/>
    <a:srgbClr val="0000CC"/>
    <a:srgbClr val="367E4E"/>
    <a:srgbClr val="365C3B"/>
    <a:srgbClr val="981D0A"/>
    <a:srgbClr val="D799A1"/>
    <a:srgbClr val="FFFFCC"/>
    <a:srgbClr val="194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0" autoAdjust="0"/>
    <p:restoredTop sz="91654" autoAdjust="0"/>
  </p:normalViewPr>
  <p:slideViewPr>
    <p:cSldViewPr>
      <p:cViewPr>
        <p:scale>
          <a:sx n="66" d="100"/>
          <a:sy n="66" d="100"/>
        </p:scale>
        <p:origin x="-822" y="-402"/>
      </p:cViewPr>
      <p:guideLst>
        <p:guide orient="horz" pos="2160"/>
        <p:guide pos="2880"/>
      </p:guideLst>
    </p:cSldViewPr>
  </p:slideViewPr>
  <p:notesTextViewPr>
    <p:cViewPr>
      <p:scale>
        <a:sx n="100" d="100"/>
        <a:sy n="100" d="100"/>
      </p:scale>
      <p:origin x="0" y="0"/>
    </p:cViewPr>
  </p:notesTextViewPr>
  <p:notesViewPr>
    <p:cSldViewPr>
      <p:cViewPr varScale="1">
        <p:scale>
          <a:sx n="72" d="100"/>
          <a:sy n="72" d="100"/>
        </p:scale>
        <p:origin x="-2076" y="-114"/>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defRPr sz="1200"/>
            </a:lvl1pPr>
          </a:lstStyle>
          <a:p>
            <a:endParaRPr lang="en-US"/>
          </a:p>
        </p:txBody>
      </p:sp>
      <p:sp>
        <p:nvSpPr>
          <p:cNvPr id="459779" name="Rectangle 3"/>
          <p:cNvSpPr>
            <a:spLocks noGrp="1" noChangeArrowheads="1"/>
          </p:cNvSpPr>
          <p:nvPr>
            <p:ph type="dt" sz="quarter" idx="1"/>
          </p:nvPr>
        </p:nvSpPr>
        <p:spPr bwMode="auto">
          <a:xfrm>
            <a:off x="3806825" y="0"/>
            <a:ext cx="2911475" cy="493713"/>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lgn="r">
              <a:defRPr sz="1200"/>
            </a:lvl1pPr>
          </a:lstStyle>
          <a:p>
            <a:endParaRPr lang="en-US"/>
          </a:p>
        </p:txBody>
      </p:sp>
      <p:sp>
        <p:nvSpPr>
          <p:cNvPr id="459780" name="Rectangle 4"/>
          <p:cNvSpPr>
            <a:spLocks noGrp="1" noChangeArrowheads="1"/>
          </p:cNvSpPr>
          <p:nvPr>
            <p:ph type="ftr" sz="quarter" idx="2"/>
          </p:nvPr>
        </p:nvSpPr>
        <p:spPr bwMode="auto">
          <a:xfrm>
            <a:off x="0" y="9374188"/>
            <a:ext cx="2911475" cy="493712"/>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lvl1pPr>
          </a:lstStyle>
          <a:p>
            <a:endParaRPr lang="en-US"/>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lvl1pPr>
          </a:lstStyle>
          <a:p>
            <a:fld id="{C94AD638-6B38-44E9-80A6-1AEEFA715452}" type="slidenum">
              <a:rPr lang="en-US"/>
              <a:pPr/>
              <a:t>‹#›</a:t>
            </a:fld>
            <a:endParaRPr lang="en-US"/>
          </a:p>
        </p:txBody>
      </p:sp>
    </p:spTree>
    <p:extLst>
      <p:ext uri="{BB962C8B-B14F-4D97-AF65-F5344CB8AC3E}">
        <p14:creationId xmlns:p14="http://schemas.microsoft.com/office/powerpoint/2010/main" val="26845820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defRPr sz="1200">
                <a:solidFill>
                  <a:schemeClr val="tx1"/>
                </a:solidFill>
                <a:latin typeface="Arial" charset="0"/>
              </a:defRPr>
            </a:lvl1pPr>
          </a:lstStyle>
          <a:p>
            <a:endParaRPr lang="en-GB"/>
          </a:p>
        </p:txBody>
      </p:sp>
      <p:sp>
        <p:nvSpPr>
          <p:cNvPr id="9219" name="Rectangle 3"/>
          <p:cNvSpPr>
            <a:spLocks noGrp="1" noChangeArrowheads="1"/>
          </p:cNvSpPr>
          <p:nvPr>
            <p:ph type="dt" idx="1"/>
          </p:nvPr>
        </p:nvSpPr>
        <p:spPr bwMode="auto">
          <a:xfrm>
            <a:off x="3805238" y="0"/>
            <a:ext cx="2911475" cy="493713"/>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lgn="r">
              <a:defRPr sz="1200">
                <a:solidFill>
                  <a:schemeClr val="tx1"/>
                </a:solidFill>
                <a:latin typeface="Arial" charset="0"/>
              </a:defRPr>
            </a:lvl1pPr>
          </a:lstStyle>
          <a:p>
            <a:endParaRPr lang="en-GB"/>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solidFill>
                  <a:schemeClr val="tx1"/>
                </a:solidFill>
                <a:latin typeface="Arial" charset="0"/>
              </a:defRPr>
            </a:lvl1pPr>
          </a:lstStyle>
          <a:p>
            <a:endParaRPr lang="en-GB"/>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solidFill>
                  <a:schemeClr val="tx1"/>
                </a:solidFill>
                <a:latin typeface="Arial" charset="0"/>
              </a:defRPr>
            </a:lvl1pPr>
          </a:lstStyle>
          <a:p>
            <a:fld id="{29FDB257-6FD9-4ABC-A90E-F8C2E44FE70D}" type="slidenum">
              <a:rPr lang="en-GB"/>
              <a:pPr/>
              <a:t>‹#›</a:t>
            </a:fld>
            <a:endParaRPr lang="en-GB"/>
          </a:p>
        </p:txBody>
      </p:sp>
    </p:spTree>
    <p:extLst>
      <p:ext uri="{BB962C8B-B14F-4D97-AF65-F5344CB8AC3E}">
        <p14:creationId xmlns:p14="http://schemas.microsoft.com/office/powerpoint/2010/main" val="3579748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CE650-1EE8-4757-9DEA-2DEC69FF5B6D}" type="slidenum">
              <a:rPr lang="en-GB"/>
              <a:pPr/>
              <a:t>1</a:t>
            </a:fld>
            <a:endParaRPr lang="en-GB"/>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dirty="0" smtClean="0"/>
              <a:t>30 </a:t>
            </a:r>
            <a:r>
              <a:rPr lang="en-US" dirty="0" err="1" smtClean="0"/>
              <a:t>mins</a:t>
            </a:r>
            <a:r>
              <a:rPr lang="en-US" dirty="0" smtClean="0"/>
              <a:t> + 10 minutes (20-25 slides?)</a:t>
            </a:r>
          </a:p>
          <a:p>
            <a:r>
              <a:rPr lang="en-US" dirty="0" smtClean="0"/>
              <a:t>Energy balance (briefly)</a:t>
            </a:r>
          </a:p>
          <a:p>
            <a:r>
              <a:rPr lang="en-US" dirty="0" smtClean="0"/>
              <a:t>Global precipitation</a:t>
            </a:r>
          </a:p>
          <a:p>
            <a:r>
              <a:rPr lang="en-US" dirty="0" smtClean="0"/>
              <a:t>EBM – fast/slow responses</a:t>
            </a:r>
          </a:p>
          <a:p>
            <a:r>
              <a:rPr lang="en-US" dirty="0" smtClean="0"/>
              <a:t>Andrews, </a:t>
            </a:r>
            <a:r>
              <a:rPr lang="en-US" dirty="0" err="1" smtClean="0"/>
              <a:t>etc</a:t>
            </a:r>
            <a:endParaRPr lang="en-US" dirty="0" smtClean="0"/>
          </a:p>
          <a:p>
            <a:r>
              <a:rPr lang="en-US" dirty="0" smtClean="0"/>
              <a:t>include </a:t>
            </a:r>
            <a:r>
              <a:rPr lang="en-US" dirty="0" err="1" smtClean="0"/>
              <a:t>Moyet</a:t>
            </a:r>
            <a:r>
              <a:rPr lang="en-US" dirty="0" smtClean="0"/>
              <a:t> study, Wu as well</a:t>
            </a:r>
          </a:p>
          <a:p>
            <a:r>
              <a:rPr lang="en-US" dirty="0" smtClean="0"/>
              <a:t>Implications for global circulation</a:t>
            </a:r>
          </a:p>
          <a:p>
            <a:r>
              <a:rPr lang="en-US" dirty="0" err="1" smtClean="0"/>
              <a:t>Inc</a:t>
            </a:r>
            <a:r>
              <a:rPr lang="en-US" dirty="0" smtClean="0"/>
              <a:t> Chadwick, Bony, …</a:t>
            </a:r>
          </a:p>
          <a:p>
            <a:r>
              <a:rPr lang="en-US" dirty="0" smtClean="0"/>
              <a:t>Intense rainfall, wet dry regions…</a:t>
            </a:r>
          </a:p>
          <a:p>
            <a:r>
              <a:rPr lang="en-US" dirty="0" smtClean="0"/>
              <a:t>Links to regional energy budgets (Muller &amp; O’Gorman, </a:t>
            </a:r>
            <a:r>
              <a:rPr lang="en-US" dirty="0" err="1" smtClean="0"/>
              <a:t>Levermann</a:t>
            </a:r>
            <a:r>
              <a:rPr lang="en-US" dirty="0" smtClean="0"/>
              <a:t>)</a:t>
            </a:r>
          </a:p>
          <a:p>
            <a:r>
              <a:rPr lang="en-US" dirty="0" smtClean="0"/>
              <a:t>Observational evidence?</a:t>
            </a:r>
          </a:p>
          <a:p>
            <a:r>
              <a:rPr lang="en-US" dirty="0" smtClean="0"/>
              <a:t>Links to hiatus?</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EXTRA SLIDE….</a:t>
            </a:r>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34</a:t>
            </a:fld>
            <a:endParaRPr lang="en-GB"/>
          </a:p>
        </p:txBody>
      </p:sp>
    </p:spTree>
    <p:extLst>
      <p:ext uri="{BB962C8B-B14F-4D97-AF65-F5344CB8AC3E}">
        <p14:creationId xmlns:p14="http://schemas.microsoft.com/office/powerpoint/2010/main" val="3345297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EXTRA SLIDE?????</a:t>
            </a:r>
          </a:p>
          <a:p>
            <a:r>
              <a:rPr lang="en-GB" dirty="0" smtClean="0"/>
              <a:t>Increase in R (down)</a:t>
            </a:r>
            <a:r>
              <a:rPr lang="en-GB" baseline="0" dirty="0" smtClean="0"/>
              <a:t> for specific humidity increase associated with 1 K temperature rise assuming constant RH [left]. Use 19 layer ECHAM5 model.</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35</a:t>
            </a:fld>
            <a:endParaRPr lang="en-GB"/>
          </a:p>
        </p:txBody>
      </p:sp>
    </p:spTree>
    <p:extLst>
      <p:ext uri="{BB962C8B-B14F-4D97-AF65-F5344CB8AC3E}">
        <p14:creationId xmlns:p14="http://schemas.microsoft.com/office/powerpoint/2010/main" val="2481641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7824" indent="-283778">
              <a:defRPr>
                <a:solidFill>
                  <a:schemeClr val="tx1"/>
                </a:solidFill>
                <a:latin typeface="Arial" pitchFamily="34" charset="0"/>
              </a:defRPr>
            </a:lvl2pPr>
            <a:lvl3pPr marL="1135113" indent="-227023">
              <a:defRPr>
                <a:solidFill>
                  <a:schemeClr val="tx1"/>
                </a:solidFill>
                <a:latin typeface="Arial" pitchFamily="34" charset="0"/>
              </a:defRPr>
            </a:lvl3pPr>
            <a:lvl4pPr marL="1589159" indent="-227023">
              <a:defRPr>
                <a:solidFill>
                  <a:schemeClr val="tx1"/>
                </a:solidFill>
                <a:latin typeface="Arial" pitchFamily="34" charset="0"/>
              </a:defRPr>
            </a:lvl4pPr>
            <a:lvl5pPr marL="2043204" indent="-227023">
              <a:defRPr>
                <a:solidFill>
                  <a:schemeClr val="tx1"/>
                </a:solidFill>
                <a:latin typeface="Arial" pitchFamily="34" charset="0"/>
              </a:defRPr>
            </a:lvl5pPr>
            <a:lvl6pPr marL="2497249" indent="-227023" eaLnBrk="0" fontAlgn="base" hangingPunct="0">
              <a:spcBef>
                <a:spcPct val="0"/>
              </a:spcBef>
              <a:spcAft>
                <a:spcPct val="0"/>
              </a:spcAft>
              <a:defRPr>
                <a:solidFill>
                  <a:schemeClr val="tx1"/>
                </a:solidFill>
                <a:latin typeface="Arial" pitchFamily="34" charset="0"/>
              </a:defRPr>
            </a:lvl6pPr>
            <a:lvl7pPr marL="2951295" indent="-227023" eaLnBrk="0" fontAlgn="base" hangingPunct="0">
              <a:spcBef>
                <a:spcPct val="0"/>
              </a:spcBef>
              <a:spcAft>
                <a:spcPct val="0"/>
              </a:spcAft>
              <a:defRPr>
                <a:solidFill>
                  <a:schemeClr val="tx1"/>
                </a:solidFill>
                <a:latin typeface="Arial" pitchFamily="34" charset="0"/>
              </a:defRPr>
            </a:lvl7pPr>
            <a:lvl8pPr marL="3405340" indent="-227023" eaLnBrk="0" fontAlgn="base" hangingPunct="0">
              <a:spcBef>
                <a:spcPct val="0"/>
              </a:spcBef>
              <a:spcAft>
                <a:spcPct val="0"/>
              </a:spcAft>
              <a:defRPr>
                <a:solidFill>
                  <a:schemeClr val="tx1"/>
                </a:solidFill>
                <a:latin typeface="Arial" pitchFamily="34" charset="0"/>
              </a:defRPr>
            </a:lvl8pPr>
            <a:lvl9pPr marL="3859385" indent="-227023" eaLnBrk="0" fontAlgn="base" hangingPunct="0">
              <a:spcBef>
                <a:spcPct val="0"/>
              </a:spcBef>
              <a:spcAft>
                <a:spcPct val="0"/>
              </a:spcAft>
              <a:defRPr>
                <a:solidFill>
                  <a:schemeClr val="tx1"/>
                </a:solidFill>
                <a:latin typeface="Arial" pitchFamily="34" charset="0"/>
              </a:defRPr>
            </a:lvl9pPr>
          </a:lstStyle>
          <a:p>
            <a:fld id="{3E58BA86-68DE-4DBB-B4B6-6B531C433C14}" type="slidenum">
              <a:rPr lang="en-US" smtClean="0">
                <a:solidFill>
                  <a:prstClr val="black"/>
                </a:solidFill>
              </a:rPr>
              <a:pPr/>
              <a:t>45</a:t>
            </a:fld>
            <a:endParaRPr lang="en-US" smtClean="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05779" y="9373558"/>
            <a:ext cx="2910949" cy="4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00E9A39-AD0A-40BC-90B0-3E8B209388F0}" type="slidenum">
              <a:rPr lang="en-US" sz="1200"/>
              <a:pPr algn="r" eaLnBrk="1" hangingPunct="1"/>
              <a:t>3</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Intro stuff – current understanding of the nature and importance of the problem: the water cycle is changing and vulnerability is inevitable…</a:t>
            </a:r>
          </a:p>
          <a:p>
            <a:pPr eaLnBrk="1" hangingPunct="1"/>
            <a:r>
              <a:rPr lang="en-GB" dirty="0" smtClean="0"/>
              <a:t>Model projections/intro</a:t>
            </a:r>
          </a:p>
          <a:p>
            <a:pPr eaLnBrk="1" hangingPunct="1"/>
            <a:r>
              <a:rPr lang="en-GB" dirty="0" smtClean="0"/>
              <a:t>Water vapour</a:t>
            </a:r>
          </a:p>
          <a:p>
            <a:pPr eaLnBrk="1" hangingPunct="1"/>
            <a:r>
              <a:rPr lang="en-GB" dirty="0" smtClean="0"/>
              <a:t>Intense rainfall events</a:t>
            </a:r>
          </a:p>
          <a:p>
            <a:pPr eaLnBrk="1" hangingPunct="1"/>
            <a:r>
              <a:rPr lang="en-GB" dirty="0" smtClean="0"/>
              <a:t>Evaporation</a:t>
            </a:r>
          </a:p>
          <a:p>
            <a:pPr eaLnBrk="1" hangingPunct="1"/>
            <a:r>
              <a:rPr lang="en-GB" dirty="0" smtClean="0"/>
              <a:t>Soil Moisture</a:t>
            </a:r>
          </a:p>
          <a:p>
            <a:pPr eaLnBrk="1" hangingPunct="1"/>
            <a:r>
              <a:rPr lang="en-GB" dirty="0" smtClean="0"/>
              <a:t>Precipitation and extremes</a:t>
            </a:r>
          </a:p>
          <a:p>
            <a:pPr eaLnBrk="1" hangingPunct="1"/>
            <a:r>
              <a:rPr lang="en-GB" dirty="0" smtClean="0"/>
              <a:t>Anticipated large-scale responses</a:t>
            </a:r>
          </a:p>
          <a:p>
            <a:pPr eaLnBrk="1" hangingPunct="1"/>
            <a:r>
              <a:rPr lang="en-GB" dirty="0" smtClean="0"/>
              <a:t>Toward regional responses</a:t>
            </a:r>
          </a:p>
          <a:p>
            <a:pPr eaLnBrk="1" hangingPunct="1"/>
            <a:r>
              <a:rPr lang="en-GB" dirty="0" smtClean="0"/>
              <a:t>Unanswered questions</a:t>
            </a:r>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05779" y="9373558"/>
            <a:ext cx="2910949" cy="492763"/>
          </a:xfrm>
          <a:prstGeom prst="rect">
            <a:avLst/>
          </a:prstGeom>
          <a:noFill/>
          <a:ln w="9525">
            <a:noFill/>
            <a:miter lim="800000"/>
            <a:headEnd/>
            <a:tailEnd/>
          </a:ln>
        </p:spPr>
        <p:txBody>
          <a:bodyPr lIns="90809" tIns="45405" rIns="90809" bIns="45405" anchor="b"/>
          <a:lstStyle/>
          <a:p>
            <a:pPr algn="r" eaLnBrk="1" hangingPunct="1"/>
            <a:fld id="{2FD2BB63-DB9F-48E4-B7F9-7D620C5CFE8D}" type="slidenum">
              <a:rPr lang="en-US" sz="1200"/>
              <a:pPr algn="r" eaLnBrk="1" hangingPunct="1"/>
              <a:t>4</a:t>
            </a:fld>
            <a:endParaRPr lang="en-US" sz="1200"/>
          </a:p>
        </p:txBody>
      </p:sp>
      <p:sp>
        <p:nvSpPr>
          <p:cNvPr id="11267" name="Rectangle 2"/>
          <p:cNvSpPr>
            <a:spLocks noGrp="1" noRot="1" noChangeAspect="1" noChangeArrowheads="1" noTextEdit="1"/>
          </p:cNvSpPr>
          <p:nvPr>
            <p:ph type="sldImg"/>
          </p:nvPr>
        </p:nvSpPr>
        <p:spPr>
          <a:xfrm>
            <a:off x="952500" y="773113"/>
            <a:ext cx="4852988" cy="3640137"/>
          </a:xfrm>
          <a:ln/>
        </p:spPr>
      </p:sp>
      <p:sp>
        <p:nvSpPr>
          <p:cNvPr id="11268" name="Rectangle 3"/>
          <p:cNvSpPr>
            <a:spLocks noGrp="1" noChangeArrowheads="1"/>
          </p:cNvSpPr>
          <p:nvPr>
            <p:ph type="body" idx="1"/>
          </p:nvPr>
        </p:nvSpPr>
        <p:spPr>
          <a:xfrm>
            <a:off x="910557" y="4720736"/>
            <a:ext cx="4933358" cy="4412758"/>
          </a:xfrm>
          <a:noFill/>
          <a:ln/>
        </p:spPr>
        <p:txBody>
          <a:bodyPr/>
          <a:lstStyle/>
          <a:p>
            <a:pPr eaLnBrk="1" hangingPunct="1"/>
            <a:r>
              <a:rPr lang="en-GB" smtClean="0">
                <a:latin typeface="Arial" charset="0"/>
              </a:rPr>
              <a:t>There is huge uncertainty in global precipitation projections, relating both to climate sensitivity and mitigation pathways.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7824" indent="-283778">
              <a:defRPr>
                <a:solidFill>
                  <a:schemeClr val="tx1"/>
                </a:solidFill>
                <a:latin typeface="Arial" pitchFamily="34" charset="0"/>
              </a:defRPr>
            </a:lvl2pPr>
            <a:lvl3pPr marL="1135113" indent="-227023">
              <a:defRPr>
                <a:solidFill>
                  <a:schemeClr val="tx1"/>
                </a:solidFill>
                <a:latin typeface="Arial" pitchFamily="34" charset="0"/>
              </a:defRPr>
            </a:lvl3pPr>
            <a:lvl4pPr marL="1589159" indent="-227023">
              <a:defRPr>
                <a:solidFill>
                  <a:schemeClr val="tx1"/>
                </a:solidFill>
                <a:latin typeface="Arial" pitchFamily="34" charset="0"/>
              </a:defRPr>
            </a:lvl4pPr>
            <a:lvl5pPr marL="2043204" indent="-227023">
              <a:defRPr>
                <a:solidFill>
                  <a:schemeClr val="tx1"/>
                </a:solidFill>
                <a:latin typeface="Arial" pitchFamily="34" charset="0"/>
              </a:defRPr>
            </a:lvl5pPr>
            <a:lvl6pPr marL="2497249" indent="-227023" eaLnBrk="0" fontAlgn="base" hangingPunct="0">
              <a:spcBef>
                <a:spcPct val="0"/>
              </a:spcBef>
              <a:spcAft>
                <a:spcPct val="0"/>
              </a:spcAft>
              <a:defRPr>
                <a:solidFill>
                  <a:schemeClr val="tx1"/>
                </a:solidFill>
                <a:latin typeface="Arial" pitchFamily="34" charset="0"/>
              </a:defRPr>
            </a:lvl6pPr>
            <a:lvl7pPr marL="2951295" indent="-227023" eaLnBrk="0" fontAlgn="base" hangingPunct="0">
              <a:spcBef>
                <a:spcPct val="0"/>
              </a:spcBef>
              <a:spcAft>
                <a:spcPct val="0"/>
              </a:spcAft>
              <a:defRPr>
                <a:solidFill>
                  <a:schemeClr val="tx1"/>
                </a:solidFill>
                <a:latin typeface="Arial" pitchFamily="34" charset="0"/>
              </a:defRPr>
            </a:lvl7pPr>
            <a:lvl8pPr marL="3405340" indent="-227023" eaLnBrk="0" fontAlgn="base" hangingPunct="0">
              <a:spcBef>
                <a:spcPct val="0"/>
              </a:spcBef>
              <a:spcAft>
                <a:spcPct val="0"/>
              </a:spcAft>
              <a:defRPr>
                <a:solidFill>
                  <a:schemeClr val="tx1"/>
                </a:solidFill>
                <a:latin typeface="Arial" pitchFamily="34" charset="0"/>
              </a:defRPr>
            </a:lvl8pPr>
            <a:lvl9pPr marL="3859385" indent="-227023" eaLnBrk="0" fontAlgn="base" hangingPunct="0">
              <a:spcBef>
                <a:spcPct val="0"/>
              </a:spcBef>
              <a:spcAft>
                <a:spcPct val="0"/>
              </a:spcAft>
              <a:defRPr>
                <a:solidFill>
                  <a:schemeClr val="tx1"/>
                </a:solidFill>
                <a:latin typeface="Arial" pitchFamily="34" charset="0"/>
              </a:defRPr>
            </a:lvl9pPr>
          </a:lstStyle>
          <a:p>
            <a:fld id="{3E58BA86-68DE-4DBB-B4B6-6B531C433C14}" type="slidenum">
              <a:rPr lang="en-US" smtClean="0">
                <a:solidFill>
                  <a:prstClr val="black"/>
                </a:solidFill>
              </a:rPr>
              <a:pPr/>
              <a:t>6</a:t>
            </a:fld>
            <a:endParaRPr lang="en-US" smtClean="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05779" y="9373558"/>
            <a:ext cx="2910949" cy="4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E7EE217-F1E5-45F2-B9F7-F41058813C5C}" type="slidenum">
              <a:rPr lang="en-US" sz="1200">
                <a:solidFill>
                  <a:prstClr val="black"/>
                </a:solidFill>
              </a:rPr>
              <a:pPr algn="r"/>
              <a:t>9</a:t>
            </a:fld>
            <a:endParaRPr lang="en-US" sz="120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Evaporation increases more slowly than moisture in the models due to reductions in wind stress, increases in surface stability and increases in low-level relative humidity. In situ and satellite observations will be key in determining the realism of this response. There are also obvious links to ocean fluxes including Keith Haines’ work.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05779" y="9373558"/>
            <a:ext cx="2910949" cy="4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48F55DB-5650-41A2-A8ED-D9CBC6265C0E}" type="slidenum">
              <a:rPr lang="en-US" sz="1200"/>
              <a:pPr algn="r" eaLnBrk="1" hangingPunct="1"/>
              <a:t>10</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CO2 heats the atmosphere increasing stability and reducing precipitation while solar changes have a smaller effect. While the model response to temperature increases in consistent, based upon the enhanced net radiative cooling of a warmer atmosphere, the response of the water cycle to a complex pattern of forcing is less clear. Observations of surface and top of atmosphere radiation from CERES and GERB will address this question.</a:t>
            </a: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p:spPr>
        <p:txBody>
          <a:bodyPr/>
          <a:lstStyle/>
          <a:p>
            <a:r>
              <a:rPr lang="en-GB" smtClean="0">
                <a:latin typeface="Arial" charset="0"/>
              </a:rPr>
              <a:t>The main point to note is that models and observations are consistent in showing increases in low level water vapour with warming. Reanalyses such as ERA Interim, which are widely used, are not constrained to balance their energy or water budgets.</a:t>
            </a:r>
          </a:p>
          <a:p>
            <a:r>
              <a:rPr lang="en-GB" smtClean="0">
                <a:latin typeface="Arial" charset="0"/>
              </a:rPr>
              <a:t>For ocean-only satellite datasets I apply ERA Interim for poleward of 50 degrees latitude and for missing/land grid points.</a:t>
            </a:r>
          </a:p>
          <a:p>
            <a:r>
              <a:rPr lang="en-GB" smtClean="0">
                <a:latin typeface="Arial" charset="0"/>
              </a:rPr>
              <a:t>Note that SSM/I F13 2003-2007 CWV = 24.7794 mm; AMSRE 2003-2007 CWV = 24.8850</a:t>
            </a:r>
          </a:p>
        </p:txBody>
      </p:sp>
      <p:sp>
        <p:nvSpPr>
          <p:cNvPr id="34819" name="Slide Number Placeholder 3"/>
          <p:cNvSpPr txBox="1">
            <a:spLocks noGrp="1"/>
          </p:cNvSpPr>
          <p:nvPr/>
        </p:nvSpPr>
        <p:spPr bwMode="auto">
          <a:xfrm>
            <a:off x="3805779" y="9373558"/>
            <a:ext cx="2910949" cy="492763"/>
          </a:xfrm>
          <a:prstGeom prst="rect">
            <a:avLst/>
          </a:prstGeom>
          <a:noFill/>
          <a:ln w="9525">
            <a:noFill/>
            <a:miter lim="800000"/>
            <a:headEnd/>
            <a:tailEnd/>
          </a:ln>
        </p:spPr>
        <p:txBody>
          <a:bodyPr lIns="90809" tIns="45405" rIns="90809" bIns="45405" anchor="b"/>
          <a:lstStyle/>
          <a:p>
            <a:pPr algn="r"/>
            <a:fld id="{6737003D-8B62-411F-8F16-2B1FE0067A01}" type="slidenum">
              <a:rPr lang="en-US" sz="1200">
                <a:solidFill>
                  <a:prstClr val="black"/>
                </a:solidFill>
                <a:latin typeface="Arial" charset="0"/>
              </a:rPr>
              <a:pPr algn="r"/>
              <a:t>19</a:t>
            </a:fld>
            <a:endParaRPr lang="en-US" sz="1200">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05779" y="9373558"/>
            <a:ext cx="2910949" cy="4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34C791-5435-4796-9542-37995AF82DD1}" type="slidenum">
              <a:rPr lang="en-US" sz="1200">
                <a:solidFill>
                  <a:prstClr val="black"/>
                </a:solidFill>
              </a:rPr>
              <a:pPr algn="r"/>
              <a:t>25</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err="1" smtClean="0">
                <a:solidFill>
                  <a:schemeClr val="tx1"/>
                </a:solidFill>
              </a:rPr>
              <a:t>Deseasonalised</a:t>
            </a:r>
            <a:r>
              <a:rPr lang="en-GB" sz="1200" dirty="0" smtClean="0">
                <a:solidFill>
                  <a:schemeClr val="tx1"/>
                </a:solidFill>
              </a:rPr>
              <a:t> monthly anomalies of net radiation (60</a:t>
            </a:r>
            <a:r>
              <a:rPr lang="en-GB" sz="1200" baseline="30000" dirty="0" smtClean="0">
                <a:solidFill>
                  <a:schemeClr val="tx1"/>
                </a:solidFill>
              </a:rPr>
              <a:t>o</a:t>
            </a:r>
            <a:r>
              <a:rPr lang="en-GB" sz="1200" dirty="0" smtClean="0">
                <a:solidFill>
                  <a:schemeClr val="tx1"/>
                </a:solidFill>
              </a:rPr>
              <a:t>S-60</a:t>
            </a:r>
            <a:r>
              <a:rPr lang="en-GB" sz="1200" baseline="30000" dirty="0" smtClean="0">
                <a:solidFill>
                  <a:schemeClr val="tx1"/>
                </a:solidFill>
              </a:rPr>
              <a:t>o</a:t>
            </a:r>
            <a:r>
              <a:rPr lang="en-GB" sz="1200" dirty="0" smtClean="0">
                <a:solidFill>
                  <a:schemeClr val="tx1"/>
                </a:solidFill>
              </a:rPr>
              <a:t>N) from satellite data (ERBS WFOV; CERES) and reanalysis simulations (ERA Interim)  updated from ref 6 to include CMIP5 climate model simulations (AMIP 5 simulations from CNRM, NorESM1, HadGEM2 and INMCM4 in grey and combined historical and RCP4.5 scenario coupled simulations from  CNRM, </a:t>
            </a:r>
            <a:r>
              <a:rPr lang="en-GB" sz="1200" dirty="0" err="1" smtClean="0">
                <a:solidFill>
                  <a:schemeClr val="tx1"/>
                </a:solidFill>
              </a:rPr>
              <a:t>CanESM</a:t>
            </a:r>
            <a:r>
              <a:rPr lang="en-GB" sz="1200" dirty="0" smtClean="0">
                <a:solidFill>
                  <a:schemeClr val="tx1"/>
                </a:solidFill>
              </a:rPr>
              <a:t>, HadGEM2-ES and INMCM4 in blue shading). CERES has been updated to EBAF2.6 and ERA Interim to 1985-2010.</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33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320675"/>
            <a:ext cx="1979613" cy="55467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2475" y="320675"/>
            <a:ext cx="5791200" cy="5546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53194-4730-440D-932A-A91DBD4DA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02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13F45-EFCF-46F8-AAA7-64FE70879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205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63637-9A8D-4419-8A10-7EEF95F14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721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598F08-85EF-415E-B2A3-EA594115E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059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1BC252-3DA7-41E2-BED2-8E21B2C5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331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4DAB54-40DC-43D6-9326-EF3ECA9EF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502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43E85C-4BE8-4577-9B46-7B37D502EF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29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28A994-3685-4463-B219-972D2002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7838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3D5DB-AC56-4E36-B30D-CBF2773D81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673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F0780-7850-407E-95B7-2DF53787F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435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32DD61-F7B4-4CBB-9B49-69B7A88AE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079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8C085-72A6-4F1E-8290-BAF919B88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727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0A065B-F59A-44A9-A03E-879E9D7DA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179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49F1C3-B872-4406-A0D1-456AAC463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49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6BBAE3-2AF5-4BF1-B0D8-0701D9327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744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B57F21-3CC3-4BE6-92B3-E33251BACD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481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938954-6DB0-4371-83B5-7759225F3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256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2475" y="1647825"/>
            <a:ext cx="3884613"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89488" y="1647825"/>
            <a:ext cx="3886200"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393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8A1BE-2963-40AC-A7D7-2F6B6AE2C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330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A4620-51D8-46E0-ACF2-A5A04D294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875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470278-5C0B-404D-A971-5FB55E684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3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C6BAEC-2FFF-49BF-9B23-7C0240349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92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493EE0-060A-48B2-8ECC-73AD95D031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5108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7B6643-8BAF-40F2-B962-11871B892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989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BCFF2C-D320-48A1-9B2D-0D3BD956D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176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FA9DC9-A494-413F-85BD-C603B6FA70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055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5CC8FD-8992-440F-9045-03F08FEAEB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05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BA13B9-4050-425A-BD50-A5F0619FD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22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15581D-627B-476B-BC11-3E4139D05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299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7F4918-EEF2-473C-BE88-52545FEE0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923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36F25-45E1-4C89-9F73-88FBCEB61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930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A7AF7B-0335-4C00-A4FC-D6C82C36F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354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CA4BDF-4BCB-4995-8CA4-F16D1C153A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251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796C67-9C07-472D-984E-25B87FE58D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365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67B0DC-B3CB-4983-A355-7A488E79EC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49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571842-050C-434B-AB6B-B424D682A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408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0FC92C-A610-4F7A-B226-3D318558B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31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6924C9-C866-4737-A7B4-53DA40FC6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144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564A48-343F-416E-B394-00A9BCCC4C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2735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F72418-6F6C-4219-B873-04448BE7A7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909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456E65-66C2-42C2-A643-10D68ED6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278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B453F3-FD57-44CE-A8CE-AF355C56E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5178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8D196-59D2-43D3-8698-60E17653BB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0850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41CEB7-A787-4074-BF93-C4CD6637C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817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8C085-72A6-4F1E-8290-BAF919B88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117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0A065B-F59A-44A9-A03E-879E9D7DA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622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49F1C3-B872-4406-A0D1-456AAC463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03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6BBAE3-2AF5-4BF1-B0D8-0701D9327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5174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B57F21-3CC3-4BE6-92B3-E33251BACD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167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938954-6DB0-4371-83B5-7759225F3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208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425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8A1BE-2963-40AC-A7D7-2F6B6AE2C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65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A4620-51D8-46E0-ACF2-A5A04D294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23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470278-5C0B-404D-A971-5FB55E684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4535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C6BAEC-2FFF-49BF-9B23-7C0240349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63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hyperlink" Target="mailto:r.p.allan@reading.ac.uk"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hyperlink" Target="mailto:r.p.allan@reading.ac.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80" name="Picture 68" descr="Device-black"/>
          <p:cNvPicPr>
            <a:picLocks noChangeAspect="1" noChangeArrowheads="1"/>
          </p:cNvPicPr>
          <p:nvPr/>
        </p:nvPicPr>
        <p:blipFill>
          <a:blip r:embed="rId13" cstate="print"/>
          <a:srcRect/>
          <a:stretch>
            <a:fillRect/>
          </a:stretch>
        </p:blipFill>
        <p:spPr bwMode="auto">
          <a:xfrm>
            <a:off x="7524750" y="434975"/>
            <a:ext cx="1184275" cy="387350"/>
          </a:xfrm>
          <a:prstGeom prst="rect">
            <a:avLst/>
          </a:prstGeom>
          <a:noFill/>
        </p:spPr>
      </p:pic>
      <p:sp>
        <p:nvSpPr>
          <p:cNvPr id="13333" name="Rectangle 21"/>
          <p:cNvSpPr>
            <a:spLocks noGrp="1" noChangeArrowheads="1"/>
          </p:cNvSpPr>
          <p:nvPr>
            <p:ph type="title"/>
          </p:nvPr>
        </p:nvSpPr>
        <p:spPr bwMode="auto">
          <a:xfrm>
            <a:off x="752475" y="320675"/>
            <a:ext cx="5980113" cy="10604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3334" name="Rectangle 22"/>
          <p:cNvSpPr>
            <a:spLocks noGrp="1" noChangeArrowheads="1"/>
          </p:cNvSpPr>
          <p:nvPr>
            <p:ph type="body" idx="1"/>
          </p:nvPr>
        </p:nvSpPr>
        <p:spPr bwMode="auto">
          <a:xfrm>
            <a:off x="752475" y="1647825"/>
            <a:ext cx="7923213" cy="4219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a:t>
            </a:r>
          </a:p>
        </p:txBody>
      </p:sp>
      <p:sp>
        <p:nvSpPr>
          <p:cNvPr id="13360" name="Line 48"/>
          <p:cNvSpPr>
            <a:spLocks noChangeShapeType="1"/>
          </p:cNvSpPr>
          <p:nvPr/>
        </p:nvSpPr>
        <p:spPr bwMode="auto">
          <a:xfrm>
            <a:off x="2268538" y="6813550"/>
            <a:ext cx="2232025" cy="0"/>
          </a:xfrm>
          <a:prstGeom prst="line">
            <a:avLst/>
          </a:prstGeom>
          <a:noFill/>
          <a:ln w="9525">
            <a:noFill/>
            <a:round/>
            <a:headEnd/>
            <a:tailEnd/>
          </a:ln>
          <a:effectLst/>
        </p:spPr>
        <p:txBody>
          <a:bodyPr anchor="ctr"/>
          <a:lstStyle/>
          <a:p>
            <a:endParaRPr lang="en-GB"/>
          </a:p>
        </p:txBody>
      </p:sp>
      <p:sp>
        <p:nvSpPr>
          <p:cNvPr id="13361" name="Line 49"/>
          <p:cNvSpPr>
            <a:spLocks noChangeShapeType="1"/>
          </p:cNvSpPr>
          <p:nvPr/>
        </p:nvSpPr>
        <p:spPr bwMode="auto">
          <a:xfrm>
            <a:off x="1763713" y="6858000"/>
            <a:ext cx="3095625" cy="0"/>
          </a:xfrm>
          <a:prstGeom prst="line">
            <a:avLst/>
          </a:prstGeom>
          <a:noFill/>
          <a:ln w="9525">
            <a:noFill/>
            <a:round/>
            <a:headEnd/>
            <a:tailEnd/>
          </a:ln>
          <a:effectLst/>
        </p:spPr>
        <p:txBody>
          <a:bodyPr anchor="ctr"/>
          <a:lstStyle/>
          <a:p>
            <a:endParaRPr lang="en-GB"/>
          </a:p>
        </p:txBody>
      </p:sp>
      <p:sp>
        <p:nvSpPr>
          <p:cNvPr id="13381" name="Rectangle 69"/>
          <p:cNvSpPr>
            <a:spLocks noChangeArrowheads="1"/>
          </p:cNvSpPr>
          <p:nvPr/>
        </p:nvSpPr>
        <p:spPr bwMode="hidden">
          <a:xfrm>
            <a:off x="7343775" y="0"/>
            <a:ext cx="1800225" cy="1125538"/>
          </a:xfrm>
          <a:prstGeom prst="rect">
            <a:avLst/>
          </a:prstGeom>
          <a:solidFill>
            <a:schemeClr val="bg1"/>
          </a:solidFill>
          <a:ln w="9525" algn="ctr">
            <a:noFill/>
            <a:miter lim="800000"/>
            <a:headEnd/>
            <a:tailEnd/>
          </a:ln>
          <a:effectLst/>
        </p:spPr>
        <p:txBody>
          <a:bodyPr wrap="none" anchor="ctr"/>
          <a:lstStyle/>
          <a:p>
            <a:endParaRPr lang="en-GB"/>
          </a:p>
        </p:txBody>
      </p:sp>
      <p:pic>
        <p:nvPicPr>
          <p:cNvPr id="13379" name="Picture 67" descr="Device-white"/>
          <p:cNvPicPr>
            <a:picLocks noChangeAspect="1" noChangeArrowheads="1"/>
          </p:cNvPicPr>
          <p:nvPr/>
        </p:nvPicPr>
        <p:blipFill>
          <a:blip r:embed="rId14" cstate="print"/>
          <a:srcRect/>
          <a:stretch>
            <a:fillRect/>
          </a:stretch>
        </p:blipFill>
        <p:spPr bwMode="hidden">
          <a:xfrm>
            <a:off x="7524750" y="436563"/>
            <a:ext cx="1184275" cy="387350"/>
          </a:xfrm>
          <a:prstGeom prst="rect">
            <a:avLst/>
          </a:prstGeom>
          <a:solidFill>
            <a:schemeClr val="bg1"/>
          </a:solid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iming>
    <p:tnLst>
      <p:par>
        <p:cTn id="1" dur="indefinite" restart="never" nodeType="tmRoot"/>
      </p:par>
    </p:tnLst>
  </p:timing>
  <p:hf hdr="0" dt="0"/>
  <p:txStyles>
    <p:titleStyle>
      <a:lvl1pPr algn="l" rtl="0" fontAlgn="base">
        <a:lnSpc>
          <a:spcPct val="85000"/>
        </a:lnSpc>
        <a:spcBef>
          <a:spcPct val="0"/>
        </a:spcBef>
        <a:spcAft>
          <a:spcPct val="0"/>
        </a:spcAft>
        <a:defRPr sz="2800">
          <a:solidFill>
            <a:schemeClr val="tx1"/>
          </a:solidFill>
          <a:latin typeface="+mj-lt"/>
          <a:ea typeface="+mj-ea"/>
          <a:cs typeface="+mj-cs"/>
        </a:defRPr>
      </a:lvl1pPr>
      <a:lvl2pPr algn="l" rtl="0" fontAlgn="base">
        <a:lnSpc>
          <a:spcPct val="85000"/>
        </a:lnSpc>
        <a:spcBef>
          <a:spcPct val="0"/>
        </a:spcBef>
        <a:spcAft>
          <a:spcPct val="0"/>
        </a:spcAft>
        <a:defRPr sz="2800">
          <a:solidFill>
            <a:schemeClr val="tx1"/>
          </a:solidFill>
          <a:latin typeface="Rdg Vesta" pitchFamily="50" charset="0"/>
        </a:defRPr>
      </a:lvl2pPr>
      <a:lvl3pPr algn="l" rtl="0" fontAlgn="base">
        <a:lnSpc>
          <a:spcPct val="85000"/>
        </a:lnSpc>
        <a:spcBef>
          <a:spcPct val="0"/>
        </a:spcBef>
        <a:spcAft>
          <a:spcPct val="0"/>
        </a:spcAft>
        <a:defRPr sz="2800">
          <a:solidFill>
            <a:schemeClr val="tx1"/>
          </a:solidFill>
          <a:latin typeface="Rdg Vesta" pitchFamily="50" charset="0"/>
        </a:defRPr>
      </a:lvl3pPr>
      <a:lvl4pPr algn="l" rtl="0" fontAlgn="base">
        <a:lnSpc>
          <a:spcPct val="85000"/>
        </a:lnSpc>
        <a:spcBef>
          <a:spcPct val="0"/>
        </a:spcBef>
        <a:spcAft>
          <a:spcPct val="0"/>
        </a:spcAft>
        <a:defRPr sz="2800">
          <a:solidFill>
            <a:schemeClr val="tx1"/>
          </a:solidFill>
          <a:latin typeface="Rdg Vesta" pitchFamily="50" charset="0"/>
        </a:defRPr>
      </a:lvl4pPr>
      <a:lvl5pPr algn="l" rtl="0" fontAlgn="base">
        <a:lnSpc>
          <a:spcPct val="85000"/>
        </a:lnSpc>
        <a:spcBef>
          <a:spcPct val="0"/>
        </a:spcBef>
        <a:spcAft>
          <a:spcPct val="0"/>
        </a:spcAft>
        <a:defRPr sz="2800">
          <a:solidFill>
            <a:schemeClr val="tx1"/>
          </a:solidFill>
          <a:latin typeface="Rdg Vesta" pitchFamily="50" charset="0"/>
        </a:defRPr>
      </a:lvl5pPr>
      <a:lvl6pPr marL="457200" algn="l" rtl="0" fontAlgn="base">
        <a:lnSpc>
          <a:spcPct val="85000"/>
        </a:lnSpc>
        <a:spcBef>
          <a:spcPct val="0"/>
        </a:spcBef>
        <a:spcAft>
          <a:spcPct val="0"/>
        </a:spcAft>
        <a:defRPr sz="2800">
          <a:solidFill>
            <a:schemeClr val="tx1"/>
          </a:solidFill>
          <a:latin typeface="Rdg Vesta" pitchFamily="50" charset="0"/>
        </a:defRPr>
      </a:lvl6pPr>
      <a:lvl7pPr marL="914400" algn="l" rtl="0" fontAlgn="base">
        <a:lnSpc>
          <a:spcPct val="85000"/>
        </a:lnSpc>
        <a:spcBef>
          <a:spcPct val="0"/>
        </a:spcBef>
        <a:spcAft>
          <a:spcPct val="0"/>
        </a:spcAft>
        <a:defRPr sz="2800">
          <a:solidFill>
            <a:schemeClr val="tx1"/>
          </a:solidFill>
          <a:latin typeface="Rdg Vesta" pitchFamily="50" charset="0"/>
        </a:defRPr>
      </a:lvl7pPr>
      <a:lvl8pPr marL="1371600" algn="l" rtl="0" fontAlgn="base">
        <a:lnSpc>
          <a:spcPct val="85000"/>
        </a:lnSpc>
        <a:spcBef>
          <a:spcPct val="0"/>
        </a:spcBef>
        <a:spcAft>
          <a:spcPct val="0"/>
        </a:spcAft>
        <a:defRPr sz="2800">
          <a:solidFill>
            <a:schemeClr val="tx1"/>
          </a:solidFill>
          <a:latin typeface="Rdg Vesta" pitchFamily="50" charset="0"/>
        </a:defRPr>
      </a:lvl8pPr>
      <a:lvl9pPr marL="1828800" algn="l" rtl="0" fontAlgn="base">
        <a:lnSpc>
          <a:spcPct val="85000"/>
        </a:lnSpc>
        <a:spcBef>
          <a:spcPct val="0"/>
        </a:spcBef>
        <a:spcAft>
          <a:spcPct val="0"/>
        </a:spcAft>
        <a:defRPr sz="2800">
          <a:solidFill>
            <a:schemeClr val="tx1"/>
          </a:solidFill>
          <a:latin typeface="Rdg Vesta" pitchFamily="50" charset="0"/>
        </a:defRPr>
      </a:lvl9pPr>
    </p:titleStyle>
    <p:bodyStyle>
      <a:lvl1pPr algn="l" rtl="0" fontAlgn="base">
        <a:lnSpc>
          <a:spcPct val="95000"/>
        </a:lnSpc>
        <a:spcBef>
          <a:spcPct val="20000"/>
        </a:spcBef>
        <a:spcAft>
          <a:spcPct val="0"/>
        </a:spcAft>
        <a:defRPr sz="8600">
          <a:solidFill>
            <a:schemeClr val="tx2"/>
          </a:solidFill>
          <a:latin typeface="+mn-lt"/>
          <a:ea typeface="+mn-ea"/>
          <a:cs typeface="+mn-cs"/>
        </a:defRPr>
      </a:lvl1pPr>
      <a:lvl2pPr marL="2330450" indent="-533400" algn="l" rtl="0" fontAlgn="base">
        <a:spcBef>
          <a:spcPct val="20000"/>
        </a:spcBef>
        <a:spcAft>
          <a:spcPct val="0"/>
        </a:spcAft>
        <a:defRPr sz="2800">
          <a:solidFill>
            <a:schemeClr val="tx1"/>
          </a:solidFill>
          <a:latin typeface="Arial" charset="0"/>
        </a:defRPr>
      </a:lvl2pPr>
      <a:lvl3pPr marL="2967038" indent="-457200" algn="l" rtl="0" fontAlgn="base">
        <a:spcBef>
          <a:spcPct val="20000"/>
        </a:spcBef>
        <a:spcAft>
          <a:spcPct val="0"/>
        </a:spcAft>
        <a:buChar char="•"/>
        <a:defRPr sz="2400">
          <a:solidFill>
            <a:schemeClr val="tx1"/>
          </a:solidFill>
          <a:latin typeface="Arial" charset="0"/>
        </a:defRPr>
      </a:lvl3pPr>
      <a:lvl4pPr marL="3527425" indent="-381000" algn="l" rtl="0" fontAlgn="base">
        <a:spcBef>
          <a:spcPct val="20000"/>
        </a:spcBef>
        <a:spcAft>
          <a:spcPct val="0"/>
        </a:spcAft>
        <a:buChar char="–"/>
        <a:defRPr sz="2000">
          <a:solidFill>
            <a:schemeClr val="tx1"/>
          </a:solidFill>
          <a:latin typeface="Arial" charset="0"/>
        </a:defRPr>
      </a:lvl4pPr>
      <a:lvl5pPr marL="4087813" indent="-381000" algn="l" rtl="0" fontAlgn="base">
        <a:spcBef>
          <a:spcPct val="20000"/>
        </a:spcBef>
        <a:spcAft>
          <a:spcPct val="0"/>
        </a:spcAft>
        <a:buChar char="»"/>
        <a:defRPr sz="2000">
          <a:solidFill>
            <a:schemeClr val="tx1"/>
          </a:solidFill>
          <a:latin typeface="Arial" charset="0"/>
        </a:defRPr>
      </a:lvl5pPr>
      <a:lvl6pPr marL="4545013" indent="-381000" algn="l" rtl="0" fontAlgn="base">
        <a:spcBef>
          <a:spcPct val="20000"/>
        </a:spcBef>
        <a:spcAft>
          <a:spcPct val="0"/>
        </a:spcAft>
        <a:buChar char="»"/>
        <a:defRPr sz="2000">
          <a:solidFill>
            <a:schemeClr val="tx1"/>
          </a:solidFill>
          <a:latin typeface="Arial" charset="0"/>
        </a:defRPr>
      </a:lvl6pPr>
      <a:lvl7pPr marL="5002213" indent="-381000" algn="l" rtl="0" fontAlgn="base">
        <a:spcBef>
          <a:spcPct val="20000"/>
        </a:spcBef>
        <a:spcAft>
          <a:spcPct val="0"/>
        </a:spcAft>
        <a:buChar char="»"/>
        <a:defRPr sz="2000">
          <a:solidFill>
            <a:schemeClr val="tx1"/>
          </a:solidFill>
          <a:latin typeface="Arial" charset="0"/>
        </a:defRPr>
      </a:lvl7pPr>
      <a:lvl8pPr marL="5459413" indent="-381000" algn="l" rtl="0" fontAlgn="base">
        <a:spcBef>
          <a:spcPct val="20000"/>
        </a:spcBef>
        <a:spcAft>
          <a:spcPct val="0"/>
        </a:spcAft>
        <a:buChar char="»"/>
        <a:defRPr sz="2000">
          <a:solidFill>
            <a:schemeClr val="tx1"/>
          </a:solidFill>
          <a:latin typeface="Arial" charset="0"/>
        </a:defRPr>
      </a:lvl8pPr>
      <a:lvl9pPr marL="5916613" indent="-3810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Rdg Vesta" pitchFamily="50" charset="0"/>
        </a:defRPr>
      </a:lvl2pPr>
      <a:lvl3pPr algn="l" rtl="0" fontAlgn="base">
        <a:spcBef>
          <a:spcPct val="0"/>
        </a:spcBef>
        <a:spcAft>
          <a:spcPct val="0"/>
        </a:spcAft>
        <a:defRPr sz="4400">
          <a:solidFill>
            <a:schemeClr val="tx2"/>
          </a:solidFill>
          <a:latin typeface="Rdg Vesta" pitchFamily="50" charset="0"/>
        </a:defRPr>
      </a:lvl3pPr>
      <a:lvl4pPr algn="l" rtl="0" fontAlgn="base">
        <a:spcBef>
          <a:spcPct val="0"/>
        </a:spcBef>
        <a:spcAft>
          <a:spcPct val="0"/>
        </a:spcAft>
        <a:defRPr sz="4400">
          <a:solidFill>
            <a:schemeClr val="tx2"/>
          </a:solidFill>
          <a:latin typeface="Rdg Vesta" pitchFamily="50" charset="0"/>
        </a:defRPr>
      </a:lvl4pPr>
      <a:lvl5pPr algn="l" rtl="0" fontAlgn="base">
        <a:spcBef>
          <a:spcPct val="0"/>
        </a:spcBef>
        <a:spcAft>
          <a:spcPct val="0"/>
        </a:spcAft>
        <a:defRPr sz="4400">
          <a:solidFill>
            <a:schemeClr val="tx2"/>
          </a:solidFill>
          <a:latin typeface="Rdg Vesta" pitchFamily="50" charset="0"/>
        </a:defRPr>
      </a:lvl5pPr>
      <a:lvl6pPr marL="457200" algn="l" rtl="0" fontAlgn="base">
        <a:spcBef>
          <a:spcPct val="0"/>
        </a:spcBef>
        <a:spcAft>
          <a:spcPct val="0"/>
        </a:spcAft>
        <a:defRPr sz="4400">
          <a:solidFill>
            <a:schemeClr val="tx2"/>
          </a:solidFill>
          <a:latin typeface="Rdg Vesta" pitchFamily="50" charset="0"/>
        </a:defRPr>
      </a:lvl6pPr>
      <a:lvl7pPr marL="914400" algn="l" rtl="0" fontAlgn="base">
        <a:spcBef>
          <a:spcPct val="0"/>
        </a:spcBef>
        <a:spcAft>
          <a:spcPct val="0"/>
        </a:spcAft>
        <a:defRPr sz="4400">
          <a:solidFill>
            <a:schemeClr val="tx2"/>
          </a:solidFill>
          <a:latin typeface="Rdg Vesta" pitchFamily="50" charset="0"/>
        </a:defRPr>
      </a:lvl7pPr>
      <a:lvl8pPr marL="1371600" algn="l" rtl="0" fontAlgn="base">
        <a:spcBef>
          <a:spcPct val="0"/>
        </a:spcBef>
        <a:spcAft>
          <a:spcPct val="0"/>
        </a:spcAft>
        <a:defRPr sz="4400">
          <a:solidFill>
            <a:schemeClr val="tx2"/>
          </a:solidFill>
          <a:latin typeface="Rdg Vesta" pitchFamily="50" charset="0"/>
        </a:defRPr>
      </a:lvl8pPr>
      <a:lvl9pPr marL="1828800" algn="l" rtl="0" fontAlgn="base">
        <a:spcBef>
          <a:spcPct val="0"/>
        </a:spcBef>
        <a:spcAft>
          <a:spcPct val="0"/>
        </a:spcAft>
        <a:defRPr sz="4400">
          <a:solidFill>
            <a:schemeClr val="tx2"/>
          </a:solidFill>
          <a:latin typeface="Rdg Vesta" pitchFamily="50"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B88E0A5-1193-41E6-8788-8E0525FA40EA}" type="slidenum">
              <a:rPr lang="en-US">
                <a:solidFill>
                  <a:srgbClr val="000000"/>
                </a:solidFill>
                <a:latin typeface="Arial" pitchFamily="34" charset="0"/>
              </a:rPr>
              <a:pPr>
                <a:defRPr/>
              </a:pPr>
              <a:t>‹#›</a:t>
            </a:fld>
            <a:endParaRPr lang="en-US">
              <a:solidFill>
                <a:srgbClr val="000000"/>
              </a:solidFill>
              <a:latin typeface="Arial" pitchFamily="34" charset="0"/>
            </a:endParaRPr>
          </a:p>
        </p:txBody>
      </p:sp>
      <p:pic>
        <p:nvPicPr>
          <p:cNvPr id="1031" name="Picture 9" descr="Device-whit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hidden">
          <a:xfrm>
            <a:off x="7731125" y="228600"/>
            <a:ext cx="1184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2516461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0A949D58-2573-43F4-BD28-6145B531C616}" type="slidenum">
              <a:rPr lang="en-US">
                <a:solidFill>
                  <a:srgbClr val="000000"/>
                </a:solidFill>
              </a:rPr>
              <a:pPr>
                <a:defRPr/>
              </a:pPr>
              <a:t>‹#›</a:t>
            </a:fld>
            <a:endParaRPr lang="en-US">
              <a:solidFill>
                <a:srgbClr val="000000"/>
              </a:solidFill>
            </a:endParaRPr>
          </a:p>
        </p:txBody>
      </p:sp>
      <p:pic>
        <p:nvPicPr>
          <p:cNvPr id="1031" name="Picture 9" descr="Device-white"/>
          <p:cNvPicPr>
            <a:picLocks noChangeAspect="1" noChangeArrowheads="1"/>
          </p:cNvPicPr>
          <p:nvPr userDrawn="1"/>
        </p:nvPicPr>
        <p:blipFill>
          <a:blip r:embed="rId13"/>
          <a:srcRect/>
          <a:stretch>
            <a:fillRect/>
          </a:stretch>
        </p:blipFill>
        <p:spPr bwMode="hidden">
          <a:xfrm>
            <a:off x="7731125" y="228600"/>
            <a:ext cx="1184275" cy="387350"/>
          </a:xfrm>
          <a:prstGeom prst="rect">
            <a:avLst/>
          </a:prstGeom>
          <a:noFill/>
          <a:ln w="9525">
            <a:noFill/>
            <a:miter lim="800000"/>
            <a:headEnd/>
            <a:tailEnd/>
          </a:ln>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
        <p:nvSpPr>
          <p:cNvPr id="9" name="Rectangle 5"/>
          <p:cNvSpPr txBox="1">
            <a:spLocks noChangeArrowheads="1"/>
          </p:cNvSpPr>
          <p:nvPr userDrawn="1"/>
        </p:nvSpPr>
        <p:spPr>
          <a:xfrm>
            <a:off x="6444208" y="6409134"/>
            <a:ext cx="2699792" cy="47625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800" dirty="0" smtClean="0">
                <a:solidFill>
                  <a:srgbClr val="000000"/>
                </a:solidFill>
                <a:hlinkClick r:id="rId14"/>
              </a:rPr>
              <a:t>r.p.allan@reading.ac.uk</a:t>
            </a:r>
            <a:r>
              <a:rPr lang="en-US" sz="1800" dirty="0" smtClean="0">
                <a:solidFill>
                  <a:srgbClr val="000000"/>
                </a:solidFill>
              </a:rPr>
              <a:t> </a:t>
            </a:r>
          </a:p>
          <a:p>
            <a:pPr>
              <a:defRPr/>
            </a:pPr>
            <a:r>
              <a:rPr lang="en-US" sz="1800" dirty="0" smtClean="0">
                <a:solidFill>
                  <a:srgbClr val="000000"/>
                </a:solidFill>
              </a:rPr>
              <a:t> </a:t>
            </a:r>
            <a:endParaRPr lang="en-US" sz="1800" dirty="0">
              <a:solidFill>
                <a:srgbClr val="000000"/>
              </a:solidFill>
            </a:endParaRPr>
          </a:p>
        </p:txBody>
      </p:sp>
    </p:spTree>
    <p:extLst>
      <p:ext uri="{BB962C8B-B14F-4D97-AF65-F5344CB8AC3E}">
        <p14:creationId xmlns:p14="http://schemas.microsoft.com/office/powerpoint/2010/main" val="20915053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A0635F2E-61DF-4375-807F-C56DC93C61CF}" type="slidenum">
              <a:rPr lang="en-US">
                <a:solidFill>
                  <a:srgbClr val="000000"/>
                </a:solidFill>
              </a:rPr>
              <a:pPr>
                <a:defRPr/>
              </a:pPr>
              <a:t>‹#›</a:t>
            </a:fld>
            <a:endParaRPr lang="en-US">
              <a:solidFill>
                <a:srgbClr val="000000"/>
              </a:solidFill>
            </a:endParaRPr>
          </a:p>
        </p:txBody>
      </p:sp>
      <p:pic>
        <p:nvPicPr>
          <p:cNvPr id="1031" name="Picture 9" descr="Device-white"/>
          <p:cNvPicPr>
            <a:picLocks noChangeAspect="1" noChangeArrowheads="1"/>
          </p:cNvPicPr>
          <p:nvPr userDrawn="1"/>
        </p:nvPicPr>
        <p:blipFill>
          <a:blip r:embed="rId13"/>
          <a:srcRect/>
          <a:stretch>
            <a:fillRect/>
          </a:stretch>
        </p:blipFill>
        <p:spPr bwMode="hidden">
          <a:xfrm>
            <a:off x="7731125" y="228600"/>
            <a:ext cx="1184275" cy="387350"/>
          </a:xfrm>
          <a:prstGeom prst="rect">
            <a:avLst/>
          </a:prstGeom>
          <a:noFill/>
          <a:ln w="9525">
            <a:noFill/>
            <a:miter lim="800000"/>
            <a:headEnd/>
            <a:tailEnd/>
          </a:ln>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6538285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025568B-0A06-4207-96D5-69BA17A6E961}" type="slidenum">
              <a:rPr lang="en-US">
                <a:solidFill>
                  <a:srgbClr val="000000"/>
                </a:solidFill>
                <a:latin typeface="Arial" pitchFamily="34" charset="0"/>
              </a:rPr>
              <a:pPr>
                <a:defRPr/>
              </a:pPr>
              <a:t>‹#›</a:t>
            </a:fld>
            <a:endParaRPr lang="en-US">
              <a:solidFill>
                <a:srgbClr val="000000"/>
              </a:solidFill>
              <a:latin typeface="Arial" pitchFamily="34" charset="0"/>
            </a:endParaRPr>
          </a:p>
        </p:txBody>
      </p:sp>
      <p:pic>
        <p:nvPicPr>
          <p:cNvPr id="1031" name="Picture 9" descr="Device-whit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hidden">
          <a:xfrm>
            <a:off x="7731125" y="228600"/>
            <a:ext cx="1184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339973191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0A949D58-2573-43F4-BD28-6145B531C616}" type="slidenum">
              <a:rPr lang="en-US">
                <a:solidFill>
                  <a:srgbClr val="000000"/>
                </a:solidFill>
              </a:rPr>
              <a:pPr>
                <a:defRPr/>
              </a:pPr>
              <a:t>‹#›</a:t>
            </a:fld>
            <a:endParaRPr lang="en-US">
              <a:solidFill>
                <a:srgbClr val="000000"/>
              </a:solidFill>
            </a:endParaRPr>
          </a:p>
        </p:txBody>
      </p:sp>
      <p:pic>
        <p:nvPicPr>
          <p:cNvPr id="1031" name="Picture 9" descr="Device-white"/>
          <p:cNvPicPr>
            <a:picLocks noChangeAspect="1" noChangeArrowheads="1"/>
          </p:cNvPicPr>
          <p:nvPr userDrawn="1"/>
        </p:nvPicPr>
        <p:blipFill>
          <a:blip r:embed="rId13"/>
          <a:srcRect/>
          <a:stretch>
            <a:fillRect/>
          </a:stretch>
        </p:blipFill>
        <p:spPr bwMode="hidden">
          <a:xfrm>
            <a:off x="7731125" y="228600"/>
            <a:ext cx="1184275" cy="387350"/>
          </a:xfrm>
          <a:prstGeom prst="rect">
            <a:avLst/>
          </a:prstGeom>
          <a:noFill/>
          <a:ln w="9525">
            <a:noFill/>
            <a:miter lim="800000"/>
            <a:headEnd/>
            <a:tailEnd/>
          </a:ln>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
        <p:nvSpPr>
          <p:cNvPr id="9" name="Rectangle 5"/>
          <p:cNvSpPr txBox="1">
            <a:spLocks noChangeArrowheads="1"/>
          </p:cNvSpPr>
          <p:nvPr userDrawn="1"/>
        </p:nvSpPr>
        <p:spPr>
          <a:xfrm>
            <a:off x="6444208" y="6409134"/>
            <a:ext cx="2699792" cy="47625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800" dirty="0" smtClean="0">
                <a:solidFill>
                  <a:srgbClr val="000000"/>
                </a:solidFill>
                <a:hlinkClick r:id="rId14"/>
              </a:rPr>
              <a:t>r.p.allan@reading.ac.uk</a:t>
            </a:r>
            <a:r>
              <a:rPr lang="en-US" sz="1800" dirty="0" smtClean="0">
                <a:solidFill>
                  <a:srgbClr val="000000"/>
                </a:solidFill>
              </a:rPr>
              <a:t> </a:t>
            </a:r>
          </a:p>
          <a:p>
            <a:pPr>
              <a:defRPr/>
            </a:pPr>
            <a:r>
              <a:rPr lang="en-US" sz="1800" dirty="0" smtClean="0">
                <a:solidFill>
                  <a:srgbClr val="000000"/>
                </a:solidFill>
              </a:rPr>
              <a:t> </a:t>
            </a:r>
            <a:endParaRPr lang="en-US" sz="1800" dirty="0">
              <a:solidFill>
                <a:srgbClr val="000000"/>
              </a:solidFill>
            </a:endParaRPr>
          </a:p>
        </p:txBody>
      </p:sp>
    </p:spTree>
    <p:extLst>
      <p:ext uri="{BB962C8B-B14F-4D97-AF65-F5344CB8AC3E}">
        <p14:creationId xmlns:p14="http://schemas.microsoft.com/office/powerpoint/2010/main" val="396748547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journals.ametsoc.org/doi/abs/10.1175/2008JCLI2759.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iopscience.iop.org/1748-9326/7/3/034015/article" TargetMode="External"/><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hyperlink" Target="http://www.nature.com/nature/journal/v419/n6903/abs/nature01092.html" TargetMode="External"/><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onlinelibrary.wiley.com/doi/10.1002/grl.50318/abstract" TargetMode="External"/><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hyperlink" Target="http://onlinelibrary.wiley.com/doi/10.1029/2010GL043991/abstract" TargetMode="External"/><Relationship Id="rId5" Type="http://schemas.openxmlformats.org/officeDocument/2006/relationships/hyperlink" Target="http://www.met.reading.ac.uk/~sgs02rpa/PAPERS/Allan13SG.pdf"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link.springer.com/article/10.1007/s10712-011-9159-6" TargetMode="External"/><Relationship Id="rId7"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6.xml"/><Relationship Id="rId6" Type="http://schemas.openxmlformats.org/officeDocument/2006/relationships/hyperlink" Target="http://iopscience.iop.org/1748-9326/5/2/025211/fulltext/" TargetMode="External"/><Relationship Id="rId5" Type="http://schemas.openxmlformats.org/officeDocument/2006/relationships/hyperlink" Target="http://onlinelibrary.wiley.com/doi/10.1029/2011GL050067/abstract" TargetMode="External"/><Relationship Id="rId4" Type="http://schemas.openxmlformats.org/officeDocument/2006/relationships/hyperlink" Target="http://onlinelibrary.wiley.com/doi/10.1029/2010GL042895/abstrac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iopscience.iop.org/1748-9326/5/2/025212" TargetMode="External"/><Relationship Id="rId7" Type="http://schemas.openxmlformats.org/officeDocument/2006/relationships/hyperlink" Target="http://onlinelibrary.wiley.com/doi/10.1029/2010GL043730/abstract" TargetMode="External"/><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earth-syst-dynam-discuss.net/4/393/2013/esdd-4-393-2013.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met.reading.ac.uk/~sgs02rpa/PAPERS/Allan13SG.pdf" TargetMode="External"/><Relationship Id="rId2" Type="http://schemas.openxmlformats.org/officeDocument/2006/relationships/image" Target="../media/image43.gi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www.nature.com/nature/journal/v403/n6768/abs/403414a0.html" TargetMode="External"/><Relationship Id="rId2" Type="http://schemas.openxmlformats.org/officeDocument/2006/relationships/image" Target="../media/image44.png"/><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hyperlink" Target="http://www.nature.com/nature/journal/v342/n6251/abs/342758a0.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hyperlink" Target="http://www.met.reading.ac.uk/~sgs02rpa/PAPERS/Allan13SG.pdf"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www.google.co.uk/url?sa=t&amp;rct=j&amp;q=trenberth%202003%20changing%20character%20of%20precipitation&amp;source=web&amp;cd=1&amp;ved=0CCUQFjAA&amp;url=http://portal.iri.columbia.edu/~alesall/ouagaCILSS/articles/trenberth_bams2003.pdf&amp;ei=b-4rT6ieLsLv8APox6iADw&amp;usg=AFQjCNEThn97wRYTiR1hE46Hw4NnGP83tQ&amp;cad=rja" TargetMode="External"/><Relationship Id="rId7" Type="http://schemas.openxmlformats.org/officeDocument/2006/relationships/hyperlink" Target="http://www.agu.org/pubs/crossref/2012/2011JD016568.shtml" TargetMode="External"/><Relationship Id="rId2"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hyperlink" Target="http://www.nature.com/ngeo/journal/v5/n10/abs/ngeo1568.html" TargetMode="External"/><Relationship Id="rId5" Type="http://schemas.openxmlformats.org/officeDocument/2006/relationships/hyperlink" Target="http://www.nature.com/ngeo/journal/v6/n3/abs/ngeo1731.html" TargetMode="External"/><Relationship Id="rId4" Type="http://schemas.openxmlformats.org/officeDocument/2006/relationships/hyperlink" Target="http://www.sciencemag.org/content/321/5895/1481.abstract" TargetMode="External"/><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hyperlink" Target="http://www.nature.com/nature/journal/v419/n6903/abs/nature01092.html" TargetMode="External"/><Relationship Id="rId2" Type="http://schemas.openxmlformats.org/officeDocument/2006/relationships/image" Target="../media/image52.jpeg"/><Relationship Id="rId1" Type="http://schemas.openxmlformats.org/officeDocument/2006/relationships/slideLayout" Target="../slideLayouts/slideLayout29.xml"/><Relationship Id="rId4" Type="http://schemas.openxmlformats.org/officeDocument/2006/relationships/hyperlink" Target="http://iopscience.iop.org/1748-9326/5/2/025205"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hyperlink" Target="http://www.sciencemag.org/content/336/6080/455" TargetMode="External"/><Relationship Id="rId7" Type="http://schemas.openxmlformats.org/officeDocument/2006/relationships/hyperlink" Target="http://onlinelibrary.wiley.com/doi/10.1002/qj.49711347517/pdf" TargetMode="External"/><Relationship Id="rId2" Type="http://schemas.openxmlformats.org/officeDocument/2006/relationships/hyperlink" Target="http://journals.ametsoc.org/doi/abs/10.1175/JCLI3990.1" TargetMode="External"/><Relationship Id="rId1" Type="http://schemas.openxmlformats.org/officeDocument/2006/relationships/slideLayout" Target="../slideLayouts/slideLayout73.xml"/><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60.gif"/><Relationship Id="rId5" Type="http://schemas.openxmlformats.org/officeDocument/2006/relationships/hyperlink" Target="http://journals.ametsoc.org/doi/abs/10.1175/JCLI-D-12-00222.1" TargetMode="External"/><Relationship Id="rId4" Type="http://schemas.openxmlformats.org/officeDocument/2006/relationships/hyperlink" Target="http://www.met.reading.ac.uk/~sgs02rpa/PAPERS/Allan13SG.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iopscience.iop.org/1748-9326/8/3/034002/" TargetMode="External"/><Relationship Id="rId7" Type="http://schemas.openxmlformats.org/officeDocument/2006/relationships/image" Target="../media/image12.png"/><Relationship Id="rId2" Type="http://schemas.openxmlformats.org/officeDocument/2006/relationships/image" Target="../media/image61.jpeg"/><Relationship Id="rId1" Type="http://schemas.openxmlformats.org/officeDocument/2006/relationships/slideLayout" Target="../slideLayouts/slideLayout29.xml"/><Relationship Id="rId6" Type="http://schemas.openxmlformats.org/officeDocument/2006/relationships/hyperlink" Target="http://dx.doi.org/10.1007/s00382-011-1134-x" TargetMode="External"/><Relationship Id="rId5" Type="http://schemas.openxmlformats.org/officeDocument/2006/relationships/hyperlink" Target="http://journals.ametsoc.org/doi/full/10.1175/JCLI-D-12-00543.1" TargetMode="External"/><Relationship Id="rId4" Type="http://schemas.openxmlformats.org/officeDocument/2006/relationships/hyperlink" Target="http://www.nature.com/ngeo/journal/v6/n4/abs/ngeo1744.html" TargetMode="External"/><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hyperlink" Target="http://onlinelibrary.wiley.com/doi/10.1029/2010JD013817/abstract" TargetMode="External"/><Relationship Id="rId5" Type="http://schemas.openxmlformats.org/officeDocument/2006/relationships/hyperlink" Target="http://journals.ametsoc.org/doi/abs/10.1175/JCLI-D-12-00543.1" TargetMode="External"/><Relationship Id="rId4" Type="http://schemas.openxmlformats.org/officeDocument/2006/relationships/hyperlink" Target="http://www.nature.com/ngeo/journal/v6/n6/full/ngeo1799.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nature.com/ngeo/journal/v6/n6/full/ngeo1799.html" TargetMode="External"/><Relationship Id="rId7" Type="http://schemas.openxmlformats.org/officeDocument/2006/relationships/hyperlink" Target="http://www.nature.com/nclimate/journal/v3/n6/full/nclimate1840.html" TargetMode="External"/><Relationship Id="rId2"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hyperlink" Target="http://link.springer.com/article/10.1007/s00382-012-1484-z" TargetMode="External"/><Relationship Id="rId5" Type="http://schemas.openxmlformats.org/officeDocument/2006/relationships/hyperlink" Target="http://journals.ametsoc.org/doi/abs/10.1175/2011JCLI3932.1" TargetMode="External"/><Relationship Id="rId4" Type="http://schemas.openxmlformats.org/officeDocument/2006/relationships/hyperlink" Target="http://www.nature.com/nature/journal/v441/n7089/abs/nature04744.html"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link.springer.com/article/10.1007/s00382-010-0984-y" TargetMode="External"/><Relationship Id="rId3" Type="http://schemas.openxmlformats.org/officeDocument/2006/relationships/hyperlink" Target="http://onlinelibrary.wiley.com/doi/10.1002/grl.50502/abstract" TargetMode="External"/><Relationship Id="rId7" Type="http://schemas.openxmlformats.org/officeDocument/2006/relationships/hyperlink" Target="http://www.sciencemag.org/content/334/6055/502" TargetMode="External"/><Relationship Id="rId2" Type="http://schemas.openxmlformats.org/officeDocument/2006/relationships/image" Target="../media/image65.pn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hyperlink" Target="http://www.nature.com/nclimate/journal/v3/n7/full/nclimate1857.html" TargetMode="External"/><Relationship Id="rId4" Type="http://schemas.openxmlformats.org/officeDocument/2006/relationships/hyperlink" Target="http://journals.ametsoc.org/doi/abs/10.1175/BAMS-D-11-00074.1"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ukcip.org.uk/uk-impacts/uk-maps/maps/precipitation/" TargetMode="External"/><Relationship Id="rId2" Type="http://schemas.openxmlformats.org/officeDocument/2006/relationships/image" Target="../media/image18.wmf"/><Relationship Id="rId1" Type="http://schemas.openxmlformats.org/officeDocument/2006/relationships/slideLayout" Target="../slideLayouts/slideLayout51.xml"/><Relationship Id="rId6" Type="http://schemas.openxmlformats.org/officeDocument/2006/relationships/hyperlink" Target="http://www.pnas.org/content/106/49/20572.abstract" TargetMode="External"/><Relationship Id="rId5" Type="http://schemas.openxmlformats.org/officeDocument/2006/relationships/hyperlink" Target="http://journals.ametsoc.org/doi/abs/10.1175/JCLI-D-11-00354.1" TargetMode="External"/><Relationship Id="rId4" Type="http://schemas.openxmlformats.org/officeDocument/2006/relationships/image" Target="../media/image67.gif"/></Relationships>
</file>

<file path=ppt/slides/_rels/slide29.xml.rels><?xml version="1.0" encoding="UTF-8" standalone="yes"?>
<Relationships xmlns="http://schemas.openxmlformats.org/package/2006/relationships"><Relationship Id="rId3" Type="http://schemas.openxmlformats.org/officeDocument/2006/relationships/hyperlink" Target="http://www.ukcip.org.uk/uk-impacts/uk-maps/maps/precipitation/" TargetMode="External"/><Relationship Id="rId2" Type="http://schemas.openxmlformats.org/officeDocument/2006/relationships/image" Target="../media/image68.jpeg"/><Relationship Id="rId1" Type="http://schemas.openxmlformats.org/officeDocument/2006/relationships/slideLayout" Target="../slideLayouts/slideLayout46.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7.gi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hyperlink" Target="http://www.nature.com/nclimate/journal/v1/n5/full/nclimate1169.html" TargetMode="External"/><Relationship Id="rId3" Type="http://schemas.microsoft.com/office/2007/relationships/hdphoto" Target="../media/hdphoto1.wdp"/><Relationship Id="rId7" Type="http://schemas.openxmlformats.org/officeDocument/2006/relationships/hyperlink" Target="http://iopscience.iop.org/1748-9326/7/3/034015/article" TargetMode="External"/><Relationship Id="rId12" Type="http://schemas.openxmlformats.org/officeDocument/2006/relationships/hyperlink" Target="http://www.nature.com/ngeo/journal/v5/n2/abs/ngeo1375.html" TargetMode="External"/><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hyperlink" Target="http://www.pnas.org/content/106/49/20572.abstract" TargetMode="External"/><Relationship Id="rId11" Type="http://schemas.openxmlformats.org/officeDocument/2006/relationships/hyperlink" Target="http://link.springer.com/article/10.1007/s00382-012-1427-8" TargetMode="External"/><Relationship Id="rId5" Type="http://schemas.openxmlformats.org/officeDocument/2006/relationships/hyperlink" Target="http://link.springer.com/article/10.1007/s00382-012-1484-z" TargetMode="External"/><Relationship Id="rId10" Type="http://schemas.openxmlformats.org/officeDocument/2006/relationships/hyperlink" Target="http://journals.ametsoc.org/doi/abs/10.1175/2009JCLI2652.1" TargetMode="External"/><Relationship Id="rId4" Type="http://schemas.openxmlformats.org/officeDocument/2006/relationships/hyperlink" Target="http://t.co/csgIEMZX72" TargetMode="External"/><Relationship Id="rId9" Type="http://schemas.openxmlformats.org/officeDocument/2006/relationships/hyperlink" Target="http://link.springer.com/article/10.1007/s00382-010-0742-1/fulltext.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hyperlink" Target="http://onlinelibrary.wiley.com/doi/10.1002/met.285/ful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hyperlink" Target="http://link.springer.com/article/10.1007/s10712-011-9159-6" TargetMode="External"/><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hyperlink" Target="http://iopscience.iop.org/1748-9326/5/2/025211/fulltext/" TargetMode="External"/><Relationship Id="rId5" Type="http://schemas.openxmlformats.org/officeDocument/2006/relationships/image" Target="../media/image76.jpe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hyperlink" Target="http://link.springer.com/article/10.1007/s10712-011-9159-6" TargetMode="External"/><Relationship Id="rId2" Type="http://schemas.openxmlformats.org/officeDocument/2006/relationships/image" Target="../media/image77.png"/><Relationship Id="rId1" Type="http://schemas.openxmlformats.org/officeDocument/2006/relationships/slideLayout" Target="../slideLayouts/slideLayout39.xml"/><Relationship Id="rId4" Type="http://schemas.openxmlformats.org/officeDocument/2006/relationships/hyperlink" Target="http://iopscience.iop.org/1748-9326/5/2/025211/fulltext/"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onlinelibrary.wiley.com/doi/10.1029/2010GL042895/abstract" TargetMode="External"/><Relationship Id="rId3" Type="http://schemas.openxmlformats.org/officeDocument/2006/relationships/hyperlink" Target="http://onlinelibrary.wiley.com/doi/10.1029/2010GL043991/abstract" TargetMode="External"/><Relationship Id="rId7" Type="http://schemas.openxmlformats.org/officeDocument/2006/relationships/hyperlink" Target="http://link.springer.com/article/10.1007/s00382-010-0742-1/fulltext.html" TargetMode="External"/><Relationship Id="rId2" Type="http://schemas.openxmlformats.org/officeDocument/2006/relationships/image" Target="../media/image78.png"/><Relationship Id="rId1" Type="http://schemas.openxmlformats.org/officeDocument/2006/relationships/slideLayout" Target="../slideLayouts/slideLayout35.xml"/><Relationship Id="rId6" Type="http://schemas.openxmlformats.org/officeDocument/2006/relationships/hyperlink" Target="http://iopscience.iop.org/1748-9326/7/3/034015/article" TargetMode="External"/><Relationship Id="rId5" Type="http://schemas.openxmlformats.org/officeDocument/2006/relationships/hyperlink" Target="http://journals.ametsoc.org/doi/abs/10.1175/2009JCLI2652.1" TargetMode="External"/><Relationship Id="rId4" Type="http://schemas.openxmlformats.org/officeDocument/2006/relationships/hyperlink" Target="http://onlinelibrary.wiley.com/doi/10.1002/grl.50318/abstrac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slideLayout" Target="../slideLayouts/slideLayout40.xml"/><Relationship Id="rId6" Type="http://schemas.openxmlformats.org/officeDocument/2006/relationships/hyperlink" Target="http://dx.doi.org/10.1007/s00382-011-1134-x" TargetMode="External"/><Relationship Id="rId5" Type="http://schemas.openxmlformats.org/officeDocument/2006/relationships/image" Target="../media/image82.png"/><Relationship Id="rId4" Type="http://schemas.openxmlformats.org/officeDocument/2006/relationships/image" Target="../media/image81.wmf"/></Relationships>
</file>

<file path=ppt/slides/_rels/slide4.xml.rels><?xml version="1.0" encoding="UTF-8" standalone="yes"?>
<Relationships xmlns="http://schemas.openxmlformats.org/package/2006/relationships"><Relationship Id="rId8" Type="http://schemas.openxmlformats.org/officeDocument/2006/relationships/hyperlink" Target="http://link.springer.com/article/10.1007/s00382-010-0810-6" TargetMode="External"/><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wmf"/><Relationship Id="rId9" Type="http://schemas.openxmlformats.org/officeDocument/2006/relationships/hyperlink" Target="http://www.met.reading.ac.uk/~sgs02rpa/PAPERS/Allan13SG.pdf"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dx.doi.org/10.1029/2012GL052093" TargetMode="External"/><Relationship Id="rId7" Type="http://schemas.openxmlformats.org/officeDocument/2006/relationships/image" Target="../media/image62.png"/><Relationship Id="rId2" Type="http://schemas.openxmlformats.org/officeDocument/2006/relationships/image" Target="../media/image83.png"/><Relationship Id="rId1" Type="http://schemas.openxmlformats.org/officeDocument/2006/relationships/slideLayout" Target="../slideLayouts/slideLayout40.xml"/><Relationship Id="rId6" Type="http://schemas.openxmlformats.org/officeDocument/2006/relationships/image" Target="../media/image84.png"/><Relationship Id="rId5" Type="http://schemas.openxmlformats.org/officeDocument/2006/relationships/image" Target="../media/image47.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www.agu.org/pubs/crossref/2012/2011JD016568.shtml" TargetMode="External"/><Relationship Id="rId2" Type="http://schemas.openxmlformats.org/officeDocument/2006/relationships/image" Target="../media/image85.emf"/><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12.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hyperlink" Target="http://www.met.reading.ac.uk/~sgs02rpa/PAPERS/Allan13SG.pdf" TargetMode="External"/><Relationship Id="rId2" Type="http://schemas.openxmlformats.org/officeDocument/2006/relationships/image" Target="../media/image87.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hyperlink" Target="http://www.agu.org/pubs/crossref/2010/2009JD012442.shtml" TargetMode="External"/><Relationship Id="rId2" Type="http://schemas.openxmlformats.org/officeDocument/2006/relationships/hyperlink" Target="http://journals.ametsoc.org/doi/abs/10.1175/2011JCLI3932.1" TargetMode="Externa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hyperlink" Target="http://link.springer.com/article/10.1007/s00382-012-1569-8" TargetMode="External"/><Relationship Id="rId4" Type="http://schemas.openxmlformats.org/officeDocument/2006/relationships/hyperlink" Target="http://www.cgd.ucar.edu/cas/Trenberth/trenberth.papers/TFK_bams09.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hyperlink" Target="http://www.cgd.ucar.edu/cas/Trenberth/trenberth.papers/TFK_bams09.pdf" TargetMode="External"/><Relationship Id="rId4" Type="http://schemas.openxmlformats.org/officeDocument/2006/relationships/hyperlink" Target="http://link.springer.com/article/10.1007/s00382-012-1569-8"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link.springer.com/article/10.1007/s10712-011-9159-6" TargetMode="External"/><Relationship Id="rId2" Type="http://schemas.openxmlformats.org/officeDocument/2006/relationships/image" Target="../media/image20.png"/><Relationship Id="rId1" Type="http://schemas.openxmlformats.org/officeDocument/2006/relationships/slideLayout" Target="../slideLayouts/slideLayout28.xml"/><Relationship Id="rId5" Type="http://schemas.openxmlformats.org/officeDocument/2006/relationships/hyperlink" Target="http://journals.ametsoc.org/doi/abs/10.1175/1520-0469(1975)032%3c0003:TEODTC%3e2.0.CO;2" TargetMode="External"/><Relationship Id="rId4" Type="http://schemas.openxmlformats.org/officeDocument/2006/relationships/hyperlink" Target="http://journals.ametsoc.org/doi/abs/10.1175/2008JAS2797.1"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journals.ametsoc.org/doi/abs/10.1175/2008JCLI2144.1" TargetMode="External"/><Relationship Id="rId3" Type="http://schemas.openxmlformats.org/officeDocument/2006/relationships/image" Target="../media/image22.wmf"/><Relationship Id="rId7" Type="http://schemas.openxmlformats.org/officeDocument/2006/relationships/hyperlink" Target="http://onlinelibrary.wiley.com/doi/10.1029/2008GL034838/abstract" TargetMode="External"/><Relationship Id="rId2" Type="http://schemas.openxmlformats.org/officeDocument/2006/relationships/image" Target="../media/image21.jpeg"/><Relationship Id="rId1" Type="http://schemas.openxmlformats.org/officeDocument/2006/relationships/slideLayout" Target="../slideLayouts/slideLayout62.xml"/><Relationship Id="rId6" Type="http://schemas.openxmlformats.org/officeDocument/2006/relationships/hyperlink" Target="http://journals.ametsoc.org/doi/abs/10.1175/2008JCLI2616.1" TargetMode="External"/><Relationship Id="rId5" Type="http://schemas.openxmlformats.org/officeDocument/2006/relationships/image" Target="../media/image24.wmf"/><Relationship Id="rId10" Type="http://schemas.openxmlformats.org/officeDocument/2006/relationships/hyperlink" Target="http://journals.ametsoc.org/doi/abs/10.1175/JCLI-D-12-00288.1" TargetMode="External"/><Relationship Id="rId4" Type="http://schemas.openxmlformats.org/officeDocument/2006/relationships/image" Target="../media/image23.wmf"/><Relationship Id="rId9" Type="http://schemas.openxmlformats.org/officeDocument/2006/relationships/hyperlink" Target="http://iopscience.iop.org/1748-9326/5/2/025211/full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27.wmf"/><Relationship Id="rId5" Type="http://schemas.openxmlformats.org/officeDocument/2006/relationships/hyperlink" Target="http://onlinelibrary.wiley.com/doi/10.1029/2008JD010561/abstract" TargetMode="External"/><Relationship Id="rId4"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Rectangle 2"/>
          <p:cNvSpPr>
            <a:spLocks noGrp="1" noChangeArrowheads="1"/>
          </p:cNvSpPr>
          <p:nvPr>
            <p:ph type="ctrTitle"/>
          </p:nvPr>
        </p:nvSpPr>
        <p:spPr>
          <a:xfrm>
            <a:off x="179512" y="44624"/>
            <a:ext cx="8784976" cy="1196752"/>
          </a:xfrm>
        </p:spPr>
        <p:txBody>
          <a:bodyPr/>
          <a:lstStyle/>
          <a:p>
            <a:pPr>
              <a:tabLst>
                <a:tab pos="4038600" algn="l"/>
                <a:tab pos="6553200" algn="l"/>
              </a:tabLst>
            </a:pPr>
            <a:r>
              <a:rPr lang="en-GB" sz="3600" dirty="0" err="1">
                <a:solidFill>
                  <a:schemeClr val="bg1"/>
                </a:solidFill>
                <a:latin typeface="Calibri" pitchFamily="34" charset="0"/>
                <a:cs typeface="Calibri" pitchFamily="34" charset="0"/>
              </a:rPr>
              <a:t>Radiative</a:t>
            </a:r>
            <a:r>
              <a:rPr lang="en-GB" sz="3600" dirty="0">
                <a:solidFill>
                  <a:schemeClr val="bg1"/>
                </a:solidFill>
                <a:latin typeface="Calibri" pitchFamily="34" charset="0"/>
                <a:cs typeface="Calibri" pitchFamily="34" charset="0"/>
              </a:rPr>
              <a:t> constraints on current and future changes in the global water cycle</a:t>
            </a:r>
          </a:p>
        </p:txBody>
      </p:sp>
      <p:sp>
        <p:nvSpPr>
          <p:cNvPr id="7" name="Rectangle 3"/>
          <p:cNvSpPr>
            <a:spLocks noGrp="1" noChangeArrowheads="1"/>
          </p:cNvSpPr>
          <p:nvPr>
            <p:ph type="subTitle" idx="1"/>
          </p:nvPr>
        </p:nvSpPr>
        <p:spPr>
          <a:xfrm>
            <a:off x="871079" y="3429000"/>
            <a:ext cx="7373329" cy="1440160"/>
          </a:xfrm>
          <a:solidFill>
            <a:schemeClr val="tx2">
              <a:lumMod val="20000"/>
              <a:lumOff val="80000"/>
              <a:alpha val="66000"/>
            </a:schemeClr>
          </a:solidFill>
        </p:spPr>
        <p:txBody>
          <a:bodyPr/>
          <a:lstStyle/>
          <a:p>
            <a:pPr algn="l"/>
            <a:r>
              <a:rPr lang="en-GB" sz="2800" dirty="0" smtClean="0">
                <a:latin typeface="Calibri" pitchFamily="34" charset="0"/>
                <a:cs typeface="Calibri" pitchFamily="34" charset="0"/>
              </a:rPr>
              <a:t>Richard P. Allan 	</a:t>
            </a:r>
            <a:r>
              <a:rPr lang="en-GB" sz="2000" dirty="0" smtClean="0">
                <a:latin typeface="Calibri" pitchFamily="34" charset="0"/>
                <a:cs typeface="Calibri" pitchFamily="34" charset="0"/>
              </a:rPr>
              <a:t>r.p.allan@reading.ac.uk	    @</a:t>
            </a:r>
            <a:r>
              <a:rPr lang="en-GB" sz="2000" dirty="0" err="1" smtClean="0">
                <a:latin typeface="Calibri" pitchFamily="34" charset="0"/>
                <a:cs typeface="Calibri" pitchFamily="34" charset="0"/>
              </a:rPr>
              <a:t>rpallanuk</a:t>
            </a:r>
            <a:endParaRPr lang="en-GB" sz="2000" baseline="30000" dirty="0" smtClean="0">
              <a:latin typeface="Calibri" pitchFamily="34" charset="0"/>
              <a:cs typeface="Calibri" pitchFamily="34" charset="0"/>
            </a:endParaRPr>
          </a:p>
          <a:p>
            <a:pPr algn="l"/>
            <a:r>
              <a:rPr lang="en-GB" sz="2400" dirty="0" smtClean="0">
                <a:latin typeface="Calibri" pitchFamily="34" charset="0"/>
                <a:cs typeface="Calibri" pitchFamily="34" charset="0"/>
              </a:rPr>
              <a:t>Department of Meteorology, University </a:t>
            </a:r>
            <a:r>
              <a:rPr lang="en-GB" sz="2400" dirty="0">
                <a:latin typeface="Calibri" pitchFamily="34" charset="0"/>
                <a:cs typeface="Calibri" pitchFamily="34" charset="0"/>
              </a:rPr>
              <a:t>of Reading, </a:t>
            </a:r>
            <a:r>
              <a:rPr lang="en-GB" sz="2400" dirty="0" smtClean="0">
                <a:latin typeface="Calibri" pitchFamily="34" charset="0"/>
                <a:cs typeface="Calibri" pitchFamily="34" charset="0"/>
              </a:rPr>
              <a:t>UK</a:t>
            </a:r>
          </a:p>
          <a:p>
            <a:pPr algn="l"/>
            <a:r>
              <a:rPr lang="en-GB" sz="1800" b="1" dirty="0" smtClean="0">
                <a:latin typeface="Calibri" pitchFamily="34" charset="0"/>
                <a:cs typeface="Calibri" pitchFamily="34" charset="0"/>
              </a:rPr>
              <a:t>Thanks to: </a:t>
            </a:r>
            <a:r>
              <a:rPr lang="fi-FI" sz="1800" dirty="0" smtClean="0">
                <a:latin typeface="Calibri" pitchFamily="34" charset="0"/>
                <a:cs typeface="Calibri" pitchFamily="34" charset="0"/>
              </a:rPr>
              <a:t>Chunlei Liu, Matthias Zahn, Norman </a:t>
            </a:r>
            <a:r>
              <a:rPr lang="fi-FI" sz="1800" dirty="0">
                <a:latin typeface="Calibri" pitchFamily="34" charset="0"/>
                <a:cs typeface="Calibri" pitchFamily="34" charset="0"/>
              </a:rPr>
              <a:t>Loeb, </a:t>
            </a:r>
            <a:r>
              <a:rPr lang="en-GB" sz="1800" dirty="0" smtClean="0">
                <a:latin typeface="Calibri" pitchFamily="34" charset="0"/>
                <a:cs typeface="Calibri" pitchFamily="34" charset="0"/>
              </a:rPr>
              <a:t>Brian </a:t>
            </a:r>
            <a:r>
              <a:rPr lang="en-GB" sz="1800" dirty="0" err="1" smtClean="0">
                <a:latin typeface="Calibri" pitchFamily="34" charset="0"/>
                <a:cs typeface="Calibri" pitchFamily="34" charset="0"/>
              </a:rPr>
              <a:t>Soden</a:t>
            </a:r>
            <a:r>
              <a:rPr lang="en-GB" sz="1800" dirty="0" smtClean="0">
                <a:latin typeface="Calibri" pitchFamily="34" charset="0"/>
                <a:cs typeface="Calibri" pitchFamily="34" charset="0"/>
              </a:rPr>
              <a:t>, </a:t>
            </a:r>
            <a:r>
              <a:rPr lang="en-GB" sz="1800" dirty="0" err="1" smtClean="0">
                <a:latin typeface="Calibri" pitchFamily="34" charset="0"/>
                <a:cs typeface="Calibri" pitchFamily="34" charset="0"/>
              </a:rPr>
              <a:t>Viju</a:t>
            </a:r>
            <a:r>
              <a:rPr lang="en-GB" sz="1800" dirty="0" smtClean="0">
                <a:latin typeface="Calibri" pitchFamily="34" charset="0"/>
                <a:cs typeface="Calibri" pitchFamily="34" charset="0"/>
              </a:rPr>
              <a:t> John</a:t>
            </a:r>
          </a:p>
        </p:txBody>
      </p:sp>
      <p:pic>
        <p:nvPicPr>
          <p:cNvPr id="8" name="Picture 2" descr="http://t3.gstatic.com/images?q=tbn:ANd9GcSAc6SgqREl6SGxxfhGbrVoYy4UgxqXHCowQXLspkBKjCUYHhW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87" t="-6020" r="-4623" b="-15540"/>
          <a:stretch/>
        </p:blipFill>
        <p:spPr bwMode="auto">
          <a:xfrm>
            <a:off x="7111204" y="6018607"/>
            <a:ext cx="1784724" cy="613537"/>
          </a:xfrm>
          <a:prstGeom prst="rect">
            <a:avLst/>
          </a:prstGeom>
          <a:solidFill>
            <a:schemeClr val="bg1"/>
          </a:solidFill>
          <a:extLst/>
        </p:spPr>
      </p:pic>
      <p:pic>
        <p:nvPicPr>
          <p:cNvPr id="9" name="Picture 4" descr="http://t0.gstatic.com/images?q=tbn:ANd9GcTnNUsxjTdOwi8q8TPFpZ1pq-CAoNRCJM9BH33D03WGY36Bic8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254" y="6018607"/>
            <a:ext cx="2013784" cy="613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cam.ac.uk/research/srg/netos/molten/images/reading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383" y="60186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nerc.ac.uk/site/logos/graphics/nceo/nceologo79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4583" y="6018607"/>
            <a:ext cx="2323681" cy="605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ametsoc.org/na101/home/literatum/publisher/ams/journals/content/clim/2009/15200442-22.10/2008jcli2759.1/production/images/medium/i1520-0442-22-10-2557-f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272359"/>
            <a:ext cx="6120680" cy="4100857"/>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4"/>
          <p:cNvSpPr txBox="1">
            <a:spLocks noChangeArrowheads="1"/>
          </p:cNvSpPr>
          <p:nvPr/>
        </p:nvSpPr>
        <p:spPr bwMode="auto">
          <a:xfrm>
            <a:off x="2667000" y="5486400"/>
            <a:ext cx="3657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GB" sz="1600" dirty="0">
                <a:hlinkClick r:id="rId4"/>
              </a:rPr>
              <a:t>Andrews et al. (2009) J Climate</a:t>
            </a:r>
            <a:endParaRPr lang="en-US" sz="1600" dirty="0"/>
          </a:p>
        </p:txBody>
      </p:sp>
      <p:pic>
        <p:nvPicPr>
          <p:cNvPr id="36868" name="Picture 6" descr="noaa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1209675"/>
            <a:ext cx="1828800" cy="1790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3124200"/>
            <a:ext cx="1828800" cy="1687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8" descr="smo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4943475"/>
            <a:ext cx="2463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457200" y="188640"/>
            <a:ext cx="8458200" cy="792162"/>
          </a:xfrm>
          <a:prstGeom prst="rect">
            <a:avLst/>
          </a:prstGeom>
          <a:solidFill>
            <a:schemeClr val="bg1"/>
          </a:solidFill>
          <a:ln>
            <a:noFill/>
          </a:ln>
          <a:extLst/>
        </p:spPr>
        <p:txBody>
          <a:bodyPr anchor="ctr"/>
          <a:lstStyle/>
          <a:p>
            <a:r>
              <a:rPr lang="en-GB" sz="3200" dirty="0" smtClean="0">
                <a:solidFill>
                  <a:schemeClr val="accent2"/>
                </a:solidFill>
                <a:latin typeface="Calibri" pitchFamily="34" charset="0"/>
              </a:rPr>
              <a:t>Direct influence of </a:t>
            </a:r>
            <a:r>
              <a:rPr lang="en-GB" sz="3200" dirty="0" err="1" smtClean="0">
                <a:solidFill>
                  <a:schemeClr val="accent2"/>
                </a:solidFill>
                <a:latin typeface="Calibri" pitchFamily="34" charset="0"/>
              </a:rPr>
              <a:t>radiative</a:t>
            </a:r>
            <a:r>
              <a:rPr lang="en-GB" sz="3200" dirty="0" smtClean="0">
                <a:solidFill>
                  <a:schemeClr val="accent2"/>
                </a:solidFill>
                <a:latin typeface="Calibri" pitchFamily="34" charset="0"/>
              </a:rPr>
              <a:t> forcing and climate response on precipitation changes</a:t>
            </a:r>
            <a:endParaRPr lang="en-GB" sz="3200" dirty="0">
              <a:solidFill>
                <a:schemeClr val="accent2"/>
              </a:solidFill>
              <a:latin typeface="Calibri" pitchFamily="34" charset="0"/>
            </a:endParaRPr>
          </a:p>
        </p:txBody>
      </p:sp>
    </p:spTree>
    <p:extLst>
      <p:ext uri="{BB962C8B-B14F-4D97-AF65-F5344CB8AC3E}">
        <p14:creationId xmlns:p14="http://schemas.microsoft.com/office/powerpoint/2010/main" val="2276035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n 29"/>
          <p:cNvSpPr/>
          <p:nvPr/>
        </p:nvSpPr>
        <p:spPr bwMode="auto">
          <a:xfrm>
            <a:off x="7164288" y="1160748"/>
            <a:ext cx="648072" cy="684076"/>
          </a:xfrm>
          <a:prstGeom prst="su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 name="Rectangle 2"/>
          <p:cNvSpPr/>
          <p:nvPr/>
        </p:nvSpPr>
        <p:spPr bwMode="auto">
          <a:xfrm>
            <a:off x="1763688" y="2060848"/>
            <a:ext cx="2664296" cy="3168352"/>
          </a:xfrm>
          <a:prstGeom prst="rect">
            <a:avLst/>
          </a:prstGeom>
          <a:solidFill>
            <a:schemeClr val="accent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 name="Rectangle 3"/>
          <p:cNvSpPr/>
          <p:nvPr/>
        </p:nvSpPr>
        <p:spPr bwMode="auto">
          <a:xfrm>
            <a:off x="5076056" y="2068325"/>
            <a:ext cx="2664296" cy="3168352"/>
          </a:xfrm>
          <a:prstGeom prst="rect">
            <a:avLst/>
          </a:prstGeom>
          <a:solidFill>
            <a:schemeClr val="accent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5" name="Rectangle 8"/>
          <p:cNvSpPr>
            <a:spLocks noChangeArrowheads="1"/>
          </p:cNvSpPr>
          <p:nvPr/>
        </p:nvSpPr>
        <p:spPr bwMode="auto">
          <a:xfrm>
            <a:off x="445967" y="188640"/>
            <a:ext cx="6347048" cy="792162"/>
          </a:xfrm>
          <a:prstGeom prst="rect">
            <a:avLst/>
          </a:prstGeom>
          <a:solidFill>
            <a:schemeClr val="bg1"/>
          </a:solidFill>
          <a:ln>
            <a:noFill/>
          </a:ln>
          <a:extLst/>
        </p:spPr>
        <p:txBody>
          <a:bodyPr anchor="ctr"/>
          <a:lstStyle/>
          <a:p>
            <a:r>
              <a:rPr lang="en-GB" sz="3200" dirty="0" smtClean="0">
                <a:solidFill>
                  <a:schemeClr val="accent2"/>
                </a:solidFill>
                <a:latin typeface="Calibri" pitchFamily="34" charset="0"/>
              </a:rPr>
              <a:t>Fast precipitation adjustments to contrasting </a:t>
            </a:r>
            <a:r>
              <a:rPr lang="en-GB" sz="3200" dirty="0" err="1" smtClean="0">
                <a:solidFill>
                  <a:schemeClr val="accent2"/>
                </a:solidFill>
                <a:latin typeface="Calibri" pitchFamily="34" charset="0"/>
              </a:rPr>
              <a:t>radiative</a:t>
            </a:r>
            <a:r>
              <a:rPr lang="en-GB" sz="3200" dirty="0" smtClean="0">
                <a:solidFill>
                  <a:schemeClr val="accent2"/>
                </a:solidFill>
                <a:latin typeface="Calibri" pitchFamily="34" charset="0"/>
              </a:rPr>
              <a:t> forcing </a:t>
            </a:r>
            <a:endParaRPr lang="en-GB" sz="3200" dirty="0">
              <a:solidFill>
                <a:schemeClr val="accent2"/>
              </a:solidFill>
              <a:latin typeface="Calibri" pitchFamily="34" charset="0"/>
            </a:endParaRPr>
          </a:p>
        </p:txBody>
      </p:sp>
      <p:sp>
        <p:nvSpPr>
          <p:cNvPr id="6" name="Rectangle 6"/>
          <p:cNvSpPr txBox="1">
            <a:spLocks noChangeArrowheads="1"/>
          </p:cNvSpPr>
          <p:nvPr/>
        </p:nvSpPr>
        <p:spPr bwMode="auto">
          <a:xfrm>
            <a:off x="1763688" y="5805264"/>
            <a:ext cx="6339276"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200" kern="0" dirty="0" smtClean="0">
                <a:latin typeface="Calibri" pitchFamily="34" charset="0"/>
              </a:rPr>
              <a:t>See </a:t>
            </a:r>
            <a:r>
              <a:rPr lang="en-GB" sz="2200" kern="1200" dirty="0" smtClean="0">
                <a:solidFill>
                  <a:srgbClr val="FFFFFF"/>
                </a:solidFill>
                <a:latin typeface="Calibri" pitchFamily="34" charset="0"/>
                <a:hlinkClick r:id="rId2"/>
              </a:rPr>
              <a:t>Cao et al. 2012 ERL</a:t>
            </a:r>
            <a:r>
              <a:rPr lang="en-GB" sz="2200" kern="1200" dirty="0" smtClean="0">
                <a:latin typeface="Calibri" pitchFamily="34" charset="0"/>
              </a:rPr>
              <a:t>  for more details:</a:t>
            </a:r>
          </a:p>
          <a:p>
            <a:pPr marL="0" indent="0">
              <a:buNone/>
            </a:pPr>
            <a:r>
              <a:rPr lang="en-GB" sz="2200" dirty="0" smtClean="0">
                <a:latin typeface="Calibri" pitchFamily="34" charset="0"/>
              </a:rPr>
              <a:t>Contrasting land/ocean responses (heat capacity)</a:t>
            </a:r>
            <a:endParaRPr lang="en-GB" sz="2200" kern="1200" dirty="0" smtClean="0">
              <a:latin typeface="Calibri" pitchFamily="34" charset="0"/>
            </a:endParaRPr>
          </a:p>
        </p:txBody>
      </p:sp>
      <p:sp>
        <p:nvSpPr>
          <p:cNvPr id="7" name="Sun 6"/>
          <p:cNvSpPr/>
          <p:nvPr/>
        </p:nvSpPr>
        <p:spPr bwMode="auto">
          <a:xfrm>
            <a:off x="7092280" y="1052736"/>
            <a:ext cx="792088" cy="864096"/>
          </a:xfrm>
          <a:prstGeom prst="su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9" name="Down Arrow 8"/>
          <p:cNvSpPr/>
          <p:nvPr/>
        </p:nvSpPr>
        <p:spPr bwMode="auto">
          <a:xfrm>
            <a:off x="6084168" y="1700809"/>
            <a:ext cx="468052" cy="3527356"/>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0" lon="0" rev="19799999"/>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5076056" y="4797152"/>
            <a:ext cx="2664296" cy="432048"/>
          </a:xfrm>
          <a:prstGeom prst="rect">
            <a:avLst/>
          </a:prstGeom>
          <a:blipFill dpi="0" rotWithShape="1">
            <a:blip r:embed="rId3">
              <a:alphaModFix amt="71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3" name="TextBox 12"/>
          <p:cNvSpPr txBox="1"/>
          <p:nvPr/>
        </p:nvSpPr>
        <p:spPr>
          <a:xfrm>
            <a:off x="5598114" y="5228165"/>
            <a:ext cx="1494166" cy="400110"/>
          </a:xfrm>
          <a:prstGeom prst="rect">
            <a:avLst/>
          </a:prstGeom>
          <a:noFill/>
        </p:spPr>
        <p:txBody>
          <a:bodyPr wrap="square" rtlCol="0">
            <a:spAutoFit/>
          </a:bodyPr>
          <a:lstStyle/>
          <a:p>
            <a:r>
              <a:rPr lang="en-GB" sz="2000" dirty="0">
                <a:solidFill>
                  <a:srgbClr val="FF0000"/>
                </a:solidFill>
                <a:latin typeface="Calibri" pitchFamily="34" charset="0"/>
              </a:rPr>
              <a:t>h</a:t>
            </a:r>
            <a:r>
              <a:rPr lang="en-GB" sz="2000" dirty="0" smtClean="0">
                <a:solidFill>
                  <a:srgbClr val="FF0000"/>
                </a:solidFill>
                <a:latin typeface="Calibri" pitchFamily="34" charset="0"/>
              </a:rPr>
              <a:t>eating: </a:t>
            </a:r>
            <a:r>
              <a:rPr lang="en-GB" sz="2000" dirty="0" smtClean="0">
                <a:solidFill>
                  <a:schemeClr val="tx1"/>
                </a:solidFill>
                <a:latin typeface="Calibri" pitchFamily="34" charset="0"/>
              </a:rPr>
              <a:t>↑T</a:t>
            </a:r>
            <a:endParaRPr lang="en-GB" sz="2000" dirty="0">
              <a:solidFill>
                <a:schemeClr val="tx1"/>
              </a:solidFill>
              <a:latin typeface="Calibri" pitchFamily="34" charset="0"/>
            </a:endParaRPr>
          </a:p>
        </p:txBody>
      </p:sp>
      <p:sp>
        <p:nvSpPr>
          <p:cNvPr id="14" name="TextBox 13"/>
          <p:cNvSpPr txBox="1"/>
          <p:nvPr/>
        </p:nvSpPr>
        <p:spPr>
          <a:xfrm>
            <a:off x="5220072" y="2852936"/>
            <a:ext cx="1186846" cy="400110"/>
          </a:xfrm>
          <a:prstGeom prst="rect">
            <a:avLst/>
          </a:prstGeom>
          <a:noFill/>
        </p:spPr>
        <p:txBody>
          <a:bodyPr wrap="square" rtlCol="0">
            <a:spAutoFit/>
          </a:bodyPr>
          <a:lstStyle/>
          <a:p>
            <a:r>
              <a:rPr lang="en-GB" sz="2000" dirty="0" smtClean="0">
                <a:solidFill>
                  <a:schemeClr val="tx1"/>
                </a:solidFill>
                <a:latin typeface="Calibri" pitchFamily="34" charset="0"/>
              </a:rPr>
              <a:t>↑Ta, ↑Q </a:t>
            </a:r>
            <a:endParaRPr lang="en-GB" sz="2000" dirty="0">
              <a:solidFill>
                <a:schemeClr val="tx1"/>
              </a:solidFill>
              <a:latin typeface="Calibri" pitchFamily="34" charset="0"/>
            </a:endParaRPr>
          </a:p>
        </p:txBody>
      </p:sp>
      <p:sp>
        <p:nvSpPr>
          <p:cNvPr id="15" name="Curved Right Arrow 14"/>
          <p:cNvSpPr/>
          <p:nvPr/>
        </p:nvSpPr>
        <p:spPr bwMode="auto">
          <a:xfrm flipV="1">
            <a:off x="5670426" y="3312584"/>
            <a:ext cx="468052" cy="1523983"/>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6" name="TextBox 15"/>
          <p:cNvSpPr txBox="1"/>
          <p:nvPr/>
        </p:nvSpPr>
        <p:spPr>
          <a:xfrm>
            <a:off x="6165176" y="3729226"/>
            <a:ext cx="2007224" cy="707886"/>
          </a:xfrm>
          <a:prstGeom prst="rect">
            <a:avLst/>
          </a:prstGeom>
          <a:noFill/>
        </p:spPr>
        <p:txBody>
          <a:bodyPr wrap="square" rtlCol="0">
            <a:spAutoFit/>
          </a:bodyPr>
          <a:lstStyle/>
          <a:p>
            <a:r>
              <a:rPr lang="en-GB" sz="2000" dirty="0" smtClean="0">
                <a:solidFill>
                  <a:srgbClr val="0000CC"/>
                </a:solidFill>
                <a:latin typeface="Calibri" pitchFamily="34" charset="0"/>
              </a:rPr>
              <a:t>↑P: </a:t>
            </a:r>
          </a:p>
          <a:p>
            <a:r>
              <a:rPr lang="en-GB" sz="2000" dirty="0" err="1" smtClean="0">
                <a:solidFill>
                  <a:schemeClr val="tx1"/>
                </a:solidFill>
                <a:latin typeface="Calibri" pitchFamily="34" charset="0"/>
              </a:rPr>
              <a:t>dP</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 2%/K </a:t>
            </a:r>
            <a:endParaRPr lang="en-GB" sz="2000" dirty="0">
              <a:solidFill>
                <a:schemeClr val="tx1"/>
              </a:solidFill>
              <a:latin typeface="Calibri" pitchFamily="34" charset="0"/>
            </a:endParaRPr>
          </a:p>
        </p:txBody>
      </p:sp>
      <p:sp>
        <p:nvSpPr>
          <p:cNvPr id="17" name="TextBox 16"/>
          <p:cNvSpPr txBox="1"/>
          <p:nvPr/>
        </p:nvSpPr>
        <p:spPr>
          <a:xfrm>
            <a:off x="6111171" y="4836567"/>
            <a:ext cx="1062118" cy="400110"/>
          </a:xfrm>
          <a:prstGeom prst="rect">
            <a:avLst/>
          </a:prstGeom>
          <a:noFill/>
        </p:spPr>
        <p:txBody>
          <a:bodyPr wrap="square" rtlCol="0">
            <a:spAutoFit/>
          </a:bodyPr>
          <a:lstStyle/>
          <a:p>
            <a:r>
              <a:rPr lang="en-GB" sz="2000" dirty="0" smtClean="0">
                <a:solidFill>
                  <a:srgbClr val="0000CC"/>
                </a:solidFill>
                <a:latin typeface="Calibri" pitchFamily="34" charset="0"/>
              </a:rPr>
              <a:t>↑E…?</a:t>
            </a:r>
            <a:endParaRPr lang="en-GB" sz="2000" dirty="0">
              <a:solidFill>
                <a:srgbClr val="0000CC"/>
              </a:solidFill>
              <a:latin typeface="Calibri" pitchFamily="34" charset="0"/>
            </a:endParaRPr>
          </a:p>
        </p:txBody>
      </p:sp>
      <p:sp>
        <p:nvSpPr>
          <p:cNvPr id="19" name="Cloud 18"/>
          <p:cNvSpPr/>
          <p:nvPr/>
        </p:nvSpPr>
        <p:spPr bwMode="auto">
          <a:xfrm>
            <a:off x="2267744" y="2852935"/>
            <a:ext cx="1656184" cy="906453"/>
          </a:xfrm>
          <a:prstGeom prst="cloud">
            <a:avLst/>
          </a:prstGeom>
          <a:gradFill flip="none" rotWithShape="1">
            <a:gsLst>
              <a:gs pos="0">
                <a:srgbClr val="851B09">
                  <a:alpha val="37000"/>
                </a:srgbClr>
              </a:gs>
              <a:gs pos="100000">
                <a:schemeClr val="bg1">
                  <a:lumMod val="95000"/>
                  <a:alpha val="46000"/>
                </a:schemeClr>
              </a:gs>
              <a:gs pos="100000">
                <a:srgbClr val="365C3B"/>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0" name="TextBox 19"/>
          <p:cNvSpPr txBox="1"/>
          <p:nvPr/>
        </p:nvSpPr>
        <p:spPr>
          <a:xfrm>
            <a:off x="2483768" y="2897614"/>
            <a:ext cx="1296144" cy="1015663"/>
          </a:xfrm>
          <a:prstGeom prst="rect">
            <a:avLst/>
          </a:prstGeom>
          <a:noFill/>
        </p:spPr>
        <p:txBody>
          <a:bodyPr wrap="square" rtlCol="0">
            <a:spAutoFit/>
          </a:bodyPr>
          <a:lstStyle/>
          <a:p>
            <a:r>
              <a:rPr lang="en-GB" sz="2000" dirty="0" smtClean="0">
                <a:solidFill>
                  <a:schemeClr val="tx1"/>
                </a:solidFill>
                <a:latin typeface="Calibri" pitchFamily="34" charset="0"/>
              </a:rPr>
              <a:t>↑CO2 </a:t>
            </a:r>
            <a:r>
              <a:rPr lang="en-GB" sz="2000" dirty="0" smtClean="0">
                <a:solidFill>
                  <a:srgbClr val="FF0000"/>
                </a:solidFill>
                <a:latin typeface="Calibri" pitchFamily="34" charset="0"/>
              </a:rPr>
              <a:t>heating</a:t>
            </a:r>
            <a:r>
              <a:rPr lang="en-GB" sz="2000" dirty="0" smtClean="0">
                <a:solidFill>
                  <a:schemeClr val="tx1"/>
                </a:solidFill>
                <a:latin typeface="Calibri" pitchFamily="34" charset="0"/>
              </a:rPr>
              <a:t> </a:t>
            </a:r>
            <a:endParaRPr lang="en-GB" sz="2000" dirty="0">
              <a:solidFill>
                <a:schemeClr val="tx1"/>
              </a:solidFill>
              <a:latin typeface="Calibri" pitchFamily="34" charset="0"/>
            </a:endParaRPr>
          </a:p>
          <a:p>
            <a:endParaRPr lang="en-GB" sz="2000" dirty="0">
              <a:solidFill>
                <a:schemeClr val="tx1"/>
              </a:solidFill>
              <a:latin typeface="Calibri" pitchFamily="34" charset="0"/>
            </a:endParaRPr>
          </a:p>
        </p:txBody>
      </p:sp>
      <p:sp>
        <p:nvSpPr>
          <p:cNvPr id="21" name="Down Arrow 20"/>
          <p:cNvSpPr/>
          <p:nvPr/>
        </p:nvSpPr>
        <p:spPr bwMode="auto">
          <a:xfrm>
            <a:off x="2771800" y="1916832"/>
            <a:ext cx="324036" cy="43204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3" name="Rectangle 22"/>
          <p:cNvSpPr/>
          <p:nvPr/>
        </p:nvSpPr>
        <p:spPr bwMode="auto">
          <a:xfrm>
            <a:off x="1763688" y="4788770"/>
            <a:ext cx="2664296" cy="432048"/>
          </a:xfrm>
          <a:prstGeom prst="rect">
            <a:avLst/>
          </a:prstGeom>
          <a:blipFill dpi="0" rotWithShape="1">
            <a:blip r:embed="rId3">
              <a:alphaModFix amt="71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2" name="TextBox 21"/>
          <p:cNvSpPr txBox="1"/>
          <p:nvPr/>
        </p:nvSpPr>
        <p:spPr>
          <a:xfrm>
            <a:off x="1763688" y="3861048"/>
            <a:ext cx="1440160" cy="1631216"/>
          </a:xfrm>
          <a:prstGeom prst="rect">
            <a:avLst/>
          </a:prstGeom>
          <a:noFill/>
        </p:spPr>
        <p:txBody>
          <a:bodyPr wrap="square" rtlCol="0">
            <a:spAutoFit/>
          </a:bodyPr>
          <a:lstStyle/>
          <a:p>
            <a:r>
              <a:rPr lang="en-GB" sz="2000" dirty="0" smtClean="0">
                <a:solidFill>
                  <a:schemeClr val="tx1"/>
                </a:solidFill>
                <a:latin typeface="Calibri" pitchFamily="34" charset="0"/>
              </a:rPr>
              <a:t>↑Ta, ↑stability</a:t>
            </a:r>
          </a:p>
          <a:p>
            <a:r>
              <a:rPr lang="en-GB" sz="2000" dirty="0" smtClean="0">
                <a:solidFill>
                  <a:schemeClr val="tx1"/>
                </a:solidFill>
                <a:latin typeface="Calibri" pitchFamily="34" charset="0"/>
              </a:rPr>
              <a:t>↓P</a:t>
            </a:r>
          </a:p>
          <a:p>
            <a:r>
              <a:rPr lang="en-GB" sz="2000" dirty="0" smtClean="0">
                <a:solidFill>
                  <a:schemeClr val="tx1"/>
                </a:solidFill>
                <a:latin typeface="Calibri" pitchFamily="34" charset="0"/>
              </a:rPr>
              <a:t>↓E</a:t>
            </a:r>
            <a:endParaRPr lang="en-GB" sz="2000" dirty="0">
              <a:solidFill>
                <a:schemeClr val="tx1"/>
              </a:solidFill>
              <a:latin typeface="Calibri" pitchFamily="34" charset="0"/>
            </a:endParaRPr>
          </a:p>
          <a:p>
            <a:endParaRPr lang="en-GB" sz="2000" dirty="0">
              <a:solidFill>
                <a:schemeClr val="tx1"/>
              </a:solidFill>
              <a:latin typeface="Calibri" pitchFamily="34" charset="0"/>
            </a:endParaRPr>
          </a:p>
        </p:txBody>
      </p:sp>
      <p:sp>
        <p:nvSpPr>
          <p:cNvPr id="24" name="TextBox 23"/>
          <p:cNvSpPr txBox="1"/>
          <p:nvPr/>
        </p:nvSpPr>
        <p:spPr>
          <a:xfrm>
            <a:off x="2915816" y="3781489"/>
            <a:ext cx="2007224" cy="1015663"/>
          </a:xfrm>
          <a:prstGeom prst="rect">
            <a:avLst/>
          </a:prstGeom>
          <a:noFill/>
        </p:spPr>
        <p:txBody>
          <a:bodyPr wrap="square" rtlCol="0">
            <a:spAutoFit/>
          </a:bodyPr>
          <a:lstStyle/>
          <a:p>
            <a:r>
              <a:rPr lang="en-GB" sz="2000" dirty="0">
                <a:solidFill>
                  <a:schemeClr val="tx1"/>
                </a:solidFill>
                <a:latin typeface="Calibri" pitchFamily="34" charset="0"/>
              </a:rPr>
              <a:t>↑Q</a:t>
            </a:r>
            <a:endParaRPr lang="en-GB" sz="2000" dirty="0" smtClean="0">
              <a:solidFill>
                <a:srgbClr val="0000CC"/>
              </a:solidFill>
              <a:latin typeface="Calibri" pitchFamily="34" charset="0"/>
            </a:endParaRPr>
          </a:p>
          <a:p>
            <a:r>
              <a:rPr lang="en-GB" sz="2000" dirty="0" smtClean="0">
                <a:solidFill>
                  <a:srgbClr val="0000CC"/>
                </a:solidFill>
                <a:latin typeface="Calibri" pitchFamily="34" charset="0"/>
              </a:rPr>
              <a:t>↑P: </a:t>
            </a:r>
          </a:p>
          <a:p>
            <a:r>
              <a:rPr lang="en-GB" sz="2000" dirty="0" err="1" smtClean="0">
                <a:solidFill>
                  <a:schemeClr val="tx1"/>
                </a:solidFill>
                <a:latin typeface="Calibri" pitchFamily="34" charset="0"/>
              </a:rPr>
              <a:t>dP</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&lt; 2%/K </a:t>
            </a:r>
            <a:endParaRPr lang="en-GB" sz="2000" dirty="0">
              <a:solidFill>
                <a:schemeClr val="tx1"/>
              </a:solidFill>
              <a:latin typeface="Calibri" pitchFamily="34" charset="0"/>
            </a:endParaRPr>
          </a:p>
        </p:txBody>
      </p:sp>
      <p:sp>
        <p:nvSpPr>
          <p:cNvPr id="25" name="Curved Right Arrow 24"/>
          <p:cNvSpPr/>
          <p:nvPr/>
        </p:nvSpPr>
        <p:spPr bwMode="auto">
          <a:xfrm flipH="1" flipV="1">
            <a:off x="4269848" y="3581398"/>
            <a:ext cx="374159" cy="1523983"/>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6" name="Down Arrow 25"/>
          <p:cNvSpPr/>
          <p:nvPr/>
        </p:nvSpPr>
        <p:spPr bwMode="auto">
          <a:xfrm>
            <a:off x="2771800" y="4869160"/>
            <a:ext cx="324036" cy="43204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7" name="TextBox 26"/>
          <p:cNvSpPr txBox="1"/>
          <p:nvPr/>
        </p:nvSpPr>
        <p:spPr>
          <a:xfrm>
            <a:off x="2394466" y="5236677"/>
            <a:ext cx="1494166" cy="400110"/>
          </a:xfrm>
          <a:prstGeom prst="rect">
            <a:avLst/>
          </a:prstGeom>
          <a:noFill/>
        </p:spPr>
        <p:txBody>
          <a:bodyPr wrap="square" rtlCol="0">
            <a:spAutoFit/>
          </a:bodyPr>
          <a:lstStyle/>
          <a:p>
            <a:r>
              <a:rPr lang="en-GB" sz="2000" dirty="0">
                <a:solidFill>
                  <a:srgbClr val="FF0000"/>
                </a:solidFill>
                <a:latin typeface="Calibri" pitchFamily="34" charset="0"/>
              </a:rPr>
              <a:t>h</a:t>
            </a:r>
            <a:r>
              <a:rPr lang="en-GB" sz="2000" dirty="0" smtClean="0">
                <a:solidFill>
                  <a:srgbClr val="FF0000"/>
                </a:solidFill>
                <a:latin typeface="Calibri" pitchFamily="34" charset="0"/>
              </a:rPr>
              <a:t>eating: </a:t>
            </a:r>
            <a:r>
              <a:rPr lang="en-GB" sz="2000" dirty="0" smtClean="0">
                <a:solidFill>
                  <a:schemeClr val="tx1"/>
                </a:solidFill>
                <a:latin typeface="Calibri" pitchFamily="34" charset="0"/>
              </a:rPr>
              <a:t>↑T</a:t>
            </a:r>
            <a:endParaRPr lang="en-GB" sz="2000" dirty="0">
              <a:solidFill>
                <a:schemeClr val="tx1"/>
              </a:solidFill>
              <a:latin typeface="Calibri" pitchFamily="34" charset="0"/>
            </a:endParaRPr>
          </a:p>
        </p:txBody>
      </p:sp>
      <p:sp>
        <p:nvSpPr>
          <p:cNvPr id="28" name="Rectangle 27"/>
          <p:cNvSpPr/>
          <p:nvPr/>
        </p:nvSpPr>
        <p:spPr bwMode="auto">
          <a:xfrm>
            <a:off x="1763688" y="4788770"/>
            <a:ext cx="2664296" cy="447907"/>
          </a:xfrm>
          <a:prstGeom prst="rect">
            <a:avLst/>
          </a:prstGeom>
          <a:solidFill>
            <a:srgbClr val="E4F3F4">
              <a:alpha val="5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9" name="Rectangle 6"/>
          <p:cNvSpPr txBox="1">
            <a:spLocks noChangeArrowheads="1"/>
          </p:cNvSpPr>
          <p:nvPr/>
        </p:nvSpPr>
        <p:spPr bwMode="auto">
          <a:xfrm>
            <a:off x="445967" y="1232755"/>
            <a:ext cx="6339276" cy="5040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200" kern="0" dirty="0" smtClean="0">
                <a:latin typeface="Calibri" pitchFamily="34" charset="0"/>
              </a:rPr>
              <a:t>See also poster by Sun &amp; Moyer at this meeting!</a:t>
            </a:r>
            <a:endParaRPr lang="en-GB" sz="2200" kern="1200" dirty="0" smtClean="0">
              <a:latin typeface="Calibri" pitchFamily="34" charset="0"/>
            </a:endParaRPr>
          </a:p>
        </p:txBody>
      </p:sp>
      <p:pic>
        <p:nvPicPr>
          <p:cNvPr id="1026" name="Picture 2" descr="http://www.americaninjurynews.com/wp-content/plugins/post_image2/images/image_60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9346" y="4112353"/>
            <a:ext cx="1050349" cy="13979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7812360" y="4074575"/>
            <a:ext cx="1127335" cy="15622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5345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par>
                          <p:cTn id="54" fill="hold">
                            <p:stCondLst>
                              <p:cond delay="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p:bldP spid="14" grpId="0"/>
      <p:bldP spid="15" grpId="0" animBg="1"/>
      <p:bldP spid="16" grpId="0"/>
      <p:bldP spid="17" grpId="0"/>
      <p:bldP spid="19" grpId="0" animBg="1"/>
      <p:bldP spid="20" grpId="0"/>
      <p:bldP spid="21" grpId="0" animBg="1"/>
      <p:bldP spid="23" grpId="0" animBg="1"/>
      <p:bldP spid="22" grpId="0"/>
      <p:bldP spid="24" grpId="0"/>
      <p:bldP spid="25" grpId="0" animBg="1"/>
      <p:bldP spid="26" grpId="0" animBg="1"/>
      <p:bldP spid="27" grpId="0"/>
      <p:bldP spid="28"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269776"/>
            <a:ext cx="7355160" cy="1143000"/>
          </a:xfrm>
          <a:solidFill>
            <a:schemeClr val="bg1"/>
          </a:solidFill>
        </p:spPr>
        <p:txBody>
          <a:bodyPr/>
          <a:lstStyle/>
          <a:p>
            <a:r>
              <a:rPr lang="en-GB" dirty="0" smtClean="0">
                <a:solidFill>
                  <a:srgbClr val="194B8D"/>
                </a:solidFill>
                <a:latin typeface="Calibri" pitchFamily="34" charset="0"/>
              </a:rPr>
              <a:t>Energetic constraint upon global precipitation</a:t>
            </a:r>
            <a:endParaRPr lang="en-GB" dirty="0">
              <a:solidFill>
                <a:srgbClr val="194B8D"/>
              </a:solidFill>
              <a:latin typeface="Calibri"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9" y="1659735"/>
            <a:ext cx="5458742" cy="115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4519" y="3068960"/>
            <a:ext cx="3875473" cy="830997"/>
          </a:xfrm>
          <a:prstGeom prst="rect">
            <a:avLst/>
          </a:prstGeom>
          <a:noFill/>
          <a:ln>
            <a:solidFill>
              <a:schemeClr val="accent2"/>
            </a:solidFill>
          </a:ln>
        </p:spPr>
        <p:txBody>
          <a:bodyPr wrap="square" rtlCol="0">
            <a:spAutoFit/>
          </a:bodyPr>
          <a:lstStyle/>
          <a:p>
            <a:r>
              <a:rPr lang="en-GB" sz="2400" i="1" dirty="0" smtClean="0">
                <a:solidFill>
                  <a:schemeClr val="accent2"/>
                </a:solidFill>
                <a:latin typeface="Calibri" pitchFamily="34" charset="0"/>
                <a:cs typeface="Times New Roman" pitchFamily="18" charset="0"/>
              </a:rPr>
              <a:t>(</a:t>
            </a:r>
            <a:r>
              <a:rPr lang="en-GB" sz="2400" i="1" dirty="0" err="1" smtClean="0">
                <a:solidFill>
                  <a:schemeClr val="accent2"/>
                </a:solidFill>
                <a:latin typeface="Calibri" pitchFamily="34" charset="0"/>
                <a:cs typeface="Times New Roman" pitchFamily="18" charset="0"/>
              </a:rPr>
              <a:t>i</a:t>
            </a:r>
            <a:r>
              <a:rPr lang="en-GB" sz="2400" i="1" dirty="0" smtClean="0">
                <a:solidFill>
                  <a:schemeClr val="accent2"/>
                </a:solidFill>
                <a:latin typeface="Calibri" pitchFamily="34" charset="0"/>
                <a:cs typeface="Times New Roman" pitchFamily="18" charset="0"/>
              </a:rPr>
              <a:t>) </a:t>
            </a:r>
            <a:r>
              <a:rPr lang="en-GB" sz="2400" b="1" i="1" dirty="0" smtClean="0">
                <a:solidFill>
                  <a:schemeClr val="accent2"/>
                </a:solidFill>
                <a:latin typeface="Times New Roman" pitchFamily="18" charset="0"/>
                <a:cs typeface="Times New Roman" pitchFamily="18" charset="0"/>
              </a:rPr>
              <a:t>k</a:t>
            </a:r>
            <a:r>
              <a:rPr lang="en-GB" sz="2400" dirty="0" smtClean="0">
                <a:solidFill>
                  <a:schemeClr val="accent2"/>
                </a:solidFill>
                <a:latin typeface="Times New Roman" pitchFamily="18" charset="0"/>
                <a:cs typeface="Times New Roman" pitchFamily="18" charset="0"/>
              </a:rPr>
              <a:t> </a:t>
            </a:r>
            <a:r>
              <a:rPr lang="en-GB" sz="2400" dirty="0" smtClean="0">
                <a:solidFill>
                  <a:schemeClr val="accent2"/>
                </a:solidFill>
                <a:latin typeface="Arial" pitchFamily="34" charset="0"/>
                <a:cs typeface="Arial" pitchFamily="34" charset="0"/>
              </a:rPr>
              <a:t>~ 2 Wm</a:t>
            </a:r>
            <a:r>
              <a:rPr lang="en-GB" sz="2400" baseline="30000" dirty="0" smtClean="0">
                <a:solidFill>
                  <a:schemeClr val="accent2"/>
                </a:solidFill>
                <a:latin typeface="Arial" pitchFamily="34" charset="0"/>
                <a:cs typeface="Arial" pitchFamily="34" charset="0"/>
              </a:rPr>
              <a:t>-2</a:t>
            </a:r>
            <a:r>
              <a:rPr lang="en-GB" sz="2400" dirty="0" smtClean="0">
                <a:solidFill>
                  <a:schemeClr val="accent2"/>
                </a:solidFill>
                <a:latin typeface="Arial" pitchFamily="34" charset="0"/>
                <a:cs typeface="Arial" pitchFamily="34" charset="0"/>
              </a:rPr>
              <a:t>K</a:t>
            </a:r>
            <a:r>
              <a:rPr lang="en-GB" sz="2400" baseline="30000" dirty="0" smtClean="0">
                <a:solidFill>
                  <a:schemeClr val="accent2"/>
                </a:solidFill>
                <a:latin typeface="Arial" pitchFamily="34" charset="0"/>
                <a:cs typeface="Arial" pitchFamily="34" charset="0"/>
              </a:rPr>
              <a:t>-1 </a:t>
            </a:r>
            <a:r>
              <a:rPr lang="en-GB" sz="2400" dirty="0" smtClean="0">
                <a:solidFill>
                  <a:schemeClr val="accent2"/>
                </a:solidFill>
                <a:latin typeface="Calibri" pitchFamily="34" charset="0"/>
                <a:cs typeface="Arial" pitchFamily="34" charset="0"/>
              </a:rPr>
              <a:t>depends on spatial pattern of warming</a:t>
            </a:r>
            <a:endParaRPr lang="en-GB" sz="2400" dirty="0">
              <a:solidFill>
                <a:schemeClr val="accent2"/>
              </a:solidFill>
              <a:latin typeface="Calibri" pitchFamily="34" charset="0"/>
              <a:cs typeface="Arial" pitchFamily="34" charset="0"/>
            </a:endParaRPr>
          </a:p>
        </p:txBody>
      </p:sp>
      <p:sp>
        <p:nvSpPr>
          <p:cNvPr id="9" name="TextBox 8"/>
          <p:cNvSpPr txBox="1"/>
          <p:nvPr/>
        </p:nvSpPr>
        <p:spPr>
          <a:xfrm>
            <a:off x="4932041" y="3068959"/>
            <a:ext cx="3816424" cy="830997"/>
          </a:xfrm>
          <a:prstGeom prst="rect">
            <a:avLst/>
          </a:prstGeom>
          <a:noFill/>
          <a:ln>
            <a:solidFill>
              <a:schemeClr val="accent2"/>
            </a:solidFill>
          </a:ln>
        </p:spPr>
        <p:txBody>
          <a:bodyPr wrap="square" rtlCol="0">
            <a:spAutoFit/>
          </a:bodyPr>
          <a:lstStyle/>
          <a:p>
            <a:r>
              <a:rPr lang="en-GB" sz="2400" i="1" dirty="0" smtClean="0">
                <a:solidFill>
                  <a:schemeClr val="accent2"/>
                </a:solidFill>
                <a:latin typeface="Calibri" pitchFamily="34" charset="0"/>
                <a:cs typeface="Arial" pitchFamily="34" charset="0"/>
              </a:rPr>
              <a:t>(ii) </a:t>
            </a:r>
            <a:r>
              <a:rPr lang="en-GB" sz="2400" b="1" i="1" dirty="0" smtClean="0">
                <a:solidFill>
                  <a:schemeClr val="accent2"/>
                </a:solidFill>
                <a:latin typeface="Times New Roman" pitchFamily="18" charset="0"/>
                <a:cs typeface="Times New Roman" pitchFamily="18" charset="0"/>
              </a:rPr>
              <a:t>f</a:t>
            </a:r>
            <a:r>
              <a:rPr lang="en-GB" sz="2400" i="1" dirty="0" smtClean="0">
                <a:solidFill>
                  <a:schemeClr val="accent2"/>
                </a:solidFill>
                <a:latin typeface="Arial" pitchFamily="34" charset="0"/>
                <a:cs typeface="Arial" pitchFamily="34" charset="0"/>
              </a:rPr>
              <a:t> </a:t>
            </a:r>
            <a:r>
              <a:rPr lang="en-GB" sz="2400" dirty="0">
                <a:solidFill>
                  <a:schemeClr val="accent2"/>
                </a:solidFill>
                <a:latin typeface="Calibri" pitchFamily="34" charset="0"/>
                <a:cs typeface="Arial" pitchFamily="34" charset="0"/>
              </a:rPr>
              <a:t>d</a:t>
            </a:r>
            <a:r>
              <a:rPr lang="en-GB" sz="2400" dirty="0" smtClean="0">
                <a:solidFill>
                  <a:schemeClr val="accent2"/>
                </a:solidFill>
                <a:latin typeface="Calibri" pitchFamily="34" charset="0"/>
                <a:cs typeface="Arial" pitchFamily="34" charset="0"/>
              </a:rPr>
              <a:t>ependent upon nature of </a:t>
            </a:r>
            <a:r>
              <a:rPr lang="en-GB" sz="2400" dirty="0" err="1" smtClean="0">
                <a:solidFill>
                  <a:schemeClr val="accent2"/>
                </a:solidFill>
                <a:latin typeface="Calibri" pitchFamily="34" charset="0"/>
                <a:cs typeface="Arial" pitchFamily="34" charset="0"/>
              </a:rPr>
              <a:t>radiative</a:t>
            </a:r>
            <a:r>
              <a:rPr lang="en-GB" sz="2400" dirty="0" smtClean="0">
                <a:solidFill>
                  <a:schemeClr val="accent2"/>
                </a:solidFill>
                <a:latin typeface="Calibri" pitchFamily="34" charset="0"/>
                <a:cs typeface="Arial" pitchFamily="34" charset="0"/>
              </a:rPr>
              <a:t> forcing </a:t>
            </a:r>
            <a:r>
              <a:rPr lang="el-GR" sz="2400" i="1" dirty="0" smtClean="0">
                <a:solidFill>
                  <a:schemeClr val="accent2"/>
                </a:solidFill>
                <a:latin typeface="Calibri" pitchFamily="34" charset="0"/>
                <a:cs typeface="Arial" pitchFamily="34" charset="0"/>
              </a:rPr>
              <a:t>Δ</a:t>
            </a:r>
            <a:r>
              <a:rPr lang="en-GB" sz="2400" i="1" dirty="0" smtClean="0">
                <a:solidFill>
                  <a:schemeClr val="accent2"/>
                </a:solidFill>
                <a:latin typeface="Calibri" pitchFamily="34" charset="0"/>
                <a:cs typeface="Arial" pitchFamily="34" charset="0"/>
              </a:rPr>
              <a:t>F </a:t>
            </a:r>
            <a:endParaRPr lang="en-GB" sz="2400" i="1" baseline="30000" dirty="0">
              <a:solidFill>
                <a:schemeClr val="accent2"/>
              </a:solidFill>
              <a:latin typeface="Calibri" pitchFamily="34" charset="0"/>
              <a:cs typeface="Arial" pitchFamily="34" charset="0"/>
            </a:endParaRPr>
          </a:p>
        </p:txBody>
      </p:sp>
      <p:cxnSp>
        <p:nvCxnSpPr>
          <p:cNvPr id="7" name="Straight Arrow Connector 6"/>
          <p:cNvCxnSpPr/>
          <p:nvPr/>
        </p:nvCxnSpPr>
        <p:spPr bwMode="auto">
          <a:xfrm flipV="1">
            <a:off x="3203848" y="2492896"/>
            <a:ext cx="504056"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V="1">
            <a:off x="5580112" y="2564904"/>
            <a:ext cx="0" cy="5040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TextBox 15"/>
          <p:cNvSpPr txBox="1"/>
          <p:nvPr/>
        </p:nvSpPr>
        <p:spPr>
          <a:xfrm>
            <a:off x="611560" y="4293096"/>
            <a:ext cx="8136904" cy="1938992"/>
          </a:xfrm>
          <a:prstGeom prst="rect">
            <a:avLst/>
          </a:prstGeom>
          <a:noFill/>
          <a:ln>
            <a:solidFill>
              <a:schemeClr val="accent2"/>
            </a:solidFill>
          </a:ln>
        </p:spPr>
        <p:txBody>
          <a:bodyPr wrap="square" rtlCol="0">
            <a:spAutoFit/>
          </a:bodyPr>
          <a:lstStyle/>
          <a:p>
            <a:r>
              <a:rPr lang="en-GB" sz="2400" dirty="0" smtClean="0">
                <a:solidFill>
                  <a:schemeClr val="accent2"/>
                </a:solidFill>
                <a:latin typeface="Arial" pitchFamily="34" charset="0"/>
                <a:cs typeface="Arial" pitchFamily="34" charset="0"/>
              </a:rPr>
              <a:t>Precipitation change </a:t>
            </a:r>
            <a:r>
              <a:rPr lang="el-GR" sz="2400" i="1" dirty="0" smtClean="0">
                <a:solidFill>
                  <a:schemeClr val="accent2"/>
                </a:solidFill>
                <a:latin typeface="Arial" pitchFamily="34" charset="0"/>
                <a:cs typeface="Arial" pitchFamily="34" charset="0"/>
              </a:rPr>
              <a:t>Δ</a:t>
            </a:r>
            <a:r>
              <a:rPr lang="en-GB" sz="2400" i="1" dirty="0" smtClean="0">
                <a:solidFill>
                  <a:schemeClr val="accent2"/>
                </a:solidFill>
                <a:latin typeface="Arial" pitchFamily="34" charset="0"/>
                <a:cs typeface="Arial" pitchFamily="34" charset="0"/>
              </a:rPr>
              <a:t>P </a:t>
            </a:r>
            <a:r>
              <a:rPr lang="en-GB" sz="2400" dirty="0" smtClean="0">
                <a:solidFill>
                  <a:schemeClr val="accent2"/>
                </a:solidFill>
                <a:latin typeface="Arial" pitchFamily="34" charset="0"/>
                <a:cs typeface="Arial" pitchFamily="34" charset="0"/>
              </a:rPr>
              <a:t>determined by:</a:t>
            </a:r>
          </a:p>
          <a:p>
            <a:pPr marL="514350" indent="-514350">
              <a:buAutoNum type="romanLcParenBoth"/>
            </a:pPr>
            <a:r>
              <a:rPr lang="en-GB" sz="2400" dirty="0" smtClean="0">
                <a:solidFill>
                  <a:schemeClr val="accent2"/>
                </a:solidFill>
                <a:latin typeface="Arial" pitchFamily="34" charset="0"/>
                <a:cs typeface="Arial" pitchFamily="34" charset="0"/>
              </a:rPr>
              <a:t>“slow” response to warming </a:t>
            </a:r>
            <a:r>
              <a:rPr lang="el-GR" sz="2400" i="1" dirty="0" smtClean="0">
                <a:solidFill>
                  <a:schemeClr val="accent2"/>
                </a:solidFill>
                <a:latin typeface="Arial" pitchFamily="34" charset="0"/>
                <a:cs typeface="Arial" pitchFamily="34" charset="0"/>
              </a:rPr>
              <a:t>Δ</a:t>
            </a:r>
            <a:r>
              <a:rPr lang="en-GB" sz="2400" i="1" dirty="0" smtClean="0">
                <a:solidFill>
                  <a:schemeClr val="accent2"/>
                </a:solidFill>
                <a:latin typeface="Arial" pitchFamily="34" charset="0"/>
                <a:cs typeface="Arial" pitchFamily="34" charset="0"/>
              </a:rPr>
              <a:t>T </a:t>
            </a:r>
            <a:r>
              <a:rPr lang="en-GB" sz="2400" dirty="0" smtClean="0">
                <a:solidFill>
                  <a:schemeClr val="accent2"/>
                </a:solidFill>
                <a:latin typeface="Arial" pitchFamily="34" charset="0"/>
                <a:cs typeface="Arial" pitchFamily="34" charset="0"/>
              </a:rPr>
              <a:t>(enhanced </a:t>
            </a:r>
            <a:r>
              <a:rPr lang="en-GB" sz="2400" dirty="0" err="1" smtClean="0">
                <a:solidFill>
                  <a:schemeClr val="accent2"/>
                </a:solidFill>
                <a:latin typeface="Arial" pitchFamily="34" charset="0"/>
                <a:cs typeface="Arial" pitchFamily="34" charset="0"/>
              </a:rPr>
              <a:t>radiative</a:t>
            </a:r>
            <a:r>
              <a:rPr lang="en-GB" sz="2400" dirty="0" smtClean="0">
                <a:solidFill>
                  <a:schemeClr val="accent2"/>
                </a:solidFill>
                <a:latin typeface="Arial" pitchFamily="34" charset="0"/>
                <a:cs typeface="Arial" pitchFamily="34" charset="0"/>
              </a:rPr>
              <a:t> cooling of warmer troposphere)</a:t>
            </a:r>
          </a:p>
          <a:p>
            <a:pPr marL="514350" indent="-514350">
              <a:buAutoNum type="romanLcParenBoth"/>
            </a:pPr>
            <a:r>
              <a:rPr lang="en-GB" sz="2400" dirty="0" smtClean="0">
                <a:solidFill>
                  <a:schemeClr val="accent2"/>
                </a:solidFill>
                <a:latin typeface="Arial" pitchFamily="34" charset="0"/>
                <a:cs typeface="Arial" pitchFamily="34" charset="0"/>
              </a:rPr>
              <a:t>“fast” direct influence of </a:t>
            </a:r>
            <a:r>
              <a:rPr lang="en-GB" sz="2400" dirty="0" err="1" smtClean="0">
                <a:solidFill>
                  <a:schemeClr val="accent2"/>
                </a:solidFill>
                <a:latin typeface="Arial" pitchFamily="34" charset="0"/>
                <a:cs typeface="Arial" pitchFamily="34" charset="0"/>
              </a:rPr>
              <a:t>radiative</a:t>
            </a:r>
            <a:r>
              <a:rPr lang="en-GB" sz="2400" dirty="0" smtClean="0">
                <a:solidFill>
                  <a:schemeClr val="accent2"/>
                </a:solidFill>
                <a:latin typeface="Arial" pitchFamily="34" charset="0"/>
                <a:cs typeface="Arial" pitchFamily="34" charset="0"/>
              </a:rPr>
              <a:t> forcing on surface/tropospheric energy budget (rapid adjustment)</a:t>
            </a:r>
            <a:endParaRPr lang="en-GB" sz="2400" dirty="0">
              <a:solidFill>
                <a:schemeClr val="accent2"/>
              </a:solidFill>
              <a:latin typeface="Arial" pitchFamily="34" charset="0"/>
              <a:cs typeface="Arial" pitchFamily="34" charset="0"/>
            </a:endParaRPr>
          </a:p>
        </p:txBody>
      </p:sp>
      <p:sp>
        <p:nvSpPr>
          <p:cNvPr id="2" name="TextBox 1"/>
          <p:cNvSpPr txBox="1"/>
          <p:nvPr/>
        </p:nvSpPr>
        <p:spPr>
          <a:xfrm>
            <a:off x="1475656" y="6269250"/>
            <a:ext cx="7128792" cy="400110"/>
          </a:xfrm>
          <a:prstGeom prst="rect">
            <a:avLst/>
          </a:prstGeom>
          <a:noFill/>
        </p:spPr>
        <p:txBody>
          <a:bodyPr wrap="square" rtlCol="0">
            <a:spAutoFit/>
          </a:bodyPr>
          <a:lstStyle/>
          <a:p>
            <a:r>
              <a:rPr lang="en-GB" sz="1800" dirty="0" smtClean="0">
                <a:solidFill>
                  <a:schemeClr val="tx1"/>
                </a:solidFill>
                <a:latin typeface="+mn-lt"/>
              </a:rPr>
              <a:t> </a:t>
            </a:r>
            <a:r>
              <a:rPr lang="en-GB" sz="1800" i="1" dirty="0" smtClean="0">
                <a:solidFill>
                  <a:schemeClr val="tx1"/>
                </a:solidFill>
                <a:latin typeface="+mn-lt"/>
              </a:rPr>
              <a:t>See </a:t>
            </a:r>
            <a:r>
              <a:rPr lang="en-GB" sz="2000" dirty="0" smtClean="0">
                <a:solidFill>
                  <a:srgbClr val="808080"/>
                </a:solidFill>
                <a:latin typeface="Arial" charset="0"/>
                <a:hlinkClick r:id="rId3"/>
              </a:rPr>
              <a:t>Allen </a:t>
            </a:r>
            <a:r>
              <a:rPr lang="en-GB" sz="2000" dirty="0">
                <a:solidFill>
                  <a:srgbClr val="808080"/>
                </a:solidFill>
                <a:latin typeface="Arial" charset="0"/>
                <a:hlinkClick r:id="rId3"/>
              </a:rPr>
              <a:t>and Ingram (2002) </a:t>
            </a:r>
            <a:r>
              <a:rPr lang="en-GB" sz="2000" i="1" dirty="0">
                <a:solidFill>
                  <a:srgbClr val="808080"/>
                </a:solidFill>
                <a:latin typeface="Arial" charset="0"/>
                <a:hlinkClick r:id="rId3"/>
              </a:rPr>
              <a:t>Nature </a:t>
            </a:r>
            <a:r>
              <a:rPr lang="en-GB" sz="1800" i="1" dirty="0" smtClean="0">
                <a:solidFill>
                  <a:schemeClr val="tx1"/>
                </a:solidFill>
                <a:latin typeface="+mn-lt"/>
              </a:rPr>
              <a:t>for detailed discussion</a:t>
            </a:r>
            <a:endParaRPr lang="en-GB" sz="1800" i="1" dirty="0">
              <a:solidFill>
                <a:schemeClr val="tx1"/>
              </a:solidFill>
              <a:latin typeface="+mn-lt"/>
            </a:endParaRPr>
          </a:p>
        </p:txBody>
      </p:sp>
    </p:spTree>
    <p:extLst>
      <p:ext uri="{BB962C8B-B14F-4D97-AF65-F5344CB8AC3E}">
        <p14:creationId xmlns:p14="http://schemas.microsoft.com/office/powerpoint/2010/main" val="37675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3112"/>
          <a:stretch/>
        </p:blipFill>
        <p:spPr bwMode="auto">
          <a:xfrm>
            <a:off x="755576" y="5229200"/>
            <a:ext cx="7422456" cy="1446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simple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916832"/>
            <a:ext cx="4104456" cy="339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7283152" cy="778098"/>
          </a:xfrm>
        </p:spPr>
        <p:txBody>
          <a:bodyPr/>
          <a:lstStyle/>
          <a:p>
            <a:r>
              <a:rPr lang="en-GB" sz="3600" dirty="0">
                <a:solidFill>
                  <a:schemeClr val="accent2"/>
                </a:solidFill>
                <a:latin typeface="Calibri" pitchFamily="34" charset="0"/>
              </a:rPr>
              <a:t>S</a:t>
            </a:r>
            <a:r>
              <a:rPr lang="en-GB" sz="3600" dirty="0" smtClean="0">
                <a:solidFill>
                  <a:schemeClr val="accent2"/>
                </a:solidFill>
                <a:latin typeface="Calibri" pitchFamily="34" charset="0"/>
              </a:rPr>
              <a:t>imple model of precipitation change</a:t>
            </a:r>
            <a:endParaRPr lang="en-GB" sz="3600" dirty="0">
              <a:solidFill>
                <a:schemeClr val="accent2"/>
              </a:solidFill>
              <a:latin typeface="Calibri"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49" y="1594942"/>
            <a:ext cx="417195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673" y="1556792"/>
            <a:ext cx="42957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1560" y="1131992"/>
            <a:ext cx="5616624" cy="400110"/>
          </a:xfrm>
          <a:prstGeom prst="rect">
            <a:avLst/>
          </a:prstGeom>
          <a:noFill/>
        </p:spPr>
        <p:txBody>
          <a:bodyPr wrap="square" rtlCol="0">
            <a:spAutoFit/>
          </a:bodyPr>
          <a:lstStyle/>
          <a:p>
            <a:r>
              <a:rPr lang="en-GB" sz="2000" dirty="0" smtClean="0">
                <a:solidFill>
                  <a:schemeClr val="tx1"/>
                </a:solidFill>
                <a:latin typeface="Calibri" pitchFamily="34" charset="0"/>
              </a:rPr>
              <a:t>Thanks to Keith Shine and </a:t>
            </a:r>
            <a:r>
              <a:rPr lang="en-GB" sz="2000" dirty="0" err="1" smtClean="0">
                <a:solidFill>
                  <a:schemeClr val="tx1"/>
                </a:solidFill>
                <a:latin typeface="Calibri" pitchFamily="34" charset="0"/>
              </a:rPr>
              <a:t>Evgenios</a:t>
            </a:r>
            <a:r>
              <a:rPr lang="en-GB" sz="2000" dirty="0" smtClean="0">
                <a:solidFill>
                  <a:schemeClr val="tx1"/>
                </a:solidFill>
                <a:latin typeface="Calibri" pitchFamily="34" charset="0"/>
              </a:rPr>
              <a:t> </a:t>
            </a:r>
            <a:r>
              <a:rPr lang="en-GB" sz="2000" dirty="0" err="1" smtClean="0">
                <a:solidFill>
                  <a:schemeClr val="tx1"/>
                </a:solidFill>
                <a:latin typeface="Calibri" pitchFamily="34" charset="0"/>
              </a:rPr>
              <a:t>Koukouvagias</a:t>
            </a:r>
            <a:endParaRPr lang="en-GB" sz="2000" dirty="0">
              <a:solidFill>
                <a:schemeClr val="tx1"/>
              </a:solidFill>
              <a:latin typeface="Calibri" pitchFamily="34" charset="0"/>
            </a:endParaRPr>
          </a:p>
        </p:txBody>
      </p:sp>
    </p:spTree>
    <p:extLst>
      <p:ext uri="{BB962C8B-B14F-4D97-AF65-F5344CB8AC3E}">
        <p14:creationId xmlns:p14="http://schemas.microsoft.com/office/powerpoint/2010/main" val="19431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0441"/>
            <a:ext cx="3790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860651"/>
            <a:ext cx="37719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sz="3600" dirty="0" smtClean="0">
                <a:solidFill>
                  <a:schemeClr val="accent2"/>
                </a:solidFill>
                <a:latin typeface="Calibri" pitchFamily="34" charset="0"/>
              </a:rPr>
              <a:t>A simple model of precipitation change</a:t>
            </a:r>
            <a:endParaRPr lang="en-GB" sz="3600" dirty="0">
              <a:solidFill>
                <a:schemeClr val="accent2"/>
              </a:solidFill>
              <a:latin typeface="Calibri" pitchFamily="34" charset="0"/>
            </a:endParaRPr>
          </a:p>
        </p:txBody>
      </p:sp>
      <p:sp>
        <p:nvSpPr>
          <p:cNvPr id="3" name="TextBox 2"/>
          <p:cNvSpPr txBox="1"/>
          <p:nvPr/>
        </p:nvSpPr>
        <p:spPr>
          <a:xfrm>
            <a:off x="1403648" y="4149080"/>
            <a:ext cx="2592288" cy="646331"/>
          </a:xfrm>
          <a:prstGeom prst="rect">
            <a:avLst/>
          </a:prstGeom>
          <a:noFill/>
          <a:ln>
            <a:solidFill>
              <a:schemeClr val="tx1"/>
            </a:solidFill>
          </a:ln>
        </p:spPr>
        <p:txBody>
          <a:bodyPr wrap="square" rtlCol="0">
            <a:spAutoFit/>
          </a:bodyPr>
          <a:lstStyle/>
          <a:p>
            <a:r>
              <a:rPr lang="en-GB" sz="1800" dirty="0">
                <a:solidFill>
                  <a:schemeClr val="accent2"/>
                </a:solidFill>
                <a:latin typeface="+mn-lt"/>
              </a:rPr>
              <a:t>d</a:t>
            </a:r>
            <a:r>
              <a:rPr lang="en-GB" sz="1800" dirty="0" smtClean="0">
                <a:solidFill>
                  <a:schemeClr val="accent2"/>
                </a:solidFill>
                <a:latin typeface="+mn-lt"/>
              </a:rPr>
              <a:t>irect </a:t>
            </a:r>
            <a:r>
              <a:rPr lang="en-GB" sz="1800" dirty="0" err="1" smtClean="0">
                <a:solidFill>
                  <a:schemeClr val="accent2"/>
                </a:solidFill>
                <a:latin typeface="+mn-lt"/>
              </a:rPr>
              <a:t>radiative</a:t>
            </a:r>
            <a:r>
              <a:rPr lang="en-GB" sz="1800" dirty="0" smtClean="0">
                <a:solidFill>
                  <a:schemeClr val="accent2"/>
                </a:solidFill>
                <a:latin typeface="+mn-lt"/>
              </a:rPr>
              <a:t> heating of troposphere</a:t>
            </a:r>
            <a:endParaRPr lang="en-GB" sz="1800" dirty="0">
              <a:solidFill>
                <a:schemeClr val="accent2"/>
              </a:solidFill>
              <a:latin typeface="+mn-lt"/>
            </a:endParaRPr>
          </a:p>
        </p:txBody>
      </p:sp>
      <p:cxnSp>
        <p:nvCxnSpPr>
          <p:cNvPr id="6" name="Straight Arrow Connector 5"/>
          <p:cNvCxnSpPr/>
          <p:nvPr/>
        </p:nvCxnSpPr>
        <p:spPr bwMode="auto">
          <a:xfrm>
            <a:off x="3995936" y="4653136"/>
            <a:ext cx="316835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928" y="1285581"/>
            <a:ext cx="2729371"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277"/>
          <a:stretch/>
        </p:blipFill>
        <p:spPr bwMode="auto">
          <a:xfrm>
            <a:off x="1427166" y="2197996"/>
            <a:ext cx="984593" cy="65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73110"/>
          <a:stretch/>
        </p:blipFill>
        <p:spPr bwMode="auto">
          <a:xfrm>
            <a:off x="8014538" y="3574010"/>
            <a:ext cx="733926"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9830"/>
          <a:stretch/>
        </p:blipFill>
        <p:spPr bwMode="auto">
          <a:xfrm>
            <a:off x="8024519" y="4411543"/>
            <a:ext cx="1083985" cy="56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406" r="38188"/>
          <a:stretch/>
        </p:blipFill>
        <p:spPr bwMode="auto">
          <a:xfrm>
            <a:off x="8121316" y="2013051"/>
            <a:ext cx="638830"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71595" y="5517232"/>
            <a:ext cx="7776870" cy="954107"/>
          </a:xfrm>
          <a:prstGeom prst="rect">
            <a:avLst/>
          </a:prstGeom>
        </p:spPr>
        <p:txBody>
          <a:bodyPr wrap="square">
            <a:spAutoFit/>
          </a:bodyPr>
          <a:lstStyle/>
          <a:p>
            <a:pPr lvl="0"/>
            <a:r>
              <a:rPr lang="en-GB" sz="1800" kern="0" dirty="0">
                <a:solidFill>
                  <a:srgbClr val="000000"/>
                </a:solidFill>
                <a:latin typeface="Calibri" pitchFamily="34" charset="0"/>
                <a:hlinkClick r:id="rId5"/>
              </a:rPr>
              <a:t>Allan et al. (2013) </a:t>
            </a:r>
            <a:r>
              <a:rPr lang="en-GB" sz="1800" kern="0" dirty="0" err="1">
                <a:solidFill>
                  <a:srgbClr val="000000"/>
                </a:solidFill>
                <a:latin typeface="Calibri" pitchFamily="34" charset="0"/>
                <a:hlinkClick r:id="rId5"/>
              </a:rPr>
              <a:t>Surv</a:t>
            </a:r>
            <a:r>
              <a:rPr lang="en-GB" sz="1800" kern="0" dirty="0">
                <a:solidFill>
                  <a:srgbClr val="000000"/>
                </a:solidFill>
                <a:latin typeface="Calibri" pitchFamily="34" charset="0"/>
                <a:hlinkClick r:id="rId5"/>
              </a:rPr>
              <a:t>. </a:t>
            </a:r>
            <a:r>
              <a:rPr lang="en-GB" sz="1800" kern="0" dirty="0" err="1" smtClean="0">
                <a:solidFill>
                  <a:srgbClr val="000000"/>
                </a:solidFill>
                <a:latin typeface="Calibri" pitchFamily="34" charset="0"/>
                <a:hlinkClick r:id="rId5"/>
              </a:rPr>
              <a:t>Geophys</a:t>
            </a:r>
            <a:r>
              <a:rPr lang="en-GB" sz="1800" kern="0" dirty="0" smtClean="0">
                <a:solidFill>
                  <a:srgbClr val="000000"/>
                </a:solidFill>
                <a:latin typeface="Calibri" pitchFamily="34" charset="0"/>
                <a:hlinkClick r:id="rId5"/>
              </a:rPr>
              <a:t>, </a:t>
            </a:r>
            <a:r>
              <a:rPr lang="en-GB" sz="1800" kern="0" dirty="0" smtClean="0">
                <a:solidFill>
                  <a:srgbClr val="000000"/>
                </a:solidFill>
                <a:latin typeface="Calibri" pitchFamily="34" charset="0"/>
              </a:rPr>
              <a:t>using </a:t>
            </a:r>
            <a:r>
              <a:rPr lang="en-GB" sz="2000" b="1" i="1" kern="0" dirty="0">
                <a:solidFill>
                  <a:srgbClr val="000000"/>
                </a:solidFill>
                <a:latin typeface="Calibri" pitchFamily="34" charset="0"/>
              </a:rPr>
              <a:t>f</a:t>
            </a:r>
            <a:r>
              <a:rPr lang="en-GB" sz="1800" kern="0" dirty="0" smtClean="0">
                <a:solidFill>
                  <a:srgbClr val="000000"/>
                </a:solidFill>
                <a:latin typeface="Calibri" pitchFamily="34" charset="0"/>
              </a:rPr>
              <a:t> calculated by </a:t>
            </a:r>
            <a:r>
              <a:rPr lang="en-GB" sz="1800" dirty="0" smtClean="0">
                <a:solidFill>
                  <a:srgbClr val="000000"/>
                </a:solidFill>
                <a:latin typeface="Calibri" pitchFamily="34" charset="0"/>
                <a:hlinkClick r:id="rId6"/>
              </a:rPr>
              <a:t>Andrews </a:t>
            </a:r>
            <a:r>
              <a:rPr lang="en-GB" sz="1800" dirty="0">
                <a:solidFill>
                  <a:srgbClr val="000000"/>
                </a:solidFill>
                <a:latin typeface="Calibri" pitchFamily="34" charset="0"/>
                <a:hlinkClick r:id="rId6"/>
              </a:rPr>
              <a:t>et al. (2010) </a:t>
            </a:r>
            <a:r>
              <a:rPr lang="en-GB" sz="1800" dirty="0" smtClean="0">
                <a:solidFill>
                  <a:srgbClr val="000000"/>
                </a:solidFill>
                <a:latin typeface="Calibri" pitchFamily="34" charset="0"/>
                <a:hlinkClick r:id="rId6"/>
              </a:rPr>
              <a:t>GRL</a:t>
            </a:r>
            <a:r>
              <a:rPr lang="en-GB" sz="1800" dirty="0">
                <a:solidFill>
                  <a:srgbClr val="000000"/>
                </a:solidFill>
                <a:latin typeface="Calibri" pitchFamily="34" charset="0"/>
              </a:rPr>
              <a:t> see also </a:t>
            </a:r>
            <a:r>
              <a:rPr lang="en-GB" sz="1800" dirty="0" err="1">
                <a:solidFill>
                  <a:srgbClr val="000000"/>
                </a:solidFill>
                <a:latin typeface="Calibri" pitchFamily="34" charset="0"/>
                <a:hlinkClick r:id="rId7"/>
              </a:rPr>
              <a:t>Kvalevåg</a:t>
            </a:r>
            <a:r>
              <a:rPr lang="en-GB" sz="1800" dirty="0">
                <a:solidFill>
                  <a:srgbClr val="000000"/>
                </a:solidFill>
                <a:latin typeface="Calibri" pitchFamily="34" charset="0"/>
                <a:hlinkClick r:id="rId7"/>
              </a:rPr>
              <a:t> et al. (2010) GRL</a:t>
            </a:r>
            <a:endParaRPr lang="en-GB" sz="1800" dirty="0">
              <a:latin typeface="Calibri" pitchFamily="34" charset="0"/>
            </a:endParaRPr>
          </a:p>
          <a:p>
            <a:endParaRPr lang="en-GB" sz="1800" i="1" dirty="0"/>
          </a:p>
        </p:txBody>
      </p:sp>
    </p:spTree>
    <p:extLst>
      <p:ext uri="{BB962C8B-B14F-4D97-AF65-F5344CB8AC3E}">
        <p14:creationId xmlns:p14="http://schemas.microsoft.com/office/powerpoint/2010/main" val="172328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341784"/>
            <a:ext cx="5133256" cy="1143000"/>
          </a:xfrm>
          <a:solidFill>
            <a:schemeClr val="bg1"/>
          </a:solidFill>
        </p:spPr>
        <p:txBody>
          <a:bodyPr/>
          <a:lstStyle/>
          <a:p>
            <a:pPr algn="l"/>
            <a:r>
              <a:rPr lang="en-GB" sz="3600" dirty="0" smtClean="0">
                <a:solidFill>
                  <a:srgbClr val="0070C0"/>
                </a:solidFill>
                <a:latin typeface="Calibri" pitchFamily="34" charset="0"/>
              </a:rPr>
              <a:t>It matters where you put your </a:t>
            </a:r>
            <a:r>
              <a:rPr lang="en-GB" sz="3600" dirty="0" err="1" smtClean="0">
                <a:solidFill>
                  <a:srgbClr val="0070C0"/>
                </a:solidFill>
                <a:latin typeface="Calibri" pitchFamily="34" charset="0"/>
              </a:rPr>
              <a:t>radiative</a:t>
            </a:r>
            <a:r>
              <a:rPr lang="en-GB" sz="3600" dirty="0" smtClean="0">
                <a:solidFill>
                  <a:srgbClr val="0070C0"/>
                </a:solidFill>
                <a:latin typeface="Calibri" pitchFamily="34" charset="0"/>
              </a:rPr>
              <a:t> forcing</a:t>
            </a:r>
            <a:r>
              <a:rPr lang="en-GB" sz="3200" dirty="0" smtClean="0">
                <a:solidFill>
                  <a:srgbClr val="0070C0"/>
                </a:solidFill>
                <a:latin typeface="Calibri" pitchFamily="34" charset="0"/>
              </a:rPr>
              <a:t/>
            </a:r>
            <a:br>
              <a:rPr lang="en-GB" sz="3200" dirty="0" smtClean="0">
                <a:solidFill>
                  <a:srgbClr val="0070C0"/>
                </a:solidFill>
                <a:latin typeface="Calibri" pitchFamily="34" charset="0"/>
              </a:rPr>
            </a:br>
            <a:endParaRPr lang="en-GB" sz="2000" dirty="0">
              <a:solidFill>
                <a:schemeClr val="tx1"/>
              </a:solidFill>
              <a:latin typeface="Calibri" pitchFamily="34" charset="0"/>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965"/>
          <a:stretch/>
        </p:blipFill>
        <p:spPr bwMode="auto">
          <a:xfrm>
            <a:off x="4499992" y="1844824"/>
            <a:ext cx="4307054"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5576" y="5889466"/>
            <a:ext cx="7632848" cy="707886"/>
          </a:xfrm>
          <a:prstGeom prst="rect">
            <a:avLst/>
          </a:prstGeom>
          <a:noFill/>
        </p:spPr>
        <p:txBody>
          <a:bodyPr wrap="square" rtlCol="0">
            <a:spAutoFit/>
          </a:bodyPr>
          <a:lstStyle/>
          <a:p>
            <a:r>
              <a:rPr lang="en-GB" sz="2000" dirty="0" smtClean="0">
                <a:solidFill>
                  <a:schemeClr val="tx1"/>
                </a:solidFill>
                <a:latin typeface="Calibri" pitchFamily="34" charset="0"/>
                <a:hlinkClick r:id="rId3"/>
              </a:rPr>
              <a:t>O’Gorman et al. (2012) </a:t>
            </a:r>
            <a:r>
              <a:rPr lang="en-GB" sz="2000" dirty="0" err="1" smtClean="0">
                <a:solidFill>
                  <a:schemeClr val="tx1"/>
                </a:solidFill>
                <a:latin typeface="Calibri" pitchFamily="34" charset="0"/>
                <a:hlinkClick r:id="rId3"/>
              </a:rPr>
              <a:t>Surv</a:t>
            </a:r>
            <a:r>
              <a:rPr lang="en-GB" sz="2000" dirty="0" smtClean="0">
                <a:solidFill>
                  <a:schemeClr val="tx1"/>
                </a:solidFill>
                <a:latin typeface="Calibri" pitchFamily="34" charset="0"/>
                <a:hlinkClick r:id="rId3"/>
              </a:rPr>
              <a:t>. </a:t>
            </a:r>
            <a:r>
              <a:rPr lang="en-GB" sz="2000" dirty="0" err="1" smtClean="0">
                <a:solidFill>
                  <a:schemeClr val="tx1"/>
                </a:solidFill>
                <a:latin typeface="Calibri" pitchFamily="34" charset="0"/>
                <a:hlinkClick r:id="rId3"/>
              </a:rPr>
              <a:t>Geophys</a:t>
            </a:r>
            <a:r>
              <a:rPr lang="en-GB" sz="2000" dirty="0" smtClean="0">
                <a:solidFill>
                  <a:schemeClr val="tx1"/>
                </a:solidFill>
                <a:latin typeface="Calibri" pitchFamily="34" charset="0"/>
              </a:rPr>
              <a:t>; after </a:t>
            </a:r>
            <a:r>
              <a:rPr lang="en-GB" sz="2000" dirty="0" smtClean="0">
                <a:solidFill>
                  <a:schemeClr val="tx1"/>
                </a:solidFill>
                <a:latin typeface="Calibri" pitchFamily="34" charset="0"/>
                <a:hlinkClick r:id="rId4"/>
              </a:rPr>
              <a:t>Ming et al. (2010) GRL</a:t>
            </a:r>
            <a:endParaRPr lang="en-GB" sz="2000" dirty="0" smtClean="0">
              <a:solidFill>
                <a:schemeClr val="tx1"/>
              </a:solidFill>
              <a:latin typeface="Calibri" pitchFamily="34" charset="0"/>
            </a:endParaRPr>
          </a:p>
          <a:p>
            <a:r>
              <a:rPr lang="en-GB" sz="2000" dirty="0" smtClean="0">
                <a:solidFill>
                  <a:schemeClr val="tx1"/>
                </a:solidFill>
                <a:latin typeface="Calibri" pitchFamily="34" charset="0"/>
              </a:rPr>
              <a:t>See also </a:t>
            </a:r>
            <a:r>
              <a:rPr lang="en-GB" sz="2000" dirty="0" smtClean="0">
                <a:solidFill>
                  <a:schemeClr val="tx1"/>
                </a:solidFill>
                <a:latin typeface="Calibri" pitchFamily="34" charset="0"/>
                <a:hlinkClick r:id="rId5"/>
              </a:rPr>
              <a:t>Pendergrass &amp; Hartmann (2012) GRL</a:t>
            </a:r>
            <a:r>
              <a:rPr lang="en-GB" sz="2000" dirty="0" smtClean="0">
                <a:solidFill>
                  <a:schemeClr val="tx1"/>
                </a:solidFill>
                <a:latin typeface="Calibri" pitchFamily="34" charset="0"/>
              </a:rPr>
              <a:t>; </a:t>
            </a:r>
            <a:r>
              <a:rPr lang="en-GB" sz="2000" dirty="0" err="1">
                <a:solidFill>
                  <a:srgbClr val="000000"/>
                </a:solidFill>
                <a:latin typeface="Calibri" pitchFamily="34" charset="0"/>
                <a:hlinkClick r:id="rId6"/>
              </a:rPr>
              <a:t>Previdi</a:t>
            </a:r>
            <a:r>
              <a:rPr lang="en-GB" sz="2000" dirty="0">
                <a:solidFill>
                  <a:srgbClr val="000000"/>
                </a:solidFill>
                <a:latin typeface="Calibri" pitchFamily="34" charset="0"/>
                <a:hlinkClick r:id="rId6"/>
              </a:rPr>
              <a:t> (2010</a:t>
            </a:r>
            <a:r>
              <a:rPr lang="en-GB" sz="2000" dirty="0" smtClean="0">
                <a:solidFill>
                  <a:srgbClr val="000000"/>
                </a:solidFill>
                <a:latin typeface="Calibri" pitchFamily="34" charset="0"/>
                <a:hlinkClick r:id="rId6"/>
              </a:rPr>
              <a:t>) ERL </a:t>
            </a:r>
            <a:endParaRPr lang="en-GB" sz="2000" dirty="0">
              <a:solidFill>
                <a:schemeClr val="tx1"/>
              </a:solidFill>
              <a:latin typeface="Calibri" pitchFamily="34" charset="0"/>
            </a:endParaRPr>
          </a:p>
        </p:txBody>
      </p:sp>
      <p:pic>
        <p:nvPicPr>
          <p:cNvPr id="2050" name="Picture 2" descr="Singapore smog from Indonesia fire ‘could last weeks’&#10;Source: http://theterramarproject.org/thedailycatch/singapore-smog-from-indonesia-fire-could-last-weeks/&#10;Credit: Joseph Naire/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3785" y="188640"/>
            <a:ext cx="2450703" cy="130704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bwMode="auto">
          <a:xfrm flipH="1">
            <a:off x="7812360" y="4941168"/>
            <a:ext cx="1008112" cy="0"/>
          </a:xfrm>
          <a:prstGeom prst="straightConnector1">
            <a:avLst/>
          </a:prstGeom>
          <a:solidFill>
            <a:schemeClr val="accent1"/>
          </a:solidFill>
          <a:ln w="63500" cap="flat" cmpd="sng" algn="ctr">
            <a:solidFill>
              <a:srgbClr val="C00000"/>
            </a:solidFill>
            <a:prstDash val="solid"/>
            <a:round/>
            <a:headEnd type="none" w="med" len="med"/>
            <a:tailEnd type="arrow"/>
          </a:ln>
          <a:effectLst/>
        </p:spPr>
      </p:cxnSp>
      <p:sp>
        <p:nvSpPr>
          <p:cNvPr id="9" name="TextBox 8"/>
          <p:cNvSpPr txBox="1"/>
          <p:nvPr/>
        </p:nvSpPr>
        <p:spPr>
          <a:xfrm>
            <a:off x="7812360" y="1916832"/>
            <a:ext cx="1152128" cy="369332"/>
          </a:xfrm>
          <a:prstGeom prst="rect">
            <a:avLst/>
          </a:prstGeom>
          <a:noFill/>
        </p:spPr>
        <p:txBody>
          <a:bodyPr wrap="square" rtlCol="0">
            <a:spAutoFit/>
          </a:bodyPr>
          <a:lstStyle/>
          <a:p>
            <a:r>
              <a:rPr lang="en-GB" sz="1800" dirty="0" smtClean="0">
                <a:solidFill>
                  <a:srgbClr val="7EAF35"/>
                </a:solidFill>
                <a:latin typeface="+mn-lt"/>
              </a:rPr>
              <a:t>= 1.8∆T</a:t>
            </a:r>
            <a:r>
              <a:rPr lang="en-GB" sz="1800" baseline="-25000" dirty="0" smtClean="0">
                <a:solidFill>
                  <a:srgbClr val="7EAF35"/>
                </a:solidFill>
                <a:latin typeface="+mn-lt"/>
              </a:rPr>
              <a:t>s</a:t>
            </a:r>
            <a:endParaRPr lang="en-GB" sz="1800" baseline="-25000" dirty="0">
              <a:solidFill>
                <a:srgbClr val="7EAF35"/>
              </a:solidFill>
              <a:latin typeface="+mn-lt"/>
            </a:endParaRPr>
          </a:p>
        </p:txBody>
      </p:sp>
      <p:sp>
        <p:nvSpPr>
          <p:cNvPr id="5" name="Content Placeholder 4"/>
          <p:cNvSpPr>
            <a:spLocks noGrp="1"/>
          </p:cNvSpPr>
          <p:nvPr>
            <p:ph sz="half" idx="1"/>
          </p:nvPr>
        </p:nvSpPr>
        <p:spPr>
          <a:xfrm>
            <a:off x="457200" y="1639341"/>
            <a:ext cx="4258816" cy="4021907"/>
          </a:xfrm>
        </p:spPr>
        <p:txBody>
          <a:bodyPr/>
          <a:lstStyle/>
          <a:p>
            <a:pPr marL="0" lvl="0" indent="0" eaLnBrk="1" hangingPunct="1">
              <a:spcBef>
                <a:spcPct val="0"/>
              </a:spcBef>
              <a:buNone/>
            </a:pPr>
            <a:r>
              <a:rPr lang="en-GB" sz="2400" dirty="0" smtClean="0">
                <a:latin typeface="Calibri" pitchFamily="34" charset="0"/>
              </a:rPr>
              <a:t>Surface sensible heat flux adjustment (rather than latent heat adjustment) increasingly important for absorbing aerosol within boundary layer e.g. Black Carbon (BC) </a:t>
            </a:r>
            <a:r>
              <a:rPr lang="en-GB" sz="2000" kern="1200" dirty="0">
                <a:solidFill>
                  <a:srgbClr val="000000"/>
                </a:solidFill>
                <a:latin typeface="Calibri" pitchFamily="34" charset="0"/>
                <a:hlinkClick r:id="rId4"/>
              </a:rPr>
              <a:t>Ming et al. (2010) </a:t>
            </a:r>
            <a:r>
              <a:rPr lang="en-GB" sz="2000" kern="1200" dirty="0" smtClean="0">
                <a:solidFill>
                  <a:srgbClr val="000000"/>
                </a:solidFill>
                <a:latin typeface="Calibri" pitchFamily="34" charset="0"/>
                <a:hlinkClick r:id="rId4"/>
              </a:rPr>
              <a:t>GRL</a:t>
            </a:r>
            <a:r>
              <a:rPr lang="en-GB" sz="2000" kern="1200" dirty="0" smtClean="0">
                <a:solidFill>
                  <a:srgbClr val="000000"/>
                </a:solidFill>
                <a:latin typeface="Calibri" pitchFamily="34" charset="0"/>
              </a:rPr>
              <a:t> </a:t>
            </a:r>
            <a:r>
              <a:rPr lang="en-GB" sz="1400" kern="1200" dirty="0" smtClean="0">
                <a:solidFill>
                  <a:srgbClr val="000000"/>
                </a:solidFill>
                <a:latin typeface="Calibri" pitchFamily="34" charset="0"/>
                <a:sym typeface="Wingdings" pitchFamily="2" charset="2"/>
              </a:rPr>
              <a:t></a:t>
            </a:r>
            <a:endParaRPr lang="en-GB" sz="1400" dirty="0" smtClean="0">
              <a:latin typeface="Calibri" pitchFamily="34" charset="0"/>
              <a:sym typeface="Wingdings" pitchFamily="2" charset="2"/>
            </a:endParaRPr>
          </a:p>
          <a:p>
            <a:r>
              <a:rPr lang="en-GB" sz="2200" dirty="0" smtClean="0">
                <a:latin typeface="Calibri" pitchFamily="34" charset="0"/>
              </a:rPr>
              <a:t>Hydrological </a:t>
            </a:r>
            <a:r>
              <a:rPr lang="en-GB" sz="2200" dirty="0">
                <a:latin typeface="Calibri" pitchFamily="34" charset="0"/>
              </a:rPr>
              <a:t>Forcing:</a:t>
            </a:r>
          </a:p>
          <a:p>
            <a:pPr lvl="1">
              <a:buFontTx/>
              <a:buNone/>
            </a:pPr>
            <a:r>
              <a:rPr lang="en-GB" sz="2200" dirty="0"/>
              <a:t>HF=</a:t>
            </a:r>
            <a:r>
              <a:rPr lang="en-GB" sz="2200" dirty="0" err="1"/>
              <a:t>kdT-dAA-dSH</a:t>
            </a:r>
            <a:endParaRPr lang="en-GB" sz="2200" dirty="0"/>
          </a:p>
          <a:p>
            <a:pPr marL="0" indent="0">
              <a:buNone/>
            </a:pPr>
            <a:r>
              <a:rPr lang="en-GB" sz="2400" i="1" dirty="0" smtClean="0">
                <a:latin typeface="Calibri" pitchFamily="34" charset="0"/>
                <a:sym typeface="Wingdings" pitchFamily="2" charset="2"/>
              </a:rPr>
              <a:t>Geographical location also important for regional response</a:t>
            </a:r>
            <a:endParaRPr lang="en-GB" sz="2400" i="1" dirty="0"/>
          </a:p>
        </p:txBody>
      </p:sp>
    </p:spTree>
    <p:extLst>
      <p:ext uri="{BB962C8B-B14F-4D97-AF65-F5344CB8AC3E}">
        <p14:creationId xmlns:p14="http://schemas.microsoft.com/office/powerpoint/2010/main" val="182890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924" y="4797152"/>
            <a:ext cx="2221961"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Rectangle 2"/>
          <p:cNvSpPr>
            <a:spLocks noGrp="1" noChangeArrowheads="1"/>
          </p:cNvSpPr>
          <p:nvPr>
            <p:ph type="title"/>
          </p:nvPr>
        </p:nvSpPr>
        <p:spPr>
          <a:xfrm>
            <a:off x="304800" y="274638"/>
            <a:ext cx="4483224" cy="792162"/>
          </a:xfrm>
        </p:spPr>
        <p:txBody>
          <a:bodyPr/>
          <a:lstStyle/>
          <a:p>
            <a:r>
              <a:rPr lang="en-GB" sz="3600" dirty="0" smtClean="0">
                <a:solidFill>
                  <a:srgbClr val="0070C0"/>
                </a:solidFill>
                <a:latin typeface="Calibri" pitchFamily="34" charset="0"/>
              </a:rPr>
              <a:t>Implications for transient responses  </a:t>
            </a:r>
          </a:p>
        </p:txBody>
      </p:sp>
      <p:sp>
        <p:nvSpPr>
          <p:cNvPr id="37891" name="Rectangle 3"/>
          <p:cNvSpPr>
            <a:spLocks noGrp="1" noChangeArrowheads="1"/>
          </p:cNvSpPr>
          <p:nvPr>
            <p:ph type="body" idx="1"/>
          </p:nvPr>
        </p:nvSpPr>
        <p:spPr>
          <a:xfrm>
            <a:off x="5164931" y="3394598"/>
            <a:ext cx="3733800" cy="1752600"/>
          </a:xfrm>
        </p:spPr>
        <p:txBody>
          <a:bodyPr/>
          <a:lstStyle/>
          <a:p>
            <a:r>
              <a:rPr lang="en-GB" sz="2000" dirty="0" smtClean="0">
                <a:latin typeface="Calibri" pitchFamily="34" charset="0"/>
              </a:rPr>
              <a:t>CO</a:t>
            </a:r>
            <a:r>
              <a:rPr lang="en-GB" sz="2000" baseline="-25000" dirty="0" smtClean="0">
                <a:latin typeface="Calibri" pitchFamily="34" charset="0"/>
              </a:rPr>
              <a:t>2</a:t>
            </a:r>
            <a:r>
              <a:rPr lang="en-GB" sz="2000" dirty="0" smtClean="0">
                <a:latin typeface="Calibri" pitchFamily="34" charset="0"/>
              </a:rPr>
              <a:t> forcing experiments</a:t>
            </a:r>
          </a:p>
          <a:p>
            <a:r>
              <a:rPr lang="en-GB" sz="2000" dirty="0" smtClean="0">
                <a:latin typeface="Calibri" pitchFamily="34" charset="0"/>
              </a:rPr>
              <a:t>Initial precipitation response supressed by CO</a:t>
            </a:r>
            <a:r>
              <a:rPr lang="en-GB" sz="2000" baseline="-25000" dirty="0" smtClean="0">
                <a:latin typeface="Calibri" pitchFamily="34" charset="0"/>
              </a:rPr>
              <a:t>2</a:t>
            </a:r>
            <a:r>
              <a:rPr lang="en-GB" sz="2000" dirty="0" smtClean="0">
                <a:latin typeface="Calibri" pitchFamily="34" charset="0"/>
              </a:rPr>
              <a:t> forcing</a:t>
            </a:r>
          </a:p>
          <a:p>
            <a:r>
              <a:rPr lang="en-GB" sz="2000" dirty="0" smtClean="0">
                <a:latin typeface="Calibri" pitchFamily="34" charset="0"/>
              </a:rPr>
              <a:t>Stronger response after CO</a:t>
            </a:r>
            <a:r>
              <a:rPr lang="en-GB" sz="2000" baseline="-25000" dirty="0" smtClean="0">
                <a:latin typeface="Calibri" pitchFamily="34" charset="0"/>
              </a:rPr>
              <a:t>2</a:t>
            </a:r>
            <a:r>
              <a:rPr lang="en-GB" sz="2000" dirty="0" smtClean="0">
                <a:latin typeface="Calibri" pitchFamily="34" charset="0"/>
              </a:rPr>
              <a:t> </a:t>
            </a:r>
            <a:r>
              <a:rPr lang="en-GB" sz="2000" dirty="0" err="1" smtClean="0">
                <a:latin typeface="Calibri" pitchFamily="34" charset="0"/>
              </a:rPr>
              <a:t>rampdown</a:t>
            </a:r>
            <a:endParaRPr lang="en-GB" sz="2000" dirty="0" smtClean="0">
              <a:latin typeface="Calibri" pitchFamily="34" charset="0"/>
            </a:endParaRPr>
          </a:p>
        </p:txBody>
      </p:sp>
      <p:sp>
        <p:nvSpPr>
          <p:cNvPr id="37895" name="Text Box 7"/>
          <p:cNvSpPr txBox="1">
            <a:spLocks noChangeArrowheads="1"/>
          </p:cNvSpPr>
          <p:nvPr/>
        </p:nvSpPr>
        <p:spPr bwMode="auto">
          <a:xfrm>
            <a:off x="377948" y="4395871"/>
            <a:ext cx="4410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latin typeface="Calibri" pitchFamily="34" charset="0"/>
              </a:rPr>
              <a:t>CMIP3 coupled model ensemble mean: </a:t>
            </a:r>
            <a:r>
              <a:rPr lang="en-GB" sz="1800" dirty="0" smtClean="0">
                <a:solidFill>
                  <a:srgbClr val="000000"/>
                </a:solidFill>
                <a:latin typeface="Calibri" pitchFamily="34" charset="0"/>
                <a:hlinkClick r:id="rId3"/>
              </a:rPr>
              <a:t>Andrews et al. (2010) Environ. Res. </a:t>
            </a:r>
            <a:r>
              <a:rPr lang="en-GB" sz="1800" dirty="0" err="1" smtClean="0">
                <a:solidFill>
                  <a:srgbClr val="000000"/>
                </a:solidFill>
                <a:latin typeface="Calibri" pitchFamily="34" charset="0"/>
                <a:hlinkClick r:id="rId3"/>
              </a:rPr>
              <a:t>Lett</a:t>
            </a:r>
            <a:r>
              <a:rPr lang="en-GB" sz="1800" dirty="0" smtClean="0">
                <a:solidFill>
                  <a:srgbClr val="000000"/>
                </a:solidFill>
                <a:latin typeface="Calibri" pitchFamily="34" charset="0"/>
              </a:rPr>
              <a:t>.</a:t>
            </a:r>
          </a:p>
        </p:txBody>
      </p:sp>
      <p:sp>
        <p:nvSpPr>
          <p:cNvPr id="37896" name="Text Box 8"/>
          <p:cNvSpPr txBox="1">
            <a:spLocks noChangeArrowheads="1"/>
          </p:cNvSpPr>
          <p:nvPr/>
        </p:nvSpPr>
        <p:spPr bwMode="auto">
          <a:xfrm>
            <a:off x="593849" y="5258524"/>
            <a:ext cx="6138391"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2200" dirty="0" smtClean="0">
                <a:solidFill>
                  <a:srgbClr val="333399"/>
                </a:solidFill>
                <a:latin typeface="Calibri" pitchFamily="34" charset="0"/>
              </a:rPr>
              <a:t>Degree of hysteresis determined by forcing related fast responses and linked to ocean heat uptake </a:t>
            </a:r>
          </a:p>
          <a:p>
            <a:pPr algn="r" eaLnBrk="0" hangingPunct="0">
              <a:spcBef>
                <a:spcPct val="50000"/>
              </a:spcBef>
            </a:pPr>
            <a:r>
              <a:rPr lang="en-GB" sz="1800" dirty="0" smtClean="0">
                <a:latin typeface="Calibri" pitchFamily="34" charset="0"/>
              </a:rPr>
              <a:t>Work also by: </a:t>
            </a:r>
            <a:r>
              <a:rPr lang="en-GB" sz="1800" dirty="0" err="1" smtClean="0">
                <a:latin typeface="Calibri" pitchFamily="34" charset="0"/>
              </a:rPr>
              <a:t>McInerney</a:t>
            </a:r>
            <a:r>
              <a:rPr lang="en-GB" sz="1800" dirty="0" smtClean="0">
                <a:latin typeface="Calibri" pitchFamily="34" charset="0"/>
              </a:rPr>
              <a:t> </a:t>
            </a:r>
            <a:r>
              <a:rPr lang="en-GB" sz="1800" dirty="0">
                <a:latin typeface="Calibri" pitchFamily="34" charset="0"/>
              </a:rPr>
              <a:t>&amp; </a:t>
            </a:r>
            <a:r>
              <a:rPr lang="en-GB" sz="1800" dirty="0" smtClean="0">
                <a:latin typeface="Calibri" pitchFamily="34" charset="0"/>
              </a:rPr>
              <a:t>Moyer ; </a:t>
            </a:r>
            <a:r>
              <a:rPr lang="en-GB" sz="1800" dirty="0" smtClean="0">
                <a:latin typeface="Calibri" pitchFamily="34" charset="0"/>
                <a:hlinkClick r:id="rId4"/>
              </a:rPr>
              <a:t>Schaller et al. (2013) ESDD </a:t>
            </a:r>
            <a:endParaRPr lang="en-GB" sz="1800" dirty="0" smtClean="0">
              <a:latin typeface="Calibri" pitchFamily="34" charset="0"/>
            </a:endParaRPr>
          </a:p>
        </p:txBody>
      </p:sp>
      <p:grpSp>
        <p:nvGrpSpPr>
          <p:cNvPr id="2" name="Group 11"/>
          <p:cNvGrpSpPr>
            <a:grpSpLocks noChangeAspect="1"/>
          </p:cNvGrpSpPr>
          <p:nvPr/>
        </p:nvGrpSpPr>
        <p:grpSpPr bwMode="auto">
          <a:xfrm>
            <a:off x="377825" y="1304925"/>
            <a:ext cx="4410075" cy="3082925"/>
            <a:chOff x="238" y="822"/>
            <a:chExt cx="2778" cy="1942"/>
          </a:xfrm>
        </p:grpSpPr>
        <p:sp>
          <p:nvSpPr>
            <p:cNvPr id="3" name="AutoShape 10"/>
            <p:cNvSpPr>
              <a:spLocks noChangeAspect="1" noChangeArrowheads="1" noTextEdit="1"/>
            </p:cNvSpPr>
            <p:nvPr/>
          </p:nvSpPr>
          <p:spPr bwMode="auto">
            <a:xfrm>
              <a:off x="238" y="822"/>
              <a:ext cx="2778" cy="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 y="822"/>
              <a:ext cx="2782" cy="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5"/>
          <p:cNvGrpSpPr>
            <a:grpSpLocks noChangeAspect="1"/>
          </p:cNvGrpSpPr>
          <p:nvPr/>
        </p:nvGrpSpPr>
        <p:grpSpPr bwMode="auto">
          <a:xfrm>
            <a:off x="4919663" y="9525"/>
            <a:ext cx="4224337" cy="3165475"/>
            <a:chOff x="3099" y="6"/>
            <a:chExt cx="2661" cy="1994"/>
          </a:xfrm>
        </p:grpSpPr>
        <p:sp>
          <p:nvSpPr>
            <p:cNvPr id="5" name="AutoShape 14"/>
            <p:cNvSpPr>
              <a:spLocks noChangeAspect="1" noChangeArrowheads="1" noTextEdit="1"/>
            </p:cNvSpPr>
            <p:nvPr/>
          </p:nvSpPr>
          <p:spPr bwMode="auto">
            <a:xfrm>
              <a:off x="3099" y="6"/>
              <a:ext cx="2661" cy="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6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9" y="6"/>
              <a:ext cx="2667" cy="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3" name="Text Box 5"/>
          <p:cNvSpPr txBox="1">
            <a:spLocks noChangeArrowheads="1"/>
          </p:cNvSpPr>
          <p:nvPr/>
        </p:nvSpPr>
        <p:spPr bwMode="auto">
          <a:xfrm>
            <a:off x="5364088" y="2992335"/>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HadCM3: </a:t>
            </a:r>
            <a:r>
              <a:rPr lang="en-GB" sz="1800" dirty="0" smtClean="0">
                <a:solidFill>
                  <a:srgbClr val="000000"/>
                </a:solidFill>
                <a:hlinkClick r:id="rId7"/>
              </a:rPr>
              <a:t>Wu et al. (2010) GRL</a:t>
            </a:r>
            <a:endParaRPr lang="en-GB" sz="1800" dirty="0" smtClean="0">
              <a:solidFill>
                <a:srgbClr val="000000"/>
              </a:solidFill>
            </a:endParaRPr>
          </a:p>
        </p:txBody>
      </p:sp>
    </p:spTree>
    <p:extLst>
      <p:ext uri="{BB962C8B-B14F-4D97-AF65-F5344CB8AC3E}">
        <p14:creationId xmlns:p14="http://schemas.microsoft.com/office/powerpoint/2010/main" val="3598081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43192" cy="1143000"/>
          </a:xfrm>
        </p:spPr>
        <p:txBody>
          <a:bodyPr/>
          <a:lstStyle/>
          <a:p>
            <a:r>
              <a:rPr lang="en-GB" sz="3600" dirty="0" smtClean="0">
                <a:solidFill>
                  <a:srgbClr val="0070C0"/>
                </a:solidFill>
                <a:latin typeface="Calibri" pitchFamily="34" charset="0"/>
              </a:rPr>
              <a:t>How is global precipitation and </a:t>
            </a:r>
            <a:r>
              <a:rPr lang="en-GB" sz="3600" dirty="0" err="1" smtClean="0">
                <a:solidFill>
                  <a:srgbClr val="0070C0"/>
                </a:solidFill>
                <a:latin typeface="Calibri" pitchFamily="34" charset="0"/>
              </a:rPr>
              <a:t>radiative</a:t>
            </a:r>
            <a:r>
              <a:rPr lang="en-GB" sz="3600" dirty="0" smtClean="0">
                <a:solidFill>
                  <a:srgbClr val="0070C0"/>
                </a:solidFill>
                <a:latin typeface="Calibri" pitchFamily="34" charset="0"/>
              </a:rPr>
              <a:t> cooling currently changing?</a:t>
            </a:r>
            <a:endParaRPr lang="en-GB" sz="3600" dirty="0">
              <a:solidFill>
                <a:srgbClr val="0070C0"/>
              </a:solidFill>
              <a:latin typeface="Calibri" pitchFamily="34" charset="0"/>
            </a:endParaRPr>
          </a:p>
        </p:txBody>
      </p:sp>
      <p:pic>
        <p:nvPicPr>
          <p:cNvPr id="1026" name="Picture 2" descr="/static-content/images/567/art%253A10.1007%252Fs10712-012-9213-z/MediaObjects/10712_2012_9213_Fig4_HTML.gif"/>
          <p:cNvPicPr>
            <a:picLocks noChangeAspect="1" noChangeArrowheads="1"/>
          </p:cNvPicPr>
          <p:nvPr/>
        </p:nvPicPr>
        <p:blipFill rotWithShape="1">
          <a:blip r:embed="rId2">
            <a:extLst>
              <a:ext uri="{28A0092B-C50C-407E-A947-70E740481C1C}">
                <a14:useLocalDpi xmlns:a14="http://schemas.microsoft.com/office/drawing/2010/main" val="0"/>
              </a:ext>
            </a:extLst>
          </a:blip>
          <a:srcRect t="51747" r="4083"/>
          <a:stretch/>
        </p:blipFill>
        <p:spPr bwMode="auto">
          <a:xfrm>
            <a:off x="1259632" y="1767407"/>
            <a:ext cx="7124806" cy="3533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64288" y="3207567"/>
            <a:ext cx="1220150" cy="338554"/>
          </a:xfrm>
          <a:prstGeom prst="rect">
            <a:avLst/>
          </a:prstGeom>
          <a:noFill/>
        </p:spPr>
        <p:txBody>
          <a:bodyPr wrap="square" rtlCol="0">
            <a:spAutoFit/>
          </a:bodyPr>
          <a:lstStyle/>
          <a:p>
            <a:r>
              <a:rPr lang="en-GB" sz="1600" dirty="0" smtClean="0">
                <a:solidFill>
                  <a:srgbClr val="7EAF35"/>
                </a:solidFill>
                <a:latin typeface="Calibri" pitchFamily="34" charset="0"/>
              </a:rPr>
              <a:t>ERA Interim</a:t>
            </a:r>
            <a:endParaRPr lang="en-GB" sz="1600" dirty="0">
              <a:solidFill>
                <a:srgbClr val="7EAF35"/>
              </a:solidFill>
              <a:latin typeface="Calibri" pitchFamily="34" charset="0"/>
            </a:endParaRPr>
          </a:p>
        </p:txBody>
      </p:sp>
      <p:sp>
        <p:nvSpPr>
          <p:cNvPr id="10" name="TextBox 9"/>
          <p:cNvSpPr txBox="1"/>
          <p:nvPr/>
        </p:nvSpPr>
        <p:spPr>
          <a:xfrm>
            <a:off x="1907704" y="4602614"/>
            <a:ext cx="1220150" cy="369332"/>
          </a:xfrm>
          <a:prstGeom prst="rect">
            <a:avLst/>
          </a:prstGeom>
          <a:noFill/>
        </p:spPr>
        <p:txBody>
          <a:bodyPr wrap="square" rtlCol="0">
            <a:spAutoFit/>
          </a:bodyPr>
          <a:lstStyle/>
          <a:p>
            <a:r>
              <a:rPr lang="en-GB" sz="1800" dirty="0" smtClean="0">
                <a:solidFill>
                  <a:schemeClr val="bg2"/>
                </a:solidFill>
                <a:latin typeface="Calibri" pitchFamily="34" charset="0"/>
              </a:rPr>
              <a:t>AMIP</a:t>
            </a:r>
            <a:endParaRPr lang="en-GB" sz="1800" dirty="0">
              <a:solidFill>
                <a:schemeClr val="bg2"/>
              </a:solidFill>
              <a:latin typeface="Calibri" pitchFamily="34" charset="0"/>
            </a:endParaRPr>
          </a:p>
        </p:txBody>
      </p:sp>
      <p:sp>
        <p:nvSpPr>
          <p:cNvPr id="11" name="Text Box 7"/>
          <p:cNvSpPr txBox="1">
            <a:spLocks noChangeArrowheads="1"/>
          </p:cNvSpPr>
          <p:nvPr/>
        </p:nvSpPr>
        <p:spPr bwMode="auto">
          <a:xfrm rot="-5400000">
            <a:off x="-485030" y="3013422"/>
            <a:ext cx="374218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l-GR" sz="2000" dirty="0" smtClean="0">
                <a:solidFill>
                  <a:srgbClr val="000000"/>
                </a:solidFill>
              </a:rPr>
              <a:t>Δ</a:t>
            </a:r>
            <a:r>
              <a:rPr lang="en-GB" sz="2000" dirty="0" smtClean="0">
                <a:solidFill>
                  <a:srgbClr val="000000"/>
                </a:solidFill>
              </a:rPr>
              <a:t>R (Wm</a:t>
            </a:r>
            <a:r>
              <a:rPr lang="en-GB" sz="2000" baseline="30000" dirty="0" smtClean="0">
                <a:solidFill>
                  <a:srgbClr val="000000"/>
                </a:solidFill>
              </a:rPr>
              <a:t>-2</a:t>
            </a:r>
            <a:r>
              <a:rPr lang="en-GB" sz="2000" dirty="0" smtClean="0">
                <a:solidFill>
                  <a:srgbClr val="000000"/>
                </a:solidFill>
              </a:rPr>
              <a:t>)   Precipitation  (%)</a:t>
            </a:r>
          </a:p>
        </p:txBody>
      </p:sp>
      <p:sp>
        <p:nvSpPr>
          <p:cNvPr id="12" name="Rectangle 11"/>
          <p:cNvSpPr/>
          <p:nvPr/>
        </p:nvSpPr>
        <p:spPr>
          <a:xfrm>
            <a:off x="5150860" y="5339335"/>
            <a:ext cx="3233578" cy="369332"/>
          </a:xfrm>
          <a:prstGeom prst="rect">
            <a:avLst/>
          </a:prstGeom>
        </p:spPr>
        <p:txBody>
          <a:bodyPr wrap="none">
            <a:spAutoFit/>
          </a:bodyPr>
          <a:lstStyle/>
          <a:p>
            <a:r>
              <a:rPr lang="en-GB" sz="1800" kern="0" dirty="0">
                <a:solidFill>
                  <a:srgbClr val="000000"/>
                </a:solidFill>
                <a:latin typeface="Calibri" pitchFamily="34" charset="0"/>
                <a:hlinkClick r:id="rId3"/>
              </a:rPr>
              <a:t>Allan et al. (2013) </a:t>
            </a:r>
            <a:r>
              <a:rPr lang="en-GB" sz="1800" kern="0" dirty="0" err="1">
                <a:solidFill>
                  <a:srgbClr val="000000"/>
                </a:solidFill>
                <a:latin typeface="Calibri" pitchFamily="34" charset="0"/>
                <a:hlinkClick r:id="rId3"/>
              </a:rPr>
              <a:t>Surv</a:t>
            </a:r>
            <a:r>
              <a:rPr lang="en-GB" sz="1800" kern="0" dirty="0">
                <a:solidFill>
                  <a:srgbClr val="000000"/>
                </a:solidFill>
                <a:latin typeface="Calibri" pitchFamily="34" charset="0"/>
                <a:hlinkClick r:id="rId3"/>
              </a:rPr>
              <a:t>. </a:t>
            </a:r>
            <a:r>
              <a:rPr lang="en-GB" sz="1800" kern="0" dirty="0" err="1" smtClean="0">
                <a:solidFill>
                  <a:srgbClr val="000000"/>
                </a:solidFill>
                <a:latin typeface="Calibri" pitchFamily="34" charset="0"/>
                <a:hlinkClick r:id="rId3"/>
              </a:rPr>
              <a:t>Geophys</a:t>
            </a:r>
            <a:endParaRPr lang="en-GB" sz="1800" i="1" dirty="0"/>
          </a:p>
        </p:txBody>
      </p:sp>
      <p:sp>
        <p:nvSpPr>
          <p:cNvPr id="8" name="TextBox 7"/>
          <p:cNvSpPr txBox="1"/>
          <p:nvPr/>
        </p:nvSpPr>
        <p:spPr>
          <a:xfrm>
            <a:off x="8320402" y="2348880"/>
            <a:ext cx="932118" cy="369332"/>
          </a:xfrm>
          <a:prstGeom prst="rect">
            <a:avLst/>
          </a:prstGeom>
          <a:noFill/>
        </p:spPr>
        <p:txBody>
          <a:bodyPr wrap="square" rtlCol="0">
            <a:spAutoFit/>
          </a:bodyPr>
          <a:lstStyle/>
          <a:p>
            <a:r>
              <a:rPr lang="en-GB" sz="1800" dirty="0" smtClean="0">
                <a:solidFill>
                  <a:srgbClr val="FFC000"/>
                </a:solidFill>
                <a:latin typeface="Calibri" pitchFamily="34" charset="0"/>
              </a:rPr>
              <a:t>AMSRE</a:t>
            </a:r>
            <a:endParaRPr lang="en-GB" sz="1800" dirty="0">
              <a:solidFill>
                <a:srgbClr val="FFC000"/>
              </a:solidFill>
              <a:latin typeface="Calibri" pitchFamily="34" charset="0"/>
            </a:endParaRPr>
          </a:p>
        </p:txBody>
      </p:sp>
      <p:sp>
        <p:nvSpPr>
          <p:cNvPr id="13" name="Rectangle 12"/>
          <p:cNvSpPr/>
          <p:nvPr/>
        </p:nvSpPr>
        <p:spPr>
          <a:xfrm>
            <a:off x="271327" y="6205954"/>
            <a:ext cx="8569975" cy="369332"/>
          </a:xfrm>
          <a:prstGeom prst="rect">
            <a:avLst/>
          </a:prstGeom>
        </p:spPr>
        <p:txBody>
          <a:bodyPr wrap="none">
            <a:spAutoFit/>
          </a:bodyPr>
          <a:lstStyle/>
          <a:p>
            <a:r>
              <a:rPr lang="en-GB" sz="1800" kern="0" dirty="0" smtClean="0">
                <a:solidFill>
                  <a:srgbClr val="000000"/>
                </a:solidFill>
                <a:latin typeface="Calibri" pitchFamily="34" charset="0"/>
              </a:rPr>
              <a:t>Global mean estimates (use ERA Interim over land and high latitudes for SSM/I &amp; AMSRE)</a:t>
            </a:r>
            <a:endParaRPr lang="en-GB" sz="1800" i="1" dirty="0"/>
          </a:p>
        </p:txBody>
      </p:sp>
      <p:sp>
        <p:nvSpPr>
          <p:cNvPr id="3" name="TextBox 2"/>
          <p:cNvSpPr txBox="1"/>
          <p:nvPr/>
        </p:nvSpPr>
        <p:spPr>
          <a:xfrm>
            <a:off x="215315" y="2290227"/>
            <a:ext cx="1044317" cy="1446550"/>
          </a:xfrm>
          <a:prstGeom prst="rect">
            <a:avLst/>
          </a:prstGeom>
          <a:noFill/>
        </p:spPr>
        <p:txBody>
          <a:bodyPr wrap="square" rtlCol="0">
            <a:spAutoFit/>
          </a:bodyPr>
          <a:lstStyle/>
          <a:p>
            <a:r>
              <a:rPr lang="en-GB" sz="2000" dirty="0" smtClean="0">
                <a:solidFill>
                  <a:schemeClr val="tx1"/>
                </a:solidFill>
                <a:latin typeface="Calibri" pitchFamily="34" charset="0"/>
              </a:rPr>
              <a:t>GPCP </a:t>
            </a:r>
            <a:r>
              <a:rPr lang="en-GB" sz="2000" dirty="0" err="1" smtClean="0">
                <a:solidFill>
                  <a:schemeClr val="tx1"/>
                </a:solidFill>
                <a:latin typeface="Calibri" pitchFamily="34" charset="0"/>
              </a:rPr>
              <a:t>dP</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a:t>
            </a:r>
            <a:r>
              <a:rPr lang="en-GB" sz="2800" dirty="0" smtClean="0">
                <a:solidFill>
                  <a:schemeClr val="tx1"/>
                </a:solidFill>
                <a:latin typeface="Times New Roman" pitchFamily="18" charset="0"/>
                <a:cs typeface="Times New Roman" pitchFamily="18" charset="0"/>
              </a:rPr>
              <a:t>≈</a:t>
            </a:r>
            <a:r>
              <a:rPr lang="en-GB" sz="2800" dirty="0" smtClean="0">
                <a:solidFill>
                  <a:schemeClr val="tx1"/>
                </a:solidFill>
                <a:latin typeface="Calibri" pitchFamily="34" charset="0"/>
              </a:rPr>
              <a:t> </a:t>
            </a:r>
            <a:r>
              <a:rPr lang="en-GB" sz="2000" dirty="0" smtClean="0">
                <a:solidFill>
                  <a:schemeClr val="tx1"/>
                </a:solidFill>
                <a:latin typeface="Calibri" pitchFamily="34" charset="0"/>
              </a:rPr>
              <a:t>2.8 %/K</a:t>
            </a:r>
          </a:p>
          <a:p>
            <a:endParaRPr lang="en-GB" sz="2000" dirty="0">
              <a:solidFill>
                <a:schemeClr val="tx1"/>
              </a:solidFill>
              <a:latin typeface="Calibri" pitchFamily="34" charset="0"/>
            </a:endParaRPr>
          </a:p>
        </p:txBody>
      </p:sp>
      <p:sp>
        <p:nvSpPr>
          <p:cNvPr id="4" name="TextBox 3"/>
          <p:cNvSpPr txBox="1"/>
          <p:nvPr/>
        </p:nvSpPr>
        <p:spPr>
          <a:xfrm>
            <a:off x="271326" y="5708667"/>
            <a:ext cx="8113112" cy="707886"/>
          </a:xfrm>
          <a:prstGeom prst="rect">
            <a:avLst/>
          </a:prstGeom>
          <a:noFill/>
        </p:spPr>
        <p:txBody>
          <a:bodyPr wrap="square" rtlCol="0">
            <a:spAutoFit/>
          </a:bodyPr>
          <a:lstStyle/>
          <a:p>
            <a:r>
              <a:rPr lang="en-GB" sz="2000" dirty="0" smtClean="0">
                <a:solidFill>
                  <a:schemeClr val="tx1"/>
                </a:solidFill>
                <a:latin typeface="Calibri" pitchFamily="34" charset="0"/>
              </a:rPr>
              <a:t>1988-2008: Precipitation trends not significant</a:t>
            </a:r>
            <a:endParaRPr lang="en-GB" sz="2000" dirty="0">
              <a:solidFill>
                <a:schemeClr val="tx1"/>
              </a:solidFill>
              <a:latin typeface="Calibri" pitchFamily="34" charset="0"/>
            </a:endParaRPr>
          </a:p>
          <a:p>
            <a:endParaRPr lang="en-GB" sz="2000" dirty="0">
              <a:solidFill>
                <a:schemeClr val="tx1"/>
              </a:solidFill>
              <a:latin typeface="Calibri" pitchFamily="34" charset="0"/>
            </a:endParaRPr>
          </a:p>
        </p:txBody>
      </p:sp>
    </p:spTree>
    <p:extLst>
      <p:ext uri="{BB962C8B-B14F-4D97-AF65-F5344CB8AC3E}">
        <p14:creationId xmlns:p14="http://schemas.microsoft.com/office/powerpoint/2010/main" val="3586454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2" cstate="print"/>
          <a:srcRect/>
          <a:stretch>
            <a:fillRect/>
          </a:stretch>
        </p:blipFill>
        <p:spPr bwMode="auto">
          <a:xfrm>
            <a:off x="533400" y="838200"/>
            <a:ext cx="5672138" cy="4191000"/>
          </a:xfrm>
          <a:prstGeom prst="rect">
            <a:avLst/>
          </a:prstGeom>
          <a:noFill/>
          <a:ln w="9525">
            <a:noFill/>
            <a:miter lim="800000"/>
            <a:headEnd/>
            <a:tailEnd/>
          </a:ln>
        </p:spPr>
      </p:pic>
      <p:sp>
        <p:nvSpPr>
          <p:cNvPr id="4099" name="Text Box 2"/>
          <p:cNvSpPr txBox="1">
            <a:spLocks noChangeArrowheads="1"/>
          </p:cNvSpPr>
          <p:nvPr/>
        </p:nvSpPr>
        <p:spPr bwMode="auto">
          <a:xfrm>
            <a:off x="381000" y="106363"/>
            <a:ext cx="6934200" cy="707886"/>
          </a:xfrm>
          <a:prstGeom prst="rect">
            <a:avLst/>
          </a:prstGeom>
          <a:noFill/>
          <a:ln w="9525">
            <a:noFill/>
            <a:miter lim="800000"/>
            <a:headEnd/>
            <a:tailEnd/>
          </a:ln>
        </p:spPr>
        <p:txBody>
          <a:bodyPr>
            <a:spAutoFit/>
          </a:bodyPr>
          <a:lstStyle/>
          <a:p>
            <a:pPr>
              <a:spcBef>
                <a:spcPct val="50000"/>
              </a:spcBef>
            </a:pPr>
            <a:r>
              <a:rPr lang="en-US" sz="4000" dirty="0" smtClean="0">
                <a:solidFill>
                  <a:srgbClr val="0070C0"/>
                </a:solidFill>
                <a:latin typeface="Calibri" pitchFamily="34" charset="0"/>
                <a:cs typeface="Calibri" pitchFamily="34" charset="0"/>
              </a:rPr>
              <a:t>The role of water </a:t>
            </a:r>
            <a:r>
              <a:rPr lang="en-US" sz="4000" dirty="0" err="1">
                <a:solidFill>
                  <a:srgbClr val="0070C0"/>
                </a:solidFill>
                <a:latin typeface="Calibri" pitchFamily="34" charset="0"/>
                <a:cs typeface="Calibri" pitchFamily="34" charset="0"/>
              </a:rPr>
              <a:t>vapour</a:t>
            </a:r>
            <a:endParaRPr lang="en-US" sz="4000" dirty="0">
              <a:solidFill>
                <a:srgbClr val="0070C0"/>
              </a:solidFill>
              <a:latin typeface="Calibri" pitchFamily="34" charset="0"/>
              <a:cs typeface="Calibri" pitchFamily="34" charset="0"/>
            </a:endParaRPr>
          </a:p>
        </p:txBody>
      </p:sp>
      <p:sp>
        <p:nvSpPr>
          <p:cNvPr id="4100" name="Rectangle 8"/>
          <p:cNvSpPr>
            <a:spLocks noGrp="1" noChangeArrowheads="1"/>
          </p:cNvSpPr>
          <p:nvPr>
            <p:ph type="body" idx="1"/>
          </p:nvPr>
        </p:nvSpPr>
        <p:spPr>
          <a:xfrm>
            <a:off x="381000" y="4941168"/>
            <a:ext cx="8382000" cy="1447800"/>
          </a:xfrm>
        </p:spPr>
        <p:txBody>
          <a:bodyPr/>
          <a:lstStyle/>
          <a:p>
            <a:r>
              <a:rPr lang="en-GB" sz="2800" dirty="0" smtClean="0">
                <a:latin typeface="Calibri" pitchFamily="34" charset="0"/>
                <a:cs typeface="Calibri" pitchFamily="34" charset="0"/>
              </a:rPr>
              <a:t>Physics: </a:t>
            </a:r>
            <a:r>
              <a:rPr lang="en-GB" sz="2800" dirty="0" err="1" smtClean="0">
                <a:solidFill>
                  <a:schemeClr val="accent2"/>
                </a:solidFill>
                <a:latin typeface="Calibri" pitchFamily="34" charset="0"/>
                <a:cs typeface="Calibri" pitchFamily="34" charset="0"/>
              </a:rPr>
              <a:t>Clausius-Clapeyron</a:t>
            </a:r>
            <a:r>
              <a:rPr lang="en-GB" sz="2800" dirty="0" smtClean="0">
                <a:solidFill>
                  <a:schemeClr val="accent2"/>
                </a:solidFill>
                <a:latin typeface="Calibri" pitchFamily="34" charset="0"/>
                <a:cs typeface="Calibri" pitchFamily="34" charset="0"/>
              </a:rPr>
              <a:t> </a:t>
            </a:r>
          </a:p>
          <a:p>
            <a:r>
              <a:rPr lang="en-GB" sz="2800" dirty="0" smtClean="0">
                <a:latin typeface="Calibri" pitchFamily="34" charset="0"/>
                <a:cs typeface="Calibri" pitchFamily="34" charset="0"/>
              </a:rPr>
              <a:t>Low-level water vapour concentrations increase with atmospheric warming at about 6-7%/K </a:t>
            </a:r>
          </a:p>
          <a:p>
            <a:pPr lvl="1"/>
            <a:r>
              <a:rPr lang="en-GB" sz="1800" dirty="0" smtClean="0">
                <a:hlinkClick r:id="rId3"/>
              </a:rPr>
              <a:t>Wentz </a:t>
            </a:r>
            <a:r>
              <a:rPr lang="en-GB" sz="1800" dirty="0">
                <a:hlinkClick r:id="rId3"/>
              </a:rPr>
              <a:t>&amp;</a:t>
            </a:r>
            <a:r>
              <a:rPr lang="en-GB" sz="1800" dirty="0" smtClean="0">
                <a:hlinkClick r:id="rId3"/>
              </a:rPr>
              <a:t> </a:t>
            </a:r>
            <a:r>
              <a:rPr lang="en-GB" sz="1800" dirty="0" err="1" smtClean="0">
                <a:hlinkClick r:id="rId3"/>
              </a:rPr>
              <a:t>Shabel</a:t>
            </a:r>
            <a:r>
              <a:rPr lang="en-GB" sz="1800" dirty="0" smtClean="0">
                <a:hlinkClick r:id="rId3"/>
              </a:rPr>
              <a:t> (2000</a:t>
            </a:r>
            <a:r>
              <a:rPr lang="en-GB" sz="1800" i="1" dirty="0" smtClean="0">
                <a:hlinkClick r:id="rId3"/>
              </a:rPr>
              <a:t>) Nature</a:t>
            </a:r>
            <a:r>
              <a:rPr lang="en-GB" sz="1800" dirty="0" smtClean="0"/>
              <a:t>;  </a:t>
            </a:r>
            <a:r>
              <a:rPr lang="en-GB" sz="1800" dirty="0" smtClean="0">
                <a:hlinkClick r:id="rId4"/>
              </a:rPr>
              <a:t>Raval </a:t>
            </a:r>
            <a:r>
              <a:rPr lang="en-GB" sz="1800" dirty="0">
                <a:hlinkClick r:id="rId4"/>
              </a:rPr>
              <a:t>&amp;</a:t>
            </a:r>
            <a:r>
              <a:rPr lang="en-GB" sz="1800" dirty="0" smtClean="0">
                <a:hlinkClick r:id="rId4"/>
              </a:rPr>
              <a:t> </a:t>
            </a:r>
            <a:r>
              <a:rPr lang="en-GB" sz="1800" dirty="0" err="1" smtClean="0">
                <a:hlinkClick r:id="rId4"/>
              </a:rPr>
              <a:t>Ramanathan</a:t>
            </a:r>
            <a:r>
              <a:rPr lang="en-GB" sz="1800" dirty="0" smtClean="0">
                <a:hlinkClick r:id="rId4"/>
              </a:rPr>
              <a:t> (1989) </a:t>
            </a:r>
            <a:r>
              <a:rPr lang="en-GB" sz="1800" i="1" dirty="0" smtClean="0">
                <a:hlinkClick r:id="rId4"/>
              </a:rPr>
              <a:t>Nature</a:t>
            </a:r>
            <a:endParaRPr lang="en-GB" sz="1800" i="1" dirty="0" smtClean="0"/>
          </a:p>
          <a:p>
            <a:endParaRPr lang="en-GB" sz="2800" dirty="0" smtClean="0"/>
          </a:p>
        </p:txBody>
      </p:sp>
      <p:pic>
        <p:nvPicPr>
          <p:cNvPr id="4102" name="Picture 2"/>
          <p:cNvPicPr>
            <a:picLocks noChangeAspect="1" noChangeArrowheads="1"/>
          </p:cNvPicPr>
          <p:nvPr/>
        </p:nvPicPr>
        <p:blipFill rotWithShape="1">
          <a:blip r:embed="rId5" cstate="print"/>
          <a:srcRect l="20086" r="49823"/>
          <a:stretch/>
        </p:blipFill>
        <p:spPr bwMode="auto">
          <a:xfrm>
            <a:off x="6278476" y="1432879"/>
            <a:ext cx="2073448" cy="1687983"/>
          </a:xfrm>
          <a:prstGeom prst="rect">
            <a:avLst/>
          </a:prstGeom>
          <a:noFill/>
          <a:ln w="9525">
            <a:noFill/>
            <a:miter lim="800000"/>
            <a:headEnd/>
            <a:tailEnd/>
          </a:ln>
        </p:spPr>
      </p:pic>
      <p:pic>
        <p:nvPicPr>
          <p:cNvPr id="4103" name="Picture 2"/>
          <p:cNvPicPr>
            <a:picLocks noChangeAspect="1" noChangeArrowheads="1"/>
          </p:cNvPicPr>
          <p:nvPr/>
        </p:nvPicPr>
        <p:blipFill>
          <a:blip r:embed="rId5" cstate="print"/>
          <a:srcRect l="51422"/>
          <a:stretch>
            <a:fillRect/>
          </a:stretch>
        </p:blipFill>
        <p:spPr bwMode="auto">
          <a:xfrm>
            <a:off x="5944647" y="2636912"/>
            <a:ext cx="2741106" cy="1391446"/>
          </a:xfrm>
          <a:prstGeom prst="rect">
            <a:avLst/>
          </a:prstGeom>
          <a:noFill/>
          <a:ln w="9525">
            <a:noFill/>
            <a:miter lim="800000"/>
            <a:headEnd/>
            <a:tailEnd/>
          </a:ln>
        </p:spPr>
      </p:pic>
    </p:spTree>
    <p:extLst>
      <p:ext uri="{BB962C8B-B14F-4D97-AF65-F5344CB8AC3E}">
        <p14:creationId xmlns:p14="http://schemas.microsoft.com/office/powerpoint/2010/main" val="1742512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179388" y="115888"/>
            <a:ext cx="7315200" cy="1143000"/>
          </a:xfrm>
        </p:spPr>
        <p:txBody>
          <a:bodyPr/>
          <a:lstStyle/>
          <a:p>
            <a:r>
              <a:rPr lang="en-GB" sz="3600" dirty="0" smtClean="0">
                <a:solidFill>
                  <a:srgbClr val="0070C0"/>
                </a:solidFill>
                <a:latin typeface="Calibri" pitchFamily="34" charset="0"/>
              </a:rPr>
              <a:t>Global changes in water vapour</a:t>
            </a:r>
          </a:p>
        </p:txBody>
      </p:sp>
      <p:pic>
        <p:nvPicPr>
          <p:cNvPr id="33794" name="Picture 2"/>
          <p:cNvPicPr>
            <a:picLocks noChangeAspect="1" noChangeArrowheads="1"/>
          </p:cNvPicPr>
          <p:nvPr/>
        </p:nvPicPr>
        <p:blipFill>
          <a:blip r:embed="rId3"/>
          <a:srcRect/>
          <a:stretch>
            <a:fillRect/>
          </a:stretch>
        </p:blipFill>
        <p:spPr bwMode="auto">
          <a:xfrm>
            <a:off x="0" y="1196752"/>
            <a:ext cx="8915400" cy="4640263"/>
          </a:xfrm>
          <a:prstGeom prst="rect">
            <a:avLst/>
          </a:prstGeom>
          <a:noFill/>
          <a:ln w="9525">
            <a:noFill/>
            <a:miter lim="800000"/>
            <a:headEnd/>
            <a:tailEnd/>
          </a:ln>
        </p:spPr>
      </p:pic>
      <p:pic>
        <p:nvPicPr>
          <p:cNvPr id="33797" name="Picture 2"/>
          <p:cNvPicPr>
            <a:picLocks noChangeAspect="1" noChangeArrowheads="1"/>
          </p:cNvPicPr>
          <p:nvPr/>
        </p:nvPicPr>
        <p:blipFill>
          <a:blip r:embed="rId3"/>
          <a:srcRect b="95290"/>
          <a:stretch>
            <a:fillRect/>
          </a:stretch>
        </p:blipFill>
        <p:spPr bwMode="auto">
          <a:xfrm>
            <a:off x="49213" y="5877272"/>
            <a:ext cx="8915400" cy="217488"/>
          </a:xfrm>
          <a:prstGeom prst="rect">
            <a:avLst/>
          </a:prstGeom>
          <a:noFill/>
          <a:ln w="9525">
            <a:noFill/>
            <a:miter lim="800000"/>
            <a:headEnd/>
            <a:tailEnd/>
          </a:ln>
        </p:spPr>
      </p:pic>
      <p:pic>
        <p:nvPicPr>
          <p:cNvPr id="33798" name="Picture 6"/>
          <p:cNvPicPr>
            <a:picLocks noChangeAspect="1" noChangeArrowheads="1"/>
          </p:cNvPicPr>
          <p:nvPr/>
        </p:nvPicPr>
        <p:blipFill>
          <a:blip r:embed="rId4"/>
          <a:srcRect/>
          <a:stretch>
            <a:fillRect/>
          </a:stretch>
        </p:blipFill>
        <p:spPr bwMode="auto">
          <a:xfrm>
            <a:off x="7518400" y="667544"/>
            <a:ext cx="1450975" cy="457200"/>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53"/>
          <a:stretch/>
        </p:blipFill>
        <p:spPr bwMode="auto">
          <a:xfrm>
            <a:off x="49213" y="1100537"/>
            <a:ext cx="8915275" cy="478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12776" y="2924944"/>
            <a:ext cx="5472608" cy="369332"/>
          </a:xfrm>
          <a:prstGeom prst="rect">
            <a:avLst/>
          </a:prstGeom>
          <a:solidFill>
            <a:schemeClr val="bg1"/>
          </a:solidFill>
          <a:scene3d>
            <a:camera prst="orthographicFront">
              <a:rot lat="0" lon="0" rev="5400000"/>
            </a:camera>
            <a:lightRig rig="threePt" dir="t"/>
          </a:scene3d>
        </p:spPr>
        <p:txBody>
          <a:bodyPr>
            <a:spAutoFit/>
          </a:bodyPr>
          <a:lstStyle/>
          <a:p>
            <a:pPr>
              <a:defRPr/>
            </a:pPr>
            <a:r>
              <a:rPr lang="en-GB" sz="1800" dirty="0">
                <a:solidFill>
                  <a:srgbClr val="000000"/>
                </a:solidFill>
                <a:latin typeface="Arial" charset="0"/>
              </a:rPr>
              <a:t>Water Vapour (%)	    Surface </a:t>
            </a:r>
            <a:r>
              <a:rPr lang="en-GB" sz="1800" dirty="0" err="1">
                <a:solidFill>
                  <a:srgbClr val="000000"/>
                </a:solidFill>
                <a:latin typeface="Arial" charset="0"/>
              </a:rPr>
              <a:t>Tempertaure</a:t>
            </a:r>
            <a:r>
              <a:rPr lang="en-GB" sz="1800" dirty="0">
                <a:solidFill>
                  <a:srgbClr val="000000"/>
                </a:solidFill>
                <a:latin typeface="Arial" charset="0"/>
              </a:rPr>
              <a:t> (K)</a:t>
            </a:r>
          </a:p>
        </p:txBody>
      </p:sp>
      <p:sp>
        <p:nvSpPr>
          <p:cNvPr id="4" name="Rectangle 3"/>
          <p:cNvSpPr/>
          <p:nvPr/>
        </p:nvSpPr>
        <p:spPr>
          <a:xfrm>
            <a:off x="5480588" y="6053226"/>
            <a:ext cx="3286477" cy="369332"/>
          </a:xfrm>
          <a:prstGeom prst="rect">
            <a:avLst/>
          </a:prstGeom>
        </p:spPr>
        <p:txBody>
          <a:bodyPr wrap="none">
            <a:spAutoFit/>
          </a:bodyPr>
          <a:lstStyle/>
          <a:p>
            <a:r>
              <a:rPr lang="en-GB" sz="1800" kern="0" dirty="0">
                <a:solidFill>
                  <a:srgbClr val="000000"/>
                </a:solidFill>
                <a:latin typeface="Calibri" pitchFamily="34" charset="0"/>
                <a:hlinkClick r:id="rId6"/>
              </a:rPr>
              <a:t>Allan et al. (2013) </a:t>
            </a:r>
            <a:r>
              <a:rPr lang="en-GB" sz="1800" kern="0" dirty="0" err="1">
                <a:solidFill>
                  <a:srgbClr val="000000"/>
                </a:solidFill>
                <a:latin typeface="Calibri" pitchFamily="34" charset="0"/>
                <a:hlinkClick r:id="rId6"/>
              </a:rPr>
              <a:t>Surv</a:t>
            </a:r>
            <a:r>
              <a:rPr lang="en-GB" sz="1800" kern="0" dirty="0">
                <a:solidFill>
                  <a:srgbClr val="000000"/>
                </a:solidFill>
                <a:latin typeface="Calibri" pitchFamily="34" charset="0"/>
                <a:hlinkClick r:id="rId6"/>
              </a:rPr>
              <a:t>. </a:t>
            </a:r>
            <a:r>
              <a:rPr lang="en-GB" sz="1800" kern="0" dirty="0" err="1">
                <a:solidFill>
                  <a:srgbClr val="000000"/>
                </a:solidFill>
                <a:latin typeface="Calibri" pitchFamily="34" charset="0"/>
                <a:hlinkClick r:id="rId6"/>
              </a:rPr>
              <a:t>Geophys</a:t>
            </a:r>
            <a:r>
              <a:rPr lang="en-GB" sz="1800" kern="0" dirty="0">
                <a:solidFill>
                  <a:srgbClr val="000000"/>
                </a:solidFill>
                <a:latin typeface="Calibri" pitchFamily="34" charset="0"/>
                <a:hlinkClick r:id="rId6"/>
              </a:rPr>
              <a:t> </a:t>
            </a:r>
            <a:endParaRPr lang="en-GB" sz="1800" dirty="0"/>
          </a:p>
        </p:txBody>
      </p:sp>
      <p:sp>
        <p:nvSpPr>
          <p:cNvPr id="9" name="Rectangle 8"/>
          <p:cNvSpPr/>
          <p:nvPr/>
        </p:nvSpPr>
        <p:spPr>
          <a:xfrm>
            <a:off x="107504" y="6381328"/>
            <a:ext cx="8927444" cy="369332"/>
          </a:xfrm>
          <a:prstGeom prst="rect">
            <a:avLst/>
          </a:prstGeom>
        </p:spPr>
        <p:txBody>
          <a:bodyPr wrap="none">
            <a:spAutoFit/>
          </a:bodyPr>
          <a:lstStyle/>
          <a:p>
            <a:r>
              <a:rPr lang="en-GB" sz="1800" kern="0" dirty="0" smtClean="0">
                <a:solidFill>
                  <a:srgbClr val="000000"/>
                </a:solidFill>
                <a:latin typeface="Calibri" pitchFamily="34" charset="0"/>
              </a:rPr>
              <a:t>Global mean estimates (use ERA Interim over land and high latitudes, SMMR-SSM/I &amp; AMSRE)</a:t>
            </a:r>
            <a:endParaRPr lang="en-GB" sz="1800" i="1" dirty="0"/>
          </a:p>
        </p:txBody>
      </p:sp>
      <p:cxnSp>
        <p:nvCxnSpPr>
          <p:cNvPr id="5" name="Straight Arrow Connector 4"/>
          <p:cNvCxnSpPr/>
          <p:nvPr/>
        </p:nvCxnSpPr>
        <p:spPr bwMode="auto">
          <a:xfrm flipV="1">
            <a:off x="3275856" y="4437112"/>
            <a:ext cx="5112568" cy="432048"/>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8" name="TextBox 7"/>
          <p:cNvSpPr txBox="1"/>
          <p:nvPr/>
        </p:nvSpPr>
        <p:spPr>
          <a:xfrm>
            <a:off x="4067944" y="4077072"/>
            <a:ext cx="4896544" cy="461665"/>
          </a:xfrm>
          <a:prstGeom prst="rect">
            <a:avLst/>
          </a:prstGeom>
          <a:noFill/>
          <a:scene3d>
            <a:camera prst="orthographicFront">
              <a:rot lat="0" lon="0" rev="300000"/>
            </a:camera>
            <a:lightRig rig="threePt" dir="t"/>
          </a:scene3d>
        </p:spPr>
        <p:txBody>
          <a:bodyPr wrap="square" rtlCol="0">
            <a:spAutoFit/>
          </a:bodyPr>
          <a:lstStyle/>
          <a:p>
            <a:r>
              <a:rPr lang="en-GB" sz="2400" dirty="0" smtClean="0">
                <a:solidFill>
                  <a:srgbClr val="0070C0"/>
                </a:solidFill>
                <a:latin typeface="Calibri" pitchFamily="34" charset="0"/>
              </a:rPr>
              <a:t>≈</a:t>
            </a:r>
            <a:r>
              <a:rPr lang="en-GB" sz="2000" dirty="0" smtClean="0">
                <a:solidFill>
                  <a:srgbClr val="0070C0"/>
                </a:solidFill>
                <a:latin typeface="Calibri" pitchFamily="34" charset="0"/>
              </a:rPr>
              <a:t> 1%/decade</a:t>
            </a:r>
            <a:endParaRPr lang="en-GB" sz="2000" dirty="0">
              <a:solidFill>
                <a:srgbClr val="0070C0"/>
              </a:solidFill>
              <a:latin typeface="Calibri" pitchFamily="34" charset="0"/>
            </a:endParaRPr>
          </a:p>
        </p:txBody>
      </p:sp>
      <p:sp>
        <p:nvSpPr>
          <p:cNvPr id="10" name="TextBox 9"/>
          <p:cNvSpPr txBox="1"/>
          <p:nvPr/>
        </p:nvSpPr>
        <p:spPr>
          <a:xfrm>
            <a:off x="1187624" y="3717032"/>
            <a:ext cx="1800200" cy="400110"/>
          </a:xfrm>
          <a:prstGeom prst="rect">
            <a:avLst/>
          </a:prstGeom>
          <a:noFill/>
          <a:ln>
            <a:solidFill>
              <a:schemeClr val="bg2"/>
            </a:solidFill>
          </a:ln>
        </p:spPr>
        <p:txBody>
          <a:bodyPr wrap="square" rtlCol="0">
            <a:spAutoFit/>
          </a:bodyPr>
          <a:lstStyle/>
          <a:p>
            <a:r>
              <a:rPr lang="en-GB" sz="2000" dirty="0" err="1" smtClean="0">
                <a:solidFill>
                  <a:schemeClr val="tx1"/>
                </a:solidFill>
                <a:latin typeface="Calibri" pitchFamily="34" charset="0"/>
              </a:rPr>
              <a:t>dW</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 7%/K</a:t>
            </a:r>
            <a:endParaRPr lang="en-GB" sz="2000" dirty="0">
              <a:solidFill>
                <a:schemeClr val="tx1"/>
              </a:solidFill>
              <a:latin typeface="Calibri" pitchFamily="34" charset="0"/>
            </a:endParaRPr>
          </a:p>
        </p:txBody>
      </p:sp>
    </p:spTree>
    <p:extLst>
      <p:ext uri="{BB962C8B-B14F-4D97-AF65-F5344CB8AC3E}">
        <p14:creationId xmlns:p14="http://schemas.microsoft.com/office/powerpoint/2010/main" val="291354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1"/>
            <a:ext cx="9180512" cy="6885383"/>
          </a:xfrm>
        </p:spPr>
      </p:pic>
      <p:cxnSp>
        <p:nvCxnSpPr>
          <p:cNvPr id="6" name="Straight Connector 5"/>
          <p:cNvCxnSpPr/>
          <p:nvPr/>
        </p:nvCxnSpPr>
        <p:spPr bwMode="auto">
          <a:xfrm flipV="1">
            <a:off x="5148064" y="6057292"/>
            <a:ext cx="1800200" cy="108012"/>
          </a:xfrm>
          <a:prstGeom prst="line">
            <a:avLst/>
          </a:prstGeom>
          <a:noFill/>
          <a:ln w="25400" cap="flat" cmpd="sng" algn="ctr">
            <a:solidFill>
              <a:srgbClr val="FF0000"/>
            </a:solidFill>
            <a:prstDash val="solid"/>
            <a:round/>
            <a:headEnd type="none" w="med" len="med"/>
            <a:tailEnd type="none" w="med" len="med"/>
          </a:ln>
          <a:effectLst/>
        </p:spPr>
      </p:cxnSp>
      <p:sp>
        <p:nvSpPr>
          <p:cNvPr id="8" name="TextBox 7"/>
          <p:cNvSpPr txBox="1"/>
          <p:nvPr/>
        </p:nvSpPr>
        <p:spPr>
          <a:xfrm>
            <a:off x="6948264" y="5939988"/>
            <a:ext cx="1872208" cy="400110"/>
          </a:xfrm>
          <a:prstGeom prst="rect">
            <a:avLst/>
          </a:prstGeom>
          <a:noFill/>
        </p:spPr>
        <p:txBody>
          <a:bodyPr wrap="square" rtlCol="0">
            <a:spAutoFit/>
          </a:bodyPr>
          <a:lstStyle/>
          <a:p>
            <a:r>
              <a:rPr lang="en-GB" sz="2000" b="1" dirty="0" smtClean="0">
                <a:solidFill>
                  <a:schemeClr val="tx1"/>
                </a:solidFill>
                <a:latin typeface="Calibri" pitchFamily="34" charset="0"/>
              </a:rPr>
              <a:t>V. </a:t>
            </a:r>
            <a:r>
              <a:rPr lang="en-GB" sz="2000" b="1" dirty="0" err="1" smtClean="0">
                <a:solidFill>
                  <a:schemeClr val="tx1"/>
                </a:solidFill>
                <a:latin typeface="Calibri" pitchFamily="34" charset="0"/>
              </a:rPr>
              <a:t>Ramaswamy</a:t>
            </a:r>
            <a:endParaRPr lang="en-GB" sz="2000" b="1" dirty="0">
              <a:solidFill>
                <a:schemeClr val="tx1"/>
              </a:solidFill>
              <a:latin typeface="Calibri" pitchFamily="34" charset="0"/>
            </a:endParaRPr>
          </a:p>
        </p:txBody>
      </p:sp>
      <p:cxnSp>
        <p:nvCxnSpPr>
          <p:cNvPr id="10" name="Straight Arrow Connector 9"/>
          <p:cNvCxnSpPr/>
          <p:nvPr/>
        </p:nvCxnSpPr>
        <p:spPr bwMode="auto">
          <a:xfrm flipH="1">
            <a:off x="2339752" y="548680"/>
            <a:ext cx="432048" cy="1656184"/>
          </a:xfrm>
          <a:prstGeom prst="straightConnector1">
            <a:avLst/>
          </a:prstGeom>
          <a:noFill/>
          <a:ln w="63500"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a:off x="3779912" y="548680"/>
            <a:ext cx="360040" cy="576064"/>
          </a:xfrm>
          <a:prstGeom prst="straightConnector1">
            <a:avLst/>
          </a:prstGeom>
          <a:noFill/>
          <a:ln w="63500" cap="flat" cmpd="sng" algn="ctr">
            <a:solidFill>
              <a:srgbClr val="FF0000"/>
            </a:solidFill>
            <a:prstDash val="solid"/>
            <a:round/>
            <a:headEnd type="none" w="med" len="med"/>
            <a:tailEnd type="triangle"/>
          </a:ln>
          <a:effectLst/>
        </p:spPr>
      </p:cxnSp>
      <p:sp>
        <p:nvSpPr>
          <p:cNvPr id="13" name="Oval 12"/>
          <p:cNvSpPr/>
          <p:nvPr/>
        </p:nvSpPr>
        <p:spPr bwMode="auto">
          <a:xfrm>
            <a:off x="179512" y="2420888"/>
            <a:ext cx="1656184" cy="1296144"/>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14" name="TextBox 13"/>
          <p:cNvSpPr txBox="1"/>
          <p:nvPr/>
        </p:nvSpPr>
        <p:spPr>
          <a:xfrm>
            <a:off x="0" y="3717032"/>
            <a:ext cx="2267744" cy="461665"/>
          </a:xfrm>
          <a:prstGeom prst="rect">
            <a:avLst/>
          </a:prstGeom>
          <a:noFill/>
        </p:spPr>
        <p:txBody>
          <a:bodyPr wrap="square" rtlCol="0">
            <a:spAutoFit/>
          </a:bodyPr>
          <a:lstStyle/>
          <a:p>
            <a:r>
              <a:rPr lang="en-GB" sz="2400" b="1" dirty="0" smtClean="0">
                <a:solidFill>
                  <a:srgbClr val="FF0000"/>
                </a:solidFill>
                <a:latin typeface="Calibri" pitchFamily="34" charset="0"/>
              </a:rPr>
              <a:t>Troublemakers</a:t>
            </a:r>
            <a:endParaRPr lang="en-GB" sz="2400" b="1" dirty="0">
              <a:solidFill>
                <a:srgbClr val="FF0000"/>
              </a:solidFill>
              <a:latin typeface="Calibri" pitchFamily="34" charset="0"/>
            </a:endParaRPr>
          </a:p>
        </p:txBody>
      </p:sp>
      <p:sp>
        <p:nvSpPr>
          <p:cNvPr id="15" name="TextBox 14"/>
          <p:cNvSpPr txBox="1"/>
          <p:nvPr/>
        </p:nvSpPr>
        <p:spPr>
          <a:xfrm>
            <a:off x="1835696" y="155865"/>
            <a:ext cx="2448272" cy="400110"/>
          </a:xfrm>
          <a:prstGeom prst="rect">
            <a:avLst/>
          </a:prstGeom>
          <a:solidFill>
            <a:schemeClr val="accent2">
              <a:alpha val="52000"/>
            </a:schemeClr>
          </a:solidFill>
          <a:ln w="34925">
            <a:solidFill>
              <a:srgbClr val="FF0000"/>
            </a:solidFill>
          </a:ln>
        </p:spPr>
        <p:txBody>
          <a:bodyPr wrap="square" rtlCol="0">
            <a:spAutoFit/>
          </a:bodyPr>
          <a:lstStyle/>
          <a:p>
            <a:r>
              <a:rPr lang="en-GB" sz="2000" dirty="0" smtClean="0">
                <a:latin typeface="Calibri" pitchFamily="34" charset="0"/>
              </a:rPr>
              <a:t>Young(</a:t>
            </a:r>
            <a:r>
              <a:rPr lang="en-GB" sz="2000" dirty="0" err="1" smtClean="0">
                <a:latin typeface="Calibri" pitchFamily="34" charset="0"/>
              </a:rPr>
              <a:t>er</a:t>
            </a:r>
            <a:r>
              <a:rPr lang="en-GB" sz="2000" dirty="0" smtClean="0">
                <a:latin typeface="Calibri" pitchFamily="34" charset="0"/>
              </a:rPr>
              <a:t>) scientists!</a:t>
            </a:r>
            <a:endParaRPr lang="en-GB" sz="2000" dirty="0">
              <a:latin typeface="Calibri" pitchFamily="34" charset="0"/>
            </a:endParaRPr>
          </a:p>
        </p:txBody>
      </p:sp>
      <p:sp>
        <p:nvSpPr>
          <p:cNvPr id="17" name="Oval 16"/>
          <p:cNvSpPr/>
          <p:nvPr/>
        </p:nvSpPr>
        <p:spPr bwMode="auto">
          <a:xfrm>
            <a:off x="4803522" y="2461229"/>
            <a:ext cx="216024" cy="103675"/>
          </a:xfrm>
          <a:prstGeom prst="ellipse">
            <a:avLst/>
          </a:prstGeom>
          <a:noFill/>
          <a:ln w="1905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18" name="Oval 17"/>
          <p:cNvSpPr/>
          <p:nvPr/>
        </p:nvSpPr>
        <p:spPr bwMode="auto">
          <a:xfrm>
            <a:off x="4355976" y="2564904"/>
            <a:ext cx="216024" cy="103675"/>
          </a:xfrm>
          <a:prstGeom prst="ellipse">
            <a:avLst/>
          </a:prstGeom>
          <a:noFill/>
          <a:ln w="1905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19" name="Oval 18"/>
          <p:cNvSpPr/>
          <p:nvPr/>
        </p:nvSpPr>
        <p:spPr bwMode="auto">
          <a:xfrm>
            <a:off x="3923928" y="1268760"/>
            <a:ext cx="216024" cy="103675"/>
          </a:xfrm>
          <a:prstGeom prst="ellipse">
            <a:avLst/>
          </a:prstGeom>
          <a:noFill/>
          <a:ln w="1905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20" name="Oval 19"/>
          <p:cNvSpPr/>
          <p:nvPr/>
        </p:nvSpPr>
        <p:spPr bwMode="auto">
          <a:xfrm>
            <a:off x="1619672" y="2060848"/>
            <a:ext cx="216024" cy="103675"/>
          </a:xfrm>
          <a:prstGeom prst="ellipse">
            <a:avLst/>
          </a:prstGeom>
          <a:noFill/>
          <a:ln w="1905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22" name="Oval 21"/>
          <p:cNvSpPr/>
          <p:nvPr/>
        </p:nvSpPr>
        <p:spPr bwMode="auto">
          <a:xfrm>
            <a:off x="4427984" y="1957173"/>
            <a:ext cx="216024" cy="103675"/>
          </a:xfrm>
          <a:prstGeom prst="ellipse">
            <a:avLst/>
          </a:prstGeom>
          <a:noFill/>
          <a:ln w="1905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Tree>
    <p:extLst>
      <p:ext uri="{BB962C8B-B14F-4D97-AF65-F5344CB8AC3E}">
        <p14:creationId xmlns:p14="http://schemas.microsoft.com/office/powerpoint/2010/main" val="1299735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7" grpId="0" animBg="1"/>
      <p:bldP spid="18" grpId="0" animBg="1"/>
      <p:bldP spid="19" grpId="0" animBg="1"/>
      <p:bldP spid="20"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381000" y="188640"/>
            <a:ext cx="3038872" cy="1089529"/>
          </a:xfrm>
          <a:prstGeom prst="rect">
            <a:avLst/>
          </a:prstGeom>
          <a:noFill/>
          <a:ln w="9525">
            <a:noFill/>
            <a:miter lim="800000"/>
            <a:headEnd/>
            <a:tailEnd/>
          </a:ln>
        </p:spPr>
        <p:txBody>
          <a:bodyPr wrap="square">
            <a:spAutoFit/>
          </a:bodyPr>
          <a:lstStyle/>
          <a:p>
            <a:pPr eaLnBrk="0" hangingPunct="0">
              <a:lnSpc>
                <a:spcPct val="90000"/>
              </a:lnSpc>
              <a:spcBef>
                <a:spcPct val="10000"/>
              </a:spcBef>
            </a:pPr>
            <a:r>
              <a:rPr lang="en-US" sz="3600" dirty="0">
                <a:solidFill>
                  <a:srgbClr val="0070C0"/>
                </a:solidFill>
                <a:latin typeface="Calibri" pitchFamily="34" charset="0"/>
                <a:cs typeface="Calibri" pitchFamily="34" charset="0"/>
              </a:rPr>
              <a:t>Extreme Precipitation</a:t>
            </a:r>
          </a:p>
        </p:txBody>
      </p:sp>
      <p:pic>
        <p:nvPicPr>
          <p:cNvPr id="27650" name="Picture 6" descr="MISU_SEMINAR"/>
          <p:cNvPicPr>
            <a:picLocks noChangeAspect="1" noChangeArrowheads="1"/>
          </p:cNvPicPr>
          <p:nvPr/>
        </p:nvPicPr>
        <p:blipFill>
          <a:blip r:embed="rId2"/>
          <a:srcRect t="10498"/>
          <a:stretch>
            <a:fillRect/>
          </a:stretch>
        </p:blipFill>
        <p:spPr bwMode="auto">
          <a:xfrm>
            <a:off x="5076056" y="188640"/>
            <a:ext cx="3891172" cy="2626758"/>
          </a:xfrm>
          <a:prstGeom prst="rect">
            <a:avLst/>
          </a:prstGeom>
          <a:noFill/>
          <a:ln w="9525">
            <a:noFill/>
            <a:miter lim="800000"/>
            <a:headEnd/>
            <a:tailEnd/>
          </a:ln>
        </p:spPr>
      </p:pic>
      <p:sp>
        <p:nvSpPr>
          <p:cNvPr id="7" name="Rectangle 4"/>
          <p:cNvSpPr txBox="1">
            <a:spLocks noChangeArrowheads="1"/>
          </p:cNvSpPr>
          <p:nvPr/>
        </p:nvSpPr>
        <p:spPr>
          <a:xfrm>
            <a:off x="467544" y="1716448"/>
            <a:ext cx="4608512" cy="466488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en-GB" sz="2400" dirty="0" smtClean="0">
                <a:solidFill>
                  <a:srgbClr val="000000"/>
                </a:solidFill>
                <a:latin typeface="Calibri" pitchFamily="34" charset="0"/>
                <a:cs typeface="Calibri" pitchFamily="34" charset="0"/>
              </a:rPr>
              <a:t>Moisture </a:t>
            </a:r>
            <a:r>
              <a:rPr lang="en-GB" sz="2400" dirty="0">
                <a:solidFill>
                  <a:srgbClr val="000000"/>
                </a:solidFill>
                <a:latin typeface="Calibri" pitchFamily="34" charset="0"/>
                <a:cs typeface="Calibri" pitchFamily="34" charset="0"/>
              </a:rPr>
              <a:t>convergence </a:t>
            </a:r>
            <a:r>
              <a:rPr lang="en-GB" sz="2400" dirty="0" smtClean="0">
                <a:solidFill>
                  <a:srgbClr val="000000"/>
                </a:solidFill>
                <a:latin typeface="Calibri" pitchFamily="34" charset="0"/>
                <a:cs typeface="Calibri" pitchFamily="34" charset="0"/>
              </a:rPr>
              <a:t>fuels large-scale rainfall events </a:t>
            </a:r>
          </a:p>
          <a:p>
            <a:pPr marL="0" indent="0" eaLnBrk="1" hangingPunct="1">
              <a:lnSpc>
                <a:spcPct val="80000"/>
              </a:lnSpc>
              <a:buNone/>
            </a:pPr>
            <a:r>
              <a:rPr lang="en-GB" sz="2000" dirty="0" smtClean="0">
                <a:solidFill>
                  <a:srgbClr val="000000"/>
                </a:solidFill>
                <a:latin typeface="Calibri" pitchFamily="34" charset="0"/>
                <a:cs typeface="Calibri" pitchFamily="34" charset="0"/>
              </a:rPr>
              <a:t>e.g</a:t>
            </a:r>
            <a:r>
              <a:rPr lang="en-GB" sz="2000" dirty="0">
                <a:solidFill>
                  <a:srgbClr val="000000"/>
                </a:solidFill>
                <a:latin typeface="Calibri" pitchFamily="34" charset="0"/>
                <a:cs typeface="Calibri" pitchFamily="34" charset="0"/>
              </a:rPr>
              <a:t>. </a:t>
            </a:r>
            <a:r>
              <a:rPr lang="en-GB" sz="2000" i="1" dirty="0" err="1">
                <a:solidFill>
                  <a:srgbClr val="000000"/>
                </a:solidFill>
                <a:latin typeface="Calibri" pitchFamily="34" charset="0"/>
                <a:cs typeface="Calibri" pitchFamily="34" charset="0"/>
                <a:hlinkClick r:id="rId3"/>
              </a:rPr>
              <a:t>Trenberth</a:t>
            </a:r>
            <a:r>
              <a:rPr lang="en-GB" sz="2000" i="1" dirty="0">
                <a:solidFill>
                  <a:srgbClr val="000000"/>
                </a:solidFill>
                <a:latin typeface="Calibri" pitchFamily="34" charset="0"/>
                <a:cs typeface="Calibri" pitchFamily="34" charset="0"/>
                <a:hlinkClick r:id="rId3"/>
              </a:rPr>
              <a:t> et al. (2003) </a:t>
            </a:r>
            <a:r>
              <a:rPr lang="en-GB" sz="2000" i="1" dirty="0" smtClean="0">
                <a:solidFill>
                  <a:srgbClr val="000000"/>
                </a:solidFill>
                <a:latin typeface="Calibri" pitchFamily="34" charset="0"/>
                <a:cs typeface="Calibri" pitchFamily="34" charset="0"/>
                <a:hlinkClick r:id="rId3"/>
              </a:rPr>
              <a:t>BAMS</a:t>
            </a:r>
            <a:r>
              <a:rPr lang="en-GB" sz="2000" i="1" dirty="0" smtClean="0">
                <a:solidFill>
                  <a:srgbClr val="000000"/>
                </a:solidFill>
                <a:latin typeface="Calibri" pitchFamily="34" charset="0"/>
                <a:cs typeface="Calibri" pitchFamily="34" charset="0"/>
              </a:rPr>
              <a:t> </a:t>
            </a:r>
          </a:p>
          <a:p>
            <a:pPr eaLnBrk="1" hangingPunct="1">
              <a:lnSpc>
                <a:spcPct val="80000"/>
              </a:lnSpc>
            </a:pPr>
            <a:r>
              <a:rPr lang="en-GB" sz="2400" dirty="0" smtClean="0">
                <a:solidFill>
                  <a:srgbClr val="000000"/>
                </a:solidFill>
                <a:latin typeface="Calibri" pitchFamily="34" charset="0"/>
                <a:cs typeface="Calibri" pitchFamily="34" charset="0"/>
              </a:rPr>
              <a:t>Intensification of rainfall with warming </a:t>
            </a:r>
            <a:endParaRPr lang="en-GB" sz="2400" dirty="0">
              <a:solidFill>
                <a:srgbClr val="000000"/>
              </a:solidFill>
              <a:latin typeface="Calibri" pitchFamily="34" charset="0"/>
              <a:cs typeface="Calibri" pitchFamily="34" charset="0"/>
            </a:endParaRPr>
          </a:p>
          <a:p>
            <a:pPr marL="0" indent="0" eaLnBrk="1" hangingPunct="1">
              <a:lnSpc>
                <a:spcPct val="80000"/>
              </a:lnSpc>
              <a:buNone/>
            </a:pPr>
            <a:r>
              <a:rPr lang="en-GB" sz="2000" i="1" dirty="0" smtClean="0">
                <a:solidFill>
                  <a:srgbClr val="000000"/>
                </a:solidFill>
                <a:latin typeface="Calibri" pitchFamily="34" charset="0"/>
                <a:cs typeface="Calibri" pitchFamily="34" charset="0"/>
              </a:rPr>
              <a:t>e.g. </a:t>
            </a:r>
            <a:r>
              <a:rPr lang="en-GB" sz="2000" i="1" dirty="0" smtClean="0">
                <a:solidFill>
                  <a:srgbClr val="000000"/>
                </a:solidFill>
                <a:latin typeface="Calibri" pitchFamily="34" charset="0"/>
                <a:cs typeface="Calibri" pitchFamily="34" charset="0"/>
                <a:hlinkClick r:id="rId4"/>
              </a:rPr>
              <a:t>Allan &amp; </a:t>
            </a:r>
            <a:r>
              <a:rPr lang="en-GB" sz="2000" i="1" dirty="0" err="1" smtClean="0">
                <a:solidFill>
                  <a:srgbClr val="000000"/>
                </a:solidFill>
                <a:latin typeface="Calibri" pitchFamily="34" charset="0"/>
                <a:cs typeface="Calibri" pitchFamily="34" charset="0"/>
                <a:hlinkClick r:id="rId4"/>
              </a:rPr>
              <a:t>Soden</a:t>
            </a:r>
            <a:r>
              <a:rPr lang="en-GB" sz="2000" i="1" dirty="0" smtClean="0">
                <a:solidFill>
                  <a:srgbClr val="000000"/>
                </a:solidFill>
                <a:latin typeface="Calibri" pitchFamily="34" charset="0"/>
                <a:cs typeface="Calibri" pitchFamily="34" charset="0"/>
                <a:hlinkClick r:id="rId4"/>
              </a:rPr>
              <a:t> (2008) Science</a:t>
            </a:r>
            <a:endParaRPr lang="en-GB" sz="2400" dirty="0" smtClean="0">
              <a:solidFill>
                <a:srgbClr val="000000"/>
              </a:solidFill>
              <a:latin typeface="Calibri" pitchFamily="34" charset="0"/>
              <a:cs typeface="Calibri" pitchFamily="34" charset="0"/>
            </a:endParaRPr>
          </a:p>
          <a:p>
            <a:pPr eaLnBrk="1" hangingPunct="1">
              <a:lnSpc>
                <a:spcPct val="80000"/>
              </a:lnSpc>
            </a:pPr>
            <a:r>
              <a:rPr lang="en-GB" sz="2400" dirty="0" smtClean="0">
                <a:solidFill>
                  <a:srgbClr val="000000"/>
                </a:solidFill>
                <a:latin typeface="Calibri" pitchFamily="34" charset="0"/>
                <a:cs typeface="Calibri" pitchFamily="34" charset="0"/>
              </a:rPr>
              <a:t>Amplifying latent heat feedbacks? </a:t>
            </a:r>
          </a:p>
          <a:p>
            <a:pPr marL="0" indent="0" eaLnBrk="1" hangingPunct="1">
              <a:lnSpc>
                <a:spcPct val="80000"/>
              </a:lnSpc>
              <a:buNone/>
            </a:pPr>
            <a:r>
              <a:rPr lang="en-GB" sz="2000" dirty="0" smtClean="0">
                <a:solidFill>
                  <a:srgbClr val="000000"/>
                </a:solidFill>
                <a:latin typeface="Calibri" pitchFamily="34" charset="0"/>
                <a:cs typeface="Calibri" pitchFamily="34" charset="0"/>
              </a:rPr>
              <a:t>e.g. </a:t>
            </a:r>
            <a:r>
              <a:rPr lang="en-GB" sz="2000" i="1" dirty="0" smtClean="0">
                <a:solidFill>
                  <a:srgbClr val="000000"/>
                </a:solidFill>
                <a:latin typeface="Calibri" pitchFamily="34" charset="0"/>
                <a:cs typeface="Calibri" pitchFamily="34" charset="0"/>
                <a:hlinkClick r:id="rId5"/>
              </a:rPr>
              <a:t>Berg et al. (2013) Nature Geo </a:t>
            </a:r>
            <a:endParaRPr lang="en-GB" sz="2000" i="1" dirty="0" smtClean="0">
              <a:solidFill>
                <a:srgbClr val="000000"/>
              </a:solidFill>
              <a:latin typeface="Calibri" pitchFamily="34" charset="0"/>
              <a:cs typeface="Calibri" pitchFamily="34" charset="0"/>
            </a:endParaRPr>
          </a:p>
          <a:p>
            <a:pPr eaLnBrk="1" hangingPunct="1">
              <a:lnSpc>
                <a:spcPct val="80000"/>
              </a:lnSpc>
            </a:pPr>
            <a:r>
              <a:rPr lang="en-GB" sz="2400" dirty="0" smtClean="0">
                <a:solidFill>
                  <a:srgbClr val="000000"/>
                </a:solidFill>
                <a:latin typeface="Calibri" pitchFamily="34" charset="0"/>
                <a:cs typeface="Calibri" pitchFamily="34" charset="0"/>
              </a:rPr>
              <a:t>Time/space scale important</a:t>
            </a:r>
          </a:p>
          <a:p>
            <a:pPr eaLnBrk="1" hangingPunct="1">
              <a:lnSpc>
                <a:spcPct val="80000"/>
              </a:lnSpc>
            </a:pPr>
            <a:r>
              <a:rPr lang="en-GB" sz="2400" dirty="0">
                <a:solidFill>
                  <a:srgbClr val="000000"/>
                </a:solidFill>
                <a:latin typeface="Calibri" pitchFamily="34" charset="0"/>
                <a:cs typeface="Calibri" pitchFamily="34" charset="0"/>
              </a:rPr>
              <a:t>Observational constraints?  </a:t>
            </a:r>
            <a:r>
              <a:rPr lang="en-GB" sz="2400" dirty="0" smtClean="0">
                <a:solidFill>
                  <a:srgbClr val="000000"/>
                </a:solidFill>
                <a:latin typeface="Calibri" pitchFamily="34" charset="0"/>
                <a:cs typeface="Calibri" pitchFamily="34" charset="0"/>
                <a:sym typeface="Wingdings" pitchFamily="2" charset="2"/>
              </a:rPr>
              <a:t></a:t>
            </a:r>
          </a:p>
          <a:p>
            <a:pPr marL="0" indent="0" eaLnBrk="1" hangingPunct="1">
              <a:lnSpc>
                <a:spcPct val="80000"/>
              </a:lnSpc>
              <a:buNone/>
            </a:pPr>
            <a:r>
              <a:rPr lang="en-GB" sz="2000" dirty="0" smtClean="0">
                <a:solidFill>
                  <a:srgbClr val="000000"/>
                </a:solidFill>
                <a:latin typeface="Calibri" pitchFamily="34" charset="0"/>
                <a:cs typeface="Calibri" pitchFamily="34" charset="0"/>
                <a:sym typeface="Wingdings" pitchFamily="2" charset="2"/>
              </a:rPr>
              <a:t>e.g.</a:t>
            </a:r>
            <a:r>
              <a:rPr lang="en-GB" sz="2000" dirty="0">
                <a:solidFill>
                  <a:srgbClr val="000000"/>
                </a:solidFill>
                <a:latin typeface="Calibri" pitchFamily="34" charset="0"/>
                <a:cs typeface="Calibri" pitchFamily="34" charset="0"/>
                <a:sym typeface="Wingdings" pitchFamily="2" charset="2"/>
              </a:rPr>
              <a:t> </a:t>
            </a:r>
            <a:r>
              <a:rPr lang="en-GB" sz="2000" i="1" dirty="0" smtClean="0">
                <a:solidFill>
                  <a:srgbClr val="000000"/>
                </a:solidFill>
                <a:latin typeface="Calibri" pitchFamily="34" charset="0"/>
                <a:cs typeface="Calibri" pitchFamily="34" charset="0"/>
                <a:hlinkClick r:id="rId6"/>
              </a:rPr>
              <a:t>O’Gorman </a:t>
            </a:r>
            <a:r>
              <a:rPr lang="en-GB" sz="2000" i="1" dirty="0">
                <a:solidFill>
                  <a:srgbClr val="000000"/>
                </a:solidFill>
                <a:latin typeface="Calibri" pitchFamily="34" charset="0"/>
                <a:cs typeface="Calibri" pitchFamily="34" charset="0"/>
                <a:hlinkClick r:id="rId6"/>
              </a:rPr>
              <a:t>(2012) Nature </a:t>
            </a:r>
            <a:r>
              <a:rPr lang="en-GB" sz="2000" i="1" dirty="0" err="1" smtClean="0">
                <a:solidFill>
                  <a:srgbClr val="000000"/>
                </a:solidFill>
                <a:latin typeface="Calibri" pitchFamily="34" charset="0"/>
                <a:cs typeface="Calibri" pitchFamily="34" charset="0"/>
                <a:hlinkClick r:id="rId6"/>
              </a:rPr>
              <a:t>Geosci</a:t>
            </a:r>
            <a:r>
              <a:rPr lang="en-GB" sz="2000" i="1" dirty="0" smtClean="0">
                <a:solidFill>
                  <a:srgbClr val="000000"/>
                </a:solidFill>
                <a:latin typeface="Calibri" pitchFamily="34" charset="0"/>
                <a:cs typeface="Calibri" pitchFamily="34" charset="0"/>
              </a:rPr>
              <a:t>;           </a:t>
            </a:r>
            <a:r>
              <a:rPr lang="en-GB" sz="2000" dirty="0" smtClean="0">
                <a:solidFill>
                  <a:srgbClr val="000000"/>
                </a:solidFill>
                <a:latin typeface="Calibri" pitchFamily="34" charset="0"/>
                <a:hlinkClick r:id="rId7"/>
              </a:rPr>
              <a:t>Liu </a:t>
            </a:r>
            <a:r>
              <a:rPr lang="en-GB" sz="2000" dirty="0">
                <a:solidFill>
                  <a:srgbClr val="000000"/>
                </a:solidFill>
                <a:latin typeface="Calibri" pitchFamily="34" charset="0"/>
                <a:hlinkClick r:id="rId7"/>
              </a:rPr>
              <a:t>&amp; Allan (2012) JGR</a:t>
            </a:r>
            <a:endParaRPr lang="en-GB" sz="2000" i="1" dirty="0">
              <a:solidFill>
                <a:srgbClr val="000000"/>
              </a:solidFill>
              <a:latin typeface="Calibri" pitchFamily="34" charset="0"/>
              <a:cs typeface="Calibri" pitchFamily="34" charset="0"/>
            </a:endParaRPr>
          </a:p>
          <a:p>
            <a:pPr eaLnBrk="1" hangingPunct="1">
              <a:lnSpc>
                <a:spcPct val="80000"/>
              </a:lnSpc>
            </a:pPr>
            <a:endParaRPr lang="en-GB" sz="2400" i="1" dirty="0">
              <a:solidFill>
                <a:srgbClr val="000000"/>
              </a:solidFill>
              <a:latin typeface="Calibri" pitchFamily="34" charset="0"/>
              <a:cs typeface="Calibri" pitchFamily="34" charset="0"/>
            </a:endParaRPr>
          </a:p>
        </p:txBody>
      </p:sp>
      <p:pic>
        <p:nvPicPr>
          <p:cNvPr id="8" name="Picture 7" descr="downpou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6663" y="188640"/>
            <a:ext cx="1375377" cy="12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1580" y="2919469"/>
            <a:ext cx="4165648" cy="317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752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a:xfrm>
            <a:off x="224408" y="188640"/>
            <a:ext cx="8740080" cy="563563"/>
          </a:xfrm>
          <a:solidFill>
            <a:schemeClr val="bg1"/>
          </a:solidFill>
        </p:spPr>
        <p:txBody>
          <a:bodyPr/>
          <a:lstStyle/>
          <a:p>
            <a:r>
              <a:rPr lang="en-GB" sz="3600" dirty="0" smtClean="0">
                <a:solidFill>
                  <a:srgbClr val="0066FF"/>
                </a:solidFill>
                <a:latin typeface="Calibri" pitchFamily="34" charset="0"/>
                <a:cs typeface="Calibri" pitchFamily="34" charset="0"/>
              </a:rPr>
              <a:t>Contrasting precipitation response expected</a:t>
            </a:r>
            <a:endParaRPr lang="en-US" sz="3600" dirty="0" smtClean="0">
              <a:solidFill>
                <a:srgbClr val="0066FF"/>
              </a:solidFill>
              <a:latin typeface="Calibri" pitchFamily="34" charset="0"/>
              <a:cs typeface="Calibri" pitchFamily="34" charset="0"/>
            </a:endParaRPr>
          </a:p>
        </p:txBody>
      </p:sp>
      <p:sp>
        <p:nvSpPr>
          <p:cNvPr id="38914" name="Text Box 3"/>
          <p:cNvSpPr txBox="1">
            <a:spLocks noChangeArrowheads="1"/>
          </p:cNvSpPr>
          <p:nvPr/>
        </p:nvSpPr>
        <p:spPr bwMode="auto">
          <a:xfrm rot="-5400000">
            <a:off x="-127793" y="3937793"/>
            <a:ext cx="2755900"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rPr>
              <a:t>Precipitation </a:t>
            </a:r>
            <a:r>
              <a:rPr lang="en-GB" sz="2800">
                <a:solidFill>
                  <a:srgbClr val="000000"/>
                </a:solidFill>
                <a:latin typeface="Arial" charset="0"/>
                <a:sym typeface="Wingdings" pitchFamily="2" charset="2"/>
              </a:rPr>
              <a:t></a:t>
            </a:r>
            <a:endParaRPr lang="en-US" sz="2800">
              <a:solidFill>
                <a:srgbClr val="000000"/>
              </a:solidFill>
              <a:latin typeface="Arial" charset="0"/>
            </a:endParaRPr>
          </a:p>
        </p:txBody>
      </p:sp>
      <p:pic>
        <p:nvPicPr>
          <p:cNvPr id="38915" name="Picture 4" descr="rain1"/>
          <p:cNvPicPr>
            <a:picLocks noChangeAspect="1" noChangeArrowheads="1"/>
          </p:cNvPicPr>
          <p:nvPr/>
        </p:nvPicPr>
        <p:blipFill>
          <a:blip r:embed="rId2">
            <a:lum bright="20000" contrast="-20000"/>
          </a:blip>
          <a:srcRect/>
          <a:stretch>
            <a:fillRect/>
          </a:stretch>
        </p:blipFill>
        <p:spPr bwMode="auto">
          <a:xfrm>
            <a:off x="1600200" y="990600"/>
            <a:ext cx="6192838" cy="4473575"/>
          </a:xfrm>
          <a:prstGeom prst="rect">
            <a:avLst/>
          </a:prstGeom>
          <a:noFill/>
          <a:ln w="9525">
            <a:noFill/>
            <a:miter lim="800000"/>
            <a:headEnd/>
            <a:tailEnd/>
          </a:ln>
        </p:spPr>
      </p:pic>
      <p:sp>
        <p:nvSpPr>
          <p:cNvPr id="38916" name="Line 5"/>
          <p:cNvSpPr>
            <a:spLocks noChangeShapeType="1"/>
          </p:cNvSpPr>
          <p:nvPr/>
        </p:nvSpPr>
        <p:spPr bwMode="auto">
          <a:xfrm flipV="1">
            <a:off x="1527175" y="1124744"/>
            <a:ext cx="6141169" cy="2818606"/>
          </a:xfrm>
          <a:prstGeom prst="line">
            <a:avLst/>
          </a:prstGeom>
          <a:noFill/>
          <a:ln w="63500">
            <a:solidFill>
              <a:srgbClr val="0000FF"/>
            </a:solidFill>
            <a:round/>
            <a:headEnd/>
            <a:tailEnd type="triangle" w="med" len="med"/>
          </a:ln>
        </p:spPr>
        <p:txBody>
          <a:bodyPr/>
          <a:lstStyle/>
          <a:p>
            <a:endParaRPr lang="en-US" sz="1800">
              <a:solidFill>
                <a:srgbClr val="000000"/>
              </a:solidFill>
              <a:latin typeface="Arial" charset="0"/>
            </a:endParaRPr>
          </a:p>
        </p:txBody>
      </p:sp>
      <p:sp>
        <p:nvSpPr>
          <p:cNvPr id="38917" name="Line 6"/>
          <p:cNvSpPr>
            <a:spLocks noChangeShapeType="1"/>
          </p:cNvSpPr>
          <p:nvPr/>
        </p:nvSpPr>
        <p:spPr bwMode="auto">
          <a:xfrm flipV="1">
            <a:off x="1527175" y="2719388"/>
            <a:ext cx="6337300" cy="1223962"/>
          </a:xfrm>
          <a:prstGeom prst="line">
            <a:avLst/>
          </a:prstGeom>
          <a:noFill/>
          <a:ln w="63500">
            <a:solidFill>
              <a:schemeClr val="tx1"/>
            </a:solidFill>
            <a:round/>
            <a:headEnd/>
            <a:tailEnd type="triangle" w="med" len="med"/>
          </a:ln>
          <a:scene3d>
            <a:camera prst="orthographicFront">
              <a:rot lat="0" lon="0" rev="60000"/>
            </a:camera>
            <a:lightRig rig="threePt" dir="t"/>
          </a:scene3d>
        </p:spPr>
        <p:txBody>
          <a:bodyPr/>
          <a:lstStyle/>
          <a:p>
            <a:endParaRPr lang="en-US" sz="1800">
              <a:solidFill>
                <a:srgbClr val="000000"/>
              </a:solidFill>
              <a:latin typeface="Arial" charset="0"/>
            </a:endParaRPr>
          </a:p>
        </p:txBody>
      </p:sp>
      <p:sp>
        <p:nvSpPr>
          <p:cNvPr id="38918" name="Line 7"/>
          <p:cNvSpPr>
            <a:spLocks noChangeShapeType="1"/>
          </p:cNvSpPr>
          <p:nvPr/>
        </p:nvSpPr>
        <p:spPr bwMode="auto">
          <a:xfrm>
            <a:off x="1527175" y="3944938"/>
            <a:ext cx="6265863" cy="1438275"/>
          </a:xfrm>
          <a:prstGeom prst="line">
            <a:avLst/>
          </a:prstGeom>
          <a:noFill/>
          <a:ln w="63500">
            <a:solidFill>
              <a:srgbClr val="FF0000"/>
            </a:solidFill>
            <a:round/>
            <a:headEnd/>
            <a:tailEnd type="triangle" w="med" len="med"/>
          </a:ln>
        </p:spPr>
        <p:txBody>
          <a:bodyPr/>
          <a:lstStyle/>
          <a:p>
            <a:endParaRPr lang="en-US" sz="1800">
              <a:solidFill>
                <a:srgbClr val="000000"/>
              </a:solidFill>
              <a:latin typeface="Arial" charset="0"/>
            </a:endParaRPr>
          </a:p>
        </p:txBody>
      </p:sp>
      <p:sp>
        <p:nvSpPr>
          <p:cNvPr id="38919" name="Text Box 8"/>
          <p:cNvSpPr txBox="1">
            <a:spLocks noChangeArrowheads="1"/>
          </p:cNvSpPr>
          <p:nvPr/>
        </p:nvSpPr>
        <p:spPr bwMode="auto">
          <a:xfrm rot="-1500000">
            <a:off x="1530350" y="1968500"/>
            <a:ext cx="6143625"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99"/>
                </a:solidFill>
                <a:latin typeface="Arial" charset="0"/>
                <a:sym typeface="Wingdings" pitchFamily="2" charset="2"/>
              </a:rPr>
              <a:t>Heavy rain follows moisture (~7%/K)</a:t>
            </a:r>
            <a:endParaRPr lang="en-US" sz="2800">
              <a:solidFill>
                <a:srgbClr val="000099"/>
              </a:solidFill>
              <a:latin typeface="Arial" charset="0"/>
            </a:endParaRPr>
          </a:p>
        </p:txBody>
      </p:sp>
      <p:sp>
        <p:nvSpPr>
          <p:cNvPr id="38920" name="Text Box 9"/>
          <p:cNvSpPr txBox="1">
            <a:spLocks noChangeArrowheads="1"/>
          </p:cNvSpPr>
          <p:nvPr/>
        </p:nvSpPr>
        <p:spPr bwMode="auto">
          <a:xfrm rot="-660000">
            <a:off x="3255963" y="2647950"/>
            <a:ext cx="4722812" cy="946150"/>
          </a:xfrm>
          <a:prstGeom prst="rect">
            <a:avLst/>
          </a:prstGeom>
          <a:noFill/>
          <a:ln w="9525">
            <a:noFill/>
            <a:miter lim="800000"/>
            <a:headEnd/>
            <a:tailEnd/>
          </a:ln>
        </p:spPr>
        <p:txBody>
          <a:bodyPr>
            <a:spAutoFit/>
          </a:bodyPr>
          <a:lstStyle/>
          <a:p>
            <a:pPr defTabSz="4073525">
              <a:spcBef>
                <a:spcPct val="50000"/>
              </a:spcBef>
            </a:pPr>
            <a:r>
              <a:rPr lang="en-GB" sz="2800" dirty="0">
                <a:solidFill>
                  <a:srgbClr val="000000"/>
                </a:solidFill>
                <a:latin typeface="Arial" charset="0"/>
                <a:sym typeface="Wingdings" pitchFamily="2" charset="2"/>
              </a:rPr>
              <a:t>Mean Precipitation linked to </a:t>
            </a:r>
            <a:r>
              <a:rPr lang="en-GB" sz="2800" dirty="0" smtClean="0">
                <a:solidFill>
                  <a:srgbClr val="000000"/>
                </a:solidFill>
                <a:latin typeface="Arial" charset="0"/>
                <a:sym typeface="Wingdings" pitchFamily="2" charset="2"/>
              </a:rPr>
              <a:t>energy </a:t>
            </a:r>
            <a:r>
              <a:rPr lang="en-GB" sz="2800" dirty="0">
                <a:solidFill>
                  <a:srgbClr val="000000"/>
                </a:solidFill>
                <a:latin typeface="Arial" charset="0"/>
                <a:sym typeface="Wingdings" pitchFamily="2" charset="2"/>
              </a:rPr>
              <a:t>balance </a:t>
            </a:r>
            <a:r>
              <a:rPr lang="en-GB" sz="2800" dirty="0" smtClean="0">
                <a:solidFill>
                  <a:srgbClr val="000000"/>
                </a:solidFill>
                <a:latin typeface="Arial" charset="0"/>
                <a:sym typeface="Wingdings" pitchFamily="2" charset="2"/>
              </a:rPr>
              <a:t>(~2-3</a:t>
            </a:r>
            <a:r>
              <a:rPr lang="en-GB" sz="2800" dirty="0">
                <a:solidFill>
                  <a:srgbClr val="000000"/>
                </a:solidFill>
                <a:latin typeface="Arial" charset="0"/>
                <a:sym typeface="Wingdings" pitchFamily="2" charset="2"/>
              </a:rPr>
              <a:t>%/K)</a:t>
            </a:r>
            <a:endParaRPr lang="en-US" sz="2800" dirty="0">
              <a:solidFill>
                <a:srgbClr val="000000"/>
              </a:solidFill>
              <a:latin typeface="Arial" charset="0"/>
            </a:endParaRPr>
          </a:p>
        </p:txBody>
      </p:sp>
      <p:sp>
        <p:nvSpPr>
          <p:cNvPr id="38921" name="Text Box 10"/>
          <p:cNvSpPr txBox="1">
            <a:spLocks noChangeArrowheads="1"/>
          </p:cNvSpPr>
          <p:nvPr/>
        </p:nvSpPr>
        <p:spPr bwMode="auto">
          <a:xfrm rot="720000">
            <a:off x="3105150" y="4360863"/>
            <a:ext cx="4975225" cy="519112"/>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sym typeface="Wingdings" pitchFamily="2" charset="2"/>
              </a:rPr>
              <a:t>Light Precipitation (-?%/K)</a:t>
            </a:r>
            <a:endParaRPr lang="en-US" sz="2800">
              <a:solidFill>
                <a:srgbClr val="000000"/>
              </a:solidFill>
              <a:latin typeface="Arial" charset="0"/>
            </a:endParaRPr>
          </a:p>
        </p:txBody>
      </p:sp>
      <p:sp>
        <p:nvSpPr>
          <p:cNvPr id="38922" name="Text Box 11"/>
          <p:cNvSpPr txBox="1">
            <a:spLocks noChangeArrowheads="1"/>
          </p:cNvSpPr>
          <p:nvPr/>
        </p:nvSpPr>
        <p:spPr bwMode="auto">
          <a:xfrm>
            <a:off x="1511300" y="5486400"/>
            <a:ext cx="2755900"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sym typeface="Wingdings" pitchFamily="2" charset="2"/>
              </a:rPr>
              <a:t>Temperature </a:t>
            </a:r>
            <a:endParaRPr lang="en-US" sz="2800">
              <a:solidFill>
                <a:srgbClr val="000000"/>
              </a:solidFill>
              <a:latin typeface="Arial" charset="0"/>
            </a:endParaRPr>
          </a:p>
        </p:txBody>
      </p:sp>
      <p:sp>
        <p:nvSpPr>
          <p:cNvPr id="38923" name="Rectangle 12"/>
          <p:cNvSpPr>
            <a:spLocks noChangeArrowheads="1"/>
          </p:cNvSpPr>
          <p:nvPr/>
        </p:nvSpPr>
        <p:spPr bwMode="auto">
          <a:xfrm>
            <a:off x="1600200" y="990600"/>
            <a:ext cx="6172200" cy="4495800"/>
          </a:xfrm>
          <a:prstGeom prst="rect">
            <a:avLst/>
          </a:prstGeom>
          <a:noFill/>
          <a:ln w="38100">
            <a:solidFill>
              <a:schemeClr val="tx1"/>
            </a:solidFill>
            <a:miter lim="800000"/>
            <a:headEnd/>
            <a:tailEnd/>
          </a:ln>
        </p:spPr>
        <p:txBody>
          <a:bodyPr wrap="none" anchor="ctr"/>
          <a:lstStyle/>
          <a:p>
            <a:pPr eaLnBrk="0" hangingPunct="0"/>
            <a:endParaRPr lang="en-GB" sz="1800">
              <a:solidFill>
                <a:srgbClr val="000000"/>
              </a:solidFill>
              <a:latin typeface="Arial" charset="0"/>
            </a:endParaRPr>
          </a:p>
        </p:txBody>
      </p:sp>
      <p:sp>
        <p:nvSpPr>
          <p:cNvPr id="38924" name="Line 13"/>
          <p:cNvSpPr>
            <a:spLocks noChangeShapeType="1"/>
          </p:cNvSpPr>
          <p:nvPr/>
        </p:nvSpPr>
        <p:spPr bwMode="auto">
          <a:xfrm>
            <a:off x="1600200" y="3962400"/>
            <a:ext cx="6172200" cy="0"/>
          </a:xfrm>
          <a:prstGeom prst="line">
            <a:avLst/>
          </a:prstGeom>
          <a:noFill/>
          <a:ln w="9525">
            <a:solidFill>
              <a:schemeClr val="tx1"/>
            </a:solidFill>
            <a:round/>
            <a:headEnd/>
            <a:tailEnd/>
          </a:ln>
        </p:spPr>
        <p:txBody>
          <a:bodyPr/>
          <a:lstStyle/>
          <a:p>
            <a:endParaRPr lang="en-US" sz="1800">
              <a:solidFill>
                <a:srgbClr val="000000"/>
              </a:solidFill>
              <a:latin typeface="Arial" charset="0"/>
            </a:endParaRPr>
          </a:p>
        </p:txBody>
      </p:sp>
      <p:sp>
        <p:nvSpPr>
          <p:cNvPr id="14" name="Text Box 5"/>
          <p:cNvSpPr txBox="1">
            <a:spLocks noChangeArrowheads="1"/>
          </p:cNvSpPr>
          <p:nvPr/>
        </p:nvSpPr>
        <p:spPr bwMode="auto">
          <a:xfrm>
            <a:off x="383232" y="6286392"/>
            <a:ext cx="8365232" cy="400110"/>
          </a:xfrm>
          <a:prstGeom prst="rect">
            <a:avLst/>
          </a:prstGeom>
          <a:noFill/>
          <a:ln w="9525">
            <a:noFill/>
            <a:miter lim="800000"/>
            <a:headEnd/>
            <a:tailEnd/>
          </a:ln>
        </p:spPr>
        <p:txBody>
          <a:bodyPr wrap="square">
            <a:spAutoFit/>
          </a:bodyPr>
          <a:lstStyle/>
          <a:p>
            <a:pPr eaLnBrk="0" hangingPunct="0">
              <a:spcBef>
                <a:spcPct val="50000"/>
              </a:spcBef>
            </a:pPr>
            <a:r>
              <a:rPr lang="en-GB" sz="2000" dirty="0" smtClean="0">
                <a:solidFill>
                  <a:srgbClr val="808080"/>
                </a:solidFill>
                <a:latin typeface="Calibri" pitchFamily="34" charset="0"/>
              </a:rPr>
              <a:t>e.g. </a:t>
            </a:r>
            <a:r>
              <a:rPr lang="en-GB" sz="2000" dirty="0" smtClean="0">
                <a:solidFill>
                  <a:srgbClr val="808080"/>
                </a:solidFill>
                <a:latin typeface="Calibri" pitchFamily="34" charset="0"/>
                <a:hlinkClick r:id="rId3"/>
              </a:rPr>
              <a:t>Allen </a:t>
            </a:r>
            <a:r>
              <a:rPr lang="en-GB" sz="2000" dirty="0">
                <a:solidFill>
                  <a:srgbClr val="808080"/>
                </a:solidFill>
                <a:latin typeface="Calibri" pitchFamily="34" charset="0"/>
                <a:hlinkClick r:id="rId3"/>
              </a:rPr>
              <a:t>and Ingram (2002) </a:t>
            </a:r>
            <a:r>
              <a:rPr lang="en-GB" sz="2000" i="1" dirty="0" smtClean="0">
                <a:solidFill>
                  <a:srgbClr val="808080"/>
                </a:solidFill>
                <a:latin typeface="Calibri" pitchFamily="34" charset="0"/>
                <a:hlinkClick r:id="rId3"/>
              </a:rPr>
              <a:t>Nature</a:t>
            </a:r>
            <a:r>
              <a:rPr lang="en-GB" sz="2000" i="1" dirty="0" smtClean="0">
                <a:solidFill>
                  <a:srgbClr val="808080"/>
                </a:solidFill>
                <a:latin typeface="Calibri" pitchFamily="34" charset="0"/>
              </a:rPr>
              <a:t> ; </a:t>
            </a:r>
            <a:r>
              <a:rPr lang="en-US" sz="2000" dirty="0">
                <a:solidFill>
                  <a:srgbClr val="000000"/>
                </a:solidFill>
                <a:latin typeface="Calibri" pitchFamily="34" charset="0"/>
                <a:hlinkClick r:id="rId4"/>
              </a:rPr>
              <a:t>Allan et al. (2010) </a:t>
            </a:r>
            <a:r>
              <a:rPr lang="en-US" sz="2000" i="1" dirty="0" smtClean="0">
                <a:solidFill>
                  <a:srgbClr val="000000"/>
                </a:solidFill>
                <a:latin typeface="Calibri" pitchFamily="34" charset="0"/>
                <a:hlinkClick r:id="rId4"/>
              </a:rPr>
              <a:t>Environ. Research </a:t>
            </a:r>
            <a:r>
              <a:rPr lang="en-US" sz="2000" i="1" dirty="0" err="1" smtClean="0">
                <a:solidFill>
                  <a:srgbClr val="000000"/>
                </a:solidFill>
                <a:latin typeface="Calibri" pitchFamily="34" charset="0"/>
                <a:hlinkClick r:id="rId4"/>
              </a:rPr>
              <a:t>Lett</a:t>
            </a:r>
            <a:r>
              <a:rPr lang="en-US" sz="2000" i="1" dirty="0" smtClean="0">
                <a:solidFill>
                  <a:srgbClr val="000000"/>
                </a:solidFill>
                <a:latin typeface="Calibri" pitchFamily="34" charset="0"/>
              </a:rPr>
              <a:t>.</a:t>
            </a:r>
            <a:endParaRPr lang="en-GB" sz="2000" i="1"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650326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4572000" y="188640"/>
            <a:ext cx="4343400" cy="5688632"/>
          </a:xfrm>
          <a:solidFill>
            <a:schemeClr val="bg1"/>
          </a:solidFill>
        </p:spPr>
        <p:txBody>
          <a:bodyPr/>
          <a:lstStyle/>
          <a:p>
            <a:pPr algn="l"/>
            <a:r>
              <a:rPr lang="en-GB" sz="3600" dirty="0" smtClean="0">
                <a:solidFill>
                  <a:srgbClr val="0070C0"/>
                </a:solidFill>
                <a:latin typeface="Calibri" pitchFamily="34" charset="0"/>
              </a:rPr>
              <a:t>Moisture Balance</a:t>
            </a: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2800" dirty="0" smtClean="0">
                <a:solidFill>
                  <a:schemeClr val="tx1"/>
                </a:solidFill>
                <a:latin typeface="Calibri" pitchFamily="34" charset="0"/>
              </a:rPr>
              <a:t>Enhanced moisture transport </a:t>
            </a:r>
            <a:r>
              <a:rPr lang="en-GB" sz="2800" i="1" dirty="0" smtClean="0">
                <a:solidFill>
                  <a:schemeClr val="tx1"/>
                </a:solidFill>
                <a:latin typeface="Calibri" pitchFamily="34" charset="0"/>
              </a:rPr>
              <a:t>F</a:t>
            </a:r>
            <a:r>
              <a:rPr lang="en-GB" sz="2800" dirty="0" smtClean="0">
                <a:solidFill>
                  <a:schemeClr val="tx1"/>
                </a:solidFill>
                <a:latin typeface="Calibri" pitchFamily="34" charset="0"/>
              </a:rPr>
              <a:t> leads to amplification of </a:t>
            </a:r>
            <a:br>
              <a:rPr lang="en-GB" sz="2800" dirty="0" smtClean="0">
                <a:solidFill>
                  <a:schemeClr val="tx1"/>
                </a:solidFill>
                <a:latin typeface="Calibri" pitchFamily="34" charset="0"/>
              </a:rPr>
            </a:br>
            <a:r>
              <a:rPr lang="en-GB" sz="2800" dirty="0" smtClean="0">
                <a:solidFill>
                  <a:schemeClr val="tx1"/>
                </a:solidFill>
                <a:latin typeface="Calibri" pitchFamily="34" charset="0"/>
              </a:rPr>
              <a:t>(1) P–E patterns (left) </a:t>
            </a:r>
            <a:r>
              <a:rPr lang="en-GB" sz="2400" dirty="0" smtClean="0">
                <a:solidFill>
                  <a:schemeClr val="tx1"/>
                </a:solidFill>
                <a:latin typeface="Calibri" pitchFamily="34" charset="0"/>
              </a:rPr>
              <a:t/>
            </a:r>
            <a:br>
              <a:rPr lang="en-GB" sz="2400" dirty="0" smtClean="0">
                <a:solidFill>
                  <a:schemeClr val="tx1"/>
                </a:solidFill>
                <a:latin typeface="Calibri" pitchFamily="34" charset="0"/>
              </a:rPr>
            </a:br>
            <a:r>
              <a:rPr lang="en-GB" sz="2400" dirty="0" smtClean="0">
                <a:solidFill>
                  <a:srgbClr val="000000"/>
                </a:solidFill>
                <a:latin typeface="Calibri" pitchFamily="34" charset="0"/>
                <a:hlinkClick r:id="rId2"/>
              </a:rPr>
              <a:t>Held </a:t>
            </a:r>
            <a:r>
              <a:rPr lang="en-GB" sz="2400" dirty="0">
                <a:solidFill>
                  <a:srgbClr val="000000"/>
                </a:solidFill>
                <a:latin typeface="Calibri" pitchFamily="34" charset="0"/>
                <a:hlinkClick r:id="rId2"/>
              </a:rPr>
              <a:t>&amp;</a:t>
            </a:r>
            <a:r>
              <a:rPr lang="en-GB" sz="2400" dirty="0" smtClean="0">
                <a:solidFill>
                  <a:srgbClr val="000000"/>
                </a:solidFill>
                <a:latin typeface="Calibri" pitchFamily="34" charset="0"/>
                <a:hlinkClick r:id="rId2"/>
              </a:rPr>
              <a:t> </a:t>
            </a:r>
            <a:r>
              <a:rPr lang="en-GB" sz="2400" dirty="0" err="1">
                <a:solidFill>
                  <a:srgbClr val="000000"/>
                </a:solidFill>
                <a:latin typeface="Calibri" pitchFamily="34" charset="0"/>
                <a:hlinkClick r:id="rId2"/>
              </a:rPr>
              <a:t>Soden</a:t>
            </a:r>
            <a:r>
              <a:rPr lang="en-GB" sz="2400" dirty="0">
                <a:solidFill>
                  <a:srgbClr val="000000"/>
                </a:solidFill>
                <a:latin typeface="Calibri" pitchFamily="34" charset="0"/>
                <a:hlinkClick r:id="rId2"/>
              </a:rPr>
              <a:t> (2006) </a:t>
            </a:r>
            <a:r>
              <a:rPr lang="en-GB" sz="2400" i="1" dirty="0">
                <a:solidFill>
                  <a:srgbClr val="000000"/>
                </a:solidFill>
                <a:latin typeface="Calibri" pitchFamily="34" charset="0"/>
                <a:hlinkClick r:id="rId2"/>
              </a:rPr>
              <a:t>J </a:t>
            </a:r>
            <a:r>
              <a:rPr lang="en-GB" sz="2400" i="1" dirty="0" smtClean="0">
                <a:solidFill>
                  <a:srgbClr val="000000"/>
                </a:solidFill>
                <a:latin typeface="Calibri" pitchFamily="34" charset="0"/>
                <a:hlinkClick r:id="rId2"/>
              </a:rPr>
              <a:t>Climate</a:t>
            </a:r>
            <a:r>
              <a:rPr lang="en-GB" sz="2400" dirty="0" smtClean="0">
                <a:solidFill>
                  <a:srgbClr val="000000"/>
                </a:solidFill>
                <a:latin typeface="Calibri" pitchFamily="34" charset="0"/>
              </a:rPr>
              <a:t/>
            </a:r>
            <a:br>
              <a:rPr lang="en-GB" sz="2400" dirty="0" smtClean="0">
                <a:solidFill>
                  <a:srgbClr val="000000"/>
                </a:solidFill>
                <a:latin typeface="Calibri" pitchFamily="34" charset="0"/>
              </a:rPr>
            </a:br>
            <a:r>
              <a:rPr lang="en-GB" sz="2800" dirty="0" smtClean="0">
                <a:solidFill>
                  <a:srgbClr val="000000"/>
                </a:solidFill>
                <a:latin typeface="Calibri" pitchFamily="34" charset="0"/>
              </a:rPr>
              <a:t>(2) ocean salinity patterns </a:t>
            </a:r>
            <a:r>
              <a:rPr lang="en-GB" sz="2400" dirty="0" smtClean="0">
                <a:solidFill>
                  <a:srgbClr val="000000"/>
                </a:solidFill>
                <a:latin typeface="Calibri" pitchFamily="34" charset="0"/>
              </a:rPr>
              <a:t/>
            </a:r>
            <a:br>
              <a:rPr lang="en-GB" sz="2400" dirty="0" smtClean="0">
                <a:solidFill>
                  <a:srgbClr val="000000"/>
                </a:solidFill>
                <a:latin typeface="Calibri" pitchFamily="34" charset="0"/>
              </a:rPr>
            </a:br>
            <a:r>
              <a:rPr lang="en-GB" sz="2400" dirty="0" err="1" smtClean="0">
                <a:solidFill>
                  <a:srgbClr val="000000"/>
                </a:solidFill>
                <a:latin typeface="Calibri" pitchFamily="34" charset="0"/>
                <a:hlinkClick r:id="rId3"/>
              </a:rPr>
              <a:t>Durack</a:t>
            </a:r>
            <a:r>
              <a:rPr lang="en-GB" sz="2400" dirty="0" smtClean="0">
                <a:solidFill>
                  <a:srgbClr val="000000"/>
                </a:solidFill>
                <a:latin typeface="Calibri" pitchFamily="34" charset="0"/>
                <a:hlinkClick r:id="rId3"/>
              </a:rPr>
              <a:t> </a:t>
            </a:r>
            <a:r>
              <a:rPr lang="en-GB" sz="2400" dirty="0">
                <a:solidFill>
                  <a:srgbClr val="000000"/>
                </a:solidFill>
                <a:latin typeface="Calibri" pitchFamily="34" charset="0"/>
                <a:hlinkClick r:id="rId3"/>
              </a:rPr>
              <a:t>et al. </a:t>
            </a:r>
            <a:r>
              <a:rPr lang="en-GB" sz="2400" dirty="0" smtClean="0">
                <a:solidFill>
                  <a:srgbClr val="000000"/>
                </a:solidFill>
                <a:latin typeface="Calibri" pitchFamily="34" charset="0"/>
                <a:hlinkClick r:id="rId3"/>
              </a:rPr>
              <a:t>(2012) </a:t>
            </a:r>
            <a:r>
              <a:rPr lang="en-GB" sz="2400" i="1" dirty="0" smtClean="0">
                <a:solidFill>
                  <a:srgbClr val="000000"/>
                </a:solidFill>
                <a:latin typeface="Calibri" pitchFamily="34" charset="0"/>
                <a:hlinkClick r:id="rId3"/>
              </a:rPr>
              <a:t>Science</a:t>
            </a:r>
            <a:endParaRPr lang="en-GB" sz="2400" i="1" dirty="0" smtClean="0">
              <a:solidFill>
                <a:schemeClr val="tx1"/>
              </a:solidFill>
              <a:latin typeface="Calibri" pitchFamily="34" charset="0"/>
            </a:endParaRPr>
          </a:p>
        </p:txBody>
      </p:sp>
      <p:pic>
        <p:nvPicPr>
          <p:cNvPr id="29698" name="Picture 3"/>
          <p:cNvPicPr>
            <a:picLocks noChangeAspect="1" noChangeArrowheads="1"/>
          </p:cNvPicPr>
          <p:nvPr/>
        </p:nvPicPr>
        <p:blipFill>
          <a:blip r:embed="rId4"/>
          <a:srcRect/>
          <a:stretch>
            <a:fillRect/>
          </a:stretch>
        </p:blipFill>
        <p:spPr bwMode="auto">
          <a:xfrm>
            <a:off x="19050" y="76200"/>
            <a:ext cx="4629150" cy="6656388"/>
          </a:xfrm>
          <a:prstGeom prst="rect">
            <a:avLst/>
          </a:prstGeom>
          <a:noFill/>
          <a:ln w="9525">
            <a:noFill/>
            <a:miter lim="800000"/>
            <a:headEnd/>
            <a:tailEnd/>
          </a:ln>
        </p:spPr>
      </p:pic>
      <p:pic>
        <p:nvPicPr>
          <p:cNvPr id="29701" name="Picture 6"/>
          <p:cNvPicPr>
            <a:picLocks noChangeAspect="1" noChangeArrowheads="1"/>
          </p:cNvPicPr>
          <p:nvPr/>
        </p:nvPicPr>
        <p:blipFill>
          <a:blip r:embed="rId5"/>
          <a:srcRect/>
          <a:stretch>
            <a:fillRect/>
          </a:stretch>
        </p:blipFill>
        <p:spPr bwMode="auto">
          <a:xfrm>
            <a:off x="7579551" y="2156916"/>
            <a:ext cx="1566862" cy="407988"/>
          </a:xfrm>
          <a:prstGeom prst="rect">
            <a:avLst/>
          </a:prstGeom>
          <a:noFill/>
          <a:ln w="9525">
            <a:noFill/>
            <a:miter lim="800000"/>
            <a:headEnd/>
            <a:tailEnd/>
          </a:ln>
        </p:spPr>
      </p:pic>
      <p:pic>
        <p:nvPicPr>
          <p:cNvPr id="29703" name="Picture 8"/>
          <p:cNvPicPr>
            <a:picLocks noChangeAspect="1" noChangeArrowheads="1"/>
          </p:cNvPicPr>
          <p:nvPr/>
        </p:nvPicPr>
        <p:blipFill>
          <a:blip r:embed="rId6"/>
          <a:srcRect/>
          <a:stretch>
            <a:fillRect/>
          </a:stretch>
        </p:blipFill>
        <p:spPr bwMode="auto">
          <a:xfrm>
            <a:off x="7491820" y="1412776"/>
            <a:ext cx="1371600" cy="323850"/>
          </a:xfrm>
          <a:prstGeom prst="rect">
            <a:avLst/>
          </a:prstGeom>
          <a:noFill/>
          <a:ln w="9525">
            <a:noFill/>
            <a:miter lim="800000"/>
            <a:headEnd/>
            <a:tailEnd/>
          </a:ln>
        </p:spPr>
      </p:pic>
      <p:sp>
        <p:nvSpPr>
          <p:cNvPr id="2" name="TextBox 1"/>
          <p:cNvSpPr txBox="1"/>
          <p:nvPr/>
        </p:nvSpPr>
        <p:spPr>
          <a:xfrm>
            <a:off x="4644008" y="5949280"/>
            <a:ext cx="4104456" cy="369332"/>
          </a:xfrm>
          <a:prstGeom prst="rect">
            <a:avLst/>
          </a:prstGeom>
          <a:noFill/>
        </p:spPr>
        <p:txBody>
          <a:bodyPr wrap="square" rtlCol="0">
            <a:spAutoFit/>
          </a:bodyPr>
          <a:lstStyle/>
          <a:p>
            <a:r>
              <a:rPr lang="en-GB" sz="1800" dirty="0" smtClean="0">
                <a:solidFill>
                  <a:schemeClr val="tx1"/>
                </a:solidFill>
                <a:latin typeface="Calibri" pitchFamily="34" charset="0"/>
              </a:rPr>
              <a:t>See also </a:t>
            </a:r>
            <a:r>
              <a:rPr lang="en-GB" sz="1800" dirty="0" smtClean="0">
                <a:solidFill>
                  <a:schemeClr val="tx1"/>
                </a:solidFill>
                <a:latin typeface="Calibri" pitchFamily="34" charset="0"/>
                <a:hlinkClick r:id="rId7"/>
              </a:rPr>
              <a:t>Mitchell et al. (1987) </a:t>
            </a:r>
            <a:r>
              <a:rPr lang="en-GB" sz="1800" i="1" dirty="0" smtClean="0">
                <a:solidFill>
                  <a:schemeClr val="tx1"/>
                </a:solidFill>
                <a:latin typeface="Calibri" pitchFamily="34" charset="0"/>
                <a:hlinkClick r:id="rId7"/>
              </a:rPr>
              <a:t>QJRMS</a:t>
            </a:r>
            <a:endParaRPr lang="en-GB" sz="1800" i="1" dirty="0">
              <a:solidFill>
                <a:schemeClr val="tx1"/>
              </a:solidFill>
              <a:latin typeface="Calibri" pitchFamily="34" charset="0"/>
            </a:endParaRPr>
          </a:p>
        </p:txBody>
      </p:sp>
      <p:pic>
        <p:nvPicPr>
          <p:cNvPr id="10" name="Picture 5"/>
          <p:cNvPicPr>
            <a:picLocks noChangeAspect="1" noChangeArrowheads="1"/>
          </p:cNvPicPr>
          <p:nvPr/>
        </p:nvPicPr>
        <p:blipFill>
          <a:blip r:embed="rId8"/>
          <a:srcRect/>
          <a:stretch>
            <a:fillRect/>
          </a:stretch>
        </p:blipFill>
        <p:spPr bwMode="auto">
          <a:xfrm>
            <a:off x="4419600" y="2170187"/>
            <a:ext cx="3048000" cy="466725"/>
          </a:xfrm>
          <a:prstGeom prst="rect">
            <a:avLst/>
          </a:prstGeom>
          <a:noFill/>
          <a:ln w="9525">
            <a:noFill/>
            <a:miter lim="800000"/>
            <a:headEnd/>
            <a:tailEnd/>
          </a:ln>
        </p:spPr>
      </p:pic>
      <p:pic>
        <p:nvPicPr>
          <p:cNvPr id="11" name="Picture 9"/>
          <p:cNvPicPr>
            <a:picLocks noChangeAspect="1" noChangeArrowheads="1"/>
          </p:cNvPicPr>
          <p:nvPr/>
        </p:nvPicPr>
        <p:blipFill>
          <a:blip r:embed="rId9"/>
          <a:srcRect/>
          <a:stretch>
            <a:fillRect/>
          </a:stretch>
        </p:blipFill>
        <p:spPr bwMode="auto">
          <a:xfrm>
            <a:off x="4619963" y="1000680"/>
            <a:ext cx="2590800" cy="1160463"/>
          </a:xfrm>
          <a:prstGeom prst="rect">
            <a:avLst/>
          </a:prstGeom>
          <a:noFill/>
          <a:ln w="9525">
            <a:noFill/>
            <a:miter lim="800000"/>
            <a:headEnd/>
            <a:tailEnd/>
          </a:ln>
        </p:spPr>
      </p:pic>
      <p:sp>
        <p:nvSpPr>
          <p:cNvPr id="29702" name="Text Box 7"/>
          <p:cNvSpPr txBox="1">
            <a:spLocks noChangeArrowheads="1"/>
          </p:cNvSpPr>
          <p:nvPr/>
        </p:nvSpPr>
        <p:spPr bwMode="auto">
          <a:xfrm>
            <a:off x="7236296" y="2113692"/>
            <a:ext cx="381000" cy="523220"/>
          </a:xfrm>
          <a:prstGeom prst="rect">
            <a:avLst/>
          </a:prstGeom>
          <a:noFill/>
          <a:ln w="9525">
            <a:noFill/>
            <a:miter lim="800000"/>
            <a:headEnd/>
            <a:tailEnd/>
          </a:ln>
        </p:spPr>
        <p:txBody>
          <a:bodyPr>
            <a:spAutoFit/>
          </a:bodyPr>
          <a:lstStyle/>
          <a:p>
            <a:pPr eaLnBrk="0" hangingPunct="0">
              <a:spcBef>
                <a:spcPct val="50000"/>
              </a:spcBef>
            </a:pPr>
            <a:r>
              <a:rPr lang="en-GB" sz="2800" dirty="0" smtClean="0">
                <a:solidFill>
                  <a:srgbClr val="000000"/>
                </a:solidFill>
                <a:latin typeface="Arial" charset="0"/>
              </a:rPr>
              <a:t>≈</a:t>
            </a:r>
            <a:endParaRPr lang="en-GB" sz="2800" dirty="0">
              <a:solidFill>
                <a:srgbClr val="000000"/>
              </a:solidFill>
              <a:latin typeface="Arial" charset="0"/>
            </a:endParaRPr>
          </a:p>
        </p:txBody>
      </p:sp>
    </p:spTree>
    <p:extLst>
      <p:ext uri="{BB962C8B-B14F-4D97-AF65-F5344CB8AC3E}">
        <p14:creationId xmlns:p14="http://schemas.microsoft.com/office/powerpoint/2010/main" val="3660694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0294" y="3140968"/>
            <a:ext cx="8782186" cy="3312368"/>
            <a:chOff x="110294" y="3429000"/>
            <a:chExt cx="8782186" cy="3312368"/>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94" y="3429000"/>
              <a:ext cx="878218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a:off x="5954331" y="5805264"/>
              <a:ext cx="1137949" cy="0"/>
            </a:xfrm>
            <a:prstGeom prst="straightConnector1">
              <a:avLst/>
            </a:prstGeom>
            <a:solidFill>
              <a:schemeClr val="accent1"/>
            </a:solidFill>
            <a:ln w="63500" cap="flat" cmpd="sng" algn="ctr">
              <a:solidFill>
                <a:srgbClr val="0070C0"/>
              </a:solidFill>
              <a:prstDash val="solid"/>
              <a:round/>
              <a:headEnd type="none" w="med" len="med"/>
              <a:tailEnd type="arrow"/>
            </a:ln>
            <a:effectLst/>
          </p:spPr>
        </p:cxnSp>
        <p:cxnSp>
          <p:nvCxnSpPr>
            <p:cNvPr id="8" name="Straight Arrow Connector 7"/>
            <p:cNvCxnSpPr/>
            <p:nvPr/>
          </p:nvCxnSpPr>
          <p:spPr bwMode="auto">
            <a:xfrm flipH="1">
              <a:off x="5580112" y="4941168"/>
              <a:ext cx="374219" cy="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
          <p:nvSpPr>
            <p:cNvPr id="9" name="TextBox 8"/>
            <p:cNvSpPr txBox="1"/>
            <p:nvPr/>
          </p:nvSpPr>
          <p:spPr>
            <a:xfrm>
              <a:off x="6444208" y="4653136"/>
              <a:ext cx="2016224" cy="923330"/>
            </a:xfrm>
            <a:prstGeom prst="rect">
              <a:avLst/>
            </a:prstGeom>
            <a:noFill/>
          </p:spPr>
          <p:txBody>
            <a:bodyPr wrap="square" rtlCol="0">
              <a:spAutoFit/>
            </a:bodyPr>
            <a:lstStyle/>
            <a:p>
              <a:r>
                <a:rPr lang="en-GB" sz="1800" dirty="0" smtClean="0">
                  <a:solidFill>
                    <a:srgbClr val="C00000"/>
                  </a:solidFill>
                  <a:latin typeface="Calibri" pitchFamily="34" charset="0"/>
                </a:rPr>
                <a:t>Enhanced outflow</a:t>
              </a:r>
              <a:endParaRPr lang="en-GB" sz="1800" dirty="0">
                <a:solidFill>
                  <a:srgbClr val="C00000"/>
                </a:solidFill>
                <a:latin typeface="Calibri" pitchFamily="34" charset="0"/>
              </a:endParaRPr>
            </a:p>
            <a:p>
              <a:r>
                <a:rPr lang="en-GB" sz="1800" dirty="0">
                  <a:solidFill>
                    <a:srgbClr val="0070C0"/>
                  </a:solidFill>
                  <a:latin typeface="Calibri" pitchFamily="34" charset="0"/>
                </a:rPr>
                <a:t>Enhanced inflow</a:t>
              </a:r>
            </a:p>
            <a:p>
              <a:r>
                <a:rPr lang="en-GB" sz="1800" dirty="0" smtClean="0">
                  <a:solidFill>
                    <a:srgbClr val="0070C0"/>
                  </a:solidFill>
                  <a:latin typeface="Calibri" pitchFamily="34" charset="0"/>
                </a:rPr>
                <a:t>(dominates)</a:t>
              </a:r>
              <a:endParaRPr lang="en-GB" sz="1800" dirty="0">
                <a:solidFill>
                  <a:srgbClr val="0070C0"/>
                </a:solidFill>
                <a:latin typeface="Calibri" pitchFamily="34" charset="0"/>
              </a:endParaRPr>
            </a:p>
          </p:txBody>
        </p:sp>
      </p:gr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699"/>
          <a:stretch/>
        </p:blipFill>
        <p:spPr bwMode="auto">
          <a:xfrm>
            <a:off x="6217641" y="116632"/>
            <a:ext cx="2944071" cy="317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bwMode="auto">
          <a:xfrm flipV="1">
            <a:off x="5968510" y="1412776"/>
            <a:ext cx="619714" cy="432048"/>
          </a:xfrm>
          <a:prstGeom prst="straightConnector1">
            <a:avLst/>
          </a:prstGeom>
          <a:solidFill>
            <a:schemeClr val="accent1"/>
          </a:solidFill>
          <a:ln w="63500" cap="flat" cmpd="sng" algn="ctr">
            <a:solidFill>
              <a:srgbClr val="0070C0"/>
            </a:solidFill>
            <a:prstDash val="solid"/>
            <a:round/>
            <a:headEnd type="none" w="med" len="med"/>
            <a:tailEnd type="arrow"/>
          </a:ln>
          <a:effectLst/>
        </p:spPr>
      </p:cxnSp>
      <p:cxnSp>
        <p:nvCxnSpPr>
          <p:cNvPr id="11" name="Straight Arrow Connector 10"/>
          <p:cNvCxnSpPr/>
          <p:nvPr/>
        </p:nvCxnSpPr>
        <p:spPr bwMode="auto">
          <a:xfrm flipH="1">
            <a:off x="5954331" y="1268760"/>
            <a:ext cx="526620" cy="216024"/>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
        <p:nvSpPr>
          <p:cNvPr id="12" name="TextBox 11"/>
          <p:cNvSpPr txBox="1"/>
          <p:nvPr/>
        </p:nvSpPr>
        <p:spPr>
          <a:xfrm>
            <a:off x="2627784" y="2217638"/>
            <a:ext cx="3518118" cy="646331"/>
          </a:xfrm>
          <a:prstGeom prst="rect">
            <a:avLst/>
          </a:prstGeom>
          <a:noFill/>
        </p:spPr>
        <p:txBody>
          <a:bodyPr wrap="square" rtlCol="0">
            <a:spAutoFit/>
          </a:bodyPr>
          <a:lstStyle/>
          <a:p>
            <a:pPr algn="r"/>
            <a:r>
              <a:rPr lang="en-GB" sz="1800" b="1" dirty="0" smtClean="0">
                <a:solidFill>
                  <a:srgbClr val="00B0F0"/>
                </a:solidFill>
                <a:latin typeface="Arial" charset="0"/>
              </a:rPr>
              <a:t>PREPARE </a:t>
            </a:r>
            <a:r>
              <a:rPr lang="en-GB" sz="1800" b="1" dirty="0">
                <a:solidFill>
                  <a:srgbClr val="00B0F0"/>
                </a:solidFill>
                <a:latin typeface="Arial" charset="0"/>
              </a:rPr>
              <a:t>project</a:t>
            </a:r>
          </a:p>
          <a:p>
            <a:pPr algn="r"/>
            <a:r>
              <a:rPr lang="en-GB" sz="1800" dirty="0" smtClean="0">
                <a:solidFill>
                  <a:srgbClr val="000000"/>
                </a:solidFill>
                <a:latin typeface="Arial" charset="0"/>
              </a:rPr>
              <a:t>Zahn </a:t>
            </a:r>
            <a:r>
              <a:rPr lang="en-GB" sz="1800" dirty="0">
                <a:solidFill>
                  <a:srgbClr val="000000"/>
                </a:solidFill>
                <a:latin typeface="Arial" charset="0"/>
              </a:rPr>
              <a:t>&amp;</a:t>
            </a:r>
            <a:r>
              <a:rPr lang="en-GB" sz="1800" dirty="0" smtClean="0">
                <a:solidFill>
                  <a:srgbClr val="000000"/>
                </a:solidFill>
                <a:latin typeface="Arial" charset="0"/>
              </a:rPr>
              <a:t> Allan, submitted to WRR</a:t>
            </a:r>
          </a:p>
        </p:txBody>
      </p:sp>
      <p:sp>
        <p:nvSpPr>
          <p:cNvPr id="13" name="Rectangle 12"/>
          <p:cNvSpPr/>
          <p:nvPr/>
        </p:nvSpPr>
        <p:spPr>
          <a:xfrm>
            <a:off x="354851" y="6309320"/>
            <a:ext cx="7389010" cy="400110"/>
          </a:xfrm>
          <a:prstGeom prst="rect">
            <a:avLst/>
          </a:prstGeom>
        </p:spPr>
        <p:txBody>
          <a:bodyPr wrap="none">
            <a:spAutoFit/>
          </a:bodyPr>
          <a:lstStyle/>
          <a:p>
            <a:pPr lvl="0"/>
            <a:r>
              <a:rPr lang="en-GB" sz="2000" kern="0" dirty="0">
                <a:solidFill>
                  <a:srgbClr val="000000"/>
                </a:solidFill>
                <a:latin typeface="Calibri" pitchFamily="34" charset="0"/>
                <a:hlinkClick r:id="rId4"/>
              </a:rPr>
              <a:t>Allan et al. (2013) </a:t>
            </a:r>
            <a:r>
              <a:rPr lang="en-GB" sz="2000" kern="0" dirty="0" err="1">
                <a:solidFill>
                  <a:srgbClr val="000000"/>
                </a:solidFill>
                <a:latin typeface="Calibri" pitchFamily="34" charset="0"/>
                <a:hlinkClick r:id="rId4"/>
              </a:rPr>
              <a:t>Surv</a:t>
            </a:r>
            <a:r>
              <a:rPr lang="en-GB" sz="2000" kern="0" dirty="0">
                <a:solidFill>
                  <a:srgbClr val="000000"/>
                </a:solidFill>
                <a:latin typeface="Calibri" pitchFamily="34" charset="0"/>
                <a:hlinkClick r:id="rId4"/>
              </a:rPr>
              <a:t>. </a:t>
            </a:r>
            <a:r>
              <a:rPr lang="en-GB" sz="2000" kern="0" dirty="0" err="1">
                <a:solidFill>
                  <a:srgbClr val="000000"/>
                </a:solidFill>
                <a:latin typeface="Calibri" pitchFamily="34" charset="0"/>
                <a:hlinkClick r:id="rId4"/>
              </a:rPr>
              <a:t>Geophys</a:t>
            </a:r>
            <a:r>
              <a:rPr lang="en-GB" sz="2000" kern="0" dirty="0">
                <a:solidFill>
                  <a:srgbClr val="000000"/>
                </a:solidFill>
                <a:latin typeface="Calibri" pitchFamily="34" charset="0"/>
                <a:hlinkClick r:id="rId4"/>
              </a:rPr>
              <a:t> </a:t>
            </a:r>
            <a:r>
              <a:rPr lang="en-GB" sz="2000" kern="0" dirty="0" smtClean="0">
                <a:solidFill>
                  <a:srgbClr val="000000"/>
                </a:solidFill>
                <a:latin typeface="Calibri" pitchFamily="34" charset="0"/>
              </a:rPr>
              <a:t>	</a:t>
            </a:r>
            <a:r>
              <a:rPr lang="en-GB" sz="1800" dirty="0" smtClean="0">
                <a:solidFill>
                  <a:srgbClr val="000000"/>
                </a:solidFill>
                <a:latin typeface="Calibri" pitchFamily="34" charset="0"/>
              </a:rPr>
              <a:t>see also: </a:t>
            </a:r>
            <a:r>
              <a:rPr lang="en-GB" sz="1800" dirty="0" smtClean="0">
                <a:solidFill>
                  <a:srgbClr val="000000"/>
                </a:solidFill>
                <a:latin typeface="Calibri" pitchFamily="34" charset="0"/>
                <a:hlinkClick r:id="rId5"/>
              </a:rPr>
              <a:t>Zahn and Allan (2013) J </a:t>
            </a:r>
            <a:r>
              <a:rPr lang="en-GB" sz="1800" dirty="0" err="1" smtClean="0">
                <a:solidFill>
                  <a:srgbClr val="000000"/>
                </a:solidFill>
                <a:latin typeface="Calibri" pitchFamily="34" charset="0"/>
                <a:hlinkClick r:id="rId5"/>
              </a:rPr>
              <a:t>Clim</a:t>
            </a:r>
            <a:endParaRPr lang="en-GB" dirty="0">
              <a:latin typeface="Calibri" pitchFamily="34" charset="0"/>
            </a:endParaRPr>
          </a:p>
        </p:txBody>
      </p:sp>
      <p:sp>
        <p:nvSpPr>
          <p:cNvPr id="14" name="Title 1"/>
          <p:cNvSpPr txBox="1">
            <a:spLocks/>
          </p:cNvSpPr>
          <p:nvPr/>
        </p:nvSpPr>
        <p:spPr>
          <a:xfrm>
            <a:off x="323528" y="260648"/>
            <a:ext cx="5544615" cy="157504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GB" sz="3200" dirty="0" smtClean="0">
                <a:solidFill>
                  <a:srgbClr val="0070C0"/>
                </a:solidFill>
                <a:latin typeface="Calibri" pitchFamily="34" charset="0"/>
              </a:rPr>
              <a:t>Enhanced moisture transports into the “wet” tropics, high latitudes and continents </a:t>
            </a:r>
            <a:endParaRPr lang="en-GB" sz="3200" dirty="0">
              <a:solidFill>
                <a:srgbClr val="0070C0"/>
              </a:solidFill>
              <a:latin typeface="Calibri" pitchFamily="34" charset="0"/>
            </a:endParaRPr>
          </a:p>
        </p:txBody>
      </p:sp>
      <p:pic>
        <p:nvPicPr>
          <p:cNvPr id="1026" name="Picture 2" descr="http://journals.ametsoc.org/na101/home/literatum/publisher/ams/journals/content/clim/2011/15200442-24.18/2011jcli4171.1/production/images/medium/2011jcli4171.1-e1.gif"/>
          <p:cNvPicPr>
            <a:picLocks noChangeAspect="1" noChangeArrowheads="1"/>
          </p:cNvPicPr>
          <p:nvPr/>
        </p:nvPicPr>
        <p:blipFill rotWithShape="1">
          <a:blip r:embed="rId6">
            <a:extLst>
              <a:ext uri="{28A0092B-C50C-407E-A947-70E740481C1C}">
                <a14:useLocalDpi xmlns:a14="http://schemas.microsoft.com/office/drawing/2010/main" val="0"/>
              </a:ext>
            </a:extLst>
          </a:blip>
          <a:srcRect l="21527" r="21198"/>
          <a:stretch/>
        </p:blipFill>
        <p:spPr bwMode="auto">
          <a:xfrm>
            <a:off x="899592" y="2007559"/>
            <a:ext cx="2808312" cy="48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078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j.iop.org/images/1748-9326/8/3/034002/Full/erl470150f2_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55644"/>
            <a:ext cx="6095111" cy="4021628"/>
          </a:xfrm>
          <a:prstGeom prst="rect">
            <a:avLst/>
          </a:prstGeom>
          <a:noFill/>
          <a:extLst>
            <a:ext uri="{909E8E84-426E-40DD-AFC4-6F175D3DCCD1}">
              <a14:hiddenFill xmlns:a14="http://schemas.microsoft.com/office/drawing/2010/main">
                <a:solidFill>
                  <a:srgbClr val="FFFFFF"/>
                </a:solidFill>
              </a14:hiddenFill>
            </a:ext>
          </a:extLst>
        </p:spPr>
      </p:pic>
      <p:sp>
        <p:nvSpPr>
          <p:cNvPr id="37900" name="Text Box 3"/>
          <p:cNvSpPr txBox="1">
            <a:spLocks noChangeArrowheads="1"/>
          </p:cNvSpPr>
          <p:nvPr/>
        </p:nvSpPr>
        <p:spPr bwMode="auto">
          <a:xfrm>
            <a:off x="158180" y="6023029"/>
            <a:ext cx="6934099" cy="646331"/>
          </a:xfrm>
          <a:prstGeom prst="rect">
            <a:avLst/>
          </a:prstGeom>
          <a:noFill/>
          <a:ln w="9525">
            <a:noFill/>
            <a:miter lim="800000"/>
            <a:headEnd/>
            <a:tailEnd/>
          </a:ln>
        </p:spPr>
        <p:txBody>
          <a:bodyPr wrap="square">
            <a:spAutoFit/>
          </a:bodyPr>
          <a:lstStyle/>
          <a:p>
            <a:pPr>
              <a:spcBef>
                <a:spcPct val="50000"/>
              </a:spcBef>
            </a:pPr>
            <a:r>
              <a:rPr lang="en-US" sz="1800" dirty="0" smtClean="0">
                <a:solidFill>
                  <a:srgbClr val="000000"/>
                </a:solidFill>
                <a:latin typeface="Calibri" pitchFamily="34" charset="0"/>
                <a:hlinkClick r:id="rId3"/>
              </a:rPr>
              <a:t>Liu </a:t>
            </a:r>
            <a:r>
              <a:rPr lang="en-US" sz="1800" dirty="0">
                <a:solidFill>
                  <a:srgbClr val="000000"/>
                </a:solidFill>
                <a:latin typeface="Calibri" pitchFamily="34" charset="0"/>
                <a:hlinkClick r:id="rId3"/>
              </a:rPr>
              <a:t>and </a:t>
            </a:r>
            <a:r>
              <a:rPr lang="en-US" sz="1800" dirty="0" smtClean="0">
                <a:solidFill>
                  <a:srgbClr val="000000"/>
                </a:solidFill>
                <a:latin typeface="Calibri" pitchFamily="34" charset="0"/>
                <a:hlinkClick r:id="rId3"/>
              </a:rPr>
              <a:t>Allan (2013) ERL</a:t>
            </a:r>
            <a:r>
              <a:rPr lang="en-US" sz="1800" i="1" dirty="0" smtClean="0">
                <a:solidFill>
                  <a:srgbClr val="000000"/>
                </a:solidFill>
                <a:latin typeface="Calibri" pitchFamily="34" charset="0"/>
              </a:rPr>
              <a:t>; see also: </a:t>
            </a:r>
            <a:r>
              <a:rPr lang="en-US" sz="1800" i="1" dirty="0" smtClean="0">
                <a:solidFill>
                  <a:srgbClr val="000000"/>
                </a:solidFill>
                <a:latin typeface="Calibri" pitchFamily="34" charset="0"/>
                <a:hlinkClick r:id="rId4"/>
              </a:rPr>
              <a:t>Chou et al. (2013) Nature </a:t>
            </a:r>
            <a:r>
              <a:rPr lang="en-US" sz="1800" i="1" dirty="0" err="1" smtClean="0">
                <a:solidFill>
                  <a:srgbClr val="000000"/>
                </a:solidFill>
                <a:latin typeface="Calibri" pitchFamily="34" charset="0"/>
                <a:hlinkClick r:id="rId4"/>
              </a:rPr>
              <a:t>Geosci</a:t>
            </a:r>
            <a:r>
              <a:rPr lang="en-US" sz="1800" i="1" dirty="0" smtClean="0">
                <a:solidFill>
                  <a:srgbClr val="000000"/>
                </a:solidFill>
                <a:latin typeface="Calibri" pitchFamily="34" charset="0"/>
              </a:rPr>
              <a:t>;</a:t>
            </a:r>
            <a:r>
              <a:rPr lang="en-US" sz="1800" dirty="0">
                <a:solidFill>
                  <a:srgbClr val="000000"/>
                </a:solidFill>
                <a:latin typeface="Calibri" pitchFamily="34" charset="0"/>
              </a:rPr>
              <a:t> </a:t>
            </a:r>
            <a:r>
              <a:rPr lang="en-US" sz="1800" i="1" dirty="0" smtClean="0">
                <a:solidFill>
                  <a:srgbClr val="000000"/>
                </a:solidFill>
                <a:latin typeface="Calibri" pitchFamily="34" charset="0"/>
                <a:hlinkClick r:id="rId5"/>
              </a:rPr>
              <a:t>Chadwick et al. (2013) J </a:t>
            </a:r>
            <a:r>
              <a:rPr lang="en-US" sz="1800" i="1" dirty="0" err="1" smtClean="0">
                <a:solidFill>
                  <a:srgbClr val="000000"/>
                </a:solidFill>
                <a:latin typeface="Calibri" pitchFamily="34" charset="0"/>
                <a:hlinkClick r:id="rId5"/>
              </a:rPr>
              <a:t>Clim</a:t>
            </a:r>
            <a:r>
              <a:rPr lang="en-US" sz="1800" i="1" dirty="0" smtClean="0">
                <a:solidFill>
                  <a:srgbClr val="000000"/>
                </a:solidFill>
                <a:latin typeface="Calibri" pitchFamily="34" charset="0"/>
                <a:hlinkClick r:id="rId5"/>
              </a:rPr>
              <a:t> </a:t>
            </a:r>
            <a:r>
              <a:rPr lang="en-US" sz="1800" i="1" dirty="0" smtClean="0">
                <a:solidFill>
                  <a:srgbClr val="000000"/>
                </a:solidFill>
                <a:latin typeface="Calibri" pitchFamily="34" charset="0"/>
              </a:rPr>
              <a:t>; </a:t>
            </a:r>
            <a:r>
              <a:rPr lang="en-GB" sz="1800" i="1" dirty="0">
                <a:solidFill>
                  <a:srgbClr val="000000"/>
                </a:solidFill>
                <a:latin typeface="Calibri" pitchFamily="34" charset="0"/>
                <a:hlinkClick r:id="rId6"/>
              </a:rPr>
              <a:t>Allan (2012) </a:t>
            </a:r>
            <a:r>
              <a:rPr lang="en-GB" sz="1800" i="1" dirty="0" err="1">
                <a:solidFill>
                  <a:srgbClr val="000000"/>
                </a:solidFill>
                <a:latin typeface="Calibri" pitchFamily="34" charset="0"/>
                <a:hlinkClick r:id="rId6"/>
              </a:rPr>
              <a:t>Clim</a:t>
            </a:r>
            <a:r>
              <a:rPr lang="en-GB" sz="1800" i="1" dirty="0">
                <a:solidFill>
                  <a:srgbClr val="000000"/>
                </a:solidFill>
                <a:latin typeface="Calibri" pitchFamily="34" charset="0"/>
                <a:hlinkClick r:id="rId6"/>
              </a:rPr>
              <a:t>. </a:t>
            </a:r>
            <a:r>
              <a:rPr lang="en-GB" sz="1800" i="1" dirty="0" err="1">
                <a:solidFill>
                  <a:srgbClr val="000000"/>
                </a:solidFill>
                <a:latin typeface="Calibri" pitchFamily="34" charset="0"/>
                <a:hlinkClick r:id="rId6"/>
              </a:rPr>
              <a:t>Dyn</a:t>
            </a:r>
            <a:r>
              <a:rPr lang="en-GB" sz="1800" i="1" dirty="0" smtClean="0">
                <a:solidFill>
                  <a:srgbClr val="000000"/>
                </a:solidFill>
                <a:latin typeface="Calibri" pitchFamily="34" charset="0"/>
                <a:hlinkClick r:id="rId6"/>
              </a:rPr>
              <a:t>.</a:t>
            </a:r>
            <a:endParaRPr lang="en-US" sz="1800" dirty="0">
              <a:solidFill>
                <a:srgbClr val="000000"/>
              </a:solidFill>
              <a:latin typeface="Calibri" pitchFamily="34" charset="0"/>
            </a:endParaRPr>
          </a:p>
        </p:txBody>
      </p:sp>
      <p:sp>
        <p:nvSpPr>
          <p:cNvPr id="37890" name="Rectangle 2"/>
          <p:cNvSpPr>
            <a:spLocks noGrp="1" noChangeArrowheads="1"/>
          </p:cNvSpPr>
          <p:nvPr>
            <p:ph type="title" idx="4294967295"/>
          </p:nvPr>
        </p:nvSpPr>
        <p:spPr>
          <a:xfrm>
            <a:off x="144463" y="80963"/>
            <a:ext cx="7186612" cy="1516062"/>
          </a:xfrm>
        </p:spPr>
        <p:txBody>
          <a:bodyPr/>
          <a:lstStyle/>
          <a:p>
            <a:r>
              <a:rPr lang="en-GB" sz="3600" dirty="0" smtClean="0">
                <a:solidFill>
                  <a:srgbClr val="0070C0"/>
                </a:solidFill>
                <a:latin typeface="Calibri" pitchFamily="34" charset="0"/>
              </a:rPr>
              <a:t>CMIP5 simulations: Wettest tropical grid-points get wetter, driest drier</a:t>
            </a:r>
          </a:p>
        </p:txBody>
      </p:sp>
      <p:sp>
        <p:nvSpPr>
          <p:cNvPr id="37891" name="TextBox 1"/>
          <p:cNvSpPr txBox="1">
            <a:spLocks noChangeArrowheads="1"/>
          </p:cNvSpPr>
          <p:nvPr/>
        </p:nvSpPr>
        <p:spPr bwMode="auto">
          <a:xfrm>
            <a:off x="962000" y="1526878"/>
            <a:ext cx="5410200" cy="461962"/>
          </a:xfrm>
          <a:prstGeom prst="rect">
            <a:avLst/>
          </a:prstGeom>
          <a:solidFill>
            <a:schemeClr val="bg1"/>
          </a:solidFill>
          <a:ln w="9525">
            <a:noFill/>
            <a:miter lim="800000"/>
            <a:headEnd/>
            <a:tailEnd/>
          </a:ln>
        </p:spPr>
        <p:txBody>
          <a:bodyPr>
            <a:spAutoFit/>
          </a:bodyPr>
          <a:lstStyle/>
          <a:p>
            <a:r>
              <a:rPr lang="en-GB" sz="2400" b="1" dirty="0">
                <a:solidFill>
                  <a:srgbClr val="000000"/>
                </a:solidFill>
                <a:latin typeface="Arial" charset="0"/>
              </a:rPr>
              <a:t>	Ocean		Land</a:t>
            </a:r>
          </a:p>
        </p:txBody>
      </p:sp>
      <p:sp>
        <p:nvSpPr>
          <p:cNvPr id="8" name="TextBox 7"/>
          <p:cNvSpPr txBox="1"/>
          <p:nvPr/>
        </p:nvSpPr>
        <p:spPr>
          <a:xfrm>
            <a:off x="-1349648" y="3717032"/>
            <a:ext cx="3761408" cy="461665"/>
          </a:xfrm>
          <a:prstGeom prst="rect">
            <a:avLst/>
          </a:prstGeom>
          <a:solidFill>
            <a:schemeClr val="bg1"/>
          </a:solidFill>
          <a:scene3d>
            <a:camera prst="orthographicFront">
              <a:rot lat="0" lon="0" rev="5400000"/>
            </a:camera>
            <a:lightRig rig="threePt" dir="t"/>
          </a:scene3d>
        </p:spPr>
        <p:txBody>
          <a:bodyPr>
            <a:spAutoFit/>
          </a:bodyPr>
          <a:lstStyle/>
          <a:p>
            <a:pPr>
              <a:defRPr/>
            </a:pPr>
            <a:r>
              <a:rPr lang="en-GB" sz="2400" dirty="0">
                <a:solidFill>
                  <a:srgbClr val="000000"/>
                </a:solidFill>
                <a:latin typeface="Arial" charset="0"/>
              </a:rPr>
              <a:t>Tropical dry	Tropical wet</a:t>
            </a:r>
          </a:p>
        </p:txBody>
      </p:sp>
      <p:sp>
        <p:nvSpPr>
          <p:cNvPr id="37893" name="TextBox 2"/>
          <p:cNvSpPr txBox="1">
            <a:spLocks noChangeArrowheads="1"/>
          </p:cNvSpPr>
          <p:nvPr/>
        </p:nvSpPr>
        <p:spPr bwMode="auto">
          <a:xfrm>
            <a:off x="6961188" y="2893091"/>
            <a:ext cx="2057400" cy="1200329"/>
          </a:xfrm>
          <a:prstGeom prst="rect">
            <a:avLst/>
          </a:prstGeom>
          <a:noFill/>
          <a:ln w="9525">
            <a:solidFill>
              <a:schemeClr val="tx1"/>
            </a:solidFill>
            <a:miter lim="800000"/>
            <a:headEnd/>
            <a:tailEnd/>
          </a:ln>
        </p:spPr>
        <p:txBody>
          <a:bodyPr>
            <a:spAutoFit/>
          </a:bodyPr>
          <a:lstStyle/>
          <a:p>
            <a:r>
              <a:rPr lang="en-GB" sz="1800" dirty="0">
                <a:solidFill>
                  <a:srgbClr val="000000"/>
                </a:solidFill>
                <a:latin typeface="Arial" charset="0"/>
              </a:rPr>
              <a:t>Pre 1988 GPCP </a:t>
            </a:r>
            <a:r>
              <a:rPr lang="en-GB" sz="1800" dirty="0" smtClean="0">
                <a:solidFill>
                  <a:srgbClr val="000000"/>
                </a:solidFill>
                <a:latin typeface="Arial" charset="0"/>
              </a:rPr>
              <a:t>observations over ocean don’t use microwave data</a:t>
            </a:r>
            <a:endParaRPr lang="en-GB" sz="1800" dirty="0">
              <a:solidFill>
                <a:srgbClr val="000000"/>
              </a:solidFill>
              <a:latin typeface="Arial" charset="0"/>
            </a:endParaRPr>
          </a:p>
        </p:txBody>
      </p:sp>
      <p:cxnSp>
        <p:nvCxnSpPr>
          <p:cNvPr id="37894" name="Straight Arrow Connector 4"/>
          <p:cNvCxnSpPr>
            <a:cxnSpLocks noChangeShapeType="1"/>
          </p:cNvCxnSpPr>
          <p:nvPr/>
        </p:nvCxnSpPr>
        <p:spPr bwMode="auto">
          <a:xfrm flipH="1">
            <a:off x="2627784" y="3632635"/>
            <a:ext cx="4333405" cy="460606"/>
          </a:xfrm>
          <a:prstGeom prst="straightConnector1">
            <a:avLst/>
          </a:prstGeom>
          <a:noFill/>
          <a:ln w="41275" algn="ctr">
            <a:solidFill>
              <a:schemeClr val="tx1"/>
            </a:solidFill>
            <a:round/>
            <a:headEnd/>
            <a:tailEnd type="arrow" w="med" len="med"/>
          </a:ln>
        </p:spPr>
      </p:cxnSp>
      <p:pic>
        <p:nvPicPr>
          <p:cNvPr id="37895" name="Picture 3"/>
          <p:cNvPicPr>
            <a:picLocks noChangeAspect="1" noChangeArrowheads="1"/>
          </p:cNvPicPr>
          <p:nvPr/>
        </p:nvPicPr>
        <p:blipFill>
          <a:blip r:embed="rId7"/>
          <a:srcRect/>
          <a:stretch>
            <a:fillRect/>
          </a:stretch>
        </p:blipFill>
        <p:spPr bwMode="auto">
          <a:xfrm>
            <a:off x="7588250" y="1268413"/>
            <a:ext cx="1435100" cy="655637"/>
          </a:xfrm>
          <a:prstGeom prst="rect">
            <a:avLst/>
          </a:prstGeom>
          <a:noFill/>
          <a:ln w="9525">
            <a:noFill/>
            <a:miter lim="800000"/>
            <a:headEnd/>
            <a:tailEnd/>
          </a:ln>
        </p:spPr>
      </p:pic>
      <p:pic>
        <p:nvPicPr>
          <p:cNvPr id="37896" name="Picture 5"/>
          <p:cNvPicPr>
            <a:picLocks noChangeAspect="1" noChangeArrowheads="1"/>
          </p:cNvPicPr>
          <p:nvPr/>
        </p:nvPicPr>
        <p:blipFill>
          <a:blip r:embed="rId8"/>
          <a:srcRect/>
          <a:stretch>
            <a:fillRect/>
          </a:stretch>
        </p:blipFill>
        <p:spPr bwMode="auto">
          <a:xfrm>
            <a:off x="7566025" y="673100"/>
            <a:ext cx="1452563" cy="457200"/>
          </a:xfrm>
          <a:prstGeom prst="rect">
            <a:avLst/>
          </a:prstGeom>
          <a:noFill/>
          <a:ln w="9525">
            <a:noFill/>
            <a:miter lim="800000"/>
            <a:headEnd/>
            <a:tailEnd/>
          </a:ln>
        </p:spPr>
      </p:pic>
      <p:sp>
        <p:nvSpPr>
          <p:cNvPr id="37897" name="TextBox 10"/>
          <p:cNvSpPr txBox="1">
            <a:spLocks noChangeArrowheads="1"/>
          </p:cNvSpPr>
          <p:nvPr/>
        </p:nvSpPr>
        <p:spPr bwMode="auto">
          <a:xfrm>
            <a:off x="6961188" y="4335892"/>
            <a:ext cx="2057400" cy="647700"/>
          </a:xfrm>
          <a:prstGeom prst="rect">
            <a:avLst/>
          </a:prstGeom>
          <a:noFill/>
          <a:ln w="9525">
            <a:solidFill>
              <a:schemeClr val="tx1"/>
            </a:solidFill>
            <a:miter lim="800000"/>
            <a:headEnd/>
            <a:tailEnd/>
          </a:ln>
        </p:spPr>
        <p:txBody>
          <a:bodyPr>
            <a:spAutoFit/>
          </a:bodyPr>
          <a:lstStyle/>
          <a:p>
            <a:r>
              <a:rPr lang="en-GB" sz="1800">
                <a:solidFill>
                  <a:srgbClr val="000000"/>
                </a:solidFill>
                <a:latin typeface="Arial" charset="0"/>
              </a:rPr>
              <a:t>Robust drying of dry tropical land</a:t>
            </a:r>
          </a:p>
        </p:txBody>
      </p:sp>
      <p:cxnSp>
        <p:nvCxnSpPr>
          <p:cNvPr id="37898" name="Straight Arrow Connector 11"/>
          <p:cNvCxnSpPr>
            <a:cxnSpLocks noChangeShapeType="1"/>
            <a:stCxn id="37897" idx="1"/>
          </p:cNvCxnSpPr>
          <p:nvPr/>
        </p:nvCxnSpPr>
        <p:spPr bwMode="auto">
          <a:xfrm flipH="1">
            <a:off x="6660232" y="4659742"/>
            <a:ext cx="300956" cy="142660"/>
          </a:xfrm>
          <a:prstGeom prst="straightConnector1">
            <a:avLst/>
          </a:prstGeom>
          <a:noFill/>
          <a:ln w="41275" algn="ctr">
            <a:solidFill>
              <a:schemeClr val="tx1"/>
            </a:solidFill>
            <a:round/>
            <a:headEnd/>
            <a:tailEnd type="arrow" w="med" len="med"/>
          </a:ln>
        </p:spPr>
      </p:cxnSp>
      <p:pic>
        <p:nvPicPr>
          <p:cNvPr id="37899" name="Picture 12"/>
          <p:cNvPicPr>
            <a:picLocks noChangeAspect="1"/>
          </p:cNvPicPr>
          <p:nvPr/>
        </p:nvPicPr>
        <p:blipFill>
          <a:blip r:embed="rId9"/>
          <a:srcRect/>
          <a:stretch>
            <a:fillRect/>
          </a:stretch>
        </p:blipFill>
        <p:spPr bwMode="auto">
          <a:xfrm>
            <a:off x="6124004" y="6381328"/>
            <a:ext cx="2984500" cy="454499"/>
          </a:xfrm>
          <a:prstGeom prst="rect">
            <a:avLst/>
          </a:prstGeom>
          <a:solidFill>
            <a:schemeClr val="bg1"/>
          </a:solidFill>
          <a:ln w="9525">
            <a:noFill/>
            <a:miter lim="800000"/>
            <a:headEnd/>
            <a:tailEnd/>
          </a:ln>
        </p:spPr>
      </p:pic>
      <p:sp>
        <p:nvSpPr>
          <p:cNvPr id="2" name="TextBox 1"/>
          <p:cNvSpPr txBox="1"/>
          <p:nvPr/>
        </p:nvSpPr>
        <p:spPr>
          <a:xfrm>
            <a:off x="6961188" y="5301208"/>
            <a:ext cx="2063082" cy="923330"/>
          </a:xfrm>
          <a:prstGeom prst="rect">
            <a:avLst/>
          </a:prstGeom>
          <a:noFill/>
        </p:spPr>
        <p:txBody>
          <a:bodyPr wrap="square" rtlCol="0">
            <a:spAutoFit/>
          </a:bodyPr>
          <a:lstStyle/>
          <a:p>
            <a:r>
              <a:rPr lang="en-GB" sz="1800" dirty="0" smtClean="0">
                <a:solidFill>
                  <a:srgbClr val="0070C0"/>
                </a:solidFill>
                <a:latin typeface="Arial" charset="0"/>
              </a:rPr>
              <a:t>30% wettest </a:t>
            </a:r>
            <a:r>
              <a:rPr lang="en-GB" sz="1800" dirty="0" err="1" smtClean="0">
                <a:solidFill>
                  <a:srgbClr val="0070C0"/>
                </a:solidFill>
                <a:latin typeface="Arial" charset="0"/>
              </a:rPr>
              <a:t>gridpoints</a:t>
            </a:r>
            <a:r>
              <a:rPr lang="en-GB" sz="1800" dirty="0" smtClean="0">
                <a:solidFill>
                  <a:srgbClr val="0070C0"/>
                </a:solidFill>
                <a:latin typeface="Arial" charset="0"/>
              </a:rPr>
              <a:t> </a:t>
            </a:r>
            <a:r>
              <a:rPr lang="en-GB" sz="1800" dirty="0" err="1" smtClean="0">
                <a:solidFill>
                  <a:srgbClr val="0070C0"/>
                </a:solidFill>
                <a:latin typeface="Arial" charset="0"/>
              </a:rPr>
              <a:t>vs</a:t>
            </a:r>
            <a:r>
              <a:rPr lang="en-GB" sz="1800" dirty="0" smtClean="0">
                <a:solidFill>
                  <a:srgbClr val="0070C0"/>
                </a:solidFill>
                <a:latin typeface="Arial" charset="0"/>
              </a:rPr>
              <a:t> 70% driest each month</a:t>
            </a:r>
            <a:endParaRPr lang="en-GB" sz="1800" dirty="0">
              <a:solidFill>
                <a:srgbClr val="0070C0"/>
              </a:solidFill>
              <a:latin typeface="Arial" charset="0"/>
            </a:endParaRPr>
          </a:p>
        </p:txBody>
      </p:sp>
      <p:sp>
        <p:nvSpPr>
          <p:cNvPr id="19" name="TextBox 18"/>
          <p:cNvSpPr txBox="1"/>
          <p:nvPr/>
        </p:nvSpPr>
        <p:spPr>
          <a:xfrm>
            <a:off x="-1332655" y="3504895"/>
            <a:ext cx="3600399" cy="830997"/>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400" dirty="0" smtClean="0">
                <a:solidFill>
                  <a:srgbClr val="000000"/>
                </a:solidFill>
                <a:latin typeface="Arial" charset="0"/>
              </a:rPr>
              <a:t>dry</a:t>
            </a:r>
            <a:r>
              <a:rPr lang="en-GB" sz="2400" dirty="0">
                <a:solidFill>
                  <a:srgbClr val="000000"/>
                </a:solidFill>
                <a:latin typeface="Arial" charset="0"/>
              </a:rPr>
              <a:t>	</a:t>
            </a:r>
            <a:r>
              <a:rPr lang="en-GB" sz="1800" dirty="0" smtClean="0">
                <a:solidFill>
                  <a:srgbClr val="000000"/>
                </a:solidFill>
                <a:latin typeface="Arial" charset="0"/>
              </a:rPr>
              <a:t>tropical region	</a:t>
            </a:r>
            <a:r>
              <a:rPr lang="en-GB" sz="2400" dirty="0" smtClean="0">
                <a:solidFill>
                  <a:srgbClr val="000000"/>
                </a:solidFill>
                <a:latin typeface="Arial" charset="0"/>
              </a:rPr>
              <a:t>wet</a:t>
            </a:r>
          </a:p>
          <a:p>
            <a:pPr>
              <a:defRPr/>
            </a:pPr>
            <a:r>
              <a:rPr lang="en-GB" sz="2400" dirty="0" smtClean="0">
                <a:solidFill>
                  <a:srgbClr val="000000"/>
                </a:solidFill>
                <a:latin typeface="Arial" charset="0"/>
              </a:rPr>
              <a:t>Precipitation Change (%)</a:t>
            </a:r>
            <a:endParaRPr lang="en-GB" sz="2400" dirty="0">
              <a:solidFill>
                <a:srgbClr val="000000"/>
              </a:solidFill>
              <a:latin typeface="Arial" charset="0"/>
            </a:endParaRPr>
          </a:p>
        </p:txBody>
      </p:sp>
      <p:sp>
        <p:nvSpPr>
          <p:cNvPr id="20" name="TextBox 10"/>
          <p:cNvSpPr txBox="1">
            <a:spLocks noChangeArrowheads="1"/>
          </p:cNvSpPr>
          <p:nvPr/>
        </p:nvSpPr>
        <p:spPr bwMode="auto">
          <a:xfrm>
            <a:off x="6948264" y="2060848"/>
            <a:ext cx="2057400" cy="646331"/>
          </a:xfrm>
          <a:prstGeom prst="rect">
            <a:avLst/>
          </a:prstGeom>
          <a:noFill/>
          <a:ln w="9525">
            <a:solidFill>
              <a:schemeClr val="tx1"/>
            </a:solidFill>
            <a:miter lim="800000"/>
            <a:headEnd/>
            <a:tailEnd/>
          </a:ln>
        </p:spPr>
        <p:txBody>
          <a:bodyPr>
            <a:spAutoFit/>
          </a:bodyPr>
          <a:lstStyle/>
          <a:p>
            <a:r>
              <a:rPr lang="en-GB" sz="1800" dirty="0" smtClean="0">
                <a:solidFill>
                  <a:srgbClr val="000000"/>
                </a:solidFill>
                <a:latin typeface="Arial" charset="0"/>
              </a:rPr>
              <a:t>Wet land: strong ENSO influence</a:t>
            </a:r>
            <a:endParaRPr lang="en-GB" sz="1800" dirty="0">
              <a:solidFill>
                <a:srgbClr val="000000"/>
              </a:solidFill>
              <a:latin typeface="Arial" charset="0"/>
            </a:endParaRPr>
          </a:p>
        </p:txBody>
      </p:sp>
      <p:cxnSp>
        <p:nvCxnSpPr>
          <p:cNvPr id="21" name="Straight Arrow Connector 11"/>
          <p:cNvCxnSpPr>
            <a:cxnSpLocks noChangeShapeType="1"/>
          </p:cNvCxnSpPr>
          <p:nvPr/>
        </p:nvCxnSpPr>
        <p:spPr bwMode="auto">
          <a:xfrm flipH="1">
            <a:off x="5148064" y="2348880"/>
            <a:ext cx="1800200" cy="358299"/>
          </a:xfrm>
          <a:prstGeom prst="straightConnector1">
            <a:avLst/>
          </a:prstGeom>
          <a:noFill/>
          <a:ln w="41275" algn="ctr">
            <a:solidFill>
              <a:schemeClr val="tx1"/>
            </a:solidFill>
            <a:round/>
            <a:headEnd/>
            <a:tailEnd type="arrow" w="med" len="med"/>
          </a:ln>
        </p:spPr>
      </p:cxnSp>
      <p:pic>
        <p:nvPicPr>
          <p:cNvPr id="1028" name="Picture 4" descr="http://ej.iop.org/images/1748-9326/8/3/034002/Full/erl470150f2_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74" t="7653" r="67247" b="84781"/>
          <a:stretch/>
        </p:blipFill>
        <p:spPr bwMode="auto">
          <a:xfrm>
            <a:off x="1073660" y="2060848"/>
            <a:ext cx="1554124" cy="576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0590" y="2636912"/>
            <a:ext cx="1455186" cy="400110"/>
          </a:xfrm>
          <a:prstGeom prst="rect">
            <a:avLst/>
          </a:prstGeom>
          <a:noFill/>
        </p:spPr>
        <p:txBody>
          <a:bodyPr wrap="square" rtlCol="0">
            <a:spAutoFit/>
          </a:bodyPr>
          <a:lstStyle/>
          <a:p>
            <a:r>
              <a:rPr lang="en-GB" sz="2000" b="1" dirty="0" smtClean="0">
                <a:solidFill>
                  <a:srgbClr val="0066FF"/>
                </a:solidFill>
                <a:latin typeface="Calibri" pitchFamily="34" charset="0"/>
              </a:rPr>
              <a:t>GPCC </a:t>
            </a:r>
            <a:r>
              <a:rPr lang="en-GB" sz="2000" b="1" dirty="0" smtClean="0">
                <a:solidFill>
                  <a:srgbClr val="FF0000"/>
                </a:solidFill>
                <a:latin typeface="Calibri" pitchFamily="34" charset="0"/>
              </a:rPr>
              <a:t>GPCP</a:t>
            </a:r>
            <a:endParaRPr lang="en-GB" sz="2000" b="1" dirty="0">
              <a:solidFill>
                <a:srgbClr val="FF0000"/>
              </a:solidFill>
              <a:latin typeface="Calibri" pitchFamily="34" charset="0"/>
            </a:endParaRPr>
          </a:p>
        </p:txBody>
      </p:sp>
      <p:pic>
        <p:nvPicPr>
          <p:cNvPr id="1030" name="Picture 6" descr="http://ej.iop.org/images/1748-9326/8/3/034002/Full/erl470150f2_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94879"/>
          <a:stretch/>
        </p:blipFill>
        <p:spPr bwMode="auto">
          <a:xfrm>
            <a:off x="560040" y="5661248"/>
            <a:ext cx="6172200" cy="33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68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lker_v2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6934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5410200" y="228600"/>
            <a:ext cx="3581400" cy="611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20000"/>
              </a:spcBef>
            </a:pPr>
            <a:r>
              <a:rPr lang="en-GB" sz="2000" u="sng" dirty="0" smtClean="0">
                <a:solidFill>
                  <a:srgbClr val="000000"/>
                </a:solidFill>
                <a:latin typeface="Calibri" pitchFamily="34" charset="0"/>
              </a:rPr>
              <a:t>First argument:</a:t>
            </a:r>
          </a:p>
          <a:p>
            <a:pPr eaLnBrk="0" hangingPunct="0">
              <a:spcBef>
                <a:spcPct val="20000"/>
              </a:spcBef>
            </a:pPr>
            <a:r>
              <a:rPr lang="en-GB" sz="2000" dirty="0" smtClean="0">
                <a:solidFill>
                  <a:srgbClr val="000000"/>
                </a:solidFill>
                <a:latin typeface="Calibri" pitchFamily="34" charset="0"/>
              </a:rPr>
              <a:t>	</a:t>
            </a:r>
            <a:r>
              <a:rPr lang="en-GB" sz="2800" dirty="0" smtClean="0">
                <a:solidFill>
                  <a:srgbClr val="000000"/>
                </a:solidFill>
                <a:latin typeface="+mn-lt"/>
              </a:rPr>
              <a:t>P ~ </a:t>
            </a:r>
            <a:r>
              <a:rPr lang="en-GB" sz="2800" dirty="0" err="1" smtClean="0">
                <a:solidFill>
                  <a:srgbClr val="000000"/>
                </a:solidFill>
                <a:latin typeface="+mn-lt"/>
              </a:rPr>
              <a:t>Mq</a:t>
            </a:r>
            <a:endParaRPr lang="en-GB" sz="2800" dirty="0" smtClean="0">
              <a:solidFill>
                <a:srgbClr val="000000"/>
              </a:solidFill>
              <a:latin typeface="+mn-lt"/>
            </a:endParaRPr>
          </a:p>
          <a:p>
            <a:pPr eaLnBrk="0" hangingPunct="0">
              <a:spcBef>
                <a:spcPct val="20000"/>
              </a:spcBef>
            </a:pPr>
            <a:r>
              <a:rPr lang="en-GB" sz="2000" dirty="0" smtClean="0">
                <a:solidFill>
                  <a:srgbClr val="000000"/>
                </a:solidFill>
                <a:latin typeface="Calibri" pitchFamily="34" charset="0"/>
              </a:rPr>
              <a:t>So if P constrained to rise more slowly than q, this implies reduced M:</a:t>
            </a:r>
          </a:p>
          <a:p>
            <a:pPr eaLnBrk="0" hangingPunct="0">
              <a:spcBef>
                <a:spcPct val="20000"/>
              </a:spcBef>
            </a:pPr>
            <a:r>
              <a:rPr lang="en-GB" sz="2000" dirty="0" smtClean="0">
                <a:solidFill>
                  <a:srgbClr val="000000"/>
                </a:solidFill>
                <a:latin typeface="Calibri" pitchFamily="34" charset="0"/>
                <a:hlinkClick r:id="rId4"/>
              </a:rPr>
              <a:t>Bony et al. (2013) Nat </a:t>
            </a:r>
            <a:r>
              <a:rPr lang="en-GB" sz="2000" dirty="0" err="1" smtClean="0">
                <a:solidFill>
                  <a:srgbClr val="000000"/>
                </a:solidFill>
                <a:latin typeface="Calibri" pitchFamily="34" charset="0"/>
                <a:hlinkClick r:id="rId4"/>
              </a:rPr>
              <a:t>Geosci</a:t>
            </a:r>
            <a:r>
              <a:rPr lang="en-GB" sz="2000" dirty="0" smtClean="0">
                <a:solidFill>
                  <a:srgbClr val="000000"/>
                </a:solidFill>
                <a:latin typeface="Calibri" pitchFamily="34" charset="0"/>
                <a:hlinkClick r:id="rId4"/>
              </a:rPr>
              <a:t> </a:t>
            </a:r>
            <a:r>
              <a:rPr lang="en-GB" sz="2000" dirty="0" smtClean="0">
                <a:solidFill>
                  <a:srgbClr val="000000"/>
                </a:solidFill>
                <a:latin typeface="Calibri" pitchFamily="34" charset="0"/>
                <a:hlinkClick r:id="rId5"/>
              </a:rPr>
              <a:t>Chadwick et al. (2012) J </a:t>
            </a:r>
            <a:r>
              <a:rPr lang="en-GB" sz="2000" dirty="0" err="1" smtClean="0">
                <a:solidFill>
                  <a:srgbClr val="000000"/>
                </a:solidFill>
                <a:latin typeface="Calibri" pitchFamily="34" charset="0"/>
                <a:hlinkClick r:id="rId5"/>
              </a:rPr>
              <a:t>Clim</a:t>
            </a:r>
            <a:endParaRPr lang="en-GB" sz="2000" dirty="0" smtClean="0">
              <a:solidFill>
                <a:srgbClr val="000000"/>
              </a:solidFill>
              <a:latin typeface="Calibri" pitchFamily="34" charset="0"/>
            </a:endParaRPr>
          </a:p>
          <a:p>
            <a:pPr eaLnBrk="0" hangingPunct="0">
              <a:spcBef>
                <a:spcPct val="20000"/>
              </a:spcBef>
            </a:pPr>
            <a:r>
              <a:rPr lang="en-GB" sz="2000" u="sng" dirty="0" smtClean="0">
                <a:solidFill>
                  <a:srgbClr val="000000"/>
                </a:solidFill>
                <a:latin typeface="Calibri" pitchFamily="34" charset="0"/>
              </a:rPr>
              <a:t>Second argument:</a:t>
            </a:r>
          </a:p>
          <a:p>
            <a:pPr eaLnBrk="0" hangingPunct="0">
              <a:spcBef>
                <a:spcPct val="20000"/>
              </a:spcBef>
            </a:pPr>
            <a:r>
              <a:rPr lang="en-GB" sz="2800" dirty="0" smtClean="0">
                <a:solidFill>
                  <a:srgbClr val="000000"/>
                </a:solidFill>
                <a:latin typeface="+mn-lt"/>
              </a:rPr>
              <a:t>	</a:t>
            </a:r>
            <a:r>
              <a:rPr lang="el-GR" sz="2800" b="1" dirty="0" smtClean="0">
                <a:solidFill>
                  <a:srgbClr val="000000"/>
                </a:solidFill>
                <a:latin typeface="+mn-lt"/>
                <a:cs typeface="Arial" pitchFamily="34" charset="0"/>
              </a:rPr>
              <a:t>ω</a:t>
            </a:r>
            <a:r>
              <a:rPr lang="en-GB" sz="2800" b="1" dirty="0" smtClean="0">
                <a:solidFill>
                  <a:srgbClr val="000000"/>
                </a:solidFill>
                <a:latin typeface="+mn-lt"/>
                <a:cs typeface="Arial" pitchFamily="34" charset="0"/>
              </a:rPr>
              <a:t> = Q/</a:t>
            </a:r>
            <a:r>
              <a:rPr lang="el-GR" sz="2800" b="1" dirty="0" smtClean="0">
                <a:solidFill>
                  <a:srgbClr val="000000"/>
                </a:solidFill>
                <a:latin typeface="+mn-lt"/>
                <a:cs typeface="Arial" pitchFamily="34" charset="0"/>
              </a:rPr>
              <a:t>σ</a:t>
            </a:r>
            <a:endParaRPr lang="en-GB" sz="2800" b="1" dirty="0" smtClean="0">
              <a:solidFill>
                <a:srgbClr val="000000"/>
              </a:solidFill>
              <a:latin typeface="+mn-lt"/>
              <a:cs typeface="Arial" pitchFamily="34" charset="0"/>
            </a:endParaRPr>
          </a:p>
          <a:p>
            <a:pPr eaLnBrk="0" hangingPunct="0">
              <a:spcBef>
                <a:spcPct val="20000"/>
              </a:spcBef>
            </a:pPr>
            <a:r>
              <a:rPr lang="en-GB" sz="2000" dirty="0" smtClean="0">
                <a:solidFill>
                  <a:srgbClr val="000000"/>
                </a:solidFill>
                <a:latin typeface="Calibri" pitchFamily="34" charset="0"/>
                <a:cs typeface="Arial" pitchFamily="34" charset="0"/>
              </a:rPr>
              <a:t>Subsidence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 induced by </a:t>
            </a:r>
            <a:r>
              <a:rPr lang="en-GB" sz="2000" dirty="0" err="1" smtClean="0">
                <a:solidFill>
                  <a:srgbClr val="000000"/>
                </a:solidFill>
                <a:latin typeface="Calibri" pitchFamily="34" charset="0"/>
                <a:cs typeface="Arial" pitchFamily="34" charset="0"/>
              </a:rPr>
              <a:t>radiative</a:t>
            </a:r>
            <a:r>
              <a:rPr lang="en-GB" sz="2000" dirty="0" smtClean="0">
                <a:solidFill>
                  <a:srgbClr val="000000"/>
                </a:solidFill>
                <a:latin typeface="Calibri" pitchFamily="34" charset="0"/>
                <a:cs typeface="Arial" pitchFamily="34" charset="0"/>
              </a:rPr>
              <a:t> cooling (Q) but the magnitude of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 depends on static stability (</a:t>
            </a:r>
            <a:r>
              <a:rPr lang="el-GR" sz="2000" dirty="0" smtClean="0">
                <a:solidFill>
                  <a:srgbClr val="000000"/>
                </a:solidFill>
                <a:latin typeface="Calibri" pitchFamily="34" charset="0"/>
                <a:cs typeface="Arial" pitchFamily="34" charset="0"/>
              </a:rPr>
              <a:t>σ</a:t>
            </a:r>
            <a:r>
              <a:rPr lang="en-GB" sz="2000" dirty="0" smtClean="0">
                <a:solidFill>
                  <a:srgbClr val="000000"/>
                </a:solidFill>
                <a:latin typeface="Calibri" pitchFamily="34" charset="0"/>
                <a:cs typeface="Arial" pitchFamily="34" charset="0"/>
              </a:rPr>
              <a:t> = </a:t>
            </a:r>
            <a:r>
              <a:rPr lang="ru-RU" sz="2000" dirty="0">
                <a:solidFill>
                  <a:srgbClr val="000000"/>
                </a:solidFill>
                <a:latin typeface="Calibri" pitchFamily="34" charset="0"/>
                <a:cs typeface="Arial" pitchFamily="34" charset="0"/>
              </a:rPr>
              <a:t>Г</a:t>
            </a:r>
            <a:r>
              <a:rPr lang="en-GB" sz="2000" baseline="-25000" dirty="0" smtClean="0">
                <a:solidFill>
                  <a:srgbClr val="000000"/>
                </a:solidFill>
                <a:latin typeface="Calibri" pitchFamily="34" charset="0"/>
                <a:cs typeface="Arial" pitchFamily="34" charset="0"/>
              </a:rPr>
              <a:t>d </a:t>
            </a:r>
            <a:r>
              <a:rPr lang="en-GB" sz="2000" dirty="0" smtClean="0">
                <a:solidFill>
                  <a:srgbClr val="000000"/>
                </a:solidFill>
                <a:latin typeface="Calibri" pitchFamily="34" charset="0"/>
                <a:cs typeface="Arial" pitchFamily="34" charset="0"/>
              </a:rPr>
              <a:t>- </a:t>
            </a:r>
            <a:r>
              <a:rPr lang="ru-RU" sz="2000" dirty="0" smtClean="0">
                <a:solidFill>
                  <a:srgbClr val="000000"/>
                </a:solidFill>
                <a:latin typeface="Calibri" pitchFamily="34" charset="0"/>
                <a:cs typeface="Arial" pitchFamily="34" charset="0"/>
              </a:rPr>
              <a:t>Г</a:t>
            </a:r>
            <a:r>
              <a:rPr lang="en-GB" sz="2000" dirty="0" smtClean="0">
                <a:solidFill>
                  <a:srgbClr val="000000"/>
                </a:solidFill>
                <a:latin typeface="Calibri" pitchFamily="34" charset="0"/>
                <a:cs typeface="Arial" pitchFamily="34" charset="0"/>
              </a:rPr>
              <a:t>). </a:t>
            </a:r>
          </a:p>
          <a:p>
            <a:pPr eaLnBrk="0" hangingPunct="0">
              <a:spcBef>
                <a:spcPct val="20000"/>
              </a:spcBef>
            </a:pPr>
            <a:r>
              <a:rPr lang="en-GB" sz="2000" dirty="0" smtClean="0">
                <a:solidFill>
                  <a:srgbClr val="000000"/>
                </a:solidFill>
                <a:latin typeface="Calibri" pitchFamily="34" charset="0"/>
                <a:cs typeface="Arial" pitchFamily="34" charset="0"/>
              </a:rPr>
              <a:t>If  </a:t>
            </a:r>
            <a:r>
              <a:rPr lang="ru-RU" sz="2000" dirty="0" smtClean="0">
                <a:solidFill>
                  <a:srgbClr val="000000"/>
                </a:solidFill>
                <a:latin typeface="Calibri" pitchFamily="34" charset="0"/>
                <a:cs typeface="Arial" pitchFamily="34" charset="0"/>
              </a:rPr>
              <a:t>Г</a:t>
            </a:r>
            <a:r>
              <a:rPr lang="en-GB" sz="2000" dirty="0" smtClean="0">
                <a:solidFill>
                  <a:srgbClr val="000000"/>
                </a:solidFill>
                <a:latin typeface="Calibri" pitchFamily="34" charset="0"/>
                <a:cs typeface="Arial" pitchFamily="34" charset="0"/>
              </a:rPr>
              <a:t> follows MALR </a:t>
            </a:r>
            <a:r>
              <a:rPr lang="en-GB" sz="2000" dirty="0" smtClean="0">
                <a:solidFill>
                  <a:srgbClr val="000000"/>
                </a:solidFill>
                <a:latin typeface="Calibri" pitchFamily="34" charset="0"/>
                <a:cs typeface="Arial" pitchFamily="34" charset="0"/>
                <a:sym typeface="Wingdings" pitchFamily="2" charset="2"/>
              </a:rPr>
              <a:t> increased </a:t>
            </a:r>
            <a:r>
              <a:rPr lang="el-GR" sz="2000" dirty="0" smtClean="0">
                <a:solidFill>
                  <a:srgbClr val="000000"/>
                </a:solidFill>
                <a:latin typeface="Calibri" pitchFamily="34" charset="0"/>
                <a:cs typeface="Arial" pitchFamily="34" charset="0"/>
              </a:rPr>
              <a:t>σ</a:t>
            </a:r>
            <a:r>
              <a:rPr lang="en-GB" sz="2000" dirty="0" smtClean="0">
                <a:solidFill>
                  <a:srgbClr val="000000"/>
                </a:solidFill>
                <a:latin typeface="Calibri" pitchFamily="34" charset="0"/>
                <a:cs typeface="Arial" pitchFamily="34" charset="0"/>
              </a:rPr>
              <a:t>. This offsets Q effect on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a:t>
            </a:r>
          </a:p>
          <a:p>
            <a:pPr eaLnBrk="0" hangingPunct="0">
              <a:spcBef>
                <a:spcPct val="20000"/>
              </a:spcBef>
            </a:pPr>
            <a:r>
              <a:rPr lang="en-GB" sz="2000" dirty="0" smtClean="0">
                <a:solidFill>
                  <a:srgbClr val="000000"/>
                </a:solidFill>
                <a:latin typeface="Calibri" pitchFamily="34" charset="0"/>
                <a:cs typeface="Arial" pitchFamily="34" charset="0"/>
              </a:rPr>
              <a:t>See Held &amp; </a:t>
            </a:r>
            <a:r>
              <a:rPr lang="en-GB" sz="2000" dirty="0" err="1" smtClean="0">
                <a:solidFill>
                  <a:srgbClr val="000000"/>
                </a:solidFill>
                <a:latin typeface="Calibri" pitchFamily="34" charset="0"/>
                <a:cs typeface="Arial" pitchFamily="34" charset="0"/>
              </a:rPr>
              <a:t>Soden</a:t>
            </a:r>
            <a:r>
              <a:rPr lang="en-GB" sz="2000" dirty="0" smtClean="0">
                <a:solidFill>
                  <a:srgbClr val="000000"/>
                </a:solidFill>
                <a:latin typeface="Calibri" pitchFamily="34" charset="0"/>
                <a:cs typeface="Arial" pitchFamily="34" charset="0"/>
              </a:rPr>
              <a:t> (2006) and </a:t>
            </a:r>
            <a:r>
              <a:rPr lang="en-GB" sz="2000" dirty="0" smtClean="0">
                <a:solidFill>
                  <a:srgbClr val="000000"/>
                </a:solidFill>
                <a:latin typeface="Calibri" pitchFamily="34" charset="0"/>
                <a:cs typeface="Arial" pitchFamily="34" charset="0"/>
                <a:hlinkClick r:id="rId6"/>
              </a:rPr>
              <a:t>Zelinka &amp; Hartmann (2010) JGR</a:t>
            </a:r>
            <a:endParaRPr lang="en-GB" sz="2000" dirty="0" smtClean="0">
              <a:solidFill>
                <a:srgbClr val="000000"/>
              </a:solidFill>
              <a:latin typeface="Calibri" pitchFamily="34" charset="0"/>
              <a:cs typeface="Arial" pitchFamily="34" charset="0"/>
            </a:endParaRPr>
          </a:p>
        </p:txBody>
      </p:sp>
      <p:sp>
        <p:nvSpPr>
          <p:cNvPr id="20484" name="Text Box 5"/>
          <p:cNvSpPr txBox="1">
            <a:spLocks noChangeArrowheads="1"/>
          </p:cNvSpPr>
          <p:nvPr/>
        </p:nvSpPr>
        <p:spPr bwMode="auto">
          <a:xfrm>
            <a:off x="345232" y="1628800"/>
            <a:ext cx="914400"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P ~ </a:t>
            </a:r>
            <a:r>
              <a:rPr lang="en-GB" sz="1800" dirty="0" err="1" smtClean="0">
                <a:solidFill>
                  <a:srgbClr val="000000"/>
                </a:solidFill>
              </a:rPr>
              <a:t>Mq</a:t>
            </a:r>
            <a:endParaRPr lang="en-US" sz="1800" dirty="0" smtClean="0">
              <a:solidFill>
                <a:srgbClr val="000000"/>
              </a:solidFill>
            </a:endParaRPr>
          </a:p>
        </p:txBody>
      </p:sp>
      <p:sp>
        <p:nvSpPr>
          <p:cNvPr id="20485" name="Rectangle 6"/>
          <p:cNvSpPr>
            <a:spLocks noGrp="1" noChangeArrowheads="1"/>
          </p:cNvSpPr>
          <p:nvPr>
            <p:ph type="title" idx="4294967295"/>
          </p:nvPr>
        </p:nvSpPr>
        <p:spPr>
          <a:xfrm>
            <a:off x="0" y="44624"/>
            <a:ext cx="5181600" cy="715962"/>
          </a:xfrm>
          <a:noFill/>
        </p:spPr>
        <p:txBody>
          <a:bodyPr/>
          <a:lstStyle/>
          <a:p>
            <a:r>
              <a:rPr lang="en-GB" sz="3600" dirty="0" smtClean="0">
                <a:solidFill>
                  <a:srgbClr val="0070C0"/>
                </a:solidFill>
              </a:rPr>
              <a:t>Circulation response</a:t>
            </a:r>
            <a:endParaRPr lang="en-US" sz="3600" dirty="0" smtClean="0">
              <a:solidFill>
                <a:srgbClr val="0070C0"/>
              </a:solidFill>
            </a:endParaRPr>
          </a:p>
        </p:txBody>
      </p:sp>
      <p:sp>
        <p:nvSpPr>
          <p:cNvPr id="2" name="TextBox 1"/>
          <p:cNvSpPr txBox="1"/>
          <p:nvPr/>
        </p:nvSpPr>
        <p:spPr>
          <a:xfrm>
            <a:off x="1691680" y="5589240"/>
            <a:ext cx="3312368" cy="369332"/>
          </a:xfrm>
          <a:prstGeom prst="rect">
            <a:avLst/>
          </a:prstGeom>
          <a:noFill/>
        </p:spPr>
        <p:txBody>
          <a:bodyPr wrap="square" rtlCol="0">
            <a:spAutoFit/>
          </a:bodyPr>
          <a:lstStyle/>
          <a:p>
            <a:r>
              <a:rPr lang="en-GB" sz="1800" i="1" dirty="0" smtClean="0">
                <a:solidFill>
                  <a:schemeClr val="tx1"/>
                </a:solidFill>
                <a:latin typeface="Calibri" pitchFamily="34" charset="0"/>
              </a:rPr>
              <a:t>Schematic from Gabriel Vecchi</a:t>
            </a:r>
            <a:endParaRPr lang="en-GB" sz="1800" i="1" dirty="0">
              <a:solidFill>
                <a:schemeClr val="tx1"/>
              </a:solidFill>
              <a:latin typeface="Calibri" pitchFamily="34" charset="0"/>
            </a:endParaRPr>
          </a:p>
        </p:txBody>
      </p:sp>
      <p:sp>
        <p:nvSpPr>
          <p:cNvPr id="3" name="Rectangle 2"/>
          <p:cNvSpPr/>
          <p:nvPr/>
        </p:nvSpPr>
        <p:spPr>
          <a:xfrm>
            <a:off x="4079068" y="908720"/>
            <a:ext cx="966483" cy="369332"/>
          </a:xfrm>
          <a:prstGeom prst="rect">
            <a:avLst/>
          </a:prstGeom>
          <a:ln>
            <a:solidFill>
              <a:schemeClr val="tx1"/>
            </a:solidFill>
          </a:ln>
        </p:spPr>
        <p:txBody>
          <a:bodyPr wrap="none">
            <a:spAutoFit/>
          </a:bodyPr>
          <a:lstStyle/>
          <a:p>
            <a:pPr eaLnBrk="0" hangingPunct="0">
              <a:spcBef>
                <a:spcPct val="20000"/>
              </a:spcBef>
            </a:pPr>
            <a:r>
              <a:rPr lang="el-GR" sz="1800" b="1" dirty="0">
                <a:solidFill>
                  <a:srgbClr val="000000"/>
                </a:solidFill>
                <a:latin typeface="Calibri" pitchFamily="34" charset="0"/>
                <a:cs typeface="Arial" pitchFamily="34" charset="0"/>
              </a:rPr>
              <a:t>ω</a:t>
            </a:r>
            <a:r>
              <a:rPr lang="en-GB" sz="1800" b="1" dirty="0">
                <a:solidFill>
                  <a:srgbClr val="000000"/>
                </a:solidFill>
                <a:latin typeface="Calibri" pitchFamily="34" charset="0"/>
                <a:cs typeface="Arial" pitchFamily="34" charset="0"/>
              </a:rPr>
              <a:t> = Q/</a:t>
            </a:r>
            <a:r>
              <a:rPr lang="el-GR" sz="1800" b="1" dirty="0">
                <a:solidFill>
                  <a:srgbClr val="000000"/>
                </a:solidFill>
                <a:latin typeface="Calibri" pitchFamily="34" charset="0"/>
                <a:cs typeface="Arial" pitchFamily="34" charset="0"/>
              </a:rPr>
              <a:t>σ</a:t>
            </a:r>
            <a:endParaRPr lang="en-GB" sz="1800" b="1" dirty="0">
              <a:solidFill>
                <a:srgbClr val="000000"/>
              </a:solidFill>
              <a:latin typeface="Calibri" pitchFamily="34" charset="0"/>
              <a:cs typeface="Arial" pitchFamily="34" charset="0"/>
            </a:endParaRPr>
          </a:p>
        </p:txBody>
      </p:sp>
      <p:sp>
        <p:nvSpPr>
          <p:cNvPr id="8" name="Text Box 5"/>
          <p:cNvSpPr txBox="1">
            <a:spLocks noChangeArrowheads="1"/>
          </p:cNvSpPr>
          <p:nvPr/>
        </p:nvSpPr>
        <p:spPr bwMode="auto">
          <a:xfrm>
            <a:off x="2073424" y="1988840"/>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P</a:t>
            </a:r>
            <a:endParaRPr lang="en-US" sz="1800" dirty="0" smtClean="0">
              <a:solidFill>
                <a:srgbClr val="000000"/>
              </a:solidFill>
            </a:endParaRPr>
          </a:p>
        </p:txBody>
      </p:sp>
      <p:sp>
        <p:nvSpPr>
          <p:cNvPr id="10" name="Text Box 5"/>
          <p:cNvSpPr txBox="1">
            <a:spLocks noChangeArrowheads="1"/>
          </p:cNvSpPr>
          <p:nvPr/>
        </p:nvSpPr>
        <p:spPr bwMode="auto">
          <a:xfrm>
            <a:off x="2289448" y="2692723"/>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a:solidFill>
                  <a:srgbClr val="000000"/>
                </a:solidFill>
              </a:rPr>
              <a:t>M</a:t>
            </a:r>
            <a:endParaRPr lang="en-US" sz="1800" dirty="0" smtClean="0">
              <a:solidFill>
                <a:srgbClr val="000000"/>
              </a:solidFill>
            </a:endParaRPr>
          </a:p>
        </p:txBody>
      </p:sp>
      <p:sp>
        <p:nvSpPr>
          <p:cNvPr id="11" name="Text Box 5"/>
          <p:cNvSpPr txBox="1">
            <a:spLocks noChangeArrowheads="1"/>
          </p:cNvSpPr>
          <p:nvPr/>
        </p:nvSpPr>
        <p:spPr bwMode="auto">
          <a:xfrm>
            <a:off x="2843808" y="2715533"/>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q</a:t>
            </a:r>
            <a:endParaRPr lang="en-US" sz="1800" dirty="0" smtClean="0">
              <a:solidFill>
                <a:srgbClr val="000000"/>
              </a:solidFill>
            </a:endParaRPr>
          </a:p>
        </p:txBody>
      </p:sp>
      <p:sp>
        <p:nvSpPr>
          <p:cNvPr id="12" name="Rectangle 11"/>
          <p:cNvSpPr/>
          <p:nvPr/>
        </p:nvSpPr>
        <p:spPr>
          <a:xfrm>
            <a:off x="4444660" y="1691516"/>
            <a:ext cx="343364" cy="369332"/>
          </a:xfrm>
          <a:prstGeom prst="rect">
            <a:avLst/>
          </a:prstGeom>
        </p:spPr>
        <p:txBody>
          <a:bodyPr wrap="none">
            <a:spAutoFit/>
          </a:bodyPr>
          <a:lstStyle/>
          <a:p>
            <a:pPr eaLnBrk="0" hangingPunct="0">
              <a:spcBef>
                <a:spcPct val="20000"/>
              </a:spcBef>
            </a:pPr>
            <a:r>
              <a:rPr lang="en-GB" sz="1800" b="1" dirty="0" smtClean="0">
                <a:solidFill>
                  <a:srgbClr val="000000"/>
                </a:solidFill>
                <a:latin typeface="Calibri" pitchFamily="34" charset="0"/>
                <a:cs typeface="Arial" pitchFamily="34" charset="0"/>
              </a:rPr>
              <a:t>Q</a:t>
            </a:r>
            <a:endParaRPr lang="en-GB" sz="1800" b="1" dirty="0">
              <a:solidFill>
                <a:srgbClr val="000000"/>
              </a:solidFill>
              <a:latin typeface="Calibri" pitchFamily="34" charset="0"/>
              <a:cs typeface="Arial" pitchFamily="34" charset="0"/>
            </a:endParaRPr>
          </a:p>
        </p:txBody>
      </p:sp>
      <p:sp>
        <p:nvSpPr>
          <p:cNvPr id="13" name="Freeform 12"/>
          <p:cNvSpPr/>
          <p:nvPr/>
        </p:nvSpPr>
        <p:spPr bwMode="auto">
          <a:xfrm>
            <a:off x="4716359" y="942637"/>
            <a:ext cx="503713" cy="830179"/>
          </a:xfrm>
          <a:custGeom>
            <a:avLst/>
            <a:gdLst>
              <a:gd name="connsiteX0" fmla="*/ 10419 w 503713"/>
              <a:gd name="connsiteY0" fmla="*/ 830179 h 830179"/>
              <a:gd name="connsiteX1" fmla="*/ 10419 w 503713"/>
              <a:gd name="connsiteY1" fmla="*/ 661736 h 830179"/>
              <a:gd name="connsiteX2" fmla="*/ 118703 w 503713"/>
              <a:gd name="connsiteY2" fmla="*/ 625642 h 830179"/>
              <a:gd name="connsiteX3" fmla="*/ 130735 w 503713"/>
              <a:gd name="connsiteY3" fmla="*/ 433136 h 830179"/>
              <a:gd name="connsiteX4" fmla="*/ 263082 w 503713"/>
              <a:gd name="connsiteY4" fmla="*/ 397042 h 830179"/>
              <a:gd name="connsiteX5" fmla="*/ 239019 w 503713"/>
              <a:gd name="connsiteY5" fmla="*/ 228600 h 830179"/>
              <a:gd name="connsiteX6" fmla="*/ 419492 w 503713"/>
              <a:gd name="connsiteY6" fmla="*/ 192505 h 830179"/>
              <a:gd name="connsiteX7" fmla="*/ 455587 w 503713"/>
              <a:gd name="connsiteY7" fmla="*/ 60158 h 830179"/>
              <a:gd name="connsiteX8" fmla="*/ 503713 w 503713"/>
              <a:gd name="connsiteY8" fmla="*/ 0 h 8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13" h="830179">
                <a:moveTo>
                  <a:pt x="10419" y="830179"/>
                </a:moveTo>
                <a:cubicBezTo>
                  <a:pt x="1395" y="763002"/>
                  <a:pt x="-7628" y="695825"/>
                  <a:pt x="10419" y="661736"/>
                </a:cubicBezTo>
                <a:cubicBezTo>
                  <a:pt x="28466" y="627647"/>
                  <a:pt x="98650" y="663742"/>
                  <a:pt x="118703" y="625642"/>
                </a:cubicBezTo>
                <a:cubicBezTo>
                  <a:pt x="138756" y="587542"/>
                  <a:pt x="106672" y="471236"/>
                  <a:pt x="130735" y="433136"/>
                </a:cubicBezTo>
                <a:cubicBezTo>
                  <a:pt x="154798" y="395036"/>
                  <a:pt x="245035" y="431131"/>
                  <a:pt x="263082" y="397042"/>
                </a:cubicBezTo>
                <a:cubicBezTo>
                  <a:pt x="281129" y="362953"/>
                  <a:pt x="212951" y="262689"/>
                  <a:pt x="239019" y="228600"/>
                </a:cubicBezTo>
                <a:cubicBezTo>
                  <a:pt x="265087" y="194510"/>
                  <a:pt x="383397" y="220579"/>
                  <a:pt x="419492" y="192505"/>
                </a:cubicBezTo>
                <a:cubicBezTo>
                  <a:pt x="455587" y="164431"/>
                  <a:pt x="441550" y="92242"/>
                  <a:pt x="455587" y="60158"/>
                </a:cubicBezTo>
                <a:cubicBezTo>
                  <a:pt x="469624" y="28074"/>
                  <a:pt x="486668" y="14037"/>
                  <a:pt x="503713" y="0"/>
                </a:cubicBezTo>
              </a:path>
            </a:pathLst>
          </a:custGeom>
          <a:noFill/>
          <a:ln w="12700" cap="flat" cmpd="sng" algn="ctr">
            <a:solidFill>
              <a:srgbClr val="9B1D0A"/>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a:xfrm>
            <a:off x="4973669" y="1619508"/>
            <a:ext cx="349776" cy="369332"/>
          </a:xfrm>
          <a:prstGeom prst="rect">
            <a:avLst/>
          </a:prstGeom>
        </p:spPr>
        <p:txBody>
          <a:bodyPr wrap="none">
            <a:spAutoFit/>
          </a:bodyPr>
          <a:lstStyle/>
          <a:p>
            <a:pPr eaLnBrk="0" hangingPunct="0">
              <a:spcBef>
                <a:spcPct val="20000"/>
              </a:spcBef>
            </a:pPr>
            <a:r>
              <a:rPr lang="el-GR" sz="1800" b="1" dirty="0" smtClean="0">
                <a:solidFill>
                  <a:srgbClr val="000000"/>
                </a:solidFill>
                <a:latin typeface="Calibri" pitchFamily="34" charset="0"/>
                <a:cs typeface="Arial" pitchFamily="34" charset="0"/>
              </a:rPr>
              <a:t>ω</a:t>
            </a:r>
            <a:endParaRPr lang="en-GB" sz="1800" b="1"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05533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P spid="11" grpId="0"/>
      <p:bldP spid="12"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851104" cy="1143000"/>
          </a:xfrm>
        </p:spPr>
        <p:txBody>
          <a:bodyPr/>
          <a:lstStyle/>
          <a:p>
            <a:r>
              <a:rPr lang="en-GB" sz="3600" dirty="0" smtClean="0">
                <a:solidFill>
                  <a:srgbClr val="0070C0"/>
                </a:solidFill>
                <a:latin typeface="Calibri" pitchFamily="34" charset="0"/>
              </a:rPr>
              <a:t>Walker circulation response to fast and slow precipitation effects</a:t>
            </a:r>
            <a:endParaRPr lang="en-GB" sz="3600" dirty="0">
              <a:solidFill>
                <a:srgbClr val="0070C0"/>
              </a:solidFill>
              <a:latin typeface="Calibri" pitchFamily="34" charset="0"/>
            </a:endParaRPr>
          </a:p>
        </p:txBody>
      </p:sp>
      <p:grpSp>
        <p:nvGrpSpPr>
          <p:cNvPr id="7" name="Group 6"/>
          <p:cNvGrpSpPr/>
          <p:nvPr/>
        </p:nvGrpSpPr>
        <p:grpSpPr>
          <a:xfrm>
            <a:off x="-2" y="1980729"/>
            <a:ext cx="9144002" cy="2946230"/>
            <a:chOff x="-2" y="2412777"/>
            <a:chExt cx="9144002" cy="294623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455"/>
            <a:stretch/>
          </p:blipFill>
          <p:spPr bwMode="auto">
            <a:xfrm>
              <a:off x="-1" y="2412777"/>
              <a:ext cx="9144001" cy="138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306"/>
            <a:stretch/>
          </p:blipFill>
          <p:spPr bwMode="auto">
            <a:xfrm>
              <a:off x="-2" y="3699463"/>
              <a:ext cx="9144001" cy="1659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539552" y="1700808"/>
            <a:ext cx="8136904" cy="400110"/>
          </a:xfrm>
          <a:prstGeom prst="rect">
            <a:avLst/>
          </a:prstGeom>
          <a:noFill/>
        </p:spPr>
        <p:txBody>
          <a:bodyPr wrap="square" rtlCol="0">
            <a:spAutoFit/>
          </a:bodyPr>
          <a:lstStyle/>
          <a:p>
            <a:r>
              <a:rPr lang="en-GB" sz="2000" dirty="0" smtClean="0">
                <a:solidFill>
                  <a:schemeClr val="tx1"/>
                </a:solidFill>
                <a:latin typeface="Calibri" pitchFamily="34" charset="0"/>
              </a:rPr>
              <a:t>Thermodynamic response to warming		Fast response to CO</a:t>
            </a:r>
            <a:r>
              <a:rPr lang="en-GB" sz="2000" baseline="-25000" dirty="0" smtClean="0">
                <a:solidFill>
                  <a:schemeClr val="tx1"/>
                </a:solidFill>
                <a:latin typeface="Calibri" pitchFamily="34" charset="0"/>
              </a:rPr>
              <a:t>2</a:t>
            </a:r>
            <a:endParaRPr lang="en-GB" sz="2000" baseline="-25000" dirty="0">
              <a:solidFill>
                <a:schemeClr val="tx1"/>
              </a:solidFill>
              <a:latin typeface="Calibri" pitchFamily="34" charset="0"/>
            </a:endParaRPr>
          </a:p>
        </p:txBody>
      </p:sp>
      <p:sp>
        <p:nvSpPr>
          <p:cNvPr id="11" name="TextBox 10"/>
          <p:cNvSpPr txBox="1"/>
          <p:nvPr/>
        </p:nvSpPr>
        <p:spPr>
          <a:xfrm>
            <a:off x="691952" y="4901098"/>
            <a:ext cx="8136904" cy="1015663"/>
          </a:xfrm>
          <a:prstGeom prst="rect">
            <a:avLst/>
          </a:prstGeom>
          <a:noFill/>
        </p:spPr>
        <p:txBody>
          <a:bodyPr wrap="square" rtlCol="0">
            <a:spAutoFit/>
          </a:bodyPr>
          <a:lstStyle/>
          <a:p>
            <a:r>
              <a:rPr lang="en-GB" sz="2000" dirty="0" smtClean="0">
                <a:solidFill>
                  <a:schemeClr val="tx1"/>
                </a:solidFill>
                <a:latin typeface="Calibri" pitchFamily="34" charset="0"/>
                <a:hlinkClick r:id="rId3"/>
              </a:rPr>
              <a:t>Bony et al. (2013) </a:t>
            </a:r>
            <a:r>
              <a:rPr lang="en-GB" sz="2000" i="1" dirty="0" smtClean="0">
                <a:solidFill>
                  <a:schemeClr val="tx1"/>
                </a:solidFill>
                <a:latin typeface="Calibri" pitchFamily="34" charset="0"/>
                <a:hlinkClick r:id="rId3"/>
              </a:rPr>
              <a:t>Nature Geosciences</a:t>
            </a:r>
            <a:r>
              <a:rPr lang="en-GB" sz="2000" i="1" dirty="0">
                <a:solidFill>
                  <a:schemeClr val="tx1"/>
                </a:solidFill>
                <a:latin typeface="Calibri" pitchFamily="34" charset="0"/>
              </a:rPr>
              <a:t> </a:t>
            </a:r>
            <a:r>
              <a:rPr lang="en-GB" sz="2000" dirty="0" smtClean="0">
                <a:solidFill>
                  <a:schemeClr val="tx1"/>
                </a:solidFill>
                <a:latin typeface="Calibri" pitchFamily="34" charset="0"/>
              </a:rPr>
              <a:t>(see talk on Tuesday!)</a:t>
            </a:r>
            <a:endParaRPr lang="en-GB" sz="2000" dirty="0">
              <a:solidFill>
                <a:schemeClr val="tx1"/>
              </a:solidFill>
              <a:latin typeface="Calibri" pitchFamily="34" charset="0"/>
            </a:endParaRPr>
          </a:p>
          <a:p>
            <a:r>
              <a:rPr lang="en-GB" sz="2000" dirty="0" smtClean="0">
                <a:solidFill>
                  <a:schemeClr val="tx1"/>
                </a:solidFill>
                <a:latin typeface="Calibri" pitchFamily="34" charset="0"/>
              </a:rPr>
              <a:t>Both fast and slow responses to CO</a:t>
            </a:r>
            <a:r>
              <a:rPr lang="en-GB" sz="2000" baseline="-25000" dirty="0" smtClean="0">
                <a:solidFill>
                  <a:schemeClr val="tx1"/>
                </a:solidFill>
                <a:latin typeface="Calibri" pitchFamily="34" charset="0"/>
              </a:rPr>
              <a:t>2</a:t>
            </a:r>
            <a:r>
              <a:rPr lang="en-GB" sz="2000" dirty="0" smtClean="0">
                <a:solidFill>
                  <a:schemeClr val="tx1"/>
                </a:solidFill>
                <a:latin typeface="Calibri" pitchFamily="34" charset="0"/>
              </a:rPr>
              <a:t> </a:t>
            </a:r>
            <a:r>
              <a:rPr lang="en-GB" sz="2000" dirty="0" err="1" smtClean="0">
                <a:solidFill>
                  <a:schemeClr val="tx1"/>
                </a:solidFill>
                <a:latin typeface="Calibri" pitchFamily="34" charset="0"/>
              </a:rPr>
              <a:t>forcings</a:t>
            </a:r>
            <a:r>
              <a:rPr lang="en-GB" sz="2000" dirty="0" smtClean="0">
                <a:solidFill>
                  <a:schemeClr val="tx1"/>
                </a:solidFill>
                <a:latin typeface="Calibri" pitchFamily="34" charset="0"/>
              </a:rPr>
              <a:t> induce reduced Walker circulation in response to P = </a:t>
            </a:r>
            <a:r>
              <a:rPr lang="en-GB" sz="2000" dirty="0" err="1" smtClean="0">
                <a:solidFill>
                  <a:schemeClr val="tx1"/>
                </a:solidFill>
                <a:latin typeface="Calibri" pitchFamily="34" charset="0"/>
              </a:rPr>
              <a:t>Mq</a:t>
            </a:r>
            <a:r>
              <a:rPr lang="en-GB" sz="2000" dirty="0" smtClean="0">
                <a:solidFill>
                  <a:schemeClr val="tx1"/>
                </a:solidFill>
                <a:latin typeface="Calibri" pitchFamily="34" charset="0"/>
              </a:rPr>
              <a:t> constraint </a:t>
            </a:r>
            <a:endParaRPr lang="en-GB" sz="2000" dirty="0">
              <a:solidFill>
                <a:schemeClr val="tx1"/>
              </a:solidFill>
              <a:latin typeface="Calibri" pitchFamily="34" charset="0"/>
            </a:endParaRPr>
          </a:p>
        </p:txBody>
      </p:sp>
      <p:sp>
        <p:nvSpPr>
          <p:cNvPr id="9" name="Text Box 3"/>
          <p:cNvSpPr txBox="1">
            <a:spLocks noChangeArrowheads="1"/>
          </p:cNvSpPr>
          <p:nvPr/>
        </p:nvSpPr>
        <p:spPr bwMode="auto">
          <a:xfrm>
            <a:off x="179512" y="6023029"/>
            <a:ext cx="896448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20000"/>
              </a:spcBef>
            </a:pPr>
            <a:r>
              <a:rPr lang="en-GB" sz="1800" dirty="0" smtClean="0">
                <a:solidFill>
                  <a:srgbClr val="000000"/>
                </a:solidFill>
                <a:latin typeface="Calibri" pitchFamily="34" charset="0"/>
              </a:rPr>
              <a:t>Reduced Walker circulation: </a:t>
            </a:r>
            <a:r>
              <a:rPr lang="en-GB" sz="1800" dirty="0" err="1">
                <a:solidFill>
                  <a:srgbClr val="000000"/>
                </a:solidFill>
                <a:latin typeface="Calibri" pitchFamily="34" charset="0"/>
                <a:hlinkClick r:id="rId4"/>
              </a:rPr>
              <a:t>Vecchi</a:t>
            </a:r>
            <a:r>
              <a:rPr lang="en-GB" sz="1800" dirty="0">
                <a:solidFill>
                  <a:srgbClr val="000000"/>
                </a:solidFill>
                <a:latin typeface="Calibri" pitchFamily="34" charset="0"/>
                <a:hlinkClick r:id="rId4"/>
              </a:rPr>
              <a:t> et al. (2006) </a:t>
            </a:r>
            <a:r>
              <a:rPr lang="en-GB" sz="1800" i="1" dirty="0" smtClean="0">
                <a:solidFill>
                  <a:srgbClr val="000000"/>
                </a:solidFill>
                <a:latin typeface="Calibri" pitchFamily="34" charset="0"/>
                <a:hlinkClick r:id="rId4"/>
              </a:rPr>
              <a:t>Nature</a:t>
            </a:r>
            <a:r>
              <a:rPr lang="en-GB" sz="1800" dirty="0" smtClean="0">
                <a:solidFill>
                  <a:srgbClr val="000000"/>
                </a:solidFill>
                <a:latin typeface="Calibri" pitchFamily="34" charset="0"/>
              </a:rPr>
              <a:t> Recent </a:t>
            </a:r>
            <a:r>
              <a:rPr lang="en-GB" sz="1800" dirty="0" smtClean="0">
                <a:solidFill>
                  <a:srgbClr val="C00000"/>
                </a:solidFill>
                <a:latin typeface="Calibri" pitchFamily="34" charset="0"/>
              </a:rPr>
              <a:t>strengthening</a:t>
            </a:r>
            <a:r>
              <a:rPr lang="en-GB" sz="1800" dirty="0" smtClean="0">
                <a:solidFill>
                  <a:srgbClr val="000000"/>
                </a:solidFill>
                <a:latin typeface="Calibri" pitchFamily="34" charset="0"/>
              </a:rPr>
              <a:t> of circulation? </a:t>
            </a:r>
            <a:r>
              <a:rPr lang="en-GB" sz="1800" dirty="0">
                <a:latin typeface="Calibri" pitchFamily="34" charset="0"/>
                <a:cs typeface="Calibri" pitchFamily="34" charset="0"/>
                <a:hlinkClick r:id="rId5"/>
              </a:rPr>
              <a:t>Merrifield (2011) </a:t>
            </a:r>
            <a:r>
              <a:rPr lang="en-GB" sz="1800" i="1" dirty="0">
                <a:latin typeface="Calibri" pitchFamily="34" charset="0"/>
                <a:cs typeface="Calibri" pitchFamily="34" charset="0"/>
                <a:hlinkClick r:id="rId5"/>
              </a:rPr>
              <a:t>J </a:t>
            </a:r>
            <a:r>
              <a:rPr lang="en-GB" sz="1800" i="1" dirty="0" err="1">
                <a:latin typeface="Calibri" pitchFamily="34" charset="0"/>
                <a:cs typeface="Calibri" pitchFamily="34" charset="0"/>
                <a:hlinkClick r:id="rId5"/>
              </a:rPr>
              <a:t>Clim</a:t>
            </a:r>
            <a:r>
              <a:rPr lang="en-GB" sz="1800" dirty="0">
                <a:latin typeface="Calibri" pitchFamily="34" charset="0"/>
                <a:cs typeface="Calibri" pitchFamily="34" charset="0"/>
              </a:rPr>
              <a:t>; </a:t>
            </a:r>
            <a:r>
              <a:rPr lang="en-GB" sz="1800" dirty="0">
                <a:latin typeface="Calibri" pitchFamily="34" charset="0"/>
                <a:cs typeface="Calibri" pitchFamily="34" charset="0"/>
                <a:hlinkClick r:id="rId6"/>
              </a:rPr>
              <a:t>Sohn et al. (2011) </a:t>
            </a:r>
            <a:r>
              <a:rPr lang="en-GB" sz="1800" i="1" dirty="0" err="1">
                <a:latin typeface="Calibri" pitchFamily="34" charset="0"/>
                <a:cs typeface="Calibri" pitchFamily="34" charset="0"/>
                <a:hlinkClick r:id="rId6"/>
              </a:rPr>
              <a:t>Clim</a:t>
            </a:r>
            <a:r>
              <a:rPr lang="en-GB" sz="1800" i="1" dirty="0">
                <a:latin typeface="Calibri" pitchFamily="34" charset="0"/>
                <a:cs typeface="Calibri" pitchFamily="34" charset="0"/>
                <a:hlinkClick r:id="rId6"/>
              </a:rPr>
              <a:t> </a:t>
            </a:r>
            <a:r>
              <a:rPr lang="en-GB" sz="1800" i="1" dirty="0" err="1">
                <a:latin typeface="Calibri" pitchFamily="34" charset="0"/>
                <a:cs typeface="Calibri" pitchFamily="34" charset="0"/>
                <a:hlinkClick r:id="rId6"/>
              </a:rPr>
              <a:t>Dyn</a:t>
            </a:r>
            <a:r>
              <a:rPr lang="en-GB" sz="1800" dirty="0">
                <a:latin typeface="Calibri" pitchFamily="34" charset="0"/>
                <a:cs typeface="Calibri" pitchFamily="34" charset="0"/>
              </a:rPr>
              <a:t>; </a:t>
            </a:r>
            <a:r>
              <a:rPr lang="en-GB" sz="1800" dirty="0" err="1">
                <a:latin typeface="Calibri" pitchFamily="34" charset="0"/>
                <a:cs typeface="Calibri" pitchFamily="34" charset="0"/>
                <a:hlinkClick r:id="rId7"/>
              </a:rPr>
              <a:t>L’Heureux</a:t>
            </a:r>
            <a:r>
              <a:rPr lang="en-GB" sz="1800" dirty="0">
                <a:latin typeface="Calibri" pitchFamily="34" charset="0"/>
                <a:cs typeface="Calibri" pitchFamily="34" charset="0"/>
                <a:hlinkClick r:id="rId7"/>
              </a:rPr>
              <a:t> et al. (2013) </a:t>
            </a:r>
            <a:r>
              <a:rPr lang="en-GB" sz="1800" i="1" dirty="0" smtClean="0">
                <a:latin typeface="Calibri" pitchFamily="34" charset="0"/>
                <a:cs typeface="Calibri" pitchFamily="34" charset="0"/>
                <a:hlinkClick r:id="rId7"/>
              </a:rPr>
              <a:t>Nature Climate</a:t>
            </a:r>
            <a:endParaRPr lang="en-GB" sz="1800" i="1" dirty="0">
              <a:latin typeface="Calibri" pitchFamily="34" charset="0"/>
            </a:endParaRPr>
          </a:p>
        </p:txBody>
      </p:sp>
    </p:spTree>
    <p:extLst>
      <p:ext uri="{BB962C8B-B14F-4D97-AF65-F5344CB8AC3E}">
        <p14:creationId xmlns:p14="http://schemas.microsoft.com/office/powerpoint/2010/main" val="2853490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188640"/>
            <a:ext cx="8435280" cy="634082"/>
          </a:xfrm>
          <a:solidFill>
            <a:schemeClr val="bg1"/>
          </a:solidFill>
        </p:spPr>
        <p:txBody>
          <a:bodyPr/>
          <a:lstStyle/>
          <a:p>
            <a:r>
              <a:rPr lang="en-GB" sz="3600" dirty="0" smtClean="0">
                <a:solidFill>
                  <a:srgbClr val="0070C0"/>
                </a:solidFill>
                <a:latin typeface="Calibri" pitchFamily="34" charset="0"/>
              </a:rPr>
              <a:t>Aerosol &amp; regional circulation response</a:t>
            </a:r>
            <a:endParaRPr lang="en-GB" sz="3600" dirty="0">
              <a:solidFill>
                <a:srgbClr val="0070C0"/>
              </a:solidFill>
              <a:latin typeface="Calibri" pitchFamily="34" charset="0"/>
            </a:endParaRPr>
          </a:p>
        </p:txBody>
      </p:sp>
      <p:grpSp>
        <p:nvGrpSpPr>
          <p:cNvPr id="8" name="Group 7"/>
          <p:cNvGrpSpPr/>
          <p:nvPr/>
        </p:nvGrpSpPr>
        <p:grpSpPr>
          <a:xfrm>
            <a:off x="3120330" y="1340768"/>
            <a:ext cx="5772150" cy="2764757"/>
            <a:chOff x="1685925" y="219075"/>
            <a:chExt cx="5772150" cy="2764757"/>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934"/>
            <a:stretch/>
          </p:blipFill>
          <p:spPr bwMode="auto">
            <a:xfrm>
              <a:off x="1685925" y="219075"/>
              <a:ext cx="5772150" cy="276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1196752"/>
              <a:ext cx="936104" cy="369332"/>
            </a:xfrm>
            <a:prstGeom prst="rect">
              <a:avLst/>
            </a:prstGeom>
            <a:noFill/>
          </p:spPr>
          <p:txBody>
            <a:bodyPr wrap="square" rtlCol="0">
              <a:spAutoFit/>
            </a:bodyPr>
            <a:lstStyle/>
            <a:p>
              <a:r>
                <a:rPr lang="en-GB" sz="1800" dirty="0" smtClean="0">
                  <a:solidFill>
                    <a:srgbClr val="00B0F0"/>
                  </a:solidFill>
                  <a:latin typeface="Calibri" pitchFamily="34" charset="0"/>
                </a:rPr>
                <a:t>cooling</a:t>
              </a:r>
              <a:endParaRPr lang="en-GB" sz="1800" dirty="0">
                <a:solidFill>
                  <a:srgbClr val="00B0F0"/>
                </a:solidFill>
                <a:latin typeface="Calibri" pitchFamily="34" charset="0"/>
              </a:endParaRPr>
            </a:p>
          </p:txBody>
        </p:sp>
        <p:sp>
          <p:nvSpPr>
            <p:cNvPr id="7" name="TextBox 6"/>
            <p:cNvSpPr txBox="1"/>
            <p:nvPr/>
          </p:nvSpPr>
          <p:spPr>
            <a:xfrm>
              <a:off x="2987824" y="260648"/>
              <a:ext cx="1944216" cy="646331"/>
            </a:xfrm>
            <a:prstGeom prst="rect">
              <a:avLst/>
            </a:prstGeom>
            <a:noFill/>
          </p:spPr>
          <p:txBody>
            <a:bodyPr wrap="square" rtlCol="0">
              <a:spAutoFit/>
            </a:bodyPr>
            <a:lstStyle/>
            <a:p>
              <a:r>
                <a:rPr lang="en-GB" sz="1800" dirty="0" smtClean="0">
                  <a:solidFill>
                    <a:srgbClr val="FF0000"/>
                  </a:solidFill>
                  <a:latin typeface="Calibri" pitchFamily="34" charset="0"/>
                </a:rPr>
                <a:t>Enhanced energy transport</a:t>
              </a:r>
              <a:endParaRPr lang="en-GB" sz="1800" dirty="0">
                <a:solidFill>
                  <a:srgbClr val="FF0000"/>
                </a:solidFill>
                <a:latin typeface="Calibri" pitchFamily="34" charset="0"/>
              </a:endParaRPr>
            </a:p>
          </p:txBody>
        </p:sp>
      </p:grpSp>
      <p:sp>
        <p:nvSpPr>
          <p:cNvPr id="11" name="TextBox 10"/>
          <p:cNvSpPr txBox="1"/>
          <p:nvPr/>
        </p:nvSpPr>
        <p:spPr>
          <a:xfrm>
            <a:off x="3552378" y="3027146"/>
            <a:ext cx="1944216" cy="646331"/>
          </a:xfrm>
          <a:prstGeom prst="rect">
            <a:avLst/>
          </a:prstGeom>
          <a:noFill/>
        </p:spPr>
        <p:txBody>
          <a:bodyPr wrap="square" rtlCol="0">
            <a:spAutoFit/>
          </a:bodyPr>
          <a:lstStyle/>
          <a:p>
            <a:r>
              <a:rPr lang="en-GB" sz="1800" dirty="0" smtClean="0">
                <a:solidFill>
                  <a:schemeClr val="tx1"/>
                </a:solidFill>
                <a:latin typeface="Calibri" pitchFamily="34" charset="0"/>
                <a:hlinkClick r:id="rId3"/>
              </a:rPr>
              <a:t>Hwang et al. (2013) GRL</a:t>
            </a:r>
            <a:endParaRPr lang="en-GB" sz="1800" dirty="0">
              <a:solidFill>
                <a:schemeClr val="tx1"/>
              </a:solidFill>
              <a:latin typeface="Calibri" pitchFamily="34" charset="0"/>
            </a:endParaRPr>
          </a:p>
        </p:txBody>
      </p:sp>
      <p:sp>
        <p:nvSpPr>
          <p:cNvPr id="3" name="Content Placeholder 2"/>
          <p:cNvSpPr>
            <a:spLocks noGrp="1"/>
          </p:cNvSpPr>
          <p:nvPr>
            <p:ph idx="1"/>
          </p:nvPr>
        </p:nvSpPr>
        <p:spPr>
          <a:xfrm>
            <a:off x="457200" y="1124744"/>
            <a:ext cx="3178696" cy="3456384"/>
          </a:xfrm>
        </p:spPr>
        <p:txBody>
          <a:bodyPr/>
          <a:lstStyle/>
          <a:p>
            <a:r>
              <a:rPr lang="en-GB" sz="2000" dirty="0" smtClean="0">
                <a:latin typeface="Calibri" pitchFamily="34" charset="0"/>
              </a:rPr>
              <a:t>N Hemisphere Aerosol cooling 1950-1980s</a:t>
            </a:r>
          </a:p>
          <a:p>
            <a:r>
              <a:rPr lang="en-GB" sz="2000" dirty="0" smtClean="0">
                <a:latin typeface="Calibri" pitchFamily="34" charset="0"/>
              </a:rPr>
              <a:t>Induces southward movement of ITCZ</a:t>
            </a:r>
          </a:p>
          <a:p>
            <a:r>
              <a:rPr lang="en-GB" sz="2000" dirty="0" smtClean="0">
                <a:latin typeface="Calibri" pitchFamily="34" charset="0"/>
              </a:rPr>
              <a:t>Reduced </a:t>
            </a:r>
            <a:r>
              <a:rPr lang="en-GB" sz="2000" dirty="0" smtClean="0">
                <a:solidFill>
                  <a:srgbClr val="981D0A"/>
                </a:solidFill>
                <a:latin typeface="Calibri" pitchFamily="34" charset="0"/>
              </a:rPr>
              <a:t>Sahel rainfall </a:t>
            </a:r>
            <a:r>
              <a:rPr lang="en-GB" sz="2000" dirty="0" smtClean="0">
                <a:solidFill>
                  <a:srgbClr val="981D0A"/>
                </a:solidFill>
                <a:latin typeface="Calibri" pitchFamily="34" charset="0"/>
                <a:sym typeface="Wingdings" pitchFamily="2" charset="2"/>
              </a:rPr>
              <a:t></a:t>
            </a:r>
            <a:endParaRPr lang="en-GB" sz="2000" dirty="0" smtClean="0">
              <a:solidFill>
                <a:srgbClr val="981D0A"/>
              </a:solidFill>
              <a:latin typeface="Calibri" pitchFamily="34" charset="0"/>
            </a:endParaRPr>
          </a:p>
          <a:p>
            <a:r>
              <a:rPr lang="en-GB" sz="2000" dirty="0" smtClean="0">
                <a:latin typeface="Calibri" pitchFamily="34" charset="0"/>
              </a:rPr>
              <a:t>Recovery after 1980s  e.g. </a:t>
            </a:r>
            <a:r>
              <a:rPr lang="en-GB" sz="2000" dirty="0" smtClean="0">
                <a:latin typeface="Calibri" pitchFamily="34" charset="0"/>
                <a:hlinkClick r:id="rId4"/>
              </a:rPr>
              <a:t>Wild 2012 BAMS</a:t>
            </a:r>
            <a:endParaRPr lang="en-GB" sz="2000" dirty="0" smtClean="0">
              <a:latin typeface="Calibri" pitchFamily="34" charset="0"/>
            </a:endParaRPr>
          </a:p>
          <a:p>
            <a:r>
              <a:rPr lang="en-GB" sz="2000" dirty="0" smtClean="0">
                <a:latin typeface="Calibri" pitchFamily="34" charset="0"/>
              </a:rPr>
              <a:t>+Asymmetric volcanic forcing e.g. </a:t>
            </a:r>
            <a:r>
              <a:rPr lang="en-GB" sz="2000" dirty="0" smtClean="0">
                <a:latin typeface="Calibri" pitchFamily="34" charset="0"/>
                <a:hlinkClick r:id="rId5"/>
              </a:rPr>
              <a:t>Haywood et al. (2013) Nature Climate</a:t>
            </a:r>
            <a:endParaRPr lang="en-GB" sz="2000" dirty="0">
              <a:latin typeface="Calibri" pitchFamily="34" charset="0"/>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60" y="4718645"/>
            <a:ext cx="4154326" cy="180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bwMode="auto">
          <a:xfrm>
            <a:off x="4921112" y="4581127"/>
            <a:ext cx="4043376" cy="17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kern="0" dirty="0" smtClean="0">
                <a:latin typeface="Calibri" pitchFamily="34" charset="0"/>
              </a:rPr>
              <a:t>Sulphate aerosol effects on Asian monsoon  e.g. </a:t>
            </a:r>
            <a:r>
              <a:rPr lang="en-GB" sz="2000" kern="0" dirty="0" smtClean="0">
                <a:latin typeface="Calibri" pitchFamily="34" charset="0"/>
                <a:hlinkClick r:id="rId7"/>
              </a:rPr>
              <a:t>Bollasina et al. 2011 Science</a:t>
            </a:r>
            <a:endParaRPr lang="en-GB" sz="2000" kern="0" dirty="0" smtClean="0">
              <a:latin typeface="Calibri" pitchFamily="34" charset="0"/>
            </a:endParaRPr>
          </a:p>
          <a:p>
            <a:r>
              <a:rPr lang="en-GB" sz="2000" kern="0" dirty="0" smtClean="0">
                <a:latin typeface="Calibri" pitchFamily="34" charset="0"/>
              </a:rPr>
              <a:t>Links to drought in Horn of Africa? </a:t>
            </a:r>
            <a:r>
              <a:rPr lang="en-GB" sz="2000" kern="0" dirty="0" smtClean="0">
                <a:latin typeface="Calibri" pitchFamily="34" charset="0"/>
                <a:hlinkClick r:id="rId8"/>
              </a:rPr>
              <a:t>Park et al. (2011) </a:t>
            </a:r>
            <a:r>
              <a:rPr lang="en-GB" sz="2000" kern="0" dirty="0" err="1" smtClean="0">
                <a:latin typeface="Calibri" pitchFamily="34" charset="0"/>
                <a:hlinkClick r:id="rId8"/>
              </a:rPr>
              <a:t>Clim</a:t>
            </a:r>
            <a:r>
              <a:rPr lang="en-GB" sz="2000" kern="0" dirty="0" smtClean="0">
                <a:latin typeface="Calibri" pitchFamily="34" charset="0"/>
                <a:hlinkClick r:id="rId8"/>
              </a:rPr>
              <a:t> </a:t>
            </a:r>
            <a:r>
              <a:rPr lang="en-GB" sz="2000" kern="0" dirty="0" err="1" smtClean="0">
                <a:latin typeface="Calibri" pitchFamily="34" charset="0"/>
                <a:hlinkClick r:id="rId8"/>
              </a:rPr>
              <a:t>Dyn</a:t>
            </a:r>
            <a:endParaRPr lang="en-GB" sz="2000" kern="0" dirty="0">
              <a:latin typeface="Calibri" pitchFamily="34" charset="0"/>
            </a:endParaRPr>
          </a:p>
        </p:txBody>
      </p:sp>
    </p:spTree>
    <p:extLst>
      <p:ext uri="{BB962C8B-B14F-4D97-AF65-F5344CB8AC3E}">
        <p14:creationId xmlns:p14="http://schemas.microsoft.com/office/powerpoint/2010/main" val="3942379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40768"/>
            <a:ext cx="4252664"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http://www.esru.strath.ac.uk/EandE/Web_sites/02-03/carbon_sequestration/Carbon%20Sequestration-484_2.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790" y="3140968"/>
            <a:ext cx="4511714" cy="3024336"/>
          </a:xfrm>
          <a:prstGeom prst="rect">
            <a:avLst/>
          </a:prstGeom>
          <a:noFill/>
          <a:extLst>
            <a:ext uri="{909E8E84-426E-40DD-AFC4-6F175D3DCCD1}">
              <a14:hiddenFill xmlns:a14="http://schemas.microsoft.com/office/drawing/2010/main">
                <a:solidFill>
                  <a:srgbClr val="FFFFFF"/>
                </a:solidFill>
              </a14:hiddenFill>
            </a:ext>
          </a:extLst>
        </p:spPr>
      </p:pic>
      <p:sp>
        <p:nvSpPr>
          <p:cNvPr id="151557" name="Line 5"/>
          <p:cNvSpPr>
            <a:spLocks noChangeShapeType="1"/>
          </p:cNvSpPr>
          <p:nvPr/>
        </p:nvSpPr>
        <p:spPr bwMode="auto">
          <a:xfrm>
            <a:off x="2627784" y="1880828"/>
            <a:ext cx="2376264" cy="183620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Arial" charset="0"/>
            </a:endParaRPr>
          </a:p>
        </p:txBody>
      </p:sp>
      <p:sp>
        <p:nvSpPr>
          <p:cNvPr id="151558" name="Text Box 6"/>
          <p:cNvSpPr txBox="1">
            <a:spLocks noChangeArrowheads="1"/>
          </p:cNvSpPr>
          <p:nvPr/>
        </p:nvSpPr>
        <p:spPr bwMode="auto">
          <a:xfrm>
            <a:off x="4932040" y="1580599"/>
            <a:ext cx="3947864"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smtClean="0">
                <a:solidFill>
                  <a:srgbClr val="000000"/>
                </a:solidFill>
                <a:latin typeface="Calibri" pitchFamily="34" charset="0"/>
              </a:rPr>
              <a:t>Shifts </a:t>
            </a:r>
            <a:r>
              <a:rPr lang="en-GB" sz="1800" dirty="0">
                <a:solidFill>
                  <a:srgbClr val="000000"/>
                </a:solidFill>
                <a:latin typeface="Calibri" pitchFamily="34" charset="0"/>
              </a:rPr>
              <a:t>in circulation systems are crucial to regional changes in water resources and risk yet predictability is </a:t>
            </a:r>
            <a:r>
              <a:rPr lang="en-GB" sz="1800" dirty="0" smtClean="0">
                <a:solidFill>
                  <a:srgbClr val="000000"/>
                </a:solidFill>
                <a:latin typeface="Calibri" pitchFamily="34" charset="0"/>
              </a:rPr>
              <a:t>often poor</a:t>
            </a:r>
            <a:r>
              <a:rPr lang="en-GB" sz="1800" dirty="0">
                <a:solidFill>
                  <a:srgbClr val="000000"/>
                </a:solidFill>
                <a:latin typeface="Calibri" pitchFamily="34" charset="0"/>
              </a:rPr>
              <a:t> </a:t>
            </a:r>
            <a:r>
              <a:rPr lang="en-GB" sz="1800" dirty="0" smtClean="0">
                <a:solidFill>
                  <a:srgbClr val="000000"/>
                </a:solidFill>
                <a:latin typeface="Calibri" pitchFamily="34" charset="0"/>
              </a:rPr>
              <a:t>(but see </a:t>
            </a:r>
            <a:r>
              <a:rPr lang="en-GB" sz="1800" dirty="0">
                <a:latin typeface="Calibri" pitchFamily="34" charset="0"/>
                <a:hlinkClick r:id="rId5"/>
              </a:rPr>
              <a:t>Power et al. (2012) J </a:t>
            </a:r>
            <a:r>
              <a:rPr lang="en-GB" sz="1800" dirty="0" err="1" smtClean="0">
                <a:latin typeface="Calibri" pitchFamily="34" charset="0"/>
                <a:hlinkClick r:id="rId5"/>
              </a:rPr>
              <a:t>Clim</a:t>
            </a:r>
            <a:r>
              <a:rPr lang="en-GB" sz="1800" dirty="0" smtClean="0">
                <a:latin typeface="Calibri" pitchFamily="34" charset="0"/>
              </a:rPr>
              <a:t> )</a:t>
            </a:r>
            <a:endParaRPr lang="en-GB" sz="1800" dirty="0">
              <a:latin typeface="Calibri" pitchFamily="34" charset="0"/>
            </a:endParaRPr>
          </a:p>
          <a:p>
            <a:pPr>
              <a:spcBef>
                <a:spcPct val="50000"/>
              </a:spcBef>
            </a:pPr>
            <a:endParaRPr lang="en-US" sz="1800" dirty="0">
              <a:solidFill>
                <a:srgbClr val="000000"/>
              </a:solidFill>
            </a:endParaRPr>
          </a:p>
        </p:txBody>
      </p:sp>
      <p:sp>
        <p:nvSpPr>
          <p:cNvPr id="151559" name="Text Box 7"/>
          <p:cNvSpPr txBox="1">
            <a:spLocks noChangeArrowheads="1"/>
          </p:cNvSpPr>
          <p:nvPr/>
        </p:nvSpPr>
        <p:spPr bwMode="auto">
          <a:xfrm>
            <a:off x="395536" y="4359299"/>
            <a:ext cx="4104456"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smtClean="0">
                <a:solidFill>
                  <a:srgbClr val="000000"/>
                </a:solidFill>
              </a:rPr>
              <a:t>How will jet stream positions and monsoons respond </a:t>
            </a:r>
            <a:r>
              <a:rPr lang="en-GB" sz="1800" dirty="0">
                <a:solidFill>
                  <a:srgbClr val="000000"/>
                </a:solidFill>
              </a:rPr>
              <a:t>to </a:t>
            </a:r>
            <a:r>
              <a:rPr lang="en-GB" sz="1800" dirty="0" smtClean="0">
                <a:solidFill>
                  <a:srgbClr val="000000"/>
                </a:solidFill>
              </a:rPr>
              <a:t>warming? e.g. </a:t>
            </a:r>
            <a:r>
              <a:rPr lang="en-GB" sz="2000" kern="0" dirty="0" err="1" smtClean="0">
                <a:latin typeface="Calibri" pitchFamily="34" charset="0"/>
                <a:hlinkClick r:id="rId6"/>
              </a:rPr>
              <a:t>Levermann</a:t>
            </a:r>
            <a:r>
              <a:rPr lang="en-GB" sz="2000" kern="0" dirty="0" smtClean="0">
                <a:latin typeface="Calibri" pitchFamily="34" charset="0"/>
                <a:hlinkClick r:id="rId6"/>
              </a:rPr>
              <a:t> </a:t>
            </a:r>
            <a:r>
              <a:rPr lang="en-GB" sz="2000" kern="0" dirty="0">
                <a:latin typeface="Calibri" pitchFamily="34" charset="0"/>
                <a:hlinkClick r:id="rId6"/>
              </a:rPr>
              <a:t>et al. (2009) </a:t>
            </a:r>
            <a:r>
              <a:rPr lang="en-GB" sz="2000" kern="0" dirty="0" smtClean="0">
                <a:latin typeface="Calibri" pitchFamily="34" charset="0"/>
                <a:hlinkClick r:id="rId6"/>
              </a:rPr>
              <a:t>PNAS</a:t>
            </a:r>
            <a:endParaRPr lang="en-GB" sz="1800" dirty="0">
              <a:solidFill>
                <a:srgbClr val="000000"/>
              </a:solidFill>
            </a:endParaRPr>
          </a:p>
          <a:p>
            <a:pPr>
              <a:spcBef>
                <a:spcPct val="50000"/>
              </a:spcBef>
            </a:pPr>
            <a:r>
              <a:rPr lang="en-GB" sz="1800" dirty="0" smtClean="0">
                <a:solidFill>
                  <a:srgbClr val="000000"/>
                </a:solidFill>
              </a:rPr>
              <a:t>How will primary </a:t>
            </a:r>
            <a:r>
              <a:rPr lang="en-GB" sz="1800" dirty="0">
                <a:solidFill>
                  <a:srgbClr val="000000"/>
                </a:solidFill>
              </a:rPr>
              <a:t>land-surface and ocean-atmosphere </a:t>
            </a:r>
            <a:r>
              <a:rPr lang="en-GB" sz="1800" dirty="0" smtClean="0">
                <a:solidFill>
                  <a:srgbClr val="000000"/>
                </a:solidFill>
              </a:rPr>
              <a:t>feedbacks affect the local response to global warming?</a:t>
            </a:r>
            <a:endParaRPr lang="en-US" sz="1800" dirty="0">
              <a:solidFill>
                <a:srgbClr val="000000"/>
              </a:solidFill>
            </a:endParaRPr>
          </a:p>
        </p:txBody>
      </p:sp>
      <p:sp>
        <p:nvSpPr>
          <p:cNvPr id="151554" name="Rectangle 2"/>
          <p:cNvSpPr>
            <a:spLocks noGrp="1" noChangeArrowheads="1"/>
          </p:cNvSpPr>
          <p:nvPr>
            <p:ph type="title" idx="4294967295"/>
          </p:nvPr>
        </p:nvSpPr>
        <p:spPr>
          <a:xfrm>
            <a:off x="461392" y="332656"/>
            <a:ext cx="6391255" cy="648072"/>
          </a:xfrm>
          <a:solidFill>
            <a:schemeClr val="bg1"/>
          </a:solidFill>
        </p:spPr>
        <p:txBody>
          <a:bodyPr/>
          <a:lstStyle/>
          <a:p>
            <a:pPr algn="l" eaLnBrk="1" hangingPunct="1"/>
            <a:r>
              <a:rPr lang="en-GB" sz="3600" dirty="0" smtClean="0">
                <a:solidFill>
                  <a:srgbClr val="0070C0"/>
                </a:solidFill>
                <a:latin typeface="Calibri" pitchFamily="34" charset="0"/>
                <a:cs typeface="Calibri" pitchFamily="34" charset="0"/>
              </a:rPr>
              <a:t>Challenge: Regional projections</a:t>
            </a:r>
          </a:p>
        </p:txBody>
      </p:sp>
      <p:sp>
        <p:nvSpPr>
          <p:cNvPr id="3" name="Rectangle 2"/>
          <p:cNvSpPr/>
          <p:nvPr/>
        </p:nvSpPr>
        <p:spPr bwMode="auto">
          <a:xfrm>
            <a:off x="2468116" y="1772816"/>
            <a:ext cx="159668" cy="21602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131611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707088" cy="1143000"/>
          </a:xfrm>
        </p:spPr>
        <p:txBody>
          <a:bodyPr/>
          <a:lstStyle/>
          <a:p>
            <a:r>
              <a:rPr lang="en-GB" dirty="0" smtClean="0">
                <a:solidFill>
                  <a:srgbClr val="0070C0"/>
                </a:solidFill>
                <a:latin typeface="Calibri" pitchFamily="34" charset="0"/>
              </a:rPr>
              <a:t>Outstanding Issues</a:t>
            </a:r>
            <a:endParaRPr lang="en-GB" dirty="0">
              <a:solidFill>
                <a:srgbClr val="0070C0"/>
              </a:solidFill>
              <a:latin typeface="Calibri" pitchFamily="34" charset="0"/>
            </a:endParaRPr>
          </a:p>
        </p:txBody>
      </p:sp>
      <p:sp>
        <p:nvSpPr>
          <p:cNvPr id="4" name="Content Placeholder 3"/>
          <p:cNvSpPr>
            <a:spLocks noGrp="1"/>
          </p:cNvSpPr>
          <p:nvPr>
            <p:ph idx="1"/>
          </p:nvPr>
        </p:nvSpPr>
        <p:spPr>
          <a:xfrm>
            <a:off x="457200" y="1600200"/>
            <a:ext cx="6635080" cy="4525963"/>
          </a:xfrm>
        </p:spPr>
        <p:txBody>
          <a:bodyPr/>
          <a:lstStyle/>
          <a:p>
            <a:pPr>
              <a:buClr>
                <a:schemeClr val="tx1"/>
              </a:buClr>
            </a:pPr>
            <a:r>
              <a:rPr lang="en-GB" sz="2800" dirty="0">
                <a:latin typeface="Calibri" pitchFamily="34" charset="0"/>
              </a:rPr>
              <a:t>O</a:t>
            </a:r>
            <a:r>
              <a:rPr lang="en-GB" sz="2800" dirty="0" smtClean="0">
                <a:latin typeface="Calibri" pitchFamily="34" charset="0"/>
              </a:rPr>
              <a:t>bserving systems can’t monitor changes in precipitation &amp; radiation adequately</a:t>
            </a:r>
          </a:p>
          <a:p>
            <a:pPr>
              <a:buClr>
                <a:schemeClr val="tx1"/>
              </a:buClr>
            </a:pPr>
            <a:r>
              <a:rPr lang="en-GB" sz="2800" dirty="0">
                <a:solidFill>
                  <a:srgbClr val="00B050"/>
                </a:solidFill>
                <a:latin typeface="Calibri" pitchFamily="34" charset="0"/>
              </a:rPr>
              <a:t>R</a:t>
            </a:r>
            <a:r>
              <a:rPr lang="en-GB" sz="2800" dirty="0" smtClean="0">
                <a:solidFill>
                  <a:srgbClr val="00B050"/>
                </a:solidFill>
                <a:latin typeface="Calibri" pitchFamily="34" charset="0"/>
              </a:rPr>
              <a:t>egional responses are unpredictable</a:t>
            </a:r>
          </a:p>
          <a:p>
            <a:pPr>
              <a:buClr>
                <a:schemeClr val="tx1"/>
              </a:buClr>
            </a:pPr>
            <a:r>
              <a:rPr lang="en-GB" sz="2800" dirty="0">
                <a:latin typeface="Calibri" pitchFamily="34" charset="0"/>
              </a:rPr>
              <a:t>E</a:t>
            </a:r>
            <a:r>
              <a:rPr lang="en-GB" sz="2800" dirty="0" smtClean="0">
                <a:latin typeface="Calibri" pitchFamily="34" charset="0"/>
              </a:rPr>
              <a:t>xtreme precipitation is outpacing </a:t>
            </a:r>
            <a:r>
              <a:rPr lang="en-GB" sz="2800" dirty="0" err="1" smtClean="0">
                <a:latin typeface="Calibri" pitchFamily="34" charset="0"/>
              </a:rPr>
              <a:t>Clausius</a:t>
            </a:r>
            <a:r>
              <a:rPr lang="en-GB" sz="2800" dirty="0" smtClean="0">
                <a:latin typeface="Calibri" pitchFamily="34" charset="0"/>
              </a:rPr>
              <a:t> </a:t>
            </a:r>
            <a:r>
              <a:rPr lang="en-GB" sz="2800" dirty="0" err="1" smtClean="0">
                <a:latin typeface="Calibri" pitchFamily="34" charset="0"/>
              </a:rPr>
              <a:t>Clapeyron</a:t>
            </a:r>
            <a:r>
              <a:rPr lang="en-GB" sz="2800" dirty="0" smtClean="0">
                <a:latin typeface="Calibri" pitchFamily="34" charset="0"/>
              </a:rPr>
              <a:t> constraint</a:t>
            </a:r>
          </a:p>
          <a:p>
            <a:pPr>
              <a:buClr>
                <a:schemeClr val="tx1"/>
              </a:buClr>
            </a:pPr>
            <a:r>
              <a:rPr lang="en-GB" sz="2800" dirty="0" smtClean="0">
                <a:solidFill>
                  <a:srgbClr val="00B050"/>
                </a:solidFill>
                <a:latin typeface="Calibri" pitchFamily="34" charset="0"/>
              </a:rPr>
              <a:t>What are changes in </a:t>
            </a:r>
            <a:r>
              <a:rPr lang="en-GB" sz="2800" dirty="0" err="1" smtClean="0">
                <a:solidFill>
                  <a:srgbClr val="00B050"/>
                </a:solidFill>
                <a:latin typeface="Calibri" pitchFamily="34" charset="0"/>
              </a:rPr>
              <a:t>radiative</a:t>
            </a:r>
            <a:r>
              <a:rPr lang="en-GB" sz="2800" dirty="0" smtClean="0">
                <a:solidFill>
                  <a:srgbClr val="00B050"/>
                </a:solidFill>
                <a:latin typeface="Calibri" pitchFamily="34" charset="0"/>
              </a:rPr>
              <a:t> </a:t>
            </a:r>
            <a:r>
              <a:rPr lang="en-GB" sz="2800" dirty="0" err="1" smtClean="0">
                <a:solidFill>
                  <a:srgbClr val="00B050"/>
                </a:solidFill>
                <a:latin typeface="Calibri" pitchFamily="34" charset="0"/>
              </a:rPr>
              <a:t>forcings</a:t>
            </a:r>
            <a:r>
              <a:rPr lang="en-GB" sz="2800" dirty="0" smtClean="0">
                <a:solidFill>
                  <a:srgbClr val="00B050"/>
                </a:solidFill>
                <a:latin typeface="Calibri" pitchFamily="34" charset="0"/>
              </a:rPr>
              <a:t> and their associated fast adjustments?</a:t>
            </a:r>
          </a:p>
          <a:p>
            <a:pPr>
              <a:buClr>
                <a:schemeClr val="tx1"/>
              </a:buClr>
            </a:pPr>
            <a:r>
              <a:rPr lang="en-GB" sz="2800" dirty="0" smtClean="0">
                <a:latin typeface="Calibri" pitchFamily="34" charset="0"/>
              </a:rPr>
              <a:t>Implications for </a:t>
            </a:r>
            <a:r>
              <a:rPr lang="en-GB" sz="2800" dirty="0" err="1" smtClean="0">
                <a:latin typeface="Calibri" pitchFamily="34" charset="0"/>
              </a:rPr>
              <a:t>geoengineering</a:t>
            </a:r>
            <a:r>
              <a:rPr lang="en-GB" sz="2800" dirty="0" smtClean="0">
                <a:latin typeface="Calibri" pitchFamily="34" charset="0"/>
              </a:rPr>
              <a:t> </a:t>
            </a:r>
            <a:r>
              <a:rPr lang="en-GB" sz="2800" dirty="0">
                <a:latin typeface="Calibri" pitchFamily="34" charset="0"/>
              </a:rPr>
              <a:t>of </a:t>
            </a:r>
            <a:r>
              <a:rPr lang="en-GB" sz="2800" dirty="0" smtClean="0">
                <a:latin typeface="Calibri" pitchFamily="34" charset="0"/>
              </a:rPr>
              <a:t>climate </a:t>
            </a:r>
          </a:p>
          <a:p>
            <a:pPr>
              <a:buClr>
                <a:schemeClr val="tx1"/>
              </a:buClr>
            </a:pPr>
            <a:r>
              <a:rPr lang="en-GB" sz="2800" dirty="0" smtClean="0">
                <a:solidFill>
                  <a:srgbClr val="00B050"/>
                </a:solidFill>
                <a:latin typeface="Calibri" pitchFamily="34" charset="0"/>
              </a:rPr>
              <a:t>What is the effect </a:t>
            </a:r>
            <a:r>
              <a:rPr lang="en-GB" sz="2800" dirty="0">
                <a:solidFill>
                  <a:srgbClr val="00B050"/>
                </a:solidFill>
                <a:latin typeface="Calibri" pitchFamily="34" charset="0"/>
              </a:rPr>
              <a:t>of </a:t>
            </a:r>
            <a:r>
              <a:rPr lang="en-GB" sz="2800" dirty="0" smtClean="0">
                <a:solidFill>
                  <a:srgbClr val="00B050"/>
                </a:solidFill>
                <a:latin typeface="Calibri" pitchFamily="34" charset="0"/>
              </a:rPr>
              <a:t>the global </a:t>
            </a:r>
            <a:r>
              <a:rPr lang="en-GB" sz="2800" dirty="0">
                <a:solidFill>
                  <a:srgbClr val="00B050"/>
                </a:solidFill>
                <a:latin typeface="Calibri" pitchFamily="34" charset="0"/>
              </a:rPr>
              <a:t>surface temperature hiatus on the water cycle</a:t>
            </a:r>
            <a:r>
              <a:rPr lang="en-GB" sz="2800" dirty="0" smtClean="0">
                <a:solidFill>
                  <a:srgbClr val="00B050"/>
                </a:solidFill>
                <a:latin typeface="Calibri" pitchFamily="34" charset="0"/>
              </a:rPr>
              <a:t>?</a:t>
            </a:r>
          </a:p>
          <a:p>
            <a:endParaRPr lang="en-GB" sz="2800" dirty="0">
              <a:latin typeface="Calibri" pitchFamily="34" charset="0"/>
            </a:endParaRPr>
          </a:p>
          <a:p>
            <a:endParaRPr lang="en-GB" sz="2800" dirty="0">
              <a:latin typeface="Calibri" pitchFamily="34" charset="0"/>
            </a:endParaRPr>
          </a:p>
        </p:txBody>
      </p:sp>
      <p:sp>
        <p:nvSpPr>
          <p:cNvPr id="5" name="AutoShape 2" descr="data:image/jpeg;base64,/9j/4AAQSkZJRgABAQAAAQABAAD/2wCEAAkGBxQSEhQUEhQWFhUVFxcXFxcYFRcYGBcUFxgXFxoXFxgcHCggGBolGxQaITEiJSkvLjAuFx8zODMsNygtLisBCgoKDg0OGxAQGywmICUsLSw0LiwvLCwsNDQsLCwsLCwsLCwsLDQsLCwsLCwsLywsLCwsLCwsLCwsLCwsLCwsLP/AABEIAMgA/AMBIgACEQEDEQH/xAAcAAEAAQUBAQAAAAAAAAAAAAAABgEDBAUHAgj/xAA+EAABAwIDBQUGBQMDBAMAAAABAAIRAyEEEjEFBkFRcSJhgZHwBxMyobHRQlLB4fEUI3JigpIVQ1NjM6LC/8QAGQEBAAMBAQAAAAAAAAAAAAAAAAEDBAIF/8QAKhEAAwACAgIBAQcFAAAAAAAAAAECAxEhMQQSQTITImGhscHwQlFxgdH/2gAMAwEAAhEDEQA/AO4oiIAiIgCIiAKjjC1O81R4pNFNxaXPDSRY5criQDqPhFwo3u9jvd4ttHMcrmPEE61GlpmOcTdUVnStQXThbh1snAqXhe1hYx/Z7IzG1gY/hZGHqZhfUWPVXIpLqIikBERAEREAREQBERAEREAREQBERAEREAREQBERAEREAREQBERAa7bse7BPB7fmYPyJUB3kova9lekB7yk/OO8cWnqDHiuibUwIr0zTcSAYMjUEGQo/QwHaewy40y0Ota4DgfI6Lz/Ki1kVyjZgufVqjMwO1m1abXt0I0OoPFpHAhbDZL5z9R9Fj4LZLBmJbGYXIJEkceq2WHoNYIatuNtztrTMlJKuOi6iIuyAiIgCIiAIiIAiIgCIiAIiIAiIgCIiAIiIAiIgCIiAIiIAiIgC1eGti6w/NSpO6kOqNPyDVlbR2jSoML61RtNg4uIHgOZ7guX7ye1Fgrh2BbnIY5hfUaQwy5rgWtBDiLHWNVDRKOtIuI7t73Ymtjabq9d5tAaDlYLH8Ahs31iV0jau++Fwo/vVAXxZjO08+A06mFDrV+nz2NcbJMsHam16GGaHV6raYJgZjcnkBqfBcp3j9q9Z4IwzBSbwcYdUPfHwt6X6rmuKx9SrUNSo9z3kg5nHMTBB1PD1yjtrRCPqujVa8BzSCDoQvahm5mMJpsg6tBjUT6Kmapw5VkWyzJHo9BERWlYREQBERAEREAREQBERAEREAREQBERAEREARanb28mGwbZxFZrDEhsy93+LBc9dFy7eb2vVHgswTPdgkgVXw55EG7WaNOms9L2A6ztjbFDC0/eYio2m3QSbuOsNGrj3Bcu3k9sBMswVPKP/AC1Lnq1gsOFyeOi5dj8dUrvNSs91R51c4kk20P2+SssEmP37/wBfXGNgy9pbSrYmpnr1HVHni4z4AaNHGBYIxgaL+vHqrbG5dbdmZN7+HG68VahJ9RwifNdJpd9hnqniHB2ZpIPAiQfPwKuUG2zHrx1/kfNeMNRk89enf9F6xlT8I0HofRFx95j8CzVqZiZ7wpvurs2gabH5JedS4zBm9vD5qCT69evkppukwPo3eRDjDRYmwIv1zfNY/Kb9N7NXipe+miZbJxNKgbnK8H8Mk24OA1HgpxsbbwrnL7tw/wBUdk2nXVc4NelSaTE3ALjJDR14CLd5J5LcjeGjhQxz3mmKxc1tQAua18WLuoMysvj3c0tdM0eTEtN/KOg4rFMpjNUcGjmTCj2K3wph4bTaXAmC93ZaPDU/JcuxOIxAe52MqgEEjPUfGaONNurhH5QrT96qYBFNvvD+Z9m8dGC58SOi9iUmeS3T6O+ouV7p+0ktDaeKbLdBUYLgf6mjUdPJdNwWNp1mB9J7XtOhaZH8pUOezvZfREXBIREQBERAEREAREQBERAEREAXFN9vaZive1cPQAoNY9zC4XqOyuykhxs3wEjmu1r5n39o5No4sf8Aucf+UO/VQ+gaOtXc9xc9znuJu5xJJ7yTfn9pVv16+aq1sn13QvWXh/Pr7qEiTz6+v2WdhcPFz608UwlHQxGnXULxi8R+Fugt9VYl68s5b+Dxiq82GnqLaceMqy0SfXr+QvLuHh6+X1WVSAaJOvAevXzXP1Pkno91KgY3KNVi02TYR6nj65q5Rw76hlonmeHidOXktnS2RDXFzwCBb8s8iSR3ri8iO4hs1lWhlI4k8Op5c7qV7tbOqZXZiGB7QNbjSbDSYKiVac1+H0lSTdSo57gKjXVKbdQHFp1sbfF0ngqc7frtF2BL309k2wlGk1vux/dIhxDm59BEwB8RnjoF723sIY6m2mZo5SC0QDDgC3tAfhg8Dw8Fm1NrUqDKYaHNY+I93RfaSB2jGVsHWTK2tSg/8IYY07RJPmAAvN3aaZppw9ohdb2f1cQ/+7VY3I4jMAXEsPaLTJFg4kjkHEKIb4bAGArBjX+8a5uYOJEgjUOA77+PVbn2h7bxWYYeo0UwO2Cx5Jc10gAugCBe0cOigp+f3PrzXq4vZJNmCtb4NphsRK32w9sVsM8PpVCzmNQ7uLePrRROjWg2t615/wALZ0XSJXo47VLTK6Wztm7e/tKvDa8Un6T+B3j+Hx81MWum4uF84YevHqyme7O9VWjDQ7Mz8jtP9vJV3i10Qn8HXUWs2TtyliAMph35Tr4c1s1QdBERAEREAREQBERAEREAXzhv7QccfXL2vaSSRmuXNHZDpgWOWYAhfR64x7cWRiaDo+Kjl01yvcY/+6la+Qc0qviw8Y48PP7dFdweHk39ev06ph8OTE+vusxzsogam3mukvlkN/CLOMrhoyjun5LXC/rjZbnD7Ee7tPMX4XP2HCbrZUtnBjA5jQJMAukXgnWJPdEcbrNkzzsvjBTNNhNmOdBd2RHHXjFltcPsoOMtaXnmbNF/X2WPXrVKbc0Bwcey7XUSBl5q5s1+IDs7zUa2PzEZpiAAddeSrqqc9lsxCaTTbPe0K/uYabmNBYD13QvOxto1Kj/dgNyuuRlGgvrros7bOHpPe19Z7mhrYMSSbmLnjHoLM2HtKi0huDw5c86vqEAi1yTJMacQqtr065O3tXrfBpcfsxhqvAIphsNI4udeS0fLVSr2fYJgzhjS53GXCYHIafNesNu6ar3vxJEuvDBIBtcHn0HJUpezt4eKmFxRYQZDoOYHqCCq6yTc+jZLn0fukdH2a4GRoRq3QjwUR9om8NXAPoe5awteHyHBxu0t0gj8y9YffGlhqT24h1SrWovdTe73YaXOBMOmYiBrM2UL3t3l/rywmmGtZmyiST2o1PgtXjeNxpozXe3tGl3q3jfjnMc+m1jqbS3szca3laTLB148PHX1zlZNeifDlH215rGyxr60/daHPrwVFWujS3r5cbrLwtU8efFYYMaeo116/RexOpt17vD14KYr1YNzTeOv0WdhMQeGnyWkw9eLa9fss5jyfVlumlSOaRNNl42Iv5fdTrZG8TgAH9sc/wAQ+65JgcRl1M9PupRs3HaKm4LIarhnWcNiW1BLTP1HUK8oNgMYQZBg9yk2C2nPx+f7LO+BUNGzRUBnRVQ4CIiAIiIAiIgC5F7YnmriKTDTI920w7g8VI0EWgsI1XXVBvahhHmiKhc002kQ0tuHmbg8QRwjgup7Iro45WORvr+PqtSahLge/wBQthi2PqvytE8vXJbzZO5T3OmqHADWBE3FgTc2gTpbVV5csrhs6x46a2e9kVQynTqNGar7x7XF2vuyAWk8AL+tVs8ZQqVx8TW3Dg2eI0uNBB5/ZbKjscMptJhk2gEkgRaTx/dbDZGw6ZBI7UnWbc/hFpXkXkW9nrzKU8mi2fs55b7uozsNDnHKLU2tuDpJiNbcFf3j2E+jdwilUpvl4cJgAVDAnUNZbgupbPwNNlDLAaC0h0cjYrSbV2M/GYXCgENqUSx72uJGYBmV7JGkz0W2MCaVMw15D6RzHEYFpwRDvdh1OqMoLm58hFgR+a8rB2FSqtfOHiCYdIBBE8zxjlzCl1bceo4vkH3jiXS5pylx1mCD5Lbbnbj4ijfEPo5CSRTbTkgkATnsRpoZXEzVJqfzO6uZab/I84DYtRzXS4ulpgyYDoMd4ExZQzdzev8ApXVA+i+X/wDcDg4tNwOybECefBdzwuEbTENWo27ujhcVJewNef8AuMgOnv4O8QrsHjTK+/2VZfIq+uj58xm2q9RtVlR5Iq1A93ASLmGjnYxzaOqwqGIjv+in+8/szxFKXUv7zBeW/HHezU+C57WolhIIuJBnhFj0/Ra9OXtGdGxnMO5YWIw8KlCq7w8gs4ZXDnKu4yIk1ZPr1fVUI8PqsyvSP4R5LFcyNT5XPL14LNUueGCjagGg8/Xes/D1SenrRa8OvYfr6t9F6pnmf1P171ZjtoG7p1AO/wCS3OzsYbcB5BR3D1p0Hnqs6i+9z+p8ls+pHD45J5s3FDnKk+z8RK53szGCwGqlWz8TOp9dFlyQasdeyJvhapGh+yz2VZ1WgwWIW1puVC44K8k65M5FjMqEK+x4Oi6KtnpERCQiIgCxNp7PZiKZp1BLT9Rof5WWiA4RisNVw+PqhpaPd5qYeS1oLIJHxW4gdVMthPqvZ/eBziAHWALTxEW8lvN7d2n4qpTc1zQ1rXNIP+rUz0PyWRh9jsGHLGN949hLe0SO0IbOvLtRxWLNhd7SX+zTGRTptkK3q2bXcx/us8taHRlEEWsL6x9FGt1G1mvBZUIfJMSQHSWjj2TebLuWHwoDA1wE5YdGmkGOQUe2FupQpVHQXO932YOgntx32IlTjwVEpdi8yvskjsMC0NNwqUcK1txJPeVfRbDMEREAREQBaTeDdTC4wf3qYz8KjYDx48ehlbtEBw/eX2VYmlL8O737NY0qAf4/i8PJQZoNNxa5pBFiCC2DfgbjxhfVK1G292sNix/fpNceDx2Xjo4XUp6ewfPA7Q5fL+Vh4miB3/IfvxXStvey2rSl+FeazfyOgVPA6O+SheJwj6biyoxzHDUOBBHmtC1kQ2R94PQeXGT669V4t1+QuP3KzsVhuM+uvDqsNwPAcfVzpr3LPUOWSX6FZ3QeX7rYUqg6/Rae03PrlPRZeEqngIHOflJ8lbiya4ZBv8JXI5AeQ+5Uk2XjRzUOpOHOei2mAxBGlhz/AHP6LTU7WzlV6s6Rs3F6cFJMLWlc72VixzlS/Z+J0WPJGjXtXJIWlej5KxQfI1V5cJmWp0y6ytzV4GVinqqt7kITMpFZFZeaOMY+cpmCWmxEOGouEJ2ZCIiEhYdM5azm/wDkAeP8mwx3yyfNZi1W8OJFFja5Dj7p4JyiTlcCw+HanwClc8A2OJrBjHOOjQSfBWNl0CymM3xuJe//ACecxHQTHgsPa9V7qmHpMZma9xdUJMZWUy12veSBHFZWK2pSpzmeLcjPnwHioqlK5ZKl0+DNRaXB7zUKlTIDHIkiJ5Hl3cFulzNzS2iaip7QREXRyEREAREQBERAFg7V2RRxLctem144SLjo4XHgs5EBy3eH2YES7CODhr7uob9GuiD4+a5ntnZFSi4tqscxw/CRfw4FfTyxdo7OpV25K1NtRvJwBjvHI94Vn2m1qgfKpbyHnf8AZUnmeXgIn7rse83sma+X4SpH/qebf7X8PHzXLNrbFr4V+StSNN19RY63a7R3O3LwVbWugesHVPKBzPr6LOpvE3utEwwZknx/XoVtcPUMcvr91rw5N8MhokWz8SQRcN9eal+ycWD3+uS57g3XsCfXripHs/FR+K3Ifqu6j4GO/VnSsFWWya6VFdj1nO+FpMawJj9Fs9i7W/qXFtIEtaYc+JAMG3Im3AnW4WKp0y3Jpo3Q8l5bUBsJd0089FebhG/il3+Wnlp8lfCFOjHbRcdSG9LnzNh5L3/TN5HzKvKignRVERCTD2ltFlBuZ8weQ/XQeJUG3g9o9JofTDM0iCIzWNiDoBr3qY7yUXPoOa02MB+l2Gx4W1F+5fN+2muZVex3xBxBnuNv0VTbdud642XSko9tEl2p7SMVVlrIYLC5zGLcIAHlyWNs/FPP97E1XOi4DjPHgNBooxhGgGXaAi3fHrzKyzWfXcG8BaBMQixzPOv+kq6Z0ehhmVaT67i4ZKeeQ4iDlzcNezAhZe53tDDctHEGQfhdx4W7+n8LWbbxoZs2pkt7wlo6SB5ZQuaB8gD1fn32WTxE69qf9zR5F6alrg+rKFZr2hzCHNOhBkLDxxr5gaQEBpEHQkgwfAgeZUY9kJc7AZ3GZe4DX4WwPrPkpLtDZ76jw4VS0AWABs64zTPfyXoT+JhrW+C2wYmbxBNyNcvZFuXFXH/1EDLlmTM8pEHrE+QVv/ptaf8A5zHKDrHXndUdsd0MiqWljQARNiM0kX4h0eAXRyC3FSLsgHzBF5HcUccUBPZOkgXvAmPH5K5X2WXFjs8Oa0tzQZMuaZmZ0bHiV6o4CoCCariBqDN+zHPndAeiysXMuAzsl3Am1x5z8ljVsLXOWHXAdmOcgF1oIHDj+69/9MqTPv38ov48dV5o7FLfhqEaaDkMvA8UBbGDxPF/AD4zrLiT5Fo8NeKv1KOI7OVzR2GgzJ7Y1N+C2YCqo2NGs93iY+Jk3101kcOVlXJiL9pvd+9lskUEmPhGPE5yDpEdL8OaY/A067CysxtRh1a5oI+ayEQHL95PZKx0vwVT3Z192+S09zXzmbfnK57U3ZxdGt7p2HqZzMANLgRzBFiO9fSSKZemDj+xfZtiakGu5tFvI9p3/EGB5qdbI3Iw1CJBqnm+4/46KTIu6yVRHqjzTphohoAA4AQFUBVRVkhERAEREAREQFHtBBBuDY9CuHe0nYI/q84fTYC0h5e6ILQIOl8wIt3LuShPtP2LRxGHgkNxEtNI37RkDKYBsQSJOhIVOWeq3rRZjf8ATrZxilRwrSA+q+pcCGANb4udP0Uyo4HDEEYdjTEE9ol2k/Fe/TktTS3IaxubEV2tHIQI6k6aLIo7LbLHB2ZueBBjMHCQZHMCViy5Jvqn+37HoePDT5SMo1qLme5eYbHZuGkGNORgFRTbWwamGdm+Ombio3TuB7+5THemmyjhnOaxuaW36uE3Mk9SsHcPa1F2IFHFNc9lTK1gtlBdIh7Tci/O0XXXjezXtHW+n+pz5ThvVdnVvZ/g/c7OwrSIJphx6v7f/wClIV4pUw1oa0QGgADkBYBe16J5oREQBERAEREAREQBERAERUlAVRFSUBVFREAlVREBQKqIgCBUlVQBERAFD99nkuDW3cAw30+ImZ52UwUY3o2YXPD2uPaEEWi3K3esvm8Ym/8AH6mnxdfaLZC62xKDHPzA1PeOl8kmYBA4gQJ4LFwGCiTUzNDTDQLAwCJteIMDotZvhVxOGIYx5DS65ABNxmHaiQPiHgo9sDaJGKovrvc5uaHZnEmHAtnXqfBYow3WN1vZsryJx166/nZJ95XGpSfRBdchzQZMgd/MEHVRbdlhGMwwNj7+iL/5evJdV22KVPJUbByTMXtzPdYj/d3LB3Y2dh8djRUYzsUAKmZtv7geC1veLGR3Lvw8r+lLg48nGrXv0dUVFVUheoeaJVVSFVAFRVRAUlCqogKBVREAREQFEhVRAeYVVVEBSEhVRAURVRAUhVREAREQBERAFZxVLM0gRPCeaqi5qVS0yU9PZENrbq1cVIqe7aIyme1ImRYDgdDPNbrdvdqjg6QYxrS65c/IA4k9+oHACeCIq8WCMf0lmTNVrTMmvsOg9xe6mCTrcgE84BiVlYTB06Qy02NYNYa0NE87IisUSntI4d01psvoiLo5CIiAIiIAiIgCIiAIiIAiIgCIiAIiIAiIgCIiAIiI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8" name="Picture 10" descr="http://d1jqu7g1y74ds1.cloudfront.net/wp-content/uploads/2012/02/583769main_GPM_Banner_1_800-600-580x4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88640"/>
            <a:ext cx="1920213"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ttp://www.esru.strath.ac.uk/EandE/Web_sites/02-03/carbon_sequestration/Carbon%20Sequestration-484_2.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582" y="1844824"/>
            <a:ext cx="1926903" cy="12916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struck.us/BikePics/Sicily/2007-10-10%202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443" y="3346958"/>
            <a:ext cx="1905042" cy="14287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met.reading.ac.uk/~ed/MODEL-OBS-COMPARISON/comparison_ANN_G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5444" y="4991889"/>
            <a:ext cx="2001052" cy="153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39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457200" y="152400"/>
            <a:ext cx="8229600" cy="715963"/>
          </a:xfrm>
          <a:prstGeom prst="rect">
            <a:avLst/>
          </a:prstGeom>
        </p:spPr>
        <p:txBody>
          <a:bodyPr/>
          <a:lstStyle/>
          <a:p>
            <a:pPr eaLnBrk="1" hangingPunct="1"/>
            <a:r>
              <a:rPr lang="en-GB" sz="4000" dirty="0" smtClean="0">
                <a:latin typeface="Calibri" pitchFamily="34" charset="0"/>
              </a:rPr>
              <a:t>Introduction</a:t>
            </a:r>
            <a:endParaRPr lang="en-US" sz="4000" dirty="0" smtClean="0">
              <a:latin typeface="Calibri" pitchFamily="34" charset="0"/>
            </a:endParaRPr>
          </a:p>
        </p:txBody>
      </p:sp>
      <p:sp>
        <p:nvSpPr>
          <p:cNvPr id="75779" name="Text Box 3"/>
          <p:cNvSpPr txBox="1">
            <a:spLocks noChangeArrowheads="1"/>
          </p:cNvSpPr>
          <p:nvPr/>
        </p:nvSpPr>
        <p:spPr bwMode="auto">
          <a:xfrm>
            <a:off x="533400" y="1176338"/>
            <a:ext cx="8077200" cy="2282825"/>
          </a:xfrm>
          <a:prstGeom prst="rect">
            <a:avLst/>
          </a:prstGeom>
          <a:solidFill>
            <a:srgbClr val="CC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sz="2400" b="1" i="1" dirty="0">
                <a:latin typeface="Times-BoldItalic" charset="0"/>
              </a:rPr>
              <a:t>“Observational records and climate projections provide abundant evidence that freshwater resources are vulnerable and have the potential to be strongly impacted by climate change, with wide-ranging consequences for human societies and ecosystems.” </a:t>
            </a:r>
            <a:r>
              <a:rPr lang="en-US" sz="2400" i="1" dirty="0">
                <a:latin typeface="Times-BoldItalic" charset="0"/>
              </a:rPr>
              <a:t>IPCC (2008) Climate Change and Water</a:t>
            </a:r>
            <a:endParaRPr lang="en-US" sz="2400" i="1" dirty="0"/>
          </a:p>
        </p:txBody>
      </p:sp>
      <p:pic>
        <p:nvPicPr>
          <p:cNvPr id="75780" name="Picture 4" descr="downpour"/>
          <p:cNvPicPr>
            <a:picLocks noChangeAspect="1" noChangeArrowheads="1"/>
          </p:cNvPicPr>
          <p:nvPr/>
        </p:nvPicPr>
        <p:blipFill>
          <a:blip r:embed="rId3">
            <a:extLst>
              <a:ext uri="{28A0092B-C50C-407E-A947-70E740481C1C}">
                <a14:useLocalDpi xmlns:a14="http://schemas.microsoft.com/office/drawing/2010/main" val="0"/>
              </a:ext>
            </a:extLst>
          </a:blip>
          <a:srcRect l="1968" t="3937"/>
          <a:stretch>
            <a:fillRect/>
          </a:stretch>
        </p:blipFill>
        <p:spPr bwMode="auto">
          <a:xfrm>
            <a:off x="4114800" y="3581400"/>
            <a:ext cx="22098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A man carries a woman through the water from the River Aire in Lee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81400"/>
            <a:ext cx="34290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Drought%2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825" y="3581400"/>
            <a:ext cx="21367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www.cl.cam.ac.uk/research/srg/netos/molten/images/reading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01198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211960" y="5301208"/>
            <a:ext cx="2880320" cy="648072"/>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 name="Title 1"/>
          <p:cNvSpPr>
            <a:spLocks noGrp="1"/>
          </p:cNvSpPr>
          <p:nvPr>
            <p:ph type="title"/>
          </p:nvPr>
        </p:nvSpPr>
        <p:spPr>
          <a:xfrm>
            <a:off x="284952" y="158832"/>
            <a:ext cx="7208326" cy="1143000"/>
          </a:xfrm>
        </p:spPr>
        <p:txBody>
          <a:bodyPr/>
          <a:lstStyle/>
          <a:p>
            <a:r>
              <a:rPr lang="en-GB" sz="3200" dirty="0" smtClean="0">
                <a:solidFill>
                  <a:srgbClr val="0070C0"/>
                </a:solidFill>
                <a:latin typeface="Calibri" pitchFamily="34" charset="0"/>
              </a:rPr>
              <a:t>Mechanisms during SST warming hiatus?</a:t>
            </a:r>
            <a:endParaRPr lang="en-GB" sz="3200" dirty="0">
              <a:solidFill>
                <a:srgbClr val="0070C0"/>
              </a:solidFill>
              <a:latin typeface="Calibri" pitchFamily="34" charset="0"/>
            </a:endParaRPr>
          </a:p>
        </p:txBody>
      </p:sp>
      <p:sp>
        <p:nvSpPr>
          <p:cNvPr id="5" name="Rectangle 4"/>
          <p:cNvSpPr/>
          <p:nvPr/>
        </p:nvSpPr>
        <p:spPr bwMode="auto">
          <a:xfrm>
            <a:off x="2123728" y="2204864"/>
            <a:ext cx="4968552" cy="2880320"/>
          </a:xfrm>
          <a:prstGeom prst="rect">
            <a:avLst/>
          </a:prstGeom>
          <a:solidFill>
            <a:schemeClr val="accent1">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bwMode="auto">
          <a:xfrm>
            <a:off x="2123728" y="4725144"/>
            <a:ext cx="2088232" cy="1224136"/>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4211960" y="4905164"/>
            <a:ext cx="2880320" cy="396044"/>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4" name="Freeform 13"/>
          <p:cNvSpPr/>
          <p:nvPr/>
        </p:nvSpPr>
        <p:spPr bwMode="auto">
          <a:xfrm>
            <a:off x="5659749" y="5077326"/>
            <a:ext cx="490608" cy="180474"/>
          </a:xfrm>
          <a:custGeom>
            <a:avLst/>
            <a:gdLst>
              <a:gd name="connsiteX0" fmla="*/ 368072 w 490608"/>
              <a:gd name="connsiteY0" fmla="*/ 96253 h 180474"/>
              <a:gd name="connsiteX1" fmla="*/ 235725 w 490608"/>
              <a:gd name="connsiteY1" fmla="*/ 12032 h 180474"/>
              <a:gd name="connsiteX2" fmla="*/ 151504 w 490608"/>
              <a:gd name="connsiteY2" fmla="*/ 0 h 180474"/>
              <a:gd name="connsiteX3" fmla="*/ 91346 w 490608"/>
              <a:gd name="connsiteY3" fmla="*/ 48127 h 180474"/>
              <a:gd name="connsiteX4" fmla="*/ 55251 w 490608"/>
              <a:gd name="connsiteY4" fmla="*/ 60158 h 180474"/>
              <a:gd name="connsiteX5" fmla="*/ 7125 w 490608"/>
              <a:gd name="connsiteY5" fmla="*/ 132348 h 180474"/>
              <a:gd name="connsiteX6" fmla="*/ 115409 w 490608"/>
              <a:gd name="connsiteY6" fmla="*/ 168442 h 180474"/>
              <a:gd name="connsiteX7" fmla="*/ 151504 w 490608"/>
              <a:gd name="connsiteY7" fmla="*/ 180474 h 180474"/>
              <a:gd name="connsiteX8" fmla="*/ 283851 w 490608"/>
              <a:gd name="connsiteY8" fmla="*/ 168442 h 180474"/>
              <a:gd name="connsiteX9" fmla="*/ 331977 w 490608"/>
              <a:gd name="connsiteY9" fmla="*/ 156411 h 180474"/>
              <a:gd name="connsiteX10" fmla="*/ 440262 w 490608"/>
              <a:gd name="connsiteY10" fmla="*/ 72190 h 180474"/>
              <a:gd name="connsiteX11" fmla="*/ 464325 w 490608"/>
              <a:gd name="connsiteY11" fmla="*/ 36095 h 180474"/>
              <a:gd name="connsiteX12" fmla="*/ 488388 w 490608"/>
              <a:gd name="connsiteY12" fmla="*/ 72190 h 180474"/>
              <a:gd name="connsiteX13" fmla="*/ 476356 w 490608"/>
              <a:gd name="connsiteY13" fmla="*/ 156411 h 180474"/>
              <a:gd name="connsiteX14" fmla="*/ 428230 w 490608"/>
              <a:gd name="connsiteY14" fmla="*/ 144379 h 180474"/>
              <a:gd name="connsiteX15" fmla="*/ 319946 w 490608"/>
              <a:gd name="connsiteY15" fmla="*/ 96253 h 180474"/>
              <a:gd name="connsiteX16" fmla="*/ 307914 w 490608"/>
              <a:gd name="connsiteY16" fmla="*/ 84221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0608" h="180474">
                <a:moveTo>
                  <a:pt x="368072" y="96253"/>
                </a:moveTo>
                <a:cubicBezTo>
                  <a:pt x="283115" y="45279"/>
                  <a:pt x="327372" y="73130"/>
                  <a:pt x="235725" y="12032"/>
                </a:cubicBezTo>
                <a:cubicBezTo>
                  <a:pt x="212129" y="-3699"/>
                  <a:pt x="179578" y="4011"/>
                  <a:pt x="151504" y="0"/>
                </a:cubicBezTo>
                <a:cubicBezTo>
                  <a:pt x="60776" y="30244"/>
                  <a:pt x="169094" y="-14071"/>
                  <a:pt x="91346" y="48127"/>
                </a:cubicBezTo>
                <a:cubicBezTo>
                  <a:pt x="81443" y="56050"/>
                  <a:pt x="67283" y="56148"/>
                  <a:pt x="55251" y="60158"/>
                </a:cubicBezTo>
                <a:cubicBezTo>
                  <a:pt x="39209" y="84221"/>
                  <a:pt x="-20311" y="123203"/>
                  <a:pt x="7125" y="132348"/>
                </a:cubicBezTo>
                <a:lnTo>
                  <a:pt x="115409" y="168442"/>
                </a:lnTo>
                <a:lnTo>
                  <a:pt x="151504" y="180474"/>
                </a:lnTo>
                <a:cubicBezTo>
                  <a:pt x="195620" y="176463"/>
                  <a:pt x="239942" y="174297"/>
                  <a:pt x="283851" y="168442"/>
                </a:cubicBezTo>
                <a:cubicBezTo>
                  <a:pt x="300242" y="166257"/>
                  <a:pt x="317187" y="163806"/>
                  <a:pt x="331977" y="156411"/>
                </a:cubicBezTo>
                <a:cubicBezTo>
                  <a:pt x="370307" y="137246"/>
                  <a:pt x="411969" y="106142"/>
                  <a:pt x="440262" y="72190"/>
                </a:cubicBezTo>
                <a:cubicBezTo>
                  <a:pt x="449519" y="61081"/>
                  <a:pt x="456304" y="48127"/>
                  <a:pt x="464325" y="36095"/>
                </a:cubicBezTo>
                <a:cubicBezTo>
                  <a:pt x="472346" y="48127"/>
                  <a:pt x="486949" y="57802"/>
                  <a:pt x="488388" y="72190"/>
                </a:cubicBezTo>
                <a:cubicBezTo>
                  <a:pt x="491210" y="100408"/>
                  <a:pt x="494511" y="134625"/>
                  <a:pt x="476356" y="156411"/>
                </a:cubicBezTo>
                <a:cubicBezTo>
                  <a:pt x="465770" y="169114"/>
                  <a:pt x="444068" y="149131"/>
                  <a:pt x="428230" y="144379"/>
                </a:cubicBezTo>
                <a:cubicBezTo>
                  <a:pt x="367265" y="126089"/>
                  <a:pt x="362926" y="128488"/>
                  <a:pt x="319946" y="96253"/>
                </a:cubicBezTo>
                <a:cubicBezTo>
                  <a:pt x="315408" y="92850"/>
                  <a:pt x="311925" y="88232"/>
                  <a:pt x="307914" y="84221"/>
                </a:cubicBezTo>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5" name="Oval 14"/>
          <p:cNvSpPr/>
          <p:nvPr/>
        </p:nvSpPr>
        <p:spPr bwMode="auto">
          <a:xfrm>
            <a:off x="5750417" y="5111473"/>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7" name="Cloud 16"/>
          <p:cNvSpPr/>
          <p:nvPr/>
        </p:nvSpPr>
        <p:spPr bwMode="auto">
          <a:xfrm>
            <a:off x="3059832" y="2674368"/>
            <a:ext cx="3096344" cy="360040"/>
          </a:xfrm>
          <a:prstGeom prst="cloud">
            <a:avLst/>
          </a:prstGeom>
          <a:gradFill flip="none" rotWithShape="1">
            <a:gsLst>
              <a:gs pos="0">
                <a:schemeClr val="bg2"/>
              </a:gs>
              <a:gs pos="100000">
                <a:schemeClr val="accent1"/>
              </a:gs>
              <a:gs pos="100000">
                <a:srgbClr val="365C3B"/>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8" name="TextBox 17"/>
          <p:cNvSpPr txBox="1"/>
          <p:nvPr/>
        </p:nvSpPr>
        <p:spPr>
          <a:xfrm>
            <a:off x="3563888" y="2674368"/>
            <a:ext cx="2232248" cy="369332"/>
          </a:xfrm>
          <a:prstGeom prst="rect">
            <a:avLst/>
          </a:prstGeom>
          <a:noFill/>
        </p:spPr>
        <p:txBody>
          <a:bodyPr wrap="square" rtlCol="0">
            <a:spAutoFit/>
          </a:bodyPr>
          <a:lstStyle/>
          <a:p>
            <a:r>
              <a:rPr lang="en-GB" sz="1800" dirty="0" smtClean="0">
                <a:solidFill>
                  <a:schemeClr val="tx1"/>
                </a:solidFill>
                <a:latin typeface="Calibri" pitchFamily="34" charset="0"/>
              </a:rPr>
              <a:t>↑CO</a:t>
            </a:r>
            <a:r>
              <a:rPr lang="en-GB" sz="1800" baseline="-25000" dirty="0" smtClean="0">
                <a:solidFill>
                  <a:schemeClr val="tx1"/>
                </a:solidFill>
                <a:latin typeface="Calibri" pitchFamily="34" charset="0"/>
              </a:rPr>
              <a:t>2</a:t>
            </a:r>
            <a:r>
              <a:rPr lang="en-GB" sz="1800" dirty="0" smtClean="0">
                <a:solidFill>
                  <a:schemeClr val="tx1"/>
                </a:solidFill>
                <a:latin typeface="Calibri" pitchFamily="34" charset="0"/>
              </a:rPr>
              <a:t>, </a:t>
            </a:r>
            <a:r>
              <a:rPr lang="en-GB" sz="1800" dirty="0" err="1" smtClean="0">
                <a:solidFill>
                  <a:schemeClr val="tx1"/>
                </a:solidFill>
                <a:latin typeface="Calibri" pitchFamily="34" charset="0"/>
              </a:rPr>
              <a:t>etc</a:t>
            </a:r>
            <a:r>
              <a:rPr lang="en-GB" sz="1800" dirty="0" smtClean="0">
                <a:solidFill>
                  <a:schemeClr val="tx1"/>
                </a:solidFill>
                <a:latin typeface="Calibri" pitchFamily="34" charset="0"/>
              </a:rPr>
              <a:t>: </a:t>
            </a:r>
            <a:r>
              <a:rPr lang="en-GB" sz="1800" dirty="0" smtClean="0">
                <a:solidFill>
                  <a:srgbClr val="FF0000"/>
                </a:solidFill>
                <a:latin typeface="Calibri" pitchFamily="34" charset="0"/>
              </a:rPr>
              <a:t>heating</a:t>
            </a:r>
            <a:endParaRPr lang="en-GB" sz="1800" dirty="0">
              <a:solidFill>
                <a:srgbClr val="FF0000"/>
              </a:solidFill>
              <a:latin typeface="Calibri" pitchFamily="34" charset="0"/>
            </a:endParaRPr>
          </a:p>
        </p:txBody>
      </p:sp>
      <p:sp>
        <p:nvSpPr>
          <p:cNvPr id="19" name="TextBox 18"/>
          <p:cNvSpPr txBox="1"/>
          <p:nvPr/>
        </p:nvSpPr>
        <p:spPr>
          <a:xfrm>
            <a:off x="5220072" y="1678867"/>
            <a:ext cx="432048" cy="523220"/>
          </a:xfrm>
          <a:prstGeom prst="rect">
            <a:avLst/>
          </a:prstGeom>
          <a:noFill/>
        </p:spPr>
        <p:txBody>
          <a:bodyPr wrap="square" rtlCol="0">
            <a:spAutoFit/>
          </a:bodyPr>
          <a:lstStyle/>
          <a:p>
            <a:r>
              <a:rPr lang="en-GB" sz="2800" dirty="0" smtClean="0">
                <a:solidFill>
                  <a:schemeClr val="tx1"/>
                </a:solidFill>
                <a:latin typeface="Calibri" pitchFamily="34" charset="0"/>
              </a:rPr>
              <a:t>N</a:t>
            </a:r>
          </a:p>
        </p:txBody>
      </p:sp>
      <p:sp>
        <p:nvSpPr>
          <p:cNvPr id="20" name="TextBox 19"/>
          <p:cNvSpPr txBox="1"/>
          <p:nvPr/>
        </p:nvSpPr>
        <p:spPr>
          <a:xfrm>
            <a:off x="5220072" y="5426060"/>
            <a:ext cx="337180" cy="523220"/>
          </a:xfrm>
          <a:prstGeom prst="rect">
            <a:avLst/>
          </a:prstGeom>
          <a:noFill/>
        </p:spPr>
        <p:txBody>
          <a:bodyPr wrap="square" rtlCol="0">
            <a:spAutoFit/>
          </a:bodyPr>
          <a:lstStyle/>
          <a:p>
            <a:r>
              <a:rPr lang="en-GB" sz="2800" dirty="0" smtClean="0">
                <a:solidFill>
                  <a:schemeClr val="tx1"/>
                </a:solidFill>
                <a:latin typeface="Calibri" pitchFamily="34" charset="0"/>
              </a:rPr>
              <a:t>N</a:t>
            </a:r>
          </a:p>
        </p:txBody>
      </p:sp>
      <p:sp>
        <p:nvSpPr>
          <p:cNvPr id="23" name="Curved Right Arrow 22"/>
          <p:cNvSpPr/>
          <p:nvPr/>
        </p:nvSpPr>
        <p:spPr bwMode="auto">
          <a:xfrm>
            <a:off x="4427984" y="5039598"/>
            <a:ext cx="360040" cy="864096"/>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4" name="Curved Right Arrow 23"/>
          <p:cNvSpPr/>
          <p:nvPr/>
        </p:nvSpPr>
        <p:spPr bwMode="auto">
          <a:xfrm flipH="1" flipV="1">
            <a:off x="6524600" y="5039598"/>
            <a:ext cx="423664" cy="754886"/>
          </a:xfrm>
          <a:prstGeom prst="curvedRightArrow">
            <a:avLst>
              <a:gd name="adj1" fmla="val 25000"/>
              <a:gd name="adj2" fmla="val 50000"/>
              <a:gd name="adj3" fmla="val 2165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bright="-37000"/>
                    </a14:imgEffect>
                  </a14:imgLayer>
                </a14:imgProps>
              </a:ext>
              <a:ext uri="{28A0092B-C50C-407E-A947-70E740481C1C}">
                <a14:useLocalDpi xmlns:a14="http://schemas.microsoft.com/office/drawing/2010/main" val="0"/>
              </a:ext>
            </a:extLst>
          </a:blip>
          <a:srcRect l="10886" t="22025" r="39191" b="41403"/>
          <a:stretch/>
        </p:blipFill>
        <p:spPr bwMode="auto">
          <a:xfrm>
            <a:off x="7152614" y="4483976"/>
            <a:ext cx="1739866" cy="889240"/>
          </a:xfrm>
          <a:prstGeom prst="rect">
            <a:avLst/>
          </a:prstGeom>
          <a:noFill/>
          <a:ln>
            <a:noFill/>
          </a:ln>
          <a:scene3d>
            <a:camera prst="orthographicFront">
              <a:rot lat="18318600" lon="425723" rev="21079624"/>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urved Up Arrow 24"/>
          <p:cNvSpPr/>
          <p:nvPr/>
        </p:nvSpPr>
        <p:spPr bwMode="auto">
          <a:xfrm flipH="1">
            <a:off x="7812360" y="4396289"/>
            <a:ext cx="720080" cy="175374"/>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7" name="Curved Up Arrow 26"/>
          <p:cNvSpPr/>
          <p:nvPr/>
        </p:nvSpPr>
        <p:spPr bwMode="auto">
          <a:xfrm flipV="1">
            <a:off x="7834100" y="4014527"/>
            <a:ext cx="711696" cy="278567"/>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8" name="Cloud 27"/>
          <p:cNvSpPr/>
          <p:nvPr/>
        </p:nvSpPr>
        <p:spPr bwMode="auto">
          <a:xfrm>
            <a:off x="7223248" y="4123936"/>
            <a:ext cx="540060" cy="360040"/>
          </a:xfrm>
          <a:prstGeom prst="cloud">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9" name="TextBox 28"/>
          <p:cNvSpPr txBox="1"/>
          <p:nvPr/>
        </p:nvSpPr>
        <p:spPr>
          <a:xfrm>
            <a:off x="4644705" y="4413605"/>
            <a:ext cx="2137380" cy="523220"/>
          </a:xfrm>
          <a:prstGeom prst="rect">
            <a:avLst/>
          </a:prstGeom>
          <a:noFill/>
        </p:spPr>
        <p:txBody>
          <a:bodyPr wrap="square" rtlCol="0">
            <a:spAutoFit/>
          </a:bodyPr>
          <a:lstStyle/>
          <a:p>
            <a:r>
              <a:rPr lang="en-GB" sz="2800" dirty="0">
                <a:solidFill>
                  <a:schemeClr val="tx1"/>
                </a:solidFill>
                <a:latin typeface="Calibri" pitchFamily="34" charset="0"/>
              </a:rPr>
              <a:t>s</a:t>
            </a:r>
            <a:r>
              <a:rPr lang="en-GB" sz="2800" dirty="0" smtClean="0">
                <a:solidFill>
                  <a:schemeClr val="tx1"/>
                </a:solidFill>
                <a:latin typeface="Calibri" pitchFamily="34" charset="0"/>
              </a:rPr>
              <a:t>table SSTs</a:t>
            </a:r>
          </a:p>
        </p:txBody>
      </p:sp>
      <p:sp>
        <p:nvSpPr>
          <p:cNvPr id="30" name="TextBox 29"/>
          <p:cNvSpPr txBox="1"/>
          <p:nvPr/>
        </p:nvSpPr>
        <p:spPr>
          <a:xfrm>
            <a:off x="3059832" y="4264622"/>
            <a:ext cx="792088" cy="523220"/>
          </a:xfrm>
          <a:prstGeom prst="rect">
            <a:avLst/>
          </a:prstGeom>
          <a:noFill/>
        </p:spPr>
        <p:txBody>
          <a:bodyPr wrap="square" rtlCol="0">
            <a:spAutoFit/>
          </a:bodyPr>
          <a:lstStyle/>
          <a:p>
            <a:r>
              <a:rPr lang="en-GB" sz="2800" dirty="0" smtClean="0">
                <a:solidFill>
                  <a:schemeClr val="tx1"/>
                </a:solidFill>
                <a:latin typeface="Calibri" pitchFamily="34" charset="0"/>
              </a:rPr>
              <a:t>↑T</a:t>
            </a:r>
          </a:p>
        </p:txBody>
      </p:sp>
      <p:sp>
        <p:nvSpPr>
          <p:cNvPr id="26" name="Down Arrow 25"/>
          <p:cNvSpPr/>
          <p:nvPr/>
        </p:nvSpPr>
        <p:spPr bwMode="auto">
          <a:xfrm>
            <a:off x="5292080" y="2113692"/>
            <a:ext cx="276602" cy="37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2" name="Down Arrow 31"/>
          <p:cNvSpPr/>
          <p:nvPr/>
        </p:nvSpPr>
        <p:spPr bwMode="auto">
          <a:xfrm>
            <a:off x="5292080" y="5157192"/>
            <a:ext cx="276602" cy="37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3" name="TextBox 32"/>
          <p:cNvSpPr txBox="1"/>
          <p:nvPr/>
        </p:nvSpPr>
        <p:spPr>
          <a:xfrm>
            <a:off x="4644008" y="3501008"/>
            <a:ext cx="2232248" cy="461665"/>
          </a:xfrm>
          <a:prstGeom prst="rect">
            <a:avLst/>
          </a:prstGeom>
          <a:noFill/>
        </p:spPr>
        <p:txBody>
          <a:bodyPr wrap="square" rtlCol="0">
            <a:spAutoFit/>
          </a:bodyPr>
          <a:lstStyle/>
          <a:p>
            <a:r>
              <a:rPr lang="en-GB" sz="2400" dirty="0" smtClean="0">
                <a:solidFill>
                  <a:srgbClr val="FF0000"/>
                </a:solidFill>
                <a:latin typeface="Calibri" pitchFamily="34" charset="0"/>
              </a:rPr>
              <a:t>↑stability</a:t>
            </a:r>
            <a:r>
              <a:rPr lang="en-GB" sz="2400" dirty="0" smtClean="0">
                <a:solidFill>
                  <a:schemeClr val="tx1"/>
                </a:solidFill>
                <a:latin typeface="Calibri" pitchFamily="34" charset="0"/>
              </a:rPr>
              <a:t>, </a:t>
            </a:r>
            <a:r>
              <a:rPr lang="en-GB" sz="2400" dirty="0" smtClean="0">
                <a:solidFill>
                  <a:srgbClr val="0000CC"/>
                </a:solidFill>
                <a:latin typeface="Calibri" pitchFamily="34" charset="0"/>
              </a:rPr>
              <a:t>↓P</a:t>
            </a:r>
            <a:endParaRPr lang="en-GB" sz="2400" dirty="0">
              <a:solidFill>
                <a:srgbClr val="0000CC"/>
              </a:solidFill>
              <a:latin typeface="Calibri" pitchFamily="34" charset="0"/>
            </a:endParaRPr>
          </a:p>
        </p:txBody>
      </p:sp>
      <p:sp>
        <p:nvSpPr>
          <p:cNvPr id="31" name="Right Arrow 30"/>
          <p:cNvSpPr/>
          <p:nvPr/>
        </p:nvSpPr>
        <p:spPr bwMode="auto">
          <a:xfrm flipH="1">
            <a:off x="3932825" y="4273932"/>
            <a:ext cx="719447" cy="307196"/>
          </a:xfrm>
          <a:prstGeom prst="right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6" name="TextBox 35"/>
          <p:cNvSpPr txBox="1"/>
          <p:nvPr/>
        </p:nvSpPr>
        <p:spPr>
          <a:xfrm>
            <a:off x="7236296" y="4150821"/>
            <a:ext cx="1907704" cy="369332"/>
          </a:xfrm>
          <a:prstGeom prst="rect">
            <a:avLst/>
          </a:prstGeom>
          <a:noFill/>
        </p:spPr>
        <p:txBody>
          <a:bodyPr wrap="square" rtlCol="0">
            <a:spAutoFit/>
          </a:bodyPr>
          <a:lstStyle/>
          <a:p>
            <a:r>
              <a:rPr lang="en-GB" sz="1800" dirty="0" smtClean="0">
                <a:solidFill>
                  <a:srgbClr val="0000CC"/>
                </a:solidFill>
                <a:latin typeface="Calibri" pitchFamily="34" charset="0"/>
              </a:rPr>
              <a:t>↑P</a:t>
            </a:r>
            <a:r>
              <a:rPr lang="en-GB" sz="1800" dirty="0">
                <a:solidFill>
                  <a:srgbClr val="0000CC"/>
                </a:solidFill>
                <a:latin typeface="Calibri" pitchFamily="34" charset="0"/>
              </a:rPr>
              <a:t>	 </a:t>
            </a:r>
            <a:r>
              <a:rPr lang="en-GB" sz="1800" dirty="0" smtClean="0">
                <a:solidFill>
                  <a:srgbClr val="0000CC"/>
                </a:solidFill>
                <a:latin typeface="Calibri" pitchFamily="34" charset="0"/>
              </a:rPr>
              <a:t>      ↓P</a:t>
            </a:r>
            <a:endParaRPr lang="en-GB" sz="1800" dirty="0">
              <a:solidFill>
                <a:srgbClr val="0000CC"/>
              </a:solidFill>
              <a:latin typeface="Calibri" pitchFamily="34" charset="0"/>
            </a:endParaRPr>
          </a:p>
        </p:txBody>
      </p:sp>
      <p:sp>
        <p:nvSpPr>
          <p:cNvPr id="37" name="TextBox 36"/>
          <p:cNvSpPr txBox="1"/>
          <p:nvPr/>
        </p:nvSpPr>
        <p:spPr>
          <a:xfrm>
            <a:off x="4099188" y="4030062"/>
            <a:ext cx="1120884" cy="369332"/>
          </a:xfrm>
          <a:prstGeom prst="rect">
            <a:avLst/>
          </a:prstGeom>
          <a:noFill/>
        </p:spPr>
        <p:txBody>
          <a:bodyPr wrap="square" rtlCol="0">
            <a:spAutoFit/>
          </a:bodyPr>
          <a:lstStyle/>
          <a:p>
            <a:r>
              <a:rPr lang="en-GB" sz="1800" dirty="0" smtClean="0">
                <a:solidFill>
                  <a:schemeClr val="tx1"/>
                </a:solidFill>
                <a:latin typeface="Calibri" pitchFamily="34" charset="0"/>
              </a:rPr>
              <a:t>M, H</a:t>
            </a:r>
          </a:p>
        </p:txBody>
      </p:sp>
      <p:sp>
        <p:nvSpPr>
          <p:cNvPr id="39" name="TextBox 38"/>
          <p:cNvSpPr txBox="1"/>
          <p:nvPr/>
        </p:nvSpPr>
        <p:spPr>
          <a:xfrm>
            <a:off x="2414301" y="3362508"/>
            <a:ext cx="1565920" cy="369332"/>
          </a:xfrm>
          <a:prstGeom prst="rect">
            <a:avLst/>
          </a:prstGeom>
          <a:noFill/>
        </p:spPr>
        <p:txBody>
          <a:bodyPr wrap="square" rtlCol="0">
            <a:spAutoFit/>
          </a:bodyPr>
          <a:lstStyle/>
          <a:p>
            <a:r>
              <a:rPr lang="en-GB" sz="1800" dirty="0" smtClean="0">
                <a:solidFill>
                  <a:srgbClr val="0000CC"/>
                </a:solidFill>
                <a:latin typeface="Calibri" pitchFamily="34" charset="0"/>
              </a:rPr>
              <a:t>↑P, ↓P? ↓RH</a:t>
            </a:r>
            <a:endParaRPr lang="en-GB" sz="1800" dirty="0">
              <a:solidFill>
                <a:srgbClr val="0000CC"/>
              </a:solidFill>
              <a:latin typeface="Calibri" pitchFamily="34" charset="0"/>
            </a:endParaRPr>
          </a:p>
        </p:txBody>
      </p:sp>
      <p:sp>
        <p:nvSpPr>
          <p:cNvPr id="35" name="Rectangle 34"/>
          <p:cNvSpPr/>
          <p:nvPr/>
        </p:nvSpPr>
        <p:spPr bwMode="auto">
          <a:xfrm>
            <a:off x="2495198" y="4483976"/>
            <a:ext cx="132586" cy="241168"/>
          </a:xfrm>
          <a:prstGeom prst="rect">
            <a:avLst/>
          </a:prstGeom>
          <a:solidFill>
            <a:srgbClr val="851B0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0" name="Cloud 39"/>
          <p:cNvSpPr/>
          <p:nvPr/>
        </p:nvSpPr>
        <p:spPr bwMode="auto">
          <a:xfrm>
            <a:off x="2339752" y="4077072"/>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2" name="TextBox 41"/>
          <p:cNvSpPr txBox="1"/>
          <p:nvPr/>
        </p:nvSpPr>
        <p:spPr>
          <a:xfrm>
            <a:off x="2195736" y="3789040"/>
            <a:ext cx="1296144" cy="369332"/>
          </a:xfrm>
          <a:prstGeom prst="rect">
            <a:avLst/>
          </a:prstGeom>
          <a:noFill/>
        </p:spPr>
        <p:txBody>
          <a:bodyPr wrap="square" rtlCol="0">
            <a:spAutoFit/>
          </a:bodyPr>
          <a:lstStyle/>
          <a:p>
            <a:r>
              <a:rPr lang="en-GB" sz="1800" dirty="0" smtClean="0">
                <a:solidFill>
                  <a:schemeClr val="tx1"/>
                </a:solidFill>
                <a:latin typeface="Calibri" pitchFamily="34" charset="0"/>
              </a:rPr>
              <a:t>↑CO</a:t>
            </a:r>
            <a:r>
              <a:rPr lang="en-GB" sz="1800" baseline="-25000" dirty="0" smtClean="0">
                <a:solidFill>
                  <a:schemeClr val="tx1"/>
                </a:solidFill>
                <a:latin typeface="Calibri" pitchFamily="34" charset="0"/>
              </a:rPr>
              <a:t>2</a:t>
            </a:r>
            <a:r>
              <a:rPr lang="en-GB" sz="1800" dirty="0" smtClean="0">
                <a:solidFill>
                  <a:schemeClr val="tx1"/>
                </a:solidFill>
                <a:latin typeface="Calibri" pitchFamily="34" charset="0"/>
              </a:rPr>
              <a:t> </a:t>
            </a:r>
            <a:r>
              <a:rPr lang="en-GB" sz="1800" dirty="0" smtClean="0">
                <a:solidFill>
                  <a:srgbClr val="0000CC"/>
                </a:solidFill>
                <a:latin typeface="Calibri" pitchFamily="34" charset="0"/>
              </a:rPr>
              <a:t>↓ET</a:t>
            </a:r>
            <a:r>
              <a:rPr lang="en-GB" sz="1800" dirty="0" smtClean="0">
                <a:solidFill>
                  <a:schemeClr val="tx1"/>
                </a:solidFill>
                <a:latin typeface="Calibri" pitchFamily="34" charset="0"/>
              </a:rPr>
              <a:t> </a:t>
            </a:r>
            <a:endParaRPr lang="en-GB" sz="1800" dirty="0">
              <a:solidFill>
                <a:srgbClr val="FF0000"/>
              </a:solidFill>
              <a:latin typeface="Calibri" pitchFamily="34" charset="0"/>
            </a:endParaRPr>
          </a:p>
        </p:txBody>
      </p:sp>
      <p:sp>
        <p:nvSpPr>
          <p:cNvPr id="41" name="TextBox 40"/>
          <p:cNvSpPr txBox="1"/>
          <p:nvPr/>
        </p:nvSpPr>
        <p:spPr>
          <a:xfrm>
            <a:off x="7493278" y="5301208"/>
            <a:ext cx="1255186" cy="369332"/>
          </a:xfrm>
          <a:prstGeom prst="rect">
            <a:avLst/>
          </a:prstGeom>
          <a:noFill/>
        </p:spPr>
        <p:txBody>
          <a:bodyPr wrap="square" rtlCol="0">
            <a:spAutoFit/>
          </a:bodyPr>
          <a:lstStyle/>
          <a:p>
            <a:r>
              <a:rPr lang="en-GB" sz="1800" dirty="0" smtClean="0">
                <a:solidFill>
                  <a:schemeClr val="tx1"/>
                </a:solidFill>
                <a:latin typeface="Calibri" pitchFamily="34" charset="0"/>
              </a:rPr>
              <a:t>IPO pattern</a:t>
            </a:r>
          </a:p>
        </p:txBody>
      </p:sp>
      <p:sp>
        <p:nvSpPr>
          <p:cNvPr id="43" name="TextBox 42"/>
          <p:cNvSpPr txBox="1"/>
          <p:nvPr/>
        </p:nvSpPr>
        <p:spPr>
          <a:xfrm>
            <a:off x="7308304" y="5626114"/>
            <a:ext cx="1811874" cy="646331"/>
          </a:xfrm>
          <a:prstGeom prst="rect">
            <a:avLst/>
          </a:prstGeom>
          <a:noFill/>
        </p:spPr>
        <p:txBody>
          <a:bodyPr wrap="square" rtlCol="0">
            <a:spAutoFit/>
          </a:bodyPr>
          <a:lstStyle/>
          <a:p>
            <a:r>
              <a:rPr lang="en-GB" sz="1800" dirty="0" smtClean="0">
                <a:solidFill>
                  <a:schemeClr val="tx1"/>
                </a:solidFill>
                <a:latin typeface="Calibri" pitchFamily="34" charset="0"/>
              </a:rPr>
              <a:t>e.g. </a:t>
            </a:r>
            <a:r>
              <a:rPr lang="en-GB" sz="1800" dirty="0" smtClean="0">
                <a:solidFill>
                  <a:schemeClr val="tx1"/>
                </a:solidFill>
                <a:latin typeface="Calibri" pitchFamily="34" charset="0"/>
                <a:hlinkClick r:id="rId4"/>
              </a:rPr>
              <a:t>Meehl et al. (2012) Nat. </a:t>
            </a:r>
            <a:r>
              <a:rPr lang="en-GB" sz="1800" dirty="0" err="1" smtClean="0">
                <a:solidFill>
                  <a:schemeClr val="tx1"/>
                </a:solidFill>
                <a:latin typeface="Calibri" pitchFamily="34" charset="0"/>
                <a:hlinkClick r:id="rId4"/>
              </a:rPr>
              <a:t>Clim</a:t>
            </a:r>
            <a:r>
              <a:rPr lang="en-GB" sz="1800" dirty="0" smtClean="0">
                <a:solidFill>
                  <a:schemeClr val="tx1"/>
                </a:solidFill>
                <a:latin typeface="Calibri" pitchFamily="34" charset="0"/>
              </a:rPr>
              <a:t>.</a:t>
            </a:r>
          </a:p>
        </p:txBody>
      </p:sp>
      <p:sp>
        <p:nvSpPr>
          <p:cNvPr id="46" name="TextBox 45"/>
          <p:cNvSpPr txBox="1"/>
          <p:nvPr/>
        </p:nvSpPr>
        <p:spPr>
          <a:xfrm>
            <a:off x="7263553" y="3009726"/>
            <a:ext cx="1684757" cy="923330"/>
          </a:xfrm>
          <a:prstGeom prst="rect">
            <a:avLst/>
          </a:prstGeom>
          <a:noFill/>
        </p:spPr>
        <p:txBody>
          <a:bodyPr wrap="square" rtlCol="0">
            <a:spAutoFit/>
          </a:bodyPr>
          <a:lstStyle/>
          <a:p>
            <a:r>
              <a:rPr lang="en-GB" sz="1800" dirty="0" smtClean="0">
                <a:solidFill>
                  <a:schemeClr val="tx1"/>
                </a:solidFill>
                <a:latin typeface="Calibri" pitchFamily="34" charset="0"/>
              </a:rPr>
              <a:t>↑ Walker </a:t>
            </a:r>
            <a:r>
              <a:rPr lang="en-GB" sz="1800" dirty="0" err="1" smtClean="0">
                <a:solidFill>
                  <a:schemeClr val="tx1"/>
                </a:solidFill>
                <a:latin typeface="Calibri" pitchFamily="34" charset="0"/>
              </a:rPr>
              <a:t>circ</a:t>
            </a:r>
            <a:r>
              <a:rPr lang="en-GB" sz="1800" dirty="0" smtClean="0">
                <a:solidFill>
                  <a:schemeClr val="tx1"/>
                </a:solidFill>
                <a:latin typeface="Calibri" pitchFamily="34" charset="0"/>
              </a:rPr>
              <a:t>? </a:t>
            </a:r>
            <a:r>
              <a:rPr lang="en-GB" sz="1800" dirty="0" smtClean="0">
                <a:solidFill>
                  <a:schemeClr val="tx1"/>
                </a:solidFill>
                <a:latin typeface="Calibri" pitchFamily="34" charset="0"/>
                <a:hlinkClick r:id="rId5"/>
              </a:rPr>
              <a:t>Sohn et al. (2012) </a:t>
            </a:r>
            <a:r>
              <a:rPr lang="en-GB" sz="1800" dirty="0" err="1" smtClean="0">
                <a:solidFill>
                  <a:schemeClr val="tx1"/>
                </a:solidFill>
                <a:latin typeface="Calibri" pitchFamily="34" charset="0"/>
                <a:hlinkClick r:id="rId5"/>
              </a:rPr>
              <a:t>Clim</a:t>
            </a:r>
            <a:r>
              <a:rPr lang="en-GB" sz="1800" dirty="0" smtClean="0">
                <a:solidFill>
                  <a:schemeClr val="tx1"/>
                </a:solidFill>
                <a:latin typeface="Calibri" pitchFamily="34" charset="0"/>
                <a:hlinkClick r:id="rId5"/>
              </a:rPr>
              <a:t> </a:t>
            </a:r>
            <a:r>
              <a:rPr lang="en-GB" sz="1800" dirty="0" err="1" smtClean="0">
                <a:solidFill>
                  <a:schemeClr val="tx1"/>
                </a:solidFill>
                <a:latin typeface="Calibri" pitchFamily="34" charset="0"/>
                <a:hlinkClick r:id="rId5"/>
              </a:rPr>
              <a:t>Dyn</a:t>
            </a:r>
            <a:endParaRPr lang="en-GB" sz="1800" dirty="0" smtClean="0">
              <a:solidFill>
                <a:schemeClr val="tx1"/>
              </a:solidFill>
              <a:latin typeface="Calibri" pitchFamily="34" charset="0"/>
            </a:endParaRPr>
          </a:p>
        </p:txBody>
      </p:sp>
      <p:sp>
        <p:nvSpPr>
          <p:cNvPr id="48" name="Rectangle 6"/>
          <p:cNvSpPr txBox="1">
            <a:spLocks noChangeArrowheads="1"/>
          </p:cNvSpPr>
          <p:nvPr/>
        </p:nvSpPr>
        <p:spPr bwMode="auto">
          <a:xfrm>
            <a:off x="233326" y="2204863"/>
            <a:ext cx="1890402" cy="37444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000" dirty="0">
                <a:latin typeface="Calibri" pitchFamily="34" charset="0"/>
              </a:rPr>
              <a:t>↑ </a:t>
            </a:r>
            <a:r>
              <a:rPr lang="en-GB" sz="2000" kern="0" dirty="0" smtClean="0">
                <a:latin typeface="Calibri" pitchFamily="34" charset="0"/>
              </a:rPr>
              <a:t>Monsoonal circulations: </a:t>
            </a:r>
            <a:r>
              <a:rPr lang="en-GB" sz="1800" kern="0" dirty="0" smtClean="0">
                <a:latin typeface="Calibri" pitchFamily="34" charset="0"/>
                <a:hlinkClick r:id="rId6"/>
              </a:rPr>
              <a:t>Levermann et al. (2009) PNAS</a:t>
            </a:r>
            <a:endParaRPr lang="en-GB" sz="1800" kern="0" dirty="0">
              <a:solidFill>
                <a:srgbClr val="FFFFFF"/>
              </a:solidFill>
              <a:latin typeface="Calibri" pitchFamily="34" charset="0"/>
            </a:endParaRPr>
          </a:p>
        </p:txBody>
      </p:sp>
      <p:sp>
        <p:nvSpPr>
          <p:cNvPr id="49" name="Rectangle 6"/>
          <p:cNvSpPr txBox="1">
            <a:spLocks noChangeArrowheads="1"/>
          </p:cNvSpPr>
          <p:nvPr/>
        </p:nvSpPr>
        <p:spPr bwMode="auto">
          <a:xfrm>
            <a:off x="284952" y="1301832"/>
            <a:ext cx="4323052" cy="7540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200" kern="0" dirty="0" smtClean="0">
                <a:latin typeface="Calibri" pitchFamily="34" charset="0"/>
              </a:rPr>
              <a:t>After calculations from 4XCO</a:t>
            </a:r>
            <a:r>
              <a:rPr lang="en-GB" sz="2200" kern="0" baseline="-25000" dirty="0" smtClean="0">
                <a:latin typeface="Calibri" pitchFamily="34" charset="0"/>
              </a:rPr>
              <a:t>2</a:t>
            </a:r>
            <a:r>
              <a:rPr lang="en-GB" sz="2200" kern="0" dirty="0" smtClean="0">
                <a:latin typeface="Calibri" pitchFamily="34" charset="0"/>
              </a:rPr>
              <a:t> from </a:t>
            </a:r>
            <a:r>
              <a:rPr lang="en-GB" sz="2200" kern="1200" dirty="0" smtClean="0">
                <a:solidFill>
                  <a:srgbClr val="FFFFFF"/>
                </a:solidFill>
                <a:latin typeface="Calibri" pitchFamily="34" charset="0"/>
                <a:hlinkClick r:id="rId7"/>
              </a:rPr>
              <a:t>Cao et al. 2012 ERL</a:t>
            </a:r>
            <a:r>
              <a:rPr lang="en-GB" sz="2200" kern="1200" dirty="0" smtClean="0">
                <a:solidFill>
                  <a:srgbClr val="FFFFFF"/>
                </a:solidFill>
                <a:latin typeface="Calibri" pitchFamily="34" charset="0"/>
              </a:rPr>
              <a:t> </a:t>
            </a:r>
            <a:endParaRPr lang="en-GB" sz="2200" kern="0" dirty="0" smtClean="0">
              <a:latin typeface="Calibri" pitchFamily="34" charset="0"/>
            </a:endParaRPr>
          </a:p>
        </p:txBody>
      </p:sp>
      <p:sp>
        <p:nvSpPr>
          <p:cNvPr id="50" name="Rectangle 6"/>
          <p:cNvSpPr txBox="1">
            <a:spLocks noChangeArrowheads="1"/>
          </p:cNvSpPr>
          <p:nvPr/>
        </p:nvSpPr>
        <p:spPr bwMode="auto">
          <a:xfrm>
            <a:off x="233326" y="3362509"/>
            <a:ext cx="1890402" cy="25867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1800" kern="0" dirty="0" smtClean="0">
              <a:latin typeface="Calibri" pitchFamily="34" charset="0"/>
            </a:endParaRPr>
          </a:p>
          <a:p>
            <a:pPr marL="0" indent="0">
              <a:buNone/>
            </a:pPr>
            <a:r>
              <a:rPr lang="en-GB" sz="2000" kern="0" dirty="0" smtClean="0">
                <a:latin typeface="Calibri" pitchFamily="34" charset="0"/>
              </a:rPr>
              <a:t>Energy flows: </a:t>
            </a:r>
            <a:r>
              <a:rPr lang="en-GB" sz="1600" kern="0" dirty="0" smtClean="0">
                <a:latin typeface="Calibri" pitchFamily="34" charset="0"/>
                <a:hlinkClick r:id="rId8"/>
              </a:rPr>
              <a:t>Muller &amp; O’Gorman (2011) Nature </a:t>
            </a:r>
            <a:r>
              <a:rPr lang="en-GB" sz="1600" kern="0" dirty="0" err="1" smtClean="0">
                <a:latin typeface="Calibri" pitchFamily="34" charset="0"/>
                <a:hlinkClick r:id="rId8"/>
              </a:rPr>
              <a:t>Clim</a:t>
            </a:r>
            <a:r>
              <a:rPr lang="en-GB" sz="1600" kern="0" dirty="0" smtClean="0">
                <a:latin typeface="Calibri" pitchFamily="34" charset="0"/>
                <a:hlinkClick r:id="rId8"/>
              </a:rPr>
              <a:t>.</a:t>
            </a:r>
            <a:endParaRPr lang="en-GB" sz="1600" kern="0" dirty="0" smtClean="0">
              <a:latin typeface="Calibri" pitchFamily="34" charset="0"/>
            </a:endParaRPr>
          </a:p>
          <a:p>
            <a:pPr marL="0" lvl="0" indent="0" eaLnBrk="1" hangingPunct="1">
              <a:spcBef>
                <a:spcPct val="0"/>
              </a:spcBef>
              <a:buNone/>
            </a:pPr>
            <a:endParaRPr lang="en-GB" sz="1800" kern="0" dirty="0" smtClean="0">
              <a:latin typeface="Calibri" pitchFamily="34" charset="0"/>
            </a:endParaRPr>
          </a:p>
          <a:p>
            <a:pPr marL="0" lvl="0" indent="0" eaLnBrk="1" hangingPunct="1">
              <a:spcBef>
                <a:spcPct val="0"/>
              </a:spcBef>
              <a:buNone/>
            </a:pPr>
            <a:r>
              <a:rPr lang="en-GB" sz="1800" kern="0" dirty="0" smtClean="0">
                <a:latin typeface="Calibri" pitchFamily="34" charset="0"/>
              </a:rPr>
              <a:t>CO</a:t>
            </a:r>
            <a:r>
              <a:rPr lang="en-GB" sz="1800" kern="0" baseline="-25000" dirty="0" smtClean="0">
                <a:latin typeface="Calibri" pitchFamily="34" charset="0"/>
              </a:rPr>
              <a:t>2</a:t>
            </a:r>
            <a:r>
              <a:rPr lang="en-GB" sz="1800" kern="0" dirty="0" smtClean="0">
                <a:latin typeface="Calibri" pitchFamily="34" charset="0"/>
              </a:rPr>
              <a:t> </a:t>
            </a:r>
            <a:r>
              <a:rPr lang="en-GB" sz="1800" kern="0" dirty="0">
                <a:latin typeface="Calibri" pitchFamily="34" charset="0"/>
              </a:rPr>
              <a:t>bio. Effects – small over </a:t>
            </a:r>
            <a:r>
              <a:rPr lang="en-GB" sz="1800" kern="0" dirty="0" smtClean="0">
                <a:latin typeface="Calibri" pitchFamily="34" charset="0"/>
              </a:rPr>
              <a:t>15yrs?</a:t>
            </a:r>
            <a:r>
              <a:rPr lang="en-GB" sz="1800" kern="0" dirty="0" smtClean="0">
                <a:solidFill>
                  <a:srgbClr val="FFFFFF"/>
                </a:solidFill>
                <a:latin typeface="Calibri" pitchFamily="34" charset="0"/>
              </a:rPr>
              <a:t>:        </a:t>
            </a:r>
            <a:r>
              <a:rPr lang="en-GB" sz="1600" kern="0" dirty="0">
                <a:solidFill>
                  <a:srgbClr val="FFFFFF"/>
                </a:solidFill>
                <a:latin typeface="Calibri" pitchFamily="34" charset="0"/>
                <a:hlinkClick r:id="rId9"/>
              </a:rPr>
              <a:t>Andrews et al. 2010 </a:t>
            </a:r>
            <a:r>
              <a:rPr lang="en-GB" sz="1600" kern="0" dirty="0" err="1">
                <a:solidFill>
                  <a:srgbClr val="FFFFFF"/>
                </a:solidFill>
                <a:latin typeface="Calibri" pitchFamily="34" charset="0"/>
                <a:hlinkClick r:id="rId9"/>
              </a:rPr>
              <a:t>Clim</a:t>
            </a:r>
            <a:r>
              <a:rPr lang="en-GB" sz="1600" kern="0" dirty="0">
                <a:solidFill>
                  <a:srgbClr val="FFFFFF"/>
                </a:solidFill>
                <a:latin typeface="Calibri" pitchFamily="34" charset="0"/>
                <a:hlinkClick r:id="rId9"/>
              </a:rPr>
              <a:t>. </a:t>
            </a:r>
            <a:r>
              <a:rPr lang="en-GB" sz="1600" kern="0" dirty="0" err="1" smtClean="0">
                <a:solidFill>
                  <a:srgbClr val="FFFFFF"/>
                </a:solidFill>
                <a:latin typeface="Calibri" pitchFamily="34" charset="0"/>
                <a:hlinkClick r:id="rId9"/>
              </a:rPr>
              <a:t>Dyn</a:t>
            </a:r>
            <a:r>
              <a:rPr lang="en-GB" sz="1600" kern="0" dirty="0">
                <a:latin typeface="Calibri" pitchFamily="34" charset="0"/>
              </a:rPr>
              <a:t> </a:t>
            </a:r>
            <a:r>
              <a:rPr lang="en-GB" sz="1600" kern="0" dirty="0" smtClean="0">
                <a:latin typeface="Calibri" pitchFamily="34" charset="0"/>
              </a:rPr>
              <a:t>; </a:t>
            </a:r>
            <a:r>
              <a:rPr lang="en-GB" sz="1600" kern="0" dirty="0">
                <a:solidFill>
                  <a:srgbClr val="FFFFFF"/>
                </a:solidFill>
                <a:latin typeface="Calibri" pitchFamily="34" charset="0"/>
                <a:hlinkClick r:id="rId10"/>
              </a:rPr>
              <a:t>Dong et al. (2009) J. </a:t>
            </a:r>
            <a:r>
              <a:rPr lang="en-GB" sz="1600" kern="0" dirty="0" err="1" smtClean="0">
                <a:solidFill>
                  <a:srgbClr val="FFFFFF"/>
                </a:solidFill>
                <a:latin typeface="Calibri" pitchFamily="34" charset="0"/>
                <a:hlinkClick r:id="rId10"/>
              </a:rPr>
              <a:t>Clim</a:t>
            </a:r>
            <a:endParaRPr lang="en-GB" sz="1600" kern="0" dirty="0">
              <a:solidFill>
                <a:srgbClr val="FFFFFF"/>
              </a:solidFill>
              <a:latin typeface="Calibri" pitchFamily="34" charset="0"/>
            </a:endParaRPr>
          </a:p>
        </p:txBody>
      </p:sp>
      <p:sp>
        <p:nvSpPr>
          <p:cNvPr id="3" name="TextBox 2"/>
          <p:cNvSpPr txBox="1"/>
          <p:nvPr/>
        </p:nvSpPr>
        <p:spPr>
          <a:xfrm>
            <a:off x="3563888" y="6093296"/>
            <a:ext cx="3172544" cy="646331"/>
          </a:xfrm>
          <a:prstGeom prst="rect">
            <a:avLst/>
          </a:prstGeom>
          <a:noFill/>
        </p:spPr>
        <p:txBody>
          <a:bodyPr wrap="square" rtlCol="0">
            <a:spAutoFit/>
          </a:bodyPr>
          <a:lstStyle/>
          <a:p>
            <a:r>
              <a:rPr lang="en-GB" sz="1800" dirty="0" smtClean="0">
                <a:solidFill>
                  <a:schemeClr val="tx1"/>
                </a:solidFill>
                <a:latin typeface="Calibri" pitchFamily="34" charset="0"/>
              </a:rPr>
              <a:t>Change from EP to CP El Nino? </a:t>
            </a:r>
            <a:r>
              <a:rPr lang="en-GB" sz="1800" dirty="0" smtClean="0">
                <a:solidFill>
                  <a:schemeClr val="tx1"/>
                </a:solidFill>
                <a:latin typeface="Calibri" pitchFamily="34" charset="0"/>
                <a:hlinkClick r:id="rId11"/>
              </a:rPr>
              <a:t>Xiang et al. (2013) </a:t>
            </a:r>
            <a:r>
              <a:rPr lang="en-GB" sz="1800" dirty="0" err="1" smtClean="0">
                <a:solidFill>
                  <a:schemeClr val="tx1"/>
                </a:solidFill>
                <a:latin typeface="Calibri" pitchFamily="34" charset="0"/>
                <a:hlinkClick r:id="rId11"/>
              </a:rPr>
              <a:t>Clim</a:t>
            </a:r>
            <a:r>
              <a:rPr lang="en-GB" sz="1800" dirty="0" smtClean="0">
                <a:solidFill>
                  <a:schemeClr val="tx1"/>
                </a:solidFill>
                <a:latin typeface="Calibri" pitchFamily="34" charset="0"/>
                <a:hlinkClick r:id="rId11"/>
              </a:rPr>
              <a:t> </a:t>
            </a:r>
            <a:r>
              <a:rPr lang="en-GB" sz="1800" dirty="0" err="1" smtClean="0">
                <a:solidFill>
                  <a:schemeClr val="tx1"/>
                </a:solidFill>
                <a:latin typeface="Calibri" pitchFamily="34" charset="0"/>
                <a:hlinkClick r:id="rId11"/>
              </a:rPr>
              <a:t>Dyn</a:t>
            </a:r>
            <a:endParaRPr lang="en-GB" sz="1800" dirty="0" smtClean="0">
              <a:solidFill>
                <a:schemeClr val="tx1"/>
              </a:solidFill>
              <a:latin typeface="Calibri" pitchFamily="34" charset="0"/>
            </a:endParaRPr>
          </a:p>
        </p:txBody>
      </p:sp>
      <p:sp>
        <p:nvSpPr>
          <p:cNvPr id="4" name="TextBox 3"/>
          <p:cNvSpPr txBox="1"/>
          <p:nvPr/>
        </p:nvSpPr>
        <p:spPr>
          <a:xfrm>
            <a:off x="5718309" y="1720261"/>
            <a:ext cx="3246179" cy="677108"/>
          </a:xfrm>
          <a:prstGeom prst="rect">
            <a:avLst/>
          </a:prstGeom>
          <a:noFill/>
        </p:spPr>
        <p:txBody>
          <a:bodyPr wrap="square" rtlCol="0">
            <a:spAutoFit/>
          </a:bodyPr>
          <a:lstStyle/>
          <a:p>
            <a:pPr algn="r"/>
            <a:r>
              <a:rPr lang="en-GB" sz="2000" dirty="0" smtClean="0">
                <a:solidFill>
                  <a:schemeClr val="tx1"/>
                </a:solidFill>
                <a:latin typeface="+mn-lt"/>
              </a:rPr>
              <a:t>~</a:t>
            </a:r>
            <a:r>
              <a:rPr lang="en-GB" sz="2000" dirty="0" smtClean="0">
                <a:solidFill>
                  <a:schemeClr val="tx1"/>
                </a:solidFill>
                <a:latin typeface="Calibri" pitchFamily="34" charset="0"/>
              </a:rPr>
              <a:t> 0.5-0.6 Wm</a:t>
            </a:r>
            <a:r>
              <a:rPr lang="en-GB" sz="2000" baseline="30000" dirty="0" smtClean="0">
                <a:solidFill>
                  <a:schemeClr val="tx1"/>
                </a:solidFill>
                <a:latin typeface="Calibri" pitchFamily="34" charset="0"/>
              </a:rPr>
              <a:t>-2</a:t>
            </a:r>
            <a:r>
              <a:rPr lang="en-GB" sz="2000" dirty="0" smtClean="0">
                <a:solidFill>
                  <a:schemeClr val="tx1"/>
                </a:solidFill>
                <a:latin typeface="Calibri" pitchFamily="34" charset="0"/>
              </a:rPr>
              <a:t>  </a:t>
            </a:r>
            <a:r>
              <a:rPr lang="en-GB" sz="1800" dirty="0" smtClean="0">
                <a:solidFill>
                  <a:schemeClr val="tx1"/>
                </a:solidFill>
                <a:latin typeface="Calibri" pitchFamily="34" charset="0"/>
              </a:rPr>
              <a:t>e.g. </a:t>
            </a:r>
            <a:r>
              <a:rPr lang="en-GB" sz="1800" dirty="0" smtClean="0">
                <a:solidFill>
                  <a:schemeClr val="tx1"/>
                </a:solidFill>
                <a:latin typeface="Calibri" pitchFamily="34" charset="0"/>
                <a:hlinkClick r:id="rId12"/>
              </a:rPr>
              <a:t>Loeb et al. (2012) Nature Geo</a:t>
            </a:r>
            <a:endParaRPr lang="en-GB" sz="1800" dirty="0" smtClean="0">
              <a:solidFill>
                <a:schemeClr val="tx1"/>
              </a:solidFill>
              <a:latin typeface="Calibri" pitchFamily="34" charset="0"/>
            </a:endParaRPr>
          </a:p>
        </p:txBody>
      </p:sp>
    </p:spTree>
    <p:extLst>
      <p:ext uri="{BB962C8B-B14F-4D97-AF65-F5344CB8AC3E}">
        <p14:creationId xmlns:p14="http://schemas.microsoft.com/office/powerpoint/2010/main" val="419847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P spid="27" grpId="0" animBg="1"/>
      <p:bldP spid="28" grpId="0" animBg="1"/>
      <p:bldP spid="29" grpId="0"/>
      <p:bldP spid="30" grpId="0"/>
      <p:bldP spid="32" grpId="0" animBg="1"/>
      <p:bldP spid="33" grpId="0"/>
      <p:bldP spid="31" grpId="0" animBg="1"/>
      <p:bldP spid="36" grpId="0"/>
      <p:bldP spid="37" grpId="0"/>
      <p:bldP spid="39" grpId="0"/>
      <p:bldP spid="42" grpId="0"/>
      <p:bldP spid="41" grpId="0"/>
      <p:bldP spid="43" grpId="0"/>
      <p:bldP spid="46" grpId="0"/>
      <p:bldP spid="48" grpId="0"/>
      <p:bldP spid="50"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lstStyle/>
          <a:p>
            <a:r>
              <a:rPr lang="en-GB" dirty="0" smtClean="0">
                <a:solidFill>
                  <a:srgbClr val="0070C0"/>
                </a:solidFill>
                <a:latin typeface="Calibri" pitchFamily="34" charset="0"/>
              </a:rPr>
              <a:t>Conclusions</a:t>
            </a:r>
            <a:endParaRPr lang="en-GB" dirty="0">
              <a:solidFill>
                <a:srgbClr val="0070C0"/>
              </a:solidFill>
              <a:latin typeface="Calibri" pitchFamily="34" charset="0"/>
            </a:endParaRPr>
          </a:p>
        </p:txBody>
      </p:sp>
      <p:sp>
        <p:nvSpPr>
          <p:cNvPr id="4" name="Content Placeholder 3"/>
          <p:cNvSpPr>
            <a:spLocks noGrp="1"/>
          </p:cNvSpPr>
          <p:nvPr>
            <p:ph idx="1"/>
          </p:nvPr>
        </p:nvSpPr>
        <p:spPr>
          <a:xfrm>
            <a:off x="395536" y="1052736"/>
            <a:ext cx="8352928" cy="5256584"/>
          </a:xfrm>
        </p:spPr>
        <p:txBody>
          <a:bodyPr/>
          <a:lstStyle/>
          <a:p>
            <a:r>
              <a:rPr lang="en-GB" sz="2400" dirty="0" err="1" smtClean="0">
                <a:latin typeface="Calibri" pitchFamily="34" charset="0"/>
              </a:rPr>
              <a:t>Radiative</a:t>
            </a:r>
            <a:r>
              <a:rPr lang="en-GB" sz="2400" dirty="0" smtClean="0">
                <a:latin typeface="Calibri" pitchFamily="34" charset="0"/>
              </a:rPr>
              <a:t> energy balance is fundamental to climate response</a:t>
            </a:r>
          </a:p>
          <a:p>
            <a:pPr marL="0" indent="0">
              <a:buNone/>
            </a:pPr>
            <a:r>
              <a:rPr lang="en-GB" sz="2200" u="sng" dirty="0" smtClean="0">
                <a:latin typeface="Calibri" pitchFamily="34" charset="0"/>
              </a:rPr>
              <a:t>Energy </a:t>
            </a:r>
            <a:r>
              <a:rPr lang="en-GB" sz="2200" u="sng" dirty="0">
                <a:latin typeface="Calibri" pitchFamily="34" charset="0"/>
              </a:rPr>
              <a:t>and moisture </a:t>
            </a:r>
            <a:r>
              <a:rPr lang="en-GB" sz="2200" u="sng" dirty="0" smtClean="0">
                <a:latin typeface="Calibri" pitchFamily="34" charset="0"/>
              </a:rPr>
              <a:t>balance </a:t>
            </a:r>
            <a:r>
              <a:rPr lang="en-GB" sz="2200" u="sng" dirty="0">
                <a:latin typeface="Calibri" pitchFamily="34" charset="0"/>
              </a:rPr>
              <a:t>powerful constraints on </a:t>
            </a:r>
            <a:r>
              <a:rPr lang="en-GB" sz="2200" u="sng" dirty="0" smtClean="0">
                <a:latin typeface="Calibri" pitchFamily="34" charset="0"/>
              </a:rPr>
              <a:t>global water cycle</a:t>
            </a:r>
            <a:endParaRPr lang="en-GB" sz="2400" u="sng" dirty="0" smtClean="0">
              <a:latin typeface="Calibri" pitchFamily="34" charset="0"/>
            </a:endParaRPr>
          </a:p>
          <a:p>
            <a:r>
              <a:rPr lang="en-GB" sz="2400" dirty="0" smtClean="0">
                <a:latin typeface="Calibri" pitchFamily="34" charset="0"/>
              </a:rPr>
              <a:t>Global </a:t>
            </a:r>
            <a:r>
              <a:rPr lang="en-GB" sz="2400" dirty="0">
                <a:latin typeface="Calibri" pitchFamily="34" charset="0"/>
              </a:rPr>
              <a:t>precipitation rises </a:t>
            </a:r>
            <a:r>
              <a:rPr lang="en-GB" sz="2400" dirty="0" smtClean="0">
                <a:latin typeface="Calibri" pitchFamily="34" charset="0"/>
              </a:rPr>
              <a:t>with </a:t>
            </a:r>
            <a:r>
              <a:rPr lang="en-GB" sz="2400" dirty="0">
                <a:latin typeface="Calibri" pitchFamily="34" charset="0"/>
              </a:rPr>
              <a:t>surface warming (</a:t>
            </a:r>
            <a:r>
              <a:rPr lang="en-GB" sz="2400" dirty="0"/>
              <a:t>~</a:t>
            </a:r>
            <a:r>
              <a:rPr lang="en-GB" sz="2400" dirty="0">
                <a:latin typeface="Calibri" pitchFamily="34" charset="0"/>
              </a:rPr>
              <a:t>2%/K) </a:t>
            </a:r>
            <a:endParaRPr lang="en-GB" sz="2400" dirty="0" smtClean="0">
              <a:latin typeface="Calibri" pitchFamily="34" charset="0"/>
            </a:endParaRPr>
          </a:p>
          <a:p>
            <a:r>
              <a:rPr lang="en-GB" sz="2400" dirty="0" smtClean="0">
                <a:latin typeface="Calibri" pitchFamily="34" charset="0"/>
              </a:rPr>
              <a:t>Direct effects of </a:t>
            </a:r>
            <a:r>
              <a:rPr lang="en-GB" sz="2400" dirty="0" err="1" smtClean="0">
                <a:latin typeface="Calibri" pitchFamily="34" charset="0"/>
              </a:rPr>
              <a:t>radiative</a:t>
            </a:r>
            <a:r>
              <a:rPr lang="en-GB" sz="2400" dirty="0" smtClean="0">
                <a:latin typeface="Calibri" pitchFamily="34" charset="0"/>
              </a:rPr>
              <a:t> forcing from greenhouse gases/ absorbing aerosol cause </a:t>
            </a:r>
            <a:r>
              <a:rPr lang="en-GB" sz="2400" dirty="0" smtClean="0">
                <a:solidFill>
                  <a:srgbClr val="FF0000"/>
                </a:solidFill>
                <a:latin typeface="Calibri" pitchFamily="34" charset="0"/>
              </a:rPr>
              <a:t>rapid adjustments </a:t>
            </a:r>
            <a:r>
              <a:rPr lang="en-GB" sz="2400" dirty="0" smtClean="0">
                <a:latin typeface="Calibri" pitchFamily="34" charset="0"/>
              </a:rPr>
              <a:t>in E and P (+cloud) </a:t>
            </a:r>
          </a:p>
          <a:p>
            <a:r>
              <a:rPr lang="en-GB" sz="2400" dirty="0" smtClean="0">
                <a:latin typeface="Calibri" pitchFamily="34" charset="0"/>
              </a:rPr>
              <a:t>Current &amp; future </a:t>
            </a:r>
            <a:r>
              <a:rPr lang="en-GB" sz="2400" dirty="0" smtClean="0">
                <a:solidFill>
                  <a:schemeClr val="accent2"/>
                </a:solidFill>
                <a:latin typeface="Calibri" pitchFamily="34" charset="0"/>
              </a:rPr>
              <a:t>increases in wet and dry extremes</a:t>
            </a:r>
          </a:p>
          <a:p>
            <a:pPr lvl="1"/>
            <a:r>
              <a:rPr lang="en-GB" sz="2000" dirty="0" smtClean="0">
                <a:latin typeface="Calibri" pitchFamily="34" charset="0"/>
              </a:rPr>
              <a:t>Linked to rises in low-level moisture of about 7%/K</a:t>
            </a:r>
          </a:p>
          <a:p>
            <a:pPr lvl="1"/>
            <a:r>
              <a:rPr lang="en-GB" sz="2000" dirty="0">
                <a:latin typeface="Calibri" pitchFamily="34" charset="0"/>
              </a:rPr>
              <a:t>C</a:t>
            </a:r>
            <a:r>
              <a:rPr lang="en-GB" sz="2000" dirty="0" smtClean="0">
                <a:latin typeface="Calibri" pitchFamily="34" charset="0"/>
              </a:rPr>
              <a:t>ombined energy and moisture balance constraints via circulation</a:t>
            </a:r>
          </a:p>
          <a:p>
            <a:r>
              <a:rPr lang="en-GB" sz="2400" b="1" dirty="0" smtClean="0">
                <a:latin typeface="Calibri" pitchFamily="34" charset="0"/>
              </a:rPr>
              <a:t>Aerosol </a:t>
            </a:r>
            <a:r>
              <a:rPr lang="en-GB" sz="2400" b="1" dirty="0" err="1" smtClean="0">
                <a:latin typeface="Calibri" pitchFamily="34" charset="0"/>
              </a:rPr>
              <a:t>radiative</a:t>
            </a:r>
            <a:r>
              <a:rPr lang="en-GB" sz="2400" b="1" dirty="0" smtClean="0">
                <a:latin typeface="Calibri" pitchFamily="34" charset="0"/>
              </a:rPr>
              <a:t> forcing </a:t>
            </a:r>
            <a:r>
              <a:rPr lang="en-GB" sz="2400" dirty="0" smtClean="0">
                <a:latin typeface="Calibri" pitchFamily="34" charset="0"/>
              </a:rPr>
              <a:t>appears key in determining global and circulation-driven precipitation responses</a:t>
            </a:r>
          </a:p>
          <a:p>
            <a:pPr>
              <a:buClr>
                <a:schemeClr val="tx1"/>
              </a:buClr>
            </a:pPr>
            <a:r>
              <a:rPr lang="en-GB" sz="2400" dirty="0" smtClean="0">
                <a:solidFill>
                  <a:srgbClr val="FF0000"/>
                </a:solidFill>
                <a:latin typeface="Calibri" pitchFamily="34" charset="0"/>
              </a:rPr>
              <a:t>Heating </a:t>
            </a:r>
            <a:r>
              <a:rPr lang="en-GB" sz="2400" dirty="0">
                <a:solidFill>
                  <a:srgbClr val="FF0000"/>
                </a:solidFill>
                <a:latin typeface="Calibri" pitchFamily="34" charset="0"/>
              </a:rPr>
              <a:t>of Earth continues </a:t>
            </a:r>
            <a:r>
              <a:rPr lang="en-GB" sz="2400" dirty="0">
                <a:latin typeface="Calibri" pitchFamily="34" charset="0"/>
              </a:rPr>
              <a:t>at rate of </a:t>
            </a:r>
            <a:r>
              <a:rPr lang="en-GB" sz="2800" dirty="0" smtClean="0">
                <a:latin typeface="Calibri" pitchFamily="34" charset="0"/>
              </a:rPr>
              <a:t>≈</a:t>
            </a:r>
            <a:r>
              <a:rPr lang="en-GB" sz="2800" dirty="0" smtClean="0"/>
              <a:t> </a:t>
            </a:r>
            <a:r>
              <a:rPr lang="en-GB" sz="2400" dirty="0" smtClean="0">
                <a:latin typeface="Calibri" pitchFamily="34" charset="0"/>
              </a:rPr>
              <a:t>0.6 </a:t>
            </a:r>
            <a:r>
              <a:rPr lang="en-GB" sz="2400" dirty="0" err="1" smtClean="0">
                <a:latin typeface="Calibri" pitchFamily="34" charset="0"/>
              </a:rPr>
              <a:t>Wm</a:t>
            </a:r>
            <a:r>
              <a:rPr lang="en-GB" sz="2400" baseline="30000" dirty="0" smtClean="0">
                <a:latin typeface="Calibri" pitchFamily="34" charset="0"/>
              </a:rPr>
              <a:t>–2</a:t>
            </a:r>
            <a:r>
              <a:rPr lang="en-GB" sz="2400" dirty="0" smtClean="0">
                <a:latin typeface="Calibri" pitchFamily="34" charset="0"/>
              </a:rPr>
              <a:t> </a:t>
            </a:r>
            <a:r>
              <a:rPr lang="en-GB" sz="2400" dirty="0">
                <a:latin typeface="Calibri" pitchFamily="34" charset="0"/>
              </a:rPr>
              <a:t>over the last decade </a:t>
            </a:r>
            <a:r>
              <a:rPr lang="en-GB" sz="2400" dirty="0">
                <a:solidFill>
                  <a:schemeClr val="accent2"/>
                </a:solidFill>
                <a:latin typeface="Calibri" pitchFamily="34" charset="0"/>
              </a:rPr>
              <a:t>despite stable Surface </a:t>
            </a:r>
            <a:r>
              <a:rPr lang="en-GB" sz="2400" dirty="0" smtClean="0">
                <a:solidFill>
                  <a:schemeClr val="accent2"/>
                </a:solidFill>
                <a:latin typeface="Calibri" pitchFamily="34" charset="0"/>
              </a:rPr>
              <a:t>Temperature</a:t>
            </a:r>
            <a:endParaRPr lang="en-GB" sz="2400" dirty="0">
              <a:solidFill>
                <a:schemeClr val="accent2"/>
              </a:solidFill>
              <a:latin typeface="Calibri" pitchFamily="34" charset="0"/>
            </a:endParaRPr>
          </a:p>
        </p:txBody>
      </p:sp>
    </p:spTree>
    <p:extLst>
      <p:ext uri="{BB962C8B-B14F-4D97-AF65-F5344CB8AC3E}">
        <p14:creationId xmlns:p14="http://schemas.microsoft.com/office/powerpoint/2010/main" val="283282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1246802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latin typeface="Calibri" pitchFamily="34" charset="0"/>
                <a:cs typeface="Calibri" pitchFamily="34" charset="0"/>
              </a:rPr>
              <a:t>Variation in net radiation since 1985</a:t>
            </a:r>
            <a:endParaRPr lang="en-GB" sz="4000" dirty="0">
              <a:latin typeface="Calibri" pitchFamily="34" charset="0"/>
              <a:cs typeface="Calibri" pitchFamily="34" charset="0"/>
            </a:endParaRPr>
          </a:p>
        </p:txBody>
      </p:sp>
      <p:pic>
        <p:nvPicPr>
          <p:cNvPr id="10" name="Picture 9" descr="ERB_WFOV_CERES_cmip.png"/>
          <p:cNvPicPr>
            <a:picLocks noChangeAspect="1"/>
          </p:cNvPicPr>
          <p:nvPr/>
        </p:nvPicPr>
        <p:blipFill>
          <a:blip r:embed="rId3" cstate="print"/>
          <a:stretch>
            <a:fillRect/>
          </a:stretch>
        </p:blipFill>
        <p:spPr>
          <a:xfrm>
            <a:off x="360040" y="1340768"/>
            <a:ext cx="8316416" cy="4158208"/>
          </a:xfrm>
          <a:prstGeom prst="rect">
            <a:avLst/>
          </a:prstGeom>
        </p:spPr>
      </p:pic>
      <p:sp>
        <p:nvSpPr>
          <p:cNvPr id="5" name="TextBox 4"/>
          <p:cNvSpPr txBox="1"/>
          <p:nvPr/>
        </p:nvSpPr>
        <p:spPr>
          <a:xfrm>
            <a:off x="3131840" y="5661248"/>
            <a:ext cx="5544616" cy="369332"/>
          </a:xfrm>
          <a:prstGeom prst="rect">
            <a:avLst/>
          </a:prstGeom>
          <a:noFill/>
        </p:spPr>
        <p:txBody>
          <a:bodyPr wrap="square" rtlCol="0">
            <a:spAutoFit/>
          </a:bodyPr>
          <a:lstStyle/>
          <a:p>
            <a:r>
              <a:rPr lang="en-GB" sz="1800" dirty="0" smtClean="0">
                <a:solidFill>
                  <a:schemeClr val="tx1"/>
                </a:solidFill>
                <a:latin typeface="Arial" pitchFamily="34" charset="0"/>
                <a:cs typeface="Arial" pitchFamily="34" charset="0"/>
              </a:rPr>
              <a:t>60S-60N, after </a:t>
            </a:r>
            <a:r>
              <a:rPr lang="en-GB" sz="1800" dirty="0" smtClean="0">
                <a:solidFill>
                  <a:schemeClr val="tx1"/>
                </a:solidFill>
                <a:latin typeface="Arial" pitchFamily="34" charset="0"/>
                <a:cs typeface="Arial" pitchFamily="34" charset="0"/>
                <a:hlinkClick r:id="rId4"/>
              </a:rPr>
              <a:t>Allan (2011) </a:t>
            </a:r>
            <a:r>
              <a:rPr lang="en-GB" sz="1800" dirty="0" err="1" smtClean="0">
                <a:solidFill>
                  <a:schemeClr val="tx1"/>
                </a:solidFill>
                <a:latin typeface="Arial" pitchFamily="34" charset="0"/>
                <a:cs typeface="Arial" pitchFamily="34" charset="0"/>
                <a:hlinkClick r:id="rId4"/>
              </a:rPr>
              <a:t>Meteorol</a:t>
            </a:r>
            <a:r>
              <a:rPr lang="en-GB" sz="1800" dirty="0" smtClean="0">
                <a:solidFill>
                  <a:schemeClr val="tx1"/>
                </a:solidFill>
                <a:latin typeface="Arial" pitchFamily="34" charset="0"/>
                <a:cs typeface="Arial" pitchFamily="34" charset="0"/>
                <a:hlinkClick r:id="rId4"/>
              </a:rPr>
              <a:t>. Apps</a:t>
            </a:r>
            <a:endParaRPr lang="en-GB" sz="1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833284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latin typeface="Calibri" pitchFamily="34" charset="0"/>
              </a:rPr>
              <a:t>How is global climate change progressing?</a:t>
            </a:r>
            <a:endParaRPr lang="en-GB" sz="3600" dirty="0">
              <a:latin typeface="Calibri" pitchFamily="34" charset="0"/>
            </a:endParaRPr>
          </a:p>
        </p:txBody>
      </p:sp>
      <p:pic>
        <p:nvPicPr>
          <p:cNvPr id="1026" name="Picture 2" descr="\\METOPRIME\sgs02rpa\PROJECTS\PAGODA\plots\Global_P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196752"/>
            <a:ext cx="8442905" cy="38949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5229200"/>
            <a:ext cx="7848872" cy="584775"/>
          </a:xfrm>
          <a:prstGeom prst="rect">
            <a:avLst/>
          </a:prstGeom>
          <a:noFill/>
        </p:spPr>
        <p:txBody>
          <a:bodyPr wrap="square" rtlCol="0">
            <a:spAutoFit/>
          </a:bodyPr>
          <a:lstStyle/>
          <a:p>
            <a:r>
              <a:rPr lang="en-GB" sz="3200" dirty="0" smtClean="0">
                <a:solidFill>
                  <a:srgbClr val="C00000"/>
                </a:solidFill>
                <a:latin typeface="Calibri" pitchFamily="34" charset="0"/>
              </a:rPr>
              <a:t>Global Heating</a:t>
            </a:r>
            <a:r>
              <a:rPr lang="en-GB" sz="3200" dirty="0" smtClean="0">
                <a:solidFill>
                  <a:schemeClr val="tx1"/>
                </a:solidFill>
                <a:latin typeface="Calibri" pitchFamily="34" charset="0"/>
              </a:rPr>
              <a:t>			</a:t>
            </a:r>
            <a:r>
              <a:rPr lang="en-GB" sz="3200" dirty="0" smtClean="0">
                <a:solidFill>
                  <a:srgbClr val="0070C0"/>
                </a:solidFill>
                <a:latin typeface="Calibri" pitchFamily="34" charset="0"/>
              </a:rPr>
              <a:t>Global Wetting</a:t>
            </a:r>
            <a:endParaRPr lang="en-GB" sz="3200" dirty="0">
              <a:solidFill>
                <a:srgbClr val="0070C0"/>
              </a:solidFill>
              <a:latin typeface="Calibri" pitchFamily="34" charset="0"/>
            </a:endParaRPr>
          </a:p>
        </p:txBody>
      </p:sp>
    </p:spTree>
    <p:extLst>
      <p:ext uri="{BB962C8B-B14F-4D97-AF65-F5344CB8AC3E}">
        <p14:creationId xmlns:p14="http://schemas.microsoft.com/office/powerpoint/2010/main" val="3923561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3522"/>
          <a:stretch/>
        </p:blipFill>
        <p:spPr bwMode="auto">
          <a:xfrm>
            <a:off x="323528" y="908720"/>
            <a:ext cx="4265876" cy="26172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3598"/>
          <a:stretch/>
        </p:blipFill>
        <p:spPr bwMode="auto">
          <a:xfrm>
            <a:off x="304003" y="3535176"/>
            <a:ext cx="4285402" cy="26340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gure 1"/>
          <p:cNvPicPr>
            <a:picLocks noChangeAspect="1" noChangeArrowheads="1"/>
          </p:cNvPicPr>
          <p:nvPr/>
        </p:nvPicPr>
        <p:blipFill rotWithShape="1">
          <a:blip r:embed="rId5">
            <a:extLst>
              <a:ext uri="{28A0092B-C50C-407E-A947-70E740481C1C}">
                <a14:useLocalDpi xmlns:a14="http://schemas.microsoft.com/office/drawing/2010/main" val="0"/>
              </a:ext>
            </a:extLst>
          </a:blip>
          <a:srcRect b="66062"/>
          <a:stretch/>
        </p:blipFill>
        <p:spPr bwMode="auto">
          <a:xfrm>
            <a:off x="4709794" y="1052736"/>
            <a:ext cx="4254694" cy="2503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gure 1"/>
          <p:cNvPicPr>
            <a:picLocks noChangeAspect="1" noChangeArrowheads="1"/>
          </p:cNvPicPr>
          <p:nvPr/>
        </p:nvPicPr>
        <p:blipFill rotWithShape="1">
          <a:blip r:embed="rId5">
            <a:extLst>
              <a:ext uri="{28A0092B-C50C-407E-A947-70E740481C1C}">
                <a14:useLocalDpi xmlns:a14="http://schemas.microsoft.com/office/drawing/2010/main" val="0"/>
              </a:ext>
            </a:extLst>
          </a:blip>
          <a:srcRect l="2734" t="71892" r="-2734"/>
          <a:stretch/>
        </p:blipFill>
        <p:spPr bwMode="auto">
          <a:xfrm>
            <a:off x="4709794" y="3717032"/>
            <a:ext cx="4398710" cy="24808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5373216"/>
            <a:ext cx="2592288" cy="461665"/>
          </a:xfrm>
          <a:prstGeom prst="rect">
            <a:avLst/>
          </a:prstGeom>
          <a:noFill/>
        </p:spPr>
        <p:txBody>
          <a:bodyPr wrap="square" rtlCol="0">
            <a:spAutoFit/>
          </a:bodyPr>
          <a:lstStyle/>
          <a:p>
            <a:r>
              <a:rPr lang="en-GB" sz="2400" dirty="0" err="1" smtClean="0">
                <a:solidFill>
                  <a:schemeClr val="tx1"/>
                </a:solidFill>
                <a:latin typeface="Calibri" pitchFamily="34" charset="0"/>
                <a:hlinkClick r:id="rId6"/>
              </a:rPr>
              <a:t>Previdi</a:t>
            </a:r>
            <a:r>
              <a:rPr lang="en-GB" sz="2400" dirty="0" smtClean="0">
                <a:solidFill>
                  <a:schemeClr val="tx1"/>
                </a:solidFill>
                <a:latin typeface="Calibri" pitchFamily="34" charset="0"/>
                <a:hlinkClick r:id="rId6"/>
              </a:rPr>
              <a:t> (2010) ERL</a:t>
            </a:r>
            <a:endParaRPr lang="en-GB" sz="2400" dirty="0">
              <a:solidFill>
                <a:schemeClr val="tx1"/>
              </a:solidFill>
              <a:latin typeface="Calibri" pitchFamily="34" charset="0"/>
            </a:endParaRPr>
          </a:p>
        </p:txBody>
      </p:sp>
      <p:sp>
        <p:nvSpPr>
          <p:cNvPr id="4" name="Title 3"/>
          <p:cNvSpPr>
            <a:spLocks noGrp="1"/>
          </p:cNvSpPr>
          <p:nvPr>
            <p:ph type="title"/>
          </p:nvPr>
        </p:nvSpPr>
        <p:spPr>
          <a:xfrm>
            <a:off x="734888" y="116632"/>
            <a:ext cx="8229600" cy="778098"/>
          </a:xfrm>
          <a:solidFill>
            <a:schemeClr val="bg1"/>
          </a:solidFill>
        </p:spPr>
        <p:txBody>
          <a:bodyPr/>
          <a:lstStyle/>
          <a:p>
            <a:r>
              <a:rPr lang="en-GB" sz="3600" dirty="0" smtClean="0">
                <a:solidFill>
                  <a:srgbClr val="0070C0"/>
                </a:solidFill>
                <a:latin typeface="Calibri" pitchFamily="34" charset="0"/>
              </a:rPr>
              <a:t>Altitude dependence of response (kernels)</a:t>
            </a:r>
            <a:endParaRPr lang="en-GB" sz="3600" dirty="0">
              <a:solidFill>
                <a:srgbClr val="0070C0"/>
              </a:solidFill>
              <a:latin typeface="Calibri" pitchFamily="34" charset="0"/>
            </a:endParaRPr>
          </a:p>
        </p:txBody>
      </p:sp>
      <p:sp>
        <p:nvSpPr>
          <p:cNvPr id="5" name="TextBox 4"/>
          <p:cNvSpPr txBox="1"/>
          <p:nvPr/>
        </p:nvSpPr>
        <p:spPr>
          <a:xfrm>
            <a:off x="611560" y="6197910"/>
            <a:ext cx="7632848" cy="461665"/>
          </a:xfrm>
          <a:prstGeom prst="rect">
            <a:avLst/>
          </a:prstGeom>
          <a:noFill/>
        </p:spPr>
        <p:txBody>
          <a:bodyPr wrap="square" rtlCol="0">
            <a:spAutoFit/>
          </a:bodyPr>
          <a:lstStyle/>
          <a:p>
            <a:r>
              <a:rPr lang="en-GB" sz="2400" dirty="0" smtClean="0">
                <a:solidFill>
                  <a:schemeClr val="tx1"/>
                </a:solidFill>
                <a:latin typeface="Calibri" pitchFamily="34" charset="0"/>
              </a:rPr>
              <a:t>See also </a:t>
            </a:r>
            <a:r>
              <a:rPr lang="en-GB" sz="2400" dirty="0" smtClean="0">
                <a:solidFill>
                  <a:schemeClr val="tx1"/>
                </a:solidFill>
                <a:latin typeface="Calibri" pitchFamily="34" charset="0"/>
                <a:hlinkClick r:id="rId7"/>
              </a:rPr>
              <a:t>O’Gorman et al. (2012) </a:t>
            </a:r>
            <a:r>
              <a:rPr lang="en-GB" sz="2400" dirty="0" err="1" smtClean="0">
                <a:solidFill>
                  <a:schemeClr val="tx1"/>
                </a:solidFill>
                <a:latin typeface="Calibri" pitchFamily="34" charset="0"/>
                <a:hlinkClick r:id="rId7"/>
              </a:rPr>
              <a:t>Surv</a:t>
            </a:r>
            <a:r>
              <a:rPr lang="en-GB" sz="2400" dirty="0" smtClean="0">
                <a:solidFill>
                  <a:schemeClr val="tx1"/>
                </a:solidFill>
                <a:latin typeface="Calibri" pitchFamily="34" charset="0"/>
                <a:hlinkClick r:id="rId7"/>
              </a:rPr>
              <a:t>. </a:t>
            </a:r>
            <a:r>
              <a:rPr lang="en-GB" sz="2400" dirty="0" err="1" smtClean="0">
                <a:solidFill>
                  <a:schemeClr val="tx1"/>
                </a:solidFill>
                <a:latin typeface="Calibri" pitchFamily="34" charset="0"/>
                <a:hlinkClick r:id="rId7"/>
              </a:rPr>
              <a:t>Geophys</a:t>
            </a:r>
            <a:endParaRPr lang="en-GB" sz="2400" dirty="0">
              <a:solidFill>
                <a:schemeClr val="tx1"/>
              </a:solidFill>
              <a:latin typeface="Calibri" pitchFamily="34" charset="0"/>
            </a:endParaRPr>
          </a:p>
        </p:txBody>
      </p:sp>
    </p:spTree>
    <p:extLst>
      <p:ext uri="{BB962C8B-B14F-4D97-AF65-F5344CB8AC3E}">
        <p14:creationId xmlns:p14="http://schemas.microsoft.com/office/powerpoint/2010/main" val="390862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7211144" cy="792088"/>
          </a:xfrm>
        </p:spPr>
        <p:txBody>
          <a:bodyPr/>
          <a:lstStyle/>
          <a:p>
            <a:r>
              <a:rPr lang="en-GB" sz="3600" dirty="0" smtClean="0">
                <a:solidFill>
                  <a:srgbClr val="0070C0"/>
                </a:solidFill>
                <a:latin typeface="Calibri" pitchFamily="34" charset="0"/>
              </a:rPr>
              <a:t>Quantifying Hydrological </a:t>
            </a:r>
            <a:r>
              <a:rPr lang="en-GB" sz="3600" dirty="0">
                <a:solidFill>
                  <a:srgbClr val="0070C0"/>
                </a:solidFill>
                <a:latin typeface="Calibri" pitchFamily="34" charset="0"/>
              </a:rPr>
              <a:t>F</a:t>
            </a:r>
            <a:r>
              <a:rPr lang="en-GB" sz="3600" dirty="0" smtClean="0">
                <a:solidFill>
                  <a:srgbClr val="0070C0"/>
                </a:solidFill>
                <a:latin typeface="Calibri" pitchFamily="34" charset="0"/>
              </a:rPr>
              <a:t>eedbacks</a:t>
            </a:r>
            <a:endParaRPr lang="en-GB" sz="3600" dirty="0">
              <a:solidFill>
                <a:srgbClr val="0070C0"/>
              </a:solidFill>
              <a:latin typeface="Calibri" pitchFamily="34"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14388"/>
            <a:ext cx="80772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7584" y="6069323"/>
            <a:ext cx="7632848" cy="400110"/>
          </a:xfrm>
          <a:prstGeom prst="rect">
            <a:avLst/>
          </a:prstGeom>
          <a:noFill/>
        </p:spPr>
        <p:txBody>
          <a:bodyPr wrap="square" rtlCol="0">
            <a:spAutoFit/>
          </a:bodyPr>
          <a:lstStyle/>
          <a:p>
            <a:r>
              <a:rPr lang="en-GB" sz="2000" dirty="0" smtClean="0">
                <a:solidFill>
                  <a:schemeClr val="tx1"/>
                </a:solidFill>
                <a:latin typeface="Calibri" pitchFamily="34" charset="0"/>
                <a:hlinkClick r:id="rId3"/>
              </a:rPr>
              <a:t>O’Gorman et al. (2012) </a:t>
            </a:r>
            <a:r>
              <a:rPr lang="en-GB" sz="2000" dirty="0" err="1" smtClean="0">
                <a:solidFill>
                  <a:schemeClr val="tx1"/>
                </a:solidFill>
                <a:latin typeface="Calibri" pitchFamily="34" charset="0"/>
                <a:hlinkClick r:id="rId3"/>
              </a:rPr>
              <a:t>Surv</a:t>
            </a:r>
            <a:r>
              <a:rPr lang="en-GB" sz="2000" dirty="0" smtClean="0">
                <a:solidFill>
                  <a:schemeClr val="tx1"/>
                </a:solidFill>
                <a:latin typeface="Calibri" pitchFamily="34" charset="0"/>
                <a:hlinkClick r:id="rId3"/>
              </a:rPr>
              <a:t>. </a:t>
            </a:r>
            <a:r>
              <a:rPr lang="en-GB" sz="2000" dirty="0" err="1" smtClean="0">
                <a:solidFill>
                  <a:schemeClr val="tx1"/>
                </a:solidFill>
                <a:latin typeface="Calibri" pitchFamily="34" charset="0"/>
                <a:hlinkClick r:id="rId3"/>
              </a:rPr>
              <a:t>Geophys</a:t>
            </a:r>
            <a:r>
              <a:rPr lang="en-GB" sz="2000" dirty="0" smtClean="0">
                <a:solidFill>
                  <a:schemeClr val="tx1"/>
                </a:solidFill>
                <a:latin typeface="Calibri" pitchFamily="34" charset="0"/>
              </a:rPr>
              <a:t>; see also </a:t>
            </a:r>
            <a:r>
              <a:rPr lang="en-GB" sz="2000" dirty="0">
                <a:solidFill>
                  <a:schemeClr val="tx1"/>
                </a:solidFill>
                <a:latin typeface="Calibri" pitchFamily="34" charset="0"/>
                <a:hlinkClick r:id="rId4"/>
              </a:rPr>
              <a:t>Previdi (2010) </a:t>
            </a:r>
            <a:r>
              <a:rPr lang="en-GB" sz="2000" dirty="0" smtClean="0">
                <a:solidFill>
                  <a:schemeClr val="tx1"/>
                </a:solidFill>
                <a:latin typeface="Calibri" pitchFamily="34" charset="0"/>
                <a:hlinkClick r:id="rId4"/>
              </a:rPr>
              <a:t>ERL</a:t>
            </a:r>
            <a:endParaRPr lang="en-GB" sz="2000" dirty="0">
              <a:solidFill>
                <a:schemeClr val="tx1"/>
              </a:solidFill>
              <a:latin typeface="Calibri" pitchFamily="34" charset="0"/>
            </a:endParaRPr>
          </a:p>
        </p:txBody>
      </p:sp>
      <p:sp>
        <p:nvSpPr>
          <p:cNvPr id="4" name="TextBox 3"/>
          <p:cNvSpPr txBox="1"/>
          <p:nvPr/>
        </p:nvSpPr>
        <p:spPr>
          <a:xfrm>
            <a:off x="6948264" y="1619508"/>
            <a:ext cx="2304256" cy="369332"/>
          </a:xfrm>
          <a:prstGeom prst="rect">
            <a:avLst/>
          </a:prstGeom>
          <a:noFill/>
        </p:spPr>
        <p:txBody>
          <a:bodyPr wrap="square" rtlCol="0">
            <a:spAutoFit/>
          </a:bodyPr>
          <a:lstStyle/>
          <a:p>
            <a:r>
              <a:rPr lang="en-GB" sz="1800" dirty="0" smtClean="0">
                <a:solidFill>
                  <a:srgbClr val="FF0000"/>
                </a:solidFill>
                <a:latin typeface="Calibri" pitchFamily="34" charset="0"/>
              </a:rPr>
              <a:t>↑ </a:t>
            </a:r>
            <a:r>
              <a:rPr lang="en-GB" sz="1800" dirty="0" err="1" smtClean="0">
                <a:solidFill>
                  <a:srgbClr val="FF0000"/>
                </a:solidFill>
                <a:latin typeface="Calibri" pitchFamily="34" charset="0"/>
              </a:rPr>
              <a:t>Radiative</a:t>
            </a:r>
            <a:r>
              <a:rPr lang="en-GB" sz="1800" dirty="0" smtClean="0">
                <a:solidFill>
                  <a:srgbClr val="FF0000"/>
                </a:solidFill>
                <a:latin typeface="Calibri" pitchFamily="34" charset="0"/>
              </a:rPr>
              <a:t> heating</a:t>
            </a:r>
            <a:endParaRPr lang="en-GB" sz="1800" dirty="0">
              <a:solidFill>
                <a:srgbClr val="FF0000"/>
              </a:solidFill>
              <a:latin typeface="Calibri" pitchFamily="34" charset="0"/>
            </a:endParaRPr>
          </a:p>
        </p:txBody>
      </p:sp>
      <p:sp>
        <p:nvSpPr>
          <p:cNvPr id="7" name="TextBox 6"/>
          <p:cNvSpPr txBox="1"/>
          <p:nvPr/>
        </p:nvSpPr>
        <p:spPr>
          <a:xfrm>
            <a:off x="6948264" y="2339588"/>
            <a:ext cx="2304256" cy="369332"/>
          </a:xfrm>
          <a:prstGeom prst="rect">
            <a:avLst/>
          </a:prstGeom>
          <a:noFill/>
        </p:spPr>
        <p:txBody>
          <a:bodyPr wrap="square" rtlCol="0">
            <a:spAutoFit/>
          </a:bodyPr>
          <a:lstStyle/>
          <a:p>
            <a:r>
              <a:rPr lang="en-GB" sz="1800" dirty="0" smtClean="0">
                <a:solidFill>
                  <a:srgbClr val="00B0F0"/>
                </a:solidFill>
                <a:latin typeface="Calibri" pitchFamily="34" charset="0"/>
              </a:rPr>
              <a:t>↓ </a:t>
            </a:r>
            <a:r>
              <a:rPr lang="en-GB" sz="1800" dirty="0" err="1" smtClean="0">
                <a:solidFill>
                  <a:srgbClr val="00B0F0"/>
                </a:solidFill>
                <a:latin typeface="Calibri" pitchFamily="34" charset="0"/>
              </a:rPr>
              <a:t>Radiative</a:t>
            </a:r>
            <a:r>
              <a:rPr lang="en-GB" sz="1800" dirty="0" smtClean="0">
                <a:solidFill>
                  <a:srgbClr val="00B0F0"/>
                </a:solidFill>
                <a:latin typeface="Calibri" pitchFamily="34" charset="0"/>
              </a:rPr>
              <a:t> cooling</a:t>
            </a:r>
            <a:endParaRPr lang="en-GB" sz="1800" dirty="0">
              <a:solidFill>
                <a:srgbClr val="00B0F0"/>
              </a:solidFill>
              <a:latin typeface="Calibri" pitchFamily="34" charset="0"/>
            </a:endParaRPr>
          </a:p>
        </p:txBody>
      </p:sp>
      <p:sp>
        <p:nvSpPr>
          <p:cNvPr id="6" name="TextBox 5"/>
          <p:cNvSpPr txBox="1"/>
          <p:nvPr/>
        </p:nvSpPr>
        <p:spPr>
          <a:xfrm>
            <a:off x="7164288" y="3284984"/>
            <a:ext cx="1872208" cy="461665"/>
          </a:xfrm>
          <a:prstGeom prst="rect">
            <a:avLst/>
          </a:prstGeom>
          <a:noFill/>
          <a:ln>
            <a:solidFill>
              <a:schemeClr val="bg2"/>
            </a:solidFill>
          </a:ln>
        </p:spPr>
        <p:txBody>
          <a:bodyPr wrap="square" rtlCol="0">
            <a:spAutoFit/>
          </a:bodyPr>
          <a:lstStyle/>
          <a:p>
            <a:r>
              <a:rPr lang="en-GB" sz="2400" dirty="0" smtClean="0">
                <a:solidFill>
                  <a:schemeClr val="tx1"/>
                </a:solidFill>
                <a:latin typeface="+mn-lt"/>
              </a:rPr>
              <a:t>~ –</a:t>
            </a:r>
            <a:r>
              <a:rPr lang="en-GB" sz="2400" dirty="0" smtClean="0">
                <a:solidFill>
                  <a:schemeClr val="tx1"/>
                </a:solidFill>
                <a:latin typeface="Calibri" pitchFamily="34" charset="0"/>
              </a:rPr>
              <a:t>2 Wm</a:t>
            </a:r>
            <a:r>
              <a:rPr lang="en-GB" sz="2400" baseline="30000" dirty="0" smtClean="0">
                <a:solidFill>
                  <a:schemeClr val="tx1"/>
                </a:solidFill>
                <a:latin typeface="Calibri" pitchFamily="34" charset="0"/>
              </a:rPr>
              <a:t>-2</a:t>
            </a:r>
            <a:r>
              <a:rPr lang="en-GB" sz="2400" dirty="0" smtClean="0">
                <a:solidFill>
                  <a:schemeClr val="tx1"/>
                </a:solidFill>
                <a:latin typeface="Calibri" pitchFamily="34" charset="0"/>
              </a:rPr>
              <a:t>K</a:t>
            </a:r>
            <a:r>
              <a:rPr lang="en-GB" sz="2400" baseline="30000" dirty="0" smtClean="0">
                <a:solidFill>
                  <a:schemeClr val="tx1"/>
                </a:solidFill>
                <a:latin typeface="Calibri" pitchFamily="34" charset="0"/>
              </a:rPr>
              <a:t>-1</a:t>
            </a:r>
            <a:endParaRPr lang="en-GB" sz="2400" baseline="30000" dirty="0">
              <a:solidFill>
                <a:schemeClr val="tx1"/>
              </a:solidFill>
              <a:latin typeface="Calibri" pitchFamily="34" charset="0"/>
            </a:endParaRPr>
          </a:p>
        </p:txBody>
      </p:sp>
    </p:spTree>
    <p:extLst>
      <p:ext uri="{BB962C8B-B14F-4D97-AF65-F5344CB8AC3E}">
        <p14:creationId xmlns:p14="http://schemas.microsoft.com/office/powerpoint/2010/main" val="896538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52400"/>
            <a:ext cx="7162800" cy="1143000"/>
          </a:xfrm>
        </p:spPr>
        <p:txBody>
          <a:bodyPr/>
          <a:lstStyle/>
          <a:p>
            <a:r>
              <a:rPr lang="en-GB" sz="3600" smtClean="0">
                <a:solidFill>
                  <a:schemeClr val="accent2"/>
                </a:solidFill>
              </a:rPr>
              <a:t>Forcing related fast responses</a:t>
            </a:r>
          </a:p>
        </p:txBody>
      </p:sp>
      <p:pic>
        <p:nvPicPr>
          <p:cNvPr id="38915" name="Picture 3"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41021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1331640" y="5931568"/>
            <a:ext cx="34562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r>
              <a:rPr lang="en-GB" sz="2000" dirty="0" smtClean="0">
                <a:solidFill>
                  <a:srgbClr val="000000"/>
                </a:solidFill>
                <a:latin typeface="Calibri" pitchFamily="34" charset="0"/>
                <a:hlinkClick r:id="rId3"/>
              </a:rPr>
              <a:t>Andrews et al. (2010) GRL</a:t>
            </a:r>
            <a:r>
              <a:rPr lang="en-GB" sz="2000" dirty="0" smtClean="0">
                <a:solidFill>
                  <a:srgbClr val="000000"/>
                </a:solidFill>
                <a:latin typeface="Calibri" pitchFamily="34" charset="0"/>
              </a:rPr>
              <a:t>; see also </a:t>
            </a:r>
            <a:r>
              <a:rPr lang="en-GB" sz="2000" dirty="0" err="1" smtClean="0">
                <a:solidFill>
                  <a:srgbClr val="000000"/>
                </a:solidFill>
                <a:latin typeface="Calibri" pitchFamily="34" charset="0"/>
                <a:hlinkClick r:id="rId4"/>
              </a:rPr>
              <a:t>Kvalevåg</a:t>
            </a:r>
            <a:r>
              <a:rPr lang="en-GB" sz="2000" dirty="0" smtClean="0">
                <a:solidFill>
                  <a:srgbClr val="000000"/>
                </a:solidFill>
                <a:latin typeface="Calibri" pitchFamily="34" charset="0"/>
                <a:hlinkClick r:id="rId4"/>
              </a:rPr>
              <a:t> et al. (2010) GRL</a:t>
            </a:r>
            <a:endParaRPr lang="en-GB" sz="2000" dirty="0">
              <a:latin typeface="Calibri" pitchFamily="34" charset="0"/>
            </a:endParaRPr>
          </a:p>
        </p:txBody>
      </p:sp>
      <p:sp>
        <p:nvSpPr>
          <p:cNvPr id="38917" name="Text Box 5"/>
          <p:cNvSpPr txBox="1">
            <a:spLocks noChangeArrowheads="1"/>
          </p:cNvSpPr>
          <p:nvPr/>
        </p:nvSpPr>
        <p:spPr bwMode="auto">
          <a:xfrm>
            <a:off x="1752600" y="1219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smtClean="0">
                <a:solidFill>
                  <a:srgbClr val="000000"/>
                </a:solidFill>
              </a:rPr>
              <a:t>Total          Slow</a:t>
            </a:r>
          </a:p>
        </p:txBody>
      </p:sp>
      <p:sp>
        <p:nvSpPr>
          <p:cNvPr id="38918" name="Rectangle 6"/>
          <p:cNvSpPr>
            <a:spLocks noGrp="1" noChangeArrowheads="1"/>
          </p:cNvSpPr>
          <p:nvPr>
            <p:ph type="body" idx="1"/>
          </p:nvPr>
        </p:nvSpPr>
        <p:spPr>
          <a:xfrm>
            <a:off x="4953000" y="1600200"/>
            <a:ext cx="3886200" cy="4114800"/>
          </a:xfrm>
          <a:noFill/>
        </p:spPr>
        <p:txBody>
          <a:bodyPr/>
          <a:lstStyle/>
          <a:p>
            <a:r>
              <a:rPr lang="en-GB" sz="2200" dirty="0" smtClean="0">
                <a:latin typeface="Calibri" pitchFamily="34" charset="0"/>
              </a:rPr>
              <a:t>Surface/Atmospheric forcing determines “fast” precipitation response</a:t>
            </a:r>
          </a:p>
          <a:p>
            <a:r>
              <a:rPr lang="en-GB" sz="2200" dirty="0" smtClean="0">
                <a:latin typeface="Calibri" pitchFamily="34" charset="0"/>
              </a:rPr>
              <a:t>Robust slow response to T</a:t>
            </a:r>
          </a:p>
          <a:p>
            <a:r>
              <a:rPr lang="en-GB" sz="2200" dirty="0" smtClean="0">
                <a:latin typeface="Calibri" pitchFamily="34" charset="0"/>
              </a:rPr>
              <a:t>Mechanisms described in </a:t>
            </a:r>
            <a:r>
              <a:rPr lang="en-GB" sz="2200" dirty="0" smtClean="0">
                <a:latin typeface="Calibri" pitchFamily="34" charset="0"/>
                <a:hlinkClick r:id="rId5"/>
              </a:rPr>
              <a:t>Dong et al. (2009) J. </a:t>
            </a:r>
            <a:r>
              <a:rPr lang="en-GB" sz="2200" dirty="0" err="1" smtClean="0">
                <a:latin typeface="Calibri" pitchFamily="34" charset="0"/>
                <a:hlinkClick r:id="rId5"/>
              </a:rPr>
              <a:t>Clim</a:t>
            </a:r>
            <a:r>
              <a:rPr lang="en-GB" sz="2200" dirty="0" smtClean="0">
                <a:latin typeface="Calibri" pitchFamily="34" charset="0"/>
              </a:rPr>
              <a:t>; </a:t>
            </a:r>
            <a:r>
              <a:rPr lang="en-GB" sz="2200" kern="1200" dirty="0">
                <a:solidFill>
                  <a:srgbClr val="FFFFFF"/>
                </a:solidFill>
                <a:latin typeface="Calibri" pitchFamily="34" charset="0"/>
                <a:hlinkClick r:id="rId6"/>
              </a:rPr>
              <a:t>Cao et al. 2012 </a:t>
            </a:r>
            <a:r>
              <a:rPr lang="en-GB" sz="2200" kern="1200" dirty="0" smtClean="0">
                <a:solidFill>
                  <a:srgbClr val="FFFFFF"/>
                </a:solidFill>
                <a:latin typeface="Calibri" pitchFamily="34" charset="0"/>
                <a:hlinkClick r:id="rId6"/>
              </a:rPr>
              <a:t>ERL</a:t>
            </a:r>
            <a:endParaRPr lang="en-GB" sz="2200" dirty="0" smtClean="0">
              <a:latin typeface="Calibri" pitchFamily="34" charset="0"/>
            </a:endParaRPr>
          </a:p>
          <a:p>
            <a:r>
              <a:rPr lang="en-GB" sz="2200" dirty="0" smtClean="0">
                <a:latin typeface="Calibri" pitchFamily="34" charset="0"/>
              </a:rPr>
              <a:t>CO</a:t>
            </a:r>
            <a:r>
              <a:rPr lang="en-GB" sz="2200" baseline="-25000" dirty="0" smtClean="0">
                <a:latin typeface="Calibri" pitchFamily="34" charset="0"/>
              </a:rPr>
              <a:t>2</a:t>
            </a:r>
            <a:r>
              <a:rPr lang="en-GB" sz="2200" dirty="0" smtClean="0">
                <a:latin typeface="Calibri" pitchFamily="34" charset="0"/>
              </a:rPr>
              <a:t> physiological effect potentially substantial </a:t>
            </a:r>
            <a:r>
              <a:rPr lang="en-GB" sz="1800" dirty="0" smtClean="0">
                <a:latin typeface="Calibri" pitchFamily="34" charset="0"/>
                <a:hlinkClick r:id="rId7"/>
              </a:rPr>
              <a:t>Andrews et al. 2010 </a:t>
            </a:r>
            <a:r>
              <a:rPr lang="en-GB" sz="1800" dirty="0" err="1" smtClean="0">
                <a:latin typeface="Calibri" pitchFamily="34" charset="0"/>
                <a:hlinkClick r:id="rId7"/>
              </a:rPr>
              <a:t>Clim</a:t>
            </a:r>
            <a:r>
              <a:rPr lang="en-GB" sz="1800" dirty="0" smtClean="0">
                <a:latin typeface="Calibri" pitchFamily="34" charset="0"/>
                <a:hlinkClick r:id="rId7"/>
              </a:rPr>
              <a:t>. </a:t>
            </a:r>
            <a:r>
              <a:rPr lang="en-GB" sz="1800" dirty="0" err="1" smtClean="0">
                <a:latin typeface="Calibri" pitchFamily="34" charset="0"/>
                <a:hlinkClick r:id="rId7"/>
              </a:rPr>
              <a:t>Dyn</a:t>
            </a:r>
            <a:r>
              <a:rPr lang="en-GB" sz="1800" dirty="0" smtClean="0">
                <a:latin typeface="Calibri" pitchFamily="34" charset="0"/>
              </a:rPr>
              <a:t>.; </a:t>
            </a:r>
            <a:r>
              <a:rPr lang="en-GB" sz="1800" dirty="0">
                <a:latin typeface="Calibri" pitchFamily="34" charset="0"/>
                <a:hlinkClick r:id="rId5"/>
              </a:rPr>
              <a:t>Dong et al. (2009) J. </a:t>
            </a:r>
            <a:r>
              <a:rPr lang="en-GB" sz="1800" dirty="0" err="1" smtClean="0">
                <a:latin typeface="Calibri" pitchFamily="34" charset="0"/>
                <a:hlinkClick r:id="rId5"/>
              </a:rPr>
              <a:t>Clim</a:t>
            </a:r>
            <a:endParaRPr lang="en-GB" sz="1800" dirty="0" smtClean="0">
              <a:latin typeface="Calibri" pitchFamily="34" charset="0"/>
            </a:endParaRPr>
          </a:p>
          <a:p>
            <a:r>
              <a:rPr lang="en-GB" sz="2200" dirty="0" smtClean="0">
                <a:latin typeface="Calibri" pitchFamily="34" charset="0"/>
              </a:rPr>
              <a:t>Hydrological Forcing:</a:t>
            </a:r>
          </a:p>
          <a:p>
            <a:pPr lvl="1">
              <a:buFontTx/>
              <a:buNone/>
            </a:pPr>
            <a:r>
              <a:rPr lang="en-GB" sz="2200" dirty="0" smtClean="0"/>
              <a:t>HF=</a:t>
            </a:r>
            <a:r>
              <a:rPr lang="en-GB" sz="2200" dirty="0" err="1" smtClean="0"/>
              <a:t>kdT-dAA-dSH</a:t>
            </a:r>
            <a:endParaRPr lang="en-GB" sz="2200" dirty="0"/>
          </a:p>
          <a:p>
            <a:pPr lvl="1">
              <a:buFontTx/>
              <a:buNone/>
            </a:pPr>
            <a:r>
              <a:rPr lang="en-GB" sz="1800" dirty="0">
                <a:solidFill>
                  <a:srgbClr val="000000"/>
                </a:solidFill>
                <a:latin typeface="Calibri" pitchFamily="34" charset="0"/>
                <a:hlinkClick r:id="rId8"/>
              </a:rPr>
              <a:t>Ming et al. (2010) GRL</a:t>
            </a:r>
            <a:endParaRPr lang="en-GB" sz="1800" dirty="0" smtClean="0">
              <a:latin typeface="Calibri" pitchFamily="34" charset="0"/>
            </a:endParaRPr>
          </a:p>
        </p:txBody>
      </p:sp>
      <p:sp>
        <p:nvSpPr>
          <p:cNvPr id="38919" name="Text Box 7"/>
          <p:cNvSpPr txBox="1">
            <a:spLocks noChangeArrowheads="1"/>
          </p:cNvSpPr>
          <p:nvPr/>
        </p:nvSpPr>
        <p:spPr bwMode="auto">
          <a:xfrm rot="-5400000">
            <a:off x="-1227137" y="3344862"/>
            <a:ext cx="3886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2000" dirty="0" smtClean="0">
                <a:solidFill>
                  <a:srgbClr val="000000"/>
                </a:solidFill>
              </a:rPr>
              <a:t>Precipitation response (%/K)</a:t>
            </a:r>
          </a:p>
        </p:txBody>
      </p:sp>
    </p:spTree>
    <p:extLst>
      <p:ext uri="{BB962C8B-B14F-4D97-AF65-F5344CB8AC3E}">
        <p14:creationId xmlns:p14="http://schemas.microsoft.com/office/powerpoint/2010/main" val="2400253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1800092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304800" y="122238"/>
            <a:ext cx="7075512" cy="868362"/>
          </a:xfrm>
        </p:spPr>
        <p:txBody>
          <a:bodyPr/>
          <a:lstStyle/>
          <a:p>
            <a:r>
              <a:rPr lang="en-GB" sz="3600" dirty="0" smtClean="0">
                <a:solidFill>
                  <a:schemeClr val="accent2"/>
                </a:solidFill>
                <a:latin typeface="Calibri" pitchFamily="34" charset="0"/>
              </a:rPr>
              <a:t>Fingerprints of precipitation response by dynamical regime</a:t>
            </a:r>
          </a:p>
        </p:txBody>
      </p:sp>
      <p:grpSp>
        <p:nvGrpSpPr>
          <p:cNvPr id="117763" name="Group 6"/>
          <p:cNvGrpSpPr>
            <a:grpSpLocks/>
          </p:cNvGrpSpPr>
          <p:nvPr/>
        </p:nvGrpSpPr>
        <p:grpSpPr bwMode="auto">
          <a:xfrm>
            <a:off x="0" y="4129088"/>
            <a:ext cx="9144000" cy="2805112"/>
            <a:chOff x="0" y="1641"/>
            <a:chExt cx="5760" cy="1767"/>
          </a:xfrm>
        </p:grpSpPr>
        <p:pic>
          <p:nvPicPr>
            <p:cNvPr id="1177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41"/>
              <a:ext cx="5760"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2851"/>
              <a:ext cx="5664"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766" name="Text Box 10"/>
          <p:cNvSpPr txBox="1">
            <a:spLocks noChangeArrowheads="1"/>
          </p:cNvSpPr>
          <p:nvPr/>
        </p:nvSpPr>
        <p:spPr bwMode="auto">
          <a:xfrm rot="-5400000">
            <a:off x="-812006" y="5055394"/>
            <a:ext cx="1897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600">
                <a:solidFill>
                  <a:srgbClr val="000000"/>
                </a:solidFill>
              </a:rPr>
              <a:t>Stronger ascent </a:t>
            </a:r>
            <a:r>
              <a:rPr lang="en-GB" sz="1600">
                <a:solidFill>
                  <a:srgbClr val="000000"/>
                </a:solidFill>
                <a:sym typeface="Wingdings" pitchFamily="2" charset="2"/>
              </a:rPr>
              <a:t></a:t>
            </a:r>
            <a:endParaRPr lang="en-GB" sz="1600">
              <a:solidFill>
                <a:srgbClr val="000000"/>
              </a:solidFill>
            </a:endParaRPr>
          </a:p>
        </p:txBody>
      </p:sp>
      <p:grpSp>
        <p:nvGrpSpPr>
          <p:cNvPr id="117767" name="Group 14"/>
          <p:cNvGrpSpPr>
            <a:grpSpLocks/>
          </p:cNvGrpSpPr>
          <p:nvPr/>
        </p:nvGrpSpPr>
        <p:grpSpPr bwMode="auto">
          <a:xfrm>
            <a:off x="3884612" y="1050925"/>
            <a:ext cx="4965700" cy="3063875"/>
            <a:chOff x="2447" y="528"/>
            <a:chExt cx="3128" cy="1930"/>
          </a:xfrm>
        </p:grpSpPr>
        <p:grpSp>
          <p:nvGrpSpPr>
            <p:cNvPr id="117768" name="Group 12"/>
            <p:cNvGrpSpPr>
              <a:grpSpLocks/>
            </p:cNvGrpSpPr>
            <p:nvPr/>
          </p:nvGrpSpPr>
          <p:grpSpPr bwMode="auto">
            <a:xfrm>
              <a:off x="2447" y="720"/>
              <a:ext cx="3128" cy="1738"/>
              <a:chOff x="2447" y="720"/>
              <a:chExt cx="3128" cy="1738"/>
            </a:xfrm>
          </p:grpSpPr>
          <p:pic>
            <p:nvPicPr>
              <p:cNvPr id="11776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4" y="720"/>
                <a:ext cx="383"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 y="768"/>
                <a:ext cx="2647"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1" name="Text Box 9"/>
              <p:cNvSpPr txBox="1">
                <a:spLocks noChangeArrowheads="1"/>
              </p:cNvSpPr>
              <p:nvPr/>
            </p:nvSpPr>
            <p:spPr bwMode="auto">
              <a:xfrm rot="16200000">
                <a:off x="1839" y="1328"/>
                <a:ext cx="14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a:solidFill>
                      <a:srgbClr val="000000"/>
                    </a:solidFill>
                  </a:rPr>
                  <a:t>Stronger ascent </a:t>
                </a:r>
                <a:r>
                  <a:rPr lang="en-GB" sz="1800" dirty="0">
                    <a:solidFill>
                      <a:srgbClr val="000000"/>
                    </a:solidFill>
                    <a:sym typeface="Wingdings" pitchFamily="2" charset="2"/>
                  </a:rPr>
                  <a:t></a:t>
                </a:r>
                <a:endParaRPr lang="en-GB" sz="1800" dirty="0">
                  <a:solidFill>
                    <a:srgbClr val="000000"/>
                  </a:solidFill>
                </a:endParaRPr>
              </a:p>
            </p:txBody>
          </p:sp>
        </p:grpSp>
        <p:sp>
          <p:nvSpPr>
            <p:cNvPr id="117772" name="Text Box 13"/>
            <p:cNvSpPr txBox="1">
              <a:spLocks noChangeArrowheads="1"/>
            </p:cNvSpPr>
            <p:nvPr/>
          </p:nvSpPr>
          <p:spPr bwMode="auto">
            <a:xfrm>
              <a:off x="2976" y="528"/>
              <a:ext cx="2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a:solidFill>
                    <a:srgbClr val="000000"/>
                  </a:solidFill>
                </a:rPr>
                <a:t>Warmer surface temperature </a:t>
              </a:r>
              <a:r>
                <a:rPr lang="en-GB" sz="1800">
                  <a:solidFill>
                    <a:srgbClr val="000000"/>
                  </a:solidFill>
                  <a:sym typeface="Wingdings" pitchFamily="2" charset="2"/>
                </a:rPr>
                <a:t></a:t>
              </a:r>
              <a:endParaRPr lang="en-GB" sz="1800">
                <a:solidFill>
                  <a:srgbClr val="000000"/>
                </a:solidFill>
              </a:endParaRPr>
            </a:p>
          </p:txBody>
        </p:sp>
      </p:grpSp>
      <p:sp>
        <p:nvSpPr>
          <p:cNvPr id="117773" name="Rectangle 3"/>
          <p:cNvSpPr>
            <a:spLocks noChangeArrowheads="1"/>
          </p:cNvSpPr>
          <p:nvPr/>
        </p:nvSpPr>
        <p:spPr bwMode="auto">
          <a:xfrm>
            <a:off x="381000" y="1676400"/>
            <a:ext cx="33528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2400" dirty="0">
                <a:solidFill>
                  <a:srgbClr val="000000"/>
                </a:solidFill>
                <a:latin typeface="Arial" charset="0"/>
              </a:rPr>
              <a:t>Model biases in warm, dry regime </a:t>
            </a:r>
          </a:p>
          <a:p>
            <a:pPr marL="342900" indent="-342900">
              <a:spcBef>
                <a:spcPct val="20000"/>
              </a:spcBef>
              <a:buFontTx/>
              <a:buChar char="•"/>
            </a:pPr>
            <a:r>
              <a:rPr lang="en-GB" sz="2400" dirty="0">
                <a:solidFill>
                  <a:srgbClr val="000000"/>
                </a:solidFill>
                <a:latin typeface="Arial" charset="0"/>
              </a:rPr>
              <a:t>Strong wet/dry fingerprint in model projections (below)</a:t>
            </a:r>
          </a:p>
        </p:txBody>
      </p:sp>
      <p:sp>
        <p:nvSpPr>
          <p:cNvPr id="117775" name="Line 17"/>
          <p:cNvSpPr>
            <a:spLocks noChangeShapeType="1"/>
          </p:cNvSpPr>
          <p:nvPr/>
        </p:nvSpPr>
        <p:spPr bwMode="auto">
          <a:xfrm>
            <a:off x="3505200" y="3429000"/>
            <a:ext cx="990600" cy="76200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Arial" charset="0"/>
            </a:endParaRPr>
          </a:p>
        </p:txBody>
      </p:sp>
      <p:sp>
        <p:nvSpPr>
          <p:cNvPr id="117776" name="Text Box 16"/>
          <p:cNvSpPr txBox="1">
            <a:spLocks noChangeArrowheads="1"/>
          </p:cNvSpPr>
          <p:nvPr/>
        </p:nvSpPr>
        <p:spPr bwMode="auto">
          <a:xfrm>
            <a:off x="304800" y="36576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i="1" dirty="0">
                <a:solidFill>
                  <a:srgbClr val="000000"/>
                </a:solidFill>
                <a:latin typeface="Arial" charset="0"/>
                <a:hlinkClick r:id="rId6"/>
              </a:rPr>
              <a:t>Allan (2012) </a:t>
            </a:r>
            <a:r>
              <a:rPr lang="en-GB" sz="1800" i="1" dirty="0" err="1">
                <a:solidFill>
                  <a:srgbClr val="000000"/>
                </a:solidFill>
                <a:latin typeface="Arial" charset="0"/>
                <a:hlinkClick r:id="rId6"/>
              </a:rPr>
              <a:t>Clim</a:t>
            </a:r>
            <a:r>
              <a:rPr lang="en-GB" sz="1800" i="1" dirty="0">
                <a:solidFill>
                  <a:srgbClr val="000000"/>
                </a:solidFill>
                <a:latin typeface="Arial" charset="0"/>
                <a:hlinkClick r:id="rId6"/>
              </a:rPr>
              <a:t>. </a:t>
            </a:r>
            <a:r>
              <a:rPr lang="en-GB" sz="1800" i="1" dirty="0" err="1">
                <a:solidFill>
                  <a:srgbClr val="000000"/>
                </a:solidFill>
                <a:latin typeface="Arial" charset="0"/>
                <a:hlinkClick r:id="rId6"/>
              </a:rPr>
              <a:t>Dyn</a:t>
            </a:r>
            <a:r>
              <a:rPr lang="en-GB" sz="1800" i="1" dirty="0">
                <a:solidFill>
                  <a:srgbClr val="000000"/>
                </a:solidFill>
                <a:latin typeface="Arial" charset="0"/>
                <a:hlinkClick r:id="rId6"/>
              </a:rPr>
              <a:t>.</a:t>
            </a:r>
            <a:endParaRPr lang="en-GB" sz="1800" i="1" dirty="0">
              <a:solidFill>
                <a:srgbClr val="000000"/>
              </a:solidFill>
              <a:latin typeface="Arial" charset="0"/>
            </a:endParaRPr>
          </a:p>
        </p:txBody>
      </p:sp>
      <p:sp>
        <p:nvSpPr>
          <p:cNvPr id="3" name="Freeform 2"/>
          <p:cNvSpPr/>
          <p:nvPr/>
        </p:nvSpPr>
        <p:spPr bwMode="auto">
          <a:xfrm>
            <a:off x="3019926" y="1312049"/>
            <a:ext cx="3765885" cy="676791"/>
          </a:xfrm>
          <a:custGeom>
            <a:avLst/>
            <a:gdLst>
              <a:gd name="connsiteX0" fmla="*/ 0 w 3765885"/>
              <a:gd name="connsiteY0" fmla="*/ 676791 h 676791"/>
              <a:gd name="connsiteX1" fmla="*/ 1022685 w 3765885"/>
              <a:gd name="connsiteY1" fmla="*/ 3023 h 676791"/>
              <a:gd name="connsiteX2" fmla="*/ 3765885 w 3765885"/>
              <a:gd name="connsiteY2" fmla="*/ 412096 h 676791"/>
              <a:gd name="connsiteX3" fmla="*/ 3765885 w 3765885"/>
              <a:gd name="connsiteY3" fmla="*/ 412096 h 676791"/>
            </a:gdLst>
            <a:ahLst/>
            <a:cxnLst>
              <a:cxn ang="0">
                <a:pos x="connsiteX0" y="connsiteY0"/>
              </a:cxn>
              <a:cxn ang="0">
                <a:pos x="connsiteX1" y="connsiteY1"/>
              </a:cxn>
              <a:cxn ang="0">
                <a:pos x="connsiteX2" y="connsiteY2"/>
              </a:cxn>
              <a:cxn ang="0">
                <a:pos x="connsiteX3" y="connsiteY3"/>
              </a:cxn>
            </a:cxnLst>
            <a:rect l="l" t="t" r="r" b="b"/>
            <a:pathLst>
              <a:path w="3765885" h="676791">
                <a:moveTo>
                  <a:pt x="0" y="676791"/>
                </a:moveTo>
                <a:cubicBezTo>
                  <a:pt x="197519" y="361965"/>
                  <a:pt x="395038" y="47139"/>
                  <a:pt x="1022685" y="3023"/>
                </a:cubicBezTo>
                <a:cubicBezTo>
                  <a:pt x="1650332" y="-41093"/>
                  <a:pt x="3765885" y="412096"/>
                  <a:pt x="3765885" y="412096"/>
                </a:cubicBezTo>
                <a:lnTo>
                  <a:pt x="3765885" y="412096"/>
                </a:lnTo>
              </a:path>
            </a:pathLst>
          </a:custGeom>
          <a:noFill/>
          <a:ln w="381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9" name="TextBox 18"/>
          <p:cNvSpPr txBox="1"/>
          <p:nvPr/>
        </p:nvSpPr>
        <p:spPr>
          <a:xfrm>
            <a:off x="6948264" y="683404"/>
            <a:ext cx="2195736" cy="369332"/>
          </a:xfrm>
          <a:prstGeom prst="rect">
            <a:avLst/>
          </a:prstGeom>
          <a:noFill/>
        </p:spPr>
        <p:txBody>
          <a:bodyPr wrap="square" rtlCol="0">
            <a:spAutoFit/>
          </a:bodyPr>
          <a:lstStyle/>
          <a:p>
            <a:r>
              <a:rPr lang="en-GB" sz="1800" b="1" dirty="0">
                <a:solidFill>
                  <a:srgbClr val="00B0F0"/>
                </a:solidFill>
                <a:latin typeface="Arial" charset="0"/>
              </a:rPr>
              <a:t>PREPARE </a:t>
            </a:r>
            <a:r>
              <a:rPr lang="en-GB" sz="1800" b="1" dirty="0" smtClean="0">
                <a:solidFill>
                  <a:srgbClr val="00B0F0"/>
                </a:solidFill>
                <a:latin typeface="Arial" charset="0"/>
              </a:rPr>
              <a:t>project</a:t>
            </a:r>
            <a:endParaRPr lang="en-GB" sz="1800" b="1" dirty="0">
              <a:solidFill>
                <a:srgbClr val="00B0F0"/>
              </a:solidFill>
              <a:latin typeface="Arial" charset="0"/>
            </a:endParaRPr>
          </a:p>
        </p:txBody>
      </p:sp>
    </p:spTree>
    <p:extLst>
      <p:ext uri="{BB962C8B-B14F-4D97-AF65-F5344CB8AC3E}">
        <p14:creationId xmlns:p14="http://schemas.microsoft.com/office/powerpoint/2010/main" val="773505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67544" y="152400"/>
            <a:ext cx="6792416" cy="1200329"/>
          </a:xfrm>
          <a:prstGeom prst="rect">
            <a:avLst/>
          </a:prstGeom>
          <a:noFill/>
          <a:ln w="9525">
            <a:noFill/>
            <a:miter lim="800000"/>
            <a:headEnd/>
            <a:tailEnd/>
          </a:ln>
        </p:spPr>
        <p:txBody>
          <a:bodyPr wrap="square">
            <a:spAutoFit/>
          </a:bodyPr>
          <a:lstStyle/>
          <a:p>
            <a:pPr>
              <a:spcBef>
                <a:spcPct val="50000"/>
              </a:spcBef>
            </a:pPr>
            <a:r>
              <a:rPr lang="en-GB" sz="3600" dirty="0">
                <a:solidFill>
                  <a:srgbClr val="0070C0"/>
                </a:solidFill>
                <a:latin typeface="Calibri" pitchFamily="34" charset="0"/>
                <a:cs typeface="Calibri" pitchFamily="34" charset="0"/>
              </a:rPr>
              <a:t>H</a:t>
            </a:r>
            <a:r>
              <a:rPr lang="en-GB" sz="3600" dirty="0" smtClean="0">
                <a:solidFill>
                  <a:srgbClr val="0070C0"/>
                </a:solidFill>
                <a:latin typeface="Calibri" pitchFamily="34" charset="0"/>
                <a:cs typeface="Calibri" pitchFamily="34" charset="0"/>
              </a:rPr>
              <a:t>ow will global precipitation respond </a:t>
            </a:r>
            <a:r>
              <a:rPr lang="en-GB" sz="3600" dirty="0">
                <a:solidFill>
                  <a:srgbClr val="0070C0"/>
                </a:solidFill>
                <a:latin typeface="Calibri" pitchFamily="34" charset="0"/>
                <a:cs typeface="Calibri" pitchFamily="34" charset="0"/>
              </a:rPr>
              <a:t>to climate change?</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0364" y="1403234"/>
            <a:ext cx="1435100" cy="6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srcRect/>
          <a:stretch>
            <a:fillRect/>
          </a:stretch>
        </p:blipFill>
        <p:spPr bwMode="auto">
          <a:xfrm>
            <a:off x="971600" y="1340768"/>
            <a:ext cx="6120680" cy="5194118"/>
          </a:xfrm>
          <a:prstGeom prst="rect">
            <a:avLst/>
          </a:prstGeom>
          <a:noFill/>
          <a:ln w="9525">
            <a:noFill/>
            <a:miter lim="800000"/>
            <a:headEnd/>
            <a:tailEnd/>
          </a:ln>
        </p:spPr>
      </p:pic>
      <p:sp>
        <p:nvSpPr>
          <p:cNvPr id="3" name="TextBox 2"/>
          <p:cNvSpPr txBox="1"/>
          <p:nvPr/>
        </p:nvSpPr>
        <p:spPr>
          <a:xfrm>
            <a:off x="1979712" y="1556792"/>
            <a:ext cx="2448272" cy="2677656"/>
          </a:xfrm>
          <a:prstGeom prst="rect">
            <a:avLst/>
          </a:prstGeom>
          <a:solidFill>
            <a:schemeClr val="bg1"/>
          </a:solidFill>
          <a:ln w="19050">
            <a:solidFill>
              <a:schemeClr val="bg1"/>
            </a:solidFill>
          </a:ln>
        </p:spPr>
        <p:txBody>
          <a:bodyPr wrap="square" rtlCol="0">
            <a:spAutoFit/>
          </a:bodyPr>
          <a:lstStyle/>
          <a:p>
            <a:r>
              <a:rPr lang="en-GB" sz="2400" b="1" dirty="0" smtClean="0">
                <a:solidFill>
                  <a:srgbClr val="FF0000"/>
                </a:solidFill>
                <a:latin typeface="Calibri" pitchFamily="34" charset="0"/>
              </a:rPr>
              <a:t>Observations</a:t>
            </a:r>
          </a:p>
          <a:p>
            <a:r>
              <a:rPr lang="en-GB" sz="2400" dirty="0" smtClean="0">
                <a:latin typeface="Calibri" pitchFamily="34" charset="0"/>
              </a:rPr>
              <a:t>Simulations:</a:t>
            </a:r>
          </a:p>
          <a:p>
            <a:endParaRPr lang="en-GB" sz="2400" b="1" dirty="0" smtClean="0">
              <a:solidFill>
                <a:schemeClr val="tx1">
                  <a:lumMod val="65000"/>
                  <a:lumOff val="35000"/>
                </a:schemeClr>
              </a:solidFill>
              <a:latin typeface="Calibri" pitchFamily="34" charset="0"/>
            </a:endParaRPr>
          </a:p>
          <a:p>
            <a:r>
              <a:rPr lang="en-GB" sz="2400" b="1" dirty="0" smtClean="0">
                <a:solidFill>
                  <a:schemeClr val="tx1">
                    <a:lumMod val="65000"/>
                    <a:lumOff val="35000"/>
                  </a:schemeClr>
                </a:solidFill>
                <a:latin typeface="Calibri" pitchFamily="34" charset="0"/>
              </a:rPr>
              <a:t>Simulations:</a:t>
            </a:r>
          </a:p>
          <a:p>
            <a:pPr algn="r"/>
            <a:r>
              <a:rPr lang="en-GB" sz="2400" b="1" dirty="0" smtClean="0">
                <a:solidFill>
                  <a:srgbClr val="0000FF"/>
                </a:solidFill>
                <a:latin typeface="Calibri" pitchFamily="34" charset="0"/>
              </a:rPr>
              <a:t>RCP 8.5</a:t>
            </a:r>
          </a:p>
          <a:p>
            <a:r>
              <a:rPr lang="en-GB" sz="2400" b="1" dirty="0" smtClean="0">
                <a:solidFill>
                  <a:schemeClr val="tx1"/>
                </a:solidFill>
                <a:latin typeface="Calibri" pitchFamily="34" charset="0"/>
              </a:rPr>
              <a:t>Historical</a:t>
            </a:r>
            <a:endParaRPr lang="en-GB" sz="2400" b="1" dirty="0" smtClean="0">
              <a:solidFill>
                <a:srgbClr val="0000FF"/>
              </a:solidFill>
              <a:latin typeface="Calibri" pitchFamily="34" charset="0"/>
            </a:endParaRPr>
          </a:p>
          <a:p>
            <a:pPr algn="r"/>
            <a:r>
              <a:rPr lang="en-GB" sz="2400" b="1" dirty="0" smtClean="0">
                <a:solidFill>
                  <a:srgbClr val="008000"/>
                </a:solidFill>
                <a:latin typeface="Calibri" pitchFamily="34" charset="0"/>
              </a:rPr>
              <a:t>RCP 4.5</a:t>
            </a:r>
            <a:endParaRPr lang="en-GB" sz="2400" b="1" dirty="0">
              <a:solidFill>
                <a:srgbClr val="008000"/>
              </a:solidFill>
              <a:latin typeface="Calibri" pitchFamily="34" charset="0"/>
            </a:endParaRPr>
          </a:p>
        </p:txBody>
      </p:sp>
      <p:pic>
        <p:nvPicPr>
          <p:cNvPr id="8" name="Picture 6" descr="noaa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0282" y="836712"/>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0283" y="2836168"/>
            <a:ext cx="1734983" cy="16009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smo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976"/>
          <a:stretch/>
        </p:blipFill>
        <p:spPr bwMode="auto">
          <a:xfrm>
            <a:off x="7170283" y="4725144"/>
            <a:ext cx="1770518" cy="158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1809600" y="6381328"/>
            <a:ext cx="8235008" cy="400110"/>
          </a:xfrm>
          <a:prstGeom prst="rect">
            <a:avLst/>
          </a:prstGeom>
          <a:noFill/>
          <a:ln w="9525">
            <a:noFill/>
            <a:miter lim="800000"/>
            <a:headEnd/>
            <a:tailEnd/>
          </a:ln>
        </p:spPr>
        <p:txBody>
          <a:bodyPr wrap="square">
            <a:spAutoFit/>
          </a:bodyPr>
          <a:lstStyle/>
          <a:p>
            <a:pPr eaLnBrk="0" hangingPunct="0"/>
            <a:r>
              <a:rPr lang="en-GB" sz="2000" dirty="0">
                <a:solidFill>
                  <a:srgbClr val="000000"/>
                </a:solidFill>
                <a:latin typeface="Calibri" pitchFamily="34" charset="0"/>
              </a:rPr>
              <a:t>S</a:t>
            </a:r>
            <a:r>
              <a:rPr lang="en-GB" sz="2000" dirty="0" smtClean="0">
                <a:solidFill>
                  <a:srgbClr val="000000"/>
                </a:solidFill>
                <a:latin typeface="Calibri" pitchFamily="34" charset="0"/>
              </a:rPr>
              <a:t>ee also</a:t>
            </a:r>
            <a:r>
              <a:rPr lang="en-GB" sz="2000" dirty="0" smtClean="0">
                <a:solidFill>
                  <a:srgbClr val="000000"/>
                </a:solidFill>
                <a:latin typeface="Calibri" pitchFamily="34" charset="0"/>
                <a:hlinkClick r:id="rId8"/>
              </a:rPr>
              <a:t> </a:t>
            </a:r>
            <a:r>
              <a:rPr lang="en-GB" sz="2000" dirty="0">
                <a:solidFill>
                  <a:srgbClr val="000000"/>
                </a:solidFill>
                <a:latin typeface="Calibri" pitchFamily="34" charset="0"/>
                <a:hlinkClick r:id="rId8"/>
              </a:rPr>
              <a:t>Hawkins &amp; Sutton (2010) </a:t>
            </a:r>
            <a:r>
              <a:rPr lang="en-GB" sz="2000" dirty="0" err="1">
                <a:solidFill>
                  <a:srgbClr val="000000"/>
                </a:solidFill>
                <a:latin typeface="Calibri" pitchFamily="34" charset="0"/>
                <a:hlinkClick r:id="rId8"/>
              </a:rPr>
              <a:t>Clim</a:t>
            </a:r>
            <a:r>
              <a:rPr lang="en-GB" sz="2000" dirty="0">
                <a:solidFill>
                  <a:srgbClr val="000000"/>
                </a:solidFill>
                <a:latin typeface="Calibri" pitchFamily="34" charset="0"/>
                <a:hlinkClick r:id="rId8"/>
              </a:rPr>
              <a:t>. </a:t>
            </a:r>
            <a:r>
              <a:rPr lang="en-GB" sz="2000" dirty="0" err="1">
                <a:solidFill>
                  <a:srgbClr val="000000"/>
                </a:solidFill>
                <a:latin typeface="Calibri" pitchFamily="34" charset="0"/>
                <a:hlinkClick r:id="rId8"/>
              </a:rPr>
              <a:t>Dyn</a:t>
            </a:r>
            <a:endParaRPr lang="en-GB" sz="2000" dirty="0">
              <a:solidFill>
                <a:srgbClr val="000000"/>
              </a:solidFill>
              <a:latin typeface="Calibri" pitchFamily="34" charset="0"/>
            </a:endParaRPr>
          </a:p>
        </p:txBody>
      </p:sp>
      <p:sp>
        <p:nvSpPr>
          <p:cNvPr id="12" name="Rectangle 11"/>
          <p:cNvSpPr/>
          <p:nvPr/>
        </p:nvSpPr>
        <p:spPr>
          <a:xfrm>
            <a:off x="3059832" y="5701898"/>
            <a:ext cx="3344185" cy="369332"/>
          </a:xfrm>
          <a:prstGeom prst="rect">
            <a:avLst/>
          </a:prstGeom>
          <a:solidFill>
            <a:schemeClr val="bg1"/>
          </a:solidFill>
        </p:spPr>
        <p:txBody>
          <a:bodyPr wrap="none">
            <a:spAutoFit/>
          </a:bodyPr>
          <a:lstStyle/>
          <a:p>
            <a:r>
              <a:rPr lang="en-GB" sz="1800" kern="0" dirty="0">
                <a:solidFill>
                  <a:srgbClr val="000000"/>
                </a:solidFill>
                <a:latin typeface="Calibri" pitchFamily="34" charset="0"/>
                <a:hlinkClick r:id="rId9"/>
              </a:rPr>
              <a:t>Allan et al. (2013) </a:t>
            </a:r>
            <a:r>
              <a:rPr lang="en-GB" sz="1800" kern="0" dirty="0" err="1">
                <a:solidFill>
                  <a:srgbClr val="000000"/>
                </a:solidFill>
                <a:latin typeface="Calibri" pitchFamily="34" charset="0"/>
                <a:hlinkClick r:id="rId9"/>
              </a:rPr>
              <a:t>Surv</a:t>
            </a:r>
            <a:r>
              <a:rPr lang="en-GB" sz="1800" kern="0" dirty="0">
                <a:solidFill>
                  <a:srgbClr val="000000"/>
                </a:solidFill>
                <a:latin typeface="Calibri" pitchFamily="34" charset="0"/>
                <a:hlinkClick r:id="rId9"/>
              </a:rPr>
              <a:t>. </a:t>
            </a:r>
            <a:r>
              <a:rPr lang="en-GB" sz="1800" kern="0" dirty="0" err="1" smtClean="0">
                <a:solidFill>
                  <a:srgbClr val="000000"/>
                </a:solidFill>
                <a:latin typeface="Calibri" pitchFamily="34" charset="0"/>
                <a:hlinkClick r:id="rId9"/>
              </a:rPr>
              <a:t>Geophys</a:t>
            </a:r>
            <a:r>
              <a:rPr lang="en-GB" sz="1800" kern="0" dirty="0" smtClean="0">
                <a:solidFill>
                  <a:srgbClr val="000000"/>
                </a:solidFill>
                <a:latin typeface="Calibri" pitchFamily="34" charset="0"/>
                <a:hlinkClick r:id="rId9"/>
              </a:rPr>
              <a:t> </a:t>
            </a:r>
            <a:endParaRPr lang="en-GB" sz="1800" i="1" dirty="0"/>
          </a:p>
        </p:txBody>
      </p:sp>
      <p:pic>
        <p:nvPicPr>
          <p:cNvPr id="13" name="Picture 8" descr="http://www.cl.cam.ac.uk/research/srg/netos/molten/images/reading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91305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771" r="19728"/>
          <a:stretch/>
        </p:blipFill>
        <p:spPr bwMode="auto">
          <a:xfrm>
            <a:off x="3363838" y="-409044"/>
            <a:ext cx="2432298" cy="9094628"/>
          </a:xfrm>
          <a:prstGeom prst="rect">
            <a:avLst/>
          </a:prstGeom>
          <a:noFill/>
          <a:ln>
            <a:noFill/>
          </a:ln>
          <a:effectLst/>
          <a:scene3d>
            <a:camera prst="orthographicFront">
              <a:rot lat="0" lon="0" rev="16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Text Box 4"/>
          <p:cNvSpPr txBox="1">
            <a:spLocks noChangeArrowheads="1"/>
          </p:cNvSpPr>
          <p:nvPr/>
        </p:nvSpPr>
        <p:spPr bwMode="auto">
          <a:xfrm>
            <a:off x="1767408" y="2708920"/>
            <a:ext cx="6477000" cy="461665"/>
          </a:xfrm>
          <a:prstGeom prst="rect">
            <a:avLst/>
          </a:prstGeom>
          <a:noFill/>
          <a:ln w="9525">
            <a:noFill/>
            <a:miter lim="800000"/>
            <a:headEnd/>
            <a:tailEnd/>
          </a:ln>
        </p:spPr>
        <p:txBody>
          <a:bodyPr>
            <a:spAutoFit/>
          </a:bodyPr>
          <a:lstStyle/>
          <a:p>
            <a:pPr eaLnBrk="0" hangingPunct="0">
              <a:spcBef>
                <a:spcPct val="50000"/>
              </a:spcBef>
            </a:pPr>
            <a:r>
              <a:rPr lang="en-GB" sz="2400" b="1" dirty="0">
                <a:solidFill>
                  <a:srgbClr val="000000"/>
                </a:solidFill>
                <a:latin typeface="Arial" charset="0"/>
              </a:rPr>
              <a:t>Oceans			</a:t>
            </a:r>
            <a:r>
              <a:rPr lang="en-GB" sz="2400" b="1" dirty="0" smtClean="0">
                <a:solidFill>
                  <a:srgbClr val="000000"/>
                </a:solidFill>
                <a:latin typeface="Arial" charset="0"/>
              </a:rPr>
              <a:t>	Land</a:t>
            </a:r>
            <a:endParaRPr lang="en-GB" sz="2400" b="1" dirty="0">
              <a:solidFill>
                <a:srgbClr val="000000"/>
              </a:solidFill>
              <a:latin typeface="Arial" charset="0"/>
            </a:endParaRPr>
          </a:p>
        </p:txBody>
      </p:sp>
      <p:sp>
        <p:nvSpPr>
          <p:cNvPr id="41987" name="Text Box 5"/>
          <p:cNvSpPr txBox="1">
            <a:spLocks noChangeArrowheads="1"/>
          </p:cNvSpPr>
          <p:nvPr/>
        </p:nvSpPr>
        <p:spPr bwMode="auto">
          <a:xfrm>
            <a:off x="863600" y="6021388"/>
            <a:ext cx="4572000" cy="366712"/>
          </a:xfrm>
          <a:prstGeom prst="rect">
            <a:avLst/>
          </a:prstGeom>
          <a:noFill/>
          <a:ln w="9525">
            <a:noFill/>
            <a:miter lim="800000"/>
            <a:headEnd/>
            <a:tailEnd/>
          </a:ln>
        </p:spPr>
        <p:txBody>
          <a:bodyPr>
            <a:spAutoFit/>
          </a:bodyPr>
          <a:lstStyle/>
          <a:p>
            <a:pPr eaLnBrk="0" hangingPunct="0">
              <a:spcBef>
                <a:spcPct val="50000"/>
              </a:spcBef>
            </a:pPr>
            <a:r>
              <a:rPr lang="en-GB" sz="1800" i="1">
                <a:solidFill>
                  <a:srgbClr val="000000"/>
                </a:solidFill>
                <a:latin typeface="Arial" charset="0"/>
                <a:hlinkClick r:id="rId3"/>
              </a:rPr>
              <a:t>Liu, Allan, Huffman (2012) GRL</a:t>
            </a:r>
            <a:endParaRPr lang="en-GB" sz="1800" i="1">
              <a:solidFill>
                <a:srgbClr val="000000"/>
              </a:solidFill>
              <a:latin typeface="Arial" charset="0"/>
            </a:endParaRPr>
          </a:p>
        </p:txBody>
      </p:sp>
      <p:sp>
        <p:nvSpPr>
          <p:cNvPr id="41988" name="Rectangle 1"/>
          <p:cNvSpPr>
            <a:spLocks noChangeArrowheads="1"/>
          </p:cNvSpPr>
          <p:nvPr/>
        </p:nvSpPr>
        <p:spPr bwMode="auto">
          <a:xfrm>
            <a:off x="479425" y="381000"/>
            <a:ext cx="7332935" cy="2923877"/>
          </a:xfrm>
          <a:prstGeom prst="rect">
            <a:avLst/>
          </a:prstGeom>
          <a:noFill/>
          <a:ln w="9525">
            <a:noFill/>
            <a:miter lim="800000"/>
            <a:headEnd/>
            <a:tailEnd/>
          </a:ln>
        </p:spPr>
        <p:txBody>
          <a:bodyPr wrap="square">
            <a:spAutoFit/>
          </a:bodyPr>
          <a:lstStyle/>
          <a:p>
            <a:pPr eaLnBrk="0" hangingPunct="0"/>
            <a:r>
              <a:rPr lang="en-GB" sz="3600" dirty="0" smtClean="0">
                <a:solidFill>
                  <a:srgbClr val="0070C0"/>
                </a:solidFill>
                <a:latin typeface="Calibri" pitchFamily="34" charset="0"/>
              </a:rPr>
              <a:t>Challenge: Observing systems</a:t>
            </a:r>
          </a:p>
          <a:p>
            <a:pPr eaLnBrk="0" hangingPunct="0"/>
            <a:endParaRPr lang="en-GB" sz="2000" dirty="0" smtClean="0">
              <a:solidFill>
                <a:srgbClr val="000000"/>
              </a:solidFill>
              <a:latin typeface="Arial" charset="0"/>
            </a:endParaRPr>
          </a:p>
          <a:p>
            <a:pPr eaLnBrk="0" hangingPunct="0"/>
            <a:r>
              <a:rPr lang="en-GB" sz="2000" dirty="0" smtClean="0">
                <a:solidFill>
                  <a:srgbClr val="000000"/>
                </a:solidFill>
                <a:latin typeface="Arial" charset="0"/>
              </a:rPr>
              <a:t>Observed </a:t>
            </a:r>
            <a:r>
              <a:rPr lang="en-GB" sz="2000" dirty="0">
                <a:solidFill>
                  <a:srgbClr val="000000"/>
                </a:solidFill>
                <a:latin typeface="Arial" charset="0"/>
              </a:rPr>
              <a:t>p</a:t>
            </a:r>
            <a:r>
              <a:rPr lang="en-GB" sz="2000" dirty="0" smtClean="0">
                <a:solidFill>
                  <a:srgbClr val="000000"/>
                </a:solidFill>
                <a:latin typeface="Arial" charset="0"/>
              </a:rPr>
              <a:t>recipitation </a:t>
            </a:r>
            <a:r>
              <a:rPr lang="en-GB" sz="2000" dirty="0">
                <a:solidFill>
                  <a:srgbClr val="000000"/>
                </a:solidFill>
                <a:latin typeface="Arial" charset="0"/>
              </a:rPr>
              <a:t>v</a:t>
            </a:r>
            <a:r>
              <a:rPr lang="en-GB" sz="2000" dirty="0" smtClean="0">
                <a:solidFill>
                  <a:srgbClr val="000000"/>
                </a:solidFill>
                <a:latin typeface="Arial" charset="0"/>
              </a:rPr>
              <a:t>ariability over the oceans is questionable. Over land, gauges provide a useful constraint.</a:t>
            </a:r>
          </a:p>
          <a:p>
            <a:pPr eaLnBrk="0" hangingPunct="0"/>
            <a:endParaRPr lang="en-GB" sz="800" dirty="0">
              <a:solidFill>
                <a:srgbClr val="000000"/>
              </a:solidFill>
              <a:latin typeface="Arial" charset="0"/>
            </a:endParaRPr>
          </a:p>
          <a:p>
            <a:pPr eaLnBrk="0" hangingPunct="0"/>
            <a:r>
              <a:rPr lang="en-GB" sz="2000" dirty="0" smtClean="0">
                <a:solidFill>
                  <a:srgbClr val="000000"/>
                </a:solidFill>
                <a:latin typeface="Arial" charset="0"/>
              </a:rPr>
              <a:t>Combining observational platforms is a powerful strategy </a:t>
            </a:r>
            <a:r>
              <a:rPr lang="en-GB" sz="2000" i="1" dirty="0" smtClean="0">
                <a:solidFill>
                  <a:srgbClr val="000000"/>
                </a:solidFill>
                <a:latin typeface="Arial" charset="0"/>
              </a:rPr>
              <a:t>e.g. microwave, gravity, ocean heat content, reanalysis transports </a:t>
            </a:r>
          </a:p>
          <a:p>
            <a:pPr eaLnBrk="0" hangingPunct="0"/>
            <a:endParaRPr lang="en-GB" sz="2000" dirty="0">
              <a:solidFill>
                <a:srgbClr val="000000"/>
              </a:solidFill>
              <a:latin typeface="Arial" charset="0"/>
            </a:endParaRPr>
          </a:p>
          <a:p>
            <a:pPr eaLnBrk="0" hangingPunct="0"/>
            <a:r>
              <a:rPr lang="en-GB" sz="2000" dirty="0" smtClean="0">
                <a:solidFill>
                  <a:srgbClr val="000000"/>
                </a:solidFill>
                <a:latin typeface="Arial" charset="0"/>
              </a:rPr>
              <a:t> </a:t>
            </a:r>
            <a:endParaRPr lang="en-GB" sz="2000" dirty="0">
              <a:solidFill>
                <a:srgbClr val="000000"/>
              </a:solidFill>
              <a:latin typeface="Arial" charset="0"/>
            </a:endParaRPr>
          </a:p>
        </p:txBody>
      </p:sp>
      <p:pic>
        <p:nvPicPr>
          <p:cNvPr id="41989" name="Picture 3"/>
          <p:cNvPicPr>
            <a:picLocks noChangeAspect="1" noChangeArrowheads="1"/>
          </p:cNvPicPr>
          <p:nvPr/>
        </p:nvPicPr>
        <p:blipFill>
          <a:blip r:embed="rId4"/>
          <a:srcRect/>
          <a:stretch>
            <a:fillRect/>
          </a:stretch>
        </p:blipFill>
        <p:spPr bwMode="auto">
          <a:xfrm>
            <a:off x="7696200" y="1295400"/>
            <a:ext cx="1435100" cy="655638"/>
          </a:xfrm>
          <a:prstGeom prst="rect">
            <a:avLst/>
          </a:prstGeom>
          <a:noFill/>
          <a:ln w="9525">
            <a:noFill/>
            <a:miter lim="800000"/>
            <a:headEnd/>
            <a:tailEnd/>
          </a:ln>
        </p:spPr>
      </p:pic>
      <p:pic>
        <p:nvPicPr>
          <p:cNvPr id="41990" name="Picture 5"/>
          <p:cNvPicPr>
            <a:picLocks noChangeAspect="1" noChangeArrowheads="1"/>
          </p:cNvPicPr>
          <p:nvPr/>
        </p:nvPicPr>
        <p:blipFill>
          <a:blip r:embed="rId5"/>
          <a:srcRect/>
          <a:stretch>
            <a:fillRect/>
          </a:stretch>
        </p:blipFill>
        <p:spPr bwMode="auto">
          <a:xfrm>
            <a:off x="7680325" y="685800"/>
            <a:ext cx="1450975" cy="457200"/>
          </a:xfrm>
          <a:prstGeom prst="rect">
            <a:avLst/>
          </a:prstGeom>
          <a:noFill/>
          <a:ln w="9525">
            <a:noFill/>
            <a:miter lim="800000"/>
            <a:headEnd/>
            <a:tailEnd/>
          </a:ln>
        </p:spPr>
      </p:pic>
      <p:pic>
        <p:nvPicPr>
          <p:cNvPr id="41991" name="Picture 2" descr="FIG01_clim_1988_2004_tif"/>
          <p:cNvPicPr>
            <a:picLocks noChangeAspect="1" noChangeArrowheads="1"/>
          </p:cNvPicPr>
          <p:nvPr/>
        </p:nvPicPr>
        <p:blipFill>
          <a:blip r:embed="rId6"/>
          <a:srcRect l="36000" t="95427" r="14005"/>
          <a:stretch>
            <a:fillRect/>
          </a:stretch>
        </p:blipFill>
        <p:spPr bwMode="auto">
          <a:xfrm>
            <a:off x="1763713" y="5373688"/>
            <a:ext cx="6456362" cy="446087"/>
          </a:xfrm>
          <a:prstGeom prst="rect">
            <a:avLst/>
          </a:prstGeom>
          <a:noFill/>
          <a:ln w="9525">
            <a:noFill/>
            <a:miter lim="800000"/>
            <a:headEnd/>
            <a:tailEnd/>
          </a:ln>
        </p:spPr>
      </p:pic>
      <p:pic>
        <p:nvPicPr>
          <p:cNvPr id="41992" name="Picture 9"/>
          <p:cNvPicPr>
            <a:picLocks noChangeAspect="1"/>
          </p:cNvPicPr>
          <p:nvPr/>
        </p:nvPicPr>
        <p:blipFill>
          <a:blip r:embed="rId7"/>
          <a:srcRect/>
          <a:stretch>
            <a:fillRect/>
          </a:stretch>
        </p:blipFill>
        <p:spPr bwMode="auto">
          <a:xfrm>
            <a:off x="5460617" y="5895975"/>
            <a:ext cx="3232150" cy="492125"/>
          </a:xfrm>
          <a:prstGeom prst="rect">
            <a:avLst/>
          </a:prstGeom>
          <a:noFill/>
          <a:ln w="9525">
            <a:noFill/>
            <a:miter lim="800000"/>
            <a:headEnd/>
            <a:tailEnd/>
          </a:ln>
        </p:spPr>
      </p:pic>
      <p:sp>
        <p:nvSpPr>
          <p:cNvPr id="41993" name="Line 10"/>
          <p:cNvSpPr>
            <a:spLocks noChangeShapeType="1"/>
          </p:cNvSpPr>
          <p:nvPr/>
        </p:nvSpPr>
        <p:spPr bwMode="auto">
          <a:xfrm flipV="1">
            <a:off x="1763713" y="5445125"/>
            <a:ext cx="0" cy="288925"/>
          </a:xfrm>
          <a:prstGeom prst="line">
            <a:avLst/>
          </a:prstGeom>
          <a:noFill/>
          <a:ln w="12700">
            <a:solidFill>
              <a:srgbClr val="333333"/>
            </a:solidFill>
            <a:round/>
            <a:headEnd/>
            <a:tailEnd/>
          </a:ln>
        </p:spPr>
        <p:txBody>
          <a:bodyPr/>
          <a:lstStyle/>
          <a:p>
            <a:endParaRPr lang="en-US" sz="1800">
              <a:solidFill>
                <a:srgbClr val="000000"/>
              </a:solidFill>
              <a:latin typeface="Arial" charset="0"/>
            </a:endParaRPr>
          </a:p>
        </p:txBody>
      </p:sp>
    </p:spTree>
    <p:extLst>
      <p:ext uri="{BB962C8B-B14F-4D97-AF65-F5344CB8AC3E}">
        <p14:creationId xmlns:p14="http://schemas.microsoft.com/office/powerpoint/2010/main" val="41209348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a:srcRect l="3999"/>
          <a:stretch>
            <a:fillRect/>
          </a:stretch>
        </p:blipFill>
        <p:spPr bwMode="auto">
          <a:xfrm>
            <a:off x="1447800" y="2987675"/>
            <a:ext cx="5486400" cy="3565525"/>
          </a:xfrm>
          <a:prstGeom prst="rect">
            <a:avLst/>
          </a:prstGeom>
          <a:noFill/>
          <a:ln w="9525">
            <a:noFill/>
            <a:miter lim="800000"/>
            <a:headEnd/>
            <a:tailEnd/>
          </a:ln>
        </p:spPr>
      </p:pic>
      <p:pic>
        <p:nvPicPr>
          <p:cNvPr id="1029" name="Picture 5"/>
          <p:cNvPicPr>
            <a:picLocks noChangeAspect="1" noChangeArrowheads="1"/>
          </p:cNvPicPr>
          <p:nvPr/>
        </p:nvPicPr>
        <p:blipFill rotWithShape="1">
          <a:blip r:embed="rId3" cstate="print">
            <a:extLst/>
          </a:blip>
          <a:srcRect r="7642"/>
          <a:stretch/>
        </p:blipFill>
        <p:spPr bwMode="auto">
          <a:xfrm>
            <a:off x="2628900" y="-989110"/>
            <a:ext cx="2705100" cy="5637310"/>
          </a:xfrm>
          <a:prstGeom prst="rect">
            <a:avLst/>
          </a:prstGeom>
          <a:noFill/>
          <a:ln>
            <a:noFill/>
          </a:ln>
          <a:effectLst/>
          <a:scene3d>
            <a:camera prst="orthographicFront">
              <a:rot lat="0" lon="0" rev="16200000"/>
            </a:camera>
            <a:lightRig rig="threePt" dir="t"/>
          </a:scene3d>
          <a:extLst/>
        </p:spPr>
      </p:pic>
      <p:sp>
        <p:nvSpPr>
          <p:cNvPr id="43011" name="TextBox 2"/>
          <p:cNvSpPr txBox="1">
            <a:spLocks noChangeArrowheads="1"/>
          </p:cNvSpPr>
          <p:nvPr/>
        </p:nvSpPr>
        <p:spPr bwMode="auto">
          <a:xfrm>
            <a:off x="2133600" y="152400"/>
            <a:ext cx="4114800" cy="461963"/>
          </a:xfrm>
          <a:prstGeom prst="rect">
            <a:avLst/>
          </a:prstGeom>
          <a:solidFill>
            <a:schemeClr val="bg1"/>
          </a:solidFill>
          <a:ln w="9525">
            <a:noFill/>
            <a:miter lim="800000"/>
            <a:headEnd/>
            <a:tailEnd/>
          </a:ln>
        </p:spPr>
        <p:txBody>
          <a:bodyPr>
            <a:spAutoFit/>
          </a:bodyPr>
          <a:lstStyle/>
          <a:p>
            <a:pPr eaLnBrk="0" hangingPunct="0"/>
            <a:r>
              <a:rPr lang="en-GB" sz="2400">
                <a:solidFill>
                  <a:srgbClr val="000000"/>
                </a:solidFill>
                <a:latin typeface="Arial" charset="0"/>
              </a:rPr>
              <a:t>1 day			5 day</a:t>
            </a:r>
          </a:p>
        </p:txBody>
      </p:sp>
      <p:sp>
        <p:nvSpPr>
          <p:cNvPr id="43012" name="TextBox 3"/>
          <p:cNvSpPr txBox="1">
            <a:spLocks noChangeArrowheads="1"/>
          </p:cNvSpPr>
          <p:nvPr/>
        </p:nvSpPr>
        <p:spPr bwMode="auto">
          <a:xfrm>
            <a:off x="76200" y="1143000"/>
            <a:ext cx="1524000" cy="923925"/>
          </a:xfrm>
          <a:prstGeom prst="rect">
            <a:avLst/>
          </a:prstGeom>
          <a:noFill/>
          <a:ln w="9525">
            <a:noFill/>
            <a:miter lim="800000"/>
            <a:headEnd/>
            <a:tailEnd/>
          </a:ln>
        </p:spPr>
        <p:txBody>
          <a:bodyPr>
            <a:spAutoFit/>
          </a:bodyPr>
          <a:lstStyle/>
          <a:p>
            <a:pPr eaLnBrk="0" hangingPunct="0"/>
            <a:r>
              <a:rPr lang="en-GB" sz="1800">
                <a:solidFill>
                  <a:srgbClr val="000000"/>
                </a:solidFill>
                <a:latin typeface="Arial" charset="0"/>
              </a:rPr>
              <a:t>Precipitation intensity (mm/day)</a:t>
            </a:r>
          </a:p>
        </p:txBody>
      </p:sp>
      <p:sp>
        <p:nvSpPr>
          <p:cNvPr id="43013" name="TextBox 8"/>
          <p:cNvSpPr txBox="1">
            <a:spLocks noChangeArrowheads="1"/>
          </p:cNvSpPr>
          <p:nvPr/>
        </p:nvSpPr>
        <p:spPr bwMode="auto">
          <a:xfrm>
            <a:off x="152400" y="3581400"/>
            <a:ext cx="1524000" cy="2032000"/>
          </a:xfrm>
          <a:prstGeom prst="rect">
            <a:avLst/>
          </a:prstGeom>
          <a:noFill/>
          <a:ln w="9525">
            <a:noFill/>
            <a:miter lim="800000"/>
            <a:headEnd/>
            <a:tailEnd/>
          </a:ln>
        </p:spPr>
        <p:txBody>
          <a:bodyPr>
            <a:spAutoFit/>
          </a:bodyPr>
          <a:lstStyle/>
          <a:p>
            <a:pPr eaLnBrk="0" hangingPunct="0"/>
            <a:r>
              <a:rPr lang="en-GB" sz="1800" dirty="0">
                <a:solidFill>
                  <a:srgbClr val="000000"/>
                </a:solidFill>
                <a:latin typeface="Arial" charset="0"/>
              </a:rPr>
              <a:t>Precipitation intensity change with mean surface temperature </a:t>
            </a:r>
            <a:r>
              <a:rPr lang="en-GB" sz="1800" dirty="0" smtClean="0">
                <a:solidFill>
                  <a:srgbClr val="000000"/>
                </a:solidFill>
                <a:latin typeface="Arial" charset="0"/>
              </a:rPr>
              <a:t>(</a:t>
            </a:r>
            <a:r>
              <a:rPr lang="en-GB" sz="1800" dirty="0">
                <a:solidFill>
                  <a:srgbClr val="000000"/>
                </a:solidFill>
                <a:latin typeface="Arial" charset="0"/>
              </a:rPr>
              <a:t>%</a:t>
            </a:r>
            <a:r>
              <a:rPr lang="en-GB" sz="1800" dirty="0" smtClean="0">
                <a:solidFill>
                  <a:srgbClr val="000000"/>
                </a:solidFill>
                <a:latin typeface="Arial" charset="0"/>
              </a:rPr>
              <a:t>/day</a:t>
            </a:r>
            <a:r>
              <a:rPr lang="en-GB" sz="1800" dirty="0">
                <a:solidFill>
                  <a:srgbClr val="000000"/>
                </a:solidFill>
                <a:latin typeface="Arial" charset="0"/>
              </a:rPr>
              <a:t>)</a:t>
            </a:r>
          </a:p>
        </p:txBody>
      </p:sp>
      <p:pic>
        <p:nvPicPr>
          <p:cNvPr id="43014" name="Picture 9"/>
          <p:cNvPicPr>
            <a:picLocks noChangeAspect="1"/>
          </p:cNvPicPr>
          <p:nvPr/>
        </p:nvPicPr>
        <p:blipFill>
          <a:blip r:embed="rId4"/>
          <a:srcRect/>
          <a:stretch>
            <a:fillRect/>
          </a:stretch>
        </p:blipFill>
        <p:spPr bwMode="auto">
          <a:xfrm>
            <a:off x="228600" y="6365875"/>
            <a:ext cx="3232150" cy="492125"/>
          </a:xfrm>
          <a:prstGeom prst="rect">
            <a:avLst/>
          </a:prstGeom>
          <a:noFill/>
          <a:ln w="9525">
            <a:noFill/>
            <a:miter lim="800000"/>
            <a:headEnd/>
            <a:tailEnd/>
          </a:ln>
        </p:spPr>
      </p:pic>
      <p:sp>
        <p:nvSpPr>
          <p:cNvPr id="43015" name="TextBox 4"/>
          <p:cNvSpPr txBox="1">
            <a:spLocks noChangeArrowheads="1"/>
          </p:cNvSpPr>
          <p:nvPr/>
        </p:nvSpPr>
        <p:spPr bwMode="auto">
          <a:xfrm>
            <a:off x="6934200" y="2403475"/>
            <a:ext cx="2133600" cy="2369880"/>
          </a:xfrm>
          <a:prstGeom prst="rect">
            <a:avLst/>
          </a:prstGeom>
          <a:noFill/>
          <a:ln w="9525">
            <a:noFill/>
            <a:miter lim="800000"/>
            <a:headEnd/>
            <a:tailEnd/>
          </a:ln>
        </p:spPr>
        <p:txBody>
          <a:bodyPr>
            <a:spAutoFit/>
          </a:bodyPr>
          <a:lstStyle/>
          <a:p>
            <a:pPr eaLnBrk="0" hangingPunct="0"/>
            <a:r>
              <a:rPr lang="en-GB" sz="3200" dirty="0" smtClean="0">
                <a:solidFill>
                  <a:srgbClr val="0070C0"/>
                </a:solidFill>
                <a:latin typeface="Calibri" pitchFamily="34" charset="0"/>
              </a:rPr>
              <a:t>Uncertainty in observed P </a:t>
            </a:r>
            <a:r>
              <a:rPr lang="en-GB" sz="3200" dirty="0">
                <a:solidFill>
                  <a:srgbClr val="0070C0"/>
                </a:solidFill>
                <a:latin typeface="Calibri" pitchFamily="34" charset="0"/>
              </a:rPr>
              <a:t>intensity </a:t>
            </a:r>
            <a:r>
              <a:rPr lang="en-GB" sz="3200" dirty="0" smtClean="0">
                <a:solidFill>
                  <a:srgbClr val="0070C0"/>
                </a:solidFill>
                <a:latin typeface="Calibri" pitchFamily="34" charset="0"/>
              </a:rPr>
              <a:t>&amp; response </a:t>
            </a:r>
            <a:r>
              <a:rPr lang="en-GB" sz="2000" dirty="0" smtClean="0">
                <a:solidFill>
                  <a:srgbClr val="333399"/>
                </a:solidFill>
                <a:latin typeface="Calibri" pitchFamily="34" charset="0"/>
              </a:rPr>
              <a:t>(</a:t>
            </a:r>
            <a:r>
              <a:rPr lang="en-GB" sz="2000" dirty="0">
                <a:solidFill>
                  <a:srgbClr val="333399"/>
                </a:solidFill>
                <a:latin typeface="Calibri" pitchFamily="34" charset="0"/>
              </a:rPr>
              <a:t>tropical oceans)</a:t>
            </a:r>
          </a:p>
        </p:txBody>
      </p:sp>
      <p:pic>
        <p:nvPicPr>
          <p:cNvPr id="43016" name="Picture 3"/>
          <p:cNvPicPr>
            <a:picLocks noChangeAspect="1" noChangeArrowheads="1"/>
          </p:cNvPicPr>
          <p:nvPr/>
        </p:nvPicPr>
        <p:blipFill>
          <a:blip r:embed="rId5"/>
          <a:srcRect/>
          <a:stretch>
            <a:fillRect/>
          </a:stretch>
        </p:blipFill>
        <p:spPr bwMode="auto">
          <a:xfrm>
            <a:off x="7696200" y="1295400"/>
            <a:ext cx="1435100" cy="655638"/>
          </a:xfrm>
          <a:prstGeom prst="rect">
            <a:avLst/>
          </a:prstGeom>
          <a:noFill/>
          <a:ln w="9525">
            <a:noFill/>
            <a:miter lim="800000"/>
            <a:headEnd/>
            <a:tailEnd/>
          </a:ln>
        </p:spPr>
      </p:pic>
      <p:pic>
        <p:nvPicPr>
          <p:cNvPr id="43017" name="Picture 5"/>
          <p:cNvPicPr>
            <a:picLocks noChangeAspect="1" noChangeArrowheads="1"/>
          </p:cNvPicPr>
          <p:nvPr/>
        </p:nvPicPr>
        <p:blipFill>
          <a:blip r:embed="rId6"/>
          <a:srcRect/>
          <a:stretch>
            <a:fillRect/>
          </a:stretch>
        </p:blipFill>
        <p:spPr bwMode="auto">
          <a:xfrm>
            <a:off x="7680325" y="685800"/>
            <a:ext cx="1450975" cy="457200"/>
          </a:xfrm>
          <a:prstGeom prst="rect">
            <a:avLst/>
          </a:prstGeom>
          <a:noFill/>
          <a:ln w="9525">
            <a:noFill/>
            <a:miter lim="800000"/>
            <a:headEnd/>
            <a:tailEnd/>
          </a:ln>
        </p:spPr>
      </p:pic>
      <p:sp>
        <p:nvSpPr>
          <p:cNvPr id="43018" name="TextBox 12"/>
          <p:cNvSpPr txBox="1">
            <a:spLocks noChangeArrowheads="1"/>
          </p:cNvSpPr>
          <p:nvPr/>
        </p:nvSpPr>
        <p:spPr bwMode="auto">
          <a:xfrm>
            <a:off x="2339752" y="6324600"/>
            <a:ext cx="4076700" cy="369888"/>
          </a:xfrm>
          <a:prstGeom prst="rect">
            <a:avLst/>
          </a:prstGeom>
          <a:solidFill>
            <a:schemeClr val="bg1"/>
          </a:solidFill>
          <a:ln w="9525">
            <a:noFill/>
            <a:miter lim="800000"/>
            <a:headEnd/>
            <a:tailEnd/>
          </a:ln>
        </p:spPr>
        <p:txBody>
          <a:bodyPr>
            <a:spAutoFit/>
          </a:bodyPr>
          <a:lstStyle/>
          <a:p>
            <a:pPr eaLnBrk="0" hangingPunct="0"/>
            <a:r>
              <a:rPr lang="en-GB" sz="1800" dirty="0">
                <a:solidFill>
                  <a:srgbClr val="000000"/>
                </a:solidFill>
                <a:latin typeface="Arial" charset="0"/>
              </a:rPr>
              <a:t>Precipitation intensity percentile (%)</a:t>
            </a:r>
          </a:p>
        </p:txBody>
      </p:sp>
      <p:sp>
        <p:nvSpPr>
          <p:cNvPr id="43019" name="Text Box 12"/>
          <p:cNvSpPr txBox="1">
            <a:spLocks noChangeArrowheads="1"/>
          </p:cNvSpPr>
          <p:nvPr/>
        </p:nvSpPr>
        <p:spPr bwMode="auto">
          <a:xfrm>
            <a:off x="7092280" y="4972050"/>
            <a:ext cx="1524000" cy="641350"/>
          </a:xfrm>
          <a:prstGeom prst="rect">
            <a:avLst/>
          </a:prstGeom>
          <a:noFill/>
          <a:ln w="9525">
            <a:noFill/>
            <a:miter lim="800000"/>
            <a:headEnd/>
            <a:tailEnd/>
          </a:ln>
        </p:spPr>
        <p:txBody>
          <a:bodyPr>
            <a:spAutoFit/>
          </a:bodyPr>
          <a:lstStyle/>
          <a:p>
            <a:pPr eaLnBrk="0" hangingPunct="0">
              <a:spcBef>
                <a:spcPct val="50000"/>
              </a:spcBef>
            </a:pPr>
            <a:r>
              <a:rPr lang="en-GB" sz="1800" dirty="0">
                <a:solidFill>
                  <a:srgbClr val="000000"/>
                </a:solidFill>
                <a:latin typeface="Arial" charset="0"/>
                <a:hlinkClick r:id="rId7"/>
              </a:rPr>
              <a:t>Liu &amp; Allan (2012) JGR</a:t>
            </a:r>
            <a:endParaRPr lang="en-GB" sz="1800" dirty="0">
              <a:solidFill>
                <a:srgbClr val="000000"/>
              </a:solidFill>
              <a:latin typeface="Arial" charset="0"/>
            </a:endParaRPr>
          </a:p>
        </p:txBody>
      </p:sp>
    </p:spTree>
    <p:extLst>
      <p:ext uri="{BB962C8B-B14F-4D97-AF65-F5344CB8AC3E}">
        <p14:creationId xmlns:p14="http://schemas.microsoft.com/office/powerpoint/2010/main" val="31353348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idx="4294967295"/>
          </p:nvPr>
        </p:nvSpPr>
        <p:spPr>
          <a:xfrm>
            <a:off x="107504" y="404664"/>
            <a:ext cx="2638636" cy="5112568"/>
          </a:xfrm>
        </p:spPr>
        <p:txBody>
          <a:bodyPr/>
          <a:lstStyle/>
          <a:p>
            <a:r>
              <a:rPr lang="en-GB" sz="3200" dirty="0">
                <a:solidFill>
                  <a:srgbClr val="0070C0"/>
                </a:solidFill>
                <a:latin typeface="Calibri" pitchFamily="34" charset="0"/>
                <a:cs typeface="Calibri" pitchFamily="34" charset="0"/>
              </a:rPr>
              <a:t>R</a:t>
            </a:r>
            <a:r>
              <a:rPr lang="en-GB" sz="3200" dirty="0" smtClean="0">
                <a:solidFill>
                  <a:srgbClr val="0070C0"/>
                </a:solidFill>
                <a:latin typeface="Calibri" pitchFamily="34" charset="0"/>
                <a:cs typeface="Calibri" pitchFamily="34" charset="0"/>
              </a:rPr>
              <a:t>esponse of Precipitation intensity distribution to warming:</a:t>
            </a:r>
            <a:br>
              <a:rPr lang="en-GB" sz="3200" dirty="0" smtClean="0">
                <a:solidFill>
                  <a:srgbClr val="0070C0"/>
                </a:solidFill>
                <a:latin typeface="Calibri" pitchFamily="34" charset="0"/>
                <a:cs typeface="Calibri" pitchFamily="34" charset="0"/>
              </a:rPr>
            </a:br>
            <a:r>
              <a:rPr lang="en-GB" sz="2400" dirty="0" smtClean="0">
                <a:solidFill>
                  <a:schemeClr val="tx1"/>
                </a:solidFill>
                <a:latin typeface="Calibri" pitchFamily="34" charset="0"/>
                <a:cs typeface="Calibri" pitchFamily="34" charset="0"/>
              </a:rPr>
              <a:t>Observations and </a:t>
            </a:r>
            <a:r>
              <a:rPr lang="en-GB" sz="2400" dirty="0">
                <a:solidFill>
                  <a:schemeClr val="tx1"/>
                </a:solidFill>
                <a:latin typeface="Calibri" pitchFamily="34" charset="0"/>
                <a:cs typeface="Calibri" pitchFamily="34" charset="0"/>
              </a:rPr>
              <a:t>CMIP5, </a:t>
            </a:r>
            <a:r>
              <a:rPr lang="en-GB" sz="2400" dirty="0" smtClean="0">
                <a:solidFill>
                  <a:schemeClr val="tx1"/>
                </a:solidFill>
                <a:latin typeface="Calibri" pitchFamily="34" charset="0"/>
                <a:cs typeface="Calibri" pitchFamily="34" charset="0"/>
              </a:rPr>
              <a:t>5-day mean</a:t>
            </a:r>
            <a:r>
              <a:rPr lang="en-GB" sz="3200" dirty="0" smtClean="0">
                <a:solidFill>
                  <a:schemeClr val="tx1"/>
                </a:solidFill>
                <a:latin typeface="Calibri" pitchFamily="34" charset="0"/>
                <a:cs typeface="Calibri" pitchFamily="34" charset="0"/>
              </a:rPr>
              <a:t/>
            </a:r>
            <a:br>
              <a:rPr lang="en-GB" sz="3200" dirty="0" smtClean="0">
                <a:solidFill>
                  <a:schemeClr val="tx1"/>
                </a:solidFill>
                <a:latin typeface="Calibri" pitchFamily="34" charset="0"/>
                <a:cs typeface="Calibri" pitchFamily="34" charset="0"/>
              </a:rPr>
            </a:br>
            <a:r>
              <a:rPr lang="en-GB" sz="2400" dirty="0">
                <a:solidFill>
                  <a:schemeClr val="tx1"/>
                </a:solidFill>
                <a:latin typeface="Calibri" pitchFamily="34" charset="0"/>
                <a:cs typeface="Calibri" pitchFamily="34" charset="0"/>
              </a:rPr>
              <a:t/>
            </a:r>
            <a:br>
              <a:rPr lang="en-GB" sz="2400" dirty="0">
                <a:solidFill>
                  <a:schemeClr val="tx1"/>
                </a:solidFill>
                <a:latin typeface="Calibri" pitchFamily="34" charset="0"/>
                <a:cs typeface="Calibri" pitchFamily="34" charset="0"/>
              </a:rPr>
            </a:br>
            <a:r>
              <a:rPr lang="en-GB" sz="2400" dirty="0" smtClean="0">
                <a:solidFill>
                  <a:schemeClr val="tx1"/>
                </a:solidFill>
                <a:latin typeface="+mn-lt"/>
                <a:cs typeface="Calibri" pitchFamily="34" charset="0"/>
              </a:rPr>
              <a:t> </a:t>
            </a:r>
            <a:r>
              <a:rPr lang="en-GB" sz="2400" dirty="0">
                <a:solidFill>
                  <a:schemeClr val="tx1"/>
                </a:solidFill>
                <a:latin typeface="+mn-lt"/>
                <a:cs typeface="Calibri" pitchFamily="34" charset="0"/>
              </a:rPr>
              <a:t>I</a:t>
            </a:r>
            <a:r>
              <a:rPr lang="en-GB" sz="2400" dirty="0" smtClean="0">
                <a:solidFill>
                  <a:schemeClr val="tx1"/>
                </a:solidFill>
                <a:latin typeface="+mn-lt"/>
                <a:cs typeface="Calibri" pitchFamily="34" charset="0"/>
              </a:rPr>
              <a:t>s present day variability a good proxy for climate response?</a:t>
            </a:r>
          </a:p>
        </p:txBody>
      </p:sp>
      <p:pic>
        <p:nvPicPr>
          <p:cNvPr id="44035" name="Picture 4"/>
          <p:cNvPicPr>
            <a:picLocks noChangeAspect="1" noChangeArrowheads="1"/>
          </p:cNvPicPr>
          <p:nvPr/>
        </p:nvPicPr>
        <p:blipFill rotWithShape="1">
          <a:blip r:embed="rId2"/>
          <a:srcRect l="37144" r="1186"/>
          <a:stretch/>
        </p:blipFill>
        <p:spPr bwMode="auto">
          <a:xfrm>
            <a:off x="3504863" y="63500"/>
            <a:ext cx="5639137" cy="6461125"/>
          </a:xfrm>
          <a:prstGeom prst="rect">
            <a:avLst/>
          </a:prstGeom>
          <a:noFill/>
          <a:ln w="9525">
            <a:noFill/>
            <a:miter lim="800000"/>
            <a:headEnd/>
            <a:tailEnd/>
          </a:ln>
        </p:spPr>
      </p:pic>
      <p:sp>
        <p:nvSpPr>
          <p:cNvPr id="44036" name="Text Box 5"/>
          <p:cNvSpPr txBox="1">
            <a:spLocks noChangeArrowheads="1"/>
          </p:cNvSpPr>
          <p:nvPr/>
        </p:nvSpPr>
        <p:spPr bwMode="auto">
          <a:xfrm>
            <a:off x="0" y="6345238"/>
            <a:ext cx="8893175" cy="369332"/>
          </a:xfrm>
          <a:prstGeom prst="rect">
            <a:avLst/>
          </a:prstGeom>
          <a:solidFill>
            <a:schemeClr val="bg1"/>
          </a:solidFill>
          <a:ln w="9525">
            <a:noFill/>
            <a:miter lim="800000"/>
            <a:headEnd/>
            <a:tailEnd/>
          </a:ln>
        </p:spPr>
        <p:txBody>
          <a:bodyPr>
            <a:spAutoFit/>
          </a:bodyPr>
          <a:lstStyle/>
          <a:p>
            <a:pPr algn="r">
              <a:spcBef>
                <a:spcPct val="50000"/>
              </a:spcBef>
            </a:pPr>
            <a:r>
              <a:rPr lang="en-GB" sz="1800" dirty="0" smtClean="0">
                <a:solidFill>
                  <a:srgbClr val="000000"/>
                </a:solidFill>
                <a:latin typeface="Arial" charset="0"/>
                <a:hlinkClick r:id="rId3"/>
              </a:rPr>
              <a:t>Allan </a:t>
            </a:r>
            <a:r>
              <a:rPr lang="en-GB" sz="1800" dirty="0">
                <a:solidFill>
                  <a:srgbClr val="000000"/>
                </a:solidFill>
                <a:latin typeface="Arial" charset="0"/>
                <a:hlinkClick r:id="rId3"/>
              </a:rPr>
              <a:t>et al. (2013) Surv. </a:t>
            </a:r>
            <a:r>
              <a:rPr lang="en-GB" sz="1800" dirty="0" err="1" smtClean="0">
                <a:solidFill>
                  <a:srgbClr val="000000"/>
                </a:solidFill>
                <a:latin typeface="Arial" charset="0"/>
                <a:hlinkClick r:id="rId3"/>
              </a:rPr>
              <a:t>Geophys</a:t>
            </a:r>
            <a:endParaRPr lang="en-GB" sz="1800" dirty="0">
              <a:solidFill>
                <a:srgbClr val="000000"/>
              </a:solidFill>
              <a:latin typeface="Arial" charset="0"/>
            </a:endParaRPr>
          </a:p>
        </p:txBody>
      </p:sp>
      <p:sp>
        <p:nvSpPr>
          <p:cNvPr id="2" name="TextBox 1"/>
          <p:cNvSpPr txBox="1"/>
          <p:nvPr/>
        </p:nvSpPr>
        <p:spPr>
          <a:xfrm>
            <a:off x="683568" y="2708920"/>
            <a:ext cx="4968552" cy="830997"/>
          </a:xfrm>
          <a:prstGeom prst="rect">
            <a:avLst/>
          </a:prstGeom>
          <a:noFill/>
          <a:scene3d>
            <a:camera prst="orthographicFront">
              <a:rot lat="0" lon="0" rev="5400000"/>
            </a:camera>
            <a:lightRig rig="threePt" dir="t"/>
          </a:scene3d>
        </p:spPr>
        <p:txBody>
          <a:bodyPr wrap="square" rtlCol="0">
            <a:spAutoFit/>
          </a:bodyPr>
          <a:lstStyle/>
          <a:p>
            <a:pPr algn="ctr"/>
            <a:r>
              <a:rPr lang="en-GB" sz="2400" dirty="0" smtClean="0">
                <a:solidFill>
                  <a:srgbClr val="000000"/>
                </a:solidFill>
                <a:latin typeface="Arial" charset="0"/>
              </a:rPr>
              <a:t>dP</a:t>
            </a:r>
            <a:r>
              <a:rPr lang="en-GB" sz="2400" baseline="-25000" dirty="0" smtClean="0">
                <a:solidFill>
                  <a:srgbClr val="000000"/>
                </a:solidFill>
                <a:latin typeface="Arial" charset="0"/>
              </a:rPr>
              <a:t>i</a:t>
            </a:r>
            <a:r>
              <a:rPr lang="en-GB" sz="2400" dirty="0" smtClean="0">
                <a:solidFill>
                  <a:srgbClr val="000000"/>
                </a:solidFill>
                <a:latin typeface="Arial" charset="0"/>
              </a:rPr>
              <a:t>/</a:t>
            </a:r>
            <a:r>
              <a:rPr lang="en-GB" sz="2400" dirty="0" err="1" smtClean="0">
                <a:solidFill>
                  <a:srgbClr val="000000"/>
                </a:solidFill>
                <a:latin typeface="Arial" charset="0"/>
              </a:rPr>
              <a:t>dT</a:t>
            </a:r>
            <a:r>
              <a:rPr lang="en-GB" sz="2400" dirty="0" smtClean="0">
                <a:solidFill>
                  <a:srgbClr val="000000"/>
                </a:solidFill>
                <a:latin typeface="Arial" charset="0"/>
              </a:rPr>
              <a:t> (%/K)</a:t>
            </a:r>
          </a:p>
          <a:p>
            <a:pPr algn="ctr"/>
            <a:r>
              <a:rPr lang="en-GB" sz="2400" dirty="0" smtClean="0">
                <a:solidFill>
                  <a:srgbClr val="000000"/>
                </a:solidFill>
                <a:latin typeface="Arial" charset="0"/>
              </a:rPr>
              <a:t>CMIP5	AMIP/OBS</a:t>
            </a:r>
            <a:endParaRPr lang="en-GB" sz="2400" dirty="0">
              <a:solidFill>
                <a:srgbClr val="000000"/>
              </a:solidFill>
              <a:latin typeface="Arial" charset="0"/>
            </a:endParaRPr>
          </a:p>
        </p:txBody>
      </p:sp>
    </p:spTree>
    <p:extLst>
      <p:ext uri="{BB962C8B-B14F-4D97-AF65-F5344CB8AC3E}">
        <p14:creationId xmlns:p14="http://schemas.microsoft.com/office/powerpoint/2010/main" val="10115080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794295"/>
            <a:ext cx="782955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90" y="2852936"/>
            <a:ext cx="78676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5872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rPr>
              <a:t>Conclusions (1)</a:t>
            </a:r>
            <a:endParaRPr lang="en-GB" dirty="0">
              <a:latin typeface="Calibri" pitchFamily="34" charset="0"/>
            </a:endParaRPr>
          </a:p>
        </p:txBody>
      </p:sp>
      <p:sp>
        <p:nvSpPr>
          <p:cNvPr id="3" name="Content Placeholder 2"/>
          <p:cNvSpPr>
            <a:spLocks noGrp="1"/>
          </p:cNvSpPr>
          <p:nvPr>
            <p:ph idx="1"/>
          </p:nvPr>
        </p:nvSpPr>
        <p:spPr>
          <a:xfrm>
            <a:off x="457200" y="1196752"/>
            <a:ext cx="8229600" cy="4968552"/>
          </a:xfrm>
        </p:spPr>
        <p:txBody>
          <a:bodyPr/>
          <a:lstStyle/>
          <a:p>
            <a:r>
              <a:rPr lang="en-GB" sz="2800" dirty="0" smtClean="0">
                <a:latin typeface="Calibri" pitchFamily="34" charset="0"/>
                <a:cs typeface="Calibri" pitchFamily="34" charset="0"/>
              </a:rPr>
              <a:t>Previously highlighted </a:t>
            </a:r>
            <a:r>
              <a:rPr lang="en-GB" sz="2800" dirty="0" smtClean="0">
                <a:solidFill>
                  <a:srgbClr val="00B050"/>
                </a:solidFill>
                <a:latin typeface="Calibri" pitchFamily="34" charset="0"/>
                <a:cs typeface="Calibri" pitchFamily="34" charset="0"/>
              </a:rPr>
              <a:t>“missing energy” explained </a:t>
            </a:r>
            <a:r>
              <a:rPr lang="en-GB" sz="2800" dirty="0" smtClean="0">
                <a:latin typeface="Calibri" pitchFamily="34" charset="0"/>
                <a:cs typeface="Calibri" pitchFamily="34" charset="0"/>
              </a:rPr>
              <a:t>by ocean heat content uncertainty combined with inappropriate net radiation satellite products</a:t>
            </a:r>
          </a:p>
          <a:p>
            <a:pPr>
              <a:buClr>
                <a:schemeClr val="tx1"/>
              </a:buClr>
            </a:pPr>
            <a:r>
              <a:rPr lang="en-GB" sz="2800" dirty="0" smtClean="0">
                <a:solidFill>
                  <a:srgbClr val="FF0000"/>
                </a:solidFill>
                <a:latin typeface="Calibri" pitchFamily="34" charset="0"/>
                <a:cs typeface="Calibri" pitchFamily="34" charset="0"/>
              </a:rPr>
              <a:t>Heating of Earth continues </a:t>
            </a:r>
            <a:r>
              <a:rPr lang="en-GB" sz="2800" dirty="0">
                <a:solidFill>
                  <a:srgbClr val="FF0000"/>
                </a:solidFill>
                <a:latin typeface="Calibri" pitchFamily="34" charset="0"/>
                <a:cs typeface="Calibri" pitchFamily="34" charset="0"/>
              </a:rPr>
              <a:t> </a:t>
            </a:r>
            <a:r>
              <a:rPr lang="en-GB" sz="2800" dirty="0" smtClean="0">
                <a:latin typeface="Calibri" pitchFamily="34" charset="0"/>
                <a:cs typeface="Calibri" pitchFamily="34" charset="0"/>
              </a:rPr>
              <a:t>at rate of </a:t>
            </a:r>
            <a:r>
              <a:rPr lang="en-GB" sz="2800" dirty="0" smtClean="0">
                <a:latin typeface="Arial" pitchFamily="34" charset="0"/>
                <a:cs typeface="Arial" pitchFamily="34" charset="0"/>
              </a:rPr>
              <a:t>~</a:t>
            </a:r>
            <a:r>
              <a:rPr lang="en-GB" sz="2800" dirty="0" smtClean="0">
                <a:latin typeface="Calibri" pitchFamily="34" charset="0"/>
                <a:cs typeface="Calibri" pitchFamily="34" charset="0"/>
              </a:rPr>
              <a:t>0.5 Wm</a:t>
            </a:r>
            <a:r>
              <a:rPr lang="en-GB" sz="2800" baseline="30000" dirty="0" smtClean="0">
                <a:latin typeface="Calibri" pitchFamily="34" charset="0"/>
                <a:cs typeface="Calibri" pitchFamily="34" charset="0"/>
              </a:rPr>
              <a:t>-2</a:t>
            </a:r>
            <a:endParaRPr lang="en-GB" sz="2800" dirty="0" smtClean="0">
              <a:latin typeface="Calibri" pitchFamily="34" charset="0"/>
              <a:cs typeface="Calibri" pitchFamily="34" charset="0"/>
            </a:endParaRPr>
          </a:p>
          <a:p>
            <a:pPr lvl="1"/>
            <a:r>
              <a:rPr lang="en-GB" sz="2000" dirty="0" smtClean="0">
                <a:latin typeface="Calibri" pitchFamily="34" charset="0"/>
                <a:cs typeface="Calibri" pitchFamily="34" charset="0"/>
              </a:rPr>
              <a:t>Negative </a:t>
            </a:r>
            <a:r>
              <a:rPr lang="en-GB" sz="2000" dirty="0" err="1" smtClean="0">
                <a:latin typeface="Calibri" pitchFamily="34" charset="0"/>
                <a:cs typeface="Calibri" pitchFamily="34" charset="0"/>
              </a:rPr>
              <a:t>radiative</a:t>
            </a:r>
            <a:r>
              <a:rPr lang="en-GB" sz="2000" dirty="0" smtClean="0">
                <a:latin typeface="Calibri" pitchFamily="34" charset="0"/>
                <a:cs typeface="Calibri" pitchFamily="34" charset="0"/>
              </a:rPr>
              <a:t> forcing does not appear to </a:t>
            </a:r>
            <a:r>
              <a:rPr lang="en-GB" sz="2000" dirty="0">
                <a:latin typeface="Calibri" pitchFamily="34" charset="0"/>
                <a:cs typeface="Calibri" pitchFamily="34" charset="0"/>
              </a:rPr>
              <a:t>contribute strongly </a:t>
            </a:r>
            <a:endParaRPr lang="en-GB" sz="2000" dirty="0" smtClean="0">
              <a:latin typeface="Calibri" pitchFamily="34" charset="0"/>
              <a:cs typeface="Calibri" pitchFamily="34" charset="0"/>
            </a:endParaRPr>
          </a:p>
          <a:p>
            <a:r>
              <a:rPr lang="en-GB" sz="2800" dirty="0" smtClean="0">
                <a:latin typeface="Calibri" pitchFamily="34" charset="0"/>
                <a:cs typeface="Calibri" pitchFamily="34" charset="0"/>
              </a:rPr>
              <a:t>Implications/mechanisms?</a:t>
            </a:r>
            <a:endParaRPr lang="en-GB" sz="2800" dirty="0">
              <a:latin typeface="Calibri" pitchFamily="34" charset="0"/>
              <a:cs typeface="Calibri" pitchFamily="34" charset="0"/>
            </a:endParaRPr>
          </a:p>
          <a:p>
            <a:pPr lvl="1"/>
            <a:r>
              <a:rPr lang="en-GB" sz="2000" dirty="0">
                <a:latin typeface="Calibri" pitchFamily="34" charset="0"/>
                <a:cs typeface="Calibri" pitchFamily="34" charset="0"/>
              </a:rPr>
              <a:t>Energy continues to accumulate below the ocean surface</a:t>
            </a:r>
          </a:p>
          <a:p>
            <a:pPr lvl="1"/>
            <a:r>
              <a:rPr lang="en-GB" sz="2000" dirty="0">
                <a:latin typeface="Calibri" pitchFamily="34" charset="0"/>
                <a:cs typeface="Calibri" pitchFamily="34" charset="0"/>
              </a:rPr>
              <a:t>Strengthening of Walker circulation, e.g. </a:t>
            </a:r>
            <a:r>
              <a:rPr lang="en-GB" sz="2000" dirty="0">
                <a:latin typeface="Calibri" pitchFamily="34" charset="0"/>
                <a:cs typeface="Calibri" pitchFamily="34" charset="0"/>
                <a:hlinkClick r:id="rId2"/>
              </a:rPr>
              <a:t>Merrifield (2011) J </a:t>
            </a:r>
            <a:r>
              <a:rPr lang="en-GB" sz="2000" dirty="0" err="1">
                <a:latin typeface="Calibri" pitchFamily="34" charset="0"/>
                <a:cs typeface="Calibri" pitchFamily="34" charset="0"/>
                <a:hlinkClick r:id="rId2"/>
              </a:rPr>
              <a:t>Clim</a:t>
            </a:r>
            <a:r>
              <a:rPr lang="en-GB" sz="2000" dirty="0">
                <a:latin typeface="Calibri" pitchFamily="34" charset="0"/>
                <a:cs typeface="Calibri" pitchFamily="34" charset="0"/>
              </a:rPr>
              <a:t>?</a:t>
            </a:r>
          </a:p>
          <a:p>
            <a:pPr lvl="1"/>
            <a:r>
              <a:rPr lang="en-GB" sz="2000" dirty="0">
                <a:latin typeface="Calibri" pitchFamily="34" charset="0"/>
                <a:cs typeface="Calibri" pitchFamily="34" charset="0"/>
              </a:rPr>
              <a:t>Implications for hydrological cycle, e.g. </a:t>
            </a:r>
            <a:r>
              <a:rPr lang="fr-FR" sz="2000" dirty="0">
                <a:latin typeface="Calibri" pitchFamily="34" charset="0"/>
                <a:cs typeface="Calibri" pitchFamily="34" charset="0"/>
                <a:hlinkClick r:id="rId3"/>
              </a:rPr>
              <a:t>Simmons et al. (2010) JGR</a:t>
            </a:r>
            <a:r>
              <a:rPr lang="fr-FR" sz="2000" dirty="0" smtClean="0">
                <a:latin typeface="Calibri" pitchFamily="34" charset="0"/>
                <a:cs typeface="Calibri" pitchFamily="34" charset="0"/>
              </a:rPr>
              <a:t>?</a:t>
            </a:r>
            <a:endParaRPr lang="en-GB" sz="2800" dirty="0" smtClean="0">
              <a:latin typeface="Calibri" pitchFamily="34" charset="0"/>
              <a:cs typeface="Calibri" pitchFamily="34" charset="0"/>
            </a:endParaRPr>
          </a:p>
          <a:p>
            <a:r>
              <a:rPr lang="en-GB" sz="2800" dirty="0" smtClean="0">
                <a:solidFill>
                  <a:schemeClr val="tx2"/>
                </a:solidFill>
                <a:latin typeface="Calibri" pitchFamily="34" charset="0"/>
                <a:cs typeface="Calibri" pitchFamily="34" charset="0"/>
              </a:rPr>
              <a:t>New NERC project: </a:t>
            </a:r>
            <a:r>
              <a:rPr lang="en-GB" sz="2800" b="1" dirty="0" smtClean="0">
                <a:latin typeface="Calibri" pitchFamily="34" charset="0"/>
                <a:cs typeface="Calibri" pitchFamily="34" charset="0"/>
              </a:rPr>
              <a:t>D</a:t>
            </a:r>
            <a:r>
              <a:rPr lang="en-GB" sz="2800" dirty="0" smtClean="0">
                <a:latin typeface="Calibri" pitchFamily="34" charset="0"/>
                <a:cs typeface="Calibri" pitchFamily="34" charset="0"/>
              </a:rPr>
              <a:t>iagnosing </a:t>
            </a:r>
            <a:r>
              <a:rPr lang="en-GB" sz="2800" b="1" dirty="0" smtClean="0">
                <a:latin typeface="Calibri" pitchFamily="34" charset="0"/>
                <a:cs typeface="Calibri" pitchFamily="34" charset="0"/>
              </a:rPr>
              <a:t>E</a:t>
            </a:r>
            <a:r>
              <a:rPr lang="en-GB" sz="2800" dirty="0" smtClean="0">
                <a:latin typeface="Calibri" pitchFamily="34" charset="0"/>
                <a:cs typeface="Calibri" pitchFamily="34" charset="0"/>
              </a:rPr>
              <a:t>arth’s </a:t>
            </a:r>
            <a:r>
              <a:rPr lang="en-GB" sz="2800" b="1" dirty="0" smtClean="0">
                <a:latin typeface="Calibri" pitchFamily="34" charset="0"/>
                <a:cs typeface="Calibri" pitchFamily="34" charset="0"/>
              </a:rPr>
              <a:t>E</a:t>
            </a:r>
            <a:r>
              <a:rPr lang="en-GB" sz="2800" dirty="0" smtClean="0">
                <a:latin typeface="Calibri" pitchFamily="34" charset="0"/>
                <a:cs typeface="Calibri" pitchFamily="34" charset="0"/>
              </a:rPr>
              <a:t>nergy </a:t>
            </a:r>
            <a:r>
              <a:rPr lang="en-GB" sz="2800" b="1" dirty="0" smtClean="0">
                <a:latin typeface="Calibri" pitchFamily="34" charset="0"/>
                <a:cs typeface="Calibri" pitchFamily="34" charset="0"/>
              </a:rPr>
              <a:t>P</a:t>
            </a:r>
            <a:r>
              <a:rPr lang="en-GB" sz="2800" dirty="0" smtClean="0">
                <a:latin typeface="Calibri" pitchFamily="34" charset="0"/>
                <a:cs typeface="Calibri" pitchFamily="34" charset="0"/>
              </a:rPr>
              <a:t>athways in the </a:t>
            </a:r>
            <a:r>
              <a:rPr lang="en-GB" sz="2800" b="1" dirty="0" smtClean="0">
                <a:latin typeface="Calibri" pitchFamily="34" charset="0"/>
                <a:cs typeface="Calibri" pitchFamily="34" charset="0"/>
              </a:rPr>
              <a:t>C</a:t>
            </a:r>
            <a:r>
              <a:rPr lang="en-GB" sz="2800" dirty="0" smtClean="0">
                <a:latin typeface="Calibri" pitchFamily="34" charset="0"/>
                <a:cs typeface="Calibri" pitchFamily="34" charset="0"/>
              </a:rPr>
              <a:t>limate System (DEEP-C)</a:t>
            </a:r>
          </a:p>
          <a:p>
            <a:pPr marL="457200" lvl="1" indent="0">
              <a:buNone/>
            </a:pPr>
            <a:r>
              <a:rPr lang="en-GB" sz="2000" dirty="0" smtClean="0">
                <a:latin typeface="Calibri" pitchFamily="34" charset="0"/>
                <a:cs typeface="Calibri" pitchFamily="34" charset="0"/>
              </a:rPr>
              <a:t>+ NOC Southampton/Met Office/Jonathan Gregory/Till </a:t>
            </a:r>
            <a:r>
              <a:rPr lang="en-GB" sz="2000" dirty="0" err="1" smtClean="0">
                <a:latin typeface="Calibri" pitchFamily="34" charset="0"/>
                <a:cs typeface="Calibri" pitchFamily="34" charset="0"/>
              </a:rPr>
              <a:t>Kuhlbrodt</a:t>
            </a:r>
            <a:r>
              <a:rPr lang="en-GB" sz="2000" dirty="0" smtClean="0">
                <a:latin typeface="Calibri" pitchFamily="34" charset="0"/>
                <a:cs typeface="Calibri" pitchFamily="34" charset="0"/>
              </a:rPr>
              <a:t>)</a:t>
            </a:r>
            <a:endParaRPr lang="fr-FR" sz="2000" dirty="0" smtClean="0">
              <a:latin typeface="Calibri" pitchFamily="34" charset="0"/>
              <a:cs typeface="Calibri" pitchFamily="34" charset="0"/>
            </a:endParaRPr>
          </a:p>
        </p:txBody>
      </p:sp>
    </p:spTree>
    <p:extLst>
      <p:ext uri="{BB962C8B-B14F-4D97-AF65-F5344CB8AC3E}">
        <p14:creationId xmlns:p14="http://schemas.microsoft.com/office/powerpoint/2010/main" val="2781110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5614"/>
          <a:stretch>
            <a:fillRect/>
          </a:stretch>
        </p:blipFill>
        <p:spPr bwMode="auto">
          <a:xfrm>
            <a:off x="539552" y="1340768"/>
            <a:ext cx="8244408" cy="533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
          <p:cNvSpPr>
            <a:spLocks noChangeArrowheads="1"/>
          </p:cNvSpPr>
          <p:nvPr/>
        </p:nvSpPr>
        <p:spPr bwMode="auto">
          <a:xfrm>
            <a:off x="3751312" y="3216906"/>
            <a:ext cx="1828800" cy="504056"/>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800">
              <a:solidFill>
                <a:srgbClr val="000000"/>
              </a:solidFill>
              <a:latin typeface="Arial" pitchFamily="34" charset="0"/>
            </a:endParaRPr>
          </a:p>
        </p:txBody>
      </p:sp>
      <p:sp>
        <p:nvSpPr>
          <p:cNvPr id="8197" name="Rectangle 4"/>
          <p:cNvSpPr>
            <a:spLocks noChangeArrowheads="1"/>
          </p:cNvSpPr>
          <p:nvPr/>
        </p:nvSpPr>
        <p:spPr bwMode="auto">
          <a:xfrm>
            <a:off x="4067944" y="3720962"/>
            <a:ext cx="1371600" cy="609600"/>
          </a:xfrm>
          <a:prstGeom prst="rect">
            <a:avLst/>
          </a:prstGeom>
          <a:noFill/>
          <a:ln w="25400">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800">
              <a:solidFill>
                <a:srgbClr val="000000"/>
              </a:solidFill>
              <a:latin typeface="Arial" pitchFamily="34" charset="0"/>
            </a:endParaRPr>
          </a:p>
        </p:txBody>
      </p:sp>
      <p:sp>
        <p:nvSpPr>
          <p:cNvPr id="8198" name="Rectangle 5"/>
          <p:cNvSpPr>
            <a:spLocks noChangeArrowheads="1"/>
          </p:cNvSpPr>
          <p:nvPr/>
        </p:nvSpPr>
        <p:spPr bwMode="auto">
          <a:xfrm>
            <a:off x="6897960" y="3818866"/>
            <a:ext cx="914400" cy="1447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800">
              <a:solidFill>
                <a:srgbClr val="000000"/>
              </a:solidFill>
              <a:latin typeface="Arial" pitchFamily="34" charset="0"/>
            </a:endParaRPr>
          </a:p>
        </p:txBody>
      </p:sp>
      <p:sp>
        <p:nvSpPr>
          <p:cNvPr id="8199" name="Text Box 7"/>
          <p:cNvSpPr txBox="1">
            <a:spLocks noChangeArrowheads="1"/>
          </p:cNvSpPr>
          <p:nvPr/>
        </p:nvSpPr>
        <p:spPr bwMode="auto">
          <a:xfrm>
            <a:off x="2123728" y="6553200"/>
            <a:ext cx="69440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400" dirty="0">
                <a:solidFill>
                  <a:srgbClr val="000000"/>
                </a:solidFill>
                <a:hlinkClick r:id="rId4"/>
              </a:rPr>
              <a:t>Trenberth et al. (2009) </a:t>
            </a:r>
            <a:r>
              <a:rPr lang="en-GB" sz="1400" dirty="0" smtClean="0">
                <a:solidFill>
                  <a:srgbClr val="000000"/>
                </a:solidFill>
                <a:hlinkClick r:id="rId4"/>
              </a:rPr>
              <a:t>BAMS</a:t>
            </a:r>
            <a:r>
              <a:rPr lang="en-GB" sz="1400" dirty="0" smtClean="0">
                <a:solidFill>
                  <a:srgbClr val="000000"/>
                </a:solidFill>
              </a:rPr>
              <a:t>, but see </a:t>
            </a:r>
            <a:r>
              <a:rPr lang="en-GB" sz="1400" dirty="0" smtClean="0">
                <a:solidFill>
                  <a:srgbClr val="FF0000"/>
                </a:solidFill>
              </a:rPr>
              <a:t>update</a:t>
            </a:r>
            <a:r>
              <a:rPr lang="en-GB" sz="1400" dirty="0" smtClean="0">
                <a:solidFill>
                  <a:srgbClr val="000000"/>
                </a:solidFill>
              </a:rPr>
              <a:t> by </a:t>
            </a:r>
            <a:r>
              <a:rPr lang="en-GB" sz="1400" dirty="0" smtClean="0">
                <a:solidFill>
                  <a:srgbClr val="000000"/>
                </a:solidFill>
                <a:hlinkClick r:id="rId5"/>
              </a:rPr>
              <a:t>Wild et al. (2012) </a:t>
            </a:r>
            <a:r>
              <a:rPr lang="en-GB" sz="1400" dirty="0" err="1" smtClean="0">
                <a:solidFill>
                  <a:srgbClr val="000000"/>
                </a:solidFill>
                <a:hlinkClick r:id="rId5"/>
              </a:rPr>
              <a:t>Clim</a:t>
            </a:r>
            <a:r>
              <a:rPr lang="en-GB" sz="1400" dirty="0" smtClean="0">
                <a:solidFill>
                  <a:srgbClr val="000000"/>
                </a:solidFill>
                <a:hlinkClick r:id="rId5"/>
              </a:rPr>
              <a:t>. Dynamics</a:t>
            </a:r>
            <a:endParaRPr lang="en-US" sz="1400" dirty="0">
              <a:solidFill>
                <a:srgbClr val="000000"/>
              </a:solidFill>
            </a:endParaRPr>
          </a:p>
        </p:txBody>
      </p:sp>
      <p:sp>
        <p:nvSpPr>
          <p:cNvPr id="10" name="Title 1"/>
          <p:cNvSpPr txBox="1">
            <a:spLocks/>
          </p:cNvSpPr>
          <p:nvPr/>
        </p:nvSpPr>
        <p:spPr>
          <a:xfrm>
            <a:off x="734888" y="116632"/>
            <a:ext cx="8229600" cy="1143000"/>
          </a:xfrm>
          <a:prstGeom prst="rect">
            <a:avLst/>
          </a:prstGeom>
          <a:solidFill>
            <a:schemeClr val="bg1"/>
          </a:solidFill>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Rdg Vesta" pitchFamily="50" charset="0"/>
              </a:defRPr>
            </a:lvl2pPr>
            <a:lvl3pPr algn="l" rtl="0" fontAlgn="base">
              <a:spcBef>
                <a:spcPct val="0"/>
              </a:spcBef>
              <a:spcAft>
                <a:spcPct val="0"/>
              </a:spcAft>
              <a:defRPr sz="4400">
                <a:solidFill>
                  <a:schemeClr val="tx2"/>
                </a:solidFill>
                <a:latin typeface="Rdg Vesta" pitchFamily="50" charset="0"/>
              </a:defRPr>
            </a:lvl3pPr>
            <a:lvl4pPr algn="l" rtl="0" fontAlgn="base">
              <a:spcBef>
                <a:spcPct val="0"/>
              </a:spcBef>
              <a:spcAft>
                <a:spcPct val="0"/>
              </a:spcAft>
              <a:defRPr sz="4400">
                <a:solidFill>
                  <a:schemeClr val="tx2"/>
                </a:solidFill>
                <a:latin typeface="Rdg Vesta" pitchFamily="50" charset="0"/>
              </a:defRPr>
            </a:lvl4pPr>
            <a:lvl5pPr algn="l" rtl="0" fontAlgn="base">
              <a:spcBef>
                <a:spcPct val="0"/>
              </a:spcBef>
              <a:spcAft>
                <a:spcPct val="0"/>
              </a:spcAft>
              <a:defRPr sz="4400">
                <a:solidFill>
                  <a:schemeClr val="tx2"/>
                </a:solidFill>
                <a:latin typeface="Rdg Vesta" pitchFamily="50" charset="0"/>
              </a:defRPr>
            </a:lvl5pPr>
            <a:lvl6pPr marL="457200" algn="l" rtl="0" fontAlgn="base">
              <a:spcBef>
                <a:spcPct val="0"/>
              </a:spcBef>
              <a:spcAft>
                <a:spcPct val="0"/>
              </a:spcAft>
              <a:defRPr sz="4400">
                <a:solidFill>
                  <a:schemeClr val="tx2"/>
                </a:solidFill>
                <a:latin typeface="Rdg Vesta" pitchFamily="50" charset="0"/>
              </a:defRPr>
            </a:lvl6pPr>
            <a:lvl7pPr marL="914400" algn="l" rtl="0" fontAlgn="base">
              <a:spcBef>
                <a:spcPct val="0"/>
              </a:spcBef>
              <a:spcAft>
                <a:spcPct val="0"/>
              </a:spcAft>
              <a:defRPr sz="4400">
                <a:solidFill>
                  <a:schemeClr val="tx2"/>
                </a:solidFill>
                <a:latin typeface="Rdg Vesta" pitchFamily="50" charset="0"/>
              </a:defRPr>
            </a:lvl7pPr>
            <a:lvl8pPr marL="1371600" algn="l" rtl="0" fontAlgn="base">
              <a:spcBef>
                <a:spcPct val="0"/>
              </a:spcBef>
              <a:spcAft>
                <a:spcPct val="0"/>
              </a:spcAft>
              <a:defRPr sz="4400">
                <a:solidFill>
                  <a:schemeClr val="tx2"/>
                </a:solidFill>
                <a:latin typeface="Rdg Vesta" pitchFamily="50" charset="0"/>
              </a:defRPr>
            </a:lvl8pPr>
            <a:lvl9pPr marL="1828800" algn="l" rtl="0" fontAlgn="base">
              <a:spcBef>
                <a:spcPct val="0"/>
              </a:spcBef>
              <a:spcAft>
                <a:spcPct val="0"/>
              </a:spcAft>
              <a:defRPr sz="4400">
                <a:solidFill>
                  <a:schemeClr val="tx2"/>
                </a:solidFill>
                <a:latin typeface="Rdg Vesta" pitchFamily="50" charset="0"/>
              </a:defRPr>
            </a:lvl9pPr>
          </a:lstStyle>
          <a:p>
            <a:r>
              <a:rPr lang="en-GB" sz="3200" dirty="0" smtClean="0">
                <a:solidFill>
                  <a:srgbClr val="194B8D"/>
                </a:solidFill>
                <a:latin typeface="Calibri" pitchFamily="34" charset="0"/>
              </a:rPr>
              <a:t>What has Earth’s Energy Budget got to do with current changes in the Global Water Cycle?</a:t>
            </a:r>
            <a:endParaRPr lang="en-GB" sz="3200" dirty="0">
              <a:solidFill>
                <a:srgbClr val="194B8D"/>
              </a:solidFill>
              <a:latin typeface="Calibri" pitchFamily="34" charset="0"/>
            </a:endParaRPr>
          </a:p>
        </p:txBody>
      </p:sp>
      <p:sp>
        <p:nvSpPr>
          <p:cNvPr id="2" name="TextBox 1"/>
          <p:cNvSpPr txBox="1"/>
          <p:nvPr/>
        </p:nvSpPr>
        <p:spPr>
          <a:xfrm>
            <a:off x="7956376" y="4653136"/>
            <a:ext cx="1111424" cy="369332"/>
          </a:xfrm>
          <a:prstGeom prst="rect">
            <a:avLst/>
          </a:prstGeom>
          <a:noFill/>
        </p:spPr>
        <p:txBody>
          <a:bodyPr wrap="square" rtlCol="0">
            <a:spAutoFit/>
          </a:bodyPr>
          <a:lstStyle/>
          <a:p>
            <a:r>
              <a:rPr lang="en-GB" sz="1800" dirty="0" smtClean="0">
                <a:solidFill>
                  <a:srgbClr val="FF0000"/>
                </a:solidFill>
                <a:latin typeface="+mn-lt"/>
              </a:rPr>
              <a:t>338-348</a:t>
            </a:r>
            <a:endParaRPr lang="en-GB" sz="1800" dirty="0">
              <a:solidFill>
                <a:srgbClr val="FF0000"/>
              </a:solidFill>
              <a:latin typeface="+mn-lt"/>
            </a:endParaRPr>
          </a:p>
        </p:txBody>
      </p:sp>
      <p:sp>
        <p:nvSpPr>
          <p:cNvPr id="9" name="TextBox 8"/>
          <p:cNvSpPr txBox="1"/>
          <p:nvPr/>
        </p:nvSpPr>
        <p:spPr>
          <a:xfrm>
            <a:off x="7668344" y="6228020"/>
            <a:ext cx="1399456" cy="369332"/>
          </a:xfrm>
          <a:prstGeom prst="rect">
            <a:avLst/>
          </a:prstGeom>
          <a:noFill/>
          <a:ln>
            <a:solidFill>
              <a:srgbClr val="FF0000"/>
            </a:solidFill>
          </a:ln>
        </p:spPr>
        <p:txBody>
          <a:bodyPr wrap="square" rtlCol="0">
            <a:spAutoFit/>
          </a:bodyPr>
          <a:lstStyle/>
          <a:p>
            <a:r>
              <a:rPr lang="en-GB" sz="1800" dirty="0" smtClean="0">
                <a:solidFill>
                  <a:srgbClr val="FF0000"/>
                </a:solidFill>
                <a:latin typeface="+mn-lt"/>
              </a:rPr>
              <a:t>LH ~ 80-90</a:t>
            </a:r>
            <a:endParaRPr lang="en-GB" sz="1800" dirty="0">
              <a:solidFill>
                <a:srgbClr val="FF0000"/>
              </a:solidFill>
              <a:latin typeface="+mn-lt"/>
            </a:endParaRPr>
          </a:p>
        </p:txBody>
      </p:sp>
      <p:cxnSp>
        <p:nvCxnSpPr>
          <p:cNvPr id="4" name="Straight Arrow Connector 3"/>
          <p:cNvCxnSpPr/>
          <p:nvPr/>
        </p:nvCxnSpPr>
        <p:spPr bwMode="auto">
          <a:xfrm flipH="1" flipV="1">
            <a:off x="5439544" y="5805264"/>
            <a:ext cx="2228800" cy="42275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3" name="TextBox 2"/>
          <p:cNvSpPr txBox="1"/>
          <p:nvPr/>
        </p:nvSpPr>
        <p:spPr>
          <a:xfrm>
            <a:off x="5508104" y="6165304"/>
            <a:ext cx="432048" cy="276999"/>
          </a:xfrm>
          <a:prstGeom prst="rect">
            <a:avLst/>
          </a:prstGeom>
          <a:noFill/>
          <a:ln>
            <a:solidFill>
              <a:srgbClr val="FF0000"/>
            </a:solidFill>
          </a:ln>
        </p:spPr>
        <p:txBody>
          <a:bodyPr wrap="square" rtlCol="0">
            <a:spAutoFit/>
          </a:bodyPr>
          <a:lstStyle/>
          <a:p>
            <a:pPr algn="ctr"/>
            <a:r>
              <a:rPr lang="en-GB" sz="1200" b="1" dirty="0" smtClean="0">
                <a:solidFill>
                  <a:srgbClr val="FF0000"/>
                </a:solidFill>
                <a:latin typeface="+mn-lt"/>
              </a:rPr>
              <a:t>0.6</a:t>
            </a:r>
            <a:endParaRPr lang="en-GB" sz="1200" b="1" dirty="0">
              <a:solidFill>
                <a:srgbClr val="FF0000"/>
              </a:solidFill>
              <a:latin typeface="+mn-lt"/>
            </a:endParaRPr>
          </a:p>
        </p:txBody>
      </p:sp>
      <p:cxnSp>
        <p:nvCxnSpPr>
          <p:cNvPr id="12" name="Straight Arrow Connector 11"/>
          <p:cNvCxnSpPr/>
          <p:nvPr/>
        </p:nvCxnSpPr>
        <p:spPr bwMode="auto">
          <a:xfrm flipH="1" flipV="1">
            <a:off x="5004048" y="6228020"/>
            <a:ext cx="504056" cy="81300"/>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76977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b="28285"/>
          <a:stretch>
            <a:fillRect/>
          </a:stretch>
        </p:blipFill>
        <p:spPr bwMode="auto">
          <a:xfrm>
            <a:off x="396875" y="993775"/>
            <a:ext cx="3870325" cy="5178425"/>
          </a:xfrm>
          <a:prstGeom prst="rect">
            <a:avLst/>
          </a:prstGeom>
          <a:noFill/>
          <a:ln w="9525">
            <a:noFill/>
            <a:miter lim="800000"/>
            <a:headEnd/>
            <a:tailEnd/>
          </a:ln>
        </p:spPr>
      </p:pic>
      <p:pic>
        <p:nvPicPr>
          <p:cNvPr id="19458" name="Picture 3"/>
          <p:cNvPicPr>
            <a:picLocks noChangeAspect="1" noChangeArrowheads="1"/>
          </p:cNvPicPr>
          <p:nvPr/>
        </p:nvPicPr>
        <p:blipFill>
          <a:blip r:embed="rId3"/>
          <a:srcRect t="8369"/>
          <a:stretch>
            <a:fillRect/>
          </a:stretch>
        </p:blipFill>
        <p:spPr bwMode="auto">
          <a:xfrm>
            <a:off x="4572000" y="3629025"/>
            <a:ext cx="4191000" cy="2924175"/>
          </a:xfrm>
          <a:prstGeom prst="rect">
            <a:avLst/>
          </a:prstGeom>
          <a:noFill/>
          <a:ln w="9525">
            <a:noFill/>
            <a:miter lim="800000"/>
            <a:headEnd/>
            <a:tailEnd/>
          </a:ln>
        </p:spPr>
      </p:pic>
      <p:sp>
        <p:nvSpPr>
          <p:cNvPr id="19459" name="Rectangle 4"/>
          <p:cNvSpPr>
            <a:spLocks noGrp="1" noChangeArrowheads="1"/>
          </p:cNvSpPr>
          <p:nvPr>
            <p:ph type="body" idx="1"/>
          </p:nvPr>
        </p:nvSpPr>
        <p:spPr>
          <a:xfrm>
            <a:off x="4572000" y="993775"/>
            <a:ext cx="4191000" cy="1935163"/>
          </a:xfrm>
        </p:spPr>
        <p:txBody>
          <a:bodyPr/>
          <a:lstStyle/>
          <a:p>
            <a:pPr eaLnBrk="1" hangingPunct="1">
              <a:lnSpc>
                <a:spcPct val="80000"/>
              </a:lnSpc>
            </a:pPr>
            <a:r>
              <a:rPr lang="en-GB" sz="2800" dirty="0" smtClean="0">
                <a:latin typeface="Calibri" pitchFamily="34" charset="0"/>
                <a:cs typeface="Calibri" pitchFamily="34" charset="0"/>
              </a:rPr>
              <a:t>Increased Precipitation</a:t>
            </a:r>
          </a:p>
          <a:p>
            <a:pPr eaLnBrk="1" hangingPunct="1">
              <a:lnSpc>
                <a:spcPct val="80000"/>
              </a:lnSpc>
            </a:pPr>
            <a:r>
              <a:rPr lang="en-GB" sz="2800" dirty="0" smtClean="0">
                <a:latin typeface="Calibri" pitchFamily="34" charset="0"/>
                <a:cs typeface="Calibri" pitchFamily="34" charset="0"/>
              </a:rPr>
              <a:t>More Intense Rainfall</a:t>
            </a:r>
          </a:p>
          <a:p>
            <a:pPr eaLnBrk="1" hangingPunct="1">
              <a:lnSpc>
                <a:spcPct val="80000"/>
              </a:lnSpc>
            </a:pPr>
            <a:r>
              <a:rPr lang="en-GB" sz="2800" dirty="0" smtClean="0">
                <a:latin typeface="Calibri" pitchFamily="34" charset="0"/>
                <a:cs typeface="Calibri" pitchFamily="34" charset="0"/>
              </a:rPr>
              <a:t>More droughts</a:t>
            </a:r>
          </a:p>
          <a:p>
            <a:pPr eaLnBrk="1" hangingPunct="1">
              <a:lnSpc>
                <a:spcPct val="80000"/>
              </a:lnSpc>
            </a:pPr>
            <a:r>
              <a:rPr lang="en-GB" sz="2800" dirty="0" smtClean="0">
                <a:latin typeface="Calibri" pitchFamily="34" charset="0"/>
                <a:cs typeface="Calibri" pitchFamily="34" charset="0"/>
              </a:rPr>
              <a:t>Wet regions get wetter, dry regions get drier?</a:t>
            </a:r>
          </a:p>
          <a:p>
            <a:pPr eaLnBrk="1" hangingPunct="1">
              <a:lnSpc>
                <a:spcPct val="80000"/>
              </a:lnSpc>
            </a:pPr>
            <a:r>
              <a:rPr lang="en-GB" sz="2800" dirty="0" smtClean="0">
                <a:latin typeface="Calibri" pitchFamily="34" charset="0"/>
                <a:cs typeface="Calibri" pitchFamily="34" charset="0"/>
              </a:rPr>
              <a:t>Regional projections??</a:t>
            </a:r>
            <a:endParaRPr lang="en-US" sz="2800" dirty="0" smtClean="0">
              <a:latin typeface="Calibri" pitchFamily="34" charset="0"/>
              <a:cs typeface="Calibri" pitchFamily="34" charset="0"/>
            </a:endParaRPr>
          </a:p>
        </p:txBody>
      </p:sp>
      <p:sp>
        <p:nvSpPr>
          <p:cNvPr id="19460" name="Text Box 5"/>
          <p:cNvSpPr txBox="1">
            <a:spLocks noChangeArrowheads="1"/>
          </p:cNvSpPr>
          <p:nvPr/>
        </p:nvSpPr>
        <p:spPr bwMode="auto">
          <a:xfrm>
            <a:off x="4724400" y="5791200"/>
            <a:ext cx="3962400" cy="396875"/>
          </a:xfrm>
          <a:prstGeom prst="rect">
            <a:avLst/>
          </a:prstGeom>
          <a:noFill/>
          <a:ln w="9525">
            <a:noFill/>
            <a:miter lim="800000"/>
            <a:headEnd/>
            <a:tailEnd/>
          </a:ln>
        </p:spPr>
        <p:txBody>
          <a:bodyPr>
            <a:spAutoFit/>
          </a:bodyPr>
          <a:lstStyle/>
          <a:p>
            <a:pPr eaLnBrk="0" hangingPunct="0">
              <a:spcBef>
                <a:spcPct val="50000"/>
              </a:spcBef>
            </a:pPr>
            <a:r>
              <a:rPr lang="en-US" sz="2000" i="1">
                <a:solidFill>
                  <a:srgbClr val="000000"/>
                </a:solidFill>
                <a:latin typeface="Arial" charset="0"/>
              </a:rPr>
              <a:t>Precipitation Change (%)</a:t>
            </a:r>
          </a:p>
        </p:txBody>
      </p:sp>
      <p:sp>
        <p:nvSpPr>
          <p:cNvPr id="19461" name="Text Box 6"/>
          <p:cNvSpPr txBox="1">
            <a:spLocks noChangeArrowheads="1"/>
          </p:cNvSpPr>
          <p:nvPr/>
        </p:nvSpPr>
        <p:spPr bwMode="auto">
          <a:xfrm>
            <a:off x="381000" y="200834"/>
            <a:ext cx="6934200" cy="707886"/>
          </a:xfrm>
          <a:prstGeom prst="rect">
            <a:avLst/>
          </a:prstGeom>
          <a:noFill/>
          <a:ln w="9525">
            <a:noFill/>
            <a:miter lim="800000"/>
            <a:headEnd/>
            <a:tailEnd/>
          </a:ln>
        </p:spPr>
        <p:txBody>
          <a:bodyPr>
            <a:spAutoFit/>
          </a:bodyPr>
          <a:lstStyle/>
          <a:p>
            <a:pPr eaLnBrk="0" hangingPunct="0">
              <a:spcBef>
                <a:spcPct val="50000"/>
              </a:spcBef>
            </a:pPr>
            <a:r>
              <a:rPr lang="en-US" sz="4000" dirty="0">
                <a:solidFill>
                  <a:srgbClr val="0070C0"/>
                </a:solidFill>
                <a:latin typeface="Calibri" pitchFamily="34" charset="0"/>
                <a:cs typeface="Calibri" pitchFamily="34" charset="0"/>
              </a:rPr>
              <a:t>Climate model </a:t>
            </a:r>
            <a:r>
              <a:rPr lang="en-US" sz="4000" dirty="0" smtClean="0">
                <a:solidFill>
                  <a:srgbClr val="0070C0"/>
                </a:solidFill>
                <a:latin typeface="Calibri" pitchFamily="34" charset="0"/>
                <a:cs typeface="Calibri" pitchFamily="34" charset="0"/>
              </a:rPr>
              <a:t>projections</a:t>
            </a:r>
            <a:endParaRPr lang="en-US" sz="4000" dirty="0">
              <a:solidFill>
                <a:srgbClr val="0070C0"/>
              </a:solidFill>
              <a:latin typeface="Calibri" pitchFamily="34" charset="0"/>
              <a:cs typeface="Calibri" pitchFamily="34" charset="0"/>
            </a:endParaRPr>
          </a:p>
        </p:txBody>
      </p:sp>
      <p:sp>
        <p:nvSpPr>
          <p:cNvPr id="19462" name="Text Box 7"/>
          <p:cNvSpPr txBox="1">
            <a:spLocks noChangeArrowheads="1"/>
          </p:cNvSpPr>
          <p:nvPr/>
        </p:nvSpPr>
        <p:spPr bwMode="auto">
          <a:xfrm>
            <a:off x="533400" y="1023938"/>
            <a:ext cx="3657600" cy="274637"/>
          </a:xfrm>
          <a:prstGeom prst="rect">
            <a:avLst/>
          </a:prstGeom>
          <a:solidFill>
            <a:schemeClr val="bg1"/>
          </a:solidFill>
          <a:ln w="9525">
            <a:noFill/>
            <a:miter lim="800000"/>
            <a:headEnd/>
            <a:tailEnd/>
          </a:ln>
        </p:spPr>
        <p:txBody>
          <a:bodyPr tIns="0" bIns="0">
            <a:spAutoFit/>
          </a:bodyPr>
          <a:lstStyle/>
          <a:p>
            <a:pPr algn="ctr" eaLnBrk="0" hangingPunct="0">
              <a:spcBef>
                <a:spcPct val="50000"/>
              </a:spcBef>
            </a:pPr>
            <a:r>
              <a:rPr lang="en-GB" sz="1800">
                <a:solidFill>
                  <a:srgbClr val="000000"/>
                </a:solidFill>
                <a:latin typeface="Arial" charset="0"/>
              </a:rPr>
              <a:t>Precipitation Intensity</a:t>
            </a:r>
          </a:p>
        </p:txBody>
      </p:sp>
      <p:sp>
        <p:nvSpPr>
          <p:cNvPr id="19463" name="Text Box 8"/>
          <p:cNvSpPr txBox="1">
            <a:spLocks noChangeArrowheads="1"/>
          </p:cNvSpPr>
          <p:nvPr/>
        </p:nvSpPr>
        <p:spPr bwMode="auto">
          <a:xfrm>
            <a:off x="533400" y="3568700"/>
            <a:ext cx="3657600" cy="274638"/>
          </a:xfrm>
          <a:prstGeom prst="rect">
            <a:avLst/>
          </a:prstGeom>
          <a:solidFill>
            <a:schemeClr val="bg1"/>
          </a:solidFill>
          <a:ln w="9525">
            <a:noFill/>
            <a:miter lim="800000"/>
            <a:headEnd/>
            <a:tailEnd/>
          </a:ln>
        </p:spPr>
        <p:txBody>
          <a:bodyPr tIns="0" bIns="0">
            <a:spAutoFit/>
          </a:bodyPr>
          <a:lstStyle/>
          <a:p>
            <a:pPr algn="ctr" eaLnBrk="0" hangingPunct="0">
              <a:spcBef>
                <a:spcPct val="50000"/>
              </a:spcBef>
            </a:pPr>
            <a:r>
              <a:rPr lang="en-GB" sz="1800">
                <a:solidFill>
                  <a:srgbClr val="000000"/>
                </a:solidFill>
                <a:latin typeface="Arial" charset="0"/>
              </a:rPr>
              <a:t>Dry Days</a:t>
            </a:r>
          </a:p>
        </p:txBody>
      </p:sp>
      <p:sp>
        <p:nvSpPr>
          <p:cNvPr id="2" name="TextBox 1"/>
          <p:cNvSpPr txBox="1"/>
          <p:nvPr/>
        </p:nvSpPr>
        <p:spPr>
          <a:xfrm>
            <a:off x="396875" y="6309320"/>
            <a:ext cx="3794125" cy="369332"/>
          </a:xfrm>
          <a:prstGeom prst="rect">
            <a:avLst/>
          </a:prstGeom>
          <a:noFill/>
        </p:spPr>
        <p:txBody>
          <a:bodyPr wrap="square" rtlCol="0">
            <a:spAutoFit/>
          </a:bodyPr>
          <a:lstStyle/>
          <a:p>
            <a:r>
              <a:rPr lang="en-GB" sz="1800" b="1" dirty="0" smtClean="0">
                <a:solidFill>
                  <a:srgbClr val="808080"/>
                </a:solidFill>
                <a:latin typeface="Arial" charset="0"/>
              </a:rPr>
              <a:t>IPCC WGI (2007)</a:t>
            </a:r>
            <a:endParaRPr lang="en-GB" sz="1800" b="1" dirty="0">
              <a:solidFill>
                <a:srgbClr val="808080"/>
              </a:solidFill>
              <a:latin typeface="Arial" charset="0"/>
            </a:endParaRPr>
          </a:p>
        </p:txBody>
      </p:sp>
      <p:pic>
        <p:nvPicPr>
          <p:cNvPr id="12" name="Picture 8" descr="http://www.cl.cam.ac.uk/research/srg/netos/molten/images/reading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56658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836712"/>
            <a:ext cx="84296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7" name="Rectangle 4"/>
          <p:cNvSpPr>
            <a:spLocks noChangeArrowheads="1"/>
          </p:cNvSpPr>
          <p:nvPr/>
        </p:nvSpPr>
        <p:spPr bwMode="auto">
          <a:xfrm>
            <a:off x="3707904" y="3755504"/>
            <a:ext cx="1371600" cy="609600"/>
          </a:xfrm>
          <a:prstGeom prst="rect">
            <a:avLst/>
          </a:prstGeom>
          <a:noFill/>
          <a:ln w="50800">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800">
              <a:solidFill>
                <a:srgbClr val="000000"/>
              </a:solidFill>
              <a:latin typeface="Arial" pitchFamily="34" charset="0"/>
            </a:endParaRPr>
          </a:p>
        </p:txBody>
      </p:sp>
      <p:sp>
        <p:nvSpPr>
          <p:cNvPr id="8199" name="Text Box 7"/>
          <p:cNvSpPr txBox="1">
            <a:spLocks noChangeArrowheads="1"/>
          </p:cNvSpPr>
          <p:nvPr/>
        </p:nvSpPr>
        <p:spPr bwMode="auto">
          <a:xfrm>
            <a:off x="323527" y="6453336"/>
            <a:ext cx="84632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600" dirty="0" smtClean="0">
                <a:solidFill>
                  <a:srgbClr val="000000"/>
                </a:solidFill>
                <a:hlinkClick r:id="rId4"/>
              </a:rPr>
              <a:t>Wild et al. (2012) </a:t>
            </a:r>
            <a:r>
              <a:rPr lang="en-GB" sz="1600" dirty="0" err="1" smtClean="0">
                <a:solidFill>
                  <a:srgbClr val="000000"/>
                </a:solidFill>
                <a:hlinkClick r:id="rId4"/>
              </a:rPr>
              <a:t>Clim</a:t>
            </a:r>
            <a:r>
              <a:rPr lang="en-GB" sz="1600" dirty="0" smtClean="0">
                <a:solidFill>
                  <a:srgbClr val="000000"/>
                </a:solidFill>
                <a:hlinkClick r:id="rId4"/>
              </a:rPr>
              <a:t>. Dynamics</a:t>
            </a:r>
            <a:r>
              <a:rPr lang="en-GB" sz="1600" dirty="0" smtClean="0">
                <a:solidFill>
                  <a:srgbClr val="000000"/>
                </a:solidFill>
              </a:rPr>
              <a:t> (see talk Tuesday!). </a:t>
            </a:r>
            <a:r>
              <a:rPr lang="en-GB" sz="1600" dirty="0">
                <a:solidFill>
                  <a:srgbClr val="000000"/>
                </a:solidFill>
              </a:rPr>
              <a:t>A</a:t>
            </a:r>
            <a:r>
              <a:rPr lang="en-GB" sz="1600" dirty="0" smtClean="0">
                <a:solidFill>
                  <a:srgbClr val="000000"/>
                </a:solidFill>
              </a:rPr>
              <a:t>lso: </a:t>
            </a:r>
            <a:r>
              <a:rPr lang="en-GB" sz="1600" dirty="0" err="1" smtClean="0">
                <a:solidFill>
                  <a:srgbClr val="000000"/>
                </a:solidFill>
                <a:hlinkClick r:id="rId5"/>
              </a:rPr>
              <a:t>Trenberth</a:t>
            </a:r>
            <a:r>
              <a:rPr lang="en-GB" sz="1600" dirty="0" smtClean="0">
                <a:solidFill>
                  <a:srgbClr val="000000"/>
                </a:solidFill>
                <a:hlinkClick r:id="rId5"/>
              </a:rPr>
              <a:t> </a:t>
            </a:r>
            <a:r>
              <a:rPr lang="en-GB" sz="1600" dirty="0">
                <a:solidFill>
                  <a:srgbClr val="000000"/>
                </a:solidFill>
                <a:hlinkClick r:id="rId5"/>
              </a:rPr>
              <a:t>et al. (2009) </a:t>
            </a:r>
            <a:r>
              <a:rPr lang="en-GB" sz="1600" dirty="0" smtClean="0">
                <a:solidFill>
                  <a:srgbClr val="000000"/>
                </a:solidFill>
                <a:hlinkClick r:id="rId5"/>
              </a:rPr>
              <a:t>BAMS</a:t>
            </a:r>
            <a:endParaRPr lang="en-US" sz="1600" dirty="0">
              <a:solidFill>
                <a:srgbClr val="000000"/>
              </a:solidFill>
            </a:endParaRPr>
          </a:p>
        </p:txBody>
      </p:sp>
      <p:sp>
        <p:nvSpPr>
          <p:cNvPr id="10" name="Title 1"/>
          <p:cNvSpPr txBox="1">
            <a:spLocks/>
          </p:cNvSpPr>
          <p:nvPr/>
        </p:nvSpPr>
        <p:spPr>
          <a:xfrm>
            <a:off x="323528" y="116632"/>
            <a:ext cx="8640960" cy="720080"/>
          </a:xfrm>
          <a:prstGeom prst="rect">
            <a:avLst/>
          </a:prstGeom>
          <a:solidFill>
            <a:schemeClr val="bg1"/>
          </a:solidFill>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Rdg Vesta" pitchFamily="50" charset="0"/>
              </a:defRPr>
            </a:lvl2pPr>
            <a:lvl3pPr algn="l" rtl="0" fontAlgn="base">
              <a:spcBef>
                <a:spcPct val="0"/>
              </a:spcBef>
              <a:spcAft>
                <a:spcPct val="0"/>
              </a:spcAft>
              <a:defRPr sz="4400">
                <a:solidFill>
                  <a:schemeClr val="tx2"/>
                </a:solidFill>
                <a:latin typeface="Rdg Vesta" pitchFamily="50" charset="0"/>
              </a:defRPr>
            </a:lvl3pPr>
            <a:lvl4pPr algn="l" rtl="0" fontAlgn="base">
              <a:spcBef>
                <a:spcPct val="0"/>
              </a:spcBef>
              <a:spcAft>
                <a:spcPct val="0"/>
              </a:spcAft>
              <a:defRPr sz="4400">
                <a:solidFill>
                  <a:schemeClr val="tx2"/>
                </a:solidFill>
                <a:latin typeface="Rdg Vesta" pitchFamily="50" charset="0"/>
              </a:defRPr>
            </a:lvl4pPr>
            <a:lvl5pPr algn="l" rtl="0" fontAlgn="base">
              <a:spcBef>
                <a:spcPct val="0"/>
              </a:spcBef>
              <a:spcAft>
                <a:spcPct val="0"/>
              </a:spcAft>
              <a:defRPr sz="4400">
                <a:solidFill>
                  <a:schemeClr val="tx2"/>
                </a:solidFill>
                <a:latin typeface="Rdg Vesta" pitchFamily="50" charset="0"/>
              </a:defRPr>
            </a:lvl5pPr>
            <a:lvl6pPr marL="457200" algn="l" rtl="0" fontAlgn="base">
              <a:spcBef>
                <a:spcPct val="0"/>
              </a:spcBef>
              <a:spcAft>
                <a:spcPct val="0"/>
              </a:spcAft>
              <a:defRPr sz="4400">
                <a:solidFill>
                  <a:schemeClr val="tx2"/>
                </a:solidFill>
                <a:latin typeface="Rdg Vesta" pitchFamily="50" charset="0"/>
              </a:defRPr>
            </a:lvl6pPr>
            <a:lvl7pPr marL="914400" algn="l" rtl="0" fontAlgn="base">
              <a:spcBef>
                <a:spcPct val="0"/>
              </a:spcBef>
              <a:spcAft>
                <a:spcPct val="0"/>
              </a:spcAft>
              <a:defRPr sz="4400">
                <a:solidFill>
                  <a:schemeClr val="tx2"/>
                </a:solidFill>
                <a:latin typeface="Rdg Vesta" pitchFamily="50" charset="0"/>
              </a:defRPr>
            </a:lvl7pPr>
            <a:lvl8pPr marL="1371600" algn="l" rtl="0" fontAlgn="base">
              <a:spcBef>
                <a:spcPct val="0"/>
              </a:spcBef>
              <a:spcAft>
                <a:spcPct val="0"/>
              </a:spcAft>
              <a:defRPr sz="4400">
                <a:solidFill>
                  <a:schemeClr val="tx2"/>
                </a:solidFill>
                <a:latin typeface="Rdg Vesta" pitchFamily="50" charset="0"/>
              </a:defRPr>
            </a:lvl8pPr>
            <a:lvl9pPr marL="1828800" algn="l" rtl="0" fontAlgn="base">
              <a:spcBef>
                <a:spcPct val="0"/>
              </a:spcBef>
              <a:spcAft>
                <a:spcPct val="0"/>
              </a:spcAft>
              <a:defRPr sz="4400">
                <a:solidFill>
                  <a:schemeClr val="tx2"/>
                </a:solidFill>
                <a:latin typeface="Rdg Vesta" pitchFamily="50" charset="0"/>
              </a:defRPr>
            </a:lvl9pPr>
          </a:lstStyle>
          <a:p>
            <a:r>
              <a:rPr lang="en-GB" sz="3400" dirty="0" smtClean="0">
                <a:solidFill>
                  <a:srgbClr val="194B8D"/>
                </a:solidFill>
                <a:latin typeface="Calibri" pitchFamily="34" charset="0"/>
              </a:rPr>
              <a:t>Earth’s Energy Budget &amp; the Global Water Cycle</a:t>
            </a:r>
            <a:endParaRPr lang="en-GB" sz="3400" dirty="0">
              <a:solidFill>
                <a:srgbClr val="194B8D"/>
              </a:solidFill>
              <a:latin typeface="Calibri" pitchFamily="34" charset="0"/>
            </a:endParaRPr>
          </a:p>
        </p:txBody>
      </p:sp>
      <p:sp>
        <p:nvSpPr>
          <p:cNvPr id="14" name="Rectangle 4"/>
          <p:cNvSpPr>
            <a:spLocks noChangeArrowheads="1"/>
          </p:cNvSpPr>
          <p:nvPr/>
        </p:nvSpPr>
        <p:spPr bwMode="auto">
          <a:xfrm>
            <a:off x="3707904" y="5195664"/>
            <a:ext cx="685800" cy="609600"/>
          </a:xfrm>
          <a:prstGeom prst="rect">
            <a:avLst/>
          </a:prstGeom>
          <a:noFill/>
          <a:ln w="50800">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800">
              <a:solidFill>
                <a:srgbClr val="000000"/>
              </a:solidFill>
              <a:latin typeface="Arial" pitchFamily="34" charset="0"/>
            </a:endParaRPr>
          </a:p>
        </p:txBody>
      </p:sp>
      <p:cxnSp>
        <p:nvCxnSpPr>
          <p:cNvPr id="6" name="Straight Connector 5"/>
          <p:cNvCxnSpPr/>
          <p:nvPr/>
        </p:nvCxnSpPr>
        <p:spPr bwMode="auto">
          <a:xfrm flipV="1">
            <a:off x="4211960" y="4365104"/>
            <a:ext cx="0" cy="830560"/>
          </a:xfrm>
          <a:prstGeom prst="line">
            <a:avLst/>
          </a:prstGeom>
          <a:solidFill>
            <a:schemeClr val="accent1"/>
          </a:solidFill>
          <a:ln w="41275" cap="flat" cmpd="sng" algn="ctr">
            <a:solidFill>
              <a:schemeClr val="bg1"/>
            </a:solidFill>
            <a:prstDash val="solid"/>
            <a:round/>
            <a:headEnd type="none" w="med" len="med"/>
            <a:tailEnd type="none" w="med" len="med"/>
          </a:ln>
          <a:effectLst/>
        </p:spPr>
      </p:cxnSp>
      <p:sp>
        <p:nvSpPr>
          <p:cNvPr id="7" name="Oval 6"/>
          <p:cNvSpPr/>
          <p:nvPr/>
        </p:nvSpPr>
        <p:spPr bwMode="auto">
          <a:xfrm>
            <a:off x="395536" y="3284984"/>
            <a:ext cx="1296144" cy="14954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8" name="Oval 17"/>
          <p:cNvSpPr/>
          <p:nvPr/>
        </p:nvSpPr>
        <p:spPr bwMode="auto">
          <a:xfrm>
            <a:off x="6968461" y="5159479"/>
            <a:ext cx="1296144" cy="1365865"/>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31995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14" grpId="0" animBg="1"/>
      <p:bldP spid="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274638"/>
            <a:ext cx="8229600" cy="1143000"/>
          </a:xfrm>
        </p:spPr>
        <p:txBody>
          <a:bodyPr/>
          <a:lstStyle/>
          <a:p>
            <a:pPr algn="l"/>
            <a:r>
              <a:rPr lang="en-GB" sz="3600" dirty="0" err="1" smtClean="0">
                <a:solidFill>
                  <a:srgbClr val="0070C0"/>
                </a:solidFill>
              </a:rPr>
              <a:t>Radiative</a:t>
            </a:r>
            <a:r>
              <a:rPr lang="en-GB" sz="3600" dirty="0" smtClean="0">
                <a:solidFill>
                  <a:srgbClr val="0070C0"/>
                </a:solidFill>
              </a:rPr>
              <a:t> energy budget of the atmosphere and hydrological response</a:t>
            </a:r>
            <a:endParaRPr lang="en-GB" sz="36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373" y="2060848"/>
            <a:ext cx="51720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55976" y="5445224"/>
            <a:ext cx="4464496" cy="1015663"/>
          </a:xfrm>
          <a:prstGeom prst="rect">
            <a:avLst/>
          </a:prstGeom>
          <a:noFill/>
        </p:spPr>
        <p:txBody>
          <a:bodyPr wrap="square" rtlCol="0">
            <a:spAutoFit/>
          </a:bodyPr>
          <a:lstStyle/>
          <a:p>
            <a:r>
              <a:rPr lang="en-GB" sz="2000" dirty="0">
                <a:solidFill>
                  <a:schemeClr val="tx1"/>
                </a:solidFill>
                <a:latin typeface="Calibri" pitchFamily="34" charset="0"/>
                <a:hlinkClick r:id="rId3"/>
              </a:rPr>
              <a:t>O’Gorman et al. (2012) </a:t>
            </a:r>
            <a:r>
              <a:rPr lang="en-GB" sz="2000" dirty="0" err="1">
                <a:solidFill>
                  <a:schemeClr val="tx1"/>
                </a:solidFill>
                <a:latin typeface="Calibri" pitchFamily="34" charset="0"/>
                <a:hlinkClick r:id="rId3"/>
              </a:rPr>
              <a:t>Surv</a:t>
            </a:r>
            <a:r>
              <a:rPr lang="en-GB" sz="2000" dirty="0">
                <a:solidFill>
                  <a:schemeClr val="tx1"/>
                </a:solidFill>
                <a:latin typeface="Calibri" pitchFamily="34" charset="0"/>
                <a:hlinkClick r:id="rId3"/>
              </a:rPr>
              <a:t>. </a:t>
            </a:r>
            <a:r>
              <a:rPr lang="en-GB" sz="2000" dirty="0" err="1">
                <a:solidFill>
                  <a:schemeClr val="tx1"/>
                </a:solidFill>
                <a:latin typeface="Calibri" pitchFamily="34" charset="0"/>
                <a:hlinkClick r:id="rId3"/>
              </a:rPr>
              <a:t>Geophys</a:t>
            </a:r>
            <a:r>
              <a:rPr lang="en-GB" sz="2000" dirty="0">
                <a:solidFill>
                  <a:schemeClr val="tx1"/>
                </a:solidFill>
                <a:latin typeface="Calibri" pitchFamily="34" charset="0"/>
              </a:rPr>
              <a:t>; after </a:t>
            </a:r>
            <a:r>
              <a:rPr lang="en-GB" sz="2000" dirty="0">
                <a:solidFill>
                  <a:schemeClr val="tx1"/>
                </a:solidFill>
                <a:latin typeface="Calibri" pitchFamily="34" charset="0"/>
                <a:hlinkClick r:id="rId4"/>
              </a:rPr>
              <a:t>Takahashi (2009) </a:t>
            </a:r>
            <a:r>
              <a:rPr lang="en-GB" sz="2000" dirty="0" smtClean="0">
                <a:solidFill>
                  <a:schemeClr val="tx1"/>
                </a:solidFill>
                <a:latin typeface="Calibri" pitchFamily="34" charset="0"/>
                <a:hlinkClick r:id="rId4"/>
              </a:rPr>
              <a:t>JAS</a:t>
            </a:r>
            <a:r>
              <a:rPr lang="en-GB" sz="2000" dirty="0" smtClean="0">
                <a:solidFill>
                  <a:schemeClr val="tx1"/>
                </a:solidFill>
                <a:latin typeface="Calibri" pitchFamily="34" charset="0"/>
              </a:rPr>
              <a:t>.</a:t>
            </a:r>
          </a:p>
          <a:p>
            <a:r>
              <a:rPr lang="en-GB" sz="2000" dirty="0" smtClean="0">
                <a:solidFill>
                  <a:schemeClr val="tx1"/>
                </a:solidFill>
                <a:latin typeface="Calibri" pitchFamily="34" charset="0"/>
              </a:rPr>
              <a:t>See also </a:t>
            </a:r>
            <a:r>
              <a:rPr lang="en-GB" sz="2000" dirty="0" smtClean="0">
                <a:solidFill>
                  <a:schemeClr val="tx1"/>
                </a:solidFill>
                <a:latin typeface="Calibri" pitchFamily="34" charset="0"/>
                <a:hlinkClick r:id="rId5"/>
              </a:rPr>
              <a:t>Manabe &amp; </a:t>
            </a:r>
            <a:r>
              <a:rPr lang="en-GB" sz="2000" dirty="0" err="1" smtClean="0">
                <a:solidFill>
                  <a:schemeClr val="tx1"/>
                </a:solidFill>
                <a:latin typeface="Calibri" pitchFamily="34" charset="0"/>
                <a:hlinkClick r:id="rId5"/>
              </a:rPr>
              <a:t>Wetherald</a:t>
            </a:r>
            <a:r>
              <a:rPr lang="en-GB" sz="2000" dirty="0" smtClean="0">
                <a:solidFill>
                  <a:schemeClr val="tx1"/>
                </a:solidFill>
                <a:latin typeface="Calibri" pitchFamily="34" charset="0"/>
                <a:hlinkClick r:id="rId5"/>
              </a:rPr>
              <a:t> (1975) JAS</a:t>
            </a:r>
            <a:endParaRPr lang="en-GB" sz="2000" dirty="0">
              <a:solidFill>
                <a:schemeClr val="tx1"/>
              </a:solidFill>
              <a:latin typeface="Calibri" pitchFamily="34" charset="0"/>
            </a:endParaRPr>
          </a:p>
        </p:txBody>
      </p:sp>
      <p:sp>
        <p:nvSpPr>
          <p:cNvPr id="7" name="Content Placeholder 4"/>
          <p:cNvSpPr txBox="1">
            <a:spLocks/>
          </p:cNvSpPr>
          <p:nvPr/>
        </p:nvSpPr>
        <p:spPr>
          <a:xfrm>
            <a:off x="457200" y="1844824"/>
            <a:ext cx="3178696"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t>Adjustments in latent heating LP (precipitation) for change in </a:t>
            </a:r>
            <a:r>
              <a:rPr lang="en-GB" sz="2400" kern="0" dirty="0" err="1" smtClean="0"/>
              <a:t>radiative</a:t>
            </a:r>
            <a:r>
              <a:rPr lang="en-GB" sz="2400" kern="0" dirty="0" smtClean="0"/>
              <a:t> energy budget </a:t>
            </a:r>
            <a:r>
              <a:rPr lang="en-GB" sz="2400" kern="0" dirty="0"/>
              <a:t>ΔR </a:t>
            </a:r>
            <a:r>
              <a:rPr lang="en-GB" sz="2400" kern="0" dirty="0" smtClean="0"/>
              <a:t>above LCL (lifting condensation level) </a:t>
            </a:r>
          </a:p>
          <a:p>
            <a:r>
              <a:rPr lang="en-GB" sz="2400" kern="0" dirty="0" smtClean="0"/>
              <a:t>ΔR below LCL </a:t>
            </a:r>
            <a:r>
              <a:rPr lang="en-GB" sz="2400" kern="0" dirty="0" smtClean="0">
                <a:sym typeface="Wingdings" pitchFamily="2" charset="2"/>
              </a:rPr>
              <a:t> </a:t>
            </a:r>
            <a:r>
              <a:rPr lang="en-GB" sz="2400" kern="0" dirty="0" smtClean="0"/>
              <a:t>adjustments in SH (sensible heat flux) important </a:t>
            </a:r>
            <a:endParaRPr lang="en-GB" sz="2400" kern="0" dirty="0"/>
          </a:p>
        </p:txBody>
      </p:sp>
    </p:spTree>
    <p:extLst>
      <p:ext uri="{BB962C8B-B14F-4D97-AF65-F5344CB8AC3E}">
        <p14:creationId xmlns:p14="http://schemas.microsoft.com/office/powerpoint/2010/main" val="772120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2"/>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400" smtClean="0">
                <a:solidFill>
                  <a:srgbClr val="000000"/>
                </a:solidFill>
              </a:rPr>
              <a:t>NCAS-Climate Talk </a:t>
            </a:r>
          </a:p>
          <a:p>
            <a:r>
              <a:rPr lang="en-US" sz="1400" smtClean="0">
                <a:solidFill>
                  <a:srgbClr val="000000"/>
                </a:solidFill>
              </a:rPr>
              <a:t>15</a:t>
            </a:r>
            <a:r>
              <a:rPr lang="en-US" sz="1400" baseline="30000" smtClean="0">
                <a:solidFill>
                  <a:srgbClr val="000000"/>
                </a:solidFill>
              </a:rPr>
              <a:t>th</a:t>
            </a:r>
            <a:r>
              <a:rPr lang="en-US" sz="1400" smtClean="0">
                <a:solidFill>
                  <a:srgbClr val="000000"/>
                </a:solidFill>
              </a:rPr>
              <a:t> January 2010</a:t>
            </a:r>
          </a:p>
        </p:txBody>
      </p:sp>
      <p:pic>
        <p:nvPicPr>
          <p:cNvPr id="10243" name="Picture 2" descr="atmosphere"/>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l="8777" t="17148" r="2634"/>
          <a:stretch>
            <a:fillRect/>
          </a:stretch>
        </p:blipFill>
        <p:spPr bwMode="auto">
          <a:xfrm>
            <a:off x="6629400" y="4343400"/>
            <a:ext cx="1998663"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rot="-5400000">
            <a:off x="-736612" y="4307972"/>
            <a:ext cx="348935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err="1" smtClean="0">
                <a:solidFill>
                  <a:srgbClr val="000000"/>
                </a:solidFill>
                <a:cs typeface="Arial" pitchFamily="34" charset="0"/>
              </a:rPr>
              <a:t>Radiative</a:t>
            </a:r>
            <a:r>
              <a:rPr lang="en-GB" sz="1800" dirty="0" smtClean="0">
                <a:solidFill>
                  <a:srgbClr val="000000"/>
                </a:solidFill>
                <a:cs typeface="Arial" pitchFamily="34" charset="0"/>
              </a:rPr>
              <a:t> cooling clear  Wm</a:t>
            </a:r>
            <a:r>
              <a:rPr lang="en-GB" sz="1800" baseline="30000" dirty="0" smtClean="0">
                <a:solidFill>
                  <a:srgbClr val="000000"/>
                </a:solidFill>
                <a:cs typeface="Arial" pitchFamily="34" charset="0"/>
              </a:rPr>
              <a:t>-2</a:t>
            </a:r>
            <a:r>
              <a:rPr lang="en-GB" sz="1800" dirty="0" smtClean="0">
                <a:solidFill>
                  <a:srgbClr val="000000"/>
                </a:solidFill>
                <a:cs typeface="Arial" pitchFamily="34" charset="0"/>
              </a:rPr>
              <a:t>K</a:t>
            </a:r>
            <a:r>
              <a:rPr lang="en-GB" sz="1800" baseline="30000" dirty="0" smtClean="0">
                <a:solidFill>
                  <a:srgbClr val="000000"/>
                </a:solidFill>
                <a:cs typeface="Arial" pitchFamily="34" charset="0"/>
              </a:rPr>
              <a:t>-1</a:t>
            </a:r>
            <a:endParaRPr lang="el-GR" sz="1800" dirty="0" smtClean="0">
              <a:solidFill>
                <a:srgbClr val="000000"/>
              </a:solidFill>
              <a:cs typeface="Arial" pitchFamily="34" charset="0"/>
            </a:endParaRPr>
          </a:p>
        </p:txBody>
      </p:sp>
      <p:pic>
        <p:nvPicPr>
          <p:cNvPr id="1024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 b="-6639"/>
          <a:stretch/>
        </p:blipFill>
        <p:spPr bwMode="auto">
          <a:xfrm>
            <a:off x="1143000" y="2743200"/>
            <a:ext cx="4876800" cy="3494112"/>
          </a:xfrm>
          <a:prstGeom prst="rect">
            <a:avLst/>
          </a:prstGeom>
          <a:solidFill>
            <a:schemeClr val="bg1"/>
          </a:solidFill>
          <a:ln>
            <a:noFill/>
          </a:ln>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0" y="1828800"/>
            <a:ext cx="31178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8"/>
          <p:cNvSpPr>
            <a:spLocks noChangeShapeType="1"/>
          </p:cNvSpPr>
          <p:nvPr/>
        </p:nvSpPr>
        <p:spPr bwMode="auto">
          <a:xfrm flipH="1">
            <a:off x="4876800" y="3352800"/>
            <a:ext cx="1066800" cy="381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1800" smtClean="0">
              <a:solidFill>
                <a:srgbClr val="000000"/>
              </a:solidFill>
              <a:latin typeface="Arial" pitchFamily="34" charset="0"/>
            </a:endParaRPr>
          </a:p>
        </p:txBody>
      </p:sp>
      <p:sp>
        <p:nvSpPr>
          <p:cNvPr id="10249" name="Text Box 9"/>
          <p:cNvSpPr txBox="1">
            <a:spLocks noChangeArrowheads="1"/>
          </p:cNvSpPr>
          <p:nvPr/>
        </p:nvSpPr>
        <p:spPr bwMode="auto">
          <a:xfrm>
            <a:off x="6629400" y="320040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600" dirty="0" smtClean="0">
                <a:solidFill>
                  <a:srgbClr val="000000"/>
                </a:solidFill>
                <a:hlinkClick r:id="rId6"/>
              </a:rPr>
              <a:t>Allan (2009) J. </a:t>
            </a:r>
            <a:r>
              <a:rPr lang="en-GB" sz="1600" dirty="0" err="1" smtClean="0">
                <a:solidFill>
                  <a:srgbClr val="000000"/>
                </a:solidFill>
                <a:hlinkClick r:id="rId6"/>
              </a:rPr>
              <a:t>Clim</a:t>
            </a:r>
            <a:endParaRPr lang="en-US" sz="1600" dirty="0" smtClean="0">
              <a:solidFill>
                <a:srgbClr val="000000"/>
              </a:solidFill>
            </a:endParaRPr>
          </a:p>
        </p:txBody>
      </p:sp>
      <p:sp>
        <p:nvSpPr>
          <p:cNvPr id="10250" name="Text Box 11"/>
          <p:cNvSpPr txBox="1">
            <a:spLocks noChangeArrowheads="1"/>
          </p:cNvSpPr>
          <p:nvPr/>
        </p:nvSpPr>
        <p:spPr bwMode="auto">
          <a:xfrm>
            <a:off x="1763688" y="76200"/>
            <a:ext cx="723900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GB" sz="2400" dirty="0" smtClean="0">
                <a:solidFill>
                  <a:srgbClr val="FFFFFF"/>
                </a:solidFill>
              </a:rPr>
              <a:t>Models simulate robust </a:t>
            </a:r>
            <a:r>
              <a:rPr lang="en-GB" sz="2400" dirty="0" smtClean="0">
                <a:solidFill>
                  <a:srgbClr val="FFFF66"/>
                </a:solidFill>
              </a:rPr>
              <a:t>clear-sky radiation </a:t>
            </a:r>
            <a:r>
              <a:rPr lang="en-GB" sz="2400" dirty="0">
                <a:solidFill>
                  <a:srgbClr val="FFFFFF"/>
                </a:solidFill>
              </a:rPr>
              <a:t>response </a:t>
            </a:r>
            <a:r>
              <a:rPr lang="en-GB" sz="2400" dirty="0" smtClean="0">
                <a:solidFill>
                  <a:srgbClr val="FFFFFF"/>
                </a:solidFill>
              </a:rPr>
              <a:t>to warming (~2-3 Wm</a:t>
            </a:r>
            <a:r>
              <a:rPr lang="en-GB" sz="2400" baseline="30000" dirty="0" smtClean="0">
                <a:solidFill>
                  <a:srgbClr val="FFFFFF"/>
                </a:solidFill>
              </a:rPr>
              <a:t>-2</a:t>
            </a:r>
            <a:r>
              <a:rPr lang="en-GB" sz="2400" dirty="0" smtClean="0">
                <a:solidFill>
                  <a:srgbClr val="FFFFFF"/>
                </a:solidFill>
              </a:rPr>
              <a:t>K</a:t>
            </a:r>
            <a:r>
              <a:rPr lang="en-GB" sz="2400" baseline="30000" dirty="0" smtClean="0">
                <a:solidFill>
                  <a:srgbClr val="FFFFFF"/>
                </a:solidFill>
              </a:rPr>
              <a:t>-1</a:t>
            </a:r>
            <a:r>
              <a:rPr lang="en-GB" sz="2400" dirty="0" smtClean="0">
                <a:solidFill>
                  <a:srgbClr val="FFFFFF"/>
                </a:solidFill>
              </a:rPr>
              <a:t>) and resulting increase in latent heating (precipitation) to balance (~2 %K</a:t>
            </a:r>
            <a:r>
              <a:rPr lang="en-GB" sz="2400" baseline="30000" dirty="0" smtClean="0">
                <a:solidFill>
                  <a:srgbClr val="FFFFFF"/>
                </a:solidFill>
              </a:rPr>
              <a:t>-1</a:t>
            </a:r>
            <a:r>
              <a:rPr lang="en-GB" sz="2400" dirty="0" smtClean="0">
                <a:solidFill>
                  <a:srgbClr val="FFFFFF"/>
                </a:solidFill>
              </a:rPr>
              <a:t>)</a:t>
            </a:r>
            <a:r>
              <a:rPr lang="en-GB" sz="2400" dirty="0" smtClean="0">
                <a:solidFill>
                  <a:srgbClr val="000000"/>
                </a:solidFill>
              </a:rPr>
              <a:t>                           </a:t>
            </a:r>
            <a:r>
              <a:rPr lang="en-GB" sz="1800" dirty="0" smtClean="0">
                <a:solidFill>
                  <a:srgbClr val="FFFFFF"/>
                </a:solidFill>
              </a:rPr>
              <a:t>e.g. </a:t>
            </a:r>
            <a:r>
              <a:rPr lang="en-GB" sz="1800" dirty="0" smtClean="0">
                <a:solidFill>
                  <a:schemeClr val="bg1"/>
                </a:solidFill>
              </a:rPr>
              <a:t>Lambert &amp; Webb (2008) </a:t>
            </a:r>
            <a:r>
              <a:rPr lang="en-GB" sz="1800" dirty="0" smtClean="0">
                <a:solidFill>
                  <a:schemeClr val="bg1"/>
                </a:solidFill>
                <a:hlinkClick r:id="rId7"/>
              </a:rPr>
              <a:t>GRL</a:t>
            </a:r>
            <a:r>
              <a:rPr lang="en-GB" sz="1800" dirty="0" smtClean="0">
                <a:solidFill>
                  <a:schemeClr val="bg1"/>
                </a:solidFill>
              </a:rPr>
              <a:t>; </a:t>
            </a:r>
            <a:r>
              <a:rPr lang="en-GB" sz="1800" dirty="0" smtClean="0">
                <a:solidFill>
                  <a:srgbClr val="FFFFFF"/>
                </a:solidFill>
              </a:rPr>
              <a:t>Stephens &amp; Ellis (2008) </a:t>
            </a:r>
            <a:r>
              <a:rPr lang="en-GB" sz="1800" dirty="0" smtClean="0">
                <a:solidFill>
                  <a:srgbClr val="FFFFFF"/>
                </a:solidFill>
                <a:hlinkClick r:id="rId8"/>
              </a:rPr>
              <a:t>J. </a:t>
            </a:r>
            <a:r>
              <a:rPr lang="en-GB" sz="1800" dirty="0" err="1" smtClean="0">
                <a:solidFill>
                  <a:srgbClr val="FFFFFF"/>
                </a:solidFill>
                <a:hlinkClick r:id="rId8"/>
              </a:rPr>
              <a:t>Clim</a:t>
            </a:r>
            <a:r>
              <a:rPr lang="en-GB" sz="1800" dirty="0">
                <a:solidFill>
                  <a:srgbClr val="FFFFFF"/>
                </a:solidFill>
              </a:rPr>
              <a:t>; </a:t>
            </a:r>
            <a:endParaRPr lang="en-GB" sz="1800" dirty="0">
              <a:latin typeface="Calibri" pitchFamily="34" charset="0"/>
            </a:endParaRPr>
          </a:p>
          <a:p>
            <a:pPr algn="r" eaLnBrk="0" hangingPunct="0">
              <a:spcBef>
                <a:spcPct val="50000"/>
              </a:spcBef>
            </a:pPr>
            <a:endParaRPr lang="en-GB" sz="1800" dirty="0">
              <a:solidFill>
                <a:srgbClr val="FFFFFF"/>
              </a:solidFill>
            </a:endParaRPr>
          </a:p>
        </p:txBody>
      </p:sp>
      <p:sp>
        <p:nvSpPr>
          <p:cNvPr id="3" name="Rectangle 2"/>
          <p:cNvSpPr/>
          <p:nvPr/>
        </p:nvSpPr>
        <p:spPr>
          <a:xfrm>
            <a:off x="6193628" y="5875893"/>
            <a:ext cx="2554835" cy="646331"/>
          </a:xfrm>
          <a:prstGeom prst="rect">
            <a:avLst/>
          </a:prstGeom>
          <a:solidFill>
            <a:schemeClr val="accent1">
              <a:alpha val="50000"/>
            </a:schemeClr>
          </a:solidFill>
        </p:spPr>
        <p:txBody>
          <a:bodyPr wrap="square">
            <a:spAutoFit/>
          </a:bodyPr>
          <a:lstStyle/>
          <a:p>
            <a:r>
              <a:rPr lang="en-GB" sz="1800" dirty="0" smtClean="0">
                <a:solidFill>
                  <a:srgbClr val="000000"/>
                </a:solidFill>
                <a:latin typeface="Calibri" pitchFamily="34" charset="0"/>
              </a:rPr>
              <a:t>Also: </a:t>
            </a:r>
            <a:r>
              <a:rPr lang="en-GB" sz="1800" dirty="0" err="1" smtClean="0">
                <a:solidFill>
                  <a:srgbClr val="000000"/>
                </a:solidFill>
                <a:latin typeface="Calibri" pitchFamily="34" charset="0"/>
                <a:hlinkClick r:id="rId9"/>
              </a:rPr>
              <a:t>Previdi</a:t>
            </a:r>
            <a:r>
              <a:rPr lang="en-GB" sz="1800" dirty="0" smtClean="0">
                <a:solidFill>
                  <a:srgbClr val="000000"/>
                </a:solidFill>
                <a:latin typeface="Calibri" pitchFamily="34" charset="0"/>
                <a:hlinkClick r:id="rId9"/>
              </a:rPr>
              <a:t> (2010) </a:t>
            </a:r>
            <a:r>
              <a:rPr lang="en-GB" sz="1800" dirty="0" smtClean="0">
                <a:solidFill>
                  <a:srgbClr val="000000"/>
                </a:solidFill>
                <a:latin typeface="Calibri" pitchFamily="34" charset="0"/>
                <a:hlinkClick r:id="rId9"/>
              </a:rPr>
              <a:t>ERL</a:t>
            </a:r>
            <a:endParaRPr lang="en-GB" sz="1800" dirty="0" smtClean="0">
              <a:solidFill>
                <a:srgbClr val="000000"/>
              </a:solidFill>
              <a:latin typeface="Calibri" pitchFamily="34" charset="0"/>
            </a:endParaRPr>
          </a:p>
          <a:p>
            <a:r>
              <a:rPr lang="en-GB" sz="1800" dirty="0" smtClean="0">
                <a:solidFill>
                  <a:srgbClr val="000000"/>
                </a:solidFill>
                <a:latin typeface="Calibri" pitchFamily="34" charset="0"/>
                <a:hlinkClick r:id="rId10"/>
              </a:rPr>
              <a:t>Huang et al. (2013) J </a:t>
            </a:r>
            <a:r>
              <a:rPr lang="en-GB" sz="1800" dirty="0" err="1" smtClean="0">
                <a:solidFill>
                  <a:srgbClr val="000000"/>
                </a:solidFill>
                <a:latin typeface="Calibri" pitchFamily="34" charset="0"/>
                <a:hlinkClick r:id="rId10"/>
              </a:rPr>
              <a:t>Clim</a:t>
            </a:r>
            <a:endParaRPr lang="en-GB" sz="1800" dirty="0"/>
          </a:p>
        </p:txBody>
      </p:sp>
      <p:sp>
        <p:nvSpPr>
          <p:cNvPr id="2" name="TextBox 1"/>
          <p:cNvSpPr txBox="1"/>
          <p:nvPr/>
        </p:nvSpPr>
        <p:spPr>
          <a:xfrm>
            <a:off x="1705361" y="5714092"/>
            <a:ext cx="4314439" cy="523220"/>
          </a:xfrm>
          <a:prstGeom prst="rect">
            <a:avLst/>
          </a:prstGeom>
          <a:solidFill>
            <a:schemeClr val="bg1"/>
          </a:solidFill>
        </p:spPr>
        <p:txBody>
          <a:bodyPr wrap="square" rtlCol="0">
            <a:spAutoFit/>
          </a:bodyPr>
          <a:lstStyle/>
          <a:p>
            <a:r>
              <a:rPr lang="en-GB" sz="2800" dirty="0" smtClean="0">
                <a:solidFill>
                  <a:schemeClr val="tx1"/>
                </a:solidFill>
                <a:latin typeface="Calibri" pitchFamily="34" charset="0"/>
              </a:rPr>
              <a:t> LW</a:t>
            </a:r>
            <a:r>
              <a:rPr lang="en-GB" sz="2800" baseline="-25000" dirty="0" smtClean="0">
                <a:solidFill>
                  <a:schemeClr val="tx1"/>
                </a:solidFill>
                <a:latin typeface="Calibri" pitchFamily="34" charset="0"/>
              </a:rPr>
              <a:t>TOA</a:t>
            </a:r>
            <a:r>
              <a:rPr lang="en-GB" sz="2800" dirty="0" smtClean="0">
                <a:solidFill>
                  <a:schemeClr val="tx1"/>
                </a:solidFill>
                <a:latin typeface="Calibri" pitchFamily="34" charset="0"/>
              </a:rPr>
              <a:t>   LW</a:t>
            </a:r>
            <a:r>
              <a:rPr lang="en-GB" sz="2800" baseline="-25000" dirty="0" smtClean="0">
                <a:solidFill>
                  <a:schemeClr val="tx1"/>
                </a:solidFill>
                <a:latin typeface="Calibri" pitchFamily="34" charset="0"/>
              </a:rPr>
              <a:t>SFC</a:t>
            </a:r>
            <a:r>
              <a:rPr lang="en-GB" sz="2800" dirty="0">
                <a:solidFill>
                  <a:schemeClr val="tx1"/>
                </a:solidFill>
                <a:latin typeface="Calibri" pitchFamily="34" charset="0"/>
              </a:rPr>
              <a:t> </a:t>
            </a:r>
            <a:r>
              <a:rPr lang="en-GB" sz="2800" dirty="0" smtClean="0">
                <a:solidFill>
                  <a:schemeClr val="tx1"/>
                </a:solidFill>
                <a:latin typeface="Calibri" pitchFamily="34" charset="0"/>
              </a:rPr>
              <a:t>  LW</a:t>
            </a:r>
            <a:r>
              <a:rPr lang="en-GB" sz="2800" baseline="-25000" dirty="0" smtClean="0">
                <a:solidFill>
                  <a:schemeClr val="tx1"/>
                </a:solidFill>
                <a:latin typeface="Calibri" pitchFamily="34" charset="0"/>
              </a:rPr>
              <a:t>ATM</a:t>
            </a:r>
            <a:r>
              <a:rPr lang="en-GB" sz="2800" dirty="0" smtClean="0">
                <a:solidFill>
                  <a:schemeClr val="tx1"/>
                </a:solidFill>
                <a:latin typeface="Calibri" pitchFamily="34" charset="0"/>
              </a:rPr>
              <a:t>  SW</a:t>
            </a:r>
            <a:r>
              <a:rPr lang="en-GB" sz="2800" baseline="-25000" dirty="0" smtClean="0">
                <a:solidFill>
                  <a:schemeClr val="tx1"/>
                </a:solidFill>
                <a:latin typeface="Calibri" pitchFamily="34" charset="0"/>
              </a:rPr>
              <a:t>ATM</a:t>
            </a:r>
            <a:endParaRPr lang="en-GB" sz="2800" baseline="-25000" dirty="0">
              <a:solidFill>
                <a:schemeClr val="tx1"/>
              </a:solidFill>
              <a:latin typeface="Calibri" pitchFamily="34" charset="0"/>
            </a:endParaRPr>
          </a:p>
        </p:txBody>
      </p:sp>
    </p:spTree>
    <p:extLst>
      <p:ext uri="{BB962C8B-B14F-4D97-AF65-F5344CB8AC3E}">
        <p14:creationId xmlns:p14="http://schemas.microsoft.com/office/powerpoint/2010/main" val="100449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400" smtClean="0">
                <a:solidFill>
                  <a:srgbClr val="000000"/>
                </a:solidFill>
              </a:rPr>
              <a:t>NCAS-Climate Talk </a:t>
            </a:r>
          </a:p>
          <a:p>
            <a:r>
              <a:rPr lang="en-US" sz="1400" smtClean="0">
                <a:solidFill>
                  <a:srgbClr val="000000"/>
                </a:solidFill>
              </a:rPr>
              <a:t>15</a:t>
            </a:r>
            <a:r>
              <a:rPr lang="en-US" sz="1400" baseline="30000" smtClean="0">
                <a:solidFill>
                  <a:srgbClr val="000000"/>
                </a:solidFill>
              </a:rPr>
              <a:t>th</a:t>
            </a:r>
            <a:r>
              <a:rPr lang="en-US" sz="1400" smtClean="0">
                <a:solidFill>
                  <a:srgbClr val="000000"/>
                </a:solidFill>
              </a:rPr>
              <a:t> January 2010</a:t>
            </a: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6200"/>
            <a:ext cx="449103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4"/>
          <p:cNvSpPr txBox="1">
            <a:spLocks noChangeArrowheads="1"/>
          </p:cNvSpPr>
          <p:nvPr/>
        </p:nvSpPr>
        <p:spPr bwMode="auto">
          <a:xfrm>
            <a:off x="4473450" y="4252913"/>
            <a:ext cx="449103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2400" dirty="0" smtClean="0">
                <a:solidFill>
                  <a:srgbClr val="000000"/>
                </a:solidFill>
              </a:rPr>
              <a:t>		 Wind	</a:t>
            </a:r>
            <a:r>
              <a:rPr lang="en-GB" sz="2400" dirty="0" err="1" smtClean="0">
                <a:solidFill>
                  <a:srgbClr val="000000"/>
                </a:solidFill>
              </a:rPr>
              <a:t>T</a:t>
            </a:r>
            <a:r>
              <a:rPr lang="en-GB" sz="2400" baseline="-25000" dirty="0" err="1" smtClean="0">
                <a:solidFill>
                  <a:srgbClr val="000000"/>
                </a:solidFill>
              </a:rPr>
              <a:t>s</a:t>
            </a:r>
            <a:r>
              <a:rPr lang="en-GB" sz="2400" dirty="0" smtClean="0">
                <a:solidFill>
                  <a:srgbClr val="000000"/>
                </a:solidFill>
              </a:rPr>
              <a:t>-T</a:t>
            </a:r>
            <a:r>
              <a:rPr lang="en-GB" sz="2400" baseline="-25000" dirty="0" smtClean="0">
                <a:solidFill>
                  <a:srgbClr val="000000"/>
                </a:solidFill>
              </a:rPr>
              <a:t>o</a:t>
            </a:r>
            <a:r>
              <a:rPr lang="en-GB" sz="2400" dirty="0" smtClean="0">
                <a:solidFill>
                  <a:srgbClr val="000000"/>
                </a:solidFill>
              </a:rPr>
              <a:t>	</a:t>
            </a:r>
            <a:r>
              <a:rPr lang="en-GB" sz="2400" dirty="0" err="1" smtClean="0">
                <a:solidFill>
                  <a:srgbClr val="000000"/>
                </a:solidFill>
              </a:rPr>
              <a:t>RH</a:t>
            </a:r>
            <a:r>
              <a:rPr lang="en-GB" sz="2400" baseline="-25000" dirty="0" err="1" smtClean="0">
                <a:solidFill>
                  <a:srgbClr val="000000"/>
                </a:solidFill>
              </a:rPr>
              <a:t>o</a:t>
            </a:r>
            <a:endParaRPr lang="en-GB" sz="2400" baseline="-25000" dirty="0" smtClean="0">
              <a:solidFill>
                <a:srgbClr val="000000"/>
              </a:solidFill>
            </a:endParaRPr>
          </a:p>
        </p:txBody>
      </p:sp>
      <p:sp>
        <p:nvSpPr>
          <p:cNvPr id="17414" name="Rectangle 5"/>
          <p:cNvSpPr>
            <a:spLocks noChangeArrowheads="1"/>
          </p:cNvSpPr>
          <p:nvPr/>
        </p:nvSpPr>
        <p:spPr bwMode="auto">
          <a:xfrm>
            <a:off x="2057400" y="4724400"/>
            <a:ext cx="6934200" cy="2057400"/>
          </a:xfrm>
          <a:prstGeom prst="rect">
            <a:avLst/>
          </a:prstGeom>
          <a:solidFill>
            <a:srgbClr val="0000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8000" tIns="370800" rIns="198000" bIns="154800" anchor="ctr"/>
          <a:lstStyle/>
          <a:p>
            <a:r>
              <a:rPr lang="en-GB" sz="2400" dirty="0" smtClean="0">
                <a:solidFill>
                  <a:srgbClr val="FFFFFF"/>
                </a:solidFill>
                <a:latin typeface="Calibri" pitchFamily="34" charset="0"/>
              </a:rPr>
              <a:t>“Muted” Evaporation changes in models are explained by small adjustments in Boundary Layer:</a:t>
            </a:r>
            <a:br>
              <a:rPr lang="en-GB" sz="2400" dirty="0" smtClean="0">
                <a:solidFill>
                  <a:srgbClr val="FFFFFF"/>
                </a:solidFill>
                <a:latin typeface="Calibri" pitchFamily="34" charset="0"/>
              </a:rPr>
            </a:br>
            <a:r>
              <a:rPr lang="en-GB" sz="2200" dirty="0" smtClean="0">
                <a:solidFill>
                  <a:srgbClr val="FFFFFF"/>
                </a:solidFill>
                <a:latin typeface="Calibri" pitchFamily="34" charset="0"/>
              </a:rPr>
              <a:t>1) declining wind stress</a:t>
            </a:r>
            <a:br>
              <a:rPr lang="en-GB" sz="2200" dirty="0" smtClean="0">
                <a:solidFill>
                  <a:srgbClr val="FFFFFF"/>
                </a:solidFill>
                <a:latin typeface="Calibri" pitchFamily="34" charset="0"/>
              </a:rPr>
            </a:br>
            <a:r>
              <a:rPr lang="en-GB" sz="2200" dirty="0" smtClean="0">
                <a:solidFill>
                  <a:srgbClr val="FFFFFF"/>
                </a:solidFill>
                <a:latin typeface="Calibri" pitchFamily="34" charset="0"/>
              </a:rPr>
              <a:t>2) reduced surface temperature lapse rate (</a:t>
            </a:r>
            <a:r>
              <a:rPr lang="en-GB" sz="2200" dirty="0" err="1" smtClean="0">
                <a:solidFill>
                  <a:srgbClr val="FFFFFF"/>
                </a:solidFill>
                <a:latin typeface="Calibri" pitchFamily="34" charset="0"/>
              </a:rPr>
              <a:t>T</a:t>
            </a:r>
            <a:r>
              <a:rPr lang="en-GB" sz="2200" baseline="-25000" dirty="0" err="1" smtClean="0">
                <a:solidFill>
                  <a:srgbClr val="FFFFFF"/>
                </a:solidFill>
                <a:latin typeface="Calibri" pitchFamily="34" charset="0"/>
              </a:rPr>
              <a:t>s</a:t>
            </a:r>
            <a:r>
              <a:rPr lang="en-GB" sz="2200" dirty="0" smtClean="0">
                <a:solidFill>
                  <a:srgbClr val="FFFFFF"/>
                </a:solidFill>
                <a:latin typeface="Calibri" pitchFamily="34" charset="0"/>
              </a:rPr>
              <a:t>-T</a:t>
            </a:r>
            <a:r>
              <a:rPr lang="en-GB" sz="2200" baseline="-25000" dirty="0" smtClean="0">
                <a:solidFill>
                  <a:srgbClr val="FFFFFF"/>
                </a:solidFill>
                <a:latin typeface="Calibri" pitchFamily="34" charset="0"/>
              </a:rPr>
              <a:t>o</a:t>
            </a:r>
            <a:r>
              <a:rPr lang="en-GB" sz="2200" dirty="0" smtClean="0">
                <a:solidFill>
                  <a:srgbClr val="FFFFFF"/>
                </a:solidFill>
                <a:latin typeface="Calibri" pitchFamily="34" charset="0"/>
              </a:rPr>
              <a:t>)</a:t>
            </a:r>
            <a:br>
              <a:rPr lang="en-GB" sz="2200" dirty="0" smtClean="0">
                <a:solidFill>
                  <a:srgbClr val="FFFFFF"/>
                </a:solidFill>
                <a:latin typeface="Calibri" pitchFamily="34" charset="0"/>
              </a:rPr>
            </a:br>
            <a:r>
              <a:rPr lang="en-GB" sz="2200" dirty="0" smtClean="0">
                <a:solidFill>
                  <a:srgbClr val="FFFFFF"/>
                </a:solidFill>
                <a:latin typeface="Calibri" pitchFamily="34" charset="0"/>
              </a:rPr>
              <a:t>3) increased surface relative humidity (</a:t>
            </a:r>
            <a:r>
              <a:rPr lang="en-GB" sz="2200" dirty="0" err="1" smtClean="0">
                <a:solidFill>
                  <a:srgbClr val="FFFFFF"/>
                </a:solidFill>
                <a:latin typeface="Calibri" pitchFamily="34" charset="0"/>
              </a:rPr>
              <a:t>RH</a:t>
            </a:r>
            <a:r>
              <a:rPr lang="en-GB" sz="2200" baseline="-25000" dirty="0" err="1" smtClean="0">
                <a:solidFill>
                  <a:srgbClr val="FFFFFF"/>
                </a:solidFill>
                <a:latin typeface="Calibri" pitchFamily="34" charset="0"/>
              </a:rPr>
              <a:t>o</a:t>
            </a:r>
            <a:r>
              <a:rPr lang="en-GB" sz="2200" dirty="0" smtClean="0">
                <a:solidFill>
                  <a:srgbClr val="FFFFFF"/>
                </a:solidFill>
                <a:latin typeface="Calibri" pitchFamily="34" charset="0"/>
              </a:rPr>
              <a:t>)</a:t>
            </a:r>
          </a:p>
        </p:txBody>
      </p:sp>
      <p:sp>
        <p:nvSpPr>
          <p:cNvPr id="17415" name="Text Box 6"/>
          <p:cNvSpPr txBox="1">
            <a:spLocks noChangeArrowheads="1"/>
          </p:cNvSpPr>
          <p:nvPr/>
        </p:nvSpPr>
        <p:spPr bwMode="auto">
          <a:xfrm>
            <a:off x="5029200" y="3645024"/>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hlinkClick r:id="rId5"/>
              </a:rPr>
              <a:t>Richter and </a:t>
            </a:r>
            <a:r>
              <a:rPr lang="en-GB" sz="1800" dirty="0" err="1" smtClean="0">
                <a:solidFill>
                  <a:srgbClr val="000000"/>
                </a:solidFill>
                <a:hlinkClick r:id="rId5"/>
              </a:rPr>
              <a:t>Xie</a:t>
            </a:r>
            <a:r>
              <a:rPr lang="en-GB" sz="1800" dirty="0" smtClean="0">
                <a:solidFill>
                  <a:srgbClr val="000000"/>
                </a:solidFill>
                <a:hlinkClick r:id="rId5"/>
              </a:rPr>
              <a:t> (2008) JGR</a:t>
            </a:r>
            <a:endParaRPr lang="en-US" sz="1800" dirty="0" smtClean="0">
              <a:solidFill>
                <a:srgbClr val="000000"/>
              </a:solidFill>
            </a:endParaRPr>
          </a:p>
        </p:txBody>
      </p:sp>
      <p:pic>
        <p:nvPicPr>
          <p:cNvPr id="174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038600"/>
            <a:ext cx="3276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8"/>
          <p:cNvSpPr>
            <a:spLocks noGrp="1" noChangeArrowheads="1"/>
          </p:cNvSpPr>
          <p:nvPr>
            <p:ph type="title" idx="4294967295"/>
          </p:nvPr>
        </p:nvSpPr>
        <p:spPr>
          <a:xfrm>
            <a:off x="457200" y="152400"/>
            <a:ext cx="3733800" cy="715963"/>
          </a:xfrm>
          <a:noFill/>
        </p:spPr>
        <p:txBody>
          <a:bodyPr/>
          <a:lstStyle/>
          <a:p>
            <a:pPr eaLnBrk="1" hangingPunct="1"/>
            <a:r>
              <a:rPr lang="en-GB" dirty="0" smtClean="0"/>
              <a:t>Evaporation </a:t>
            </a:r>
            <a:endParaRPr lang="en-US" dirty="0" smtClean="0"/>
          </a:p>
        </p:txBody>
      </p:sp>
      <p:sp>
        <p:nvSpPr>
          <p:cNvPr id="10" name="Text Box 4"/>
          <p:cNvSpPr txBox="1">
            <a:spLocks noChangeArrowheads="1"/>
          </p:cNvSpPr>
          <p:nvPr/>
        </p:nvSpPr>
        <p:spPr bwMode="auto">
          <a:xfrm>
            <a:off x="4495800" y="4005064"/>
            <a:ext cx="1804392"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GB" sz="2000" dirty="0" smtClean="0">
                <a:solidFill>
                  <a:srgbClr val="000000"/>
                </a:solidFill>
              </a:rPr>
              <a:t>    “</a:t>
            </a:r>
            <a:r>
              <a:rPr lang="en-GB" sz="2000" dirty="0" err="1" smtClean="0">
                <a:solidFill>
                  <a:srgbClr val="000000"/>
                </a:solidFill>
              </a:rPr>
              <a:t>Clausius</a:t>
            </a:r>
            <a:r>
              <a:rPr lang="en-GB" sz="2000" dirty="0" smtClean="0">
                <a:solidFill>
                  <a:srgbClr val="000000"/>
                </a:solidFill>
              </a:rPr>
              <a:t>   </a:t>
            </a:r>
            <a:r>
              <a:rPr lang="en-GB" sz="2000" dirty="0" err="1" smtClean="0">
                <a:solidFill>
                  <a:srgbClr val="000000"/>
                </a:solidFill>
              </a:rPr>
              <a:t>Clapeyron</a:t>
            </a:r>
            <a:r>
              <a:rPr lang="en-GB" sz="2000" dirty="0" smtClean="0">
                <a:solidFill>
                  <a:srgbClr val="000000"/>
                </a:solidFill>
              </a:rPr>
              <a:t>”</a:t>
            </a:r>
            <a:endParaRPr lang="en-GB" sz="2000" baseline="-25000" dirty="0" smtClean="0">
              <a:solidFill>
                <a:srgbClr val="000000"/>
              </a:solidFill>
            </a:endParaRPr>
          </a:p>
        </p:txBody>
      </p:sp>
    </p:spTree>
    <p:extLst>
      <p:ext uri="{BB962C8B-B14F-4D97-AF65-F5344CB8AC3E}">
        <p14:creationId xmlns:p14="http://schemas.microsoft.com/office/powerpoint/2010/main" val="3363657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777777"/>
      </a:dk1>
      <a:lt1>
        <a:srgbClr val="FFFFFF"/>
      </a:lt1>
      <a:dk2>
        <a:srgbClr val="194B8D"/>
      </a:dk2>
      <a:lt2>
        <a:srgbClr val="1C1C1C"/>
      </a:lt2>
      <a:accent1>
        <a:srgbClr val="194B8D"/>
      </a:accent1>
      <a:accent2>
        <a:srgbClr val="808080"/>
      </a:accent2>
      <a:accent3>
        <a:srgbClr val="FFFFFF"/>
      </a:accent3>
      <a:accent4>
        <a:srgbClr val="656565"/>
      </a:accent4>
      <a:accent5>
        <a:srgbClr val="ABB1C5"/>
      </a:accent5>
      <a:accent6>
        <a:srgbClr val="737373"/>
      </a:accent6>
      <a:hlink>
        <a:srgbClr val="B2B2B2"/>
      </a:hlink>
      <a:folHlink>
        <a:srgbClr val="DDDDDD"/>
      </a:folHlink>
    </a:clrScheme>
    <a:fontScheme name="Custom Desig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Custom Design 1">
        <a:dk1>
          <a:srgbClr val="777777"/>
        </a:dk1>
        <a:lt1>
          <a:srgbClr val="FFFFFF"/>
        </a:lt1>
        <a:dk2>
          <a:srgbClr val="194B8D"/>
        </a:dk2>
        <a:lt2>
          <a:srgbClr val="1C1C1C"/>
        </a:lt2>
        <a:accent1>
          <a:srgbClr val="194B8D"/>
        </a:accent1>
        <a:accent2>
          <a:srgbClr val="808080"/>
        </a:accent2>
        <a:accent3>
          <a:srgbClr val="FFFFFF"/>
        </a:accent3>
        <a:accent4>
          <a:srgbClr val="656565"/>
        </a:accent4>
        <a:accent5>
          <a:srgbClr val="ABB1C5"/>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
      <a:dk1>
        <a:srgbClr val="000000"/>
      </a:dk1>
      <a:lt1>
        <a:srgbClr val="FFFFFF"/>
      </a:lt1>
      <a:dk2>
        <a:srgbClr val="1B4C8F"/>
      </a:dk2>
      <a:lt2>
        <a:srgbClr val="1C1C1C"/>
      </a:lt2>
      <a:accent1>
        <a:srgbClr val="333333"/>
      </a:accent1>
      <a:accent2>
        <a:srgbClr val="808080"/>
      </a:accent2>
      <a:accent3>
        <a:srgbClr val="FFFFFF"/>
      </a:accent3>
      <a:accent4>
        <a:srgbClr val="000000"/>
      </a:accent4>
      <a:accent5>
        <a:srgbClr val="ADADAD"/>
      </a:accent5>
      <a:accent6>
        <a:srgbClr val="737373"/>
      </a:accent6>
      <a:hlink>
        <a:srgbClr val="B2B2B2"/>
      </a:hlink>
      <a:folHlink>
        <a:srgbClr val="DDDDDD"/>
      </a:folHlink>
    </a:clrScheme>
    <a:fontScheme name="1_Custom Desig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1C1C1C"/>
        </a:dk1>
        <a:lt1>
          <a:srgbClr val="FFFFFF"/>
        </a:lt1>
        <a:dk2>
          <a:srgbClr val="1A4B8E"/>
        </a:dk2>
        <a:lt2>
          <a:srgbClr val="FFFFFF"/>
        </a:lt2>
        <a:accent1>
          <a:srgbClr val="333333"/>
        </a:accent1>
        <a:accent2>
          <a:srgbClr val="808080"/>
        </a:accent2>
        <a:accent3>
          <a:srgbClr val="ABB1C6"/>
        </a:accent3>
        <a:accent4>
          <a:srgbClr val="DADADA"/>
        </a:accent4>
        <a:accent5>
          <a:srgbClr val="ADADAD"/>
        </a:accent5>
        <a:accent6>
          <a:srgbClr val="737373"/>
        </a:accent6>
        <a:hlink>
          <a:srgbClr val="B2B2B2"/>
        </a:hlink>
        <a:folHlink>
          <a:srgbClr val="DDDDDD"/>
        </a:folHlink>
      </a:clrScheme>
      <a:clrMap bg1="dk2" tx1="lt1" bg2="dk1" tx2="lt2" accent1="accent1" accent2="accent2" accent3="accent3" accent4="accent4" accent5="accent5" accent6="accent6" hlink="hlink" folHlink="folHlink"/>
    </a:extraClrScheme>
    <a:extraClrScheme>
      <a:clrScheme name="1_Custom Design 14">
        <a:dk1>
          <a:srgbClr val="FFFFFF"/>
        </a:dk1>
        <a:lt1>
          <a:srgbClr val="FFFFFF"/>
        </a:lt1>
        <a:dk2>
          <a:srgbClr val="FFFFFF"/>
        </a:dk2>
        <a:lt2>
          <a:srgbClr val="1C1C1C"/>
        </a:lt2>
        <a:accent1>
          <a:srgbClr val="333333"/>
        </a:accent1>
        <a:accent2>
          <a:srgbClr val="808080"/>
        </a:accent2>
        <a:accent3>
          <a:srgbClr val="FFFFFF"/>
        </a:accent3>
        <a:accent4>
          <a:srgbClr val="DADADA"/>
        </a:accent4>
        <a:accent5>
          <a:srgbClr val="ADADAD"/>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1_Custom Design 15">
        <a:dk1>
          <a:srgbClr val="FFFFFF"/>
        </a:dk1>
        <a:lt1>
          <a:srgbClr val="FFFFFF"/>
        </a:lt1>
        <a:dk2>
          <a:srgbClr val="FFFFFF"/>
        </a:dk2>
        <a:lt2>
          <a:srgbClr val="1C1C1C"/>
        </a:lt2>
        <a:accent1>
          <a:srgbClr val="9C0113"/>
        </a:accent1>
        <a:accent2>
          <a:srgbClr val="808080"/>
        </a:accent2>
        <a:accent3>
          <a:srgbClr val="FFFFFF"/>
        </a:accent3>
        <a:accent4>
          <a:srgbClr val="DADADA"/>
        </a:accent4>
        <a:accent5>
          <a:srgbClr val="CBAAAA"/>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1_Custom Design 16">
        <a:dk1>
          <a:srgbClr val="000000"/>
        </a:dk1>
        <a:lt1>
          <a:srgbClr val="FFFFFF"/>
        </a:lt1>
        <a:dk2>
          <a:srgbClr val="FFFFFF"/>
        </a:dk2>
        <a:lt2>
          <a:srgbClr val="1C1C1C"/>
        </a:lt2>
        <a:accent1>
          <a:srgbClr val="9C0113"/>
        </a:accent1>
        <a:accent2>
          <a:srgbClr val="808080"/>
        </a:accent2>
        <a:accent3>
          <a:srgbClr val="FFFFFF"/>
        </a:accent3>
        <a:accent4>
          <a:srgbClr val="000000"/>
        </a:accent4>
        <a:accent5>
          <a:srgbClr val="CBAAAA"/>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txDef>
      <a:spPr>
        <a:noFill/>
      </a:spPr>
      <a:bodyPr wrap="square" rtlCol="0">
        <a:spAutoFit/>
      </a:bodyPr>
      <a:lstStyle>
        <a:defPPr>
          <a:defRPr sz="2000" dirty="0">
            <a:solidFill>
              <a:schemeClr val="tx1"/>
            </a:solidFill>
            <a:latin typeface="Calibri"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txDef>
      <a:spPr>
        <a:noFill/>
      </a:spPr>
      <a:bodyPr wrap="square" rtlCol="0">
        <a:spAutoFit/>
      </a:bodyPr>
      <a:lstStyle>
        <a:defPPr>
          <a:defRPr sz="1800" dirty="0" smtClean="0">
            <a:solidFill>
              <a:schemeClr val="tx1"/>
            </a:solidFill>
            <a:latin typeface="Calibri"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 Blue full</Template>
  <TotalTime>2930</TotalTime>
  <Words>2728</Words>
  <Application>Microsoft Office PowerPoint</Application>
  <PresentationFormat>On-screen Show (4:3)</PresentationFormat>
  <Paragraphs>341</Paragraphs>
  <Slides>45</Slides>
  <Notes>12</Notes>
  <HiddenSlides>0</HiddenSlides>
  <MMClips>0</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Custom Design</vt:lpstr>
      <vt:lpstr>1_Custom Design</vt:lpstr>
      <vt:lpstr>Default Design</vt:lpstr>
      <vt:lpstr>6_Default Design</vt:lpstr>
      <vt:lpstr>8_Default Design</vt:lpstr>
      <vt:lpstr>2_Default Design</vt:lpstr>
      <vt:lpstr>1_Default Design</vt:lpstr>
      <vt:lpstr>Radiative constraints on current and future changes in the global water cycle</vt:lpstr>
      <vt:lpstr>PowerPoint Presentation</vt:lpstr>
      <vt:lpstr>Introduction</vt:lpstr>
      <vt:lpstr>PowerPoint Presentation</vt:lpstr>
      <vt:lpstr>PowerPoint Presentation</vt:lpstr>
      <vt:lpstr>PowerPoint Presentation</vt:lpstr>
      <vt:lpstr>Radiative energy budget of the atmosphere and hydrological response</vt:lpstr>
      <vt:lpstr>PowerPoint Presentation</vt:lpstr>
      <vt:lpstr>Evaporation </vt:lpstr>
      <vt:lpstr>PowerPoint Presentation</vt:lpstr>
      <vt:lpstr>PowerPoint Presentation</vt:lpstr>
      <vt:lpstr>Energetic constraint upon global precipitation</vt:lpstr>
      <vt:lpstr>Simple model of precipitation change</vt:lpstr>
      <vt:lpstr>A simple model of precipitation change</vt:lpstr>
      <vt:lpstr>It matters where you put your radiative forcing </vt:lpstr>
      <vt:lpstr>Implications for transient responses  </vt:lpstr>
      <vt:lpstr>How is global precipitation and radiative cooling currently changing?</vt:lpstr>
      <vt:lpstr>PowerPoint Presentation</vt:lpstr>
      <vt:lpstr>Global changes in water vapour</vt:lpstr>
      <vt:lpstr>PowerPoint Presentation</vt:lpstr>
      <vt:lpstr>Contrasting precipitation response expected</vt:lpstr>
      <vt:lpstr>Moisture Balance            Enhanced moisture transport F leads to amplification of  (1) P–E patterns (left)  Held &amp; Soden (2006) J Climate (2) ocean salinity patterns  Durack et al. (2012) Science</vt:lpstr>
      <vt:lpstr>PowerPoint Presentation</vt:lpstr>
      <vt:lpstr>CMIP5 simulations: Wettest tropical grid-points get wetter, driest drier</vt:lpstr>
      <vt:lpstr>Circulation response</vt:lpstr>
      <vt:lpstr>Walker circulation response to fast and slow precipitation effects</vt:lpstr>
      <vt:lpstr>Aerosol &amp; regional circulation response</vt:lpstr>
      <vt:lpstr>Challenge: Regional projections</vt:lpstr>
      <vt:lpstr>Outstanding Issues</vt:lpstr>
      <vt:lpstr>Mechanisms during SST warming hiatus?</vt:lpstr>
      <vt:lpstr>Conclusions</vt:lpstr>
      <vt:lpstr>PowerPoint Presentation</vt:lpstr>
      <vt:lpstr>Variation in net radiation since 1985</vt:lpstr>
      <vt:lpstr>How is global climate change progressing?</vt:lpstr>
      <vt:lpstr>Altitude dependence of response (kernels)</vt:lpstr>
      <vt:lpstr>Quantifying Hydrological Feedbacks</vt:lpstr>
      <vt:lpstr>Forcing related fast responses</vt:lpstr>
      <vt:lpstr>PowerPoint Presentation</vt:lpstr>
      <vt:lpstr>Fingerprints of precipitation response by dynamical regime</vt:lpstr>
      <vt:lpstr>PowerPoint Presentation</vt:lpstr>
      <vt:lpstr>PowerPoint Presentation</vt:lpstr>
      <vt:lpstr>Response of Precipitation intensity distribution to warming: Observations and CMIP5, 5-day mean   Is present day variability a good proxy for climate response?</vt:lpstr>
      <vt:lpstr>PowerPoint Presentation</vt:lpstr>
      <vt:lpstr>Conclusions (1)</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at Reading</dc:title>
  <dc:creator>Richard Allan</dc:creator>
  <cp:lastModifiedBy>Richard Allan</cp:lastModifiedBy>
  <cp:revision>411</cp:revision>
  <cp:lastPrinted>2006-09-19T14:59:33Z</cp:lastPrinted>
  <dcterms:created xsi:type="dcterms:W3CDTF">2011-08-30T11:14:30Z</dcterms:created>
  <dcterms:modified xsi:type="dcterms:W3CDTF">2013-07-23T15:10:52Z</dcterms:modified>
</cp:coreProperties>
</file>