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99" r:id="rId2"/>
    <p:sldId id="703" r:id="rId3"/>
    <p:sldId id="706" r:id="rId4"/>
    <p:sldId id="707" r:id="rId5"/>
    <p:sldId id="709" r:id="rId6"/>
    <p:sldId id="481" r:id="rId7"/>
    <p:sldId id="710" r:id="rId8"/>
    <p:sldId id="645" r:id="rId9"/>
    <p:sldId id="674" r:id="rId10"/>
    <p:sldId id="548" r:id="rId11"/>
    <p:sldId id="698" r:id="rId12"/>
    <p:sldId id="711" r:id="rId13"/>
    <p:sldId id="708" r:id="rId14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00FF"/>
    <a:srgbClr val="FF3300"/>
    <a:srgbClr val="0066FF"/>
    <a:srgbClr val="3399FF"/>
    <a:srgbClr val="CC66FF"/>
    <a:srgbClr val="4D4D4D"/>
    <a:srgbClr val="000066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3356" autoAdjust="0"/>
  </p:normalViewPr>
  <p:slideViewPr>
    <p:cSldViewPr>
      <p:cViewPr>
        <p:scale>
          <a:sx n="66" d="100"/>
          <a:sy n="66" d="100"/>
        </p:scale>
        <p:origin x="-110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556A46-7822-4DC6-8A3D-237D8DB01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5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25F3FF7-915F-41EF-89CC-E61BDAE1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92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3285A-A36D-41EF-B755-EC46D42855FF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GB" smtClean="0">
                <a:latin typeface="Arial" charset="0"/>
              </a:rPr>
              <a:t>Projected Responses in Extreme Precipitation and Atmospheric Radiative Energy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GB" smtClean="0">
                <a:latin typeface="Arial" charset="0"/>
              </a:rPr>
              <a:t>Energetics response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smtClean="0">
                <a:latin typeface="Arial" charset="0"/>
              </a:rPr>
              <a:t>Wet/dry responses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smtClean="0">
                <a:latin typeface="Arial" charset="0"/>
              </a:rPr>
              <a:t>Intense rainfall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smtClean="0">
                <a:latin typeface="Arial" charset="0"/>
              </a:rPr>
              <a:t>Transient responses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85D2EE3-A6E6-4C90-9C67-A0611CA98479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Intro stuff – current understanding of the nature and importance of the problem: the water cycle is changing and vulnerability is inevitable…</a:t>
            </a:r>
          </a:p>
          <a:p>
            <a:pPr eaLnBrk="1" hangingPunct="1"/>
            <a:r>
              <a:rPr lang="en-GB" smtClean="0"/>
              <a:t>Model projections/intro</a:t>
            </a:r>
          </a:p>
          <a:p>
            <a:pPr eaLnBrk="1" hangingPunct="1"/>
            <a:r>
              <a:rPr lang="en-GB" smtClean="0"/>
              <a:t>Water vapour</a:t>
            </a:r>
          </a:p>
          <a:p>
            <a:pPr eaLnBrk="1" hangingPunct="1"/>
            <a:r>
              <a:rPr lang="en-GB" smtClean="0"/>
              <a:t>Intense rainfall events</a:t>
            </a:r>
          </a:p>
          <a:p>
            <a:pPr eaLnBrk="1" hangingPunct="1"/>
            <a:r>
              <a:rPr lang="en-GB" smtClean="0"/>
              <a:t>Evaporation</a:t>
            </a:r>
          </a:p>
          <a:p>
            <a:pPr eaLnBrk="1" hangingPunct="1"/>
            <a:r>
              <a:rPr lang="en-GB" smtClean="0"/>
              <a:t>Soil Moisture</a:t>
            </a:r>
          </a:p>
          <a:p>
            <a:pPr eaLnBrk="1" hangingPunct="1"/>
            <a:r>
              <a:rPr lang="en-GB" smtClean="0"/>
              <a:t>Precipitation and extremes</a:t>
            </a:r>
          </a:p>
          <a:p>
            <a:pPr eaLnBrk="1" hangingPunct="1"/>
            <a:r>
              <a:rPr lang="en-GB" smtClean="0"/>
              <a:t>Anticipated large-scale responses</a:t>
            </a:r>
          </a:p>
          <a:p>
            <a:pPr eaLnBrk="1" hangingPunct="1"/>
            <a:r>
              <a:rPr lang="en-GB" smtClean="0"/>
              <a:t>Toward regional responses</a:t>
            </a:r>
          </a:p>
          <a:p>
            <a:pPr eaLnBrk="1" hangingPunct="1"/>
            <a:r>
              <a:rPr lang="en-GB" smtClean="0"/>
              <a:t>Unanswered questions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41751" y="9421814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b"/>
          <a:lstStyle/>
          <a:p>
            <a:pPr algn="r" eaLnBrk="1" hangingPunct="1"/>
            <a:fld id="{2FD2BB63-DB9F-48E4-B7F9-7D620C5CFE8D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1503" y="777094"/>
            <a:ext cx="4898857" cy="3658876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45038"/>
            <a:ext cx="4979987" cy="4435475"/>
          </a:xfrm>
          <a:noFill/>
          <a:ln/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There is huge uncertainty in global precipitation projections, relating both to climate sensitivity and mitigation pathways.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Arial" charset="0"/>
              </a:rPr>
              <a:t>Note that the wet getting wetter and dry getting drier signal in the tropics is robust in models. The recently updated GPCP observations (black) show a slightly larger trend in the wet region. The dry region trend is probably spurious before 1988 since microwave data began in 1987.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D8BAF4-65DC-4D2F-8586-E1BB98671AEF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Projected Responses in Extreme Precipitation and Atmospheric Radiative Energy</a:t>
            </a: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93EE0-060A-48B2-8ECC-73AD95D03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7AF7B-0335-4C00-A4FC-D6C82C36F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A4BDF-4BCB-4995-8CA4-F16D1C153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6643-8BAF-40F2-B962-11871B892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CFF2C-D320-48A1-9B2D-0D3BD956D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A9DC9-A494-413F-85BD-C603B6FA7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CC8FD-8992-440F-9045-03F08FEAE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A13B9-4050-425A-BD50-A5F0619FD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5581D-627B-476B-BC11-3E4139D0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4918-EEF2-473C-BE88-52545FEE0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36F25-45E1-4C89-9F73-88FBCEB61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0635F2E-61DF-4375-807F-C56DC93C6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Device-whit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hidden">
          <a:xfrm>
            <a:off x="7731125" y="228600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152400" y="6324600"/>
            <a:ext cx="335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400">
              <a:latin typeface="Rdg Vesta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met.reading.ac.uk/~sgs02rpa" TargetMode="External"/><Relationship Id="rId4" Type="http://schemas.openxmlformats.org/officeDocument/2006/relationships/hyperlink" Target="mailto:r.p.allan@reading.ac.uk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419/n6903/abs/nature01092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ature.com/nature/journal/v470/n7334/full/470344a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opscience.iop.org/1748-9326/8/3/034002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cip.org.uk/uk-impacts/uk-maps/maps/precipitation/" TargetMode="Externa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reenfacts.org/en/water-resources/index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gd.ucar.edu/cas/adai/papers/Trenberth_etal_JHM07.pd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springer.com/article/10.1007/s00382-010-0810-6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wmf"/><Relationship Id="rId9" Type="http://schemas.openxmlformats.org/officeDocument/2006/relationships/hyperlink" Target="http://www.met.reading.ac.uk/~sgs02rpa/PAPERS/Allan13SG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403/n6768/abs/403414a0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nature.com/nature/journal/v342/n6251/abs/342758a0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://www.sciencemag.org/content/321/5895/1481.abstract" TargetMode="External"/><Relationship Id="rId4" Type="http://schemas.openxmlformats.org/officeDocument/2006/relationships/hyperlink" Target="http://www.google.co.uk/url?sa=t&amp;rct=j&amp;q=trenberth%202003%20changing%20character%20of%20precipitation&amp;source=web&amp;cd=1&amp;ved=0CCUQFjAA&amp;url=http://portal.iri.columbia.edu/~alesall/ouagaCILSS/articles/trenberth_bams2003.pdf&amp;ei=b-4rT6ieLsLv8APox6iADw&amp;usg=AFQjCNEThn97wRYTiR1hE46Hw4NnGP83tQ&amp;cad=rj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6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iopscience.iop.org/1748-9326/8/3/034010" TargetMode="External"/><Relationship Id="rId4" Type="http://schemas.openxmlformats.org/officeDocument/2006/relationships/hyperlink" Target="http://www.agu.org/pubs/crossref/2011/2011GL049783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924944"/>
            <a:ext cx="6965776" cy="1470025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Climate change and the global water </a:t>
            </a:r>
            <a:r>
              <a:rPr lang="en-GB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cycle</a:t>
            </a:r>
            <a:endParaRPr lang="en-GB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3581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6800"/>
            <a:ext cx="8507288" cy="1524000"/>
          </a:xfrm>
        </p:spPr>
        <p:txBody>
          <a:bodyPr/>
          <a:lstStyle/>
          <a:p>
            <a:pPr lvl="0" algn="l" eaLnBrk="1" hangingPunct="1">
              <a:spcBef>
                <a:spcPts val="300"/>
              </a:spcBef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Richard P. Allan	</a:t>
            </a:r>
            <a:r>
              <a:rPr lang="en-GB" sz="2000" dirty="0">
                <a:solidFill>
                  <a:srgbClr val="000000"/>
                </a:solidFill>
                <a:cs typeface="Calibri" pitchFamily="34" charset="0"/>
                <a:hlinkClick r:id="rId4"/>
              </a:rPr>
              <a:t>r.p.allan@reading.ac.uk</a:t>
            </a:r>
            <a:r>
              <a:rPr lang="en-GB" sz="2000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cs typeface="Calibri" pitchFamily="34" charset="0"/>
              </a:rPr>
              <a:t>	@</a:t>
            </a:r>
            <a:r>
              <a:rPr lang="en-GB" sz="2000" dirty="0" err="1" smtClean="0">
                <a:solidFill>
                  <a:srgbClr val="000000"/>
                </a:solidFill>
                <a:cs typeface="Calibri" pitchFamily="34" charset="0"/>
              </a:rPr>
              <a:t>rpallanuk</a:t>
            </a: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ts val="300"/>
              </a:spcBef>
            </a:pPr>
            <a:r>
              <a:rPr lang="en-GB" sz="2400" dirty="0" smtClean="0">
                <a:cs typeface="Calibri" pitchFamily="34" charset="0"/>
              </a:rPr>
              <a:t>Department </a:t>
            </a:r>
            <a:r>
              <a:rPr lang="en-GB" sz="2400" dirty="0" smtClean="0">
                <a:cs typeface="Calibri" pitchFamily="34" charset="0"/>
              </a:rPr>
              <a:t>of Meteorology/NCAS, University of Reading</a:t>
            </a:r>
          </a:p>
          <a:p>
            <a:pPr algn="l" eaLnBrk="1" hangingPunct="1">
              <a:spcBef>
                <a:spcPts val="300"/>
              </a:spcBef>
            </a:pPr>
            <a:r>
              <a:rPr lang="en-GB" sz="2000" dirty="0" smtClean="0">
                <a:cs typeface="Calibri" pitchFamily="34" charset="0"/>
                <a:hlinkClick r:id="rId5"/>
              </a:rPr>
              <a:t>www.met.reading.ac.uk</a:t>
            </a:r>
            <a:r>
              <a:rPr lang="en-GB" sz="2000" dirty="0">
                <a:cs typeface="Calibri" pitchFamily="34" charset="0"/>
                <a:hlinkClick r:id="rId5"/>
              </a:rPr>
              <a:t>/~sgs02rpa</a:t>
            </a:r>
            <a:r>
              <a:rPr lang="en-GB" sz="2000" dirty="0">
                <a:cs typeface="Calibri" pitchFamily="34" charset="0"/>
              </a:rPr>
              <a:t> </a:t>
            </a:r>
            <a:r>
              <a:rPr lang="en-GB" sz="2000" dirty="0" smtClean="0">
                <a:cs typeface="Calibri" pitchFamily="34" charset="0"/>
              </a:rPr>
              <a:t>	</a:t>
            </a:r>
            <a:endParaRPr lang="en-GB" sz="2000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3581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45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0000">
            <a:off x="3352800" y="201613"/>
            <a:ext cx="214947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Click to view this image in full siz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7620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07" y="188640"/>
            <a:ext cx="14514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85770"/>
            <a:ext cx="1435100" cy="6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486" y="6228020"/>
            <a:ext cx="6745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Climate-KIC </a:t>
            </a:r>
            <a:r>
              <a:rPr lang="en-GB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GB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TheJourney</a:t>
            </a:r>
            <a:r>
              <a:rPr lang="en-GB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. University </a:t>
            </a:r>
            <a:r>
              <a:rPr lang="en-GB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of Reading 22nd August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4408" y="188640"/>
            <a:ext cx="8740080" cy="563563"/>
          </a:xfrm>
          <a:solidFill>
            <a:schemeClr val="bg1"/>
          </a:solidFill>
        </p:spPr>
        <p:txBody>
          <a:bodyPr/>
          <a:lstStyle/>
          <a:p>
            <a:r>
              <a:rPr lang="en-GB" sz="36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Contrasting precipitation response expected</a:t>
            </a:r>
            <a:endParaRPr lang="en-US" sz="3600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 rot="-5400000">
            <a:off x="-127793" y="3937793"/>
            <a:ext cx="275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73525">
              <a:spcBef>
                <a:spcPct val="50000"/>
              </a:spcBef>
            </a:pPr>
            <a:r>
              <a:rPr lang="en-GB" sz="2800"/>
              <a:t>Precipitation </a:t>
            </a:r>
            <a:r>
              <a:rPr lang="en-GB" sz="2800">
                <a:sym typeface="Wingdings" pitchFamily="2" charset="2"/>
              </a:rPr>
              <a:t></a:t>
            </a:r>
            <a:endParaRPr lang="en-US" sz="2800"/>
          </a:p>
        </p:txBody>
      </p:sp>
      <p:pic>
        <p:nvPicPr>
          <p:cNvPr id="38915" name="Picture 4" descr="rain1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1600200" y="990600"/>
            <a:ext cx="619283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Line 5"/>
          <p:cNvSpPr>
            <a:spLocks noChangeShapeType="1"/>
          </p:cNvSpPr>
          <p:nvPr/>
        </p:nvSpPr>
        <p:spPr bwMode="auto">
          <a:xfrm flipV="1">
            <a:off x="1527175" y="1124744"/>
            <a:ext cx="6141169" cy="2818606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 flipV="1">
            <a:off x="1527175" y="2719388"/>
            <a:ext cx="6337300" cy="12239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/>
          <a:lstStyle/>
          <a:p>
            <a:endParaRPr lang="en-US"/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1527175" y="3944938"/>
            <a:ext cx="6265863" cy="14382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 rot="-1500000">
            <a:off x="1530350" y="1968500"/>
            <a:ext cx="6143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73525">
              <a:spcBef>
                <a:spcPct val="50000"/>
              </a:spcBef>
            </a:pPr>
            <a:r>
              <a:rPr lang="en-GB" sz="2800">
                <a:solidFill>
                  <a:srgbClr val="000099"/>
                </a:solidFill>
                <a:sym typeface="Wingdings" pitchFamily="2" charset="2"/>
              </a:rPr>
              <a:t>Heavy rain follows moisture (~7%/K)</a:t>
            </a:r>
            <a:endParaRPr lang="en-US" sz="2800">
              <a:solidFill>
                <a:srgbClr val="000099"/>
              </a:solidFill>
            </a:endParaRP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 rot="-660000">
            <a:off x="3255963" y="2647950"/>
            <a:ext cx="47228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73525">
              <a:spcBef>
                <a:spcPct val="50000"/>
              </a:spcBef>
            </a:pPr>
            <a:r>
              <a:rPr lang="en-GB" sz="2800" dirty="0">
                <a:sym typeface="Wingdings" pitchFamily="2" charset="2"/>
              </a:rPr>
              <a:t>Mean Precipitation linked to </a:t>
            </a:r>
            <a:r>
              <a:rPr lang="en-GB" sz="2800" dirty="0" smtClean="0">
                <a:sym typeface="Wingdings" pitchFamily="2" charset="2"/>
              </a:rPr>
              <a:t>energy </a:t>
            </a:r>
            <a:r>
              <a:rPr lang="en-GB" sz="2800" dirty="0">
                <a:sym typeface="Wingdings" pitchFamily="2" charset="2"/>
              </a:rPr>
              <a:t>balance (~3%/K)</a:t>
            </a:r>
            <a:endParaRPr lang="en-US" sz="2800" dirty="0"/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 rot="720000">
            <a:off x="3105150" y="4360863"/>
            <a:ext cx="497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73525">
              <a:spcBef>
                <a:spcPct val="50000"/>
              </a:spcBef>
            </a:pPr>
            <a:r>
              <a:rPr lang="en-GB" sz="2800">
                <a:sym typeface="Wingdings" pitchFamily="2" charset="2"/>
              </a:rPr>
              <a:t>Light Precipitation (-?%/K)</a:t>
            </a:r>
            <a:endParaRPr lang="en-US" sz="2800"/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1511300" y="5486400"/>
            <a:ext cx="275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73525">
              <a:spcBef>
                <a:spcPct val="50000"/>
              </a:spcBef>
            </a:pPr>
            <a:r>
              <a:rPr lang="en-GB" sz="2800">
                <a:sym typeface="Wingdings" pitchFamily="2" charset="2"/>
              </a:rPr>
              <a:t>Temperature </a:t>
            </a:r>
            <a:endParaRPr lang="en-US" sz="2800"/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1600200" y="990600"/>
            <a:ext cx="6172200" cy="449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1600200" y="39624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3232" y="6286392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e.g. </a:t>
            </a:r>
            <a:r>
              <a:rPr lang="en-GB" sz="2000" dirty="0" smtClean="0">
                <a:solidFill>
                  <a:schemeClr val="bg2"/>
                </a:solidFill>
                <a:hlinkClick r:id="rId3"/>
              </a:rPr>
              <a:t>Allen </a:t>
            </a:r>
            <a:r>
              <a:rPr lang="en-GB" sz="2000" dirty="0">
                <a:solidFill>
                  <a:schemeClr val="bg2"/>
                </a:solidFill>
                <a:hlinkClick r:id="rId3"/>
              </a:rPr>
              <a:t>and Ingram (2002) </a:t>
            </a:r>
            <a:r>
              <a:rPr lang="en-GB" sz="2000" i="1" dirty="0" smtClean="0">
                <a:solidFill>
                  <a:schemeClr val="bg2"/>
                </a:solidFill>
                <a:hlinkClick r:id="rId3"/>
              </a:rPr>
              <a:t>Nature</a:t>
            </a:r>
            <a:r>
              <a:rPr lang="en-GB" sz="2000" i="1" dirty="0" smtClean="0">
                <a:solidFill>
                  <a:schemeClr val="bg2"/>
                </a:solidFill>
              </a:rPr>
              <a:t>; </a:t>
            </a:r>
            <a:r>
              <a:rPr lang="en-GB" sz="2000" dirty="0" smtClean="0">
                <a:solidFill>
                  <a:schemeClr val="bg2"/>
                </a:solidFill>
                <a:hlinkClick r:id="rId4"/>
              </a:rPr>
              <a:t>Allan (2011) </a:t>
            </a:r>
            <a:r>
              <a:rPr lang="en-GB" sz="2000" i="1" dirty="0" smtClean="0">
                <a:solidFill>
                  <a:schemeClr val="bg2"/>
                </a:solidFill>
                <a:hlinkClick r:id="rId4"/>
              </a:rPr>
              <a:t>Nature</a:t>
            </a:r>
            <a:endParaRPr lang="en-GB" sz="20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258816" cy="70609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The Rich Get Richer…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51309"/>
            <a:ext cx="3544255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rgbClr val="66CCFF"/>
                </a:solidFill>
                <a:latin typeface="Calibri" pitchFamily="34" charset="0"/>
              </a:rPr>
              <a:t>Wet</a:t>
            </a:r>
            <a:r>
              <a:rPr lang="en-GB" sz="28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GB" sz="2800" dirty="0" smtClean="0">
                <a:latin typeface="Calibri" pitchFamily="34" charset="0"/>
              </a:rPr>
              <a:t>regions become </a:t>
            </a:r>
            <a:r>
              <a:rPr lang="en-GB" sz="2800" dirty="0" smtClean="0">
                <a:solidFill>
                  <a:srgbClr val="66CCFF"/>
                </a:solidFill>
                <a:latin typeface="Calibri" pitchFamily="34" charset="0"/>
              </a:rPr>
              <a:t>wetter</a:t>
            </a:r>
            <a:r>
              <a:rPr lang="en-GB" sz="2800" dirty="0" smtClean="0">
                <a:latin typeface="Calibri" pitchFamily="34" charset="0"/>
              </a:rPr>
              <a:t>, already </a:t>
            </a:r>
            <a:r>
              <a:rPr lang="en-GB" sz="2800" dirty="0" smtClean="0">
                <a:solidFill>
                  <a:srgbClr val="FFC000"/>
                </a:solidFill>
                <a:latin typeface="Calibri" pitchFamily="34" charset="0"/>
              </a:rPr>
              <a:t>dry</a:t>
            </a:r>
            <a:r>
              <a:rPr lang="en-GB" sz="2800" dirty="0" smtClean="0">
                <a:latin typeface="Calibri" pitchFamily="34" charset="0"/>
              </a:rPr>
              <a:t> regions </a:t>
            </a:r>
            <a:r>
              <a:rPr lang="en-GB" sz="2800" dirty="0" smtClean="0">
                <a:solidFill>
                  <a:srgbClr val="FFC000"/>
                </a:solidFill>
                <a:latin typeface="Calibri" pitchFamily="34" charset="0"/>
              </a:rPr>
              <a:t>drier</a:t>
            </a:r>
            <a:endParaRPr lang="en-GB" sz="2800" dirty="0" smtClean="0">
              <a:solidFill>
                <a:srgbClr val="FFC000"/>
              </a:solidFill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r>
              <a:rPr lang="en-GB" sz="2800" dirty="0" smtClean="0">
                <a:solidFill>
                  <a:srgbClr val="0000FF"/>
                </a:solidFill>
                <a:latin typeface="Calibri" pitchFamily="34" charset="0"/>
              </a:rPr>
              <a:t>Observations</a:t>
            </a:r>
            <a:r>
              <a:rPr lang="en-GB" sz="2800" dirty="0" smtClean="0">
                <a:latin typeface="Calibri" pitchFamily="34" charset="0"/>
              </a:rPr>
              <a:t> and detailed computer </a:t>
            </a:r>
            <a:r>
              <a:rPr lang="en-GB" sz="2800" dirty="0" smtClean="0">
                <a:solidFill>
                  <a:schemeClr val="bg2"/>
                </a:solidFill>
                <a:latin typeface="Calibri" pitchFamily="34" charset="0"/>
              </a:rPr>
              <a:t>simulations (CMIP5)</a:t>
            </a:r>
            <a:endParaRPr lang="en-GB" sz="2400" dirty="0" smtClean="0">
              <a:latin typeface="Calibri" pitchFamily="34" charset="0"/>
            </a:endParaRPr>
          </a:p>
          <a:p>
            <a:endParaRPr lang="en-GB" sz="2400" dirty="0" smtClean="0">
              <a:latin typeface="Calibri" pitchFamily="34" charset="0"/>
            </a:endParaRPr>
          </a:p>
          <a:p>
            <a:endParaRPr lang="en-GB" sz="2400" dirty="0">
              <a:latin typeface="Calibri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3528" y="4581128"/>
            <a:ext cx="3605919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 smtClean="0">
                <a:hlinkClick r:id="rId3"/>
              </a:rPr>
              <a:t>Liu &amp; Allan (2013)       </a:t>
            </a:r>
            <a:r>
              <a:rPr lang="en-US" i="1" dirty="0" smtClean="0">
                <a:hlinkClick r:id="rId3"/>
              </a:rPr>
              <a:t>Environmental Research Letters</a:t>
            </a:r>
            <a:endParaRPr lang="en-US" i="1" dirty="0"/>
          </a:p>
        </p:txBody>
      </p:sp>
      <p:pic>
        <p:nvPicPr>
          <p:cNvPr id="12" name="Picture 2" descr="http://ej.iop.org/images/1748-9326/8/3/034002/Full/erl470150f2_onlin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0" t="3408"/>
          <a:stretch/>
        </p:blipFill>
        <p:spPr bwMode="auto">
          <a:xfrm>
            <a:off x="4716016" y="980728"/>
            <a:ext cx="4123069" cy="546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276" y="5773906"/>
            <a:ext cx="145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725" y="6346189"/>
            <a:ext cx="2984500" cy="4544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174347" y="6135687"/>
            <a:ext cx="39696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1900  1950  2000  2050  2100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7984" y="1028343"/>
            <a:ext cx="576064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500" dirty="0" smtClean="0">
                <a:latin typeface="Calibri" pitchFamily="34" charset="0"/>
              </a:rPr>
              <a:t>6</a:t>
            </a:r>
          </a:p>
          <a:p>
            <a:pPr algn="r"/>
            <a:r>
              <a:rPr lang="en-GB" sz="2500" dirty="0" smtClean="0">
                <a:latin typeface="Calibri" pitchFamily="34" charset="0"/>
              </a:rPr>
              <a:t>4</a:t>
            </a:r>
          </a:p>
          <a:p>
            <a:pPr algn="r"/>
            <a:r>
              <a:rPr lang="en-GB" sz="2500" dirty="0" smtClean="0">
                <a:latin typeface="Calibri" pitchFamily="34" charset="0"/>
              </a:rPr>
              <a:t>2</a:t>
            </a:r>
          </a:p>
          <a:p>
            <a:pPr algn="r"/>
            <a:r>
              <a:rPr lang="en-GB" sz="2500" dirty="0" smtClean="0">
                <a:latin typeface="Calibri" pitchFamily="34" charset="0"/>
              </a:rPr>
              <a:t>0</a:t>
            </a:r>
          </a:p>
          <a:p>
            <a:pPr algn="r"/>
            <a:r>
              <a:rPr lang="en-GB" sz="2500" dirty="0" smtClean="0">
                <a:latin typeface="Calibri" pitchFamily="34" charset="0"/>
              </a:rPr>
              <a:t>-2</a:t>
            </a:r>
          </a:p>
          <a:p>
            <a:pPr algn="r"/>
            <a:r>
              <a:rPr lang="en-GB" sz="2500" dirty="0" smtClean="0">
                <a:latin typeface="Calibri" pitchFamily="34" charset="0"/>
              </a:rPr>
              <a:t>-4</a:t>
            </a:r>
            <a:endParaRPr lang="en-GB" sz="25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5976" y="3908663"/>
            <a:ext cx="648072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Calibri" pitchFamily="34" charset="0"/>
              </a:rPr>
              <a:t>5</a:t>
            </a:r>
          </a:p>
          <a:p>
            <a:pPr algn="r"/>
            <a:endParaRPr lang="en-GB" sz="900" dirty="0" smtClean="0">
              <a:latin typeface="Calibri" pitchFamily="34" charset="0"/>
            </a:endParaRPr>
          </a:p>
          <a:p>
            <a:pPr algn="r"/>
            <a:r>
              <a:rPr lang="en-GB" sz="2400" dirty="0" smtClean="0">
                <a:latin typeface="Calibri" pitchFamily="34" charset="0"/>
              </a:rPr>
              <a:t>0</a:t>
            </a:r>
          </a:p>
          <a:p>
            <a:pPr algn="r"/>
            <a:endParaRPr lang="en-GB" sz="900" dirty="0" smtClean="0">
              <a:latin typeface="Calibri" pitchFamily="34" charset="0"/>
            </a:endParaRPr>
          </a:p>
          <a:p>
            <a:pPr algn="r"/>
            <a:r>
              <a:rPr lang="en-GB" sz="2400" dirty="0" smtClean="0">
                <a:latin typeface="Calibri" pitchFamily="34" charset="0"/>
              </a:rPr>
              <a:t>-5</a:t>
            </a:r>
          </a:p>
          <a:p>
            <a:pPr algn="r"/>
            <a:endParaRPr lang="en-GB" sz="900" dirty="0" smtClean="0">
              <a:latin typeface="Calibri" pitchFamily="34" charset="0"/>
            </a:endParaRPr>
          </a:p>
          <a:p>
            <a:pPr algn="r"/>
            <a:r>
              <a:rPr lang="en-GB" sz="2400" dirty="0" smtClean="0">
                <a:latin typeface="Calibri" pitchFamily="34" charset="0"/>
              </a:rPr>
              <a:t>-10</a:t>
            </a:r>
          </a:p>
          <a:p>
            <a:pPr algn="r"/>
            <a:endParaRPr lang="en-GB" sz="2500" dirty="0" smtClean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3121804"/>
            <a:ext cx="4288309" cy="52322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rgbClr val="000000"/>
                </a:solidFill>
                <a:latin typeface="Arial" charset="0"/>
              </a:rPr>
              <a:t>Precipitation Change (%)</a:t>
            </a:r>
            <a:endParaRPr lang="en-GB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2360" y="2937138"/>
            <a:ext cx="7658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Wet</a:t>
            </a:r>
            <a:endParaRPr lang="en-GB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812360" y="3820978"/>
            <a:ext cx="7658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Dry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1115452"/>
            <a:ext cx="1512168" cy="369332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Simulations</a:t>
            </a:r>
            <a:endParaRPr lang="en-GB" b="1" dirty="0">
              <a:solidFill>
                <a:schemeClr val="bg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649931" y="1484784"/>
            <a:ext cx="234437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183145" y="5589240"/>
            <a:ext cx="1740503" cy="3693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Observations</a:t>
            </a:r>
            <a:endParaRPr lang="en-GB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724128" y="5301208"/>
            <a:ext cx="144016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6448" y="5747589"/>
            <a:ext cx="14351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777283" y="591071"/>
            <a:ext cx="2251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Tropical Land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282867" y="3356992"/>
            <a:ext cx="39696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1900  1950  2000  2050  2100</a:t>
            </a:r>
            <a:endParaRPr lang="en-GB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252664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ttp://www.esru.strath.ac.uk/EandE/Web_sites/02-03/carbon_sequestration/Carbon%20Sequestration-484_2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90" y="3140968"/>
            <a:ext cx="451171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7" name="Line 5"/>
          <p:cNvSpPr>
            <a:spLocks noChangeShapeType="1"/>
          </p:cNvSpPr>
          <p:nvPr/>
        </p:nvSpPr>
        <p:spPr bwMode="auto">
          <a:xfrm>
            <a:off x="2627784" y="1880828"/>
            <a:ext cx="2376264" cy="18362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1392" y="332656"/>
            <a:ext cx="6391255" cy="648072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GB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Challenge: Regional projections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468116" y="1772816"/>
            <a:ext cx="159668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64878" y="1662311"/>
            <a:ext cx="3947864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/>
              <a:t>Changes in circulation systems are crucial to regional changes in water resources and risk yet predictability is poor.</a:t>
            </a:r>
            <a:endParaRPr 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09646" y="4287291"/>
            <a:ext cx="4162354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/>
              <a:t>How will catchment-scale runoff and crucial local impacts and risk respond to warming?</a:t>
            </a:r>
          </a:p>
          <a:p>
            <a:pPr>
              <a:spcBef>
                <a:spcPct val="50000"/>
              </a:spcBef>
            </a:pPr>
            <a:r>
              <a:rPr lang="en-GB" dirty="0"/>
              <a:t>What are the important land-surface and ocean-atmosphere feedbacks which determine the response?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7642" y="693237"/>
            <a:ext cx="14351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90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84784"/>
            <a:ext cx="8458200" cy="4906144"/>
          </a:xfrm>
        </p:spPr>
        <p:txBody>
          <a:bodyPr/>
          <a:lstStyle/>
          <a:p>
            <a:pPr eaLnBrk="1" hangingPunct="1"/>
            <a:r>
              <a:rPr lang="en-GB" sz="2800" dirty="0" smtClean="0">
                <a:latin typeface="Calibri" pitchFamily="34" charset="0"/>
                <a:cs typeface="Calibri" pitchFamily="34" charset="0"/>
              </a:rPr>
              <a:t>Global precipitation will rise with warming </a:t>
            </a:r>
            <a:r>
              <a:rPr lang="en-GB" sz="2800" dirty="0">
                <a:cs typeface="Calibri" pitchFamily="34" charset="0"/>
              </a:rPr>
              <a:t>~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2-3%/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K</a:t>
            </a:r>
          </a:p>
          <a:p>
            <a:pPr lvl="1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Constrained by energy budget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sz="28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Heavy rainfall becomes more intense</a:t>
            </a:r>
          </a:p>
          <a:p>
            <a:pPr lvl="1" eaLnBrk="1" hangingPunct="1"/>
            <a:r>
              <a:rPr lang="en-GB" sz="24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Fuelled by increased </a:t>
            </a:r>
            <a:r>
              <a:rPr lang="en-GB" sz="2400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water vapour (</a:t>
            </a:r>
            <a:r>
              <a:rPr lang="en-GB" sz="2400" dirty="0">
                <a:solidFill>
                  <a:srgbClr val="0066FF"/>
                </a:solidFill>
                <a:cs typeface="Calibri" pitchFamily="34" charset="0"/>
              </a:rPr>
              <a:t>~</a:t>
            </a:r>
            <a:r>
              <a:rPr lang="en-GB" sz="2400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7%/K) </a:t>
            </a:r>
            <a:endParaRPr lang="en-GB" sz="2400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sz="2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Wet get wetter, dry get drier</a:t>
            </a:r>
          </a:p>
          <a:p>
            <a:pPr lvl="1" eaLnBrk="1" hangingPunct="1"/>
            <a:r>
              <a:rPr lang="en-GB" sz="24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More flooding, more drought ?</a:t>
            </a:r>
          </a:p>
          <a:p>
            <a:pPr eaLnBrk="1" hangingPunct="1"/>
            <a:r>
              <a:rPr lang="en-GB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Regional projections are a challenge</a:t>
            </a:r>
          </a:p>
          <a:p>
            <a:pPr lvl="1" eaLnBrk="1" hangingPunct="1"/>
            <a:r>
              <a:rPr lang="en-GB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Sensitive to small changes in atmospheric circulation </a:t>
            </a:r>
            <a:endParaRPr lang="en-GB" sz="24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sz="2800" dirty="0" smtClean="0">
                <a:latin typeface="Calibri" pitchFamily="34" charset="0"/>
                <a:cs typeface="Calibri" pitchFamily="34" charset="0"/>
              </a:rPr>
              <a:t>How do we make large-scale projections relevant for small scale impacts?</a:t>
            </a:r>
          </a:p>
        </p:txBody>
      </p:sp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885" y="152402"/>
            <a:ext cx="2115344" cy="123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87352" y="476672"/>
            <a:ext cx="3352800" cy="6397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2"/>
                </a:solidFill>
              </a:rPr>
              <a:t>Conclusions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328" y="770379"/>
            <a:ext cx="145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4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Introduction</a:t>
            </a:r>
            <a:endParaRPr lang="en-US" sz="4000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1176338"/>
            <a:ext cx="8077200" cy="2282825"/>
          </a:xfrm>
          <a:prstGeom prst="rect">
            <a:avLst/>
          </a:prstGeom>
          <a:solidFill>
            <a:srgbClr val="CC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 i="1">
                <a:latin typeface="Times-BoldItalic" charset="0"/>
              </a:rPr>
              <a:t>“Observational records and climate projections provide abundant evidence that freshwater resources are vulnerable and have the potential to be strongly impacted by climate change, with wide-ranging consequences for human societies and ecosystems.” </a:t>
            </a:r>
            <a:r>
              <a:rPr lang="en-US" sz="2400" i="1">
                <a:latin typeface="Times-BoldItalic" charset="0"/>
              </a:rPr>
              <a:t>IPCC (2008) Climate Change and Water</a:t>
            </a:r>
            <a:endParaRPr lang="en-US" sz="2400" i="1"/>
          </a:p>
        </p:txBody>
      </p:sp>
      <p:pic>
        <p:nvPicPr>
          <p:cNvPr id="75780" name="Picture 4" descr="downp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3937"/>
          <a:stretch>
            <a:fillRect/>
          </a:stretch>
        </p:blipFill>
        <p:spPr bwMode="auto">
          <a:xfrm>
            <a:off x="4114800" y="3581400"/>
            <a:ext cx="22098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A man carries a woman through the water from the River Aire in Lee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4290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Drought%2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581400"/>
            <a:ext cx="21367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3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lobal distribution of the world’s wa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008"/>
            <a:ext cx="449424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16016" y="1600200"/>
            <a:ext cx="4176464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Most water on Earth is </a:t>
            </a:r>
            <a:r>
              <a:rPr lang="en-GB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salty</a:t>
            </a: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Most </a:t>
            </a:r>
            <a:r>
              <a:rPr lang="en-GB" dirty="0" smtClean="0">
                <a:solidFill>
                  <a:srgbClr val="3399FF"/>
                </a:solidFill>
                <a:latin typeface="Calibri" pitchFamily="34" charset="0"/>
                <a:cs typeface="Calibri" pitchFamily="34" charset="0"/>
              </a:rPr>
              <a:t>fresh water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is locked away in </a:t>
            </a:r>
            <a:r>
              <a:rPr lang="en-GB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glaciers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or is deep in the </a:t>
            </a:r>
            <a:r>
              <a:rPr lang="en-GB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ground</a:t>
            </a:r>
          </a:p>
          <a:p>
            <a:r>
              <a:rPr lang="en-GB" dirty="0">
                <a:latin typeface="Calibri" pitchFamily="34" charset="0"/>
                <a:cs typeface="Calibri" pitchFamily="34" charset="0"/>
              </a:rPr>
              <a:t>W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ater that is usable depends strongly on the </a:t>
            </a:r>
            <a:r>
              <a:rPr lang="en-GB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water cycle</a:t>
            </a:r>
            <a:endParaRPr lang="en-GB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779912" y="624805"/>
            <a:ext cx="4618856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40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Water resources</a:t>
            </a:r>
            <a:endParaRPr lang="en-US" sz="4000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nesl.ucar.edu/LAR/2007/catalog/tiimes/images/trenberth-hydrological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23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630932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Kevin </a:t>
            </a:r>
            <a:r>
              <a:rPr lang="en-GB" dirty="0" err="1" smtClean="0">
                <a:hlinkClick r:id="rId3"/>
              </a:rPr>
              <a:t>Trenberth</a:t>
            </a:r>
            <a:r>
              <a:rPr lang="en-GB" dirty="0" smtClean="0">
                <a:hlinkClick r:id="rId3"/>
              </a:rPr>
              <a:t> and co-authors (2007) J </a:t>
            </a:r>
            <a:r>
              <a:rPr lang="en-GB" dirty="0" err="1" smtClean="0">
                <a:hlinkClick r:id="rId3"/>
              </a:rPr>
              <a:t>Hydromet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4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67544" y="152400"/>
            <a:ext cx="6792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GB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ow will global precipitation respond </a:t>
            </a:r>
            <a:r>
              <a:rPr lang="en-GB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to climate change?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364" y="1403234"/>
            <a:ext cx="1435100" cy="6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1340768"/>
            <a:ext cx="6120680" cy="519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79712" y="1556792"/>
            <a:ext cx="2448272" cy="267765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Observations</a:t>
            </a:r>
          </a:p>
          <a:p>
            <a:r>
              <a:rPr lang="en-GB" sz="2400" dirty="0" smtClean="0">
                <a:latin typeface="Calibri" pitchFamily="34" charset="0"/>
              </a:rPr>
              <a:t>Simulations:</a:t>
            </a:r>
          </a:p>
          <a:p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Simulations:</a:t>
            </a:r>
          </a:p>
          <a:p>
            <a:pPr algn="r"/>
            <a:r>
              <a:rPr lang="en-GB" sz="2400" b="1" dirty="0" smtClean="0">
                <a:solidFill>
                  <a:srgbClr val="0000FF"/>
                </a:solidFill>
                <a:latin typeface="Calibri" pitchFamily="34" charset="0"/>
              </a:rPr>
              <a:t>RCP 8.5</a:t>
            </a:r>
          </a:p>
          <a:p>
            <a:r>
              <a:rPr lang="en-GB" sz="2400" b="1" dirty="0" smtClean="0">
                <a:solidFill>
                  <a:schemeClr val="tx1"/>
                </a:solidFill>
                <a:latin typeface="Calibri" pitchFamily="34" charset="0"/>
              </a:rPr>
              <a:t>Historical</a:t>
            </a:r>
            <a:endParaRPr lang="en-GB" sz="24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algn="r"/>
            <a:r>
              <a:rPr lang="en-GB" sz="2400" b="1" dirty="0" smtClean="0">
                <a:solidFill>
                  <a:srgbClr val="008000"/>
                </a:solidFill>
                <a:latin typeface="Calibri" pitchFamily="34" charset="0"/>
              </a:rPr>
              <a:t>RCP 4.5</a:t>
            </a:r>
            <a:endParaRPr lang="en-GB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8" name="Picture 6" descr="noaaS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82" y="836712"/>
            <a:ext cx="1745117" cy="17087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83" y="2836168"/>
            <a:ext cx="1734983" cy="16009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smo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6"/>
          <a:stretch/>
        </p:blipFill>
        <p:spPr bwMode="auto">
          <a:xfrm>
            <a:off x="7170283" y="4725144"/>
            <a:ext cx="1770518" cy="158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809600" y="6381328"/>
            <a:ext cx="8235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ee also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hlinkClick r:id="rId8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hlinkClick r:id="rId8"/>
              </a:rPr>
              <a:t>Hawkins &amp; Sutton (2010)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hlinkClick r:id="rId8"/>
              </a:rPr>
              <a:t>Clim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hlinkClick r:id="rId8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Calibri" pitchFamily="34" charset="0"/>
                <a:hlinkClick r:id="rId8"/>
              </a:rPr>
              <a:t>Dyn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9832" y="5701898"/>
            <a:ext cx="334418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800" kern="0" dirty="0">
                <a:solidFill>
                  <a:srgbClr val="000000"/>
                </a:solidFill>
                <a:latin typeface="Calibri" pitchFamily="34" charset="0"/>
                <a:hlinkClick r:id="rId9"/>
              </a:rPr>
              <a:t>Allan et al. (2013) </a:t>
            </a:r>
            <a:r>
              <a:rPr lang="en-GB" sz="1800" kern="0" dirty="0" err="1">
                <a:solidFill>
                  <a:srgbClr val="000000"/>
                </a:solidFill>
                <a:latin typeface="Calibri" pitchFamily="34" charset="0"/>
                <a:hlinkClick r:id="rId9"/>
              </a:rPr>
              <a:t>Surv</a:t>
            </a:r>
            <a:r>
              <a:rPr lang="en-GB" sz="1800" kern="0" dirty="0">
                <a:solidFill>
                  <a:srgbClr val="000000"/>
                </a:solidFill>
                <a:latin typeface="Calibri" pitchFamily="34" charset="0"/>
                <a:hlinkClick r:id="rId9"/>
              </a:rPr>
              <a:t>. </a:t>
            </a:r>
            <a:r>
              <a:rPr lang="en-GB" sz="1800" kern="0" dirty="0" err="1" smtClean="0">
                <a:solidFill>
                  <a:srgbClr val="000000"/>
                </a:solidFill>
                <a:latin typeface="Calibri" pitchFamily="34" charset="0"/>
                <a:hlinkClick r:id="rId9"/>
              </a:rPr>
              <a:t>Geophys</a:t>
            </a:r>
            <a:r>
              <a:rPr lang="en-GB" sz="1800" kern="0" dirty="0" smtClean="0">
                <a:solidFill>
                  <a:srgbClr val="000000"/>
                </a:solidFill>
                <a:latin typeface="Calibri" pitchFamily="34" charset="0"/>
                <a:hlinkClick r:id="rId9"/>
              </a:rPr>
              <a:t> </a:t>
            </a:r>
            <a:endParaRPr lang="en-GB" sz="1800" i="1" dirty="0"/>
          </a:p>
        </p:txBody>
      </p:sp>
      <p:pic>
        <p:nvPicPr>
          <p:cNvPr id="13" name="Picture 8" descr="http://www.cl.cam.ac.uk/research/srg/netos/molten/images/reading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48" y="147407"/>
            <a:ext cx="1663353" cy="6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0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 b="28285"/>
          <a:stretch>
            <a:fillRect/>
          </a:stretch>
        </p:blipFill>
        <p:spPr bwMode="auto">
          <a:xfrm>
            <a:off x="396875" y="993775"/>
            <a:ext cx="3870325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 t="8369"/>
          <a:stretch>
            <a:fillRect/>
          </a:stretch>
        </p:blipFill>
        <p:spPr bwMode="auto">
          <a:xfrm>
            <a:off x="4572000" y="3629025"/>
            <a:ext cx="4191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0" y="993775"/>
            <a:ext cx="4191000" cy="1935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Increased Precipitation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More Intense Rainfall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More droughts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Wet regions get wetter, dry regions get drier?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Regional projections??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724400" y="57912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i="1"/>
              <a:t>Precipitation Change (%)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81000" y="200834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Climate model </a:t>
            </a:r>
            <a:r>
              <a:rPr lang="en-US" sz="40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projections</a:t>
            </a:r>
            <a:endParaRPr lang="en-US" sz="4000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533400" y="1023938"/>
            <a:ext cx="36576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/>
              <a:t>Precipitation Intensity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533400" y="3568700"/>
            <a:ext cx="3657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/>
              <a:t>Dry Days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875" y="6309320"/>
            <a:ext cx="379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IPCC WGI (2007)</a:t>
            </a: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07" y="188640"/>
            <a:ext cx="14514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56721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81000" y="106363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The role of water </a:t>
            </a:r>
            <a:r>
              <a:rPr lang="en-US" sz="4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vapour</a:t>
            </a:r>
            <a:endParaRPr lang="en-US" sz="4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41168"/>
            <a:ext cx="8382000" cy="1447800"/>
          </a:xfrm>
        </p:spPr>
        <p:txBody>
          <a:bodyPr/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Physics: </a:t>
            </a:r>
            <a:r>
              <a:rPr lang="en-GB" sz="28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Clausius-Clapeyron</a:t>
            </a:r>
            <a:r>
              <a:rPr lang="en-GB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Low-level water vapour concentrations increase with atmospheric warming at about 6-7%/K </a:t>
            </a:r>
          </a:p>
          <a:p>
            <a:pPr lvl="1"/>
            <a:r>
              <a:rPr lang="en-GB" sz="1800" dirty="0" smtClean="0">
                <a:hlinkClick r:id="rId3"/>
              </a:rPr>
              <a:t>Wentz </a:t>
            </a:r>
            <a:r>
              <a:rPr lang="en-GB" sz="1800" dirty="0">
                <a:hlinkClick r:id="rId3"/>
              </a:rPr>
              <a:t>&amp;</a:t>
            </a:r>
            <a:r>
              <a:rPr lang="en-GB" sz="1800" dirty="0" smtClean="0">
                <a:hlinkClick r:id="rId3"/>
              </a:rPr>
              <a:t> </a:t>
            </a:r>
            <a:r>
              <a:rPr lang="en-GB" sz="1800" dirty="0" err="1" smtClean="0">
                <a:hlinkClick r:id="rId3"/>
              </a:rPr>
              <a:t>Shabel</a:t>
            </a:r>
            <a:r>
              <a:rPr lang="en-GB" sz="1800" dirty="0" smtClean="0">
                <a:hlinkClick r:id="rId3"/>
              </a:rPr>
              <a:t> (2000</a:t>
            </a:r>
            <a:r>
              <a:rPr lang="en-GB" sz="1800" i="1" dirty="0" smtClean="0">
                <a:hlinkClick r:id="rId3"/>
              </a:rPr>
              <a:t>) Nature</a:t>
            </a:r>
            <a:r>
              <a:rPr lang="en-GB" sz="1800" dirty="0" smtClean="0"/>
              <a:t>;  </a:t>
            </a:r>
            <a:r>
              <a:rPr lang="en-GB" sz="1800" dirty="0" smtClean="0">
                <a:hlinkClick r:id="rId4"/>
              </a:rPr>
              <a:t>Raval </a:t>
            </a:r>
            <a:r>
              <a:rPr lang="en-GB" sz="1800" dirty="0">
                <a:hlinkClick r:id="rId4"/>
              </a:rPr>
              <a:t>&amp;</a:t>
            </a:r>
            <a:r>
              <a:rPr lang="en-GB" sz="1800" dirty="0" smtClean="0">
                <a:hlinkClick r:id="rId4"/>
              </a:rPr>
              <a:t> </a:t>
            </a:r>
            <a:r>
              <a:rPr lang="en-GB" sz="1800" dirty="0" err="1" smtClean="0">
                <a:hlinkClick r:id="rId4"/>
              </a:rPr>
              <a:t>Ramanathan</a:t>
            </a:r>
            <a:r>
              <a:rPr lang="en-GB" sz="1800" dirty="0" smtClean="0">
                <a:hlinkClick r:id="rId4"/>
              </a:rPr>
              <a:t> (1989) </a:t>
            </a:r>
            <a:r>
              <a:rPr lang="en-GB" sz="1800" i="1" dirty="0" smtClean="0">
                <a:hlinkClick r:id="rId4"/>
              </a:rPr>
              <a:t>Nature</a:t>
            </a:r>
            <a:endParaRPr lang="en-GB" sz="1800" i="1" dirty="0" smtClean="0"/>
          </a:p>
          <a:p>
            <a:endParaRPr lang="en-GB" sz="2800" dirty="0" smtClean="0"/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20086" r="49823"/>
          <a:stretch/>
        </p:blipFill>
        <p:spPr bwMode="auto">
          <a:xfrm>
            <a:off x="6278476" y="1432879"/>
            <a:ext cx="2073448" cy="168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5" cstate="print"/>
          <a:srcRect l="51422"/>
          <a:stretch>
            <a:fillRect/>
          </a:stretch>
        </p:blipFill>
        <p:spPr bwMode="auto">
          <a:xfrm>
            <a:off x="5944647" y="2636912"/>
            <a:ext cx="2741106" cy="139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7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3"/>
          <p:cNvSpPr txBox="1">
            <a:spLocks noChangeArrowheads="1"/>
          </p:cNvSpPr>
          <p:nvPr/>
        </p:nvSpPr>
        <p:spPr bwMode="auto">
          <a:xfrm>
            <a:off x="381000" y="18864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10000"/>
              </a:spcBef>
            </a:pPr>
            <a:r>
              <a:rPr lang="en-US" sz="4000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Extreme Precipitation</a:t>
            </a:r>
          </a:p>
        </p:txBody>
      </p:sp>
      <p:pic>
        <p:nvPicPr>
          <p:cNvPr id="27650" name="Picture 6" descr="MISU_SEMINAR"/>
          <p:cNvPicPr>
            <a:picLocks noChangeAspect="1" noChangeArrowheads="1"/>
          </p:cNvPicPr>
          <p:nvPr/>
        </p:nvPicPr>
        <p:blipFill>
          <a:blip r:embed="rId2"/>
          <a:srcRect t="10498"/>
          <a:stretch>
            <a:fillRect/>
          </a:stretch>
        </p:blipFill>
        <p:spPr bwMode="auto">
          <a:xfrm>
            <a:off x="1181472" y="838200"/>
            <a:ext cx="5478760" cy="369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56680"/>
            <a:ext cx="14514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81000" y="4725144"/>
            <a:ext cx="8610600" cy="19351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Large-scale rainfall events fuelled by moisture convergence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e.g. </a:t>
            </a:r>
            <a:r>
              <a:rPr lang="en-GB" sz="2400" dirty="0" err="1">
                <a:latin typeface="Calibri" pitchFamily="34" charset="0"/>
                <a:cs typeface="Calibri" pitchFamily="34" charset="0"/>
                <a:hlinkClick r:id="rId4"/>
              </a:rPr>
              <a:t>Trenberth</a:t>
            </a:r>
            <a:r>
              <a:rPr lang="en-GB" sz="2400" dirty="0">
                <a:latin typeface="Calibri" pitchFamily="34" charset="0"/>
                <a:cs typeface="Calibri" pitchFamily="34" charset="0"/>
                <a:hlinkClick r:id="rId4"/>
              </a:rPr>
              <a:t> et al. (2003) </a:t>
            </a:r>
            <a:r>
              <a:rPr lang="en-GB" sz="2400" i="1" dirty="0" smtClean="0">
                <a:latin typeface="Calibri" pitchFamily="34" charset="0"/>
                <a:cs typeface="Calibri" pitchFamily="34" charset="0"/>
                <a:hlinkClick r:id="rId4"/>
              </a:rPr>
              <a:t>BAMS</a:t>
            </a:r>
            <a:r>
              <a:rPr lang="en-GB" sz="2400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Intensification of rainfall with global warming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i="1" dirty="0" smtClean="0">
                <a:latin typeface="Calibri" pitchFamily="34" charset="0"/>
                <a:cs typeface="Calibri" pitchFamily="34" charset="0"/>
              </a:rPr>
              <a:t>e.g. </a:t>
            </a:r>
            <a:r>
              <a:rPr lang="en-GB" sz="2400" i="1" dirty="0" smtClean="0">
                <a:latin typeface="Calibri" pitchFamily="34" charset="0"/>
                <a:cs typeface="Calibri" pitchFamily="34" charset="0"/>
                <a:hlinkClick r:id="rId5"/>
              </a:rPr>
              <a:t>Allan and </a:t>
            </a:r>
            <a:r>
              <a:rPr lang="en-GB" sz="2400" i="1" dirty="0" err="1">
                <a:latin typeface="Calibri" pitchFamily="34" charset="0"/>
                <a:cs typeface="Calibri" pitchFamily="34" charset="0"/>
                <a:hlinkClick r:id="rId5"/>
              </a:rPr>
              <a:t>S</a:t>
            </a:r>
            <a:r>
              <a:rPr lang="en-GB" sz="2400" i="1" dirty="0" err="1" smtClean="0">
                <a:latin typeface="Calibri" pitchFamily="34" charset="0"/>
                <a:cs typeface="Calibri" pitchFamily="34" charset="0"/>
                <a:hlinkClick r:id="rId5"/>
              </a:rPr>
              <a:t>oden</a:t>
            </a:r>
            <a:r>
              <a:rPr lang="en-GB" sz="2400" i="1" dirty="0" smtClean="0">
                <a:latin typeface="Calibri" pitchFamily="34" charset="0"/>
                <a:cs typeface="Calibri" pitchFamily="34" charset="0"/>
                <a:hlinkClick r:id="rId5"/>
              </a:rPr>
              <a:t> (2008) Science </a:t>
            </a:r>
            <a:endParaRPr lang="en-GB" sz="2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downpo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7588"/>
            <a:ext cx="246221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 rotWithShape="1">
          <a:blip r:embed="rId2"/>
          <a:srcRect r="48721"/>
          <a:stretch/>
        </p:blipFill>
        <p:spPr bwMode="auto">
          <a:xfrm>
            <a:off x="1" y="2924944"/>
            <a:ext cx="4673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4572000" cy="1143000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Extreme precipitation &amp; mid-latitude flooding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1484784"/>
            <a:ext cx="4004622" cy="265062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557713" y="4626744"/>
            <a:ext cx="434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>
                <a:hlinkClick r:id="rId4"/>
              </a:rPr>
              <a:t>Lavers et al. (2011) </a:t>
            </a:r>
            <a:r>
              <a:rPr lang="en-GB" dirty="0" err="1">
                <a:hlinkClick r:id="rId4"/>
              </a:rPr>
              <a:t>Geophys</a:t>
            </a:r>
            <a:r>
              <a:rPr lang="en-GB" dirty="0">
                <a:hlinkClick r:id="rId4"/>
              </a:rPr>
              <a:t>. Res. </a:t>
            </a:r>
            <a:r>
              <a:rPr lang="en-GB" dirty="0" err="1">
                <a:hlinkClick r:id="rId4"/>
              </a:rPr>
              <a:t>Lett</a:t>
            </a:r>
            <a:r>
              <a:rPr lang="en-GB" dirty="0" smtClean="0">
                <a:hlinkClick r:id="rId4"/>
              </a:rPr>
              <a:t>.</a:t>
            </a:r>
            <a:endParaRPr lang="en-GB" dirty="0" smtClean="0"/>
          </a:p>
          <a:p>
            <a:pPr eaLnBrk="0" hangingPunct="0">
              <a:spcBef>
                <a:spcPct val="50000"/>
              </a:spcBef>
            </a:pPr>
            <a:r>
              <a:rPr lang="en-GB" sz="2400" dirty="0" smtClean="0">
                <a:latin typeface="Calibri" pitchFamily="34" charset="0"/>
              </a:rPr>
              <a:t>Climate change response: intensification of AR events              </a:t>
            </a:r>
            <a:r>
              <a:rPr lang="en-GB" dirty="0" smtClean="0">
                <a:hlinkClick r:id="rId5"/>
              </a:rPr>
              <a:t>Lavers et al. (2013) Environ. Res. </a:t>
            </a:r>
            <a:r>
              <a:rPr lang="en-GB" dirty="0" err="1" smtClean="0">
                <a:hlinkClick r:id="rId5"/>
              </a:rPr>
              <a:t>Lett</a:t>
            </a:r>
            <a:r>
              <a:rPr lang="en-GB" dirty="0" smtClean="0">
                <a:hlinkClick r:id="rId5"/>
              </a:rPr>
              <a:t>.</a:t>
            </a:r>
            <a:endParaRPr lang="en-GB" dirty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9201" y="1709762"/>
            <a:ext cx="4108512" cy="110033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sz="2400" dirty="0" smtClean="0"/>
              <a:t>UK </a:t>
            </a:r>
            <a:r>
              <a:rPr lang="en-GB" sz="2400" dirty="0" smtClean="0"/>
              <a:t>winter flooding </a:t>
            </a:r>
            <a:r>
              <a:rPr lang="en-GB" sz="2400" dirty="0" smtClean="0"/>
              <a:t>linked to </a:t>
            </a:r>
            <a:r>
              <a:rPr lang="en-GB" sz="2400" dirty="0" smtClean="0"/>
              <a:t>“Atmospheric Rivers” (ARs) </a:t>
            </a:r>
            <a:r>
              <a:rPr lang="en-GB" sz="2000" dirty="0" smtClean="0"/>
              <a:t>e.g</a:t>
            </a:r>
            <a:r>
              <a:rPr lang="en-GB" sz="2000" dirty="0" smtClean="0"/>
              <a:t>. Nov 2009 Cumbria floods</a:t>
            </a:r>
          </a:p>
        </p:txBody>
      </p:sp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149225"/>
            <a:ext cx="11699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149225"/>
            <a:ext cx="132556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5" name="Straight Arrow Connector 2"/>
          <p:cNvCxnSpPr>
            <a:cxnSpLocks noChangeShapeType="1"/>
          </p:cNvCxnSpPr>
          <p:nvPr/>
        </p:nvCxnSpPr>
        <p:spPr bwMode="auto">
          <a:xfrm flipH="1">
            <a:off x="3272408" y="3429000"/>
            <a:ext cx="1659632" cy="54178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5315</TotalTime>
  <Words>683</Words>
  <Application>Microsoft Office PowerPoint</Application>
  <PresentationFormat>On-screen Show (4:3)</PresentationFormat>
  <Paragraphs>113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Climate change and the global water cycle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Extreme precipitation &amp; mid-latitude flooding</vt:lpstr>
      <vt:lpstr>Contrasting precipitation response expected</vt:lpstr>
      <vt:lpstr>The Rich Get Richer…</vt:lpstr>
      <vt:lpstr>Challenge: Regional projections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Philip Allan</dc:creator>
  <cp:lastModifiedBy>Richard Allan</cp:lastModifiedBy>
  <cp:revision>501</cp:revision>
  <cp:lastPrinted>1601-01-01T00:00:00Z</cp:lastPrinted>
  <dcterms:created xsi:type="dcterms:W3CDTF">1601-01-01T00:00:00Z</dcterms:created>
  <dcterms:modified xsi:type="dcterms:W3CDTF">2013-08-20T11:09:42Z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