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1"/>
  </p:sldMasterIdLst>
  <p:notesMasterIdLst>
    <p:notesMasterId r:id="rId22"/>
  </p:notesMasterIdLst>
  <p:handoutMasterIdLst>
    <p:handoutMasterId r:id="rId23"/>
  </p:handoutMasterIdLst>
  <p:sldIdLst>
    <p:sldId id="265" r:id="rId2"/>
    <p:sldId id="297" r:id="rId3"/>
    <p:sldId id="309" r:id="rId4"/>
    <p:sldId id="300" r:id="rId5"/>
    <p:sldId id="310" r:id="rId6"/>
    <p:sldId id="284" r:id="rId7"/>
    <p:sldId id="302" r:id="rId8"/>
    <p:sldId id="303" r:id="rId9"/>
    <p:sldId id="304" r:id="rId10"/>
    <p:sldId id="276" r:id="rId11"/>
    <p:sldId id="305" r:id="rId12"/>
    <p:sldId id="306" r:id="rId13"/>
    <p:sldId id="286" r:id="rId14"/>
    <p:sldId id="307" r:id="rId15"/>
    <p:sldId id="308" r:id="rId16"/>
    <p:sldId id="312" r:id="rId17"/>
    <p:sldId id="313" r:id="rId18"/>
    <p:sldId id="314" r:id="rId19"/>
    <p:sldId id="315" r:id="rId20"/>
    <p:sldId id="316" r:id="rId21"/>
  </p:sldIdLst>
  <p:sldSz cx="9144000" cy="6858000" type="screen4x3"/>
  <p:notesSz cx="6718300" cy="9867900"/>
  <p:embeddedFontLst>
    <p:embeddedFont>
      <p:font typeface="Effra Bold" panose="020B0604020202020204" charset="0"/>
      <p:bold r:id="rId24"/>
    </p:embeddedFont>
    <p:embeddedFont>
      <p:font typeface="Effra Light" panose="020B0604020202020204" charset="0"/>
      <p:regular r:id="rId25"/>
      <p:italic r:id="rId26"/>
    </p:embeddedFont>
    <p:embeddedFont>
      <p:font typeface="AngsanaUPC" panose="02020603050405020304" pitchFamily="18" charset="-34"/>
      <p:regular r:id="rId27"/>
      <p:bold r:id="rId28"/>
      <p:italic r:id="rId29"/>
      <p:boldItalic r:id="rId30"/>
    </p:embeddedFont>
    <p:embeddedFont>
      <p:font typeface="Calibri" panose="020F0502020204030204" pitchFamily="34" charset="0"/>
      <p:regular r:id="rId31"/>
      <p:bold r:id="rId32"/>
      <p:italic r:id="rId33"/>
      <p:boldItalic r:id="rId34"/>
    </p:embeddedFont>
    <p:embeddedFont>
      <p:font typeface="Effra Heavy" panose="020B0604020202020204" charset="0"/>
      <p:bold r:id="rId35"/>
      <p:boldItalic r:id="rId36"/>
    </p:embeddedFont>
    <p:embeddedFont>
      <p:font typeface="Effra" panose="020B0604020202020204" charset="0"/>
      <p:regular r:id="rId37"/>
      <p:bold r:id="rId38"/>
      <p:italic r:id="rId39"/>
      <p:boldItalic r:id="rId40"/>
    </p:embeddedFont>
  </p:embeddedFontLst>
  <p:defaultTex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8">
          <p15:clr>
            <a:srgbClr val="A4A3A4"/>
          </p15:clr>
        </p15:guide>
        <p15:guide id="2" pos="21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D5F7"/>
    <a:srgbClr val="F4D5F7"/>
    <a:srgbClr val="9894F0"/>
    <a:srgbClr val="FDFDFD"/>
    <a:srgbClr val="D799A1"/>
    <a:srgbClr val="BF0071"/>
    <a:srgbClr val="7EAF35"/>
    <a:srgbClr val="F3F3F3"/>
    <a:srgbClr val="F0F0F0"/>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14" autoAdjust="0"/>
    <p:restoredTop sz="80285" autoAdjust="0"/>
  </p:normalViewPr>
  <p:slideViewPr>
    <p:cSldViewPr showGuides="1">
      <p:cViewPr varScale="1">
        <p:scale>
          <a:sx n="59" d="100"/>
          <a:sy n="59" d="100"/>
        </p:scale>
        <p:origin x="762" y="78"/>
      </p:cViewPr>
      <p:guideLst>
        <p:guide orient="horz" pos="2160"/>
        <p:guide pos="2880"/>
      </p:guideLst>
    </p:cSldViewPr>
  </p:slideViewPr>
  <p:notesTextViewPr>
    <p:cViewPr>
      <p:scale>
        <a:sx n="100" d="100"/>
        <a:sy n="100" d="100"/>
      </p:scale>
      <p:origin x="0" y="0"/>
    </p:cViewPr>
  </p:notesTextViewPr>
  <p:notesViewPr>
    <p:cSldViewPr showGuides="1">
      <p:cViewPr varScale="1">
        <p:scale>
          <a:sx n="113" d="100"/>
          <a:sy n="113" d="100"/>
        </p:scale>
        <p:origin x="-1326" y="-102"/>
      </p:cViewPr>
      <p:guideLst>
        <p:guide orient="horz" pos="3108"/>
        <p:guide pos="211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79" name="Rectangle 3"/>
          <p:cNvSpPr>
            <a:spLocks noGrp="1" noChangeArrowheads="1"/>
          </p:cNvSpPr>
          <p:nvPr>
            <p:ph type="dt" sz="quarter" idx="1"/>
          </p:nvPr>
        </p:nvSpPr>
        <p:spPr bwMode="auto">
          <a:xfrm>
            <a:off x="3806825"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lgn="r">
              <a:defRPr sz="1200">
                <a:solidFill>
                  <a:schemeClr val="bg1"/>
                </a:solidFill>
              </a:defRPr>
            </a:lvl1pPr>
          </a:lstStyle>
          <a:p>
            <a:endParaRPr lang="en-GB" altLang="en-US" dirty="0">
              <a:latin typeface="Effra" panose="020B0603020203020204" pitchFamily="34" charset="0"/>
            </a:endParaRPr>
          </a:p>
        </p:txBody>
      </p:sp>
      <p:sp>
        <p:nvSpPr>
          <p:cNvPr id="459780" name="Rectangle 4"/>
          <p:cNvSpPr>
            <a:spLocks noGrp="1" noChangeArrowheads="1"/>
          </p:cNvSpPr>
          <p:nvPr>
            <p:ph type="ftr" sz="quarter" idx="2"/>
          </p:nvPr>
        </p:nvSpPr>
        <p:spPr bwMode="auto">
          <a:xfrm>
            <a:off x="0"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81" name="Rectangle 5"/>
          <p:cNvSpPr>
            <a:spLocks noGrp="1" noChangeArrowheads="1"/>
          </p:cNvSpPr>
          <p:nvPr>
            <p:ph type="sldNum" sz="quarter" idx="3"/>
          </p:nvPr>
        </p:nvSpPr>
        <p:spPr bwMode="auto">
          <a:xfrm>
            <a:off x="3806825"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lgn="r">
              <a:defRPr sz="1200">
                <a:solidFill>
                  <a:schemeClr val="bg1"/>
                </a:solidFill>
              </a:defRPr>
            </a:lvl1pPr>
          </a:lstStyle>
          <a:p>
            <a:fld id="{6BDED6D5-33CC-49C8-A14A-4660977D1BEE}" type="slidenum">
              <a:rPr lang="en-GB" altLang="en-US">
                <a:latin typeface="Effra" panose="020B0603020203020204" pitchFamily="34" charset="0"/>
              </a:rPr>
              <a:pPr/>
              <a:t>‹#›</a:t>
            </a:fld>
            <a:endParaRPr lang="en-GB" altLang="en-US" dirty="0">
              <a:latin typeface="Effra" panose="020B0603020203020204" pitchFamily="34" charset="0"/>
            </a:endParaRPr>
          </a:p>
        </p:txBody>
      </p:sp>
    </p:spTree>
    <p:extLst>
      <p:ext uri="{BB962C8B-B14F-4D97-AF65-F5344CB8AC3E}">
        <p14:creationId xmlns:p14="http://schemas.microsoft.com/office/powerpoint/2010/main" val="334349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19" name="Rectangle 3"/>
          <p:cNvSpPr>
            <a:spLocks noGrp="1" noChangeArrowheads="1"/>
          </p:cNvSpPr>
          <p:nvPr>
            <p:ph type="dt" idx="1"/>
          </p:nvPr>
        </p:nvSpPr>
        <p:spPr bwMode="auto">
          <a:xfrm>
            <a:off x="3805238"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lgn="r">
              <a:defRPr sz="1200">
                <a:latin typeface="Effra" panose="020B0603020203020204" pitchFamily="34" charset="0"/>
              </a:defRPr>
            </a:lvl1pPr>
          </a:lstStyle>
          <a:p>
            <a:endParaRPr lang="en-GB" altLang="en-US" dirty="0"/>
          </a:p>
        </p:txBody>
      </p:sp>
      <p:sp>
        <p:nvSpPr>
          <p:cNvPr id="9220" name="Rectangle 4"/>
          <p:cNvSpPr>
            <a:spLocks noGrp="1" noRot="1" noChangeAspect="1" noChangeArrowheads="1" noTextEdit="1"/>
          </p:cNvSpPr>
          <p:nvPr>
            <p:ph type="sldImg" idx="2"/>
          </p:nvPr>
        </p:nvSpPr>
        <p:spPr bwMode="auto">
          <a:xfrm>
            <a:off x="893763" y="739775"/>
            <a:ext cx="4933950" cy="37004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671513" y="4687888"/>
            <a:ext cx="5375275" cy="444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GB" altLang="en-US" dirty="0" smtClean="0"/>
              <a:t>Click to edit Master text styles</a:t>
            </a:r>
          </a:p>
          <a:p>
            <a:pPr lvl="1"/>
            <a:r>
              <a:rPr lang="en-GB" altLang="en-US" dirty="0" smtClean="0"/>
              <a:t>Second level</a:t>
            </a:r>
          </a:p>
          <a:p>
            <a:pPr lvl="2"/>
            <a:r>
              <a:rPr lang="en-GB" altLang="en-US" dirty="0" smtClean="0"/>
              <a:t>Third level</a:t>
            </a:r>
          </a:p>
          <a:p>
            <a:pPr lvl="3"/>
            <a:r>
              <a:rPr lang="en-GB" altLang="en-US" dirty="0" smtClean="0"/>
              <a:t>Fourth level</a:t>
            </a:r>
          </a:p>
          <a:p>
            <a:pPr lvl="4"/>
            <a:r>
              <a:rPr lang="en-GB" altLang="en-US" dirty="0" smtClean="0"/>
              <a:t>Fifth level</a:t>
            </a:r>
          </a:p>
        </p:txBody>
      </p:sp>
      <p:sp>
        <p:nvSpPr>
          <p:cNvPr id="9222" name="Rectangle 6"/>
          <p:cNvSpPr>
            <a:spLocks noGrp="1" noChangeArrowheads="1"/>
          </p:cNvSpPr>
          <p:nvPr>
            <p:ph type="ftr" sz="quarter" idx="4"/>
          </p:nvPr>
        </p:nvSpPr>
        <p:spPr bwMode="auto">
          <a:xfrm>
            <a:off x="0"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23" name="Rectangle 7"/>
          <p:cNvSpPr>
            <a:spLocks noGrp="1" noChangeArrowheads="1"/>
          </p:cNvSpPr>
          <p:nvPr>
            <p:ph type="sldNum" sz="quarter" idx="5"/>
          </p:nvPr>
        </p:nvSpPr>
        <p:spPr bwMode="auto">
          <a:xfrm>
            <a:off x="3805238"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lgn="r">
              <a:defRPr sz="1200">
                <a:latin typeface="Effra" panose="020B0603020203020204" pitchFamily="34" charset="0"/>
              </a:defRPr>
            </a:lvl1pPr>
          </a:lstStyle>
          <a:p>
            <a:fld id="{A3ADB805-8BF7-47B5-B5FB-292FECAF2630}" type="slidenum">
              <a:rPr lang="en-GB" altLang="en-US" smtClean="0"/>
              <a:pPr/>
              <a:t>‹#›</a:t>
            </a:fld>
            <a:endParaRPr lang="en-GB" altLang="en-US" dirty="0"/>
          </a:p>
        </p:txBody>
      </p:sp>
    </p:spTree>
    <p:extLst>
      <p:ext uri="{BB962C8B-B14F-4D97-AF65-F5344CB8AC3E}">
        <p14:creationId xmlns:p14="http://schemas.microsoft.com/office/powerpoint/2010/main" val="18646541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Effra" panose="020B0603020203020204" pitchFamily="34" charset="0"/>
        <a:ea typeface="+mn-ea"/>
        <a:cs typeface="+mn-cs"/>
      </a:defRPr>
    </a:lvl1pPr>
    <a:lvl2pPr marL="457200" algn="l" rtl="0" fontAlgn="base">
      <a:spcBef>
        <a:spcPct val="30000"/>
      </a:spcBef>
      <a:spcAft>
        <a:spcPct val="0"/>
      </a:spcAft>
      <a:defRPr sz="1200" kern="1200">
        <a:solidFill>
          <a:schemeClr val="tx1"/>
        </a:solidFill>
        <a:latin typeface="Effra" panose="020B0603020203020204" pitchFamily="34" charset="0"/>
        <a:ea typeface="+mn-ea"/>
        <a:cs typeface="+mn-cs"/>
      </a:defRPr>
    </a:lvl2pPr>
    <a:lvl3pPr marL="914400" algn="l" rtl="0" fontAlgn="base">
      <a:spcBef>
        <a:spcPct val="30000"/>
      </a:spcBef>
      <a:spcAft>
        <a:spcPct val="0"/>
      </a:spcAft>
      <a:defRPr sz="1200" kern="1200">
        <a:solidFill>
          <a:schemeClr val="tx1"/>
        </a:solidFill>
        <a:latin typeface="Effra" panose="020B0603020203020204" pitchFamily="34" charset="0"/>
        <a:ea typeface="+mn-ea"/>
        <a:cs typeface="+mn-cs"/>
      </a:defRPr>
    </a:lvl3pPr>
    <a:lvl4pPr marL="1371600" algn="l" rtl="0" fontAlgn="base">
      <a:spcBef>
        <a:spcPct val="30000"/>
      </a:spcBef>
      <a:spcAft>
        <a:spcPct val="0"/>
      </a:spcAft>
      <a:defRPr sz="1200" kern="1200">
        <a:solidFill>
          <a:schemeClr val="tx1"/>
        </a:solidFill>
        <a:latin typeface="Effra" panose="020B0603020203020204" pitchFamily="34" charset="0"/>
        <a:ea typeface="+mn-ea"/>
        <a:cs typeface="+mn-cs"/>
      </a:defRPr>
    </a:lvl4pPr>
    <a:lvl5pPr marL="1828800" algn="l" rtl="0" fontAlgn="base">
      <a:spcBef>
        <a:spcPct val="30000"/>
      </a:spcBef>
      <a:spcAft>
        <a:spcPct val="0"/>
      </a:spcAft>
      <a:defRPr sz="1200" kern="1200">
        <a:solidFill>
          <a:schemeClr val="tx1"/>
        </a:solidFill>
        <a:latin typeface="Effra" panose="020B06030202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Intro stuff – society</a:t>
            </a:r>
            <a:r>
              <a:rPr lang="en-GB" baseline="0" dirty="0" smtClean="0"/>
              <a:t> is</a:t>
            </a:r>
            <a:r>
              <a:rPr lang="en-GB" dirty="0" smtClean="0"/>
              <a:t> already vulnerable to fluctuations</a:t>
            </a:r>
            <a:r>
              <a:rPr lang="en-GB" baseline="0" dirty="0" smtClean="0"/>
              <a:t> in the global cycle of water and its availability.</a:t>
            </a:r>
          </a:p>
          <a:p>
            <a:r>
              <a:rPr lang="en-GB" baseline="0" dirty="0" smtClean="0"/>
              <a:t>Climate change will disrupt the global water cycle leading to more severe impacts from flooding and drought.</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2</a:t>
            </a:fld>
            <a:endParaRPr lang="en-GB" altLang="en-US" dirty="0"/>
          </a:p>
        </p:txBody>
      </p:sp>
    </p:spTree>
    <p:extLst>
      <p:ext uri="{BB962C8B-B14F-4D97-AF65-F5344CB8AC3E}">
        <p14:creationId xmlns:p14="http://schemas.microsoft.com/office/powerpoint/2010/main" val="1280554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0" i="0" u="none" strike="noStrike" kern="1200" baseline="0" dirty="0" smtClean="0">
                <a:solidFill>
                  <a:schemeClr val="tx1"/>
                </a:solidFill>
                <a:latin typeface="Times New Roman" pitchFamily="18" charset="0"/>
                <a:ea typeface="+mn-ea"/>
                <a:cs typeface="+mn-cs"/>
              </a:rPr>
              <a:t>Increase of global mean surface temperatures for 2081–2100 relative to 1986–2005 is projected to likely be in the ranges 0.3°C to 1.7°C  for the lowest emissions scenario (RCP2.6) and 2.6°C to 4.8°C for the highest emissions scenario (RCP8.5). The Arctic region will warm more rapidly than the global mean, and mean warming over land will be larger than over the ocean.</a:t>
            </a:r>
          </a:p>
          <a:p>
            <a:r>
              <a:rPr lang="en-GB" sz="1600" b="0" i="0" u="none" strike="noStrike" kern="1200" baseline="0" dirty="0" smtClean="0">
                <a:solidFill>
                  <a:schemeClr val="tx1"/>
                </a:solidFill>
                <a:latin typeface="Times New Roman" pitchFamily="18" charset="0"/>
                <a:ea typeface="+mn-ea"/>
                <a:cs typeface="+mn-cs"/>
              </a:rPr>
              <a:t>Global mean sea level rise is projected to range from 0.52 to 0.98 m by 2100 for RCP8.5, with a rate during 2081 to 2100 of 8 to 16 mm per year. Further uptake of carbon by the ocean will increase ocean acidification.</a:t>
            </a:r>
          </a:p>
          <a:p>
            <a:r>
              <a:rPr lang="en-GB" sz="1600" b="0" i="0" u="none" strike="noStrike" kern="1200" baseline="0" dirty="0" smtClean="0">
                <a:solidFill>
                  <a:schemeClr val="tx1"/>
                </a:solidFill>
                <a:latin typeface="Times New Roman" pitchFamily="18" charset="0"/>
                <a:ea typeface="+mn-ea"/>
                <a:cs typeface="+mn-cs"/>
              </a:rPr>
              <a:t>Heavy rainfall is expected to become more intense with wet regions generally seeing more rainfall and dry sub-tropical regions or seasons less.</a:t>
            </a:r>
          </a:p>
          <a:p>
            <a:r>
              <a:rPr lang="en-GB" sz="1600" b="0" i="0" u="none" strike="noStrike" kern="1200" baseline="0" dirty="0" smtClean="0">
                <a:solidFill>
                  <a:schemeClr val="tx1"/>
                </a:solidFill>
                <a:latin typeface="Times New Roman" pitchFamily="18" charset="0"/>
                <a:ea typeface="+mn-ea"/>
                <a:cs typeface="+mn-cs"/>
              </a:rPr>
              <a:t>For further details, see the IPCC (2014) WG1 Summary For Policy Makers, Section E.</a:t>
            </a:r>
          </a:p>
        </p:txBody>
      </p:sp>
      <p:sp>
        <p:nvSpPr>
          <p:cNvPr id="4" name="Slide Number Placeholder 3"/>
          <p:cNvSpPr>
            <a:spLocks noGrp="1"/>
          </p:cNvSpPr>
          <p:nvPr>
            <p:ph type="sldNum" sz="quarter" idx="10"/>
          </p:nvPr>
        </p:nvSpPr>
        <p:spPr/>
        <p:txBody>
          <a:bodyPr/>
          <a:lstStyle/>
          <a:p>
            <a:fld id="{47BE326D-41A3-461A-BA78-7CADDF6CF3CE}" type="slidenum">
              <a:rPr lang="en-GB" smtClean="0"/>
              <a:pPr/>
              <a:t>18</a:t>
            </a:fld>
            <a:endParaRPr lang="en-GB"/>
          </a:p>
        </p:txBody>
      </p:sp>
    </p:spTree>
    <p:extLst>
      <p:ext uri="{BB962C8B-B14F-4D97-AF65-F5344CB8AC3E}">
        <p14:creationId xmlns:p14="http://schemas.microsoft.com/office/powerpoint/2010/main" val="428762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degree of consensus on the sign of the projected change (</a:t>
            </a:r>
            <a:r>
              <a:rPr lang="en-GB" dirty="0" err="1" smtClean="0"/>
              <a:t>colored</a:t>
            </a:r>
            <a:r>
              <a:rPr lang="en-GB" dirty="0" smtClean="0"/>
              <a:t> shading), the areas where the MMEM change exceeds the </a:t>
            </a:r>
            <a:r>
              <a:rPr lang="en-GB" dirty="0" err="1" smtClean="0"/>
              <a:t>intermodel</a:t>
            </a:r>
            <a:r>
              <a:rPr lang="en-GB" dirty="0" smtClean="0"/>
              <a:t> standard deviation (dots), and regions where the projected change is very likely small relative to variability (small triangles). In virtually all cases triangles only appear where the degree of consensus is very low or absent—for MAM only.</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20</a:t>
            </a:fld>
            <a:endParaRPr lang="en-GB" altLang="en-US" dirty="0"/>
          </a:p>
        </p:txBody>
      </p:sp>
    </p:spTree>
    <p:extLst>
      <p:ext uri="{BB962C8B-B14F-4D97-AF65-F5344CB8AC3E}">
        <p14:creationId xmlns:p14="http://schemas.microsoft.com/office/powerpoint/2010/main" val="2007129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know that the</a:t>
            </a:r>
            <a:r>
              <a:rPr lang="en-GB" baseline="0" dirty="0" smtClean="0"/>
              <a:t> total global precipitation (including rain, hail and snow) will increase as the planet warms. The amount of warming and consequent increases in precipitation depend mostly on future emissions of greenhouse gases. The forcing factors that are currently heating (and cooling) the planet influence the details of how precipitation </a:t>
            </a:r>
            <a:r>
              <a:rPr lang="en-GB" baseline="0" smtClean="0"/>
              <a:t>are currently changing.</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5</a:t>
            </a:fld>
            <a:endParaRPr lang="en-GB" altLang="en-US" dirty="0"/>
          </a:p>
        </p:txBody>
      </p:sp>
    </p:spTree>
    <p:extLst>
      <p:ext uri="{BB962C8B-B14F-4D97-AF65-F5344CB8AC3E}">
        <p14:creationId xmlns:p14="http://schemas.microsoft.com/office/powerpoint/2010/main" val="179208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Although we know global precipitation will increase with warming, more local changes are less coherent</a:t>
            </a:r>
            <a:r>
              <a:rPr lang="en-GB" baseline="0" dirty="0" smtClean="0"/>
              <a:t> (bottom right). The moist tropics and higher latitude regions will indeed experience increased rainfall but many subtropical regions will experience diminishing precipitation and reduced soil moisture content (bottom right). Despite this mixed signal for annual and seasonal average precipitation, most land regions will experience an intensification of the heaviest rainfall events (top right).</a:t>
            </a:r>
            <a:endParaRPr lang="en-GB" dirty="0" smtClean="0"/>
          </a:p>
          <a:p>
            <a:endParaRPr lang="en-GB" dirty="0" smtClean="0"/>
          </a:p>
          <a:p>
            <a:r>
              <a:rPr lang="en-GB" dirty="0" smtClean="0"/>
              <a:t>PRECIPITATION: [Tech </a:t>
            </a:r>
            <a:r>
              <a:rPr lang="en-GB" dirty="0" err="1" smtClean="0"/>
              <a:t>Summ</a:t>
            </a:r>
            <a:r>
              <a:rPr lang="en-GB" dirty="0" smtClean="0"/>
              <a:t> Fig. 2]</a:t>
            </a:r>
          </a:p>
          <a:p>
            <a:r>
              <a:rPr lang="en-GB" dirty="0" smtClean="0"/>
              <a:t>RCP8.5 ANN: Multi-model CMIP5 average mm/day change. </a:t>
            </a:r>
          </a:p>
          <a:p>
            <a:r>
              <a:rPr lang="en-GB" dirty="0" smtClean="0"/>
              <a:t>Hatching: multi-model mean change is small (&lt;1SD of internal variability)</a:t>
            </a:r>
          </a:p>
          <a:p>
            <a:r>
              <a:rPr lang="en-GB" dirty="0" smtClean="0"/>
              <a:t>Stippling: multi-model mean change is big (&gt;2SD of internal variability and 90% of models agree on sign)</a:t>
            </a:r>
          </a:p>
          <a:p>
            <a:endParaRPr lang="en-GB" dirty="0" smtClean="0"/>
          </a:p>
          <a:p>
            <a:r>
              <a:rPr lang="en-GB" dirty="0" smtClean="0"/>
              <a:t>P INTENSITY:</a:t>
            </a:r>
          </a:p>
          <a:p>
            <a:r>
              <a:rPr lang="en-GB" dirty="0" err="1" smtClean="0"/>
              <a:t>Percent</a:t>
            </a:r>
            <a:r>
              <a:rPr lang="en-GB" dirty="0" smtClean="0"/>
              <a:t> change in annual maximum 5-day precipitation 2081-2100 relative to 1981-2000 for RCP8.5 CMIP5 ensemble.</a:t>
            </a:r>
          </a:p>
          <a:p>
            <a:r>
              <a:rPr lang="en-GB" dirty="0" smtClean="0"/>
              <a:t>Fig. 12.26, Chapter 12.</a:t>
            </a:r>
          </a:p>
          <a:p>
            <a:r>
              <a:rPr lang="en-GB" dirty="0" smtClean="0"/>
              <a:t>Stippling </a:t>
            </a:r>
            <a:r>
              <a:rPr lang="en-GB" dirty="0" smtClean="0">
                <a:sym typeface="Wingdings" panose="05000000000000000000" pitchFamily="2" charset="2"/>
              </a:rPr>
              <a:t> significant change</a:t>
            </a:r>
            <a:r>
              <a:rPr lang="en-GB" dirty="0" smtClean="0"/>
              <a:t> </a:t>
            </a:r>
          </a:p>
          <a:p>
            <a:endParaRPr lang="en-GB" dirty="0" smtClean="0"/>
          </a:p>
          <a:p>
            <a:r>
              <a:rPr lang="en-GB" dirty="0" smtClean="0"/>
              <a:t>SOIL MOISTURE: [Tech </a:t>
            </a:r>
            <a:r>
              <a:rPr lang="en-GB" dirty="0" err="1" smtClean="0"/>
              <a:t>Summ</a:t>
            </a:r>
            <a:r>
              <a:rPr lang="en-GB" dirty="0" smtClean="0"/>
              <a:t>, Fig. 2]</a:t>
            </a:r>
          </a:p>
          <a:p>
            <a:r>
              <a:rPr lang="en-GB" dirty="0" smtClean="0"/>
              <a:t>RCP8.5 ANN change in %, Upper 10cm</a:t>
            </a:r>
          </a:p>
          <a:p>
            <a:r>
              <a:rPr lang="en-GB" dirty="0" smtClean="0"/>
              <a:t>Hatching: multi-model mean change is small (&lt;1SD of internal variability)</a:t>
            </a:r>
          </a:p>
          <a:p>
            <a:r>
              <a:rPr lang="en-GB" dirty="0" smtClean="0"/>
              <a:t>Stippling: multi-model mean change is big (&gt;2SD of internal variability and 90% of models agree on sign)</a:t>
            </a:r>
          </a:p>
          <a:p>
            <a:endParaRPr lang="en-GB" dirty="0"/>
          </a:p>
        </p:txBody>
      </p:sp>
      <p:sp>
        <p:nvSpPr>
          <p:cNvPr id="4" name="Slide Number Placeholder 3"/>
          <p:cNvSpPr>
            <a:spLocks noGrp="1"/>
          </p:cNvSpPr>
          <p:nvPr>
            <p:ph type="sldNum" sz="quarter" idx="10"/>
          </p:nvPr>
        </p:nvSpPr>
        <p:spPr/>
        <p:txBody>
          <a:bodyPr/>
          <a:lstStyle/>
          <a:p>
            <a:fld id="{29FDB257-6FD9-4ABC-A90E-F8C2E44FE70D}" type="slidenum">
              <a:rPr lang="en-GB" smtClean="0"/>
              <a:pPr/>
              <a:t>6</a:t>
            </a:fld>
            <a:endParaRPr lang="en-GB"/>
          </a:p>
        </p:txBody>
      </p:sp>
    </p:spTree>
    <p:extLst>
      <p:ext uri="{BB962C8B-B14F-4D97-AF65-F5344CB8AC3E}">
        <p14:creationId xmlns:p14="http://schemas.microsoft.com/office/powerpoint/2010/main" val="957060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Most of the water</a:t>
            </a:r>
            <a:r>
              <a:rPr lang="en-GB" baseline="0" dirty="0" smtClean="0"/>
              <a:t> in the air is invisible gaseous vapour. This water vapour produces a strong greenhouse effect and is also the fuel for precipitation. Simple physics dictates that the capacity for the atmosphere to carry water vapour rises rapidly with temperature. This causes a changes in climate to be larger (an amplifying or positive feedback) and also explains why we expect heavy rainfall events to become more intense as the planet warms.</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7</a:t>
            </a:fld>
            <a:endParaRPr lang="en-GB" altLang="en-US" dirty="0"/>
          </a:p>
        </p:txBody>
      </p:sp>
    </p:spTree>
    <p:extLst>
      <p:ext uri="{BB962C8B-B14F-4D97-AF65-F5344CB8AC3E}">
        <p14:creationId xmlns:p14="http://schemas.microsoft.com/office/powerpoint/2010/main" val="898537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animation shows total column water vapour (blue colours correspond to greater amounts of moisture). The arrows show strong flows of water in the atmosphere, often referred to as “Atmospheric Rivers”. These events can often lead to heavy mountain rainfall over a number of days resulting in flooding such as was experienced in Cumbria in November 2009 (the top right shows the river flow of the Eden at Temple </a:t>
            </a:r>
            <a:r>
              <a:rPr lang="en-GB" baseline="0" dirty="0" err="1" smtClean="0"/>
              <a:t>Sowerby</a:t>
            </a:r>
            <a:r>
              <a:rPr lang="en-GB" baseline="0" dirty="0" smtClean="0"/>
              <a:t> during late November 2009. Research has shown that increased water vapour in the air will intensify these Atmospheric River events i9ncreasing the severity of flooding resulting from similar events occurring in a warmer world.</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9</a:t>
            </a:fld>
            <a:endParaRPr lang="en-GB" altLang="en-US" dirty="0"/>
          </a:p>
        </p:txBody>
      </p:sp>
    </p:spTree>
    <p:extLst>
      <p:ext uri="{BB962C8B-B14F-4D97-AF65-F5344CB8AC3E}">
        <p14:creationId xmlns:p14="http://schemas.microsoft.com/office/powerpoint/2010/main" val="1690856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Observations confirm that water vapour and extreme precipitation increases</a:t>
            </a:r>
            <a:r>
              <a:rPr lang="en-GB" baseline="0" dirty="0" smtClean="0"/>
              <a:t> with warming. However, global changes in total precipitation are less coherent.</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10</a:t>
            </a:fld>
            <a:endParaRPr lang="en-GB" altLang="en-US" dirty="0"/>
          </a:p>
        </p:txBody>
      </p:sp>
    </p:spTree>
    <p:extLst>
      <p:ext uri="{BB962C8B-B14F-4D97-AF65-F5344CB8AC3E}">
        <p14:creationId xmlns:p14="http://schemas.microsoft.com/office/powerpoint/2010/main" val="3360800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ln/>
        </p:spPr>
      </p:sp>
      <p:sp>
        <p:nvSpPr>
          <p:cNvPr id="40962" name="Rectangle 3"/>
          <p:cNvSpPr>
            <a:spLocks noGrp="1" noChangeArrowheads="1"/>
          </p:cNvSpPr>
          <p:nvPr>
            <p:ph type="body" idx="1"/>
          </p:nvPr>
        </p:nvSpPr>
        <p:spPr>
          <a:noFill/>
          <a:ln/>
        </p:spPr>
        <p:txBody>
          <a:bodyPr/>
          <a:lstStyle/>
          <a:p>
            <a:r>
              <a:rPr lang="en-GB" dirty="0" smtClean="0">
                <a:latin typeface="Arial" charset="0"/>
              </a:rPr>
              <a:t>The plot shows precipitation changes for the wettest and driest tropical</a:t>
            </a:r>
            <a:r>
              <a:rPr lang="en-GB" baseline="0" dirty="0" smtClean="0">
                <a:latin typeface="Arial" charset="0"/>
              </a:rPr>
              <a:t> land regions wherever they are each year. Observations and simulations show a tendency for the wettest areas are currently becoming wetter and the driest regimes drier and this continues into the future. However, the wettest and driest regions move with time and so locally small changes in circulation pattern are extremely important.</a:t>
            </a:r>
            <a:endParaRPr lang="en-GB" dirty="0" smtClean="0">
              <a:latin typeface="Arial" charset="0"/>
            </a:endParaRPr>
          </a:p>
        </p:txBody>
      </p:sp>
    </p:spTree>
    <p:extLst>
      <p:ext uri="{BB962C8B-B14F-4D97-AF65-F5344CB8AC3E}">
        <p14:creationId xmlns:p14="http://schemas.microsoft.com/office/powerpoint/2010/main" val="279512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Changes in number of cyclones per month per unit area. There is not a strong signal of how storminess over</a:t>
            </a:r>
            <a:r>
              <a:rPr lang="en-GB" baseline="0" dirty="0" smtClean="0"/>
              <a:t> Europe will change in the future but the most extreme precipitation from storms is projected to increase.</a:t>
            </a:r>
            <a:endParaRPr lang="en-GB" dirty="0"/>
          </a:p>
        </p:txBody>
      </p:sp>
      <p:sp>
        <p:nvSpPr>
          <p:cNvPr id="4" name="Slide Number Placeholder 3"/>
          <p:cNvSpPr>
            <a:spLocks noGrp="1"/>
          </p:cNvSpPr>
          <p:nvPr>
            <p:ph type="sldNum" sz="quarter" idx="10"/>
          </p:nvPr>
        </p:nvSpPr>
        <p:spPr/>
        <p:txBody>
          <a:bodyPr/>
          <a:lstStyle/>
          <a:p>
            <a:pPr>
              <a:defRPr/>
            </a:pPr>
            <a:fld id="{525F3FF7-915F-41EF-89CC-E61BDAE14696}" type="slidenum">
              <a:rPr lang="en-US" smtClean="0"/>
              <a:pPr>
                <a:defRPr/>
              </a:pPr>
              <a:t>13</a:t>
            </a:fld>
            <a:endParaRPr lang="en-US"/>
          </a:p>
        </p:txBody>
      </p:sp>
    </p:spTree>
    <p:extLst>
      <p:ext uri="{BB962C8B-B14F-4D97-AF65-F5344CB8AC3E}">
        <p14:creationId xmlns:p14="http://schemas.microsoft.com/office/powerpoint/2010/main" val="2302289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txBox="1">
            <a:spLocks noGrp="1" noChangeArrowheads="1"/>
          </p:cNvSpPr>
          <p:nvPr/>
        </p:nvSpPr>
        <p:spPr bwMode="auto">
          <a:xfrm>
            <a:off x="3841750" y="9421813"/>
            <a:ext cx="2938463" cy="495300"/>
          </a:xfrm>
          <a:prstGeom prst="rect">
            <a:avLst/>
          </a:prstGeom>
          <a:noFill/>
          <a:ln w="9525">
            <a:noFill/>
            <a:miter lim="800000"/>
            <a:headEnd/>
            <a:tailEnd/>
          </a:ln>
        </p:spPr>
        <p:txBody>
          <a:bodyPr anchor="b"/>
          <a:lstStyle/>
          <a:p>
            <a:pPr algn="r"/>
            <a:fld id="{D4D8BAF4-65DC-4D2F-8586-E1BB98671AEF}" type="slidenum">
              <a:rPr lang="en-US" sz="1200"/>
              <a:pPr algn="r"/>
              <a:t>15</a:t>
            </a:fld>
            <a:endParaRPr lang="en-US" sz="120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r>
              <a:rPr lang="en-GB" smtClean="0">
                <a:latin typeface="Arial" charset="0"/>
              </a:rPr>
              <a:t>Projected Responses in Extreme Precipitation and Atmospheric Radiative Energy</a:t>
            </a:r>
            <a:endParaRPr lang="en-US" smtClean="0">
              <a:latin typeface="Arial" charset="0"/>
            </a:endParaRPr>
          </a:p>
        </p:txBody>
      </p:sp>
    </p:spTree>
    <p:extLst>
      <p:ext uri="{BB962C8B-B14F-4D97-AF65-F5344CB8AC3E}">
        <p14:creationId xmlns:p14="http://schemas.microsoft.com/office/powerpoint/2010/main" val="1895810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pPr/>
              <a:t>‹#›</a:t>
            </a:fld>
            <a:endParaRPr lang="en-GB" altLang="en-US"/>
          </a:p>
        </p:txBody>
      </p:sp>
      <p:sp>
        <p:nvSpPr>
          <p:cNvPr id="6" name="Content Placeholder 2"/>
          <p:cNvSpPr>
            <a:spLocks noGrp="1"/>
          </p:cNvSpPr>
          <p:nvPr>
            <p:ph idx="11"/>
          </p:nvPr>
        </p:nvSpPr>
        <p:spPr>
          <a:xfrm>
            <a:off x="424800" y="2214000"/>
            <a:ext cx="3888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Content Placeholder 2"/>
          <p:cNvSpPr>
            <a:spLocks noGrp="1"/>
          </p:cNvSpPr>
          <p:nvPr>
            <p:ph idx="12"/>
          </p:nvPr>
        </p:nvSpPr>
        <p:spPr>
          <a:xfrm>
            <a:off x="4581327" y="2214000"/>
            <a:ext cx="3888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55090379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TextBox 4"/>
          <p:cNvSpPr txBox="1">
            <a:spLocks noChangeArrowheads="1"/>
          </p:cNvSpPr>
          <p:nvPr userDrawn="1"/>
        </p:nvSpPr>
        <p:spPr bwMode="auto">
          <a:xfrm>
            <a:off x="-238125"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chemeClr val="tx1"/>
                </a:solidFill>
                <a:latin typeface="+mj-lt"/>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smtClean="0"/>
              <a:t>Click icon to add picture</a:t>
            </a:r>
            <a:endParaRPr lang="en-GB" dirty="0"/>
          </a:p>
        </p:txBody>
      </p:sp>
      <p:sp>
        <p:nvSpPr>
          <p:cNvPr id="11" name="Text Placeholder 10"/>
          <p:cNvSpPr>
            <a:spLocks noGrp="1"/>
          </p:cNvSpPr>
          <p:nvPr>
            <p:ph type="body" sz="quarter" idx="14" hasCustomPrompt="1"/>
          </p:nvPr>
        </p:nvSpPr>
        <p:spPr>
          <a:xfrm>
            <a:off x="251520" y="3794864"/>
            <a:ext cx="2304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smtClean="0"/>
              <a:t>Education is</a:t>
            </a:r>
            <a:endParaRPr lang="en-GB" dirty="0"/>
          </a:p>
        </p:txBody>
      </p:sp>
      <p:sp>
        <p:nvSpPr>
          <p:cNvPr id="12" name="Text Placeholder 10"/>
          <p:cNvSpPr>
            <a:spLocks noGrp="1"/>
          </p:cNvSpPr>
          <p:nvPr>
            <p:ph type="body" sz="quarter" idx="15" hasCustomPrompt="1"/>
          </p:nvPr>
        </p:nvSpPr>
        <p:spPr>
          <a:xfrm>
            <a:off x="251520" y="5857878"/>
            <a:ext cx="6984776"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3998380634"/>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282282585"/>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184663863"/>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9"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accent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328170634"/>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accent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56056774"/>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tx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044653840"/>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accent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307169246"/>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4037311900"/>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1785123185"/>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accent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178512318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pPr/>
              <a:t>‹#›</a:t>
            </a:fld>
            <a:endParaRPr lang="en-GB" altLang="en-US"/>
          </a:p>
        </p:txBody>
      </p:sp>
    </p:spTree>
    <p:extLst>
      <p:ext uri="{BB962C8B-B14F-4D97-AF65-F5344CB8AC3E}">
        <p14:creationId xmlns:p14="http://schemas.microsoft.com/office/powerpoint/2010/main" val="96310441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8FFFFA-72EE-4341-AAC3-151A90D5E5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2147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439523B7-438F-482D-B876-FA2007FECCAB}" type="datetimeFigureOut">
              <a:rPr lang="en-GB"/>
              <a:pPr>
                <a:defRPr/>
              </a:pPr>
              <a:t>18/11/2015</a:t>
            </a:fld>
            <a:endParaRPr lang="en-GB"/>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r>
              <a:rPr lang="en-GB"/>
              <a:t>MTMG16 2009 L3     </a:t>
            </a:r>
            <a:fld id="{69CF852A-2538-4F43-A252-C9CBD68EB679}" type="slidenum">
              <a:rPr lang="en-GB"/>
              <a:pPr>
                <a:defRPr/>
              </a:pPr>
              <a:t>‹#›</a:t>
            </a:fld>
            <a:endParaRPr lang="en-GB"/>
          </a:p>
        </p:txBody>
      </p:sp>
    </p:spTree>
    <p:extLst>
      <p:ext uri="{BB962C8B-B14F-4D97-AF65-F5344CB8AC3E}">
        <p14:creationId xmlns:p14="http://schemas.microsoft.com/office/powerpoint/2010/main" val="1285383471"/>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GB"/>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10F85860-FF9C-4159-8D9C-8DD8E16800EA}" type="slidenum">
              <a:rPr lang="en-GB"/>
              <a:pPr/>
              <a:t>‹#›</a:t>
            </a:fld>
            <a:endParaRPr lang="en-GB"/>
          </a:p>
        </p:txBody>
      </p:sp>
    </p:spTree>
    <p:extLst>
      <p:ext uri="{BB962C8B-B14F-4D97-AF65-F5344CB8AC3E}">
        <p14:creationId xmlns:p14="http://schemas.microsoft.com/office/powerpoint/2010/main" val="2123959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3" name="Rectangle 22"/>
          <p:cNvSpPr/>
          <p:nvPr/>
        </p:nvSpPr>
        <p:spPr bwMode="hidden">
          <a:xfrm>
            <a:off x="0" y="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a:p>
        </p:txBody>
      </p:sp>
      <p:sp>
        <p:nvSpPr>
          <p:cNvPr id="3083"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3084" name="Rectangle 12"/>
          <p:cNvSpPr>
            <a:spLocks noGrp="1" noChangeArrowheads="1"/>
          </p:cNvSpPr>
          <p:nvPr>
            <p:ph type="subTitle" idx="1"/>
          </p:nvPr>
        </p:nvSpPr>
        <p:spPr>
          <a:xfrm>
            <a:off x="424800" y="4653136"/>
            <a:ext cx="8280000"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pPr/>
              <a:t>‹#›</a:t>
            </a:fld>
            <a:endParaRPr lang="en-GB" altLang="en-US" dirty="0"/>
          </a:p>
        </p:txBody>
      </p:sp>
      <p:sp>
        <p:nvSpPr>
          <p:cNvPr id="28" name="TextBox 27"/>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29"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smtClean="0"/>
              <a:t>Wednesday, 11 June 2014</a:t>
            </a:r>
            <a:endParaRPr lang="en-GB" dirty="0"/>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pic>
        <p:nvPicPr>
          <p:cNvPr id="15" name="Picture 4"/>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3"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8"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
        <p:nvSpPr>
          <p:cNvPr id="17" name="TextBox 16"/>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smtClean="0">
                <a:ln>
                  <a:noFill/>
                </a:ln>
                <a:solidFill>
                  <a:schemeClr val="bg2"/>
                </a:solidFill>
                <a:effectLst/>
                <a:uLnTx/>
                <a:uFillTx/>
                <a:latin typeface="Effra"/>
              </a:rPr>
              <a:t>Copyright University of Reading</a:t>
            </a:r>
            <a:endParaRPr kumimoji="0" lang="en-GB" sz="800" b="0" i="0" u="none" strike="noStrike" kern="0" cap="none" spc="0" normalizeH="0" baseline="0" noProof="0" dirty="0">
              <a:ln>
                <a:noFill/>
              </a:ln>
              <a:solidFill>
                <a:schemeClr val="bg2"/>
              </a:solidFill>
              <a:effectLst/>
              <a:uLnTx/>
              <a:uFillTx/>
              <a:latin typeface="Effra"/>
            </a:endParaRPr>
          </a:p>
        </p:txBody>
      </p:sp>
    </p:spTree>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084" name="Rectangle 12"/>
          <p:cNvSpPr>
            <a:spLocks noGrp="1" noChangeArrowheads="1"/>
          </p:cNvSpPr>
          <p:nvPr>
            <p:ph type="subTitle" idx="1"/>
          </p:nvPr>
        </p:nvSpPr>
        <p:spPr>
          <a:xfrm>
            <a:off x="424800" y="4653136"/>
            <a:ext cx="7920038"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pPr/>
              <a:t>‹#›</a:t>
            </a:fld>
            <a:endParaRPr lang="en-GB" altLang="en-US" dirty="0"/>
          </a:p>
        </p:txBody>
      </p:sp>
      <p:sp>
        <p:nvSpPr>
          <p:cNvPr id="28" name="TextBox 2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
        <p:nvSpPr>
          <p:cNvPr id="14"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15"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16" name="Footer Placeholder 2"/>
          <p:cNvSpPr>
            <a:spLocks noGrp="1"/>
          </p:cNvSpPr>
          <p:nvPr>
            <p:ph type="ftr" sz="quarter" idx="3"/>
          </p:nvPr>
        </p:nvSpPr>
        <p:spPr>
          <a:xfrm>
            <a:off x="3124200" y="6237312"/>
            <a:ext cx="2895600" cy="252000"/>
          </a:xfrm>
          <a:prstGeom prst="rect">
            <a:avLst/>
          </a:prstGeom>
        </p:spPr>
        <p:txBody>
          <a:bodyPr vert="horz" lIns="0" tIns="0" rIns="0" bIns="0" rtlCol="0" anchor="t" anchorCtr="0"/>
          <a:lstStyle>
            <a:lvl1pPr algn="ctr">
              <a:defRPr sz="1200">
                <a:solidFill>
                  <a:schemeClr val="bg2"/>
                </a:solidFill>
                <a:latin typeface="+mn-lt"/>
              </a:defRPr>
            </a:lvl1pPr>
          </a:lstStyle>
          <a:p>
            <a:r>
              <a:rPr lang="en-GB" smtClean="0"/>
              <a:t>Copyright University of Reading</a:t>
            </a:r>
            <a:endParaRPr lang="en-GB" dirty="0"/>
          </a:p>
        </p:txBody>
      </p:sp>
      <p:sp>
        <p:nvSpPr>
          <p:cNvPr id="17"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smtClean="0"/>
              <a:t>Wednesday, 11 June 2014</a:t>
            </a:r>
            <a:endParaRPr lang="en-GB" dirty="0"/>
          </a:p>
        </p:txBody>
      </p:sp>
      <p:sp>
        <p:nvSpPr>
          <p:cNvPr id="19" name="TextBox 18"/>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smtClean="0">
                <a:ln>
                  <a:noFill/>
                </a:ln>
                <a:solidFill>
                  <a:schemeClr val="bg2"/>
                </a:solidFill>
                <a:effectLst/>
                <a:uLnTx/>
                <a:uFillTx/>
                <a:latin typeface="Effra"/>
              </a:rPr>
              <a:t>Copyright University of Reading</a:t>
            </a:r>
            <a:endParaRPr kumimoji="0" lang="en-GB" sz="800" b="0" i="0" u="none" strike="noStrike" kern="0" cap="none" spc="0" normalizeH="0" baseline="0" noProof="0" dirty="0">
              <a:ln>
                <a:noFill/>
              </a:ln>
              <a:solidFill>
                <a:schemeClr val="bg2"/>
              </a:solidFill>
              <a:effectLst/>
              <a:uLnTx/>
              <a:uFillTx/>
              <a:latin typeface="Effra"/>
            </a:endParaRPr>
          </a:p>
        </p:txBody>
      </p:sp>
      <p:sp>
        <p:nvSpPr>
          <p:cNvPr id="20"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Tree>
    <p:extLst>
      <p:ext uri="{BB962C8B-B14F-4D97-AF65-F5344CB8AC3E}">
        <p14:creationId xmlns:p14="http://schemas.microsoft.com/office/powerpoint/2010/main" val="2691051544"/>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pPr/>
              <a:t>‹#›</a:t>
            </a:fld>
            <a:endParaRPr lang="en-GB" altLang="en-US" dirty="0"/>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Tree>
    <p:extLst>
      <p:ext uri="{BB962C8B-B14F-4D97-AF65-F5344CB8AC3E}">
        <p14:creationId xmlns:p14="http://schemas.microsoft.com/office/powerpoint/2010/main" val="249850555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pPr/>
              <a:t>‹#›</a:t>
            </a:fld>
            <a:endParaRPr lang="en-GB" altLang="en-US" dirty="0"/>
          </a:p>
        </p:txBody>
      </p:sp>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9" name="Content Placeholder 2"/>
          <p:cNvSpPr>
            <a:spLocks noGrp="1"/>
          </p:cNvSpPr>
          <p:nvPr>
            <p:ph idx="11"/>
          </p:nvPr>
        </p:nvSpPr>
        <p:spPr>
          <a:xfrm>
            <a:off x="424800"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2"/>
          <p:cNvSpPr>
            <a:spLocks noGrp="1"/>
          </p:cNvSpPr>
          <p:nvPr>
            <p:ph idx="12"/>
          </p:nvPr>
        </p:nvSpPr>
        <p:spPr>
          <a:xfrm>
            <a:off x="4581327"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64484830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Content Placeholder 5"/>
          <p:cNvSpPr>
            <a:spLocks noGrp="1"/>
          </p:cNvSpPr>
          <p:nvPr>
            <p:ph sz="quarter" idx="11"/>
          </p:nvPr>
        </p:nvSpPr>
        <p:spPr>
          <a:xfrm>
            <a:off x="424800" y="476672"/>
            <a:ext cx="8280000" cy="5904656"/>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1899214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 name="Content Placeholder 5"/>
          <p:cNvSpPr>
            <a:spLocks noGrp="1"/>
          </p:cNvSpPr>
          <p:nvPr>
            <p:ph sz="quarter" idx="1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70921445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TextBox 4"/>
          <p:cNvSpPr txBox="1">
            <a:spLocks noChangeArrowheads="1"/>
          </p:cNvSpPr>
          <p:nvPr userDrawn="1"/>
        </p:nvSpPr>
        <p:spPr bwMode="auto">
          <a:xfrm>
            <a:off x="-252536"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chemeClr val="bg1"/>
                </a:solidFill>
                <a:latin typeface="+mj-lt"/>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smtClean="0"/>
              <a:t>Click icon to add picture</a:t>
            </a:r>
            <a:endParaRPr lang="en-GB" dirty="0"/>
          </a:p>
        </p:txBody>
      </p:sp>
      <p:sp>
        <p:nvSpPr>
          <p:cNvPr id="8" name="Text Placeholder 10"/>
          <p:cNvSpPr>
            <a:spLocks noGrp="1"/>
          </p:cNvSpPr>
          <p:nvPr>
            <p:ph type="body" sz="quarter" idx="14" hasCustomPrompt="1"/>
          </p:nvPr>
        </p:nvSpPr>
        <p:spPr>
          <a:xfrm>
            <a:off x="251520" y="3794864"/>
            <a:ext cx="2304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smtClean="0"/>
              <a:t>Education is</a:t>
            </a:r>
            <a:endParaRPr lang="en-GB" dirty="0"/>
          </a:p>
        </p:txBody>
      </p:sp>
      <p:sp>
        <p:nvSpPr>
          <p:cNvPr id="11" name="Text Placeholder 10"/>
          <p:cNvSpPr>
            <a:spLocks noGrp="1"/>
          </p:cNvSpPr>
          <p:nvPr>
            <p:ph type="body" sz="quarter" idx="15" hasCustomPrompt="1"/>
          </p:nvPr>
        </p:nvSpPr>
        <p:spPr>
          <a:xfrm>
            <a:off x="251520" y="5857878"/>
            <a:ext cx="6984776"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1689526319"/>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524750" y="438150"/>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24800" y="123480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smtClean="0"/>
              <a:t>Click to edit Master title style</a:t>
            </a:r>
            <a:endParaRPr lang="en-GB" altLang="en-US" dirty="0" smtClean="0"/>
          </a:p>
        </p:txBody>
      </p:sp>
      <p:sp>
        <p:nvSpPr>
          <p:cNvPr id="1027" name="Rectangle 3"/>
          <p:cNvSpPr>
            <a:spLocks noGrp="1" noChangeArrowheads="1"/>
          </p:cNvSpPr>
          <p:nvPr>
            <p:ph type="body" idx="1"/>
          </p:nvPr>
        </p:nvSpPr>
        <p:spPr bwMode="auto">
          <a:xfrm>
            <a:off x="424800" y="221400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3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fld id="{44C01B32-D1A0-401C-8867-70456BBB1E87}" type="slidenum">
              <a:rPr lang="en-GB" altLang="en-US" smtClean="0"/>
              <a:pPr/>
              <a:t>‹#›</a:t>
            </a:fld>
            <a:endParaRPr lang="en-GB" altLang="en-US" dirty="0"/>
          </a:p>
        </p:txBody>
      </p:sp>
      <p:pic>
        <p:nvPicPr>
          <p:cNvPr id="1074" name="Picture 50" descr="Device-wine"/>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hidden">
          <a:xfrm>
            <a:off x="7524750" y="438150"/>
            <a:ext cx="1184275" cy="385763"/>
          </a:xfrm>
          <a:prstGeom prst="rect">
            <a:avLst/>
          </a:prstGeom>
          <a:solidFill>
            <a:schemeClr val="accent1"/>
          </a:solidFill>
        </p:spPr>
      </p:pic>
      <p:pic>
        <p:nvPicPr>
          <p:cNvPr id="1079" name="Picture 55" descr="Device-white"/>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tx1"/>
                </a:solidFill>
                <a:latin typeface="Effra Light" pitchFamily="34" charset="0"/>
              </a:rPr>
              <a:t>LIMITLESS </a:t>
            </a:r>
            <a:r>
              <a:rPr lang="en-GB" altLang="en-US" sz="1400" dirty="0">
                <a:solidFill>
                  <a:schemeClr val="tx1"/>
                </a:solidFill>
                <a:latin typeface="Effra Heavy" pitchFamily="34" charset="0"/>
              </a:rPr>
              <a:t>POTENTIAL</a:t>
            </a:r>
            <a:r>
              <a:rPr lang="en-GB" altLang="en-US" sz="1400" dirty="0">
                <a:solidFill>
                  <a:schemeClr val="tx1"/>
                </a:solidFill>
                <a:latin typeface="Effra Light" pitchFamily="34" charset="0"/>
              </a:rPr>
              <a:t> | LIMITLESS </a:t>
            </a:r>
            <a:r>
              <a:rPr lang="en-GB" altLang="en-US" sz="1400" dirty="0">
                <a:solidFill>
                  <a:schemeClr val="tx1"/>
                </a:solidFill>
                <a:latin typeface="Effra Heavy" pitchFamily="34" charset="0"/>
              </a:rPr>
              <a:t>OPPORTUNITIES</a:t>
            </a:r>
            <a:r>
              <a:rPr lang="en-GB" altLang="en-US" sz="1400" dirty="0">
                <a:solidFill>
                  <a:schemeClr val="tx1"/>
                </a:solidFill>
                <a:latin typeface="Effra Light" pitchFamily="34" charset="0"/>
              </a:rPr>
              <a:t> | LIMITLESS </a:t>
            </a:r>
            <a:r>
              <a:rPr lang="en-GB" altLang="en-US" sz="1400" dirty="0">
                <a:solidFill>
                  <a:schemeClr val="tx1"/>
                </a:solidFill>
                <a:latin typeface="Effra Heavy" pitchFamily="34" charset="0"/>
              </a:rPr>
              <a:t>IMPACT</a:t>
            </a:r>
          </a:p>
        </p:txBody>
      </p:sp>
    </p:spTree>
  </p:cSld>
  <p:clrMap bg1="lt1" tx1="dk1" bg2="lt2" tx2="dk2" accent1="accent1" accent2="accent2" accent3="accent3" accent4="accent4" accent5="accent5" accent6="accent6" hlink="hlink" folHlink="folHlink"/>
  <p:sldLayoutIdLst>
    <p:sldLayoutId id="2147483699" r:id="rId1"/>
    <p:sldLayoutId id="2147483697" r:id="rId2"/>
    <p:sldLayoutId id="2147483705" r:id="rId3"/>
    <p:sldLayoutId id="2147483696" r:id="rId4"/>
    <p:sldLayoutId id="2147483698" r:id="rId5"/>
    <p:sldLayoutId id="2147483700" r:id="rId6"/>
    <p:sldLayoutId id="2147483701" r:id="rId7"/>
    <p:sldLayoutId id="2147483702" r:id="rId8"/>
    <p:sldLayoutId id="2147483706" r:id="rId9"/>
    <p:sldLayoutId id="2147483707" r:id="rId10"/>
    <p:sldLayoutId id="2147483708" r:id="rId11"/>
    <p:sldLayoutId id="2147483713" r:id="rId12"/>
    <p:sldLayoutId id="2147483709" r:id="rId13"/>
    <p:sldLayoutId id="2147483710" r:id="rId14"/>
    <p:sldLayoutId id="2147483711" r:id="rId15"/>
    <p:sldLayoutId id="2147483712" r:id="rId16"/>
    <p:sldLayoutId id="2147483714" r:id="rId17"/>
    <p:sldLayoutId id="2147483715" r:id="rId18"/>
    <p:sldLayoutId id="2147483716" r:id="rId19"/>
    <p:sldLayoutId id="2147483719" r:id="rId20"/>
    <p:sldLayoutId id="2147483720" r:id="rId21"/>
    <p:sldLayoutId id="2147483721" r:id="rId22"/>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fade">
                                      <p:cBhvr>
                                        <p:cTn id="12" dur="1000"/>
                                        <p:tgtEl>
                                          <p:spTgt spid="10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fade">
                                      <p:cBhvr>
                                        <p:cTn id="17" dur="1000"/>
                                        <p:tgtEl>
                                          <p:spTgt spid="10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bldLvl="5">
        <p:tmplLst>
          <p:tmpl lvl="1">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Lst>
      </p:bldP>
    </p:bldLst>
  </p:timing>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link.springer.com/article/10.1007/s10712-012-9213-z"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nature.com/nature/journal/v419/n6903/abs/nature01092.html" TargetMode="External"/><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hyperlink" Target="http://www.nature.com/nature/journal/v470/n7334/full/470344a.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www.nature.com/ngeo/journal/v7/n10/full/ngeo2243.html" TargetMode="External"/><Relationship Id="rId4" Type="http://schemas.openxmlformats.org/officeDocument/2006/relationships/hyperlink" Target="http://iopscience.iop.org/1748-9326/8/3/03400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29.png"/><Relationship Id="rId4" Type="http://schemas.openxmlformats.org/officeDocument/2006/relationships/hyperlink" Target="http://dx.doi.org/10.1175/JCLI-D-12-00573.1"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ukcip.org.uk/uk-impacts/uk-maps/maps/precipitation/" TargetMode="External"/><Relationship Id="rId2" Type="http://schemas.openxmlformats.org/officeDocument/2006/relationships/image" Target="../media/image33.wmf"/><Relationship Id="rId1" Type="http://schemas.openxmlformats.org/officeDocument/2006/relationships/slideLayout" Target="../slideLayouts/slideLayout20.xml"/><Relationship Id="rId4" Type="http://schemas.openxmlformats.org/officeDocument/2006/relationships/image" Target="../media/image34.gif"/></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9.jpe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1.xml"/><Relationship Id="rId5" Type="http://schemas.openxmlformats.org/officeDocument/2006/relationships/hyperlink" Target="http://www.metlink.org/climate/pcc-updates-science-teachers/#6" TargetMode="External"/><Relationship Id="rId4" Type="http://schemas.openxmlformats.org/officeDocument/2006/relationships/hyperlink" Target="http://www.metlink.org/wp-content/uploads/2014/05/10.51.jpg"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www.climatechange2013.org/images/report/WG1AR5_SPM_FINAL.pdf" TargetMode="External"/><Relationship Id="rId3" Type="http://schemas.openxmlformats.org/officeDocument/2006/relationships/image" Target="../media/image38.emf"/><Relationship Id="rId7" Type="http://schemas.openxmlformats.org/officeDocument/2006/relationships/image" Target="../media/image42.emf"/><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19.xml.rels><?xml version="1.0" encoding="UTF-8" standalone="yes"?>
<Relationships xmlns="http://schemas.openxmlformats.org/package/2006/relationships"><Relationship Id="rId3" Type="http://schemas.openxmlformats.org/officeDocument/2006/relationships/hyperlink" Target="http://www.climate-lab-book.ac.uk/2013/what-will-the-simulations-do-next/" TargetMode="External"/><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dx.doi.org/10.1175/JCLI-D-11-00354.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greenfacts.org/en/water-resources/index.ht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cgd.ucar.edu/cas/adai/papers/Trenberth_etal_JHM07.pdf" TargetMode="External"/><Relationship Id="rId2" Type="http://schemas.openxmlformats.org/officeDocument/2006/relationships/image" Target="../media/image11.jpeg"/><Relationship Id="rId1" Type="http://schemas.openxmlformats.org/officeDocument/2006/relationships/slideLayout" Target="../slideLayouts/slideLayout20.xml"/><Relationship Id="rId4" Type="http://schemas.openxmlformats.org/officeDocument/2006/relationships/hyperlink" Target="http://dx.doi.org/10.1175/2011JCLI4171.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wmf"/><Relationship Id="rId7" Type="http://schemas.openxmlformats.org/officeDocument/2006/relationships/hyperlink" Target="http://www.met.reading.ac.uk/~sgs02rpa/PAPERS/Allan13SG.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hyperlink" Target="http://www.sciencemag.org/content/321/5895/1481.abstract" TargetMode="External"/><Relationship Id="rId4" Type="http://schemas.openxmlformats.org/officeDocument/2006/relationships/hyperlink" Target="http://www.google.co.uk/url?sa=t&amp;rct=j&amp;q=trenberth%202003%20changing%20character%20of%20precipitation&amp;source=web&amp;cd=1&amp;ved=0CCUQFjAA&amp;url=http://portal.iri.columbia.edu/~alesall/ouagaCILSS/articles/trenberth_bams2003.pdf&amp;ei=b-4rT6ieLsLv8APox6iADw&amp;usg=AFQjCNEThn97wRYTiR1hE46Hw4NnGP83tQ&amp;cad=rja"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www.met.reading.ac.uk/~sgs02rpa/MISC/tcw-Nov2009.gif" TargetMode="External"/><Relationship Id="rId3" Type="http://schemas.openxmlformats.org/officeDocument/2006/relationships/image" Target="../media/image23.wmf"/><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iopscience.iop.org/1748-9326/8/3/034010" TargetMode="External"/><Relationship Id="rId4" Type="http://schemas.openxmlformats.org/officeDocument/2006/relationships/hyperlink" Target="http://www.agu.org/pubs/crossref/2011/2011GL049783.shtml" TargetMode="External"/><Relationship Id="rId9" Type="http://schemas.openxmlformats.org/officeDocument/2006/relationships/image" Target="../media/image2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Climate change and the global water cycle</a:t>
            </a:r>
          </a:p>
        </p:txBody>
      </p:sp>
      <p:sp>
        <p:nvSpPr>
          <p:cNvPr id="3" name="Subtitle 2"/>
          <p:cNvSpPr>
            <a:spLocks noGrp="1"/>
          </p:cNvSpPr>
          <p:nvPr>
            <p:ph type="subTitle" idx="1"/>
          </p:nvPr>
        </p:nvSpPr>
        <p:spPr/>
        <p:txBody>
          <a:bodyPr/>
          <a:lstStyle/>
          <a:p>
            <a:r>
              <a:rPr lang="en-GB" sz="2800" dirty="0" smtClean="0"/>
              <a:t>Richard Allan</a:t>
            </a:r>
            <a:endParaRPr lang="en-GB" sz="2800" dirty="0"/>
          </a:p>
        </p:txBody>
      </p:sp>
      <p:sp>
        <p:nvSpPr>
          <p:cNvPr id="4" name="Slide Number Placeholder 3"/>
          <p:cNvSpPr>
            <a:spLocks noGrp="1"/>
          </p:cNvSpPr>
          <p:nvPr>
            <p:ph type="sldNum" sz="quarter" idx="4"/>
          </p:nvPr>
        </p:nvSpPr>
        <p:spPr/>
        <p:txBody>
          <a:bodyPr/>
          <a:lstStyle/>
          <a:p>
            <a:fld id="{44C01B32-D1A0-401C-8867-70456BBB1E87}" type="slidenum">
              <a:rPr lang="en-GB" altLang="en-US" smtClean="0"/>
              <a:pPr/>
              <a:t>1</a:t>
            </a:fld>
            <a:endParaRPr lang="en-GB" altLang="en-US" dirty="0"/>
          </a:p>
        </p:txBody>
      </p:sp>
      <p:sp>
        <p:nvSpPr>
          <p:cNvPr id="5" name="Text Placeholder 4"/>
          <p:cNvSpPr>
            <a:spLocks noGrp="1"/>
          </p:cNvSpPr>
          <p:nvPr>
            <p:ph type="body" sz="quarter" idx="13"/>
          </p:nvPr>
        </p:nvSpPr>
        <p:spPr>
          <a:xfrm>
            <a:off x="417512" y="0"/>
            <a:ext cx="2858344" cy="651662"/>
          </a:xfrm>
        </p:spPr>
        <p:txBody>
          <a:bodyPr/>
          <a:lstStyle/>
          <a:p>
            <a:r>
              <a:rPr lang="en-GB" dirty="0" smtClean="0"/>
              <a:t>Department of Meteorology</a:t>
            </a:r>
            <a:endParaRPr lang="en-GB" dirty="0"/>
          </a:p>
        </p:txBody>
      </p:sp>
      <p:pic>
        <p:nvPicPr>
          <p:cNvPr id="7" name="Picture Placeholder 6"/>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t="11965" b="52112"/>
          <a:stretch/>
        </p:blipFill>
        <p:spPr>
          <a:xfrm>
            <a:off x="0" y="2204864"/>
            <a:ext cx="9144000" cy="2448272"/>
          </a:xfrm>
        </p:spPr>
      </p:pic>
    </p:spTree>
    <p:extLst>
      <p:ext uri="{BB962C8B-B14F-4D97-AF65-F5344CB8AC3E}">
        <p14:creationId xmlns:p14="http://schemas.microsoft.com/office/powerpoint/2010/main" val="94167045"/>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46646"/>
            <a:ext cx="7200800" cy="778098"/>
          </a:xfrm>
        </p:spPr>
        <p:txBody>
          <a:bodyPr/>
          <a:lstStyle/>
          <a:p>
            <a:r>
              <a:rPr lang="en-GB" sz="3600" dirty="0" smtClean="0"/>
              <a:t>Current changes in THE</a:t>
            </a:r>
            <a:br>
              <a:rPr lang="en-GB" sz="3600" dirty="0" smtClean="0"/>
            </a:br>
            <a:r>
              <a:rPr lang="en-GB" sz="3600" dirty="0" smtClean="0"/>
              <a:t>global water cycle</a:t>
            </a:r>
            <a:endParaRPr lang="en-GB" sz="3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3" y="1268760"/>
            <a:ext cx="6055299" cy="5099233"/>
          </a:xfrm>
          <a:prstGeom prst="rect">
            <a:avLst/>
          </a:prstGeom>
        </p:spPr>
      </p:pic>
      <p:sp>
        <p:nvSpPr>
          <p:cNvPr id="5" name="TextBox 4"/>
          <p:cNvSpPr txBox="1"/>
          <p:nvPr/>
        </p:nvSpPr>
        <p:spPr>
          <a:xfrm>
            <a:off x="6737089" y="5229200"/>
            <a:ext cx="2160240" cy="1015663"/>
          </a:xfrm>
          <a:prstGeom prst="rect">
            <a:avLst/>
          </a:prstGeom>
          <a:noFill/>
        </p:spPr>
        <p:txBody>
          <a:bodyPr wrap="square" rtlCol="0">
            <a:spAutoFit/>
          </a:bodyPr>
          <a:lstStyle/>
          <a:p>
            <a:pPr lvl="0">
              <a:spcBef>
                <a:spcPct val="50000"/>
              </a:spcBef>
            </a:pPr>
            <a:r>
              <a:rPr lang="en-GB" sz="2000" dirty="0" smtClean="0">
                <a:solidFill>
                  <a:schemeClr val="tx1"/>
                </a:solidFill>
                <a:latin typeface="Calibri" pitchFamily="34" charset="0"/>
              </a:rPr>
              <a:t>Adapted from: </a:t>
            </a:r>
            <a:r>
              <a:rPr lang="en-GB" sz="2000" dirty="0" smtClean="0">
                <a:solidFill>
                  <a:srgbClr val="000000"/>
                </a:solidFill>
                <a:latin typeface="Calibri" pitchFamily="34" charset="0"/>
                <a:hlinkClick r:id="rId4"/>
              </a:rPr>
              <a:t>Allan </a:t>
            </a:r>
            <a:r>
              <a:rPr lang="en-GB" sz="2000" dirty="0">
                <a:solidFill>
                  <a:srgbClr val="000000"/>
                </a:solidFill>
                <a:latin typeface="Calibri" pitchFamily="34" charset="0"/>
                <a:hlinkClick r:id="rId4"/>
              </a:rPr>
              <a:t>et al. (</a:t>
            </a:r>
            <a:r>
              <a:rPr lang="en-GB" sz="2000" dirty="0" smtClean="0">
                <a:solidFill>
                  <a:srgbClr val="000000"/>
                </a:solidFill>
                <a:latin typeface="Calibri" pitchFamily="34" charset="0"/>
                <a:hlinkClick r:id="rId4"/>
              </a:rPr>
              <a:t>2014) </a:t>
            </a:r>
            <a:r>
              <a:rPr lang="en-GB" sz="2000" dirty="0" err="1">
                <a:solidFill>
                  <a:srgbClr val="000000"/>
                </a:solidFill>
                <a:latin typeface="Calibri" pitchFamily="34" charset="0"/>
                <a:hlinkClick r:id="rId4"/>
              </a:rPr>
              <a:t>Surv</a:t>
            </a:r>
            <a:r>
              <a:rPr lang="en-GB" sz="2000" dirty="0">
                <a:solidFill>
                  <a:srgbClr val="000000"/>
                </a:solidFill>
                <a:latin typeface="Calibri" pitchFamily="34" charset="0"/>
                <a:hlinkClick r:id="rId4"/>
              </a:rPr>
              <a:t>. </a:t>
            </a:r>
            <a:r>
              <a:rPr lang="en-GB" sz="2000" dirty="0" err="1" smtClean="0">
                <a:solidFill>
                  <a:srgbClr val="000000"/>
                </a:solidFill>
                <a:latin typeface="Calibri" pitchFamily="34" charset="0"/>
                <a:hlinkClick r:id="rId4"/>
              </a:rPr>
              <a:t>Geophys</a:t>
            </a:r>
            <a:endParaRPr lang="en-GB" sz="2000" dirty="0">
              <a:solidFill>
                <a:srgbClr val="000000"/>
              </a:solidFill>
              <a:latin typeface="Calibri" pitchFamily="34" charset="0"/>
            </a:endParaRPr>
          </a:p>
        </p:txBody>
      </p:sp>
      <p:cxnSp>
        <p:nvCxnSpPr>
          <p:cNvPr id="7" name="Straight Arrow Connector 6"/>
          <p:cNvCxnSpPr/>
          <p:nvPr/>
        </p:nvCxnSpPr>
        <p:spPr bwMode="auto">
          <a:xfrm>
            <a:off x="6156176" y="2132856"/>
            <a:ext cx="902786" cy="648072"/>
          </a:xfrm>
          <a:prstGeom prst="straightConnector1">
            <a:avLst/>
          </a:prstGeom>
          <a:noFill/>
          <a:ln w="63500" cap="flat" cmpd="sng" algn="ctr">
            <a:solidFill>
              <a:srgbClr val="FF0000"/>
            </a:solidFill>
            <a:prstDash val="solid"/>
            <a:round/>
            <a:headEnd type="none" w="med" len="med"/>
            <a:tailEnd type="arrow"/>
          </a:ln>
          <a:effectLst/>
        </p:spPr>
      </p:cxnSp>
      <p:cxnSp>
        <p:nvCxnSpPr>
          <p:cNvPr id="8" name="Straight Arrow Connector 7"/>
          <p:cNvCxnSpPr/>
          <p:nvPr/>
        </p:nvCxnSpPr>
        <p:spPr bwMode="auto">
          <a:xfrm flipV="1">
            <a:off x="6156176" y="3090446"/>
            <a:ext cx="902786" cy="626586"/>
          </a:xfrm>
          <a:prstGeom prst="straightConnector1">
            <a:avLst/>
          </a:prstGeom>
          <a:noFill/>
          <a:ln w="63500" cap="flat" cmpd="sng" algn="ctr">
            <a:solidFill>
              <a:srgbClr val="FF0000"/>
            </a:solidFill>
            <a:prstDash val="solid"/>
            <a:round/>
            <a:headEnd type="none" w="med" len="med"/>
            <a:tailEnd type="arrow"/>
          </a:ln>
          <a:effectLst/>
        </p:spPr>
      </p:cxnSp>
      <p:sp>
        <p:nvSpPr>
          <p:cNvPr id="10" name="TextBox 9"/>
          <p:cNvSpPr txBox="1"/>
          <p:nvPr/>
        </p:nvSpPr>
        <p:spPr>
          <a:xfrm>
            <a:off x="7058962" y="2577098"/>
            <a:ext cx="1905526" cy="1631216"/>
          </a:xfrm>
          <a:prstGeom prst="rect">
            <a:avLst/>
          </a:prstGeom>
          <a:noFill/>
          <a:ln>
            <a:solidFill>
              <a:srgbClr val="FF0000"/>
            </a:solidFill>
          </a:ln>
        </p:spPr>
        <p:txBody>
          <a:bodyPr wrap="square" rtlCol="0">
            <a:spAutoFit/>
          </a:bodyPr>
          <a:lstStyle/>
          <a:p>
            <a:r>
              <a:rPr lang="en-GB" sz="2000" dirty="0" smtClean="0">
                <a:solidFill>
                  <a:schemeClr val="tx1"/>
                </a:solidFill>
              </a:rPr>
              <a:t>Water vapour increases by around 7% for each degree C of warming.</a:t>
            </a:r>
          </a:p>
        </p:txBody>
      </p:sp>
      <p:cxnSp>
        <p:nvCxnSpPr>
          <p:cNvPr id="6" name="Straight Connector 5"/>
          <p:cNvCxnSpPr/>
          <p:nvPr/>
        </p:nvCxnSpPr>
        <p:spPr bwMode="auto">
          <a:xfrm flipV="1">
            <a:off x="2483768" y="3573016"/>
            <a:ext cx="3384376" cy="360040"/>
          </a:xfrm>
          <a:prstGeom prst="line">
            <a:avLst/>
          </a:prstGeom>
          <a:noFill/>
          <a:ln w="25400" cap="flat" cmpd="sng" algn="ctr">
            <a:solidFill>
              <a:srgbClr val="139113"/>
            </a:solidFill>
            <a:prstDash val="solid"/>
            <a:round/>
            <a:headEnd type="none" w="med" len="med"/>
            <a:tailEnd type="arrow" w="med" len="med"/>
          </a:ln>
          <a:effectLst/>
        </p:spPr>
      </p:cxnSp>
      <p:sp>
        <p:nvSpPr>
          <p:cNvPr id="13" name="TextBox 12"/>
          <p:cNvSpPr txBox="1"/>
          <p:nvPr/>
        </p:nvSpPr>
        <p:spPr>
          <a:xfrm>
            <a:off x="2051720" y="3090446"/>
            <a:ext cx="2304256" cy="338554"/>
          </a:xfrm>
          <a:prstGeom prst="rect">
            <a:avLst/>
          </a:prstGeom>
          <a:noFill/>
        </p:spPr>
        <p:txBody>
          <a:bodyPr wrap="square" rtlCol="0">
            <a:spAutoFit/>
          </a:bodyPr>
          <a:lstStyle/>
          <a:p>
            <a:r>
              <a:rPr lang="en-GB" sz="1600" dirty="0" smtClean="0">
                <a:solidFill>
                  <a:srgbClr val="139113"/>
                </a:solidFill>
                <a:latin typeface="Arial" pitchFamily="34" charset="0"/>
                <a:cs typeface="Arial" pitchFamily="34" charset="0"/>
              </a:rPr>
              <a:t>~1%/decade trend</a:t>
            </a:r>
            <a:endParaRPr lang="en-GB" sz="1600" dirty="0">
              <a:solidFill>
                <a:srgbClr val="139113"/>
              </a:solidFill>
              <a:latin typeface="Arial" pitchFamily="34" charset="0"/>
              <a:cs typeface="Arial" pitchFamily="34" charset="0"/>
            </a:endParaRPr>
          </a:p>
        </p:txBody>
      </p:sp>
      <p:pic>
        <p:nvPicPr>
          <p:cNvPr id="14" name="Picture 3"/>
          <p:cNvPicPr>
            <a:picLocks noChangeAspect="1" noChangeArrowheads="1"/>
          </p:cNvPicPr>
          <p:nvPr/>
        </p:nvPicPr>
        <p:blipFill>
          <a:blip r:embed="rId5"/>
          <a:srcRect/>
          <a:stretch>
            <a:fillRect/>
          </a:stretch>
        </p:blipFill>
        <p:spPr bwMode="auto">
          <a:xfrm>
            <a:off x="7482481" y="1797189"/>
            <a:ext cx="1049959" cy="479683"/>
          </a:xfrm>
          <a:prstGeom prst="rect">
            <a:avLst/>
          </a:prstGeom>
          <a:noFill/>
          <a:ln w="9525">
            <a:noFill/>
            <a:miter lim="800000"/>
            <a:headEnd/>
            <a:tailEnd/>
          </a:ln>
        </p:spPr>
      </p:pic>
      <p:pic>
        <p:nvPicPr>
          <p:cNvPr id="5122" name="Picture 2" descr="NERC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8988" y="938808"/>
            <a:ext cx="1095375"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05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214000"/>
            <a:ext cx="5806795" cy="4027835"/>
          </a:xfrm>
          <a:prstGeom prst="rect">
            <a:avLst/>
          </a:prstGeom>
        </p:spPr>
      </p:pic>
      <p:sp>
        <p:nvSpPr>
          <p:cNvPr id="38913" name="Rectangle 2"/>
          <p:cNvSpPr>
            <a:spLocks noGrp="1" noChangeArrowheads="1"/>
          </p:cNvSpPr>
          <p:nvPr>
            <p:ph type="title"/>
          </p:nvPr>
        </p:nvSpPr>
        <p:spPr>
          <a:xfrm>
            <a:off x="424800" y="908720"/>
            <a:ext cx="8280000" cy="1154080"/>
          </a:xfrm>
          <a:solidFill>
            <a:schemeClr val="bg1"/>
          </a:solidFill>
        </p:spPr>
        <p:txBody>
          <a:bodyPr/>
          <a:lstStyle/>
          <a:p>
            <a:r>
              <a:rPr lang="en-GB" sz="3600" dirty="0" smtClean="0">
                <a:solidFill>
                  <a:srgbClr val="C00000"/>
                </a:solidFill>
                <a:cs typeface="Calibri" pitchFamily="34" charset="0"/>
              </a:rPr>
              <a:t>Contrasting precipitation </a:t>
            </a:r>
            <a:br>
              <a:rPr lang="en-GB" sz="3600" dirty="0" smtClean="0">
                <a:solidFill>
                  <a:srgbClr val="C00000"/>
                </a:solidFill>
                <a:cs typeface="Calibri" pitchFamily="34" charset="0"/>
              </a:rPr>
            </a:br>
            <a:r>
              <a:rPr lang="en-GB" sz="3600" dirty="0" smtClean="0">
                <a:solidFill>
                  <a:srgbClr val="C00000"/>
                </a:solidFill>
                <a:cs typeface="Calibri" pitchFamily="34" charset="0"/>
              </a:rPr>
              <a:t>response expected</a:t>
            </a:r>
            <a:endParaRPr lang="en-US" sz="3600" dirty="0" smtClean="0">
              <a:solidFill>
                <a:srgbClr val="C00000"/>
              </a:solidFill>
              <a:cs typeface="Calibri" pitchFamily="34" charset="0"/>
            </a:endParaRPr>
          </a:p>
        </p:txBody>
      </p:sp>
      <p:sp>
        <p:nvSpPr>
          <p:cNvPr id="3" name="Content Placeholder 2"/>
          <p:cNvSpPr>
            <a:spLocks noGrp="1"/>
          </p:cNvSpPr>
          <p:nvPr>
            <p:ph idx="1"/>
          </p:nvPr>
        </p:nvSpPr>
        <p:spPr>
          <a:xfrm>
            <a:off x="5652120" y="2214000"/>
            <a:ext cx="3052680" cy="3960000"/>
          </a:xfrm>
        </p:spPr>
        <p:txBody>
          <a:bodyPr/>
          <a:lstStyle/>
          <a:p>
            <a:r>
              <a:rPr lang="en-GB" dirty="0"/>
              <a:t>B</a:t>
            </a:r>
            <a:r>
              <a:rPr lang="en-GB" dirty="0" smtClean="0"/>
              <a:t>asic physics indicates that precipitation changes will not be uniform in space.</a:t>
            </a:r>
          </a:p>
          <a:p>
            <a:r>
              <a:rPr lang="en-GB" dirty="0" smtClean="0"/>
              <a:t>Some regions will experience increases and others decreases</a:t>
            </a:r>
            <a:endParaRPr lang="en-GB" dirty="0"/>
          </a:p>
        </p:txBody>
      </p:sp>
      <p:sp>
        <p:nvSpPr>
          <p:cNvPr id="14" name="Text Box 5"/>
          <p:cNvSpPr txBox="1">
            <a:spLocks noChangeArrowheads="1"/>
          </p:cNvSpPr>
          <p:nvPr/>
        </p:nvSpPr>
        <p:spPr bwMode="auto">
          <a:xfrm>
            <a:off x="815280" y="6021288"/>
            <a:ext cx="8077200" cy="400110"/>
          </a:xfrm>
          <a:prstGeom prst="rect">
            <a:avLst/>
          </a:prstGeom>
          <a:noFill/>
          <a:ln w="9525">
            <a:noFill/>
            <a:miter lim="800000"/>
            <a:headEnd/>
            <a:tailEnd/>
          </a:ln>
        </p:spPr>
        <p:txBody>
          <a:bodyPr>
            <a:spAutoFit/>
          </a:bodyPr>
          <a:lstStyle/>
          <a:p>
            <a:pPr eaLnBrk="0" hangingPunct="0">
              <a:spcBef>
                <a:spcPct val="50000"/>
              </a:spcBef>
            </a:pPr>
            <a:r>
              <a:rPr lang="en-GB" sz="2000" dirty="0" smtClean="0">
                <a:solidFill>
                  <a:schemeClr val="bg2"/>
                </a:solidFill>
              </a:rPr>
              <a:t>e.g. </a:t>
            </a:r>
            <a:r>
              <a:rPr lang="en-GB" sz="2000" dirty="0" smtClean="0">
                <a:solidFill>
                  <a:schemeClr val="bg2"/>
                </a:solidFill>
                <a:hlinkClick r:id="rId3"/>
              </a:rPr>
              <a:t>Allen </a:t>
            </a:r>
            <a:r>
              <a:rPr lang="en-GB" sz="2000" dirty="0">
                <a:solidFill>
                  <a:schemeClr val="bg2"/>
                </a:solidFill>
                <a:hlinkClick r:id="rId3"/>
              </a:rPr>
              <a:t>and Ingram (2002) </a:t>
            </a:r>
            <a:r>
              <a:rPr lang="en-GB" sz="2000" i="1" dirty="0" smtClean="0">
                <a:solidFill>
                  <a:schemeClr val="bg2"/>
                </a:solidFill>
                <a:hlinkClick r:id="rId3"/>
              </a:rPr>
              <a:t>Nature</a:t>
            </a:r>
            <a:r>
              <a:rPr lang="en-GB" sz="2000" i="1" dirty="0" smtClean="0">
                <a:solidFill>
                  <a:schemeClr val="bg2"/>
                </a:solidFill>
              </a:rPr>
              <a:t>; </a:t>
            </a:r>
            <a:r>
              <a:rPr lang="en-GB" sz="2000" dirty="0" smtClean="0">
                <a:solidFill>
                  <a:schemeClr val="bg2"/>
                </a:solidFill>
                <a:hlinkClick r:id="rId4"/>
              </a:rPr>
              <a:t>Allan (2011) </a:t>
            </a:r>
            <a:r>
              <a:rPr lang="en-GB" sz="2000" i="1" dirty="0" smtClean="0">
                <a:solidFill>
                  <a:schemeClr val="bg2"/>
                </a:solidFill>
                <a:hlinkClick r:id="rId4"/>
              </a:rPr>
              <a:t>Nature</a:t>
            </a:r>
            <a:endParaRPr lang="en-GB" sz="2000" i="1" dirty="0">
              <a:solidFill>
                <a:schemeClr val="bg2"/>
              </a:solidFill>
            </a:endParaRPr>
          </a:p>
        </p:txBody>
      </p:sp>
    </p:spTree>
    <p:extLst>
      <p:ext uri="{BB962C8B-B14F-4D97-AF65-F5344CB8AC3E}">
        <p14:creationId xmlns:p14="http://schemas.microsoft.com/office/powerpoint/2010/main" val="3704604817"/>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24800" y="1234800"/>
            <a:ext cx="3589749" cy="1230498"/>
          </a:xfrm>
          <a:solidFill>
            <a:schemeClr val="bg1"/>
          </a:solidFill>
        </p:spPr>
        <p:txBody>
          <a:bodyPr/>
          <a:lstStyle/>
          <a:p>
            <a:pPr eaLnBrk="1" hangingPunct="1"/>
            <a:r>
              <a:rPr lang="en-US" sz="3600" dirty="0" smtClean="0">
                <a:solidFill>
                  <a:srgbClr val="C00000"/>
                </a:solidFill>
                <a:cs typeface="Calibri" pitchFamily="34" charset="0"/>
              </a:rPr>
              <a:t>The Rich </a:t>
            </a:r>
            <a:br>
              <a:rPr lang="en-US" sz="3600" dirty="0" smtClean="0">
                <a:solidFill>
                  <a:srgbClr val="C00000"/>
                </a:solidFill>
                <a:cs typeface="Calibri" pitchFamily="34" charset="0"/>
              </a:rPr>
            </a:br>
            <a:r>
              <a:rPr lang="en-US" sz="3600" dirty="0" smtClean="0">
                <a:solidFill>
                  <a:srgbClr val="C00000"/>
                </a:solidFill>
                <a:cs typeface="Calibri" pitchFamily="34" charset="0"/>
              </a:rPr>
              <a:t>Get </a:t>
            </a:r>
            <a:r>
              <a:rPr lang="en-US" sz="3600" dirty="0" err="1" smtClean="0">
                <a:solidFill>
                  <a:srgbClr val="C00000"/>
                </a:solidFill>
                <a:cs typeface="Calibri" pitchFamily="34" charset="0"/>
              </a:rPr>
              <a:t>RicheR</a:t>
            </a:r>
            <a:r>
              <a:rPr lang="en-US" sz="3600" dirty="0" smtClean="0">
                <a:solidFill>
                  <a:srgbClr val="C00000"/>
                </a:solidFill>
                <a:cs typeface="Calibri" pitchFamily="34" charset="0"/>
              </a:rPr>
              <a:t>?</a:t>
            </a:r>
          </a:p>
        </p:txBody>
      </p:sp>
      <p:sp>
        <p:nvSpPr>
          <p:cNvPr id="10" name="Content Placeholder 9"/>
          <p:cNvSpPr>
            <a:spLocks noGrp="1"/>
          </p:cNvSpPr>
          <p:nvPr>
            <p:ph idx="1"/>
          </p:nvPr>
        </p:nvSpPr>
        <p:spPr>
          <a:xfrm>
            <a:off x="424800" y="2780928"/>
            <a:ext cx="3626261" cy="2808312"/>
          </a:xfrm>
        </p:spPr>
        <p:txBody>
          <a:bodyPr/>
          <a:lstStyle/>
          <a:p>
            <a:r>
              <a:rPr lang="en-GB" sz="2800" dirty="0" smtClean="0"/>
              <a:t>More intense </a:t>
            </a:r>
            <a:r>
              <a:rPr lang="en-GB" sz="2800" dirty="0" smtClean="0">
                <a:solidFill>
                  <a:srgbClr val="00B0F0"/>
                </a:solidFill>
              </a:rPr>
              <a:t>wet </a:t>
            </a:r>
            <a:r>
              <a:rPr lang="en-GB" sz="2800" dirty="0" smtClean="0"/>
              <a:t>and </a:t>
            </a:r>
            <a:r>
              <a:rPr lang="en-GB" sz="2800" dirty="0" smtClean="0">
                <a:solidFill>
                  <a:srgbClr val="FFC000"/>
                </a:solidFill>
              </a:rPr>
              <a:t>dry</a:t>
            </a:r>
            <a:r>
              <a:rPr lang="en-GB" sz="2800" dirty="0" smtClean="0"/>
              <a:t> spells in future</a:t>
            </a:r>
          </a:p>
          <a:p>
            <a:r>
              <a:rPr lang="en-GB" sz="2800" dirty="0" smtClean="0">
                <a:solidFill>
                  <a:srgbClr val="0000FF"/>
                </a:solidFill>
              </a:rPr>
              <a:t>Observations</a:t>
            </a:r>
            <a:r>
              <a:rPr lang="en-GB" sz="2800" dirty="0" smtClean="0"/>
              <a:t> and detailed computer </a:t>
            </a:r>
            <a:r>
              <a:rPr lang="en-GB" sz="2800" dirty="0" smtClean="0">
                <a:solidFill>
                  <a:schemeClr val="tx1"/>
                </a:solidFill>
              </a:rPr>
              <a:t>simulations (CMIP5)</a:t>
            </a:r>
            <a:endParaRPr lang="en-GB" sz="2400" dirty="0" smtClean="0">
              <a:solidFill>
                <a:schemeClr val="tx1"/>
              </a:solidFill>
            </a:endParaRPr>
          </a:p>
          <a:p>
            <a:endParaRPr lang="en-GB" sz="2400" dirty="0" smtClean="0">
              <a:latin typeface="Calibri" pitchFamily="34" charset="0"/>
            </a:endParaRPr>
          </a:p>
          <a:p>
            <a:endParaRPr lang="en-GB" sz="2400" dirty="0">
              <a:latin typeface="Calibri" pitchFamily="34" charset="0"/>
            </a:endParaRPr>
          </a:p>
        </p:txBody>
      </p:sp>
      <p:pic>
        <p:nvPicPr>
          <p:cNvPr id="12" name="Picture 2" descr="http://ej.iop.org/images/1748-9326/8/3/034002/Full/erl470150f2_online.jpg"/>
          <p:cNvPicPr>
            <a:picLocks noChangeAspect="1" noChangeArrowheads="1"/>
          </p:cNvPicPr>
          <p:nvPr/>
        </p:nvPicPr>
        <p:blipFill rotWithShape="1">
          <a:blip r:embed="rId3">
            <a:extLst>
              <a:ext uri="{28A0092B-C50C-407E-A947-70E740481C1C}">
                <a14:useLocalDpi xmlns:a14="http://schemas.microsoft.com/office/drawing/2010/main" val="0"/>
              </a:ext>
            </a:extLst>
          </a:blip>
          <a:srcRect l="51880" t="3408"/>
          <a:stretch/>
        </p:blipFill>
        <p:spPr bwMode="auto">
          <a:xfrm>
            <a:off x="4716016" y="980728"/>
            <a:ext cx="4123069" cy="54608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74347" y="6135687"/>
            <a:ext cx="3969653" cy="461665"/>
          </a:xfrm>
          <a:prstGeom prst="rect">
            <a:avLst/>
          </a:prstGeom>
          <a:solidFill>
            <a:schemeClr val="bg1"/>
          </a:solidFill>
        </p:spPr>
        <p:txBody>
          <a:bodyPr wrap="square" rtlCol="0">
            <a:spAutoFit/>
          </a:bodyPr>
          <a:lstStyle/>
          <a:p>
            <a:r>
              <a:rPr lang="en-GB" sz="2400" dirty="0" smtClean="0">
                <a:latin typeface="Calibri" pitchFamily="34" charset="0"/>
              </a:rPr>
              <a:t>1900  1950  2000  2050  2100</a:t>
            </a:r>
            <a:endParaRPr lang="en-GB" sz="2400" dirty="0">
              <a:latin typeface="Calibri" pitchFamily="34" charset="0"/>
            </a:endParaRPr>
          </a:p>
        </p:txBody>
      </p:sp>
      <p:sp>
        <p:nvSpPr>
          <p:cNvPr id="21" name="TextBox 20"/>
          <p:cNvSpPr txBox="1"/>
          <p:nvPr/>
        </p:nvSpPr>
        <p:spPr>
          <a:xfrm>
            <a:off x="4427984" y="1028343"/>
            <a:ext cx="576064" cy="2400657"/>
          </a:xfrm>
          <a:prstGeom prst="rect">
            <a:avLst/>
          </a:prstGeom>
          <a:solidFill>
            <a:schemeClr val="bg1"/>
          </a:solidFill>
        </p:spPr>
        <p:txBody>
          <a:bodyPr wrap="square" rtlCol="0">
            <a:spAutoFit/>
          </a:bodyPr>
          <a:lstStyle/>
          <a:p>
            <a:pPr algn="r"/>
            <a:r>
              <a:rPr lang="en-GB" sz="2500" dirty="0" smtClean="0">
                <a:latin typeface="Calibri" pitchFamily="34" charset="0"/>
              </a:rPr>
              <a:t>6</a:t>
            </a:r>
          </a:p>
          <a:p>
            <a:pPr algn="r"/>
            <a:r>
              <a:rPr lang="en-GB" sz="2500" dirty="0" smtClean="0">
                <a:latin typeface="Calibri" pitchFamily="34" charset="0"/>
              </a:rPr>
              <a:t>4</a:t>
            </a:r>
          </a:p>
          <a:p>
            <a:pPr algn="r"/>
            <a:r>
              <a:rPr lang="en-GB" sz="2500" dirty="0" smtClean="0">
                <a:latin typeface="Calibri" pitchFamily="34" charset="0"/>
              </a:rPr>
              <a:t>2</a:t>
            </a:r>
          </a:p>
          <a:p>
            <a:pPr algn="r"/>
            <a:r>
              <a:rPr lang="en-GB" sz="2500" dirty="0" smtClean="0">
                <a:latin typeface="Calibri" pitchFamily="34" charset="0"/>
              </a:rPr>
              <a:t>0</a:t>
            </a:r>
          </a:p>
          <a:p>
            <a:pPr algn="r"/>
            <a:r>
              <a:rPr lang="en-GB" sz="2500" dirty="0" smtClean="0">
                <a:latin typeface="Calibri" pitchFamily="34" charset="0"/>
              </a:rPr>
              <a:t>-2</a:t>
            </a:r>
          </a:p>
          <a:p>
            <a:pPr algn="r"/>
            <a:r>
              <a:rPr lang="en-GB" sz="2500" dirty="0" smtClean="0">
                <a:latin typeface="Calibri" pitchFamily="34" charset="0"/>
              </a:rPr>
              <a:t>-4</a:t>
            </a:r>
            <a:endParaRPr lang="en-GB" sz="2500" dirty="0">
              <a:latin typeface="Calibri" pitchFamily="34" charset="0"/>
            </a:endParaRPr>
          </a:p>
        </p:txBody>
      </p:sp>
      <p:sp>
        <p:nvSpPr>
          <p:cNvPr id="22" name="TextBox 21"/>
          <p:cNvSpPr txBox="1"/>
          <p:nvPr/>
        </p:nvSpPr>
        <p:spPr>
          <a:xfrm>
            <a:off x="4355976" y="3908663"/>
            <a:ext cx="648072" cy="2369880"/>
          </a:xfrm>
          <a:prstGeom prst="rect">
            <a:avLst/>
          </a:prstGeom>
          <a:solidFill>
            <a:schemeClr val="bg1"/>
          </a:solidFill>
        </p:spPr>
        <p:txBody>
          <a:bodyPr wrap="square" rtlCol="0">
            <a:spAutoFit/>
          </a:bodyPr>
          <a:lstStyle/>
          <a:p>
            <a:pPr algn="r"/>
            <a:r>
              <a:rPr lang="en-GB" sz="2400" dirty="0" smtClean="0">
                <a:latin typeface="Calibri" pitchFamily="34" charset="0"/>
              </a:rPr>
              <a:t>5</a:t>
            </a:r>
          </a:p>
          <a:p>
            <a:pPr algn="r"/>
            <a:endParaRPr lang="en-GB" sz="900" dirty="0" smtClean="0">
              <a:latin typeface="Calibri" pitchFamily="34" charset="0"/>
            </a:endParaRPr>
          </a:p>
          <a:p>
            <a:pPr algn="r"/>
            <a:r>
              <a:rPr lang="en-GB" sz="2400" dirty="0" smtClean="0">
                <a:latin typeface="Calibri" pitchFamily="34" charset="0"/>
              </a:rPr>
              <a:t>0</a:t>
            </a:r>
          </a:p>
          <a:p>
            <a:pPr algn="r"/>
            <a:endParaRPr lang="en-GB" sz="900" dirty="0" smtClean="0">
              <a:latin typeface="Calibri" pitchFamily="34" charset="0"/>
            </a:endParaRPr>
          </a:p>
          <a:p>
            <a:pPr algn="r"/>
            <a:r>
              <a:rPr lang="en-GB" sz="2400" dirty="0" smtClean="0">
                <a:latin typeface="Calibri" pitchFamily="34" charset="0"/>
              </a:rPr>
              <a:t>-5</a:t>
            </a:r>
          </a:p>
          <a:p>
            <a:pPr algn="r"/>
            <a:endParaRPr lang="en-GB" sz="900" dirty="0" smtClean="0">
              <a:latin typeface="Calibri" pitchFamily="34" charset="0"/>
            </a:endParaRPr>
          </a:p>
          <a:p>
            <a:pPr algn="r"/>
            <a:r>
              <a:rPr lang="en-GB" sz="2400" dirty="0" smtClean="0">
                <a:latin typeface="Calibri" pitchFamily="34" charset="0"/>
              </a:rPr>
              <a:t>-10</a:t>
            </a:r>
          </a:p>
          <a:p>
            <a:pPr algn="r"/>
            <a:endParaRPr lang="en-GB" sz="2500" dirty="0" smtClean="0">
              <a:latin typeface="Calibri" pitchFamily="34" charset="0"/>
            </a:endParaRPr>
          </a:p>
        </p:txBody>
      </p:sp>
      <p:sp>
        <p:nvSpPr>
          <p:cNvPr id="13" name="TextBox 12"/>
          <p:cNvSpPr txBox="1"/>
          <p:nvPr/>
        </p:nvSpPr>
        <p:spPr>
          <a:xfrm>
            <a:off x="2195736" y="3121804"/>
            <a:ext cx="4288309" cy="523220"/>
          </a:xfrm>
          <a:prstGeom prst="rect">
            <a:avLst/>
          </a:prstGeom>
          <a:solidFill>
            <a:schemeClr val="bg1"/>
          </a:solidFill>
          <a:scene3d>
            <a:camera prst="orthographicFront">
              <a:rot lat="0" lon="0" rev="5400000"/>
            </a:camera>
            <a:lightRig rig="threePt" dir="t"/>
          </a:scene3d>
        </p:spPr>
        <p:txBody>
          <a:bodyPr wrap="square">
            <a:spAutoFit/>
          </a:bodyPr>
          <a:lstStyle/>
          <a:p>
            <a:pPr>
              <a:defRPr/>
            </a:pPr>
            <a:r>
              <a:rPr lang="en-GB" sz="2800" dirty="0" smtClean="0">
                <a:solidFill>
                  <a:srgbClr val="000000"/>
                </a:solidFill>
                <a:latin typeface="Arial" charset="0"/>
              </a:rPr>
              <a:t>Precipitation Change (%)</a:t>
            </a:r>
            <a:endParaRPr lang="en-GB" sz="2800" dirty="0">
              <a:solidFill>
                <a:srgbClr val="000000"/>
              </a:solidFill>
              <a:latin typeface="Arial" charset="0"/>
            </a:endParaRPr>
          </a:p>
        </p:txBody>
      </p:sp>
      <p:sp>
        <p:nvSpPr>
          <p:cNvPr id="3" name="TextBox 2"/>
          <p:cNvSpPr txBox="1"/>
          <p:nvPr/>
        </p:nvSpPr>
        <p:spPr>
          <a:xfrm>
            <a:off x="7812360" y="2937138"/>
            <a:ext cx="765805" cy="400110"/>
          </a:xfrm>
          <a:prstGeom prst="rect">
            <a:avLst/>
          </a:prstGeom>
          <a:solidFill>
            <a:schemeClr val="bg1"/>
          </a:solidFill>
        </p:spPr>
        <p:txBody>
          <a:bodyPr wrap="square" rtlCol="0">
            <a:spAutoFit/>
          </a:bodyPr>
          <a:lstStyle/>
          <a:p>
            <a:r>
              <a:rPr lang="en-GB" sz="2000" b="1" dirty="0" smtClean="0"/>
              <a:t>Wet</a:t>
            </a:r>
            <a:endParaRPr lang="en-GB" sz="2000" b="1" dirty="0"/>
          </a:p>
        </p:txBody>
      </p:sp>
      <p:sp>
        <p:nvSpPr>
          <p:cNvPr id="24" name="TextBox 23"/>
          <p:cNvSpPr txBox="1"/>
          <p:nvPr/>
        </p:nvSpPr>
        <p:spPr>
          <a:xfrm>
            <a:off x="7812360" y="3820978"/>
            <a:ext cx="765805" cy="400110"/>
          </a:xfrm>
          <a:prstGeom prst="rect">
            <a:avLst/>
          </a:prstGeom>
          <a:solidFill>
            <a:schemeClr val="bg1"/>
          </a:solidFill>
        </p:spPr>
        <p:txBody>
          <a:bodyPr wrap="square" rtlCol="0">
            <a:spAutoFit/>
          </a:bodyPr>
          <a:lstStyle/>
          <a:p>
            <a:r>
              <a:rPr lang="en-GB" sz="2000" b="1" dirty="0" smtClean="0"/>
              <a:t>Dry</a:t>
            </a:r>
            <a:endParaRPr lang="en-GB" sz="2000" b="1" dirty="0"/>
          </a:p>
        </p:txBody>
      </p:sp>
      <p:sp>
        <p:nvSpPr>
          <p:cNvPr id="4" name="TextBox 3"/>
          <p:cNvSpPr txBox="1"/>
          <p:nvPr/>
        </p:nvSpPr>
        <p:spPr>
          <a:xfrm>
            <a:off x="6246797" y="1115452"/>
            <a:ext cx="1637571" cy="400110"/>
          </a:xfrm>
          <a:prstGeom prst="rect">
            <a:avLst/>
          </a:prstGeom>
          <a:noFill/>
          <a:ln w="25400">
            <a:solidFill>
              <a:schemeClr val="bg2"/>
            </a:solidFill>
          </a:ln>
        </p:spPr>
        <p:txBody>
          <a:bodyPr wrap="square" rtlCol="0">
            <a:spAutoFit/>
          </a:bodyPr>
          <a:lstStyle/>
          <a:p>
            <a:r>
              <a:rPr lang="en-GB" b="1" dirty="0" smtClean="0">
                <a:solidFill>
                  <a:schemeClr val="bg1">
                    <a:lumMod val="50000"/>
                  </a:schemeClr>
                </a:solidFill>
              </a:rPr>
              <a:t>Simulations</a:t>
            </a:r>
            <a:endParaRPr lang="en-GB" b="1" dirty="0">
              <a:solidFill>
                <a:schemeClr val="bg1">
                  <a:lumMod val="50000"/>
                </a:schemeClr>
              </a:solidFill>
            </a:endParaRPr>
          </a:p>
        </p:txBody>
      </p:sp>
      <p:cxnSp>
        <p:nvCxnSpPr>
          <p:cNvPr id="6" name="Straight Arrow Connector 5"/>
          <p:cNvCxnSpPr/>
          <p:nvPr/>
        </p:nvCxnSpPr>
        <p:spPr bwMode="auto">
          <a:xfrm>
            <a:off x="7649931" y="1484784"/>
            <a:ext cx="234437" cy="36004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28" name="TextBox 27"/>
          <p:cNvSpPr txBox="1"/>
          <p:nvPr/>
        </p:nvSpPr>
        <p:spPr>
          <a:xfrm>
            <a:off x="5183145" y="5589240"/>
            <a:ext cx="1740503" cy="369332"/>
          </a:xfrm>
          <a:prstGeom prst="rect">
            <a:avLst/>
          </a:prstGeom>
          <a:noFill/>
          <a:ln w="25400">
            <a:solidFill>
              <a:srgbClr val="0000FF"/>
            </a:solidFill>
          </a:ln>
        </p:spPr>
        <p:txBody>
          <a:bodyPr wrap="square" rtlCol="0">
            <a:spAutoFit/>
          </a:bodyPr>
          <a:lstStyle/>
          <a:p>
            <a:r>
              <a:rPr lang="en-GB" b="1" dirty="0" smtClean="0">
                <a:solidFill>
                  <a:srgbClr val="0000FF"/>
                </a:solidFill>
              </a:rPr>
              <a:t>Observations</a:t>
            </a:r>
            <a:endParaRPr lang="en-GB" b="1" dirty="0">
              <a:solidFill>
                <a:srgbClr val="0000FF"/>
              </a:solidFill>
            </a:endParaRPr>
          </a:p>
        </p:txBody>
      </p:sp>
      <p:cxnSp>
        <p:nvCxnSpPr>
          <p:cNvPr id="8" name="Straight Arrow Connector 7"/>
          <p:cNvCxnSpPr/>
          <p:nvPr/>
        </p:nvCxnSpPr>
        <p:spPr bwMode="auto">
          <a:xfrm flipV="1">
            <a:off x="5724128" y="5301208"/>
            <a:ext cx="144016" cy="288032"/>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9" name="TextBox 18"/>
          <p:cNvSpPr txBox="1"/>
          <p:nvPr/>
        </p:nvSpPr>
        <p:spPr>
          <a:xfrm>
            <a:off x="4932040" y="591071"/>
            <a:ext cx="2251101" cy="461665"/>
          </a:xfrm>
          <a:prstGeom prst="rect">
            <a:avLst/>
          </a:prstGeom>
          <a:noFill/>
        </p:spPr>
        <p:txBody>
          <a:bodyPr wrap="square" rtlCol="0">
            <a:spAutoFit/>
          </a:bodyPr>
          <a:lstStyle/>
          <a:p>
            <a:r>
              <a:rPr lang="en-GB" sz="2400" dirty="0" smtClean="0"/>
              <a:t>Tropical Land</a:t>
            </a:r>
            <a:endParaRPr lang="en-GB" sz="2400" dirty="0"/>
          </a:p>
        </p:txBody>
      </p:sp>
      <p:sp>
        <p:nvSpPr>
          <p:cNvPr id="20" name="TextBox 19"/>
          <p:cNvSpPr txBox="1"/>
          <p:nvPr/>
        </p:nvSpPr>
        <p:spPr>
          <a:xfrm>
            <a:off x="5282867" y="3356992"/>
            <a:ext cx="3969653" cy="369332"/>
          </a:xfrm>
          <a:prstGeom prst="rect">
            <a:avLst/>
          </a:prstGeom>
          <a:noFill/>
        </p:spPr>
        <p:txBody>
          <a:bodyPr wrap="square" lIns="0" tIns="0" rIns="0" bIns="0" rtlCol="0">
            <a:spAutoFit/>
          </a:bodyPr>
          <a:lstStyle/>
          <a:p>
            <a:r>
              <a:rPr lang="en-GB" sz="2400" dirty="0" smtClean="0">
                <a:latin typeface="Calibri" pitchFamily="34" charset="0"/>
              </a:rPr>
              <a:t>1900  1950  2000  2050  2100</a:t>
            </a:r>
            <a:endParaRPr lang="en-GB" sz="2400" dirty="0">
              <a:latin typeface="Calibri" pitchFamily="34" charset="0"/>
            </a:endParaRPr>
          </a:p>
        </p:txBody>
      </p:sp>
      <p:sp>
        <p:nvSpPr>
          <p:cNvPr id="39939" name="Text Box 3"/>
          <p:cNvSpPr txBox="1">
            <a:spLocks noChangeArrowheads="1"/>
          </p:cNvSpPr>
          <p:nvPr/>
        </p:nvSpPr>
        <p:spPr bwMode="auto">
          <a:xfrm>
            <a:off x="683568" y="5781744"/>
            <a:ext cx="3258974" cy="707886"/>
          </a:xfrm>
          <a:prstGeom prst="rect">
            <a:avLst/>
          </a:prstGeom>
          <a:solidFill>
            <a:schemeClr val="bg1"/>
          </a:solidFill>
          <a:ln w="9525">
            <a:noFill/>
            <a:miter lim="800000"/>
            <a:headEnd/>
            <a:tailEnd/>
          </a:ln>
        </p:spPr>
        <p:txBody>
          <a:bodyPr wrap="square">
            <a:spAutoFit/>
          </a:bodyPr>
          <a:lstStyle/>
          <a:p>
            <a:pPr algn="r" eaLnBrk="0" hangingPunct="0">
              <a:spcBef>
                <a:spcPct val="50000"/>
              </a:spcBef>
            </a:pPr>
            <a:r>
              <a:rPr lang="en-US" sz="2000" dirty="0" smtClean="0">
                <a:hlinkClick r:id="rId4"/>
              </a:rPr>
              <a:t>Liu &amp; Allan (2013) ERL</a:t>
            </a:r>
            <a:r>
              <a:rPr lang="en-US" sz="2000" dirty="0" smtClean="0"/>
              <a:t>      </a:t>
            </a:r>
            <a:r>
              <a:rPr lang="en-US" sz="2000" dirty="0" smtClean="0">
                <a:hlinkClick r:id="rId5"/>
              </a:rPr>
              <a:t>Allan (2014) Nature </a:t>
            </a:r>
            <a:r>
              <a:rPr lang="en-US" sz="2000" dirty="0" err="1" smtClean="0">
                <a:hlinkClick r:id="rId5"/>
              </a:rPr>
              <a:t>Geosci</a:t>
            </a:r>
            <a:r>
              <a:rPr lang="en-US" sz="2000" dirty="0" smtClean="0"/>
              <a:t>.</a:t>
            </a:r>
            <a:endParaRPr lang="en-US" i="1" dirty="0"/>
          </a:p>
        </p:txBody>
      </p:sp>
    </p:spTree>
    <p:extLst>
      <p:ext uri="{BB962C8B-B14F-4D97-AF65-F5344CB8AC3E}">
        <p14:creationId xmlns:p14="http://schemas.microsoft.com/office/powerpoint/2010/main" val="2371798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journals.ametsoc.org/na101/home/literatum/publisher/ams/journals/content/clim/2013/15200442-26.16/jcli-d-12-00573.1/20130803/images/medium/jcli-d-12-00573.1-f5.gif"/>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3059832" y="1988840"/>
            <a:ext cx="5616624" cy="28656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59979" y="5299530"/>
            <a:ext cx="5904509" cy="646331"/>
          </a:xfrm>
          <a:prstGeom prst="rect">
            <a:avLst/>
          </a:prstGeom>
          <a:noFill/>
        </p:spPr>
        <p:txBody>
          <a:bodyPr wrap="square" rtlCol="0">
            <a:spAutoFit/>
          </a:bodyPr>
          <a:lstStyle/>
          <a:p>
            <a:r>
              <a:rPr lang="en-GB" sz="1800" dirty="0" smtClean="0"/>
              <a:t>Changes in storm frequency (2070-2100 minus 1980-2005) from CMIP5 high-range emissions scenario</a:t>
            </a:r>
          </a:p>
        </p:txBody>
      </p:sp>
      <p:sp>
        <p:nvSpPr>
          <p:cNvPr id="6" name="TextBox 5"/>
          <p:cNvSpPr txBox="1"/>
          <p:nvPr/>
        </p:nvSpPr>
        <p:spPr>
          <a:xfrm>
            <a:off x="359532" y="2348880"/>
            <a:ext cx="2597188" cy="3416320"/>
          </a:xfrm>
          <a:prstGeom prst="rect">
            <a:avLst/>
          </a:prstGeom>
          <a:noFill/>
          <a:ln>
            <a:solidFill>
              <a:srgbClr val="0000FF"/>
            </a:solidFill>
          </a:ln>
        </p:spPr>
        <p:txBody>
          <a:bodyPr wrap="square" rtlCol="0">
            <a:spAutoFit/>
          </a:bodyPr>
          <a:lstStyle/>
          <a:p>
            <a:r>
              <a:rPr lang="en-GB" sz="2400" dirty="0" smtClean="0"/>
              <a:t>Fewer storms over  Iceland and Mediterranean </a:t>
            </a:r>
            <a:r>
              <a:rPr lang="en-GB" sz="2400" u="sng" dirty="0" smtClean="0"/>
              <a:t>UK: Little signal.</a:t>
            </a:r>
          </a:p>
          <a:p>
            <a:endParaRPr lang="en-GB" sz="2400" dirty="0" smtClean="0"/>
          </a:p>
          <a:p>
            <a:r>
              <a:rPr lang="en-GB" sz="2400" b="1" dirty="0" smtClean="0"/>
              <a:t>Robust signal: </a:t>
            </a:r>
            <a:r>
              <a:rPr lang="en-GB" sz="2400" dirty="0" smtClean="0"/>
              <a:t>more extreme precipitation from all storms. </a:t>
            </a:r>
            <a:endParaRPr lang="en-GB" sz="2400" dirty="0"/>
          </a:p>
        </p:txBody>
      </p:sp>
      <p:sp>
        <p:nvSpPr>
          <p:cNvPr id="7" name="TextBox 6"/>
          <p:cNvSpPr txBox="1"/>
          <p:nvPr/>
        </p:nvSpPr>
        <p:spPr>
          <a:xfrm>
            <a:off x="3059832" y="4797152"/>
            <a:ext cx="5328592" cy="461665"/>
          </a:xfrm>
          <a:prstGeom prst="rect">
            <a:avLst/>
          </a:prstGeom>
          <a:noFill/>
        </p:spPr>
        <p:txBody>
          <a:bodyPr wrap="square" rtlCol="0">
            <a:spAutoFit/>
          </a:bodyPr>
          <a:lstStyle/>
          <a:p>
            <a:r>
              <a:rPr lang="en-GB" sz="2400" dirty="0" smtClean="0">
                <a:latin typeface="Calibri" panose="020F0502020204030204" pitchFamily="34" charset="0"/>
                <a:hlinkClick r:id="rId4"/>
              </a:rPr>
              <a:t>Zappa et al. 2013 J. </a:t>
            </a:r>
            <a:r>
              <a:rPr lang="en-GB" sz="2400" dirty="0" err="1" smtClean="0">
                <a:latin typeface="Calibri" panose="020F0502020204030204" pitchFamily="34" charset="0"/>
                <a:hlinkClick r:id="rId4"/>
              </a:rPr>
              <a:t>Clim</a:t>
            </a:r>
            <a:r>
              <a:rPr lang="en-GB" sz="2400" dirty="0" smtClean="0">
                <a:latin typeface="Calibri" panose="020F0502020204030204" pitchFamily="34" charset="0"/>
                <a:hlinkClick r:id="rId4"/>
              </a:rPr>
              <a:t>.</a:t>
            </a:r>
            <a:endParaRPr lang="en-GB" sz="2400" dirty="0">
              <a:latin typeface="Calibri" panose="020F0502020204030204" pitchFamily="34" charset="0"/>
            </a:endParaRPr>
          </a:p>
        </p:txBody>
      </p:sp>
      <p:cxnSp>
        <p:nvCxnSpPr>
          <p:cNvPr id="10" name="Straight Arrow Connector 9"/>
          <p:cNvCxnSpPr/>
          <p:nvPr/>
        </p:nvCxnSpPr>
        <p:spPr bwMode="auto">
          <a:xfrm>
            <a:off x="2956720" y="3081883"/>
            <a:ext cx="2407368" cy="339769"/>
          </a:xfrm>
          <a:prstGeom prst="straightConnector1">
            <a:avLst/>
          </a:prstGeom>
          <a:solidFill>
            <a:schemeClr val="accent1"/>
          </a:solidFill>
          <a:ln w="50800" cap="flat" cmpd="sng" algn="ctr">
            <a:solidFill>
              <a:srgbClr val="0000FF"/>
            </a:solidFill>
            <a:prstDash val="solid"/>
            <a:round/>
            <a:headEnd type="none" w="med" len="med"/>
            <a:tailEnd type="arrow"/>
          </a:ln>
          <a:effectLst/>
        </p:spPr>
      </p:cxnSp>
      <p:cxnSp>
        <p:nvCxnSpPr>
          <p:cNvPr id="19" name="Straight Arrow Connector 18"/>
          <p:cNvCxnSpPr/>
          <p:nvPr/>
        </p:nvCxnSpPr>
        <p:spPr bwMode="auto">
          <a:xfrm>
            <a:off x="2956720" y="3081883"/>
            <a:ext cx="3559496" cy="844064"/>
          </a:xfrm>
          <a:prstGeom prst="straightConnector1">
            <a:avLst/>
          </a:prstGeom>
          <a:solidFill>
            <a:schemeClr val="accent1"/>
          </a:solidFill>
          <a:ln w="50800" cap="flat" cmpd="sng" algn="ctr">
            <a:solidFill>
              <a:srgbClr val="0000FF"/>
            </a:solidFill>
            <a:prstDash val="solid"/>
            <a:round/>
            <a:headEnd type="none" w="med" len="med"/>
            <a:tailEnd type="arrow"/>
          </a:ln>
          <a:effectLst/>
        </p:spPr>
      </p:cxnSp>
      <p:cxnSp>
        <p:nvCxnSpPr>
          <p:cNvPr id="23" name="Straight Arrow Connector 22"/>
          <p:cNvCxnSpPr/>
          <p:nvPr/>
        </p:nvCxnSpPr>
        <p:spPr bwMode="auto">
          <a:xfrm>
            <a:off x="2956720" y="3759497"/>
            <a:ext cx="2623392" cy="166450"/>
          </a:xfrm>
          <a:prstGeom prst="straightConnector1">
            <a:avLst/>
          </a:prstGeom>
          <a:solidFill>
            <a:schemeClr val="accent1"/>
          </a:solidFill>
          <a:ln w="50800" cap="flat" cmpd="sng" algn="ctr">
            <a:solidFill>
              <a:srgbClr val="C00000"/>
            </a:solidFill>
            <a:prstDash val="solid"/>
            <a:round/>
            <a:headEnd type="none" w="med" len="med"/>
            <a:tailEnd type="arrow"/>
          </a:ln>
          <a:effectLst/>
        </p:spPr>
      </p:cxnSp>
      <p:pic>
        <p:nvPicPr>
          <p:cNvPr id="27" name="Picture 2" descr="NERC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00" y="381147"/>
            <a:ext cx="965408" cy="671589"/>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a:xfrm>
            <a:off x="424800" y="1234800"/>
            <a:ext cx="8280000" cy="828000"/>
          </a:xfrm>
          <a:prstGeom prst="rect">
            <a:avLst/>
          </a:prstGeom>
        </p:spPr>
        <p:txBody>
          <a:bodyPr/>
          <a:lst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a:lstStyle>
          <a:p>
            <a:r>
              <a:rPr lang="en-GB" kern="0" dirty="0" smtClean="0"/>
              <a:t>Projected changes </a:t>
            </a:r>
            <a:r>
              <a:rPr lang="en-GB" kern="0" smtClean="0"/>
              <a:t>in storms</a:t>
            </a:r>
            <a:endParaRPr lang="en-GB" kern="0" dirty="0"/>
          </a:p>
        </p:txBody>
      </p:sp>
    </p:spTree>
    <p:extLst>
      <p:ext uri="{BB962C8B-B14F-4D97-AF65-F5344CB8AC3E}">
        <p14:creationId xmlns:p14="http://schemas.microsoft.com/office/powerpoint/2010/main" val="324512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300" y="1556792"/>
            <a:ext cx="3929371" cy="2625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http://www.esru.strath.ac.uk/EandE/Web_sites/02-03/carbon_sequestration/Carbon%20Sequestration-484_2.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6790" y="3356992"/>
            <a:ext cx="4511714" cy="3024336"/>
          </a:xfrm>
          <a:prstGeom prst="rect">
            <a:avLst/>
          </a:prstGeom>
          <a:noFill/>
          <a:extLst>
            <a:ext uri="{909E8E84-426E-40DD-AFC4-6F175D3DCCD1}">
              <a14:hiddenFill xmlns:a14="http://schemas.microsoft.com/office/drawing/2010/main">
                <a:solidFill>
                  <a:srgbClr val="FFFFFF"/>
                </a:solidFill>
              </a14:hiddenFill>
            </a:ext>
          </a:extLst>
        </p:spPr>
      </p:pic>
      <p:sp>
        <p:nvSpPr>
          <p:cNvPr id="151557" name="Line 5"/>
          <p:cNvSpPr>
            <a:spLocks noChangeShapeType="1"/>
          </p:cNvSpPr>
          <p:nvPr/>
        </p:nvSpPr>
        <p:spPr bwMode="auto">
          <a:xfrm>
            <a:off x="2571428" y="2204864"/>
            <a:ext cx="2144588" cy="1512168"/>
          </a:xfrm>
          <a:prstGeom prst="line">
            <a:avLst/>
          </a:prstGeom>
          <a:ln w="63500">
            <a:solidFill>
              <a:schemeClr val="tx2"/>
            </a:solidFill>
            <a:headEnd/>
            <a:tailEnd type="triangle" w="med" len="med"/>
          </a:ln>
          <a:extLst/>
        </p:spPr>
        <p:style>
          <a:lnRef idx="3">
            <a:schemeClr val="dk1"/>
          </a:lnRef>
          <a:fillRef idx="0">
            <a:schemeClr val="dk1"/>
          </a:fillRef>
          <a:effectRef idx="2">
            <a:schemeClr val="dk1"/>
          </a:effectRef>
          <a:fontRef idx="minor">
            <a:schemeClr val="tx1"/>
          </a:fontRef>
        </p:style>
        <p:txBody>
          <a:bodyPr/>
          <a:lstStyle/>
          <a:p>
            <a:endParaRPr lang="en-GB" sz="1800">
              <a:solidFill>
                <a:srgbClr val="000000"/>
              </a:solidFill>
              <a:latin typeface="Arial" charset="0"/>
            </a:endParaRPr>
          </a:p>
        </p:txBody>
      </p:sp>
      <p:sp>
        <p:nvSpPr>
          <p:cNvPr id="151554" name="Rectangle 2"/>
          <p:cNvSpPr>
            <a:spLocks noGrp="1" noChangeArrowheads="1"/>
          </p:cNvSpPr>
          <p:nvPr>
            <p:ph type="title" idx="4294967295"/>
          </p:nvPr>
        </p:nvSpPr>
        <p:spPr>
          <a:xfrm>
            <a:off x="461392" y="764704"/>
            <a:ext cx="6391255" cy="648072"/>
          </a:xfrm>
          <a:solidFill>
            <a:schemeClr val="bg1"/>
          </a:solidFill>
        </p:spPr>
        <p:txBody>
          <a:bodyPr/>
          <a:lstStyle/>
          <a:p>
            <a:pPr algn="l" eaLnBrk="1" hangingPunct="1"/>
            <a:r>
              <a:rPr lang="en-GB" sz="3600" dirty="0" smtClean="0">
                <a:solidFill>
                  <a:srgbClr val="C00000"/>
                </a:solidFill>
                <a:cs typeface="Calibri" pitchFamily="34" charset="0"/>
              </a:rPr>
              <a:t>Challenge: </a:t>
            </a:r>
            <a:br>
              <a:rPr lang="en-GB" sz="3600" dirty="0" smtClean="0">
                <a:solidFill>
                  <a:srgbClr val="C00000"/>
                </a:solidFill>
                <a:cs typeface="Calibri" pitchFamily="34" charset="0"/>
              </a:rPr>
            </a:br>
            <a:r>
              <a:rPr lang="en-GB" sz="3600" dirty="0" smtClean="0">
                <a:solidFill>
                  <a:srgbClr val="C00000"/>
                </a:solidFill>
                <a:cs typeface="Calibri" pitchFamily="34" charset="0"/>
              </a:rPr>
              <a:t>Regional projections</a:t>
            </a:r>
          </a:p>
        </p:txBody>
      </p:sp>
      <p:sp>
        <p:nvSpPr>
          <p:cNvPr id="3" name="Rectangle 2"/>
          <p:cNvSpPr/>
          <p:nvPr/>
        </p:nvSpPr>
        <p:spPr bwMode="auto">
          <a:xfrm>
            <a:off x="2411760" y="1988840"/>
            <a:ext cx="159668" cy="216024"/>
          </a:xfrm>
          <a:prstGeom prst="rect">
            <a:avLst/>
          </a:prstGeom>
          <a:noFill/>
          <a:ln w="508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endParaRPr>
          </a:p>
        </p:txBody>
      </p:sp>
      <p:sp>
        <p:nvSpPr>
          <p:cNvPr id="9" name="Text Box 6"/>
          <p:cNvSpPr txBox="1">
            <a:spLocks noChangeArrowheads="1"/>
          </p:cNvSpPr>
          <p:nvPr/>
        </p:nvSpPr>
        <p:spPr bwMode="auto">
          <a:xfrm>
            <a:off x="4860032" y="1950343"/>
            <a:ext cx="3947864"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dirty="0"/>
              <a:t>Changes in circulation systems are crucial to regional changes in water resources and risk yet predictability is poor.</a:t>
            </a:r>
            <a:endParaRPr lang="en-US" dirty="0"/>
          </a:p>
        </p:txBody>
      </p:sp>
      <p:sp>
        <p:nvSpPr>
          <p:cNvPr id="10" name="Text Box 7"/>
          <p:cNvSpPr txBox="1">
            <a:spLocks noChangeArrowheads="1"/>
          </p:cNvSpPr>
          <p:nvPr/>
        </p:nvSpPr>
        <p:spPr bwMode="auto">
          <a:xfrm>
            <a:off x="409646" y="4287291"/>
            <a:ext cx="4162354"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dirty="0"/>
              <a:t>How will catchment-scale runoff and crucial local impacts and risk respond to warming</a:t>
            </a:r>
            <a:r>
              <a:rPr lang="en-GB" dirty="0" smtClean="0"/>
              <a:t>?</a:t>
            </a:r>
          </a:p>
          <a:p>
            <a:pPr>
              <a:spcBef>
                <a:spcPct val="50000"/>
              </a:spcBef>
            </a:pPr>
            <a:r>
              <a:rPr lang="en-GB" dirty="0" smtClean="0"/>
              <a:t>Aerosol particle pollution can strongly influence the spatial pattern/characteristics of rainfall</a:t>
            </a:r>
            <a:endParaRPr lang="en-GB" dirty="0"/>
          </a:p>
        </p:txBody>
      </p:sp>
    </p:spTree>
    <p:extLst>
      <p:ext uri="{BB962C8B-B14F-4D97-AF65-F5344CB8AC3E}">
        <p14:creationId xmlns:p14="http://schemas.microsoft.com/office/powerpoint/2010/main" val="2593516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p:nvPr>
        </p:nvSpPr>
        <p:spPr>
          <a:solidFill>
            <a:schemeClr val="bg1"/>
          </a:solidFill>
        </p:spPr>
        <p:txBody>
          <a:bodyPr/>
          <a:lstStyle/>
          <a:p>
            <a:pPr eaLnBrk="1" hangingPunct="1"/>
            <a:r>
              <a:rPr lang="en-GB" sz="4000" dirty="0" smtClean="0">
                <a:solidFill>
                  <a:srgbClr val="C00000"/>
                </a:solidFill>
              </a:rPr>
              <a:t>Conclusions</a:t>
            </a:r>
          </a:p>
        </p:txBody>
      </p:sp>
      <p:sp>
        <p:nvSpPr>
          <p:cNvPr id="40962" name="Rectangle 3"/>
          <p:cNvSpPr>
            <a:spLocks noGrp="1" noChangeArrowheads="1"/>
          </p:cNvSpPr>
          <p:nvPr>
            <p:ph idx="1"/>
          </p:nvPr>
        </p:nvSpPr>
        <p:spPr>
          <a:xfrm>
            <a:off x="424800" y="2214000"/>
            <a:ext cx="7819608" cy="3960000"/>
          </a:xfrm>
        </p:spPr>
        <p:txBody>
          <a:bodyPr/>
          <a:lstStyle/>
          <a:p>
            <a:pPr eaLnBrk="1" hangingPunct="1"/>
            <a:r>
              <a:rPr lang="en-GB" sz="2400" dirty="0" smtClean="0">
                <a:latin typeface="Calibri" pitchFamily="34" charset="0"/>
                <a:cs typeface="Calibri" pitchFamily="34" charset="0"/>
              </a:rPr>
              <a:t>Global precipitation will rise with warming </a:t>
            </a:r>
            <a:r>
              <a:rPr lang="en-GB" sz="2400" dirty="0">
                <a:cs typeface="Calibri" pitchFamily="34" charset="0"/>
              </a:rPr>
              <a:t>~</a:t>
            </a:r>
            <a:r>
              <a:rPr lang="en-GB" sz="2400" dirty="0" smtClean="0">
                <a:latin typeface="Calibri" pitchFamily="34" charset="0"/>
                <a:cs typeface="Calibri" pitchFamily="34" charset="0"/>
              </a:rPr>
              <a:t>2-3%/</a:t>
            </a:r>
            <a:r>
              <a:rPr lang="en-GB" sz="2400" baseline="30000" dirty="0" smtClean="0">
                <a:latin typeface="Calibri" pitchFamily="34" charset="0"/>
                <a:cs typeface="Calibri" pitchFamily="34" charset="0"/>
              </a:rPr>
              <a:t>o</a:t>
            </a:r>
            <a:r>
              <a:rPr lang="en-GB" sz="2400" dirty="0" smtClean="0">
                <a:latin typeface="Calibri" pitchFamily="34" charset="0"/>
                <a:cs typeface="Calibri" pitchFamily="34" charset="0"/>
              </a:rPr>
              <a:t>C</a:t>
            </a:r>
          </a:p>
          <a:p>
            <a:pPr lvl="1" eaLnBrk="1" hangingPunct="1"/>
            <a:r>
              <a:rPr lang="en-GB" sz="2400" dirty="0" smtClean="0">
                <a:latin typeface="Calibri" pitchFamily="34" charset="0"/>
                <a:cs typeface="Calibri" pitchFamily="34" charset="0"/>
              </a:rPr>
              <a:t>Constrained by physics: conservation of energy</a:t>
            </a:r>
          </a:p>
          <a:p>
            <a:pPr eaLnBrk="1" hangingPunct="1"/>
            <a:r>
              <a:rPr lang="en-GB" sz="2400" dirty="0" smtClean="0">
                <a:solidFill>
                  <a:schemeClr val="accent5"/>
                </a:solidFill>
                <a:latin typeface="Calibri" pitchFamily="34" charset="0"/>
                <a:cs typeface="Calibri" pitchFamily="34" charset="0"/>
              </a:rPr>
              <a:t>Heavy rainfall becomes more intense</a:t>
            </a:r>
          </a:p>
          <a:p>
            <a:pPr lvl="1"/>
            <a:r>
              <a:rPr lang="en-GB" sz="2400" dirty="0" smtClean="0">
                <a:solidFill>
                  <a:schemeClr val="accent5"/>
                </a:solidFill>
                <a:latin typeface="Calibri" pitchFamily="34" charset="0"/>
                <a:cs typeface="Calibri" pitchFamily="34" charset="0"/>
              </a:rPr>
              <a:t>Fuelled by increased </a:t>
            </a:r>
            <a:r>
              <a:rPr lang="en-GB" sz="2400" dirty="0">
                <a:solidFill>
                  <a:schemeClr val="accent5"/>
                </a:solidFill>
                <a:latin typeface="Calibri" pitchFamily="34" charset="0"/>
                <a:cs typeface="Calibri" pitchFamily="34" charset="0"/>
              </a:rPr>
              <a:t>water vapour (</a:t>
            </a:r>
            <a:r>
              <a:rPr lang="en-GB" sz="2400" dirty="0">
                <a:solidFill>
                  <a:schemeClr val="accent5"/>
                </a:solidFill>
                <a:cs typeface="Calibri" pitchFamily="34" charset="0"/>
              </a:rPr>
              <a:t>~</a:t>
            </a:r>
            <a:r>
              <a:rPr lang="en-GB" sz="2400" dirty="0">
                <a:solidFill>
                  <a:schemeClr val="accent5"/>
                </a:solidFill>
                <a:latin typeface="Calibri" pitchFamily="34" charset="0"/>
                <a:cs typeface="Calibri" pitchFamily="34" charset="0"/>
              </a:rPr>
              <a:t>7</a:t>
            </a:r>
            <a:r>
              <a:rPr lang="en-GB" sz="2400" dirty="0" smtClean="0">
                <a:solidFill>
                  <a:schemeClr val="accent5"/>
                </a:solidFill>
                <a:latin typeface="Calibri" pitchFamily="34" charset="0"/>
                <a:cs typeface="Calibri" pitchFamily="34" charset="0"/>
              </a:rPr>
              <a:t>% increase per </a:t>
            </a:r>
            <a:r>
              <a:rPr lang="en-GB" sz="2400" baseline="30000" dirty="0" smtClean="0">
                <a:solidFill>
                  <a:schemeClr val="accent5"/>
                </a:solidFill>
                <a:latin typeface="Calibri" pitchFamily="34" charset="0"/>
                <a:cs typeface="Calibri" pitchFamily="34" charset="0"/>
              </a:rPr>
              <a:t>o</a:t>
            </a:r>
            <a:r>
              <a:rPr lang="en-GB" sz="2400" dirty="0" smtClean="0">
                <a:solidFill>
                  <a:schemeClr val="accent5"/>
                </a:solidFill>
                <a:latin typeface="Calibri" pitchFamily="34" charset="0"/>
                <a:cs typeface="Calibri" pitchFamily="34" charset="0"/>
              </a:rPr>
              <a:t>C) </a:t>
            </a:r>
          </a:p>
          <a:p>
            <a:pPr eaLnBrk="1" hangingPunct="1"/>
            <a:r>
              <a:rPr lang="en-GB" sz="2400" dirty="0" smtClean="0">
                <a:solidFill>
                  <a:srgbClr val="C00000"/>
                </a:solidFill>
                <a:latin typeface="Calibri" pitchFamily="34" charset="0"/>
                <a:cs typeface="Calibri" pitchFamily="34" charset="0"/>
              </a:rPr>
              <a:t>Wet seasons get wetter, dry spells get more intense</a:t>
            </a:r>
          </a:p>
          <a:p>
            <a:pPr lvl="1" eaLnBrk="1" hangingPunct="1"/>
            <a:r>
              <a:rPr lang="en-GB" sz="2400" dirty="0" smtClean="0">
                <a:solidFill>
                  <a:srgbClr val="C00000"/>
                </a:solidFill>
                <a:latin typeface="Calibri" pitchFamily="34" charset="0"/>
                <a:cs typeface="Calibri" pitchFamily="34" charset="0"/>
              </a:rPr>
              <a:t>More flooding, more drought ?</a:t>
            </a:r>
          </a:p>
          <a:p>
            <a:pPr eaLnBrk="1" hangingPunct="1"/>
            <a:r>
              <a:rPr lang="en-GB" sz="2400" dirty="0" smtClean="0">
                <a:solidFill>
                  <a:srgbClr val="00B050"/>
                </a:solidFill>
                <a:latin typeface="Calibri" pitchFamily="34" charset="0"/>
                <a:cs typeface="Calibri" pitchFamily="34" charset="0"/>
              </a:rPr>
              <a:t>Regional projections are a challenge</a:t>
            </a:r>
          </a:p>
          <a:p>
            <a:pPr lvl="1" eaLnBrk="1" hangingPunct="1"/>
            <a:r>
              <a:rPr lang="en-GB" sz="2400" dirty="0" smtClean="0">
                <a:solidFill>
                  <a:srgbClr val="00B050"/>
                </a:solidFill>
                <a:latin typeface="Calibri" pitchFamily="34" charset="0"/>
                <a:cs typeface="Calibri" pitchFamily="34" charset="0"/>
              </a:rPr>
              <a:t>Sensitive to small changes in atmospheric circulation </a:t>
            </a:r>
            <a:endParaRPr lang="en-GB" sz="2400" dirty="0">
              <a:solidFill>
                <a:srgbClr val="00B050"/>
              </a:solidFill>
              <a:latin typeface="Calibri" pitchFamily="34" charset="0"/>
              <a:cs typeface="Calibri" pitchFamily="34" charset="0"/>
            </a:endParaRPr>
          </a:p>
          <a:p>
            <a:pPr eaLnBrk="1" hangingPunct="1"/>
            <a:r>
              <a:rPr lang="en-GB" sz="2400" dirty="0" smtClean="0">
                <a:latin typeface="Calibri" pitchFamily="34" charset="0"/>
                <a:cs typeface="Calibri" pitchFamily="34" charset="0"/>
              </a:rPr>
              <a:t>How are large-scale projections relevant for local impacts?</a:t>
            </a:r>
          </a:p>
        </p:txBody>
      </p:sp>
      <p:pic>
        <p:nvPicPr>
          <p:cNvPr id="52226" name="Picture 4"/>
          <p:cNvPicPr>
            <a:picLocks noChangeAspect="1" noChangeArrowheads="1"/>
          </p:cNvPicPr>
          <p:nvPr/>
        </p:nvPicPr>
        <p:blipFill>
          <a:blip r:embed="rId3"/>
          <a:srcRect/>
          <a:stretch>
            <a:fillRect/>
          </a:stretch>
        </p:blipFill>
        <p:spPr bwMode="auto">
          <a:xfrm>
            <a:off x="3808104" y="152402"/>
            <a:ext cx="2142433" cy="1251782"/>
          </a:xfrm>
          <a:prstGeom prst="rect">
            <a:avLst/>
          </a:prstGeom>
          <a:noFill/>
          <a:ln w="9525">
            <a:noFill/>
            <a:miter lim="800000"/>
            <a:headEnd/>
            <a:tailEnd/>
          </a:ln>
        </p:spPr>
      </p:pic>
      <p:pic>
        <p:nvPicPr>
          <p:cNvPr id="6" name="Picture 5" descr="A man carries a woman through the water from the River Aire in Lee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52402"/>
            <a:ext cx="1736576" cy="125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Drought%202"/>
          <p:cNvPicPr>
            <a:picLocks noChangeAspect="1" noChangeArrowheads="1"/>
          </p:cNvPicPr>
          <p:nvPr/>
        </p:nvPicPr>
        <p:blipFill rotWithShape="1">
          <a:blip r:embed="rId5">
            <a:extLst>
              <a:ext uri="{28A0092B-C50C-407E-A947-70E740481C1C}">
                <a14:useLocalDpi xmlns:a14="http://schemas.microsoft.com/office/drawing/2010/main" val="0"/>
              </a:ext>
            </a:extLst>
          </a:blip>
          <a:srcRect b="20296"/>
          <a:stretch/>
        </p:blipFill>
        <p:spPr bwMode="auto">
          <a:xfrm>
            <a:off x="2342218" y="152402"/>
            <a:ext cx="1327788" cy="1260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NERC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2260" y="441929"/>
            <a:ext cx="965408" cy="671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248630"/>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16</a:t>
            </a:fld>
            <a:endParaRPr lang="en-GB" altLang="en-US"/>
          </a:p>
        </p:txBody>
      </p:sp>
    </p:spTree>
    <p:extLst>
      <p:ext uri="{BB962C8B-B14F-4D97-AF65-F5344CB8AC3E}">
        <p14:creationId xmlns:p14="http://schemas.microsoft.com/office/powerpoint/2010/main" val="3995108478"/>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r>
            <a:br>
              <a:rPr lang="en-GB" dirty="0" smtClean="0"/>
            </a:br>
            <a:r>
              <a:rPr lang="en-GB" dirty="0" smtClean="0"/>
              <a:t>DETECTION &amp; attribution</a:t>
            </a:r>
            <a:endParaRPr lang="en-GB" dirty="0"/>
          </a:p>
        </p:txBody>
      </p:sp>
      <p:pic>
        <p:nvPicPr>
          <p:cNvPr id="1026" name="Picture 2" descr="http://www.ipcc.ch/report/graphics/images/Assessment%20Reports/AR5%20-%20WG1/Technical%20Summary/FigTS-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106898"/>
            <a:ext cx="5832648" cy="41750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b="52811"/>
          <a:stretch>
            <a:fillRect/>
          </a:stretch>
        </p:blipFill>
        <p:spPr bwMode="auto">
          <a:xfrm>
            <a:off x="6131412" y="4103166"/>
            <a:ext cx="2617052" cy="179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t="52811"/>
          <a:stretch>
            <a:fillRect/>
          </a:stretch>
        </p:blipFill>
        <p:spPr bwMode="auto">
          <a:xfrm>
            <a:off x="6131412" y="2281353"/>
            <a:ext cx="2617052" cy="179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24800" y="6165304"/>
            <a:ext cx="7531576" cy="400110"/>
          </a:xfrm>
          <a:prstGeom prst="rect">
            <a:avLst/>
          </a:prstGeom>
          <a:noFill/>
        </p:spPr>
        <p:txBody>
          <a:bodyPr wrap="square" rtlCol="0">
            <a:spAutoFit/>
          </a:bodyPr>
          <a:lstStyle/>
          <a:p>
            <a:r>
              <a:rPr lang="en-GB" dirty="0" smtClean="0">
                <a:solidFill>
                  <a:schemeClr val="tx2"/>
                </a:solidFill>
                <a:latin typeface="+mn-lt"/>
              </a:rPr>
              <a:t>IPCC (2013) WG1 </a:t>
            </a:r>
            <a:r>
              <a:rPr lang="en-GB" dirty="0" smtClean="0">
                <a:hlinkClick r:id="rId4"/>
              </a:rPr>
              <a:t>Fig. 10.5 </a:t>
            </a:r>
            <a:r>
              <a:rPr lang="en-GB" dirty="0" smtClean="0"/>
              <a:t>(see also </a:t>
            </a:r>
            <a:r>
              <a:rPr lang="en-GB" dirty="0" smtClean="0">
                <a:hlinkClick r:id="rId5"/>
              </a:rPr>
              <a:t>IPCC updates for schools</a:t>
            </a:r>
            <a:r>
              <a:rPr lang="en-GB" dirty="0" smtClean="0"/>
              <a:t>)</a:t>
            </a:r>
            <a:endParaRPr lang="en-GB" dirty="0" smtClean="0">
              <a:solidFill>
                <a:schemeClr val="tx2"/>
              </a:solidFill>
              <a:latin typeface="+mn-lt"/>
            </a:endParaRPr>
          </a:p>
        </p:txBody>
      </p:sp>
    </p:spTree>
    <p:extLst>
      <p:ext uri="{BB962C8B-B14F-4D97-AF65-F5344CB8AC3E}">
        <p14:creationId xmlns:p14="http://schemas.microsoft.com/office/powerpoint/2010/main" val="29877095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68255"/>
          <a:stretch/>
        </p:blipFill>
        <p:spPr>
          <a:xfrm>
            <a:off x="94139" y="900516"/>
            <a:ext cx="4475251" cy="2561703"/>
          </a:xfrm>
          <a:prstGeom prst="rect">
            <a:avLst/>
          </a:prstGeom>
        </p:spPr>
      </p:pic>
      <p:pic>
        <p:nvPicPr>
          <p:cNvPr id="5" name="Picture 4"/>
          <p:cNvPicPr>
            <a:picLocks noChangeAspect="1"/>
          </p:cNvPicPr>
          <p:nvPr/>
        </p:nvPicPr>
        <p:blipFill rotWithShape="1">
          <a:blip r:embed="rId3"/>
          <a:srcRect t="67804" b="1"/>
          <a:stretch/>
        </p:blipFill>
        <p:spPr>
          <a:xfrm>
            <a:off x="83831" y="3402735"/>
            <a:ext cx="4475251" cy="2598016"/>
          </a:xfrm>
          <a:prstGeom prst="rect">
            <a:avLst/>
          </a:prstGeom>
        </p:spPr>
      </p:pic>
      <p:pic>
        <p:nvPicPr>
          <p:cNvPr id="6" name="Picture 5"/>
          <p:cNvPicPr>
            <a:picLocks noChangeAspect="1"/>
          </p:cNvPicPr>
          <p:nvPr/>
        </p:nvPicPr>
        <p:blipFill rotWithShape="1">
          <a:blip r:embed="rId4"/>
          <a:srcRect l="51341" t="10116" b="17202"/>
          <a:stretch/>
        </p:blipFill>
        <p:spPr>
          <a:xfrm>
            <a:off x="5055162" y="3740054"/>
            <a:ext cx="3817107" cy="1972186"/>
          </a:xfrm>
          <a:prstGeom prst="rect">
            <a:avLst/>
          </a:prstGeom>
        </p:spPr>
      </p:pic>
      <p:pic>
        <p:nvPicPr>
          <p:cNvPr id="7" name="Picture 6"/>
          <p:cNvPicPr>
            <a:picLocks noChangeAspect="1"/>
          </p:cNvPicPr>
          <p:nvPr/>
        </p:nvPicPr>
        <p:blipFill rotWithShape="1">
          <a:blip r:embed="rId4"/>
          <a:srcRect l="10623" t="81974" r="4184" b="4128"/>
          <a:stretch/>
        </p:blipFill>
        <p:spPr>
          <a:xfrm>
            <a:off x="4403486" y="5683730"/>
            <a:ext cx="4731890" cy="267003"/>
          </a:xfrm>
          <a:prstGeom prst="rect">
            <a:avLst/>
          </a:prstGeom>
        </p:spPr>
      </p:pic>
      <p:pic>
        <p:nvPicPr>
          <p:cNvPr id="9" name="Picture 8"/>
          <p:cNvPicPr>
            <a:picLocks noChangeAspect="1"/>
          </p:cNvPicPr>
          <p:nvPr/>
        </p:nvPicPr>
        <p:blipFill rotWithShape="1">
          <a:blip r:embed="rId5"/>
          <a:srcRect l="15071" t="6851" b="9332"/>
          <a:stretch/>
        </p:blipFill>
        <p:spPr>
          <a:xfrm>
            <a:off x="5016343" y="1271317"/>
            <a:ext cx="3860160" cy="1907786"/>
          </a:xfrm>
          <a:prstGeom prst="rect">
            <a:avLst/>
          </a:prstGeom>
        </p:spPr>
      </p:pic>
      <p:pic>
        <p:nvPicPr>
          <p:cNvPr id="12" name="Picture 11"/>
          <p:cNvPicPr>
            <a:picLocks noChangeAspect="1"/>
          </p:cNvPicPr>
          <p:nvPr/>
        </p:nvPicPr>
        <p:blipFill rotWithShape="1">
          <a:blip r:embed="rId6"/>
          <a:srcRect l="9033" t="90627"/>
          <a:stretch/>
        </p:blipFill>
        <p:spPr>
          <a:xfrm>
            <a:off x="4839420" y="3162251"/>
            <a:ext cx="4162246" cy="459243"/>
          </a:xfrm>
          <a:prstGeom prst="rect">
            <a:avLst/>
          </a:prstGeom>
        </p:spPr>
      </p:pic>
      <p:sp>
        <p:nvSpPr>
          <p:cNvPr id="14" name="TextBox 13"/>
          <p:cNvSpPr txBox="1"/>
          <p:nvPr/>
        </p:nvSpPr>
        <p:spPr>
          <a:xfrm>
            <a:off x="4774722" y="1167798"/>
            <a:ext cx="401128" cy="2123658"/>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1.0</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0.8</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0.6</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0.4</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0.2</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0.0</a:t>
            </a:r>
          </a:p>
        </p:txBody>
      </p:sp>
      <p:sp>
        <p:nvSpPr>
          <p:cNvPr id="15" name="TextBox 14"/>
          <p:cNvSpPr txBox="1"/>
          <p:nvPr/>
        </p:nvSpPr>
        <p:spPr>
          <a:xfrm rot="16200000">
            <a:off x="4353628" y="2003574"/>
            <a:ext cx="685800"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(m)</a:t>
            </a:r>
          </a:p>
        </p:txBody>
      </p:sp>
      <p:pic>
        <p:nvPicPr>
          <p:cNvPr id="17" name="Picture 16"/>
          <p:cNvPicPr>
            <a:picLocks noChangeAspect="1"/>
          </p:cNvPicPr>
          <p:nvPr/>
        </p:nvPicPr>
        <p:blipFill rotWithShape="1">
          <a:blip r:embed="rId6"/>
          <a:srcRect l="26021" t="3278" r="13742" b="90911"/>
          <a:stretch/>
        </p:blipFill>
        <p:spPr>
          <a:xfrm>
            <a:off x="5615799" y="1007546"/>
            <a:ext cx="2303253" cy="237894"/>
          </a:xfrm>
          <a:prstGeom prst="rect">
            <a:avLst/>
          </a:prstGeom>
        </p:spPr>
      </p:pic>
      <p:pic>
        <p:nvPicPr>
          <p:cNvPr id="18" name="Picture 17"/>
          <p:cNvPicPr>
            <a:picLocks noChangeAspect="1"/>
          </p:cNvPicPr>
          <p:nvPr/>
        </p:nvPicPr>
        <p:blipFill rotWithShape="1">
          <a:blip r:embed="rId4"/>
          <a:srcRect l="17443" t="-1149" r="46264" b="91285"/>
          <a:stretch/>
        </p:blipFill>
        <p:spPr>
          <a:xfrm>
            <a:off x="5499442" y="3551126"/>
            <a:ext cx="2600762" cy="244497"/>
          </a:xfrm>
          <a:prstGeom prst="rect">
            <a:avLst/>
          </a:prstGeom>
        </p:spPr>
      </p:pic>
      <p:pic>
        <p:nvPicPr>
          <p:cNvPr id="19" name="Picture 18"/>
          <p:cNvPicPr>
            <a:picLocks noChangeAspect="1"/>
          </p:cNvPicPr>
          <p:nvPr/>
        </p:nvPicPr>
        <p:blipFill rotWithShape="1">
          <a:blip r:embed="rId3"/>
          <a:srcRect l="-899" t="34767" r="93959" b="62026"/>
          <a:stretch/>
        </p:blipFill>
        <p:spPr>
          <a:xfrm>
            <a:off x="4556450" y="1038402"/>
            <a:ext cx="310551" cy="258792"/>
          </a:xfrm>
          <a:prstGeom prst="rect">
            <a:avLst/>
          </a:prstGeom>
        </p:spPr>
      </p:pic>
      <p:pic>
        <p:nvPicPr>
          <p:cNvPr id="21" name="Picture 20"/>
          <p:cNvPicPr>
            <a:picLocks noChangeAspect="1"/>
          </p:cNvPicPr>
          <p:nvPr/>
        </p:nvPicPr>
        <p:blipFill>
          <a:blip r:embed="rId7"/>
          <a:stretch>
            <a:fillRect/>
          </a:stretch>
        </p:blipFill>
        <p:spPr>
          <a:xfrm>
            <a:off x="4600712" y="3538186"/>
            <a:ext cx="274599" cy="257436"/>
          </a:xfrm>
          <a:prstGeom prst="rect">
            <a:avLst/>
          </a:prstGeom>
        </p:spPr>
      </p:pic>
      <p:sp>
        <p:nvSpPr>
          <p:cNvPr id="3" name="TextBox 2"/>
          <p:cNvSpPr txBox="1"/>
          <p:nvPr/>
        </p:nvSpPr>
        <p:spPr>
          <a:xfrm>
            <a:off x="1403648" y="6021288"/>
            <a:ext cx="6984776" cy="461665"/>
          </a:xfrm>
          <a:prstGeom prst="rect">
            <a:avLst/>
          </a:prstGeom>
          <a:noFill/>
        </p:spPr>
        <p:txBody>
          <a:bodyPr wrap="square" rtlCol="0">
            <a:spAutoFit/>
          </a:bodyPr>
          <a:lstStyle/>
          <a:p>
            <a:r>
              <a:rPr lang="en-GB" sz="2400" dirty="0" smtClean="0">
                <a:latin typeface="Calibri" panose="020F0502020204030204" pitchFamily="34" charset="0"/>
              </a:rPr>
              <a:t>IPCC (2013) </a:t>
            </a:r>
            <a:r>
              <a:rPr lang="en-GB" sz="2400" dirty="0" smtClean="0">
                <a:latin typeface="Calibri" panose="020F0502020204030204" pitchFamily="34" charset="0"/>
                <a:hlinkClick r:id="rId8"/>
              </a:rPr>
              <a:t>WG1 Summary for Policy Makers</a:t>
            </a:r>
            <a:endParaRPr lang="en-GB" sz="2400" dirty="0">
              <a:latin typeface="Calibri" panose="020F0502020204030204" pitchFamily="34" charset="0"/>
            </a:endParaRPr>
          </a:p>
        </p:txBody>
      </p:sp>
      <p:sp>
        <p:nvSpPr>
          <p:cNvPr id="8" name="TextBox 7"/>
          <p:cNvSpPr txBox="1"/>
          <p:nvPr/>
        </p:nvSpPr>
        <p:spPr>
          <a:xfrm>
            <a:off x="5220072" y="1373867"/>
            <a:ext cx="2376264" cy="830997"/>
          </a:xfrm>
          <a:prstGeom prst="rect">
            <a:avLst/>
          </a:prstGeom>
          <a:noFill/>
        </p:spPr>
        <p:txBody>
          <a:bodyPr wrap="square" rtlCol="0">
            <a:spAutoFit/>
          </a:bodyPr>
          <a:lstStyle/>
          <a:p>
            <a:r>
              <a:rPr lang="en-GB" sz="2400" b="1" dirty="0" smtClean="0">
                <a:solidFill>
                  <a:srgbClr val="FF6600"/>
                </a:solidFill>
              </a:rPr>
              <a:t>High emissions</a:t>
            </a:r>
          </a:p>
          <a:p>
            <a:r>
              <a:rPr lang="en-GB" sz="2400" b="1" dirty="0" smtClean="0">
                <a:solidFill>
                  <a:srgbClr val="9894F0"/>
                </a:solidFill>
              </a:rPr>
              <a:t>Low emissions</a:t>
            </a:r>
            <a:endParaRPr lang="en-GB" sz="2400" b="1" dirty="0">
              <a:solidFill>
                <a:srgbClr val="9894F0"/>
              </a:solidFill>
            </a:endParaRPr>
          </a:p>
        </p:txBody>
      </p:sp>
      <p:sp>
        <p:nvSpPr>
          <p:cNvPr id="20" name="Title 2"/>
          <p:cNvSpPr txBox="1">
            <a:spLocks/>
          </p:cNvSpPr>
          <p:nvPr/>
        </p:nvSpPr>
        <p:spPr bwMode="auto">
          <a:xfrm>
            <a:off x="424800" y="123480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a:lstStyle>
          <a:p>
            <a:r>
              <a:rPr lang="en-GB" kern="0" dirty="0" smtClean="0"/>
              <a:t>IPCC: Future PROJECTIONS</a:t>
            </a:r>
          </a:p>
          <a:p>
            <a:endParaRPr lang="en-GB" kern="0" dirty="0" smtClean="0"/>
          </a:p>
          <a:p>
            <a:endParaRPr lang="en-GB" kern="0" dirty="0"/>
          </a:p>
        </p:txBody>
      </p:sp>
    </p:spTree>
    <p:extLst>
      <p:ext uri="{BB962C8B-B14F-4D97-AF65-F5344CB8AC3E}">
        <p14:creationId xmlns:p14="http://schemas.microsoft.com/office/powerpoint/2010/main" val="29208533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urryja.files.wordpress.com/2013/02/afig6.jpg"/>
          <p:cNvPicPr>
            <a:picLocks noChangeAspect="1" noChangeArrowheads="1"/>
          </p:cNvPicPr>
          <p:nvPr/>
        </p:nvPicPr>
        <p:blipFill rotWithShape="1">
          <a:blip r:embed="rId2">
            <a:extLst>
              <a:ext uri="{28A0092B-C50C-407E-A947-70E740481C1C}">
                <a14:useLocalDpi xmlns:a14="http://schemas.microsoft.com/office/drawing/2010/main" val="0"/>
              </a:ext>
            </a:extLst>
          </a:blip>
          <a:srcRect l="6206" r="13176" b="9869"/>
          <a:stretch/>
        </p:blipFill>
        <p:spPr bwMode="auto">
          <a:xfrm>
            <a:off x="1043608" y="611495"/>
            <a:ext cx="6840760" cy="59138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87824" y="5445224"/>
            <a:ext cx="4608512" cy="369332"/>
          </a:xfrm>
          <a:prstGeom prst="rect">
            <a:avLst/>
          </a:prstGeom>
          <a:noFill/>
        </p:spPr>
        <p:txBody>
          <a:bodyPr wrap="square" rtlCol="0">
            <a:spAutoFit/>
          </a:bodyPr>
          <a:lstStyle/>
          <a:p>
            <a:r>
              <a:rPr lang="en-GB" dirty="0" smtClean="0"/>
              <a:t>From Ed Hawkins: see </a:t>
            </a:r>
            <a:r>
              <a:rPr lang="en-GB" dirty="0">
                <a:hlinkClick r:id="rId3"/>
              </a:rPr>
              <a:t>Climate Lab Book</a:t>
            </a:r>
            <a:r>
              <a:rPr lang="en-GB" dirty="0"/>
              <a:t> </a:t>
            </a:r>
          </a:p>
        </p:txBody>
      </p:sp>
      <p:cxnSp>
        <p:nvCxnSpPr>
          <p:cNvPr id="6" name="Straight Arrow Connector 5"/>
          <p:cNvCxnSpPr/>
          <p:nvPr/>
        </p:nvCxnSpPr>
        <p:spPr bwMode="auto">
          <a:xfrm flipV="1">
            <a:off x="7740352" y="2132856"/>
            <a:ext cx="0" cy="1505065"/>
          </a:xfrm>
          <a:prstGeom prst="straightConnector1">
            <a:avLst/>
          </a:prstGeom>
          <a:solidFill>
            <a:schemeClr val="accent1"/>
          </a:solidFill>
          <a:ln w="50800" cap="flat" cmpd="sng" algn="ctr">
            <a:solidFill>
              <a:schemeClr val="accent2">
                <a:lumMod val="50000"/>
              </a:schemeClr>
            </a:solidFill>
            <a:prstDash val="solid"/>
            <a:round/>
            <a:headEnd type="arrow" w="med" len="med"/>
            <a:tailEnd type="arrow"/>
          </a:ln>
          <a:effectLst/>
        </p:spPr>
      </p:cxnSp>
      <p:sp>
        <p:nvSpPr>
          <p:cNvPr id="13" name="TextBox 12"/>
          <p:cNvSpPr txBox="1"/>
          <p:nvPr/>
        </p:nvSpPr>
        <p:spPr>
          <a:xfrm>
            <a:off x="6444208" y="3131676"/>
            <a:ext cx="3168352" cy="369332"/>
          </a:xfrm>
          <a:prstGeom prst="rect">
            <a:avLst/>
          </a:prstGeom>
          <a:noFill/>
          <a:scene3d>
            <a:camera prst="orthographicFront">
              <a:rot lat="0" lon="0" rev="16200000"/>
            </a:camera>
            <a:lightRig rig="threePt" dir="t"/>
          </a:scene3d>
        </p:spPr>
        <p:txBody>
          <a:bodyPr wrap="square" rtlCol="0">
            <a:spAutoFit/>
          </a:bodyPr>
          <a:lstStyle/>
          <a:p>
            <a:r>
              <a:rPr lang="en-GB" dirty="0" smtClean="0">
                <a:solidFill>
                  <a:schemeClr val="accent2">
                    <a:lumMod val="50000"/>
                  </a:schemeClr>
                </a:solidFill>
              </a:rPr>
              <a:t>Climate sensitivity</a:t>
            </a:r>
            <a:endParaRPr lang="en-GB" dirty="0">
              <a:solidFill>
                <a:schemeClr val="accent2">
                  <a:lumMod val="50000"/>
                </a:schemeClr>
              </a:solidFill>
            </a:endParaRPr>
          </a:p>
        </p:txBody>
      </p:sp>
      <p:sp>
        <p:nvSpPr>
          <p:cNvPr id="2" name="Title 1"/>
          <p:cNvSpPr>
            <a:spLocks noGrp="1"/>
          </p:cNvSpPr>
          <p:nvPr>
            <p:ph type="title"/>
          </p:nvPr>
        </p:nvSpPr>
        <p:spPr>
          <a:xfrm>
            <a:off x="457200" y="274638"/>
            <a:ext cx="8363272" cy="778098"/>
          </a:xfrm>
          <a:solidFill>
            <a:schemeClr val="bg1"/>
          </a:solidFill>
        </p:spPr>
        <p:txBody>
          <a:bodyPr/>
          <a:lstStyle/>
          <a:p>
            <a:r>
              <a:rPr lang="en-GB" dirty="0" smtClean="0">
                <a:solidFill>
                  <a:srgbClr val="C00000"/>
                </a:solidFill>
              </a:rPr>
              <a:t>UNCERTAINTY ranges</a:t>
            </a:r>
            <a:endParaRPr lang="en-GB" dirty="0">
              <a:solidFill>
                <a:srgbClr val="C00000"/>
              </a:solidFill>
            </a:endParaRPr>
          </a:p>
        </p:txBody>
      </p:sp>
      <p:cxnSp>
        <p:nvCxnSpPr>
          <p:cNvPr id="8" name="Straight Arrow Connector 7"/>
          <p:cNvCxnSpPr/>
          <p:nvPr/>
        </p:nvCxnSpPr>
        <p:spPr bwMode="auto">
          <a:xfrm flipV="1">
            <a:off x="8244408" y="332656"/>
            <a:ext cx="0" cy="4766733"/>
          </a:xfrm>
          <a:prstGeom prst="straightConnector1">
            <a:avLst/>
          </a:prstGeom>
          <a:solidFill>
            <a:schemeClr val="accent1"/>
          </a:solidFill>
          <a:ln w="50800" cap="flat" cmpd="sng" algn="ctr">
            <a:solidFill>
              <a:schemeClr val="tx1"/>
            </a:solidFill>
            <a:prstDash val="solid"/>
            <a:round/>
            <a:headEnd type="arrow" w="med" len="med"/>
            <a:tailEnd type="arrow"/>
          </a:ln>
          <a:effectLst/>
        </p:spPr>
      </p:cxnSp>
      <p:sp>
        <p:nvSpPr>
          <p:cNvPr id="15" name="TextBox 14"/>
          <p:cNvSpPr txBox="1"/>
          <p:nvPr/>
        </p:nvSpPr>
        <p:spPr>
          <a:xfrm>
            <a:off x="5292080" y="3068960"/>
            <a:ext cx="6480720" cy="369332"/>
          </a:xfrm>
          <a:prstGeom prst="rect">
            <a:avLst/>
          </a:prstGeom>
          <a:noFill/>
          <a:scene3d>
            <a:camera prst="orthographicFront">
              <a:rot lat="0" lon="0" rev="16200000"/>
            </a:camera>
            <a:lightRig rig="threePt" dir="t"/>
          </a:scene3d>
        </p:spPr>
        <p:txBody>
          <a:bodyPr wrap="square" rtlCol="0">
            <a:spAutoFit/>
          </a:bodyPr>
          <a:lstStyle/>
          <a:p>
            <a:r>
              <a:rPr lang="en-GB" dirty="0" smtClean="0"/>
              <a:t>Climate sensitivity and socioeconomic scenario</a:t>
            </a:r>
            <a:endParaRPr lang="en-GB" dirty="0"/>
          </a:p>
        </p:txBody>
      </p:sp>
    </p:spTree>
    <p:extLst>
      <p:ext uri="{BB962C8B-B14F-4D97-AF65-F5344CB8AC3E}">
        <p14:creationId xmlns:p14="http://schemas.microsoft.com/office/powerpoint/2010/main" val="3939135076"/>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introduction</a:t>
            </a:r>
            <a:endParaRPr lang="en-GB" dirty="0"/>
          </a:p>
        </p:txBody>
      </p:sp>
      <p:sp>
        <p:nvSpPr>
          <p:cNvPr id="8" name="Content Placeholder 7"/>
          <p:cNvSpPr>
            <a:spLocks noGrp="1"/>
          </p:cNvSpPr>
          <p:nvPr>
            <p:ph idx="1"/>
          </p:nvPr>
        </p:nvSpPr>
        <p:spPr>
          <a:xfrm>
            <a:off x="424800" y="2132856"/>
            <a:ext cx="8280000" cy="1694573"/>
          </a:xfrm>
        </p:spPr>
        <p:txBody>
          <a:bodyPr/>
          <a:lstStyle/>
          <a:p>
            <a:pPr marL="0" indent="0">
              <a:buNone/>
            </a:pPr>
            <a:r>
              <a:rPr lang="en-GB" sz="2200" dirty="0"/>
              <a:t>“Observational records and climate projections provide abundant evidence that freshwater resources are vulnerable and have the potential to be strongly impacted by climate change, with wide-ranging consequences for human societies and ecosystems.”  </a:t>
            </a:r>
            <a:r>
              <a:rPr lang="en-GB" sz="2200" dirty="0" smtClean="0"/>
              <a:t>                                    </a:t>
            </a:r>
            <a:r>
              <a:rPr lang="en-GB" dirty="0" smtClean="0"/>
              <a:t>IPCC </a:t>
            </a:r>
            <a:r>
              <a:rPr lang="en-GB" dirty="0"/>
              <a:t>(2008) Climate Change and Water</a:t>
            </a:r>
          </a:p>
          <a:p>
            <a:endParaRPr lang="en-GB" dirty="0"/>
          </a:p>
        </p:txBody>
      </p:sp>
      <p:sp>
        <p:nvSpPr>
          <p:cNvPr id="4" name="Slide Number Placeholder 3"/>
          <p:cNvSpPr>
            <a:spLocks noGrp="1"/>
          </p:cNvSpPr>
          <p:nvPr>
            <p:ph type="sldNum" sz="quarter" idx="10"/>
          </p:nvPr>
        </p:nvSpPr>
        <p:spPr/>
        <p:txBody>
          <a:bodyPr/>
          <a:lstStyle/>
          <a:p>
            <a:fld id="{44C01B32-D1A0-401C-8867-70456BBB1E87}" type="slidenum">
              <a:rPr lang="en-GB" altLang="en-US" smtClean="0"/>
              <a:pPr/>
              <a:t>2</a:t>
            </a:fld>
            <a:endParaRPr lang="en-GB" altLang="en-US" dirty="0"/>
          </a:p>
        </p:txBody>
      </p:sp>
      <p:pic>
        <p:nvPicPr>
          <p:cNvPr id="9" name="Picture 4" descr="downpour"/>
          <p:cNvPicPr>
            <a:picLocks noChangeAspect="1" noChangeArrowheads="1"/>
          </p:cNvPicPr>
          <p:nvPr/>
        </p:nvPicPr>
        <p:blipFill>
          <a:blip r:embed="rId3">
            <a:extLst>
              <a:ext uri="{28A0092B-C50C-407E-A947-70E740481C1C}">
                <a14:useLocalDpi xmlns:a14="http://schemas.microsoft.com/office/drawing/2010/main" val="0"/>
              </a:ext>
            </a:extLst>
          </a:blip>
          <a:srcRect l="1968" t="3937"/>
          <a:stretch>
            <a:fillRect/>
          </a:stretch>
        </p:blipFill>
        <p:spPr bwMode="auto">
          <a:xfrm>
            <a:off x="4192960" y="3908573"/>
            <a:ext cx="22098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A man carries a woman through the water from the River Aire in Lee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3908573"/>
            <a:ext cx="34290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Drought%2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1985" y="3908573"/>
            <a:ext cx="2136775"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6271542"/>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r>
            <a:br>
              <a:rPr lang="en-GB" dirty="0" smtClean="0"/>
            </a:br>
            <a:r>
              <a:rPr lang="en-GB" dirty="0"/>
              <a:t/>
            </a:r>
            <a:br>
              <a:rPr lang="en-GB" dirty="0"/>
            </a:br>
            <a:r>
              <a:rPr lang="en-GB" dirty="0" smtClean="0"/>
              <a:t>Changing PRECIPITATION:</a:t>
            </a:r>
            <a:br>
              <a:rPr lang="en-GB" dirty="0" smtClean="0"/>
            </a:br>
            <a:r>
              <a:rPr lang="en-GB" sz="3200" dirty="0" smtClean="0"/>
              <a:t>WHERE IS BIG/SMALL CHANGE ROBUST?</a:t>
            </a:r>
            <a:endParaRPr lang="en-GB" sz="3200"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20</a:t>
            </a:fld>
            <a:endParaRPr lang="en-GB" altLang="en-US"/>
          </a:p>
        </p:txBody>
      </p:sp>
      <p:pic>
        <p:nvPicPr>
          <p:cNvPr id="1026" name="Picture 2" descr="http://journals.ametsoc.org/na101/home/literatum/publisher/ams/journals/content/clim/2012/15200442-25.11/jcli-d-11-00354.1/production/images/large/jcli-d-11-00354.1-f4.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2272628"/>
            <a:ext cx="7008713" cy="39013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35896" y="5661248"/>
            <a:ext cx="2952328" cy="707886"/>
          </a:xfrm>
          <a:prstGeom prst="rect">
            <a:avLst/>
          </a:prstGeom>
          <a:solidFill>
            <a:srgbClr val="FDFDFD"/>
          </a:solidFill>
          <a:ln>
            <a:solidFill>
              <a:srgbClr val="002060"/>
            </a:solidFill>
          </a:ln>
        </p:spPr>
        <p:txBody>
          <a:bodyPr wrap="square" rtlCol="0">
            <a:spAutoFit/>
          </a:bodyPr>
          <a:lstStyle/>
          <a:p>
            <a:pPr algn="ctr"/>
            <a:r>
              <a:rPr lang="en-GB" dirty="0" smtClean="0">
                <a:solidFill>
                  <a:schemeClr val="tx2"/>
                </a:solidFill>
                <a:latin typeface="+mn-lt"/>
              </a:rPr>
              <a:t>Number of models that agree on sign of change</a:t>
            </a:r>
          </a:p>
        </p:txBody>
      </p:sp>
      <p:sp>
        <p:nvSpPr>
          <p:cNvPr id="6" name="TextBox 5"/>
          <p:cNvSpPr txBox="1"/>
          <p:nvPr/>
        </p:nvSpPr>
        <p:spPr>
          <a:xfrm>
            <a:off x="251520" y="2276872"/>
            <a:ext cx="2304256" cy="461665"/>
          </a:xfrm>
          <a:prstGeom prst="rect">
            <a:avLst/>
          </a:prstGeom>
          <a:noFill/>
          <a:ln>
            <a:solidFill>
              <a:srgbClr val="002060"/>
            </a:solidFill>
          </a:ln>
        </p:spPr>
        <p:txBody>
          <a:bodyPr wrap="square" rtlCol="0">
            <a:spAutoFit/>
          </a:bodyPr>
          <a:lstStyle/>
          <a:p>
            <a:r>
              <a:rPr lang="en-GB" sz="2400" dirty="0" smtClean="0">
                <a:solidFill>
                  <a:schemeClr val="tx2"/>
                </a:solidFill>
                <a:latin typeface="Calibri" panose="020F0502020204030204" pitchFamily="34" charset="0"/>
              </a:rPr>
              <a:t>Change &gt; </a:t>
            </a:r>
            <a:r>
              <a:rPr lang="el-GR" sz="2400" dirty="0" smtClean="0">
                <a:solidFill>
                  <a:schemeClr val="tx2"/>
                </a:solidFill>
                <a:latin typeface="Calibri" panose="020F0502020204030204" pitchFamily="34" charset="0"/>
              </a:rPr>
              <a:t>σ</a:t>
            </a:r>
            <a:r>
              <a:rPr lang="en-GB" sz="2400" baseline="-25000" dirty="0" smtClean="0">
                <a:solidFill>
                  <a:schemeClr val="tx2"/>
                </a:solidFill>
                <a:latin typeface="Calibri" panose="020F0502020204030204" pitchFamily="34" charset="0"/>
              </a:rPr>
              <a:t>models</a:t>
            </a:r>
          </a:p>
        </p:txBody>
      </p:sp>
      <p:sp>
        <p:nvSpPr>
          <p:cNvPr id="8" name="TextBox 7"/>
          <p:cNvSpPr txBox="1"/>
          <p:nvPr/>
        </p:nvSpPr>
        <p:spPr>
          <a:xfrm>
            <a:off x="251520" y="4686235"/>
            <a:ext cx="1872208" cy="830997"/>
          </a:xfrm>
          <a:prstGeom prst="rect">
            <a:avLst/>
          </a:prstGeom>
          <a:noFill/>
          <a:ln>
            <a:solidFill>
              <a:srgbClr val="002060"/>
            </a:solidFill>
          </a:ln>
        </p:spPr>
        <p:txBody>
          <a:bodyPr wrap="square" rtlCol="0">
            <a:spAutoFit/>
          </a:bodyPr>
          <a:lstStyle/>
          <a:p>
            <a:r>
              <a:rPr lang="en-GB" sz="2400" dirty="0" smtClean="0">
                <a:solidFill>
                  <a:schemeClr val="tx2"/>
                </a:solidFill>
                <a:latin typeface="Calibri" panose="020F0502020204030204" pitchFamily="34" charset="0"/>
              </a:rPr>
              <a:t>Small change </a:t>
            </a:r>
            <a:r>
              <a:rPr lang="en-GB" sz="2400" dirty="0" smtClean="0">
                <a:latin typeface="Calibri" panose="020F0502020204030204" pitchFamily="34" charset="0"/>
              </a:rPr>
              <a:t>vs. </a:t>
            </a:r>
            <a:r>
              <a:rPr lang="en-GB" sz="2400" dirty="0" smtClean="0">
                <a:solidFill>
                  <a:schemeClr val="tx2"/>
                </a:solidFill>
                <a:latin typeface="Calibri" panose="020F0502020204030204" pitchFamily="34" charset="0"/>
              </a:rPr>
              <a:t>variability</a:t>
            </a:r>
          </a:p>
        </p:txBody>
      </p:sp>
      <p:cxnSp>
        <p:nvCxnSpPr>
          <p:cNvPr id="9" name="Straight Arrow Connector 8"/>
          <p:cNvCxnSpPr>
            <a:stCxn id="6" idx="3"/>
          </p:cNvCxnSpPr>
          <p:nvPr/>
        </p:nvCxnSpPr>
        <p:spPr bwMode="auto">
          <a:xfrm>
            <a:off x="2555776" y="2507705"/>
            <a:ext cx="216024" cy="147072"/>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 name="Straight Arrow Connector 10"/>
          <p:cNvCxnSpPr/>
          <p:nvPr/>
        </p:nvCxnSpPr>
        <p:spPr bwMode="auto">
          <a:xfrm flipV="1">
            <a:off x="2123728" y="4758243"/>
            <a:ext cx="216024" cy="254933"/>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6" name="Rectangle 15"/>
          <p:cNvSpPr/>
          <p:nvPr/>
        </p:nvSpPr>
        <p:spPr>
          <a:xfrm>
            <a:off x="116685" y="6122024"/>
            <a:ext cx="2295075" cy="707886"/>
          </a:xfrm>
          <a:prstGeom prst="rect">
            <a:avLst/>
          </a:prstGeom>
        </p:spPr>
        <p:txBody>
          <a:bodyPr wrap="square">
            <a:spAutoFit/>
          </a:bodyPr>
          <a:lstStyle/>
          <a:p>
            <a:r>
              <a:rPr lang="en-GB" dirty="0" smtClean="0">
                <a:hlinkClick r:id="rId4"/>
              </a:rPr>
              <a:t>Power, et al. (2012) J</a:t>
            </a:r>
            <a:r>
              <a:rPr lang="en-GB" dirty="0">
                <a:hlinkClick r:id="rId4"/>
              </a:rPr>
              <a:t>. </a:t>
            </a:r>
            <a:r>
              <a:rPr lang="en-GB" dirty="0" smtClean="0">
                <a:hlinkClick r:id="rId4"/>
              </a:rPr>
              <a:t>Climate</a:t>
            </a:r>
            <a:endParaRPr lang="en-GB" dirty="0"/>
          </a:p>
        </p:txBody>
      </p:sp>
    </p:spTree>
    <p:extLst>
      <p:ext uri="{BB962C8B-B14F-4D97-AF65-F5344CB8AC3E}">
        <p14:creationId xmlns:p14="http://schemas.microsoft.com/office/powerpoint/2010/main" val="300535553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lobal distribution of the world’s wate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44624"/>
            <a:ext cx="4296458" cy="64446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Water </a:t>
            </a:r>
            <a:r>
              <a:rPr lang="en-GB" dirty="0" smtClean="0"/>
              <a:t/>
            </a:r>
            <a:br>
              <a:rPr lang="en-GB" dirty="0" smtClean="0"/>
            </a:br>
            <a:r>
              <a:rPr lang="en-GB" dirty="0" smtClean="0"/>
              <a:t>resources</a:t>
            </a:r>
            <a:endParaRPr lang="en-GB" dirty="0"/>
          </a:p>
        </p:txBody>
      </p:sp>
      <p:sp>
        <p:nvSpPr>
          <p:cNvPr id="3" name="Content Placeholder 2"/>
          <p:cNvSpPr>
            <a:spLocks noGrp="1"/>
          </p:cNvSpPr>
          <p:nvPr>
            <p:ph idx="1"/>
          </p:nvPr>
        </p:nvSpPr>
        <p:spPr>
          <a:xfrm>
            <a:off x="424800" y="2214000"/>
            <a:ext cx="4507240" cy="3960000"/>
          </a:xfrm>
        </p:spPr>
        <p:txBody>
          <a:bodyPr/>
          <a:lstStyle/>
          <a:p>
            <a:r>
              <a:rPr lang="en-GB" sz="2800" dirty="0">
                <a:latin typeface="Effra" panose="020B0604020202020204" charset="0"/>
                <a:cs typeface="Calibri" pitchFamily="34" charset="0"/>
              </a:rPr>
              <a:t>Most water on Earth is </a:t>
            </a:r>
            <a:r>
              <a:rPr lang="en-GB" sz="2800" dirty="0">
                <a:solidFill>
                  <a:srgbClr val="0000FF"/>
                </a:solidFill>
                <a:latin typeface="Effra" panose="020B0604020202020204" charset="0"/>
                <a:cs typeface="Calibri" pitchFamily="34" charset="0"/>
              </a:rPr>
              <a:t>salty</a:t>
            </a:r>
          </a:p>
          <a:p>
            <a:r>
              <a:rPr lang="en-GB" sz="2800" dirty="0">
                <a:latin typeface="Effra" panose="020B0604020202020204" charset="0"/>
                <a:cs typeface="Calibri" pitchFamily="34" charset="0"/>
              </a:rPr>
              <a:t>Most </a:t>
            </a:r>
            <a:r>
              <a:rPr lang="en-GB" sz="2800" dirty="0">
                <a:solidFill>
                  <a:srgbClr val="3399FF"/>
                </a:solidFill>
                <a:latin typeface="Effra" panose="020B0604020202020204" charset="0"/>
                <a:cs typeface="Calibri" pitchFamily="34" charset="0"/>
              </a:rPr>
              <a:t>fresh water </a:t>
            </a:r>
            <a:r>
              <a:rPr lang="en-GB" sz="2800" dirty="0">
                <a:latin typeface="Effra" panose="020B0604020202020204" charset="0"/>
                <a:cs typeface="Calibri" pitchFamily="34" charset="0"/>
              </a:rPr>
              <a:t>is locked away in </a:t>
            </a:r>
            <a:r>
              <a:rPr lang="en-GB" sz="2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Effra" panose="020B0604020202020204" charset="0"/>
                <a:cs typeface="Calibri" pitchFamily="34" charset="0"/>
              </a:rPr>
              <a:t>glaciers</a:t>
            </a:r>
            <a:r>
              <a:rPr lang="en-GB" sz="2800" dirty="0">
                <a:latin typeface="Effra" panose="020B0604020202020204" charset="0"/>
                <a:cs typeface="Calibri" pitchFamily="34" charset="0"/>
              </a:rPr>
              <a:t> or is deep in the </a:t>
            </a:r>
            <a:r>
              <a:rPr lang="en-GB" sz="2800" dirty="0">
                <a:solidFill>
                  <a:srgbClr val="C00000"/>
                </a:solidFill>
                <a:latin typeface="Effra" panose="020B0604020202020204" charset="0"/>
                <a:cs typeface="Calibri" pitchFamily="34" charset="0"/>
              </a:rPr>
              <a:t>ground</a:t>
            </a:r>
          </a:p>
          <a:p>
            <a:r>
              <a:rPr lang="en-GB" sz="2800" dirty="0">
                <a:latin typeface="Effra" panose="020B0604020202020204" charset="0"/>
                <a:cs typeface="Calibri" pitchFamily="34" charset="0"/>
              </a:rPr>
              <a:t>Water that is usable depends strongly on the </a:t>
            </a:r>
            <a:r>
              <a:rPr lang="en-GB" sz="2800" dirty="0">
                <a:solidFill>
                  <a:srgbClr val="0066FF"/>
                </a:solidFill>
                <a:latin typeface="Effra" panose="020B0604020202020204" charset="0"/>
                <a:cs typeface="Calibri" pitchFamily="34" charset="0"/>
              </a:rPr>
              <a:t>water cycle</a:t>
            </a:r>
          </a:p>
          <a:p>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3</a:t>
            </a:fld>
            <a:endParaRPr lang="en-GB" altLang="en-US"/>
          </a:p>
        </p:txBody>
      </p:sp>
    </p:spTree>
    <p:extLst>
      <p:ext uri="{BB962C8B-B14F-4D97-AF65-F5344CB8AC3E}">
        <p14:creationId xmlns:p14="http://schemas.microsoft.com/office/powerpoint/2010/main" val="786231515"/>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www.nesl.ucar.edu/LAR/2007/catalog/tiimes/images/trenberth-hydrologicalCyc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8640"/>
            <a:ext cx="8496944" cy="62354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3528" y="6165304"/>
            <a:ext cx="7776864" cy="400110"/>
          </a:xfrm>
          <a:prstGeom prst="rect">
            <a:avLst/>
          </a:prstGeom>
          <a:noFill/>
        </p:spPr>
        <p:txBody>
          <a:bodyPr wrap="square" rtlCol="0">
            <a:spAutoFit/>
          </a:bodyPr>
          <a:lstStyle/>
          <a:p>
            <a:r>
              <a:rPr lang="en-GB" dirty="0" smtClean="0">
                <a:hlinkClick r:id="rId3"/>
              </a:rPr>
              <a:t>Kevin Trenberth and co-authors (2007) J </a:t>
            </a:r>
            <a:r>
              <a:rPr lang="en-GB" dirty="0" err="1" smtClean="0">
                <a:hlinkClick r:id="rId3"/>
              </a:rPr>
              <a:t>Hydromet</a:t>
            </a:r>
            <a:r>
              <a:rPr lang="en-GB" dirty="0" smtClean="0"/>
              <a:t>; </a:t>
            </a:r>
            <a:r>
              <a:rPr lang="en-GB" dirty="0" smtClean="0">
                <a:hlinkClick r:id="rId4"/>
              </a:rPr>
              <a:t>(2011) J. Climate</a:t>
            </a:r>
            <a:endParaRPr lang="en-GB" dirty="0"/>
          </a:p>
        </p:txBody>
      </p:sp>
      <p:sp>
        <p:nvSpPr>
          <p:cNvPr id="2" name="TextBox 1"/>
          <p:cNvSpPr txBox="1"/>
          <p:nvPr/>
        </p:nvSpPr>
        <p:spPr>
          <a:xfrm>
            <a:off x="467544" y="3429000"/>
            <a:ext cx="360040" cy="246221"/>
          </a:xfrm>
          <a:prstGeom prst="rect">
            <a:avLst/>
          </a:prstGeom>
          <a:solidFill>
            <a:schemeClr val="accent6">
              <a:lumMod val="20000"/>
              <a:lumOff val="80000"/>
            </a:schemeClr>
          </a:solidFill>
        </p:spPr>
        <p:txBody>
          <a:bodyPr wrap="square" lIns="0" tIns="0" rIns="0" bIns="0" rtlCol="0">
            <a:spAutoFit/>
          </a:bodyPr>
          <a:lstStyle/>
          <a:p>
            <a:r>
              <a:rPr lang="en-GB" sz="1600" b="1" dirty="0" smtClean="0">
                <a:solidFill>
                  <a:schemeClr val="tx2"/>
                </a:solidFill>
                <a:latin typeface="Arial" panose="020B0604020202020204" pitchFamily="34" charset="0"/>
                <a:cs typeface="Arial" panose="020B0604020202020204" pitchFamily="34" charset="0"/>
              </a:rPr>
              <a:t>386</a:t>
            </a:r>
          </a:p>
        </p:txBody>
      </p:sp>
      <p:sp>
        <p:nvSpPr>
          <p:cNvPr id="5" name="TextBox 4"/>
          <p:cNvSpPr txBox="1"/>
          <p:nvPr/>
        </p:nvSpPr>
        <p:spPr>
          <a:xfrm>
            <a:off x="2339752" y="4005063"/>
            <a:ext cx="360040" cy="306000"/>
          </a:xfrm>
          <a:prstGeom prst="rect">
            <a:avLst/>
          </a:prstGeom>
          <a:solidFill>
            <a:schemeClr val="accent6">
              <a:lumMod val="20000"/>
              <a:lumOff val="80000"/>
            </a:schemeClr>
          </a:solidFill>
        </p:spPr>
        <p:txBody>
          <a:bodyPr wrap="square" lIns="0" tIns="0" rIns="0" bIns="0" rtlCol="0">
            <a:spAutoFit/>
          </a:bodyPr>
          <a:lstStyle/>
          <a:p>
            <a:r>
              <a:rPr lang="en-GB" sz="1800" b="1" dirty="0" smtClean="0">
                <a:latin typeface="Calibri" panose="020F0502020204030204" pitchFamily="34" charset="0"/>
              </a:rPr>
              <a:t>426</a:t>
            </a:r>
            <a:endParaRPr lang="en-GB" sz="1800" b="1" dirty="0" smtClean="0">
              <a:solidFill>
                <a:schemeClr val="tx2"/>
              </a:solidFill>
              <a:latin typeface="Calibri" panose="020F0502020204030204" pitchFamily="34" charset="0"/>
            </a:endParaRPr>
          </a:p>
        </p:txBody>
      </p:sp>
      <p:sp>
        <p:nvSpPr>
          <p:cNvPr id="7" name="TextBox 6"/>
          <p:cNvSpPr txBox="1"/>
          <p:nvPr/>
        </p:nvSpPr>
        <p:spPr>
          <a:xfrm>
            <a:off x="7272000" y="2700000"/>
            <a:ext cx="360040" cy="246221"/>
          </a:xfrm>
          <a:prstGeom prst="rect">
            <a:avLst/>
          </a:prstGeom>
          <a:solidFill>
            <a:schemeClr val="accent6">
              <a:lumMod val="20000"/>
              <a:lumOff val="80000"/>
            </a:schemeClr>
          </a:solidFill>
        </p:spPr>
        <p:txBody>
          <a:bodyPr wrap="square" lIns="0" tIns="0" rIns="0" bIns="0" rtlCol="0">
            <a:spAutoFit/>
          </a:bodyPr>
          <a:lstStyle/>
          <a:p>
            <a:r>
              <a:rPr lang="en-GB" sz="1600" b="1" dirty="0" smtClean="0">
                <a:latin typeface="Arial" panose="020B0604020202020204" pitchFamily="34" charset="0"/>
                <a:cs typeface="Arial" panose="020B0604020202020204" pitchFamily="34" charset="0"/>
              </a:rPr>
              <a:t>114</a:t>
            </a:r>
            <a:endParaRPr lang="en-GB" sz="1600" b="1" dirty="0" smtClean="0">
              <a:solidFill>
                <a:schemeClr val="tx2"/>
              </a:solidFill>
              <a:latin typeface="Arial" panose="020B0604020202020204" pitchFamily="34" charset="0"/>
              <a:cs typeface="Arial" panose="020B0604020202020204" pitchFamily="34" charset="0"/>
            </a:endParaRPr>
          </a:p>
        </p:txBody>
      </p:sp>
      <p:sp>
        <p:nvSpPr>
          <p:cNvPr id="8" name="TextBox 7"/>
          <p:cNvSpPr txBox="1"/>
          <p:nvPr/>
        </p:nvSpPr>
        <p:spPr>
          <a:xfrm>
            <a:off x="8612082" y="3285564"/>
            <a:ext cx="198772" cy="215444"/>
          </a:xfrm>
          <a:prstGeom prst="rect">
            <a:avLst/>
          </a:prstGeom>
          <a:solidFill>
            <a:schemeClr val="bg1"/>
          </a:solidFill>
        </p:spPr>
        <p:txBody>
          <a:bodyPr wrap="none" lIns="0" tIns="0" rIns="0" bIns="0" rtlCol="0">
            <a:spAutoFit/>
          </a:bodyPr>
          <a:lstStyle/>
          <a:p>
            <a:r>
              <a:rPr lang="en-GB" sz="1400" b="1" dirty="0">
                <a:latin typeface="Arial" panose="020B0604020202020204" pitchFamily="34" charset="0"/>
                <a:cs typeface="Arial" panose="020B0604020202020204" pitchFamily="34" charset="0"/>
              </a:rPr>
              <a:t>7</a:t>
            </a:r>
            <a:r>
              <a:rPr lang="en-GB" sz="1400" b="1" dirty="0" smtClean="0">
                <a:latin typeface="Arial" panose="020B0604020202020204" pitchFamily="34" charset="0"/>
                <a:cs typeface="Arial" panose="020B0604020202020204" pitchFamily="34" charset="0"/>
              </a:rPr>
              <a:t>4</a:t>
            </a:r>
            <a:endParaRPr lang="en-GB" sz="1400" b="1" dirty="0" smtClean="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63879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4800" y="1234800"/>
            <a:ext cx="6595472" cy="828000"/>
          </a:xfrm>
        </p:spPr>
        <p:txBody>
          <a:bodyPr/>
          <a:lstStyle/>
          <a:p>
            <a:r>
              <a:rPr lang="en-GB" dirty="0"/>
              <a:t>How will global precipitation </a:t>
            </a:r>
            <a:r>
              <a:rPr lang="en-GB" dirty="0" smtClean="0"/>
              <a:t/>
            </a:r>
            <a:br>
              <a:rPr lang="en-GB" dirty="0" smtClean="0"/>
            </a:br>
            <a:r>
              <a:rPr lang="en-GB" dirty="0" smtClean="0"/>
              <a:t>respond </a:t>
            </a:r>
            <a:r>
              <a:rPr lang="en-GB" dirty="0"/>
              <a:t>to climate change</a:t>
            </a:r>
            <a:r>
              <a:rPr lang="en-GB" dirty="0" smtClean="0"/>
              <a:t>?</a:t>
            </a:r>
            <a:endParaRPr lang="en-GB" dirty="0"/>
          </a:p>
        </p:txBody>
      </p:sp>
      <p:sp>
        <p:nvSpPr>
          <p:cNvPr id="2" name="Slide Number Placeholder 1"/>
          <p:cNvSpPr>
            <a:spLocks noGrp="1"/>
          </p:cNvSpPr>
          <p:nvPr>
            <p:ph type="sldNum" sz="quarter" idx="10"/>
          </p:nvPr>
        </p:nvSpPr>
        <p:spPr/>
        <p:txBody>
          <a:bodyPr/>
          <a:lstStyle/>
          <a:p>
            <a:pPr>
              <a:defRPr/>
            </a:pPr>
            <a:fld id="{FC8FFFFA-72EE-4341-AAC3-151A90D5E51F}" type="slidenum">
              <a:rPr lang="en-US" smtClean="0">
                <a:solidFill>
                  <a:srgbClr val="000000"/>
                </a:solidFill>
              </a:rPr>
              <a:pPr>
                <a:defRPr/>
              </a:pPr>
              <a:t>5</a:t>
            </a:fld>
            <a:endParaRPr lang="en-US">
              <a:solidFill>
                <a:srgbClr val="000000"/>
              </a:solidFill>
            </a:endParaRPr>
          </a:p>
        </p:txBody>
      </p:sp>
      <p:pic>
        <p:nvPicPr>
          <p:cNvPr id="5" name="Picture 5"/>
          <p:cNvPicPr>
            <a:picLocks noChangeAspect="1" noChangeArrowheads="1"/>
          </p:cNvPicPr>
          <p:nvPr/>
        </p:nvPicPr>
        <p:blipFill>
          <a:blip r:embed="rId3"/>
          <a:srcRect/>
          <a:stretch>
            <a:fillRect/>
          </a:stretch>
        </p:blipFill>
        <p:spPr bwMode="auto">
          <a:xfrm>
            <a:off x="467544" y="2214000"/>
            <a:ext cx="4959354" cy="3898497"/>
          </a:xfrm>
          <a:prstGeom prst="rect">
            <a:avLst/>
          </a:prstGeom>
          <a:noFill/>
          <a:ln w="9525">
            <a:noFill/>
            <a:miter lim="800000"/>
            <a:headEnd/>
            <a:tailEnd/>
          </a:ln>
        </p:spPr>
      </p:pic>
      <p:pic>
        <p:nvPicPr>
          <p:cNvPr id="6" name="Picture 6" descr="noaaSu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2982" y="4187775"/>
            <a:ext cx="1617807" cy="15841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55958" y="2371330"/>
            <a:ext cx="1770518" cy="16337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8" descr="smo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976"/>
          <a:stretch/>
        </p:blipFill>
        <p:spPr bwMode="auto">
          <a:xfrm>
            <a:off x="7055957" y="4187775"/>
            <a:ext cx="1770518" cy="158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109041" y="3358733"/>
            <a:ext cx="1839223" cy="646331"/>
          </a:xfrm>
          <a:prstGeom prst="rect">
            <a:avLst/>
          </a:prstGeom>
          <a:solidFill>
            <a:schemeClr val="bg1"/>
          </a:solidFill>
        </p:spPr>
        <p:txBody>
          <a:bodyPr wrap="square">
            <a:spAutoFit/>
          </a:bodyPr>
          <a:lstStyle/>
          <a:p>
            <a:r>
              <a:rPr lang="en-GB" sz="1800" kern="0" dirty="0">
                <a:solidFill>
                  <a:srgbClr val="000000"/>
                </a:solidFill>
                <a:latin typeface="Calibri" pitchFamily="34" charset="0"/>
                <a:hlinkClick r:id="rId7"/>
              </a:rPr>
              <a:t>Allan et al. (2013) </a:t>
            </a:r>
            <a:r>
              <a:rPr lang="en-GB" sz="1800" kern="0" dirty="0" err="1">
                <a:solidFill>
                  <a:srgbClr val="000000"/>
                </a:solidFill>
                <a:latin typeface="Calibri" pitchFamily="34" charset="0"/>
                <a:hlinkClick r:id="rId7"/>
              </a:rPr>
              <a:t>Surv</a:t>
            </a:r>
            <a:r>
              <a:rPr lang="en-GB" sz="1800" kern="0" dirty="0">
                <a:solidFill>
                  <a:srgbClr val="000000"/>
                </a:solidFill>
                <a:latin typeface="Calibri" pitchFamily="34" charset="0"/>
                <a:hlinkClick r:id="rId7"/>
              </a:rPr>
              <a:t>. </a:t>
            </a:r>
            <a:r>
              <a:rPr lang="en-GB" sz="1800" kern="0" dirty="0" err="1" smtClean="0">
                <a:solidFill>
                  <a:srgbClr val="000000"/>
                </a:solidFill>
                <a:latin typeface="Calibri" pitchFamily="34" charset="0"/>
                <a:hlinkClick r:id="rId7"/>
              </a:rPr>
              <a:t>Geophys</a:t>
            </a:r>
            <a:r>
              <a:rPr lang="en-GB" sz="1800" kern="0" dirty="0" smtClean="0">
                <a:solidFill>
                  <a:srgbClr val="000000"/>
                </a:solidFill>
                <a:latin typeface="Calibri" pitchFamily="34" charset="0"/>
                <a:hlinkClick r:id="rId7"/>
              </a:rPr>
              <a:t> </a:t>
            </a:r>
            <a:endParaRPr lang="en-GB" sz="1800" i="1" dirty="0"/>
          </a:p>
        </p:txBody>
      </p:sp>
      <p:sp>
        <p:nvSpPr>
          <p:cNvPr id="11" name="TextBox 10"/>
          <p:cNvSpPr txBox="1"/>
          <p:nvPr/>
        </p:nvSpPr>
        <p:spPr>
          <a:xfrm>
            <a:off x="1244274" y="2348880"/>
            <a:ext cx="2088232" cy="1938992"/>
          </a:xfrm>
          <a:prstGeom prst="rect">
            <a:avLst/>
          </a:prstGeom>
          <a:solidFill>
            <a:schemeClr val="bg1"/>
          </a:solidFill>
          <a:ln w="19050">
            <a:solidFill>
              <a:schemeClr val="bg1"/>
            </a:solidFill>
          </a:ln>
        </p:spPr>
        <p:txBody>
          <a:bodyPr wrap="square" rtlCol="0">
            <a:spAutoFit/>
          </a:bodyPr>
          <a:lstStyle/>
          <a:p>
            <a:r>
              <a:rPr lang="en-GB" sz="2400" b="1" dirty="0" smtClean="0">
                <a:solidFill>
                  <a:srgbClr val="FF0000"/>
                </a:solidFill>
                <a:latin typeface="Calibri" pitchFamily="34" charset="0"/>
              </a:rPr>
              <a:t>Observations</a:t>
            </a:r>
            <a:endParaRPr lang="en-GB" sz="2400" b="1" dirty="0" smtClean="0">
              <a:solidFill>
                <a:schemeClr val="tx1">
                  <a:lumMod val="65000"/>
                  <a:lumOff val="35000"/>
                </a:schemeClr>
              </a:solidFill>
              <a:latin typeface="Calibri" pitchFamily="34" charset="0"/>
            </a:endParaRPr>
          </a:p>
          <a:p>
            <a:r>
              <a:rPr lang="en-GB" sz="2400" b="1" dirty="0" smtClean="0">
                <a:solidFill>
                  <a:schemeClr val="tx1">
                    <a:lumMod val="65000"/>
                    <a:lumOff val="35000"/>
                  </a:schemeClr>
                </a:solidFill>
                <a:latin typeface="Calibri" pitchFamily="34" charset="0"/>
              </a:rPr>
              <a:t>Simulations:</a:t>
            </a:r>
          </a:p>
          <a:p>
            <a:r>
              <a:rPr lang="en-GB" sz="2400" b="1" dirty="0" smtClean="0">
                <a:solidFill>
                  <a:srgbClr val="0000FF"/>
                </a:solidFill>
                <a:latin typeface="Calibri" pitchFamily="34" charset="0"/>
              </a:rPr>
              <a:t>	RCP 8.5</a:t>
            </a:r>
          </a:p>
          <a:p>
            <a:r>
              <a:rPr lang="en-GB" sz="2400" b="1" dirty="0" smtClean="0">
                <a:solidFill>
                  <a:schemeClr val="tx1"/>
                </a:solidFill>
                <a:latin typeface="Calibri" pitchFamily="34" charset="0"/>
              </a:rPr>
              <a:t>Historical</a:t>
            </a:r>
            <a:endParaRPr lang="en-GB" sz="2400" b="1" dirty="0">
              <a:solidFill>
                <a:schemeClr val="tx1"/>
              </a:solidFill>
              <a:latin typeface="Calibri" pitchFamily="34" charset="0"/>
            </a:endParaRPr>
          </a:p>
          <a:p>
            <a:r>
              <a:rPr lang="en-GB" sz="2400" b="1" dirty="0" smtClean="0">
                <a:solidFill>
                  <a:srgbClr val="008000"/>
                </a:solidFill>
                <a:latin typeface="Calibri" pitchFamily="34" charset="0"/>
              </a:rPr>
              <a:t>	RCP 4.5</a:t>
            </a:r>
            <a:endParaRPr lang="en-GB" sz="2400" b="1" dirty="0">
              <a:solidFill>
                <a:srgbClr val="008000"/>
              </a:solidFill>
              <a:latin typeface="Calibri" pitchFamily="34" charset="0"/>
            </a:endParaRPr>
          </a:p>
        </p:txBody>
      </p:sp>
      <p:sp>
        <p:nvSpPr>
          <p:cNvPr id="4" name="TextBox 3"/>
          <p:cNvSpPr txBox="1"/>
          <p:nvPr/>
        </p:nvSpPr>
        <p:spPr>
          <a:xfrm>
            <a:off x="539552" y="2060848"/>
            <a:ext cx="648072" cy="3785652"/>
          </a:xfrm>
          <a:prstGeom prst="rect">
            <a:avLst/>
          </a:prstGeom>
          <a:solidFill>
            <a:schemeClr val="bg1"/>
          </a:solidFill>
        </p:spPr>
        <p:txBody>
          <a:bodyPr wrap="square" rtlCol="0">
            <a:spAutoFit/>
          </a:bodyPr>
          <a:lstStyle/>
          <a:p>
            <a:pPr algn="r"/>
            <a:r>
              <a:rPr lang="en-GB" sz="3000" dirty="0" smtClean="0">
                <a:solidFill>
                  <a:schemeClr val="bg1"/>
                </a:solidFill>
                <a:latin typeface="Calibri" panose="020F0502020204030204" pitchFamily="34" charset="0"/>
              </a:rPr>
              <a:t>12</a:t>
            </a:r>
          </a:p>
          <a:p>
            <a:pPr algn="r"/>
            <a:r>
              <a:rPr lang="en-GB" sz="3000" dirty="0" smtClean="0">
                <a:solidFill>
                  <a:schemeClr val="tx2"/>
                </a:solidFill>
                <a:latin typeface="Calibri" panose="020F0502020204030204" pitchFamily="34" charset="0"/>
              </a:rPr>
              <a:t>10</a:t>
            </a:r>
          </a:p>
          <a:p>
            <a:pPr algn="r"/>
            <a:r>
              <a:rPr lang="en-GB" sz="3000" dirty="0" smtClean="0">
                <a:latin typeface="Calibri" panose="020F0502020204030204" pitchFamily="34" charset="0"/>
              </a:rPr>
              <a:t>8</a:t>
            </a:r>
          </a:p>
          <a:p>
            <a:pPr algn="r"/>
            <a:r>
              <a:rPr lang="en-GB" sz="3000" dirty="0" smtClean="0">
                <a:solidFill>
                  <a:schemeClr val="tx2"/>
                </a:solidFill>
                <a:latin typeface="Calibri" panose="020F0502020204030204" pitchFamily="34" charset="0"/>
              </a:rPr>
              <a:t>6</a:t>
            </a:r>
          </a:p>
          <a:p>
            <a:pPr algn="r"/>
            <a:r>
              <a:rPr lang="en-GB" sz="3000" dirty="0" smtClean="0">
                <a:latin typeface="Calibri" panose="020F0502020204030204" pitchFamily="34" charset="0"/>
              </a:rPr>
              <a:t>4</a:t>
            </a:r>
          </a:p>
          <a:p>
            <a:pPr algn="r"/>
            <a:r>
              <a:rPr lang="en-GB" sz="3000" dirty="0" smtClean="0">
                <a:solidFill>
                  <a:schemeClr val="tx2"/>
                </a:solidFill>
                <a:latin typeface="Calibri" panose="020F0502020204030204" pitchFamily="34" charset="0"/>
              </a:rPr>
              <a:t>2</a:t>
            </a:r>
          </a:p>
          <a:p>
            <a:pPr algn="r"/>
            <a:r>
              <a:rPr lang="en-GB" sz="3000" dirty="0" smtClean="0">
                <a:latin typeface="Calibri" panose="020F0502020204030204" pitchFamily="34" charset="0"/>
              </a:rPr>
              <a:t>0</a:t>
            </a:r>
          </a:p>
          <a:p>
            <a:pPr algn="r"/>
            <a:r>
              <a:rPr lang="en-GB" sz="3000" dirty="0" smtClean="0">
                <a:solidFill>
                  <a:schemeClr val="tx2"/>
                </a:solidFill>
                <a:latin typeface="Calibri" panose="020F0502020204030204" pitchFamily="34" charset="0"/>
              </a:rPr>
              <a:t>-2</a:t>
            </a:r>
          </a:p>
        </p:txBody>
      </p:sp>
      <p:sp>
        <p:nvSpPr>
          <p:cNvPr id="12" name="Text Box 3"/>
          <p:cNvSpPr txBox="1">
            <a:spLocks noChangeArrowheads="1"/>
          </p:cNvSpPr>
          <p:nvPr/>
        </p:nvSpPr>
        <p:spPr bwMode="auto">
          <a:xfrm rot="-5400000">
            <a:off x="-2024235" y="4161808"/>
            <a:ext cx="4869160" cy="523220"/>
          </a:xfrm>
          <a:prstGeom prst="rect">
            <a:avLst/>
          </a:prstGeom>
          <a:solidFill>
            <a:schemeClr val="bg1"/>
          </a:solidFill>
          <a:ln w="9525">
            <a:noFill/>
            <a:miter lim="800000"/>
            <a:headEnd/>
            <a:tailEnd/>
          </a:ln>
        </p:spPr>
        <p:txBody>
          <a:bodyPr wrap="square">
            <a:spAutoFit/>
          </a:bodyPr>
          <a:lstStyle/>
          <a:p>
            <a:pPr algn="ctr" defTabSz="4073525">
              <a:spcBef>
                <a:spcPct val="50000"/>
              </a:spcBef>
            </a:pPr>
            <a:r>
              <a:rPr lang="en-GB" sz="2800" dirty="0" smtClean="0">
                <a:latin typeface="Calibri" panose="020F0502020204030204" pitchFamily="34" charset="0"/>
              </a:rPr>
              <a:t>Global Precipitation Change (%) </a:t>
            </a:r>
            <a:endParaRPr lang="en-US" sz="2800" dirty="0">
              <a:latin typeface="Calibri" panose="020F0502020204030204" pitchFamily="34" charset="0"/>
            </a:endParaRPr>
          </a:p>
        </p:txBody>
      </p:sp>
      <p:sp>
        <p:nvSpPr>
          <p:cNvPr id="13" name="TextBox 12"/>
          <p:cNvSpPr txBox="1"/>
          <p:nvPr/>
        </p:nvSpPr>
        <p:spPr>
          <a:xfrm>
            <a:off x="691952" y="5827330"/>
            <a:ext cx="4734946" cy="553998"/>
          </a:xfrm>
          <a:prstGeom prst="rect">
            <a:avLst/>
          </a:prstGeom>
          <a:solidFill>
            <a:schemeClr val="bg1"/>
          </a:solidFill>
        </p:spPr>
        <p:txBody>
          <a:bodyPr wrap="square" rtlCol="0">
            <a:spAutoFit/>
          </a:bodyPr>
          <a:lstStyle/>
          <a:p>
            <a:r>
              <a:rPr lang="en-GB" sz="3000" dirty="0" smtClean="0">
                <a:solidFill>
                  <a:schemeClr val="tx2"/>
                </a:solidFill>
                <a:latin typeface="Calibri" panose="020F0502020204030204" pitchFamily="34" charset="0"/>
              </a:rPr>
              <a:t>1950     2000     2050     2100</a:t>
            </a:r>
          </a:p>
        </p:txBody>
      </p:sp>
    </p:spTree>
    <p:extLst>
      <p:ext uri="{BB962C8B-B14F-4D97-AF65-F5344CB8AC3E}">
        <p14:creationId xmlns:p14="http://schemas.microsoft.com/office/powerpoint/2010/main" val="286198730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Grp="1" noChangeArrowheads="1"/>
          </p:cNvSpPr>
          <p:nvPr>
            <p:ph idx="1"/>
          </p:nvPr>
        </p:nvSpPr>
        <p:spPr>
          <a:xfrm>
            <a:off x="4499992" y="1205805"/>
            <a:ext cx="4191000" cy="2511227"/>
          </a:xfrm>
        </p:spPr>
        <p:txBody>
          <a:bodyPr/>
          <a:lstStyle/>
          <a:p>
            <a:pPr eaLnBrk="1" hangingPunct="1">
              <a:lnSpc>
                <a:spcPct val="80000"/>
              </a:lnSpc>
            </a:pPr>
            <a:r>
              <a:rPr lang="en-GB" sz="2800" dirty="0" smtClean="0">
                <a:latin typeface="Calibri" pitchFamily="34" charset="0"/>
                <a:cs typeface="Calibri" pitchFamily="34" charset="0"/>
              </a:rPr>
              <a:t>Increased Precipitation</a:t>
            </a:r>
          </a:p>
          <a:p>
            <a:pPr eaLnBrk="1" hangingPunct="1">
              <a:lnSpc>
                <a:spcPct val="80000"/>
              </a:lnSpc>
            </a:pPr>
            <a:r>
              <a:rPr lang="en-GB" sz="2800" dirty="0" smtClean="0">
                <a:latin typeface="Calibri" pitchFamily="34" charset="0"/>
                <a:cs typeface="Calibri" pitchFamily="34" charset="0"/>
              </a:rPr>
              <a:t>More Intense Rainfall</a:t>
            </a:r>
          </a:p>
          <a:p>
            <a:pPr eaLnBrk="1" hangingPunct="1">
              <a:lnSpc>
                <a:spcPct val="80000"/>
              </a:lnSpc>
            </a:pPr>
            <a:r>
              <a:rPr lang="en-GB" sz="2800" dirty="0" smtClean="0">
                <a:latin typeface="Calibri" pitchFamily="34" charset="0"/>
                <a:cs typeface="Calibri" pitchFamily="34" charset="0"/>
              </a:rPr>
              <a:t>More droughts</a:t>
            </a:r>
          </a:p>
          <a:p>
            <a:pPr eaLnBrk="1" hangingPunct="1">
              <a:lnSpc>
                <a:spcPct val="80000"/>
              </a:lnSpc>
            </a:pPr>
            <a:r>
              <a:rPr lang="en-GB" sz="2800" dirty="0" smtClean="0">
                <a:latin typeface="Calibri" pitchFamily="34" charset="0"/>
                <a:cs typeface="Calibri" pitchFamily="34" charset="0"/>
              </a:rPr>
              <a:t>Wet regions get wetter, dry regions get drier?</a:t>
            </a:r>
          </a:p>
          <a:p>
            <a:pPr eaLnBrk="1" hangingPunct="1">
              <a:lnSpc>
                <a:spcPct val="80000"/>
              </a:lnSpc>
            </a:pPr>
            <a:r>
              <a:rPr lang="en-GB" sz="2800" dirty="0" smtClean="0">
                <a:latin typeface="Calibri" pitchFamily="34" charset="0"/>
                <a:cs typeface="Calibri" pitchFamily="34" charset="0"/>
              </a:rPr>
              <a:t>Regional projections??</a:t>
            </a:r>
            <a:endParaRPr lang="en-US" sz="2800" dirty="0" smtClean="0">
              <a:latin typeface="Calibri" pitchFamily="34" charset="0"/>
              <a:cs typeface="Calibri"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717032"/>
            <a:ext cx="3872612" cy="28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70" r="2077"/>
          <a:stretch/>
        </p:blipFill>
        <p:spPr bwMode="auto">
          <a:xfrm>
            <a:off x="93177" y="3717032"/>
            <a:ext cx="3758743" cy="2839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995936" y="5380119"/>
            <a:ext cx="1008112" cy="1015663"/>
          </a:xfrm>
          <a:prstGeom prst="rect">
            <a:avLst/>
          </a:prstGeom>
          <a:noFill/>
        </p:spPr>
        <p:txBody>
          <a:bodyPr wrap="square" rtlCol="0">
            <a:spAutoFit/>
          </a:bodyPr>
          <a:lstStyle/>
          <a:p>
            <a:r>
              <a:rPr lang="en-GB" sz="2000" b="1" dirty="0" smtClean="0">
                <a:solidFill>
                  <a:schemeClr val="accent3">
                    <a:lumMod val="65000"/>
                  </a:schemeClr>
                </a:solidFill>
                <a:latin typeface="Arial" charset="0"/>
              </a:rPr>
              <a:t>IPCC WGI (2013)</a:t>
            </a:r>
            <a:endParaRPr lang="en-GB" sz="2000" b="1" dirty="0">
              <a:solidFill>
                <a:schemeClr val="accent3">
                  <a:lumMod val="65000"/>
                </a:schemeClr>
              </a:solidFill>
              <a:latin typeface="Arial" charset="0"/>
            </a:endParaRPr>
          </a:p>
        </p:txBody>
      </p:sp>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4115" t="8665" b="-666"/>
          <a:stretch/>
        </p:blipFill>
        <p:spPr bwMode="auto">
          <a:xfrm>
            <a:off x="102755" y="1309990"/>
            <a:ext cx="3932521" cy="2407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99592" y="1002214"/>
            <a:ext cx="2376264" cy="338554"/>
          </a:xfrm>
          <a:prstGeom prst="rect">
            <a:avLst/>
          </a:prstGeom>
          <a:noFill/>
        </p:spPr>
        <p:txBody>
          <a:bodyPr wrap="square" rtlCol="0">
            <a:spAutoFit/>
          </a:bodyPr>
          <a:lstStyle/>
          <a:p>
            <a:r>
              <a:rPr lang="en-GB" sz="1600" b="1" dirty="0" smtClean="0">
                <a:solidFill>
                  <a:schemeClr val="tx1">
                    <a:lumMod val="65000"/>
                    <a:lumOff val="35000"/>
                  </a:schemeClr>
                </a:solidFill>
                <a:latin typeface="Arial" panose="020B0604020202020204" pitchFamily="34" charset="0"/>
                <a:cs typeface="Arial" panose="020B0604020202020204" pitchFamily="34" charset="0"/>
              </a:rPr>
              <a:t>Precipitation intensity</a:t>
            </a:r>
          </a:p>
        </p:txBody>
      </p:sp>
      <p:sp>
        <p:nvSpPr>
          <p:cNvPr id="19461" name="Text Box 6"/>
          <p:cNvSpPr txBox="1">
            <a:spLocks noChangeArrowheads="1"/>
          </p:cNvSpPr>
          <p:nvPr/>
        </p:nvSpPr>
        <p:spPr bwMode="auto">
          <a:xfrm>
            <a:off x="251520" y="262389"/>
            <a:ext cx="7143328" cy="646331"/>
          </a:xfrm>
          <a:prstGeom prst="rect">
            <a:avLst/>
          </a:prstGeom>
          <a:solidFill>
            <a:schemeClr val="bg1"/>
          </a:solidFill>
          <a:ln w="9525">
            <a:noFill/>
            <a:miter lim="800000"/>
            <a:headEnd/>
            <a:tailEnd/>
          </a:ln>
        </p:spPr>
        <p:txBody>
          <a:bodyPr wrap="square">
            <a:spAutoFit/>
          </a:bodyPr>
          <a:lstStyle/>
          <a:p>
            <a:pPr algn="l" eaLnBrk="0" hangingPunct="0">
              <a:spcBef>
                <a:spcPct val="50000"/>
              </a:spcBef>
            </a:pPr>
            <a:r>
              <a:rPr lang="en-US" sz="3600" cap="all" dirty="0" smtClean="0">
                <a:solidFill>
                  <a:srgbClr val="C00000"/>
                </a:solidFill>
                <a:latin typeface="+mj-lt"/>
                <a:cs typeface="Calibri" pitchFamily="34" charset="0"/>
              </a:rPr>
              <a:t>changing water cycle</a:t>
            </a:r>
            <a:endParaRPr lang="en-US" sz="3600" cap="all" dirty="0">
              <a:solidFill>
                <a:srgbClr val="C00000"/>
              </a:solidFill>
              <a:latin typeface="+mj-lt"/>
              <a:cs typeface="Calibri" pitchFamily="34" charset="0"/>
            </a:endParaRPr>
          </a:p>
        </p:txBody>
      </p:sp>
    </p:spTree>
    <p:extLst>
      <p:ext uri="{BB962C8B-B14F-4D97-AF65-F5344CB8AC3E}">
        <p14:creationId xmlns:p14="http://schemas.microsoft.com/office/powerpoint/2010/main" val="4224690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9"/>
          <p:cNvPicPr>
            <a:picLocks noChangeAspect="1" noChangeArrowheads="1"/>
          </p:cNvPicPr>
          <p:nvPr/>
        </p:nvPicPr>
        <p:blipFill>
          <a:blip r:embed="rId3" cstate="print"/>
          <a:srcRect/>
          <a:stretch>
            <a:fillRect/>
          </a:stretch>
        </p:blipFill>
        <p:spPr bwMode="auto">
          <a:xfrm>
            <a:off x="251520" y="2357364"/>
            <a:ext cx="4504676" cy="3328392"/>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solidFill>
                  <a:srgbClr val="C00000"/>
                </a:solidFill>
                <a:cs typeface="Calibri" pitchFamily="34" charset="0"/>
              </a:rPr>
              <a:t>The role of water </a:t>
            </a:r>
            <a:r>
              <a:rPr lang="en-US" dirty="0" err="1" smtClean="0">
                <a:solidFill>
                  <a:srgbClr val="C00000"/>
                </a:solidFill>
                <a:cs typeface="Calibri" pitchFamily="34" charset="0"/>
              </a:rPr>
              <a:t>vapour</a:t>
            </a:r>
            <a:endParaRPr lang="en-GB" dirty="0">
              <a:solidFill>
                <a:srgbClr val="C00000"/>
              </a:solidFill>
            </a:endParaRPr>
          </a:p>
        </p:txBody>
      </p:sp>
      <p:sp>
        <p:nvSpPr>
          <p:cNvPr id="4100" name="Rectangle 8"/>
          <p:cNvSpPr>
            <a:spLocks noGrp="1" noChangeArrowheads="1"/>
          </p:cNvSpPr>
          <p:nvPr>
            <p:ph idx="1"/>
          </p:nvPr>
        </p:nvSpPr>
        <p:spPr>
          <a:xfrm>
            <a:off x="4756196" y="2357364"/>
            <a:ext cx="3948604" cy="3816636"/>
          </a:xfrm>
        </p:spPr>
        <p:txBody>
          <a:bodyPr/>
          <a:lstStyle/>
          <a:p>
            <a:r>
              <a:rPr lang="en-GB" sz="2400" dirty="0" smtClean="0">
                <a:cs typeface="Calibri" pitchFamily="34" charset="0"/>
              </a:rPr>
              <a:t>Physics: </a:t>
            </a:r>
            <a:r>
              <a:rPr lang="en-GB" sz="2400" dirty="0" err="1" smtClean="0">
                <a:solidFill>
                  <a:schemeClr val="accent2"/>
                </a:solidFill>
                <a:cs typeface="Calibri" pitchFamily="34" charset="0"/>
              </a:rPr>
              <a:t>Clausius-Clapeyron</a:t>
            </a:r>
            <a:r>
              <a:rPr lang="en-GB" sz="2400" dirty="0" smtClean="0">
                <a:solidFill>
                  <a:schemeClr val="accent2"/>
                </a:solidFill>
                <a:cs typeface="Calibri" pitchFamily="34" charset="0"/>
              </a:rPr>
              <a:t> </a:t>
            </a:r>
          </a:p>
          <a:p>
            <a:r>
              <a:rPr lang="en-GB" sz="2400" dirty="0" smtClean="0">
                <a:cs typeface="Calibri" pitchFamily="34" charset="0"/>
              </a:rPr>
              <a:t>Low-level water vapour concentrations increase with atmospheric warming at about 6-7%/K </a:t>
            </a:r>
          </a:p>
        </p:txBody>
      </p:sp>
      <p:pic>
        <p:nvPicPr>
          <p:cNvPr id="4102" name="Picture 2"/>
          <p:cNvPicPr>
            <a:picLocks noChangeAspect="1" noChangeArrowheads="1"/>
          </p:cNvPicPr>
          <p:nvPr/>
        </p:nvPicPr>
        <p:blipFill rotWithShape="1">
          <a:blip r:embed="rId4" cstate="print"/>
          <a:srcRect l="20086" t="20380" r="49823" b="15631"/>
          <a:stretch/>
        </p:blipFill>
        <p:spPr bwMode="auto">
          <a:xfrm>
            <a:off x="4644327" y="4664633"/>
            <a:ext cx="1727873" cy="900100"/>
          </a:xfrm>
          <a:prstGeom prst="rect">
            <a:avLst/>
          </a:prstGeom>
          <a:noFill/>
          <a:ln w="9525">
            <a:noFill/>
            <a:miter lim="800000"/>
            <a:headEnd/>
            <a:tailEnd/>
          </a:ln>
        </p:spPr>
      </p:pic>
      <p:pic>
        <p:nvPicPr>
          <p:cNvPr id="4103" name="Picture 2"/>
          <p:cNvPicPr>
            <a:picLocks noChangeAspect="1" noChangeArrowheads="1"/>
          </p:cNvPicPr>
          <p:nvPr/>
        </p:nvPicPr>
        <p:blipFill>
          <a:blip r:embed="rId4" cstate="print"/>
          <a:srcRect l="51422"/>
          <a:stretch>
            <a:fillRect/>
          </a:stretch>
        </p:blipFill>
        <p:spPr bwMode="auto">
          <a:xfrm>
            <a:off x="6434592" y="4509120"/>
            <a:ext cx="2385880" cy="1211125"/>
          </a:xfrm>
          <a:prstGeom prst="rect">
            <a:avLst/>
          </a:prstGeom>
          <a:noFill/>
          <a:ln w="9525">
            <a:noFill/>
            <a:miter lim="800000"/>
            <a:headEnd/>
            <a:tailEnd/>
          </a:ln>
        </p:spPr>
      </p:pic>
    </p:spTree>
    <p:extLst>
      <p:ext uri="{BB962C8B-B14F-4D97-AF65-F5344CB8AC3E}">
        <p14:creationId xmlns:p14="http://schemas.microsoft.com/office/powerpoint/2010/main" val="171449983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ownpo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310666"/>
            <a:ext cx="1829248" cy="1688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6687" r="14562" b="1000"/>
          <a:stretch/>
        </p:blipFill>
        <p:spPr>
          <a:xfrm>
            <a:off x="4385341" y="2249598"/>
            <a:ext cx="4464179" cy="3156835"/>
          </a:xfrm>
          <a:prstGeom prst="rect">
            <a:avLst/>
          </a:prstGeom>
        </p:spPr>
      </p:pic>
      <p:sp>
        <p:nvSpPr>
          <p:cNvPr id="2" name="Title 1"/>
          <p:cNvSpPr>
            <a:spLocks noGrp="1"/>
          </p:cNvSpPr>
          <p:nvPr>
            <p:ph type="title"/>
          </p:nvPr>
        </p:nvSpPr>
        <p:spPr/>
        <p:txBody>
          <a:bodyPr/>
          <a:lstStyle/>
          <a:p>
            <a:r>
              <a:rPr lang="en-GB" dirty="0" smtClean="0"/>
              <a:t>Extreme precipitation</a:t>
            </a:r>
            <a:endParaRPr lang="en-GB" dirty="0"/>
          </a:p>
        </p:txBody>
      </p:sp>
      <p:sp>
        <p:nvSpPr>
          <p:cNvPr id="3" name="Content Placeholder 2"/>
          <p:cNvSpPr>
            <a:spLocks noGrp="1"/>
          </p:cNvSpPr>
          <p:nvPr>
            <p:ph idx="11"/>
          </p:nvPr>
        </p:nvSpPr>
        <p:spPr/>
        <p:txBody>
          <a:bodyPr/>
          <a:lstStyle/>
          <a:p>
            <a:pPr>
              <a:lnSpc>
                <a:spcPct val="80000"/>
              </a:lnSpc>
            </a:pPr>
            <a:r>
              <a:rPr lang="en-GB" sz="2400" dirty="0" smtClean="0">
                <a:cs typeface="Calibri" pitchFamily="34" charset="0"/>
              </a:rPr>
              <a:t>During heavy precipitation events, more water often falls than is contained in the column of air above </a:t>
            </a:r>
          </a:p>
          <a:p>
            <a:pPr>
              <a:lnSpc>
                <a:spcPct val="80000"/>
              </a:lnSpc>
            </a:pPr>
            <a:r>
              <a:rPr lang="en-GB" sz="2400" dirty="0" smtClean="0">
                <a:cs typeface="Calibri" pitchFamily="34" charset="0"/>
              </a:rPr>
              <a:t>This is only possible by converging moisture from the surroundings</a:t>
            </a:r>
          </a:p>
          <a:p>
            <a:pPr marL="0" indent="0">
              <a:lnSpc>
                <a:spcPct val="80000"/>
              </a:lnSpc>
              <a:buNone/>
            </a:pPr>
            <a:r>
              <a:rPr lang="en-GB" dirty="0" smtClean="0">
                <a:cs typeface="Calibri" pitchFamily="34" charset="0"/>
              </a:rPr>
              <a:t>e.g</a:t>
            </a:r>
            <a:r>
              <a:rPr lang="en-GB" dirty="0">
                <a:cs typeface="Calibri" pitchFamily="34" charset="0"/>
              </a:rPr>
              <a:t>. </a:t>
            </a:r>
            <a:r>
              <a:rPr lang="en-GB" dirty="0" err="1">
                <a:cs typeface="Calibri" pitchFamily="34" charset="0"/>
                <a:hlinkClick r:id="rId4"/>
              </a:rPr>
              <a:t>Trenberth</a:t>
            </a:r>
            <a:r>
              <a:rPr lang="en-GB" dirty="0">
                <a:cs typeface="Calibri" pitchFamily="34" charset="0"/>
                <a:hlinkClick r:id="rId4"/>
              </a:rPr>
              <a:t> et al. (2003) </a:t>
            </a:r>
            <a:r>
              <a:rPr lang="en-GB" i="1" dirty="0">
                <a:cs typeface="Calibri" pitchFamily="34" charset="0"/>
                <a:hlinkClick r:id="rId4"/>
              </a:rPr>
              <a:t>BAMS</a:t>
            </a:r>
            <a:r>
              <a:rPr lang="en-GB" i="1" dirty="0">
                <a:cs typeface="Calibri" pitchFamily="34" charset="0"/>
              </a:rPr>
              <a:t> </a:t>
            </a:r>
            <a:endParaRPr lang="en-GB" sz="2400" dirty="0" smtClean="0">
              <a:cs typeface="Calibri" pitchFamily="34" charset="0"/>
            </a:endParaRPr>
          </a:p>
          <a:p>
            <a:pPr>
              <a:lnSpc>
                <a:spcPct val="80000"/>
              </a:lnSpc>
            </a:pPr>
            <a:r>
              <a:rPr lang="en-GB" sz="2400" dirty="0" smtClean="0">
                <a:cs typeface="Calibri" pitchFamily="34" charset="0"/>
              </a:rPr>
              <a:t>Greater quantities of atmospheric moisture in a warmer world will lead to an intensification </a:t>
            </a:r>
            <a:r>
              <a:rPr lang="en-GB" sz="2400" dirty="0">
                <a:cs typeface="Calibri" pitchFamily="34" charset="0"/>
              </a:rPr>
              <a:t>of rainfall </a:t>
            </a:r>
            <a:endParaRPr lang="en-GB" sz="2400" dirty="0" smtClean="0">
              <a:cs typeface="Calibri" pitchFamily="34" charset="0"/>
            </a:endParaRPr>
          </a:p>
          <a:p>
            <a:pPr marL="0" indent="0">
              <a:lnSpc>
                <a:spcPct val="80000"/>
              </a:lnSpc>
              <a:buNone/>
            </a:pPr>
            <a:r>
              <a:rPr lang="en-GB" i="1" dirty="0" smtClean="0">
                <a:cs typeface="Calibri" pitchFamily="34" charset="0"/>
              </a:rPr>
              <a:t>e.g</a:t>
            </a:r>
            <a:r>
              <a:rPr lang="en-GB" i="1" dirty="0">
                <a:cs typeface="Calibri" pitchFamily="34" charset="0"/>
              </a:rPr>
              <a:t>. </a:t>
            </a:r>
            <a:r>
              <a:rPr lang="en-GB" i="1" dirty="0">
                <a:cs typeface="Calibri" pitchFamily="34" charset="0"/>
                <a:hlinkClick r:id="rId5"/>
              </a:rPr>
              <a:t>Allan &amp;</a:t>
            </a:r>
            <a:r>
              <a:rPr lang="en-GB" i="1" dirty="0" smtClean="0">
                <a:cs typeface="Calibri" pitchFamily="34" charset="0"/>
                <a:hlinkClick r:id="rId5"/>
              </a:rPr>
              <a:t> </a:t>
            </a:r>
            <a:r>
              <a:rPr lang="en-GB" i="1" dirty="0" err="1">
                <a:cs typeface="Calibri" pitchFamily="34" charset="0"/>
                <a:hlinkClick r:id="rId5"/>
              </a:rPr>
              <a:t>Soden</a:t>
            </a:r>
            <a:r>
              <a:rPr lang="en-GB" i="1" dirty="0">
                <a:cs typeface="Calibri" pitchFamily="34" charset="0"/>
                <a:hlinkClick r:id="rId5"/>
              </a:rPr>
              <a:t> (2008) Science </a:t>
            </a:r>
            <a:endParaRPr lang="en-GB" i="1" dirty="0">
              <a:cs typeface="Calibri" pitchFamily="34" charset="0"/>
            </a:endParaRPr>
          </a:p>
          <a:p>
            <a:endParaRPr lang="en-GB" dirty="0"/>
          </a:p>
        </p:txBody>
      </p:sp>
    </p:spTree>
    <p:extLst>
      <p:ext uri="{BB962C8B-B14F-4D97-AF65-F5344CB8AC3E}">
        <p14:creationId xmlns:p14="http://schemas.microsoft.com/office/powerpoint/2010/main" val="649655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a:xfrm>
            <a:off x="206152" y="861822"/>
            <a:ext cx="5806008" cy="1143000"/>
          </a:xfrm>
        </p:spPr>
        <p:txBody>
          <a:bodyPr/>
          <a:lstStyle/>
          <a:p>
            <a:pPr algn="l"/>
            <a:r>
              <a:rPr lang="en-GB" sz="3600" dirty="0" smtClean="0">
                <a:solidFill>
                  <a:srgbClr val="C00000"/>
                </a:solidFill>
                <a:cs typeface="Calibri" pitchFamily="34" charset="0"/>
              </a:rPr>
              <a:t>Extreme precipitation </a:t>
            </a:r>
            <a:br>
              <a:rPr lang="en-GB" sz="3600" dirty="0" smtClean="0">
                <a:solidFill>
                  <a:srgbClr val="C00000"/>
                </a:solidFill>
                <a:cs typeface="Calibri" pitchFamily="34" charset="0"/>
              </a:rPr>
            </a:br>
            <a:r>
              <a:rPr lang="en-GB" sz="3600" dirty="0" smtClean="0">
                <a:solidFill>
                  <a:srgbClr val="C00000"/>
                </a:solidFill>
                <a:cs typeface="Calibri" pitchFamily="34" charset="0"/>
              </a:rPr>
              <a:t>&amp; mid-latitude flooding</a:t>
            </a:r>
          </a:p>
        </p:txBody>
      </p:sp>
      <p:pic>
        <p:nvPicPr>
          <p:cNvPr id="29700" name="Picture 4"/>
          <p:cNvPicPr>
            <a:picLocks noChangeAspect="1" noChangeArrowheads="1"/>
          </p:cNvPicPr>
          <p:nvPr/>
        </p:nvPicPr>
        <p:blipFill>
          <a:blip r:embed="rId3"/>
          <a:srcRect/>
          <a:stretch>
            <a:fillRect/>
          </a:stretch>
        </p:blipFill>
        <p:spPr bwMode="auto">
          <a:xfrm>
            <a:off x="4932040" y="2256655"/>
            <a:ext cx="3547218" cy="2347877"/>
          </a:xfrm>
          <a:prstGeom prst="rect">
            <a:avLst/>
          </a:prstGeom>
          <a:noFill/>
          <a:ln w="25400">
            <a:solidFill>
              <a:schemeClr val="tx1"/>
            </a:solidFill>
            <a:miter lim="800000"/>
            <a:headEnd/>
            <a:tailEnd/>
          </a:ln>
        </p:spPr>
      </p:pic>
      <p:sp>
        <p:nvSpPr>
          <p:cNvPr id="29701" name="Text Box 5"/>
          <p:cNvSpPr txBox="1">
            <a:spLocks noChangeArrowheads="1"/>
          </p:cNvSpPr>
          <p:nvPr/>
        </p:nvSpPr>
        <p:spPr bwMode="auto">
          <a:xfrm>
            <a:off x="4634545" y="4626744"/>
            <a:ext cx="4266568" cy="1600438"/>
          </a:xfrm>
          <a:prstGeom prst="rect">
            <a:avLst/>
          </a:prstGeom>
          <a:noFill/>
          <a:ln w="9525">
            <a:noFill/>
            <a:miter lim="800000"/>
            <a:headEnd/>
            <a:tailEnd/>
          </a:ln>
        </p:spPr>
        <p:txBody>
          <a:bodyPr wrap="square">
            <a:spAutoFit/>
          </a:bodyPr>
          <a:lstStyle/>
          <a:p>
            <a:pPr eaLnBrk="0" hangingPunct="0">
              <a:spcBef>
                <a:spcPct val="50000"/>
              </a:spcBef>
            </a:pPr>
            <a:r>
              <a:rPr lang="en-GB" sz="1800" dirty="0">
                <a:hlinkClick r:id="rId4"/>
              </a:rPr>
              <a:t>Lavers et al. (2011) </a:t>
            </a:r>
            <a:r>
              <a:rPr lang="en-GB" sz="1800" dirty="0" err="1">
                <a:hlinkClick r:id="rId4"/>
              </a:rPr>
              <a:t>Geophys</a:t>
            </a:r>
            <a:r>
              <a:rPr lang="en-GB" sz="1800" dirty="0">
                <a:hlinkClick r:id="rId4"/>
              </a:rPr>
              <a:t>. Res. </a:t>
            </a:r>
            <a:r>
              <a:rPr lang="en-GB" sz="1800" dirty="0" err="1">
                <a:hlinkClick r:id="rId4"/>
              </a:rPr>
              <a:t>Lett</a:t>
            </a:r>
            <a:r>
              <a:rPr lang="en-GB" sz="1800" dirty="0" smtClean="0">
                <a:hlinkClick r:id="rId4"/>
              </a:rPr>
              <a:t>.</a:t>
            </a:r>
            <a:endParaRPr lang="en-GB" sz="1800" dirty="0" smtClean="0"/>
          </a:p>
          <a:p>
            <a:pPr eaLnBrk="0" hangingPunct="0">
              <a:spcBef>
                <a:spcPct val="50000"/>
              </a:spcBef>
            </a:pPr>
            <a:r>
              <a:rPr lang="en-GB" sz="2400" dirty="0" smtClean="0"/>
              <a:t>Climate change response: intensification of AR events              </a:t>
            </a:r>
            <a:r>
              <a:rPr lang="en-GB" sz="1800" dirty="0" smtClean="0">
                <a:hlinkClick r:id="rId5"/>
              </a:rPr>
              <a:t>Lavers et al. (2013) Environ. Res. </a:t>
            </a:r>
            <a:r>
              <a:rPr lang="en-GB" sz="1800" dirty="0" err="1" smtClean="0">
                <a:hlinkClick r:id="rId5"/>
              </a:rPr>
              <a:t>Lett</a:t>
            </a:r>
            <a:r>
              <a:rPr lang="en-GB" sz="1800" dirty="0" smtClean="0">
                <a:hlinkClick r:id="rId5"/>
              </a:rPr>
              <a:t>.</a:t>
            </a:r>
            <a:endParaRPr lang="en-GB" sz="1800" dirty="0"/>
          </a:p>
        </p:txBody>
      </p:sp>
      <p:pic>
        <p:nvPicPr>
          <p:cNvPr id="29703" name="Picture 3"/>
          <p:cNvPicPr>
            <a:picLocks noChangeAspect="1" noChangeArrowheads="1"/>
          </p:cNvPicPr>
          <p:nvPr/>
        </p:nvPicPr>
        <p:blipFill>
          <a:blip r:embed="rId6"/>
          <a:srcRect/>
          <a:stretch>
            <a:fillRect/>
          </a:stretch>
        </p:blipFill>
        <p:spPr bwMode="auto">
          <a:xfrm>
            <a:off x="6324600" y="149225"/>
            <a:ext cx="1169988" cy="534988"/>
          </a:xfrm>
          <a:prstGeom prst="rect">
            <a:avLst/>
          </a:prstGeom>
          <a:noFill/>
          <a:ln w="9525">
            <a:noFill/>
            <a:miter lim="800000"/>
            <a:headEnd/>
            <a:tailEnd/>
          </a:ln>
        </p:spPr>
      </p:pic>
      <p:pic>
        <p:nvPicPr>
          <p:cNvPr id="29704" name="Picture 5"/>
          <p:cNvPicPr>
            <a:picLocks noChangeAspect="1" noChangeArrowheads="1"/>
          </p:cNvPicPr>
          <p:nvPr/>
        </p:nvPicPr>
        <p:blipFill>
          <a:blip r:embed="rId7"/>
          <a:srcRect/>
          <a:stretch>
            <a:fillRect/>
          </a:stretch>
        </p:blipFill>
        <p:spPr bwMode="auto">
          <a:xfrm>
            <a:off x="4800600" y="149225"/>
            <a:ext cx="1325563" cy="417513"/>
          </a:xfrm>
          <a:prstGeom prst="rect">
            <a:avLst/>
          </a:prstGeom>
          <a:noFill/>
          <a:ln w="9525">
            <a:noFill/>
            <a:miter lim="800000"/>
            <a:headEnd/>
            <a:tailEnd/>
          </a:ln>
        </p:spPr>
      </p:pic>
      <p:pic>
        <p:nvPicPr>
          <p:cNvPr id="10" name="Picture 2" descr="http://www.met.reading.ac.uk/~sgs02rpa/MISC/tcw-Nov2009.gif">
            <a:hlinkClick r:id="rId8"/>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8183" y="3102222"/>
            <a:ext cx="4606362" cy="3279106"/>
          </a:xfrm>
          <a:prstGeom prst="rect">
            <a:avLst/>
          </a:prstGeom>
          <a:noFill/>
          <a:extLst>
            <a:ext uri="{909E8E84-426E-40DD-AFC4-6F175D3DCCD1}">
              <a14:hiddenFill xmlns:a14="http://schemas.microsoft.com/office/drawing/2010/main">
                <a:solidFill>
                  <a:srgbClr val="FFFFFF"/>
                </a:solidFill>
              </a14:hiddenFill>
            </a:ext>
          </a:extLst>
        </p:spPr>
      </p:pic>
      <p:cxnSp>
        <p:nvCxnSpPr>
          <p:cNvPr id="29705" name="Straight Arrow Connector 2"/>
          <p:cNvCxnSpPr>
            <a:cxnSpLocks noChangeShapeType="1"/>
          </p:cNvCxnSpPr>
          <p:nvPr/>
        </p:nvCxnSpPr>
        <p:spPr bwMode="auto">
          <a:xfrm flipH="1">
            <a:off x="3347864" y="3429000"/>
            <a:ext cx="1584176" cy="1065682"/>
          </a:xfrm>
          <a:prstGeom prst="straightConnector1">
            <a:avLst/>
          </a:prstGeom>
          <a:noFill/>
          <a:ln w="38100" algn="ctr">
            <a:solidFill>
              <a:schemeClr val="tx1"/>
            </a:solidFill>
            <a:round/>
            <a:headEnd/>
            <a:tailEnd type="arrow" w="med" len="med"/>
          </a:ln>
        </p:spPr>
      </p:cxnSp>
      <p:sp>
        <p:nvSpPr>
          <p:cNvPr id="29702" name="Rectangle 6"/>
          <p:cNvSpPr>
            <a:spLocks noGrp="1" noChangeArrowheads="1"/>
          </p:cNvSpPr>
          <p:nvPr>
            <p:ph type="body" idx="1"/>
          </p:nvPr>
        </p:nvSpPr>
        <p:spPr>
          <a:xfrm>
            <a:off x="536544" y="2256656"/>
            <a:ext cx="4108512" cy="1100336"/>
          </a:xfrm>
        </p:spPr>
        <p:txBody>
          <a:bodyPr/>
          <a:lstStyle/>
          <a:p>
            <a:pPr marL="0" indent="0">
              <a:lnSpc>
                <a:spcPct val="90000"/>
              </a:lnSpc>
              <a:buNone/>
            </a:pPr>
            <a:r>
              <a:rPr lang="en-GB" sz="2400" dirty="0" smtClean="0"/>
              <a:t>UK winter flooding linked to “Atmospheric Rivers” (ARs) e.g. Nov 2009 Cumbria floods</a:t>
            </a:r>
          </a:p>
        </p:txBody>
      </p:sp>
    </p:spTree>
    <p:extLst>
      <p:ext uri="{BB962C8B-B14F-4D97-AF65-F5344CB8AC3E}">
        <p14:creationId xmlns:p14="http://schemas.microsoft.com/office/powerpoint/2010/main" val="315939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70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P spid="29702" grpId="0" build="p"/>
    </p:bldLst>
  </p:timing>
</p:sld>
</file>

<file path=ppt/theme/theme1.xml><?xml version="1.0" encoding="utf-8"?>
<a:theme xmlns:a="http://schemas.openxmlformats.org/drawingml/2006/main" name="UoR Theme">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UoR-PP-Template-STANDARD-WIDTH-v-24</Template>
  <TotalTime>718</TotalTime>
  <Words>1581</Words>
  <Application>Microsoft Office PowerPoint</Application>
  <PresentationFormat>On-screen Show (4:3)</PresentationFormat>
  <Paragraphs>178</Paragraphs>
  <Slides>20</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Times New Roman</vt:lpstr>
      <vt:lpstr>Effra Bold</vt:lpstr>
      <vt:lpstr>Effra Light</vt:lpstr>
      <vt:lpstr>AngsanaUPC</vt:lpstr>
      <vt:lpstr>Calibri</vt:lpstr>
      <vt:lpstr>Effra Heavy</vt:lpstr>
      <vt:lpstr>Wingdings</vt:lpstr>
      <vt:lpstr>Effra</vt:lpstr>
      <vt:lpstr>Arial</vt:lpstr>
      <vt:lpstr>UoR Theme</vt:lpstr>
      <vt:lpstr>Climate change and the global water cycle</vt:lpstr>
      <vt:lpstr>introduction</vt:lpstr>
      <vt:lpstr>Water  resources</vt:lpstr>
      <vt:lpstr>PowerPoint Presentation</vt:lpstr>
      <vt:lpstr>How will global precipitation  respond to climate change?</vt:lpstr>
      <vt:lpstr>PowerPoint Presentation</vt:lpstr>
      <vt:lpstr>The role of water vapour</vt:lpstr>
      <vt:lpstr>Extreme precipitation</vt:lpstr>
      <vt:lpstr>Extreme precipitation  &amp; mid-latitude flooding</vt:lpstr>
      <vt:lpstr>Current changes in THE global water cycle</vt:lpstr>
      <vt:lpstr>Contrasting precipitation  response expected</vt:lpstr>
      <vt:lpstr>The Rich  Get RicheR?</vt:lpstr>
      <vt:lpstr>PowerPoint Presentation</vt:lpstr>
      <vt:lpstr>Challenge:  Regional projections</vt:lpstr>
      <vt:lpstr>Conclusions</vt:lpstr>
      <vt:lpstr>PowerPoint Presentation</vt:lpstr>
      <vt:lpstr> DETECTION &amp; attribution</vt:lpstr>
      <vt:lpstr>PowerPoint Presentation</vt:lpstr>
      <vt:lpstr>UNCERTAINTY ranges</vt:lpstr>
      <vt:lpstr>  Changing PRECIPITATION: WHERE IS BIG/SMALL CHANGE ROBUST?</vt:lpstr>
    </vt:vector>
  </TitlesOfParts>
  <Company>University of Reading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Philip Allan</dc:creator>
  <cp:lastModifiedBy>Richard Philip Allan</cp:lastModifiedBy>
  <cp:revision>65</cp:revision>
  <cp:lastPrinted>2006-09-19T14:59:33Z</cp:lastPrinted>
  <dcterms:created xsi:type="dcterms:W3CDTF">2015-04-10T14:31:41Z</dcterms:created>
  <dcterms:modified xsi:type="dcterms:W3CDTF">2015-11-18T10:20:34Z</dcterms:modified>
</cp:coreProperties>
</file>