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4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4" r:id="rId1"/>
    <p:sldMasterId id="2147483792" r:id="rId2"/>
    <p:sldMasterId id="2147483826" r:id="rId3"/>
    <p:sldMasterId id="2147483850" r:id="rId4"/>
    <p:sldMasterId id="2147483871" r:id="rId5"/>
  </p:sldMasterIdLst>
  <p:notesMasterIdLst>
    <p:notesMasterId r:id="rId20"/>
  </p:notesMasterIdLst>
  <p:handoutMasterIdLst>
    <p:handoutMasterId r:id="rId21"/>
  </p:handoutMasterIdLst>
  <p:sldIdLst>
    <p:sldId id="265" r:id="rId6"/>
    <p:sldId id="406" r:id="rId7"/>
    <p:sldId id="426" r:id="rId8"/>
    <p:sldId id="361" r:id="rId9"/>
    <p:sldId id="430" r:id="rId10"/>
    <p:sldId id="434" r:id="rId11"/>
    <p:sldId id="432" r:id="rId12"/>
    <p:sldId id="433" r:id="rId13"/>
    <p:sldId id="381" r:id="rId14"/>
    <p:sldId id="431" r:id="rId15"/>
    <p:sldId id="418" r:id="rId16"/>
    <p:sldId id="427" r:id="rId17"/>
    <p:sldId id="428" r:id="rId18"/>
    <p:sldId id="429" r:id="rId19"/>
  </p:sldIdLst>
  <p:sldSz cx="9144000" cy="6858000" type="screen4x3"/>
  <p:notesSz cx="6718300" cy="9867900"/>
  <p:embeddedFontLst>
    <p:embeddedFont>
      <p:font typeface="AngsanaUPC" panose="02020603050405020304" pitchFamily="18" charset="-34"/>
      <p:regular r:id="rId22"/>
      <p:bold r:id="rId23"/>
      <p:italic r:id="rId24"/>
      <p:boldItalic r:id="rId25"/>
    </p:embeddedFont>
    <p:embeddedFont>
      <p:font typeface="Effra Heavy" panose="020B0604020202020204" charset="0"/>
      <p:bold r:id="rId26"/>
      <p:boldItalic r:id="rId27"/>
    </p:embeddedFont>
    <p:embeddedFont>
      <p:font typeface="Effra" panose="020B060402020202020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Effra Bold" panose="020B0604020202020204" charset="0"/>
      <p:bold r:id="rId36"/>
    </p:embeddedFont>
    <p:embeddedFont>
      <p:font typeface="Effra Light" panose="020B0604020202020204" charset="0"/>
      <p:regular r:id="rId37"/>
      <p:italic r:id="rId38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2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08">
          <p15:clr>
            <a:srgbClr val="A4A3A4"/>
          </p15:clr>
        </p15:guide>
        <p15:guide id="2" pos="21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94F0"/>
    <a:srgbClr val="CCECFF"/>
    <a:srgbClr val="000000"/>
    <a:srgbClr val="FDFDFD"/>
    <a:srgbClr val="D799A1"/>
    <a:srgbClr val="BF0071"/>
    <a:srgbClr val="7EAF35"/>
    <a:srgbClr val="F3F3F3"/>
    <a:srgbClr val="F0F0F0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11" autoAdjust="0"/>
    <p:restoredTop sz="90081" autoAdjust="0"/>
  </p:normalViewPr>
  <p:slideViewPr>
    <p:cSldViewPr showGuides="1">
      <p:cViewPr>
        <p:scale>
          <a:sx n="71" d="100"/>
          <a:sy n="71" d="100"/>
        </p:scale>
        <p:origin x="-738" y="1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113" d="100"/>
          <a:sy n="113" d="100"/>
        </p:scale>
        <p:origin x="-1326" y="-102"/>
      </p:cViewPr>
      <p:guideLst>
        <p:guide orient="horz" pos="3108"/>
        <p:guide pos="21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6825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GB" altLang="en-US" dirty="0">
              <a:latin typeface="Effra" panose="020B0603020203020204" pitchFamily="34" charset="0"/>
            </a:endParaRPr>
          </a:p>
        </p:txBody>
      </p:sp>
      <p:sp>
        <p:nvSpPr>
          <p:cNvPr id="459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6825" y="9374188"/>
            <a:ext cx="2911475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BDED6D5-33CC-49C8-A14A-4660977D1BEE}" type="slidenum">
              <a:rPr lang="en-GB" altLang="en-US">
                <a:latin typeface="Effra" panose="020B0603020203020204" pitchFamily="34" charset="0"/>
              </a:rPr>
              <a:pPr/>
              <a:t>‹#›</a:t>
            </a:fld>
            <a:endParaRPr lang="en-GB" altLang="en-US" dirty="0">
              <a:latin typeface="Effra" panose="020B06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499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05238" y="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3763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1513" y="4687888"/>
            <a:ext cx="5375275" cy="444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Master text styles</a:t>
            </a:r>
          </a:p>
          <a:p>
            <a:pPr lvl="1"/>
            <a:r>
              <a:rPr lang="en-GB" altLang="en-US" dirty="0" smtClean="0"/>
              <a:t>Second level</a:t>
            </a:r>
          </a:p>
          <a:p>
            <a:pPr lvl="2"/>
            <a:r>
              <a:rPr lang="en-GB" altLang="en-US" dirty="0" smtClean="0"/>
              <a:t>Third level</a:t>
            </a:r>
          </a:p>
          <a:p>
            <a:pPr lvl="3"/>
            <a:r>
              <a:rPr lang="en-GB" altLang="en-US" dirty="0" smtClean="0"/>
              <a:t>Fourth level</a:t>
            </a:r>
          </a:p>
          <a:p>
            <a:pPr lvl="4"/>
            <a:r>
              <a:rPr lang="en-GB" altLang="en-US" dirty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Effra" panose="020B0603020203020204" pitchFamily="34" charset="0"/>
              </a:defRPr>
            </a:lvl1pPr>
          </a:lstStyle>
          <a:p>
            <a:endParaRPr lang="en-GB" altLang="en-US" dirty="0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4" tIns="45716" rIns="91434" bIns="4571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Effra" panose="020B0603020203020204" pitchFamily="34" charset="0"/>
              </a:defRPr>
            </a:lvl1pPr>
          </a:lstStyle>
          <a:p>
            <a:fld id="{A3ADB805-8BF7-47B5-B5FB-292FECAF2630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8646541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Effra" panose="020B06030202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5090379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tx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8380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FFFFA-72EE-4341-AAC3-151A90D5E5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8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22825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46638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170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0567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46538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71692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3119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51231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31044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618036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84841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17380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6077321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19308076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0471515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649943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965094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23678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24407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/>
              <a:t>Wednesday, 11 June 2014</a:t>
            </a:r>
            <a:endParaRPr lang="en-GB" dirty="0"/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ffra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56050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79297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27122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4101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45285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735837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5437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2340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868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FFFFA-72EE-4341-AAC3-151A90D5E5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52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/>
              <a:t>Copyright University of Reading</a:t>
            </a:r>
            <a:endParaRPr lang="en-GB" dirty="0"/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/>
              <a:t>Wednesday, 11 June 2014</a:t>
            </a:r>
            <a:endParaRPr lang="en-GB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Effra"/>
              </a:rPr>
              <a:t>Copyright University of Reading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Effra"/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6910515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2449702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800397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3395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8014045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780584112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4348313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648240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4225859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7911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47014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498505558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20188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43007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06764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15889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18204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69436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5930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2382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4999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FFFFA-72EE-4341-AAC3-151A90D5E5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88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bg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bg1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848305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23068F-F456-4397-B194-A222F97D865E}" type="slidenum">
              <a:rPr lang="en-GB">
                <a:solidFill>
                  <a:srgbClr val="50535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5765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0284963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787825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4956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23960772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1256587913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512449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1148141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8783001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21034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992143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34059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43051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28293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1459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1233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09681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486777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7222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38808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1691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9214450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8FFFFA-72EE-4341-AAC3-151A90D5E5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684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D9A8A42-CDD3-483B-A525-DE73108F9D72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2341741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CF6A46F-80AB-49F3-8C7E-9717ED945456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653833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Title Slide (Gre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t" anchorCtr="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8280000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29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pic>
        <p:nvPicPr>
          <p:cNvPr id="32" name="Picture 5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202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tle Slide (Colou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 bwMode="hidden">
          <a:xfrm>
            <a:off x="0" y="457200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2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424" r="7953" b="22234"/>
          <a:stretch>
            <a:fillRect/>
          </a:stretch>
        </p:blipFill>
        <p:spPr bwMode="auto">
          <a:xfrm>
            <a:off x="0" y="2286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 userDrawn="1"/>
        </p:nvSpPr>
        <p:spPr bwMode="hidden">
          <a:xfrm>
            <a:off x="0" y="0"/>
            <a:ext cx="9144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424800" y="4653136"/>
            <a:ext cx="7920038" cy="925512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dirty="0" smtClean="0"/>
          </a:p>
        </p:txBody>
      </p:sp>
      <p:sp>
        <p:nvSpPr>
          <p:cNvPr id="2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E0E0E1"/>
                </a:solidFill>
              </a:rPr>
              <a:pPr/>
              <a:t>‹#›</a:t>
            </a:fld>
            <a:endParaRPr lang="en-GB" altLang="en-US" dirty="0">
              <a:solidFill>
                <a:srgbClr val="E0E0E1"/>
              </a:solidFill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pic>
        <p:nvPicPr>
          <p:cNvPr id="32" name="Picture 55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7524750" y="439662"/>
            <a:ext cx="1184275" cy="384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424800" y="1143000"/>
            <a:ext cx="8280000" cy="9198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4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dirty="0" smtClean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417512" y="0"/>
            <a:ext cx="2858344" cy="867106"/>
          </a:xfrm>
          <a:solidFill>
            <a:schemeClr val="accent1"/>
          </a:solidFill>
        </p:spPr>
        <p:txBody>
          <a:bodyPr wrap="square" lIns="72000" tIns="396000" rIns="72000" bIns="3600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Unit name here, max 2 line, adjust width of box if required</a:t>
            </a:r>
            <a:endParaRPr lang="en-GB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237312"/>
            <a:ext cx="2895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smtClean="0">
                <a:solidFill>
                  <a:srgbClr val="E0E0E1"/>
                </a:solidFill>
              </a:rPr>
              <a:t>Copyright University of Reading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7" name="Date Placeholder 1"/>
          <p:cNvSpPr>
            <a:spLocks noGrp="1"/>
          </p:cNvSpPr>
          <p:nvPr>
            <p:ph type="dt" sz="half" idx="2"/>
          </p:nvPr>
        </p:nvSpPr>
        <p:spPr>
          <a:xfrm>
            <a:off x="424800" y="6237312"/>
            <a:ext cx="2133600" cy="25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GB" dirty="0" smtClean="0">
                <a:solidFill>
                  <a:srgbClr val="E0E0E1"/>
                </a:solidFill>
              </a:rPr>
              <a:t>Wednesday, 11 June 2014</a:t>
            </a:r>
            <a:endParaRPr lang="en-GB" dirty="0">
              <a:solidFill>
                <a:srgbClr val="E0E0E1"/>
              </a:solidFill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424800" y="6646907"/>
            <a:ext cx="201622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Bef>
                <a:spcPct val="20000"/>
              </a:spcBef>
              <a:buClr>
                <a:srgbClr val="D2002E"/>
              </a:buClr>
              <a:buFont typeface="Arial" charset="0"/>
              <a:buNone/>
              <a:defRPr/>
            </a:pPr>
            <a:r>
              <a:rPr lang="en-GB" sz="800" kern="0" dirty="0" smtClean="0">
                <a:solidFill>
                  <a:srgbClr val="E0E0E1"/>
                </a:solidFill>
              </a:rPr>
              <a:t>Copyright University of Reading</a:t>
            </a:r>
            <a:endParaRPr lang="en-GB" sz="800" kern="0" dirty="0">
              <a:solidFill>
                <a:srgbClr val="E0E0E1"/>
              </a:solidFill>
            </a:endParaRPr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2286000"/>
            <a:ext cx="9144000" cy="2286000"/>
          </a:xfr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icon to add picture. Visit www.reading.ac.uk/imagebank for more.</a:t>
            </a:r>
          </a:p>
        </p:txBody>
      </p:sp>
    </p:spTree>
    <p:extLst>
      <p:ext uri="{BB962C8B-B14F-4D97-AF65-F5344CB8AC3E}">
        <p14:creationId xmlns:p14="http://schemas.microsoft.com/office/powerpoint/2010/main" val="13484891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CF6A46F-80AB-49F3-8C7E-9717ED945456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571074046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D9A8A42-CDD3-483B-A525-DE73108F9D72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FFFFFF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FFFFFF"/>
                </a:solidFill>
                <a:latin typeface="Effra Heavy" pitchFamily="34" charset="0"/>
              </a:rPr>
              <a:t>IMPACT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1"/>
          </p:nvPr>
        </p:nvSpPr>
        <p:spPr>
          <a:xfrm>
            <a:off x="424800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2"/>
          </p:nvPr>
        </p:nvSpPr>
        <p:spPr>
          <a:xfrm>
            <a:off x="4581327" y="2214000"/>
            <a:ext cx="3888000" cy="432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9045153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7221116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Content Placeholder 5"/>
          <p:cNvSpPr>
            <a:spLocks noGrp="1"/>
          </p:cNvSpPr>
          <p:nvPr>
            <p:ph sz="quarter" idx="11"/>
          </p:nvPr>
        </p:nvSpPr>
        <p:spPr>
          <a:xfrm>
            <a:off x="424800" y="476672"/>
            <a:ext cx="8280000" cy="5904656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5474981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FFFFFF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1287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Section splash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/>
              <a:pPr/>
              <a:t>‹#›</a:t>
            </a:fld>
            <a:endParaRPr lang="en-GB" altLang="en-US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52536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chemeClr val="bg1"/>
                </a:solidFill>
                <a:latin typeface="+mj-lt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bg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bg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95263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plash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CAE96E1-FE19-476C-9CF0-3BB4903735D9}" type="slidenum">
              <a:rPr lang="en-GB" altLang="en-US">
                <a:solidFill>
                  <a:srgbClr val="50535A"/>
                </a:solidFill>
              </a:rPr>
              <a:pPr/>
              <a:t>‹#›</a:t>
            </a:fld>
            <a:endParaRPr lang="en-GB" altLang="en-US">
              <a:solidFill>
                <a:srgbClr val="50535A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-238125" y="3841456"/>
            <a:ext cx="10202863" cy="247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 altLang="en-US" sz="15000" dirty="0">
                <a:solidFill>
                  <a:srgbClr val="50535A"/>
                </a:solidFill>
                <a:latin typeface="Effra Bold"/>
              </a:rPr>
              <a:t>LIMITLESS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4437112"/>
          </a:xfrm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51520" y="3794864"/>
            <a:ext cx="2304000" cy="464400"/>
          </a:xfrm>
          <a:solidFill>
            <a:schemeClr val="accent1"/>
          </a:solidFill>
        </p:spPr>
        <p:txBody>
          <a:bodyPr lIns="90000" tIns="46800" rIns="90000" bIns="46800">
            <a:noAutofit/>
          </a:bodyPr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  <a:cs typeface="AngsanaUPC" panose="02020603050405020304" pitchFamily="18" charset="-34"/>
              </a:defRPr>
            </a:lvl1pPr>
          </a:lstStyle>
          <a:p>
            <a:pPr lvl="0"/>
            <a:r>
              <a:rPr lang="en-US" dirty="0" smtClean="0"/>
              <a:t>Education is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251520" y="5857878"/>
            <a:ext cx="6984776" cy="464400"/>
          </a:xfrm>
          <a:solidFill>
            <a:schemeClr val="accent1"/>
          </a:solidFill>
        </p:spPr>
        <p:txBody>
          <a:bodyPr lIns="90000" tIns="46800" rIns="90000" bIns="46800"/>
          <a:lstStyle>
            <a:lvl1pPr marL="0" indent="0">
              <a:buNone/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Make the box longer for longer phrases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98832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9804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42039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ubtit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56642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5785870"/>
            <a:ext cx="8568952" cy="955498"/>
          </a:xfrm>
        </p:spPr>
        <p:txBody>
          <a:bodyPr wrap="square" anchor="t" anchorCtr="0"/>
          <a:lstStyle>
            <a:lvl1pPr>
              <a:lnSpc>
                <a:spcPct val="80000"/>
              </a:lnSpc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 on two lines maximum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89631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R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accent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58977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tx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>
              <a:buClr>
                <a:schemeClr val="bg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95200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mage and sidebar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AE96E1-FE19-476C-9CF0-3BB4903735D9}" type="slidenum">
              <a:rPr lang="en-GB" altLang="en-US" smtClean="0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5769" cy="6877404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6095769" y="0"/>
            <a:ext cx="3045600" cy="6877404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00192" y="332656"/>
            <a:ext cx="2592288" cy="1730144"/>
          </a:xfrm>
        </p:spPr>
        <p:txBody>
          <a:bodyPr wrap="square"/>
          <a:lstStyle>
            <a:lvl1pPr>
              <a:lnSpc>
                <a:spcPct val="80000"/>
              </a:lnSpc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300192" y="2214000"/>
            <a:ext cx="2592288" cy="3960000"/>
          </a:xfrm>
        </p:spPr>
        <p:txBody>
          <a:bodyPr/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>
                <a:solidFill>
                  <a:schemeClr val="tx2"/>
                </a:solidFill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>
                <a:solidFill>
                  <a:schemeClr val="tx2"/>
                </a:solidFill>
              </a:defRPr>
            </a:lvl5pPr>
          </a:lstStyle>
          <a:p>
            <a:pPr marL="180000" marR="0" lvl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Click to edit Master text styles</a:t>
            </a:r>
          </a:p>
          <a:p>
            <a:pPr marL="180000" marR="0" lvl="1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Second level</a:t>
            </a:r>
          </a:p>
          <a:p>
            <a:pPr marL="180000" marR="0" lvl="2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Third level</a:t>
            </a:r>
          </a:p>
          <a:p>
            <a:pPr marL="180000" marR="0" lvl="3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Fourth level</a:t>
            </a:r>
          </a:p>
          <a:p>
            <a:pPr marL="180000" marR="0" lvl="4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D2002E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Fifth level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16179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Colou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7740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Gre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0051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Timetable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hidden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1196752"/>
            <a:ext cx="9144000" cy="5661248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2400" dirty="0" err="1" smtClean="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188640"/>
            <a:ext cx="8568952" cy="955498"/>
          </a:xfrm>
        </p:spPr>
        <p:txBody>
          <a:bodyPr wrap="square" anchor="b" anchorCtr="0"/>
          <a:lstStyle>
            <a:lvl1pPr>
              <a:lnSpc>
                <a:spcPct val="80000"/>
              </a:lnSpc>
              <a:defRPr sz="3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Timetable (suggest three columns – event, Location, time)</a:t>
            </a:r>
            <a:endParaRPr lang="en-GB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1"/>
          </p:nvPr>
        </p:nvSpPr>
        <p:spPr>
          <a:xfrm>
            <a:off x="251520" y="1484784"/>
            <a:ext cx="8568952" cy="5134186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107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chemeClr val="tx1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chemeClr val="tx1"/>
                </a:solidFill>
                <a:latin typeface="Effra Heavy" pitchFamily="34" charset="0"/>
              </a:rPr>
              <a:t>IMPACT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7" r:id="rId2"/>
    <p:sldLayoutId id="2147483705" r:id="rId3"/>
    <p:sldLayoutId id="2147483696" r:id="rId4"/>
    <p:sldLayoutId id="2147483698" r:id="rId5"/>
    <p:sldLayoutId id="2147483700" r:id="rId6"/>
    <p:sldLayoutId id="2147483701" r:id="rId7"/>
    <p:sldLayoutId id="2147483702" r:id="rId8"/>
    <p:sldLayoutId id="2147483706" r:id="rId9"/>
    <p:sldLayoutId id="2147483707" r:id="rId10"/>
    <p:sldLayoutId id="2147483708" r:id="rId11"/>
    <p:sldLayoutId id="2147483713" r:id="rId12"/>
    <p:sldLayoutId id="2147483709" r:id="rId13"/>
    <p:sldLayoutId id="2147483710" r:id="rId14"/>
    <p:sldLayoutId id="2147483711" r:id="rId15"/>
    <p:sldLayoutId id="2147483712" r:id="rId16"/>
    <p:sldLayoutId id="2147483714" r:id="rId17"/>
    <p:sldLayoutId id="2147483715" r:id="rId18"/>
    <p:sldLayoutId id="2147483716" r:id="rId19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860094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591288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  <p:sldLayoutId id="2147483842" r:id="rId16"/>
    <p:sldLayoutId id="2147483843" r:id="rId17"/>
    <p:sldLayoutId id="2147483844" r:id="rId18"/>
    <p:sldLayoutId id="2147483845" r:id="rId19"/>
    <p:sldLayoutId id="2147483846" r:id="rId20"/>
    <p:sldLayoutId id="2147483847" r:id="rId21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239827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  <p:sldLayoutId id="2147483868" r:id="rId18"/>
    <p:sldLayoutId id="2147483869" r:id="rId19"/>
    <p:sldLayoutId id="2147483870" r:id="rId20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24800" y="1234800"/>
            <a:ext cx="8280000" cy="82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4800" y="2214000"/>
            <a:ext cx="8280000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8525" y="6237312"/>
            <a:ext cx="676275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44C01B32-D1A0-401C-8867-70456BBB1E87}" type="slidenum">
              <a:rPr lang="en-GB" altLang="en-US" smtClean="0">
                <a:solidFill>
                  <a:srgbClr val="50535A"/>
                </a:solidFill>
              </a:rPr>
              <a:pPr/>
              <a:t>‹#›</a:t>
            </a:fld>
            <a:endParaRPr lang="en-GB" altLang="en-US" dirty="0">
              <a:solidFill>
                <a:srgbClr val="50535A"/>
              </a:solidFill>
            </a:endParaRPr>
          </a:p>
        </p:txBody>
      </p:sp>
      <p:pic>
        <p:nvPicPr>
          <p:cNvPr id="1074" name="Picture 50" descr="Device-wine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1079" name="Picture 55" descr="Device-white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7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28500" y="6573838"/>
            <a:ext cx="6769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POTENTIAL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OPPORTUNITIES</a:t>
            </a:r>
            <a:r>
              <a:rPr lang="en-GB" altLang="en-US" sz="1400" dirty="0">
                <a:solidFill>
                  <a:srgbClr val="50535A"/>
                </a:solidFill>
                <a:latin typeface="Effra Light" pitchFamily="34" charset="0"/>
              </a:rPr>
              <a:t> | LIMITLESS </a:t>
            </a:r>
            <a:r>
              <a:rPr lang="en-GB" altLang="en-US" sz="1400" dirty="0">
                <a:solidFill>
                  <a:srgbClr val="50535A"/>
                </a:solidFill>
                <a:latin typeface="Effra Heavy" pitchFamily="34" charset="0"/>
              </a:rPr>
              <a:t>IMPACT</a:t>
            </a:r>
          </a:p>
        </p:txBody>
      </p:sp>
    </p:spTree>
    <p:extLst>
      <p:ext uri="{BB962C8B-B14F-4D97-AF65-F5344CB8AC3E}">
        <p14:creationId xmlns:p14="http://schemas.microsoft.com/office/powerpoint/2010/main" val="3434337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  <p:sldLayoutId id="2147483883" r:id="rId12"/>
    <p:sldLayoutId id="2147483884" r:id="rId13"/>
    <p:sldLayoutId id="2147483885" r:id="rId14"/>
    <p:sldLayoutId id="2147483886" r:id="rId15"/>
    <p:sldLayoutId id="2147483887" r:id="rId16"/>
    <p:sldLayoutId id="2147483888" r:id="rId17"/>
    <p:sldLayoutId id="2147483889" r:id="rId18"/>
    <p:sldLayoutId id="2147483890" r:id="rId19"/>
    <p:sldLayoutId id="2147483891" r:id="rId20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 cap="all" baseline="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n-lt"/>
        </a:defRPr>
      </a:lvl9pPr>
    </p:titleStyle>
    <p:bodyStyle>
      <a:lvl1pPr marL="18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chemeClr val="accent1"/>
        </a:buClr>
        <a:buSzTx/>
        <a:buFont typeface="Arial" charset="0"/>
        <a:buChar char="•"/>
        <a:tabLst/>
        <a:defRPr sz="2000" baseline="0">
          <a:solidFill>
            <a:schemeClr val="tx2"/>
          </a:solidFill>
          <a:latin typeface="+mn-lt"/>
          <a:ea typeface="+mn-ea"/>
          <a:cs typeface="+mn-cs"/>
        </a:defRPr>
      </a:lvl1pPr>
      <a:lvl2pPr marL="54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>
          <a:srgbClr val="63656A"/>
        </a:buClr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2pPr>
      <a:lvl3pPr marL="90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•"/>
        <a:tabLst/>
        <a:defRPr sz="2000" baseline="0">
          <a:solidFill>
            <a:schemeClr val="tx2"/>
          </a:solidFill>
          <a:latin typeface="+mn-lt"/>
        </a:defRPr>
      </a:lvl3pPr>
      <a:lvl4pPr marL="126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&gt;"/>
        <a:tabLst/>
        <a:defRPr sz="2000" baseline="0">
          <a:solidFill>
            <a:schemeClr val="tx2"/>
          </a:solidFill>
          <a:latin typeface="+mn-lt"/>
        </a:defRPr>
      </a:lvl4pPr>
      <a:lvl5pPr marL="1620000" marR="0" indent="-1800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lrTx/>
        <a:buSzTx/>
        <a:buFont typeface="Effra" panose="020B0603020203020204" pitchFamily="34" charset="0"/>
        <a:buChar char="-"/>
        <a:tabLst/>
        <a:defRPr sz="2000" baseline="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lr>
          <a:schemeClr val="tx2"/>
        </a:buClr>
        <a:buFont typeface="Effra" pitchFamily="2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mailto:r.p.allan@reading.ac.uk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.reading.ac.uk/~sgs02rpa/PAPERS/Allan13SG.pdf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2.xml"/><Relationship Id="rId4" Type="http://schemas.openxmlformats.org/officeDocument/2006/relationships/hyperlink" Target="http://onlinelibrary.wiley.com/doi/10.1002/2014GL060962/full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onlinelibrary.wiley.com/doi/10.1002/2015GL066903/abstract" TargetMode="External"/><Relationship Id="rId3" Type="http://schemas.openxmlformats.org/officeDocument/2006/relationships/image" Target="../media/image28.png"/><Relationship Id="rId7" Type="http://schemas.openxmlformats.org/officeDocument/2006/relationships/hyperlink" Target="http://link.springer.com/article/10.1007/s00382-015-2766-z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2.xml"/><Relationship Id="rId6" Type="http://schemas.openxmlformats.org/officeDocument/2006/relationships/hyperlink" Target="http://dx.doi.org/10.1038/nclimate2664" TargetMode="External"/><Relationship Id="rId5" Type="http://schemas.openxmlformats.org/officeDocument/2006/relationships/hyperlink" Target="http://link.springer.com/article/10.1007/s00382-010-0984-y" TargetMode="External"/><Relationship Id="rId10" Type="http://schemas.openxmlformats.org/officeDocument/2006/relationships/hyperlink" Target="http://www.nature.com/nclimate/journal/v3/n7/full/nclimate1857.html" TargetMode="External"/><Relationship Id="rId4" Type="http://schemas.openxmlformats.org/officeDocument/2006/relationships/hyperlink" Target="http://www.sciencemag.org/content/334/6055/502" TargetMode="External"/><Relationship Id="rId9" Type="http://schemas.openxmlformats.org/officeDocument/2006/relationships/hyperlink" Target="http://onlinelibrary.wiley.com/doi/10.1002/grl.50502/abstrac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link.springer.com/article/10.1007/s00382-015-2766-z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.jpeg"/><Relationship Id="rId5" Type="http://schemas.openxmlformats.org/officeDocument/2006/relationships/hyperlink" Target="http://link.springer.com/article/10.1007/s00382-016-3205-5" TargetMode="External"/><Relationship Id="rId4" Type="http://schemas.openxmlformats.org/officeDocument/2006/relationships/hyperlink" Target="http://onlinelibrary.wiley.com/doi/10.1002/2015GL066903/abstract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onlinelibrary.wiley.com/doi/10.1002/2014JD021927/full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onlinelibrary.wiley.com/doi/10.1002/2015GL065765/abstract" TargetMode="External"/><Relationship Id="rId3" Type="http://schemas.openxmlformats.org/officeDocument/2006/relationships/hyperlink" Target="http://dx.doi.org/10.1038/nclimate2664" TargetMode="External"/><Relationship Id="rId7" Type="http://schemas.openxmlformats.org/officeDocument/2006/relationships/hyperlink" Target="http://dx.doi.org/10.1175/BAMS-D-14-00108.1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acciwa.eu/" TargetMode="External"/><Relationship Id="rId5" Type="http://schemas.openxmlformats.org/officeDocument/2006/relationships/hyperlink" Target="http://www.met.reading.ac.uk/tamsat/about/" TargetMode="External"/><Relationship Id="rId10" Type="http://schemas.openxmlformats.org/officeDocument/2006/relationships/image" Target="../media/image14.jpeg"/><Relationship Id="rId4" Type="http://schemas.openxmlformats.org/officeDocument/2006/relationships/image" Target="../media/image12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x.doi.org/10.1175/JCLI-D-11-00157.1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onlinelibrary.wiley.com/doi/10.1002/2015GL065765/abstract" TargetMode="External"/><Relationship Id="rId2" Type="http://schemas.openxmlformats.org/officeDocument/2006/relationships/hyperlink" Target="http://onlinelibrary.wiley.com/doi/10.1002/2014JD021927/ful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692696"/>
            <a:ext cx="8618865" cy="1442112"/>
          </a:xfrm>
        </p:spPr>
        <p:txBody>
          <a:bodyPr/>
          <a:lstStyle/>
          <a:p>
            <a:r>
              <a:rPr lang="en-GB" sz="3200" dirty="0" smtClean="0"/>
              <a:t>Diagnosing Recent changes in onset &amp; cessation of wet season over </a:t>
            </a:r>
            <a:r>
              <a:rPr lang="en-GB" sz="3200" dirty="0" err="1" smtClean="0"/>
              <a:t>africa</a:t>
            </a:r>
            <a:endParaRPr lang="en-GB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725144"/>
            <a:ext cx="8280000" cy="709488"/>
          </a:xfrm>
        </p:spPr>
        <p:txBody>
          <a:bodyPr/>
          <a:lstStyle/>
          <a:p>
            <a:r>
              <a:rPr lang="en-GB" sz="2800" dirty="0" smtClean="0"/>
              <a:t>Richard Allan          </a:t>
            </a:r>
            <a:r>
              <a:rPr lang="en-GB" sz="2400" dirty="0" smtClean="0">
                <a:solidFill>
                  <a:srgbClr val="FF0000"/>
                </a:solidFill>
                <a:hlinkClick r:id="rId2"/>
              </a:rPr>
              <a:t>r.p.allan@reading.ac.uk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  <a:r>
              <a:rPr lang="en-GB" sz="2400" dirty="0" smtClean="0"/>
              <a:t>                 </a:t>
            </a:r>
            <a:r>
              <a:rPr lang="en-GB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@</a:t>
            </a:r>
            <a:r>
              <a:rPr lang="en-GB" sz="2400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rpallanuk</a:t>
            </a:r>
            <a:endParaRPr lang="en-GB" sz="2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n-GB" dirty="0" smtClean="0"/>
              <a:t>Caroline Dunning, </a:t>
            </a:r>
            <a:r>
              <a:rPr lang="en-GB" dirty="0"/>
              <a:t>Ross </a:t>
            </a:r>
            <a:r>
              <a:rPr lang="en-GB" dirty="0" err="1"/>
              <a:t>Maidment</a:t>
            </a:r>
            <a:r>
              <a:rPr lang="en-GB" dirty="0"/>
              <a:t>, Emily </a:t>
            </a:r>
            <a:r>
              <a:rPr lang="en-GB" dirty="0" smtClean="0"/>
              <a:t>Black</a:t>
            </a:r>
            <a:r>
              <a:rPr lang="en-GB" sz="2400" dirty="0" smtClean="0"/>
              <a:t>	</a:t>
            </a:r>
            <a:r>
              <a:rPr lang="en-GB" sz="2400" dirty="0"/>
              <a:t> </a:t>
            </a:r>
            <a:endParaRPr lang="en-GB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4C01B32-D1A0-401C-8867-70456BBB1E87}" type="slidenum">
              <a:rPr lang="en-GB" altLang="en-US" smtClean="0"/>
              <a:pPr/>
              <a:t>1</a:t>
            </a:fld>
            <a:endParaRPr lang="en-GB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17512" y="0"/>
            <a:ext cx="2858344" cy="651662"/>
          </a:xfrm>
        </p:spPr>
        <p:txBody>
          <a:bodyPr/>
          <a:lstStyle/>
          <a:p>
            <a:r>
              <a:rPr lang="en-GB" dirty="0" smtClean="0"/>
              <a:t>Department of Meteorology</a:t>
            </a:r>
            <a:endParaRPr lang="en-GB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5" b="52112"/>
          <a:stretch/>
        </p:blipFill>
        <p:spPr>
          <a:xfrm>
            <a:off x="0" y="2204864"/>
            <a:ext cx="9144000" cy="2448272"/>
          </a:xfrm>
        </p:spPr>
      </p:pic>
      <p:pic>
        <p:nvPicPr>
          <p:cNvPr id="8" name="Picture 2" descr="NERC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5678711"/>
            <a:ext cx="1022829" cy="71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CEO - National Centre for Earth Observ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678710"/>
            <a:ext cx="2795309" cy="71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Image result for Met Office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4" descr="Image result for Met Office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307975" y="5661248"/>
            <a:ext cx="4264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9894F0"/>
                </a:solidFill>
                <a:latin typeface="+mn-lt"/>
              </a:rPr>
              <a:t>NCEO national conference 2016 University of Warwick</a:t>
            </a:r>
          </a:p>
        </p:txBody>
      </p:sp>
    </p:spTree>
    <p:extLst>
      <p:ext uri="{BB962C8B-B14F-4D97-AF65-F5344CB8AC3E}">
        <p14:creationId xmlns:p14="http://schemas.microsoft.com/office/powerpoint/2010/main" val="941670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476672"/>
            <a:ext cx="8280000" cy="828000"/>
          </a:xfrm>
        </p:spPr>
        <p:txBody>
          <a:bodyPr/>
          <a:lstStyle/>
          <a:p>
            <a:r>
              <a:rPr lang="en-GB" sz="3200" dirty="0" smtClean="0"/>
              <a:t>Median onset/cessation date </a:t>
            </a:r>
            <a:br>
              <a:rPr lang="en-GB" sz="3200" dirty="0" smtClean="0"/>
            </a:br>
            <a:r>
              <a:rPr lang="en-GB" sz="3200" dirty="0" smtClean="0"/>
              <a:t>for single wet season regimes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10</a:t>
            </a:fld>
            <a:endParaRPr lang="en-GB" altLang="en-US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6" y="1700808"/>
            <a:ext cx="7543800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5661248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tx2"/>
                </a:solidFill>
                <a:latin typeface="+mn-lt"/>
              </a:rPr>
              <a:t>Considered GPCP 1DD, TRMM 3B42, ARCv2, TARCATv2, CHIRPS, ERA Interim</a:t>
            </a:r>
          </a:p>
          <a:p>
            <a:r>
              <a:rPr lang="en-GB" sz="1800" dirty="0" smtClean="0"/>
              <a:t>Dunning et al. (2016) submitted</a:t>
            </a:r>
            <a:endParaRPr lang="en-GB" sz="1800" dirty="0" smtClean="0">
              <a:solidFill>
                <a:schemeClr val="tx2"/>
              </a:solidFill>
              <a:latin typeface="+mn-lt"/>
            </a:endParaRPr>
          </a:p>
          <a:p>
            <a:endParaRPr lang="en-GB" sz="1800" dirty="0" smtClean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32190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>
                <a:solidFill>
                  <a:srgbClr val="50535A"/>
                </a:solidFill>
              </a:rPr>
              <a:pPr/>
              <a:t>11</a:t>
            </a:fld>
            <a:endParaRPr lang="en-GB" altLang="en-US">
              <a:solidFill>
                <a:srgbClr val="5053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2665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0"/>
          <a:stretch/>
        </p:blipFill>
        <p:spPr>
          <a:xfrm>
            <a:off x="323528" y="188640"/>
            <a:ext cx="6200003" cy="65699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1928" y="1268760"/>
            <a:ext cx="1684528" cy="2088232"/>
          </a:xfrm>
        </p:spPr>
        <p:txBody>
          <a:bodyPr/>
          <a:lstStyle/>
          <a:p>
            <a:pPr algn="ctr"/>
            <a:r>
              <a:rPr lang="en-GB" sz="3200" dirty="0" smtClean="0"/>
              <a:t>TRACKING</a:t>
            </a:r>
            <a:br>
              <a:rPr lang="en-GB" sz="3200" dirty="0" smtClean="0"/>
            </a:br>
            <a:r>
              <a:rPr lang="en-GB" sz="3200" dirty="0" smtClean="0"/>
              <a:t>global </a:t>
            </a:r>
            <a:br>
              <a:rPr lang="en-GB" sz="3200" dirty="0" smtClean="0"/>
            </a:br>
            <a:r>
              <a:rPr lang="en-GB" sz="3200" dirty="0" smtClean="0"/>
              <a:t>climate </a:t>
            </a:r>
            <a:br>
              <a:rPr lang="en-GB" sz="3200" dirty="0" smtClean="0"/>
            </a:br>
            <a:r>
              <a:rPr lang="en-GB" sz="3200" dirty="0" smtClean="0"/>
              <a:t>change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12</a:t>
            </a:fld>
            <a:endParaRPr lang="en-GB" altLang="en-US"/>
          </a:p>
        </p:txBody>
      </p:sp>
      <p:sp>
        <p:nvSpPr>
          <p:cNvPr id="6" name="TextBox 5"/>
          <p:cNvSpPr txBox="1"/>
          <p:nvPr/>
        </p:nvSpPr>
        <p:spPr>
          <a:xfrm>
            <a:off x="6588224" y="3573016"/>
            <a:ext cx="2448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</a:rPr>
              <a:t>Updated </a:t>
            </a:r>
            <a:r>
              <a:rPr lang="en-GB" dirty="0" smtClean="0"/>
              <a:t>from  </a:t>
            </a:r>
            <a:r>
              <a:rPr lang="en-GB" kern="0" dirty="0" smtClean="0">
                <a:solidFill>
                  <a:srgbClr val="000000"/>
                </a:solidFill>
                <a:hlinkClick r:id="rId3"/>
              </a:rPr>
              <a:t>Allan </a:t>
            </a:r>
            <a:r>
              <a:rPr lang="en-GB" kern="0" dirty="0">
                <a:solidFill>
                  <a:srgbClr val="000000"/>
                </a:solidFill>
                <a:hlinkClick r:id="rId3"/>
              </a:rPr>
              <a:t>et al. (2014) </a:t>
            </a:r>
            <a:r>
              <a:rPr lang="en-GB" kern="0" dirty="0" smtClean="0">
                <a:solidFill>
                  <a:srgbClr val="000000"/>
                </a:solidFill>
                <a:hlinkClick r:id="rId3"/>
              </a:rPr>
              <a:t>Surveys of </a:t>
            </a:r>
            <a:r>
              <a:rPr lang="en-GB" kern="0" dirty="0" err="1" smtClean="0">
                <a:solidFill>
                  <a:srgbClr val="000000"/>
                </a:solidFill>
                <a:hlinkClick r:id="rId3"/>
              </a:rPr>
              <a:t>Geophys</a:t>
            </a:r>
            <a:r>
              <a:rPr lang="en-GB" dirty="0" smtClean="0">
                <a:solidFill>
                  <a:schemeClr val="tx2"/>
                </a:solidFill>
              </a:rPr>
              <a:t> &amp; </a:t>
            </a:r>
            <a:r>
              <a:rPr lang="en-GB" dirty="0">
                <a:hlinkClick r:id="rId4"/>
              </a:rPr>
              <a:t>Allan et al. (2014) </a:t>
            </a:r>
            <a:r>
              <a:rPr lang="en-GB" dirty="0" smtClean="0">
                <a:hlinkClick r:id="rId4"/>
              </a:rPr>
              <a:t>GRL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-3636912" y="2627620"/>
            <a:ext cx="7776864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1800" dirty="0" smtClean="0"/>
              <a:t>HEATING (Wm</a:t>
            </a:r>
            <a:r>
              <a:rPr lang="en-GB" sz="1800" baseline="30000" dirty="0" smtClean="0"/>
              <a:t>-2</a:t>
            </a:r>
            <a:r>
              <a:rPr lang="en-GB" sz="1800" dirty="0" smtClean="0"/>
              <a:t>)  PRECIP (%)   MOISTURE (%)   TEMPERATURE (K)</a:t>
            </a:r>
            <a:endParaRPr lang="en-GB" sz="1800" dirty="0" smtClean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544" y="5013176"/>
            <a:ext cx="69173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2.8</a:t>
            </a:r>
            <a:endParaRPr lang="en-GB" sz="1600" b="1" baseline="30000" dirty="0" smtClean="0">
              <a:solidFill>
                <a:srgbClr val="FF0000"/>
              </a:solidFill>
            </a:endParaRPr>
          </a:p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1.8</a:t>
            </a:r>
          </a:p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0.8</a:t>
            </a:r>
          </a:p>
          <a:p>
            <a:pPr algn="ctr"/>
            <a:endParaRPr lang="en-GB" sz="300" b="1" dirty="0" smtClean="0">
              <a:solidFill>
                <a:srgbClr val="FF0000"/>
              </a:solidFill>
            </a:endParaRPr>
          </a:p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-0.2</a:t>
            </a:r>
          </a:p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-1.2</a:t>
            </a:r>
          </a:p>
          <a:p>
            <a:pPr algn="ctr"/>
            <a:r>
              <a:rPr lang="en-GB" sz="1600" b="1" dirty="0" smtClean="0">
                <a:solidFill>
                  <a:srgbClr val="FF0000"/>
                </a:solidFill>
              </a:rPr>
              <a:t>-2.2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20272" y="5129897"/>
            <a:ext cx="1584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+mn-lt"/>
              </a:rPr>
              <a:t>Earth’s energy imbalance (Wm</a:t>
            </a:r>
            <a:r>
              <a:rPr lang="en-GB" baseline="30000" dirty="0" smtClean="0">
                <a:solidFill>
                  <a:srgbClr val="FF0000"/>
                </a:solidFill>
                <a:latin typeface="+mn-lt"/>
              </a:rPr>
              <a:t>-2</a:t>
            </a:r>
            <a:r>
              <a:rPr lang="en-GB" dirty="0" smtClean="0">
                <a:solidFill>
                  <a:srgbClr val="FF0000"/>
                </a:solidFill>
                <a:latin typeface="+mn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184683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208" y="418654"/>
            <a:ext cx="6413592" cy="634082"/>
          </a:xfrm>
          <a:solidFill>
            <a:schemeClr val="bg1"/>
          </a:solidFill>
        </p:spPr>
        <p:txBody>
          <a:bodyPr/>
          <a:lstStyle/>
          <a:p>
            <a:r>
              <a:rPr lang="en-GB" sz="3200" dirty="0" smtClean="0">
                <a:solidFill>
                  <a:srgbClr val="C00000"/>
                </a:solidFill>
                <a:latin typeface="Calibri" pitchFamily="34" charset="0"/>
              </a:rPr>
              <a:t>earth’s energy budget &amp; regional </a:t>
            </a:r>
            <a:br>
              <a:rPr lang="en-GB" sz="3200" dirty="0" smtClean="0">
                <a:solidFill>
                  <a:srgbClr val="C00000"/>
                </a:solidFill>
                <a:latin typeface="Calibri" pitchFamily="34" charset="0"/>
              </a:rPr>
            </a:br>
            <a:r>
              <a:rPr lang="en-GB" sz="3200" dirty="0" smtClean="0">
                <a:solidFill>
                  <a:srgbClr val="C00000"/>
                </a:solidFill>
                <a:latin typeface="Calibri" pitchFamily="34" charset="0"/>
              </a:rPr>
              <a:t>changes in the water cycle</a:t>
            </a:r>
            <a:endParaRPr lang="en-GB" sz="3200" dirty="0">
              <a:solidFill>
                <a:srgbClr val="C00000"/>
              </a:solidFill>
              <a:latin typeface="Calibri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499992" y="1096291"/>
            <a:ext cx="4392488" cy="3052789"/>
            <a:chOff x="3065587" y="-68957"/>
            <a:chExt cx="4392488" cy="305278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902"/>
            <a:stretch/>
          </p:blipFill>
          <p:spPr bwMode="auto">
            <a:xfrm>
              <a:off x="3065587" y="219075"/>
              <a:ext cx="4392488" cy="2764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724128" y="1196752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dirty="0" smtClean="0">
                  <a:solidFill>
                    <a:srgbClr val="00B0F0"/>
                  </a:solidFill>
                  <a:latin typeface="Calibri" pitchFamily="34" charset="0"/>
                </a:rPr>
                <a:t>cooling</a:t>
              </a:r>
              <a:endParaRPr lang="en-GB" dirty="0">
                <a:solidFill>
                  <a:srgbClr val="00B0F0"/>
                </a:solidFill>
                <a:latin typeface="Calibri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65587" y="-68957"/>
              <a:ext cx="19442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solidFill>
                    <a:srgbClr val="FF0000"/>
                  </a:solidFill>
                  <a:latin typeface="Calibri" pitchFamily="34" charset="0"/>
                </a:rPr>
                <a:t>Enhanced energy transport</a:t>
              </a:r>
              <a:endParaRPr lang="en-GB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160" y="4653136"/>
            <a:ext cx="4154326" cy="1806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716016" y="4077072"/>
            <a:ext cx="424847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1800" kern="0" dirty="0" smtClean="0">
                <a:solidFill>
                  <a:srgbClr val="000000"/>
                </a:solidFill>
                <a:latin typeface="Calibri" pitchFamily="34" charset="0"/>
              </a:rPr>
              <a:t>Sulphate aerosol effects on Asian monsoon  e.g. </a:t>
            </a:r>
            <a:r>
              <a:rPr lang="en-GB" sz="1800" kern="0" dirty="0" smtClean="0">
                <a:solidFill>
                  <a:srgbClr val="000000"/>
                </a:solidFill>
                <a:latin typeface="Calibri" pitchFamily="34" charset="0"/>
                <a:hlinkClick r:id="rId4"/>
              </a:rPr>
              <a:t>Bollasina et al. 2011 Science</a:t>
            </a:r>
            <a:r>
              <a:rPr lang="en-GB" sz="1800" kern="0" dirty="0" smtClean="0">
                <a:solidFill>
                  <a:srgbClr val="000000"/>
                </a:solidFill>
                <a:latin typeface="Calibri" pitchFamily="34" charset="0"/>
              </a:rPr>
              <a:t> (left) &amp;</a:t>
            </a:r>
            <a:r>
              <a:rPr lang="en-GB" sz="1800" kern="0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GB" sz="1800" kern="0" dirty="0" smtClean="0">
                <a:solidFill>
                  <a:srgbClr val="000000"/>
                </a:solidFill>
                <a:latin typeface="Calibri" pitchFamily="34" charset="0"/>
              </a:rPr>
              <a:t>links to drought in Horn of Africa? </a:t>
            </a:r>
            <a:r>
              <a:rPr lang="en-GB" sz="1800" kern="0" dirty="0" smtClean="0">
                <a:solidFill>
                  <a:srgbClr val="000000"/>
                </a:solidFill>
                <a:latin typeface="Calibri" pitchFamily="34" charset="0"/>
                <a:hlinkClick r:id="rId5"/>
              </a:rPr>
              <a:t>Park et al. (2011) </a:t>
            </a:r>
            <a:r>
              <a:rPr lang="en-GB" sz="1800" kern="0" dirty="0" err="1" smtClean="0">
                <a:solidFill>
                  <a:srgbClr val="000000"/>
                </a:solidFill>
                <a:latin typeface="Calibri" pitchFamily="34" charset="0"/>
                <a:hlinkClick r:id="rId5"/>
              </a:rPr>
              <a:t>Clim</a:t>
            </a:r>
            <a:r>
              <a:rPr lang="en-GB" sz="1800" kern="0" dirty="0" smtClean="0">
                <a:solidFill>
                  <a:srgbClr val="000000"/>
                </a:solidFill>
                <a:latin typeface="Calibri" pitchFamily="34" charset="0"/>
                <a:hlinkClick r:id="rId5"/>
              </a:rPr>
              <a:t> </a:t>
            </a:r>
            <a:r>
              <a:rPr lang="en-GB" sz="1800" kern="0" dirty="0" err="1" smtClean="0">
                <a:solidFill>
                  <a:srgbClr val="000000"/>
                </a:solidFill>
                <a:latin typeface="Calibri" pitchFamily="34" charset="0"/>
                <a:hlinkClick r:id="rId5"/>
              </a:rPr>
              <a:t>Dyn</a:t>
            </a:r>
            <a:endParaRPr lang="en-GB" sz="1800" kern="0" dirty="0" smtClean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en-GB" sz="1800" kern="0" dirty="0" smtClean="0">
                <a:solidFill>
                  <a:srgbClr val="000000"/>
                </a:solidFill>
                <a:latin typeface="Calibri" pitchFamily="34" charset="0"/>
              </a:rPr>
              <a:t>GHGs &amp; Sahel rainfall  recovery? </a:t>
            </a:r>
            <a:r>
              <a:rPr lang="en-GB" sz="1800" kern="0" dirty="0" smtClean="0">
                <a:solidFill>
                  <a:srgbClr val="000000"/>
                </a:solidFill>
                <a:latin typeface="Calibri" pitchFamily="34" charset="0"/>
                <a:hlinkClick r:id="rId6"/>
              </a:rPr>
              <a:t>Dong &amp; Sutton (2015) Nature </a:t>
            </a:r>
            <a:r>
              <a:rPr lang="en-GB" sz="1800" kern="0" dirty="0" err="1" smtClean="0">
                <a:solidFill>
                  <a:srgbClr val="000000"/>
                </a:solidFill>
                <a:latin typeface="Calibri" pitchFamily="34" charset="0"/>
                <a:hlinkClick r:id="rId6"/>
              </a:rPr>
              <a:t>Clim</a:t>
            </a:r>
            <a:endParaRPr lang="en-GB" sz="1800" kern="0" dirty="0">
              <a:solidFill>
                <a:srgbClr val="000000"/>
              </a:solidFill>
              <a:latin typeface="Calibri" pitchFamily="34" charset="0"/>
            </a:endParaRPr>
          </a:p>
          <a:p>
            <a:pPr marL="0" indent="0">
              <a:buNone/>
            </a:pPr>
            <a:endParaRPr lang="en-GB" sz="1800" kern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4042792" cy="3456384"/>
          </a:xfrm>
        </p:spPr>
        <p:txBody>
          <a:bodyPr/>
          <a:lstStyle/>
          <a:p>
            <a:r>
              <a:rPr lang="en-GB" sz="1800" dirty="0" smtClean="0"/>
              <a:t>Regional precipitation biases/changes sensitive to asymmetries in Earth’s energy budget e.g. </a:t>
            </a:r>
            <a:r>
              <a:rPr lang="en-GB" sz="1800" dirty="0" smtClean="0">
                <a:hlinkClick r:id="rId7"/>
              </a:rPr>
              <a:t>Loeb </a:t>
            </a:r>
            <a:r>
              <a:rPr lang="en-GB" sz="1800" dirty="0">
                <a:hlinkClick r:id="rId7"/>
              </a:rPr>
              <a:t>et al. (2015) </a:t>
            </a:r>
            <a:r>
              <a:rPr lang="en-GB" sz="1800" dirty="0" err="1">
                <a:hlinkClick r:id="rId7"/>
              </a:rPr>
              <a:t>Clim</a:t>
            </a:r>
            <a:r>
              <a:rPr lang="en-GB" sz="1800" dirty="0">
                <a:hlinkClick r:id="rId7"/>
              </a:rPr>
              <a:t>. </a:t>
            </a:r>
            <a:r>
              <a:rPr lang="en-GB" sz="1800" dirty="0" err="1" smtClean="0">
                <a:hlinkClick r:id="rId7"/>
              </a:rPr>
              <a:t>Dyn</a:t>
            </a:r>
            <a:r>
              <a:rPr lang="en-GB" sz="1800" dirty="0" smtClean="0"/>
              <a:t>; </a:t>
            </a:r>
            <a:r>
              <a:rPr lang="en-GB" sz="1800" dirty="0" smtClean="0">
                <a:hlinkClick r:id="rId8"/>
              </a:rPr>
              <a:t>Haywood </a:t>
            </a:r>
            <a:r>
              <a:rPr lang="en-GB" sz="1800" dirty="0">
                <a:hlinkClick r:id="rId8"/>
              </a:rPr>
              <a:t>et al. (2016) </a:t>
            </a:r>
            <a:r>
              <a:rPr lang="en-GB" sz="1800" dirty="0" smtClean="0">
                <a:hlinkClick r:id="rId8"/>
              </a:rPr>
              <a:t>GRL</a:t>
            </a:r>
            <a:endParaRPr lang="en-GB" sz="1800" dirty="0" smtClean="0"/>
          </a:p>
          <a:p>
            <a:r>
              <a:rPr lang="en-GB" sz="1800" dirty="0" smtClean="0"/>
              <a:t>N. Hemisphere cooling: less heat transport out of hemisphere</a:t>
            </a:r>
            <a:endParaRPr lang="en-GB" sz="1800" dirty="0"/>
          </a:p>
          <a:p>
            <a:r>
              <a:rPr lang="en-GB" sz="1800" dirty="0"/>
              <a:t>R</a:t>
            </a:r>
            <a:r>
              <a:rPr lang="en-GB" sz="1800" dirty="0" smtClean="0"/>
              <a:t>educed Sahel rainfall from:</a:t>
            </a:r>
          </a:p>
          <a:p>
            <a:pPr>
              <a:buFontTx/>
              <a:buChar char="-"/>
            </a:pPr>
            <a:r>
              <a:rPr lang="en-GB" sz="1800" dirty="0" smtClean="0"/>
              <a:t>Anthropogenic aerosol cooling 1950s-1980s: </a:t>
            </a:r>
            <a:r>
              <a:rPr lang="en-GB" sz="1800" dirty="0" smtClean="0">
                <a:solidFill>
                  <a:srgbClr val="000000"/>
                </a:solidFill>
                <a:hlinkClick r:id="rId9"/>
              </a:rPr>
              <a:t>Hwang </a:t>
            </a:r>
            <a:r>
              <a:rPr lang="en-GB" sz="1800" dirty="0">
                <a:solidFill>
                  <a:srgbClr val="000000"/>
                </a:solidFill>
                <a:hlinkClick r:id="rId9"/>
              </a:rPr>
              <a:t>et al. (2013) </a:t>
            </a:r>
            <a:r>
              <a:rPr lang="en-GB" sz="1800" dirty="0" smtClean="0">
                <a:solidFill>
                  <a:srgbClr val="000000"/>
                </a:solidFill>
                <a:hlinkClick r:id="rId9"/>
              </a:rPr>
              <a:t>GRL</a:t>
            </a:r>
            <a:r>
              <a:rPr lang="en-GB" sz="1800" dirty="0" smtClean="0">
                <a:solidFill>
                  <a:srgbClr val="000000"/>
                </a:solidFill>
              </a:rPr>
              <a:t>  </a:t>
            </a:r>
            <a:r>
              <a:rPr lang="en-GB" sz="1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endParaRPr lang="en-GB" sz="1800" dirty="0" smtClean="0"/>
          </a:p>
          <a:p>
            <a:pPr>
              <a:buFontTx/>
              <a:buChar char="-"/>
            </a:pPr>
            <a:r>
              <a:rPr lang="en-GB" sz="1800" dirty="0" smtClean="0"/>
              <a:t>Asymmetric volcanic forcing e.g. </a:t>
            </a:r>
            <a:r>
              <a:rPr lang="en-GB" sz="1800" dirty="0" smtClean="0">
                <a:hlinkClick r:id="rId10"/>
              </a:rPr>
              <a:t>Haywood et al. (2013) Nature Climate</a:t>
            </a:r>
            <a:endParaRPr lang="en-GB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6804248" y="3068960"/>
            <a:ext cx="1290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tx2"/>
                </a:solidFill>
                <a:latin typeface="+mn-lt"/>
              </a:rPr>
              <a:t>Anomalous heat fluxes</a:t>
            </a:r>
          </a:p>
        </p:txBody>
      </p:sp>
    </p:spTree>
    <p:extLst>
      <p:ext uri="{BB962C8B-B14F-4D97-AF65-F5344CB8AC3E}">
        <p14:creationId xmlns:p14="http://schemas.microsoft.com/office/powerpoint/2010/main" val="3874261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3" grpId="0" build="p" bldLvl="5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76872"/>
            <a:ext cx="5530665" cy="41479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Cross-Equatorial  heat  transport</a:t>
            </a:r>
            <a:br>
              <a:rPr lang="en-GB" sz="3200" dirty="0" smtClean="0"/>
            </a:br>
            <a:r>
              <a:rPr lang="en-GB" sz="3200" dirty="0" smtClean="0"/>
              <a:t>linked  to  model  precipitation  bias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6096" y="2420888"/>
            <a:ext cx="3268704" cy="3753111"/>
          </a:xfrm>
        </p:spPr>
        <p:txBody>
          <a:bodyPr/>
          <a:lstStyle/>
          <a:p>
            <a:r>
              <a:rPr lang="en-GB" dirty="0" smtClean="0"/>
              <a:t>Clear link between bias in cross-equatorial heat transport  by atmosphere and inter-hemispheric precipitation asymmetry </a:t>
            </a:r>
            <a:r>
              <a:rPr lang="en-GB" sz="1800" dirty="0" smtClean="0">
                <a:hlinkClick r:id="rId3"/>
              </a:rPr>
              <a:t>Loeb </a:t>
            </a:r>
            <a:r>
              <a:rPr lang="en-GB" sz="1800" dirty="0">
                <a:hlinkClick r:id="rId3"/>
              </a:rPr>
              <a:t>et al. (2015) </a:t>
            </a:r>
            <a:r>
              <a:rPr lang="en-GB" sz="1800" dirty="0" err="1">
                <a:hlinkClick r:id="rId3"/>
              </a:rPr>
              <a:t>Clim</a:t>
            </a:r>
            <a:r>
              <a:rPr lang="en-GB" sz="1800" dirty="0">
                <a:hlinkClick r:id="rId3"/>
              </a:rPr>
              <a:t>. </a:t>
            </a:r>
            <a:r>
              <a:rPr lang="en-GB" sz="1800" dirty="0" err="1" smtClean="0">
                <a:hlinkClick r:id="rId3"/>
              </a:rPr>
              <a:t>Dyn</a:t>
            </a:r>
            <a:endParaRPr lang="en-GB" sz="1800" dirty="0"/>
          </a:p>
          <a:p>
            <a:pPr marL="0" indent="0">
              <a:buNone/>
            </a:pPr>
            <a:r>
              <a:rPr lang="en-GB" sz="1800" dirty="0"/>
              <a:t>A</a:t>
            </a:r>
            <a:r>
              <a:rPr lang="en-GB" sz="1800" dirty="0" smtClean="0"/>
              <a:t>lso:</a:t>
            </a:r>
            <a:r>
              <a:rPr lang="en-GB" sz="1800" dirty="0" smtClean="0">
                <a:hlinkClick r:id="rId4"/>
              </a:rPr>
              <a:t> Haywood et al. (2016) GRL</a:t>
            </a:r>
            <a:endParaRPr lang="en-GB" sz="1800" dirty="0" smtClean="0"/>
          </a:p>
          <a:p>
            <a:pPr marL="0" indent="0">
              <a:buNone/>
            </a:pPr>
            <a:r>
              <a:rPr lang="en-GB" sz="1800" dirty="0" smtClean="0">
                <a:hlinkClick r:id="rId5"/>
              </a:rPr>
              <a:t>Hawcroft et al. (2016) </a:t>
            </a:r>
            <a:r>
              <a:rPr lang="en-GB" sz="1800" dirty="0" err="1" smtClean="0">
                <a:hlinkClick r:id="rId5"/>
              </a:rPr>
              <a:t>Clim</a:t>
            </a:r>
            <a:r>
              <a:rPr lang="en-GB" sz="1800" dirty="0" smtClean="0">
                <a:hlinkClick r:id="rId5"/>
              </a:rPr>
              <a:t>. </a:t>
            </a:r>
            <a:r>
              <a:rPr lang="en-GB" sz="1800" dirty="0" err="1" smtClean="0">
                <a:hlinkClick r:id="rId5"/>
              </a:rPr>
              <a:t>Dyn</a:t>
            </a:r>
            <a:r>
              <a:rPr lang="en-GB" sz="1800" dirty="0" smtClean="0"/>
              <a:t>.</a:t>
            </a:r>
          </a:p>
          <a:p>
            <a:pPr marL="0" indent="0">
              <a:buNone/>
            </a:pPr>
            <a:r>
              <a:rPr lang="en-GB" sz="1800" dirty="0"/>
              <a:t>	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028525" y="6273344"/>
            <a:ext cx="676275" cy="252000"/>
          </a:xfrm>
        </p:spPr>
        <p:txBody>
          <a:bodyPr/>
          <a:lstStyle/>
          <a:p>
            <a:fld id="{DCF6A46F-80AB-49F3-8C7E-9717ED945456}" type="slidenum">
              <a:rPr lang="en-GB" altLang="en-US" smtClean="0"/>
              <a:pPr/>
              <a:t>14</a:t>
            </a:fld>
            <a:endParaRPr lang="en-GB" altLang="en-US"/>
          </a:p>
        </p:txBody>
      </p:sp>
      <p:pic>
        <p:nvPicPr>
          <p:cNvPr id="12" name="Picture 2" descr="NCEO - National Centre for Earth Observati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084" y="331149"/>
            <a:ext cx="1888468" cy="48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9147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800" y="2214000"/>
            <a:ext cx="8467680" cy="3960000"/>
          </a:xfrm>
        </p:spPr>
        <p:txBody>
          <a:bodyPr/>
          <a:lstStyle/>
          <a:p>
            <a:r>
              <a:rPr lang="en-GB" dirty="0" smtClean="0"/>
              <a:t>Africa vulnerable to variability and changes in rainfall</a:t>
            </a:r>
          </a:p>
          <a:p>
            <a:r>
              <a:rPr lang="en-GB" dirty="0" smtClean="0"/>
              <a:t>Limited availability of rain gauge records in many regions</a:t>
            </a:r>
          </a:p>
          <a:p>
            <a:r>
              <a:rPr lang="en-GB" dirty="0" smtClean="0"/>
              <a:t>Many satellite-based products rely an gauge data for calibration and this dictates long-term changes</a:t>
            </a:r>
          </a:p>
          <a:p>
            <a:r>
              <a:rPr lang="en-GB" dirty="0" smtClean="0"/>
              <a:t>We apply a simple but consistent method based on the relationship between the duration of cloud tops below a threshold temperature as a reliable proxy for convective rainfall</a:t>
            </a:r>
          </a:p>
          <a:p>
            <a:r>
              <a:rPr lang="en-GB" dirty="0"/>
              <a:t>T</a:t>
            </a:r>
            <a:r>
              <a:rPr lang="en-GB" dirty="0" smtClean="0"/>
              <a:t>iming and duration characteristics of the wet and dry seasons over Africa are of importance for agriculture and impacts</a:t>
            </a:r>
          </a:p>
          <a:p>
            <a:r>
              <a:rPr lang="en-GB" dirty="0" smtClean="0"/>
              <a:t>We develop a methodology to diagnose the onset and cessation dates of wet seasons over Africa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48787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31024" cy="1143000"/>
          </a:xfrm>
        </p:spPr>
        <p:txBody>
          <a:bodyPr/>
          <a:lstStyle/>
          <a:p>
            <a:r>
              <a:rPr lang="en-GB" sz="3200" dirty="0" smtClean="0">
                <a:solidFill>
                  <a:srgbClr val="C00000"/>
                </a:solidFill>
              </a:rPr>
              <a:t>Homogeneous Africa rainfall </a:t>
            </a:r>
            <a:br>
              <a:rPr lang="en-GB" sz="3200" dirty="0" smtClean="0">
                <a:solidFill>
                  <a:srgbClr val="C00000"/>
                </a:solidFill>
              </a:rPr>
            </a:br>
            <a:r>
              <a:rPr lang="en-GB" sz="3200" dirty="0" smtClean="0">
                <a:solidFill>
                  <a:srgbClr val="C00000"/>
                </a:solidFill>
              </a:rPr>
              <a:t>record from </a:t>
            </a:r>
            <a:r>
              <a:rPr lang="en-GB" sz="3200" dirty="0" err="1" smtClean="0">
                <a:solidFill>
                  <a:srgbClr val="C00000"/>
                </a:solidFill>
              </a:rPr>
              <a:t>Meteosat</a:t>
            </a:r>
            <a:endParaRPr lang="en-GB" sz="3200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5045503" cy="3929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64088" y="5805264"/>
            <a:ext cx="19392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 smtClean="0"/>
              <a:t>TAMSAT</a:t>
            </a:r>
            <a:r>
              <a:rPr lang="en-GB" dirty="0" smtClean="0"/>
              <a:t>   </a:t>
            </a:r>
            <a:r>
              <a:rPr lang="en-GB" b="1" dirty="0" smtClean="0">
                <a:solidFill>
                  <a:schemeClr val="bg2"/>
                </a:solidFill>
              </a:rPr>
              <a:t>CRU</a:t>
            </a:r>
            <a:endParaRPr lang="en-GB" b="1" dirty="0">
              <a:solidFill>
                <a:schemeClr val="bg2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95536" y="5620221"/>
            <a:ext cx="3888432" cy="96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400" kern="0" dirty="0" smtClean="0"/>
              <a:t>Rain-gauge (CRU) variability captured by TAMSAT </a:t>
            </a:r>
            <a:r>
              <a:rPr lang="en-GB" sz="2400" kern="0" dirty="0" smtClean="0">
                <a:sym typeface="Wingdings" panose="05000000000000000000" pitchFamily="2" charset="2"/>
              </a:rPr>
              <a:t></a:t>
            </a:r>
            <a:endParaRPr lang="en-GB" sz="2400" kern="0" dirty="0"/>
          </a:p>
        </p:txBody>
      </p:sp>
      <p:pic>
        <p:nvPicPr>
          <p:cNvPr id="1029" name="Picture 5" descr="View image on 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05064"/>
            <a:ext cx="4597994" cy="258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8104" y="1700808"/>
            <a:ext cx="3528392" cy="2016224"/>
          </a:xfrm>
        </p:spPr>
        <p:txBody>
          <a:bodyPr/>
          <a:lstStyle/>
          <a:p>
            <a:r>
              <a:rPr lang="en-GB" dirty="0" smtClean="0"/>
              <a:t>30 year </a:t>
            </a:r>
            <a:r>
              <a:rPr lang="en-GB" dirty="0" err="1" smtClean="0"/>
              <a:t>Meteosat</a:t>
            </a:r>
            <a:r>
              <a:rPr lang="en-GB" dirty="0" smtClean="0"/>
              <a:t> </a:t>
            </a:r>
            <a:r>
              <a:rPr lang="en-GB" sz="1800" dirty="0" smtClean="0"/>
              <a:t>10.8/11.5 </a:t>
            </a:r>
            <a:r>
              <a:rPr lang="el-GR" sz="1800" dirty="0" smtClean="0"/>
              <a:t>μ</a:t>
            </a:r>
            <a:r>
              <a:rPr lang="en-GB" sz="1800" dirty="0" smtClean="0"/>
              <a:t>m </a:t>
            </a:r>
            <a:r>
              <a:rPr lang="en-GB" dirty="0" smtClean="0"/>
              <a:t>window channel BT record</a:t>
            </a:r>
          </a:p>
          <a:p>
            <a:r>
              <a:rPr lang="en-GB" dirty="0" smtClean="0"/>
              <a:t>Cold Cloud Duration </a:t>
            </a:r>
            <a:r>
              <a:rPr lang="en-GB" dirty="0"/>
              <a:t>rainfall </a:t>
            </a:r>
            <a:r>
              <a:rPr lang="en-GB" dirty="0" smtClean="0"/>
              <a:t>proxy </a:t>
            </a:r>
            <a:r>
              <a:rPr lang="en-GB" dirty="0" err="1" smtClean="0">
                <a:hlinkClick r:id="rId4"/>
              </a:rPr>
              <a:t>Maidment</a:t>
            </a:r>
            <a:r>
              <a:rPr lang="en-GB" dirty="0" smtClean="0">
                <a:hlinkClick r:id="rId4"/>
              </a:rPr>
              <a:t> </a:t>
            </a:r>
            <a:r>
              <a:rPr lang="en-GB" dirty="0">
                <a:hlinkClick r:id="rId4"/>
              </a:rPr>
              <a:t>et al. (2014) </a:t>
            </a:r>
            <a:endParaRPr lang="en-GB" dirty="0"/>
          </a:p>
          <a:p>
            <a:r>
              <a:rPr lang="en-GB" dirty="0"/>
              <a:t>C</a:t>
            </a:r>
            <a:r>
              <a:rPr lang="en-GB" dirty="0" smtClean="0"/>
              <a:t>limate model BT simulations (MSc project)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346533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82173"/>
            <a:ext cx="2376264" cy="38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04968" y="1781369"/>
            <a:ext cx="2410592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kern="0" dirty="0" smtClean="0">
                <a:solidFill>
                  <a:srgbClr val="000000"/>
                </a:solidFill>
                <a:latin typeface="Calibri" pitchFamily="34" charset="0"/>
              </a:rPr>
              <a:t>Role of GHGs in </a:t>
            </a:r>
            <a:r>
              <a:rPr lang="en-GB" kern="0" dirty="0">
                <a:solidFill>
                  <a:srgbClr val="000000"/>
                </a:solidFill>
                <a:latin typeface="Calibri" pitchFamily="34" charset="0"/>
              </a:rPr>
              <a:t>Sahel rainfall  </a:t>
            </a:r>
            <a:r>
              <a:rPr lang="en-GB" kern="0" dirty="0" smtClean="0">
                <a:solidFill>
                  <a:srgbClr val="000000"/>
                </a:solidFill>
                <a:latin typeface="Calibri" pitchFamily="34" charset="0"/>
              </a:rPr>
              <a:t>recovery:</a:t>
            </a:r>
            <a:endParaRPr lang="en-GB" kern="0" dirty="0">
              <a:solidFill>
                <a:srgbClr val="000000"/>
              </a:solidFill>
              <a:latin typeface="Calibri" pitchFamily="34" charset="0"/>
            </a:endParaRPr>
          </a:p>
          <a:p>
            <a:pPr marL="0" indent="0">
              <a:buNone/>
            </a:pPr>
            <a:r>
              <a:rPr lang="en-GB" sz="1800" kern="0" dirty="0">
                <a:solidFill>
                  <a:srgbClr val="000000"/>
                </a:solidFill>
                <a:latin typeface="Calibri" pitchFamily="34" charset="0"/>
                <a:hlinkClick r:id="rId3"/>
              </a:rPr>
              <a:t>Dong &amp; Sutton </a:t>
            </a:r>
            <a:r>
              <a:rPr lang="en-GB" sz="1800" kern="0" dirty="0" smtClean="0">
                <a:solidFill>
                  <a:srgbClr val="000000"/>
                </a:solidFill>
                <a:latin typeface="Calibri" pitchFamily="34" charset="0"/>
                <a:hlinkClick r:id="rId3"/>
              </a:rPr>
              <a:t>(2015</a:t>
            </a:r>
            <a:r>
              <a:rPr lang="en-GB" sz="1800" kern="0" dirty="0">
                <a:solidFill>
                  <a:srgbClr val="000000"/>
                </a:solidFill>
                <a:latin typeface="Calibri" pitchFamily="34" charset="0"/>
                <a:hlinkClick r:id="rId3"/>
              </a:rPr>
              <a:t>) Nature </a:t>
            </a:r>
            <a:r>
              <a:rPr lang="en-GB" sz="1800" kern="0" dirty="0" err="1">
                <a:solidFill>
                  <a:srgbClr val="000000"/>
                </a:solidFill>
                <a:latin typeface="Calibri" pitchFamily="34" charset="0"/>
                <a:hlinkClick r:id="rId3"/>
              </a:rPr>
              <a:t>Clim</a:t>
            </a:r>
            <a:endParaRPr lang="en-GB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188640"/>
            <a:ext cx="5731376" cy="828000"/>
          </a:xfrm>
        </p:spPr>
        <p:txBody>
          <a:bodyPr/>
          <a:lstStyle/>
          <a:p>
            <a:r>
              <a:rPr lang="en-GB" sz="3200" dirty="0" smtClean="0"/>
              <a:t>Trends in Africa rainfall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4</a:t>
            </a:fld>
            <a:endParaRPr lang="en-GB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6265864" cy="237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24799" y="1484784"/>
            <a:ext cx="6308609" cy="382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sz="2000" baseline="0">
                <a:solidFill>
                  <a:schemeClr val="tx2"/>
                </a:solidFill>
                <a:latin typeface="+mn-lt"/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sz="20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 smtClean="0"/>
              <a:t>Regional rainfall sensitive to radiative </a:t>
            </a:r>
            <a:r>
              <a:rPr lang="en-GB" kern="0" dirty="0" err="1" smtClean="0"/>
              <a:t>forcings</a:t>
            </a:r>
            <a:r>
              <a:rPr lang="en-GB" kern="0" dirty="0" smtClean="0"/>
              <a:t>,           inter-hemispheric heating &amp; internal variability</a:t>
            </a:r>
          </a:p>
          <a:p>
            <a:r>
              <a:rPr lang="en-GB" kern="0" dirty="0" smtClean="0"/>
              <a:t>Africa susceptible to changes in water cycle:  monitoring essential (e.g. </a:t>
            </a:r>
            <a:r>
              <a:rPr lang="en-GB" kern="0" dirty="0" smtClean="0">
                <a:hlinkClick r:id="rId5"/>
              </a:rPr>
              <a:t>TAMSAT </a:t>
            </a:r>
            <a:r>
              <a:rPr lang="en-GB" kern="0" dirty="0" smtClean="0"/>
              <a:t>group)</a:t>
            </a:r>
          </a:p>
          <a:p>
            <a:r>
              <a:rPr lang="en-GB" kern="0" dirty="0" smtClean="0"/>
              <a:t>West Africa - mix of pollution/cloud/dynamics:  </a:t>
            </a:r>
            <a:r>
              <a:rPr lang="en-GB" kern="0" dirty="0" smtClean="0">
                <a:hlinkClick r:id="rId6"/>
              </a:rPr>
              <a:t>DACCIWA</a:t>
            </a:r>
            <a:r>
              <a:rPr lang="en-GB" kern="0" dirty="0" smtClean="0"/>
              <a:t> project, </a:t>
            </a:r>
            <a:r>
              <a:rPr lang="en-GB" kern="0" dirty="0" err="1" smtClean="0">
                <a:hlinkClick r:id="rId7"/>
              </a:rPr>
              <a:t>Knippertz</a:t>
            </a:r>
            <a:r>
              <a:rPr lang="en-GB" kern="0" dirty="0" smtClean="0">
                <a:hlinkClick r:id="rId7"/>
              </a:rPr>
              <a:t> et al. 2015 </a:t>
            </a:r>
            <a:endParaRPr lang="en-GB" kern="0" dirty="0" smtClean="0"/>
          </a:p>
          <a:p>
            <a:pPr algn="r"/>
            <a:r>
              <a:rPr lang="en-GB" kern="0" dirty="0" smtClean="0"/>
              <a:t>Recent trends Africa rainfall: </a:t>
            </a:r>
            <a:r>
              <a:rPr lang="en-GB" dirty="0" err="1">
                <a:hlinkClick r:id="rId8"/>
              </a:rPr>
              <a:t>Maidment</a:t>
            </a:r>
            <a:r>
              <a:rPr lang="en-GB" dirty="0">
                <a:hlinkClick r:id="rId8"/>
              </a:rPr>
              <a:t> et al. (2015) GRL</a:t>
            </a:r>
            <a:r>
              <a:rPr lang="en-GB" dirty="0"/>
              <a:t> </a:t>
            </a:r>
            <a:endParaRPr lang="en-GB" kern="0" dirty="0" smtClean="0"/>
          </a:p>
        </p:txBody>
      </p:sp>
      <p:pic>
        <p:nvPicPr>
          <p:cNvPr id="1026" name="Picture 2" descr="https://62e528761d0685343e1c-f3d1b99a743ffa4142d9d7f1978d9686.ssl.cf2.rackcdn.com/files/92702/width668/image-20150821-31397-15aalmu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057" y="1340768"/>
            <a:ext cx="2620415" cy="170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dacciwa.eu/content/950/Live/image/page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63"/>
          <a:stretch/>
        </p:blipFill>
        <p:spPr bwMode="auto">
          <a:xfrm>
            <a:off x="7219329" y="3212976"/>
            <a:ext cx="1592001" cy="157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04248" y="5120134"/>
            <a:ext cx="2231080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Radiative forcing?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04249" y="5607462"/>
            <a:ext cx="1440159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Internal variability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?</a:t>
            </a:r>
          </a:p>
        </p:txBody>
      </p:sp>
      <p:cxnSp>
        <p:nvCxnSpPr>
          <p:cNvPr id="11" name="Straight Arrow Connector 10"/>
          <p:cNvCxnSpPr>
            <a:stCxn id="6" idx="1"/>
          </p:cNvCxnSpPr>
          <p:nvPr/>
        </p:nvCxnSpPr>
        <p:spPr bwMode="auto">
          <a:xfrm flipH="1" flipV="1">
            <a:off x="5866976" y="5220161"/>
            <a:ext cx="937272" cy="100028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>
            <a:stCxn id="13" idx="1"/>
          </p:cNvCxnSpPr>
          <p:nvPr/>
        </p:nvCxnSpPr>
        <p:spPr bwMode="auto">
          <a:xfrm flipH="1">
            <a:off x="6200059" y="5961405"/>
            <a:ext cx="604190" cy="6083"/>
          </a:xfrm>
          <a:prstGeom prst="straightConnector1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55600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404664"/>
            <a:ext cx="8280000" cy="828000"/>
          </a:xfrm>
        </p:spPr>
        <p:txBody>
          <a:bodyPr/>
          <a:lstStyle/>
          <a:p>
            <a:r>
              <a:rPr lang="en-GB" sz="3200" dirty="0" smtClean="0"/>
              <a:t>Diagnosing onset/cessation </a:t>
            </a:r>
            <a:br>
              <a:rPr lang="en-GB" sz="3200" dirty="0" smtClean="0"/>
            </a:br>
            <a:r>
              <a:rPr lang="en-GB" sz="3200" dirty="0" smtClean="0"/>
              <a:t>of wet season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5</a:t>
            </a:fld>
            <a:endParaRPr lang="en-GB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908720"/>
            <a:ext cx="4693477" cy="3056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125" y="4043646"/>
            <a:ext cx="3937308" cy="248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3528392" cy="4329176"/>
          </a:xfrm>
        </p:spPr>
        <p:txBody>
          <a:bodyPr/>
          <a:lstStyle/>
          <a:p>
            <a:r>
              <a:rPr lang="en-GB" dirty="0"/>
              <a:t>Harmonic analysis to diagnose single/double wet season or humid/arid regimes  </a:t>
            </a:r>
            <a:endParaRPr lang="en-GB" dirty="0" smtClean="0"/>
          </a:p>
          <a:p>
            <a:r>
              <a:rPr lang="en-GB" dirty="0" smtClean="0"/>
              <a:t>Use cumulative daily rainfall anomalies (multiple satellite and gauge datasets)</a:t>
            </a:r>
          </a:p>
          <a:p>
            <a:r>
              <a:rPr lang="en-GB" dirty="0" smtClean="0"/>
              <a:t>Apply </a:t>
            </a:r>
            <a:r>
              <a:rPr lang="en-GB" dirty="0" smtClean="0">
                <a:hlinkClick r:id="rId4"/>
              </a:rPr>
              <a:t>Liebmann et al. (2012) </a:t>
            </a:r>
            <a:r>
              <a:rPr lang="en-GB" dirty="0" smtClean="0"/>
              <a:t>method to diagnose min/max for single season regimes</a:t>
            </a:r>
          </a:p>
          <a:p>
            <a:r>
              <a:rPr lang="en-GB" dirty="0" smtClean="0"/>
              <a:t>Modify method to  apply to 2 wet season regimes</a:t>
            </a:r>
          </a:p>
          <a:p>
            <a:r>
              <a:rPr lang="en-GB" dirty="0"/>
              <a:t>C</a:t>
            </a:r>
            <a:r>
              <a:rPr lang="en-GB" dirty="0" smtClean="0"/>
              <a:t>onsistency across datasets and indigenous methods                                           </a:t>
            </a:r>
            <a:r>
              <a:rPr lang="en-GB" sz="1800" dirty="0" smtClean="0"/>
              <a:t>(Dunning et al. 2016, submitted)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4857446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800" y="476672"/>
            <a:ext cx="8280000" cy="828000"/>
          </a:xfrm>
        </p:spPr>
        <p:txBody>
          <a:bodyPr/>
          <a:lstStyle/>
          <a:p>
            <a:r>
              <a:rPr lang="en-GB" sz="3200" dirty="0" smtClean="0"/>
              <a:t>Example progression of onset/</a:t>
            </a:r>
            <a:br>
              <a:rPr lang="en-GB" sz="3200" dirty="0" smtClean="0"/>
            </a:br>
            <a:r>
              <a:rPr lang="en-GB" sz="3200" dirty="0" smtClean="0"/>
              <a:t>cessation of wet season(s) </a:t>
            </a:r>
            <a:r>
              <a:rPr lang="en-GB" sz="3200" dirty="0"/>
              <a:t> </a:t>
            </a:r>
            <a:r>
              <a:rPr lang="en-GB" sz="3200" dirty="0" smtClean="0"/>
              <a:t>- </a:t>
            </a:r>
            <a:r>
              <a:rPr lang="en-GB" sz="3200" dirty="0" err="1" smtClean="0"/>
              <a:t>gpcp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6</a:t>
            </a:fld>
            <a:endParaRPr lang="en-GB" altLang="en-US"/>
          </a:p>
        </p:txBody>
      </p:sp>
      <p:sp>
        <p:nvSpPr>
          <p:cNvPr id="5" name="TextBox 4"/>
          <p:cNvSpPr txBox="1"/>
          <p:nvPr/>
        </p:nvSpPr>
        <p:spPr>
          <a:xfrm>
            <a:off x="611560" y="5818038"/>
            <a:ext cx="7848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smtClean="0">
                <a:solidFill>
                  <a:schemeClr val="tx2"/>
                </a:solidFill>
                <a:latin typeface="+mn-lt"/>
              </a:rPr>
              <a:t>Considered GPCP 1DD, TRMM 3B42, ARCv2, TARCATv2, CHIRPS, ERA Interim in subsequent analysis</a:t>
            </a:r>
            <a:r>
              <a:rPr lang="en-GB" sz="1800" dirty="0"/>
              <a:t> </a:t>
            </a:r>
            <a:r>
              <a:rPr lang="en-GB" sz="1800" dirty="0" smtClean="0"/>
              <a:t>(Dunning et al., 2016, submitted)</a:t>
            </a:r>
            <a:endParaRPr lang="en-GB" sz="1800" dirty="0" smtClean="0">
              <a:solidFill>
                <a:schemeClr val="tx2"/>
              </a:solidFill>
              <a:latin typeface="+mn-lt"/>
            </a:endParaRPr>
          </a:p>
          <a:p>
            <a:endParaRPr lang="en-GB" sz="1800" dirty="0" smtClean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85490"/>
            <a:ext cx="6696744" cy="4286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30707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89268"/>
            <a:ext cx="5659368" cy="828000"/>
          </a:xfrm>
        </p:spPr>
        <p:txBody>
          <a:bodyPr/>
          <a:lstStyle/>
          <a:p>
            <a:r>
              <a:rPr lang="en-GB" sz="3200" dirty="0" smtClean="0"/>
              <a:t>Mean onset/cessation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7</a:t>
            </a:fld>
            <a:endParaRPr lang="en-GB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806" y="2708920"/>
            <a:ext cx="634365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372200" y="4149080"/>
            <a:ext cx="2675013" cy="2448272"/>
            <a:chOff x="6516216" y="4258800"/>
            <a:chExt cx="2675013" cy="2161588"/>
          </a:xfrm>
        </p:grpSpPr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99" t="55499" r="26625" b="18668"/>
            <a:stretch/>
          </p:blipFill>
          <p:spPr bwMode="auto">
            <a:xfrm>
              <a:off x="6876256" y="4293096"/>
              <a:ext cx="1949825" cy="2111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846" t="55763" r="-200" b="18404"/>
            <a:stretch/>
          </p:blipFill>
          <p:spPr bwMode="auto">
            <a:xfrm>
              <a:off x="8820000" y="4309200"/>
              <a:ext cx="371229" cy="2111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8" t="55105" r="78251" b="19062"/>
            <a:stretch/>
          </p:blipFill>
          <p:spPr bwMode="auto">
            <a:xfrm>
              <a:off x="6516216" y="4258800"/>
              <a:ext cx="437657" cy="2111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6121381" y="332657"/>
            <a:ext cx="2627089" cy="2622142"/>
            <a:chOff x="6160243" y="781335"/>
            <a:chExt cx="1755330" cy="2173463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78" t="29008" r="34312" b="44666"/>
            <a:stretch/>
          </p:blipFill>
          <p:spPr bwMode="auto">
            <a:xfrm>
              <a:off x="6411625" y="803268"/>
              <a:ext cx="1235016" cy="2151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36" t="29793" r="1017" b="45741"/>
            <a:stretch/>
          </p:blipFill>
          <p:spPr bwMode="auto">
            <a:xfrm>
              <a:off x="7649952" y="870772"/>
              <a:ext cx="265621" cy="1999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73" t="28712" r="78463" b="46822"/>
            <a:stretch/>
          </p:blipFill>
          <p:spPr bwMode="auto">
            <a:xfrm>
              <a:off x="6160243" y="781335"/>
              <a:ext cx="360040" cy="1999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70" y="1626166"/>
            <a:ext cx="5436174" cy="1154762"/>
          </a:xfrm>
        </p:spPr>
        <p:txBody>
          <a:bodyPr/>
          <a:lstStyle/>
          <a:p>
            <a:r>
              <a:rPr lang="en-GB" dirty="0" smtClean="0"/>
              <a:t>Assessment of mean onset/cessation dates across datasets (Dunning et al. 2016 submitted)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35496" y="2636912"/>
            <a:ext cx="2448272" cy="3312368"/>
            <a:chOff x="35496" y="3391200"/>
            <a:chExt cx="2361039" cy="2509697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34" r="28777" b="71548"/>
            <a:stretch/>
          </p:blipFill>
          <p:spPr bwMode="auto">
            <a:xfrm>
              <a:off x="539552" y="3429000"/>
              <a:ext cx="1558162" cy="2471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38" t="-430" r="76189" b="71978"/>
            <a:stretch/>
          </p:blipFill>
          <p:spPr bwMode="auto">
            <a:xfrm>
              <a:off x="35496" y="3391200"/>
              <a:ext cx="482724" cy="2471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23" r="2125" b="71548"/>
            <a:stretch/>
          </p:blipFill>
          <p:spPr bwMode="auto">
            <a:xfrm>
              <a:off x="2051720" y="3429000"/>
              <a:ext cx="344815" cy="2471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1" name="Straight Arrow Connector 20"/>
          <p:cNvCxnSpPr/>
          <p:nvPr/>
        </p:nvCxnSpPr>
        <p:spPr bwMode="auto">
          <a:xfrm flipH="1">
            <a:off x="5652120" y="4773620"/>
            <a:ext cx="1055904" cy="0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/>
          <p:cNvCxnSpPr/>
          <p:nvPr/>
        </p:nvCxnSpPr>
        <p:spPr bwMode="auto">
          <a:xfrm flipH="1">
            <a:off x="6180072" y="2636912"/>
            <a:ext cx="480158" cy="432048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 flipV="1">
            <a:off x="2304990" y="3501008"/>
            <a:ext cx="1186890" cy="144016"/>
          </a:xfrm>
          <a:prstGeom prst="straightConnector1">
            <a:avLst/>
          </a:prstGeom>
          <a:noFill/>
          <a:ln w="635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pic>
        <p:nvPicPr>
          <p:cNvPr id="103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2"/>
          <a:stretch/>
        </p:blipFill>
        <p:spPr bwMode="auto">
          <a:xfrm>
            <a:off x="-12296" y="5995045"/>
            <a:ext cx="6600520" cy="466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5155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437" y="1653927"/>
            <a:ext cx="120967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20" y="440760"/>
            <a:ext cx="8003604" cy="828000"/>
          </a:xfrm>
        </p:spPr>
        <p:txBody>
          <a:bodyPr/>
          <a:lstStyle/>
          <a:p>
            <a:r>
              <a:rPr lang="en-GB" sz="3200" dirty="0" err="1" smtClean="0"/>
              <a:t>Interannual</a:t>
            </a:r>
            <a:r>
              <a:rPr lang="en-GB" sz="3200" dirty="0" smtClean="0"/>
              <a:t> </a:t>
            </a:r>
            <a:r>
              <a:rPr lang="en-GB" sz="3200" dirty="0" smtClean="0"/>
              <a:t>variability: East Africa</a:t>
            </a:r>
            <a:endParaRPr lang="en-GB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8</a:t>
            </a:fld>
            <a:endParaRPr lang="en-GB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"/>
          <a:stretch/>
        </p:blipFill>
        <p:spPr bwMode="auto">
          <a:xfrm>
            <a:off x="3851920" y="2636738"/>
            <a:ext cx="5152220" cy="374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93096"/>
            <a:ext cx="346710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3140968"/>
            <a:ext cx="3384376" cy="101566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+mn-lt"/>
              </a:rPr>
              <a:t>Early onset/late cessation associated with flooding during 1997 El Nino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868144" y="1621249"/>
            <a:ext cx="2736304" cy="101566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Weak </a:t>
            </a:r>
            <a:r>
              <a:rPr lang="en-GB" dirty="0" smtClean="0">
                <a:solidFill>
                  <a:schemeClr val="tx2"/>
                </a:solidFill>
                <a:latin typeface="+mn-lt"/>
              </a:rPr>
              <a:t>long rains in 2011 associated with humanitarian disaster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349" y="1676350"/>
            <a:ext cx="3540587" cy="1320602"/>
          </a:xfrm>
          <a:solidFill>
            <a:schemeClr val="bg1"/>
          </a:solidFill>
        </p:spPr>
        <p:txBody>
          <a:bodyPr/>
          <a:lstStyle/>
          <a:p>
            <a:r>
              <a:rPr lang="en-GB" dirty="0" smtClean="0"/>
              <a:t>Next </a:t>
            </a:r>
            <a:r>
              <a:rPr lang="en-GB" dirty="0" smtClean="0"/>
              <a:t>steps: assess </a:t>
            </a:r>
            <a:r>
              <a:rPr lang="en-GB" dirty="0" smtClean="0"/>
              <a:t>physical mechanisms, evaluate climate models and develop impact-relevant metrics</a:t>
            </a:r>
          </a:p>
        </p:txBody>
      </p:sp>
    </p:spTree>
    <p:extLst>
      <p:ext uri="{BB962C8B-B14F-4D97-AF65-F5344CB8AC3E}">
        <p14:creationId xmlns:p14="http://schemas.microsoft.com/office/powerpoint/2010/main" val="19894105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80000" cy="828000"/>
          </a:xfrm>
        </p:spPr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752"/>
            <a:ext cx="5688632" cy="4968552"/>
          </a:xfrm>
        </p:spPr>
        <p:txBody>
          <a:bodyPr/>
          <a:lstStyle/>
          <a:p>
            <a:r>
              <a:rPr lang="en-GB" dirty="0" smtClean="0"/>
              <a:t>Rainfall proxies from 10.8/11.5</a:t>
            </a:r>
            <a:r>
              <a:rPr lang="el-GR" dirty="0" smtClean="0"/>
              <a:t>μ</a:t>
            </a:r>
            <a:r>
              <a:rPr lang="en-GB" dirty="0" smtClean="0"/>
              <a:t>m BT: consistent variability compared with homogeneous gauge-based estimates </a:t>
            </a:r>
            <a:r>
              <a:rPr lang="en-GB" dirty="0" smtClean="0">
                <a:hlinkClick r:id="rId2"/>
              </a:rPr>
              <a:t>(</a:t>
            </a:r>
            <a:r>
              <a:rPr lang="en-GB" dirty="0" err="1" smtClean="0">
                <a:hlinkClick r:id="rId2"/>
              </a:rPr>
              <a:t>Maidment</a:t>
            </a:r>
            <a:r>
              <a:rPr lang="en-GB" dirty="0" smtClean="0">
                <a:hlinkClick r:id="rId2"/>
              </a:rPr>
              <a:t> </a:t>
            </a:r>
            <a:r>
              <a:rPr lang="en-GB" dirty="0">
                <a:hlinkClick r:id="rId2"/>
              </a:rPr>
              <a:t>et al. </a:t>
            </a:r>
            <a:r>
              <a:rPr lang="en-GB" dirty="0" smtClean="0">
                <a:hlinkClick r:id="rId2"/>
              </a:rPr>
              <a:t>2014</a:t>
            </a:r>
            <a:r>
              <a:rPr lang="en-GB" dirty="0">
                <a:hlinkClick r:id="rId2"/>
              </a:rPr>
              <a:t>,</a:t>
            </a:r>
            <a:r>
              <a:rPr lang="en-GB" dirty="0" smtClean="0">
                <a:hlinkClick r:id="rId2"/>
              </a:rPr>
              <a:t> JGR) </a:t>
            </a:r>
            <a:endParaRPr lang="en-GB" dirty="0" smtClean="0"/>
          </a:p>
          <a:p>
            <a:pPr lvl="1"/>
            <a:r>
              <a:rPr lang="en-GB" dirty="0"/>
              <a:t>MSc project </a:t>
            </a:r>
            <a:r>
              <a:rPr lang="en-GB" dirty="0" smtClean="0"/>
              <a:t>plans to use </a:t>
            </a:r>
            <a:r>
              <a:rPr lang="en-GB" dirty="0"/>
              <a:t>simulated window channel BT to diagnose synthetic </a:t>
            </a:r>
            <a:r>
              <a:rPr lang="en-GB" dirty="0" smtClean="0"/>
              <a:t>relationships</a:t>
            </a:r>
          </a:p>
          <a:p>
            <a:r>
              <a:rPr lang="en-GB" dirty="0" smtClean="0"/>
              <a:t>Africa rainfall trends: </a:t>
            </a:r>
            <a:r>
              <a:rPr lang="en-GB" dirty="0" err="1">
                <a:hlinkClick r:id="rId3"/>
              </a:rPr>
              <a:t>Maidment</a:t>
            </a:r>
            <a:r>
              <a:rPr lang="en-GB" dirty="0">
                <a:hlinkClick r:id="rId3"/>
              </a:rPr>
              <a:t> et al. (2015) GRL</a:t>
            </a:r>
            <a:r>
              <a:rPr lang="en-GB" dirty="0"/>
              <a:t> </a:t>
            </a:r>
            <a:endParaRPr lang="en-GB" dirty="0" smtClean="0"/>
          </a:p>
          <a:p>
            <a:pPr lvl="1"/>
            <a:r>
              <a:rPr lang="en-GB" dirty="0" smtClean="0"/>
              <a:t>Coherent increases in Sahel rainfall 1983-2012 related to radiative forcing</a:t>
            </a:r>
          </a:p>
          <a:p>
            <a:pPr lvl="1"/>
            <a:r>
              <a:rPr lang="en-GB" dirty="0" smtClean="0"/>
              <a:t>Increases in southern Africa rainfall linked to Pacific decadal variability</a:t>
            </a:r>
          </a:p>
          <a:p>
            <a:r>
              <a:rPr lang="en-GB" dirty="0"/>
              <a:t>M</a:t>
            </a:r>
            <a:r>
              <a:rPr lang="en-GB" dirty="0" smtClean="0"/>
              <a:t>ethodology </a:t>
            </a:r>
            <a:r>
              <a:rPr lang="en-GB" dirty="0"/>
              <a:t>to diagnose the onset and cessation dates of wet seasons over </a:t>
            </a:r>
            <a:r>
              <a:rPr lang="en-GB" dirty="0" smtClean="0"/>
              <a:t>Africa (in prep)</a:t>
            </a:r>
          </a:p>
          <a:p>
            <a:r>
              <a:rPr lang="en-GB" dirty="0" smtClean="0"/>
              <a:t>Future work will apply methodology to climate model simulations, investigate mechanisms and develop impact relevant metrics (PhD project)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6A46F-80AB-49F3-8C7E-9717ED945456}" type="slidenum">
              <a:rPr lang="en-GB" altLang="en-US" smtClean="0"/>
              <a:pPr/>
              <a:t>9</a:t>
            </a:fld>
            <a:endParaRPr lang="en-GB" altLang="en-US"/>
          </a:p>
        </p:txBody>
      </p:sp>
      <p:pic>
        <p:nvPicPr>
          <p:cNvPr id="1026" name="Picture 2" descr="http://www.met.rdg.ac.uk/~sgs02rpa/tmp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24743"/>
            <a:ext cx="2719585" cy="324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1864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bldLvl="5"/>
    </p:bldLst>
  </p:timing>
</p:sld>
</file>

<file path=ppt/theme/theme1.xml><?xml version="1.0" encoding="utf-8"?>
<a:theme xmlns:a="http://schemas.openxmlformats.org/drawingml/2006/main" name="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UoR Theme">
  <a:themeElements>
    <a:clrScheme name="LIMITLESS - Red">
      <a:dk1>
        <a:srgbClr val="50535A"/>
      </a:dk1>
      <a:lt1>
        <a:srgbClr val="FFFFFF"/>
      </a:lt1>
      <a:dk2>
        <a:srgbClr val="000000"/>
      </a:dk2>
      <a:lt2>
        <a:srgbClr val="E0E0E1"/>
      </a:lt2>
      <a:accent1>
        <a:srgbClr val="D2002E"/>
      </a:accent1>
      <a:accent2>
        <a:srgbClr val="EF7945"/>
      </a:accent2>
      <a:accent3>
        <a:srgbClr val="009A84"/>
      </a:accent3>
      <a:accent4>
        <a:srgbClr val="8ABD24"/>
      </a:accent4>
      <a:accent5>
        <a:srgbClr val="00AEEF"/>
      </a:accent5>
      <a:accent6>
        <a:srgbClr val="79679C"/>
      </a:accent6>
      <a:hlink>
        <a:srgbClr val="D2002E"/>
      </a:hlink>
      <a:folHlink>
        <a:srgbClr val="747478"/>
      </a:folHlink>
    </a:clrScheme>
    <a:fontScheme name="Custom 1">
      <a:majorFont>
        <a:latin typeface="Effra Bold"/>
        <a:ea typeface=""/>
        <a:cs typeface=""/>
      </a:majorFont>
      <a:minorFont>
        <a:latin typeface="Eff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8100">
          <a:solidFill>
            <a:schemeClr val="accent1"/>
          </a:solidFill>
        </a:ln>
      </a:spPr>
      <a:bodyPr wrap="none">
        <a:spAutoFit/>
      </a:bodyPr>
      <a:lstStyle>
        <a:defPPr>
          <a:defRPr dirty="0">
            <a:solidFill>
              <a:schemeClr val="tx2"/>
            </a:solidFill>
            <a:latin typeface="+mn-lt"/>
          </a:defRPr>
        </a:defPPr>
      </a:lstStyle>
    </a:spDef>
    <a:lnDef>
      <a:spPr bwMode="auto">
        <a:noFill/>
        <a:ln w="381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/>
      <a:lstStyle/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2"/>
            </a:solidFill>
            <a:latin typeface="+mn-lt"/>
          </a:defRPr>
        </a:defPPr>
      </a:lstStyle>
    </a:txDef>
  </a:objectDefaults>
  <a:extraClrSchemeLst>
    <a:extraClrScheme>
      <a:clrScheme name="UoR - Red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D2002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Orang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F7945"/>
        </a:accent1>
        <a:accent2>
          <a:srgbClr val="D2002E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Jad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9A84"/>
        </a:accent1>
        <a:accent2>
          <a:srgbClr val="EF7945"/>
        </a:accent2>
        <a:accent3>
          <a:srgbClr val="D2002E"/>
        </a:accent3>
        <a:accent4>
          <a:srgbClr val="8ABD24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Gree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8ABD24"/>
        </a:accent1>
        <a:accent2>
          <a:srgbClr val="EF7945"/>
        </a:accent2>
        <a:accent3>
          <a:srgbClr val="009A84"/>
        </a:accent3>
        <a:accent4>
          <a:srgbClr val="D2002E"/>
        </a:accent4>
        <a:accent5>
          <a:srgbClr val="00AEEF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Cyan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00AEEF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D2002E"/>
        </a:accent5>
        <a:accent6>
          <a:srgbClr val="79679C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urple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79679C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oR - Pink">
        <a:dk1>
          <a:srgbClr val="50535A"/>
        </a:dk1>
        <a:lt1>
          <a:srgbClr val="FFFFFF"/>
        </a:lt1>
        <a:dk2>
          <a:srgbClr val="000000"/>
        </a:dk2>
        <a:lt2>
          <a:srgbClr val="E0E0E1"/>
        </a:lt2>
        <a:accent1>
          <a:srgbClr val="E6007E"/>
        </a:accent1>
        <a:accent2>
          <a:srgbClr val="EF7945"/>
        </a:accent2>
        <a:accent3>
          <a:srgbClr val="009A84"/>
        </a:accent3>
        <a:accent4>
          <a:srgbClr val="8ABD24"/>
        </a:accent4>
        <a:accent5>
          <a:srgbClr val="00AEEF"/>
        </a:accent5>
        <a:accent6>
          <a:srgbClr val="D2002E"/>
        </a:accent6>
        <a:hlink>
          <a:srgbClr val="D2002E"/>
        </a:hlink>
        <a:folHlink>
          <a:srgbClr val="50535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UoR-PP-Template-STANDARD-WIDTH-v-24</Template>
  <TotalTime>6485</TotalTime>
  <Words>786</Words>
  <Application>Microsoft Office PowerPoint</Application>
  <PresentationFormat>On-screen Show (4:3)</PresentationFormat>
  <Paragraphs>91</Paragraphs>
  <Slides>14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AngsanaUPC</vt:lpstr>
      <vt:lpstr>Wingdings</vt:lpstr>
      <vt:lpstr>Effra Heavy</vt:lpstr>
      <vt:lpstr>Effra</vt:lpstr>
      <vt:lpstr>Calibri</vt:lpstr>
      <vt:lpstr>Effra Bold</vt:lpstr>
      <vt:lpstr>Effra Light</vt:lpstr>
      <vt:lpstr>UoR Theme</vt:lpstr>
      <vt:lpstr>1_UoR Theme</vt:lpstr>
      <vt:lpstr>2_UoR Theme</vt:lpstr>
      <vt:lpstr>3_UoR Theme</vt:lpstr>
      <vt:lpstr>4_UoR Theme</vt:lpstr>
      <vt:lpstr>Diagnosing Recent changes in onset &amp; cessation of wet season over africa</vt:lpstr>
      <vt:lpstr>introduction</vt:lpstr>
      <vt:lpstr>Homogeneous Africa rainfall  record from Meteosat</vt:lpstr>
      <vt:lpstr>Trends in Africa rainfall</vt:lpstr>
      <vt:lpstr>Diagnosing onset/cessation  of wet season</vt:lpstr>
      <vt:lpstr>Example progression of onset/ cessation of wet season(s)  - gpcp</vt:lpstr>
      <vt:lpstr>Mean onset/cessation</vt:lpstr>
      <vt:lpstr>Interannual variability: East Africa</vt:lpstr>
      <vt:lpstr>conclusions</vt:lpstr>
      <vt:lpstr>Median onset/cessation date  for single wet season regimes</vt:lpstr>
      <vt:lpstr>PowerPoint Presentation</vt:lpstr>
      <vt:lpstr>TRACKING global  climate  change</vt:lpstr>
      <vt:lpstr>earth’s energy budget &amp; regional  changes in the water cycle</vt:lpstr>
      <vt:lpstr>Cross-Equatorial  heat  transport linked  to  model  precipitation  bias</vt:lpstr>
    </vt:vector>
  </TitlesOfParts>
  <Company>University of Reading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Philip Allan</dc:creator>
  <cp:lastModifiedBy>Richard</cp:lastModifiedBy>
  <cp:revision>290</cp:revision>
  <cp:lastPrinted>2006-09-19T14:59:33Z</cp:lastPrinted>
  <dcterms:created xsi:type="dcterms:W3CDTF">2015-04-10T14:31:41Z</dcterms:created>
  <dcterms:modified xsi:type="dcterms:W3CDTF">2016-06-28T15:59:39Z</dcterms:modified>
</cp:coreProperties>
</file>