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24"/>
  </p:notesMasterIdLst>
  <p:handoutMasterIdLst>
    <p:handoutMasterId r:id="rId25"/>
  </p:handoutMasterIdLst>
  <p:sldIdLst>
    <p:sldId id="1078" r:id="rId6"/>
    <p:sldId id="1076" r:id="rId7"/>
    <p:sldId id="1084" r:id="rId8"/>
    <p:sldId id="1080" r:id="rId9"/>
    <p:sldId id="1087" r:id="rId10"/>
    <p:sldId id="1066" r:id="rId11"/>
    <p:sldId id="1082" r:id="rId12"/>
    <p:sldId id="1083" r:id="rId13"/>
    <p:sldId id="1092" r:id="rId14"/>
    <p:sldId id="1075" r:id="rId15"/>
    <p:sldId id="1089" r:id="rId16"/>
    <p:sldId id="1090" r:id="rId17"/>
    <p:sldId id="1091" r:id="rId18"/>
    <p:sldId id="1088" r:id="rId19"/>
    <p:sldId id="1086" r:id="rId20"/>
    <p:sldId id="1074" r:id="rId21"/>
    <p:sldId id="1085" r:id="rId22"/>
    <p:sldId id="1081" r:id="rId23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A46202"/>
    <a:srgbClr val="006699"/>
    <a:srgbClr val="FF0066"/>
    <a:srgbClr val="66FF33"/>
    <a:srgbClr val="993300"/>
    <a:srgbClr val="00FFFF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65" d="100"/>
          <a:sy n="65" d="100"/>
        </p:scale>
        <p:origin x="6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5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energy </a:t>
            </a:r>
            <a:r>
              <a:rPr lang="en-GB" dirty="0" err="1"/>
              <a:t>buget</a:t>
            </a:r>
            <a:r>
              <a:rPr lang="en-GB" dirty="0"/>
              <a:t> 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7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1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hyperlink" Target="http://onlinelibrary.wiley.com/doi/10.1002/2014GL060962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onlinelibrary.wiley.com/doi/10.1002/2017JD026616/abstrac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75/JCLI-D-15-0384.1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dx.doi.org/10.1038/ngeo2828" TargetMode="External"/><Relationship Id="rId12" Type="http://schemas.openxmlformats.org/officeDocument/2006/relationships/hyperlink" Target="http://dx.doi.org/10.1038/nclimate30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11" Type="http://schemas.openxmlformats.org/officeDocument/2006/relationships/hyperlink" Target="http://journals.ametsoc.org/doi/pdf/10.1175/JCLI-D-14-00597.1" TargetMode="External"/><Relationship Id="rId5" Type="http://schemas.openxmlformats.org/officeDocument/2006/relationships/image" Target="../media/image30.png"/><Relationship Id="rId10" Type="http://schemas.openxmlformats.org/officeDocument/2006/relationships/hyperlink" Target="http://dx.doi.org/10.1038/nclimate2106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www.nature.com/ngeo/journal/vaop/ncurrent/full/ngeo2581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geo/journal/vaop/ncurrent/full/ngeo2228.html" TargetMode="External"/><Relationship Id="rId13" Type="http://schemas.openxmlformats.org/officeDocument/2006/relationships/hyperlink" Target="http://dx.doi.org/10.1038/nclimate3282" TargetMode="External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://onlinelibrary.wiley.com/doi/10.1002/2014GL060962/full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1748-9326/9/3/034016" TargetMode="External"/><Relationship Id="rId11" Type="http://schemas.openxmlformats.org/officeDocument/2006/relationships/hyperlink" Target="https://www.nature.com/nclimate/journal/v7/n5/full/nclimate3282.html" TargetMode="External"/><Relationship Id="rId5" Type="http://schemas.openxmlformats.org/officeDocument/2006/relationships/hyperlink" Target="http://www.nature.com/nclimate/journal/v6/n7/full/nclimate3043.html" TargetMode="External"/><Relationship Id="rId10" Type="http://schemas.openxmlformats.org/officeDocument/2006/relationships/hyperlink" Target="http://dx.doi.org/10.1038/nclimate3274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link.springer.com/article/10.1007/s40641-017-0063-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64/1947.111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onlinelibrary.wiley.com/doi/10.1002/2015JD023264/full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38/ngeo2828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article/10.1007/s40641-016-0043-9" TargetMode="External"/><Relationship Id="rId5" Type="http://schemas.openxmlformats.org/officeDocument/2006/relationships/hyperlink" Target="http://onlinelibrary.wiley.com/doi/10.1002/2017JD026616/abstract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hyperlink" Target="http://dx.doi.org/10.1038/nclimate25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onlinelibrary.wiley.com/doi/10.1002/2016GL072475/abstrac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journals.ametsoc.org/doi/10.1175/JCLI-D-14-00556.1" TargetMode="External"/><Relationship Id="rId7" Type="http://schemas.openxmlformats.org/officeDocument/2006/relationships/image" Target="../media/image25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hyperlink" Target="http://dx.doi.org/10.1002/2017JD026616" TargetMode="External"/><Relationship Id="rId4" Type="http://schemas.openxmlformats.org/officeDocument/2006/relationships/hyperlink" Target="http://onlinelibrary.wiley.com/doi/10.1002/2015JD023264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327671"/>
            <a:ext cx="6840760" cy="7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3400" dirty="0">
                <a:solidFill>
                  <a:schemeClr val="bg1"/>
                </a:solidFill>
              </a:rPr>
              <a:t>New energy budget estimates at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3400" dirty="0">
                <a:solidFill>
                  <a:schemeClr val="bg1"/>
                </a:solidFill>
              </a:rPr>
              <a:t>top of Earth’s atmosphere and surface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3529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 Liu, Keith Haines: NCEO-Reading</a:t>
            </a:r>
          </a:p>
          <a:p>
            <a:pPr marL="0" indent="0">
              <a:buNone/>
            </a:pPr>
            <a:r>
              <a:rPr lang="en-GB" sz="2800" i="1" dirty="0">
                <a:latin typeface="Calibri" pitchFamily="34" charset="0"/>
                <a:cs typeface="Calibri" pitchFamily="34" charset="0"/>
              </a:rPr>
              <a:t>NCEO national meeting, June 28</a:t>
            </a:r>
            <a:r>
              <a:rPr lang="en-GB" sz="2800" i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800" i="1" dirty="0">
                <a:latin typeface="Calibri" pitchFamily="34" charset="0"/>
                <a:cs typeface="Calibri" pitchFamily="34" charset="0"/>
              </a:rPr>
              <a:t> 2017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  <p:pic>
        <p:nvPicPr>
          <p:cNvPr id="9" name="Picture 2" descr="NCEO - National Centre for Earth Observation">
            <a:extLst>
              <a:ext uri="{FF2B5EF4-FFF2-40B4-BE49-F238E27FC236}">
                <a16:creationId xmlns:a16="http://schemas.microsoft.com/office/drawing/2014/main" id="{D63B026E-499C-47DD-9AC2-C1FA19F0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04" y="4386327"/>
            <a:ext cx="279530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5770984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277"/>
            <a:ext cx="8507288" cy="5174035"/>
          </a:xfrm>
        </p:spPr>
        <p:txBody>
          <a:bodyPr/>
          <a:lstStyle/>
          <a:p>
            <a:r>
              <a:rPr lang="en-GB" sz="2000" dirty="0"/>
              <a:t>Extended Top of atmosphere radiation dataset (</a:t>
            </a:r>
            <a:r>
              <a:rPr lang="en-GB" sz="2000" dirty="0">
                <a:hlinkClick r:id="rId2"/>
              </a:rPr>
              <a:t>Allan et al. 2014 GRL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Links between radiative forcing, feedbacks and climate response </a:t>
            </a:r>
          </a:p>
          <a:p>
            <a:pPr lvl="1"/>
            <a:r>
              <a:rPr lang="en-GB" sz="1800" dirty="0"/>
              <a:t>Understanding volcanic aerosol climate effects (e.g. </a:t>
            </a:r>
            <a:r>
              <a:rPr lang="en-GB" sz="1800" dirty="0">
                <a:hlinkClick r:id="rId3"/>
              </a:rPr>
              <a:t>Malavelle et al. 2017 Nature</a:t>
            </a:r>
            <a:r>
              <a:rPr lang="en-GB" sz="1800" dirty="0"/>
              <a:t>)</a:t>
            </a:r>
          </a:p>
          <a:p>
            <a:r>
              <a:rPr lang="en-GB" sz="2000" dirty="0"/>
              <a:t>New method for deriving surface energy flux (</a:t>
            </a:r>
            <a:r>
              <a:rPr lang="en-GB" sz="2000" dirty="0">
                <a:hlinkClick r:id="rId4"/>
              </a:rPr>
              <a:t>Liu et al. 2017 JGR</a:t>
            </a:r>
            <a:r>
              <a:rPr lang="en-GB" sz="2000" dirty="0"/>
              <a:t>) </a:t>
            </a:r>
          </a:p>
          <a:p>
            <a:pPr lvl="1"/>
            <a:r>
              <a:rPr lang="en-GB" sz="1800" dirty="0"/>
              <a:t>Combine satellite data with reanalysis energy transports</a:t>
            </a:r>
          </a:p>
          <a:p>
            <a:pPr lvl="1"/>
            <a:r>
              <a:rPr lang="en-GB" sz="1800" dirty="0"/>
              <a:t>New estimates of hemispheric energy imbalance and ocean heat transports</a:t>
            </a:r>
          </a:p>
          <a:p>
            <a:pPr lvl="1"/>
            <a:r>
              <a:rPr lang="en-GB" sz="1800" dirty="0"/>
              <a:t>Has increased evaporation in East Pacific contributed to decadal cooling?</a:t>
            </a:r>
            <a:endParaRPr lang="en-GB" sz="1600" dirty="0"/>
          </a:p>
          <a:p>
            <a:r>
              <a:rPr lang="en-GB" sz="2000" dirty="0"/>
              <a:t>Future work</a:t>
            </a:r>
          </a:p>
          <a:p>
            <a:pPr lvl="1"/>
            <a:r>
              <a:rPr lang="en-GB" sz="1800" dirty="0"/>
              <a:t>Basin-scale combined energy and water cycle budgets through using </a:t>
            </a:r>
            <a:r>
              <a:rPr lang="en-GB" sz="1800" dirty="0" err="1"/>
              <a:t>variational</a:t>
            </a:r>
            <a:r>
              <a:rPr lang="en-GB" sz="1800" dirty="0"/>
              <a:t> data assimilation inverse techniques: </a:t>
            </a:r>
            <a:r>
              <a:rPr lang="en-GB" sz="1800" b="1" dirty="0"/>
              <a:t>see Keith Haines’ poster</a:t>
            </a:r>
          </a:p>
          <a:p>
            <a:pPr lvl="1"/>
            <a:r>
              <a:rPr lang="en-GB" sz="1800" dirty="0"/>
              <a:t>Tracking changes in ocean heat transports (e.g. vs RAPID array)</a:t>
            </a:r>
          </a:p>
          <a:p>
            <a:pPr lvl="1"/>
            <a:r>
              <a:rPr lang="en-GB" sz="1800" dirty="0"/>
              <a:t>Understand feedbacks in East Pacific determining decadal climate variability</a:t>
            </a:r>
          </a:p>
          <a:p>
            <a:pPr lvl="1"/>
            <a:r>
              <a:rPr lang="en-GB" sz="1800" dirty="0"/>
              <a:t>Exploitation of surface energy flux in diagnosing systematic model biases in the Southern Ocean and monsoon regions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  <p:pic>
        <p:nvPicPr>
          <p:cNvPr id="4" name="Picture 2" descr="NCEO - National Centre for Earth Observation">
            <a:extLst>
              <a:ext uri="{FF2B5EF4-FFF2-40B4-BE49-F238E27FC236}">
                <a16:creationId xmlns:a16="http://schemas.microsoft.com/office/drawing/2014/main" id="{1EDF0230-BCEE-4943-B112-2E37EF5B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0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3316-82E4-4AC6-9323-AF869CAD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C1EF-0F37-4866-9FD1-8E807314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C8351-6F64-435C-AD5D-51023A7AE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8" y="1628800"/>
            <a:ext cx="4371975" cy="444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FEB2-6C5A-4561-9E83-1894ED4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5904656" cy="70609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Coupled Energy &amp;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D8E8-4778-49ED-A828-90B8C62F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4126689" cy="3633267"/>
          </a:xfrm>
        </p:spPr>
        <p:txBody>
          <a:bodyPr/>
          <a:lstStyle/>
          <a:p>
            <a:r>
              <a:rPr lang="en-GB" sz="2400" b="1" dirty="0"/>
              <a:t>Future work: </a:t>
            </a:r>
            <a:r>
              <a:rPr lang="en-GB" sz="2400" dirty="0"/>
              <a:t>extend residual energy budget to whole system </a:t>
            </a:r>
            <a:endParaRPr lang="en-GB" sz="2400" b="1" dirty="0"/>
          </a:p>
          <a:p>
            <a:r>
              <a:rPr lang="en-GB" sz="2400" dirty="0"/>
              <a:t>Use </a:t>
            </a:r>
            <a:r>
              <a:rPr lang="en-GB" sz="2400" dirty="0" err="1"/>
              <a:t>Variational</a:t>
            </a:r>
            <a:r>
              <a:rPr lang="en-GB" sz="2400" dirty="0"/>
              <a:t> Data Assimilation methods constrain Energy and Water budget residuals (Net flux, LHF, SHF, SW, LW, </a:t>
            </a:r>
            <a:r>
              <a:rPr lang="en-GB" sz="2400" dirty="0" err="1"/>
              <a:t>etc</a:t>
            </a:r>
            <a:r>
              <a:rPr lang="en-GB" sz="2400" dirty="0"/>
              <a:t>) </a:t>
            </a:r>
          </a:p>
          <a:p>
            <a:r>
              <a:rPr lang="en-GB" sz="2400" b="1" dirty="0">
                <a:solidFill>
                  <a:srgbClr val="0B33B5"/>
                </a:solidFill>
              </a:rPr>
              <a:t>See poster by Keith Haines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BF338-61ED-444C-AEE0-7A228ADD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4116345" cy="65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BF7F1-36D2-4C5F-85F8-D8A1AF9018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7" b="64886"/>
          <a:stretch/>
        </p:blipFill>
        <p:spPr>
          <a:xfrm>
            <a:off x="4741228" y="1600200"/>
            <a:ext cx="3863220" cy="237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F505D-70B5-4250-92C2-6FD7E1990405}"/>
              </a:ext>
            </a:extLst>
          </p:cNvPr>
          <p:cNvSpPr txBox="1"/>
          <p:nvPr/>
        </p:nvSpPr>
        <p:spPr>
          <a:xfrm rot="16200000">
            <a:off x="3613683" y="4990963"/>
            <a:ext cx="2267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L’Ecuyer et al. (2015)</a:t>
            </a:r>
          </a:p>
        </p:txBody>
      </p:sp>
      <p:pic>
        <p:nvPicPr>
          <p:cNvPr id="8" name="Picture 2" descr="NCEO - National Centre for Earth Observation">
            <a:extLst>
              <a:ext uri="{FF2B5EF4-FFF2-40B4-BE49-F238E27FC236}">
                <a16:creationId xmlns:a16="http://schemas.microsoft.com/office/drawing/2014/main" id="{1B6B45E8-57D6-4A5C-928E-E30C31A9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51591" b="54100"/>
          <a:stretch/>
        </p:blipFill>
        <p:spPr>
          <a:xfrm>
            <a:off x="4932040" y="1830137"/>
            <a:ext cx="3744416" cy="210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r="52486" b="53170"/>
          <a:stretch/>
        </p:blipFill>
        <p:spPr>
          <a:xfrm>
            <a:off x="5004048" y="4109615"/>
            <a:ext cx="3600400" cy="21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C8351-6F64-435C-AD5D-51023A7AE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8" y="1628800"/>
            <a:ext cx="4371975" cy="444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FEB2-6C5A-4561-9E83-1894ED4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5904656" cy="70609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Coupled Energy &amp;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D8E8-4778-49ED-A828-90B8C62F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4126689" cy="3633267"/>
          </a:xfrm>
        </p:spPr>
        <p:txBody>
          <a:bodyPr/>
          <a:lstStyle/>
          <a:p>
            <a:r>
              <a:rPr lang="en-GB" sz="2400" b="1" dirty="0"/>
              <a:t>Future work: </a:t>
            </a:r>
            <a:r>
              <a:rPr lang="en-GB" sz="2400" dirty="0"/>
              <a:t>extend residual energy budget to whole system </a:t>
            </a:r>
            <a:endParaRPr lang="en-GB" sz="2400" b="1" dirty="0"/>
          </a:p>
          <a:p>
            <a:r>
              <a:rPr lang="en-GB" sz="2400" dirty="0"/>
              <a:t>Use </a:t>
            </a:r>
            <a:r>
              <a:rPr lang="en-GB" sz="2400" dirty="0" err="1"/>
              <a:t>Variational</a:t>
            </a:r>
            <a:r>
              <a:rPr lang="en-GB" sz="2400" dirty="0"/>
              <a:t> Data Assimilation methods constrain Energy and Water budget residuals (Net flux, LHF, SHF, SW, LW, </a:t>
            </a:r>
            <a:r>
              <a:rPr lang="en-GB" sz="2400" dirty="0" err="1"/>
              <a:t>etc</a:t>
            </a:r>
            <a:r>
              <a:rPr lang="en-GB" sz="2400" dirty="0"/>
              <a:t>) </a:t>
            </a:r>
          </a:p>
          <a:p>
            <a:r>
              <a:rPr lang="en-GB" sz="2400" b="1" dirty="0">
                <a:solidFill>
                  <a:srgbClr val="0B33B5"/>
                </a:solidFill>
              </a:rPr>
              <a:t>See poster by Keith Haines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BF338-61ED-444C-AEE0-7A228ADD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4116345" cy="65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BF7F1-36D2-4C5F-85F8-D8A1AF9018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7" b="64886"/>
          <a:stretch/>
        </p:blipFill>
        <p:spPr>
          <a:xfrm>
            <a:off x="4741228" y="1600200"/>
            <a:ext cx="3863220" cy="237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F505D-70B5-4250-92C2-6FD7E1990405}"/>
              </a:ext>
            </a:extLst>
          </p:cNvPr>
          <p:cNvSpPr txBox="1"/>
          <p:nvPr/>
        </p:nvSpPr>
        <p:spPr>
          <a:xfrm rot="16200000">
            <a:off x="3613683" y="4990963"/>
            <a:ext cx="2267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L’Ecuyer et al. (2015)</a:t>
            </a:r>
          </a:p>
        </p:txBody>
      </p:sp>
      <p:pic>
        <p:nvPicPr>
          <p:cNvPr id="8" name="Picture 2" descr="NCEO - National Centre for Earth Observation">
            <a:extLst>
              <a:ext uri="{FF2B5EF4-FFF2-40B4-BE49-F238E27FC236}">
                <a16:creationId xmlns:a16="http://schemas.microsoft.com/office/drawing/2014/main" id="{1B6B45E8-57D6-4A5C-928E-E30C31A9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" t="1" r="-400" b="-910"/>
          <a:stretch/>
        </p:blipFill>
        <p:spPr>
          <a:xfrm>
            <a:off x="323528" y="1600200"/>
            <a:ext cx="8280920" cy="46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C8351-6F64-435C-AD5D-51023A7AE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8" y="1628800"/>
            <a:ext cx="4371975" cy="444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FEB2-6C5A-4561-9E83-1894ED4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5904656" cy="70609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Coupled Energy &amp;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D8E8-4778-49ED-A828-90B8C62F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4126689" cy="3633267"/>
          </a:xfrm>
        </p:spPr>
        <p:txBody>
          <a:bodyPr/>
          <a:lstStyle/>
          <a:p>
            <a:r>
              <a:rPr lang="en-GB" sz="2400" b="1" dirty="0"/>
              <a:t>Future work: </a:t>
            </a:r>
            <a:r>
              <a:rPr lang="en-GB" sz="2400" dirty="0"/>
              <a:t>extend residual energy budget to whole system </a:t>
            </a:r>
            <a:endParaRPr lang="en-GB" sz="2400" b="1" dirty="0"/>
          </a:p>
          <a:p>
            <a:r>
              <a:rPr lang="en-GB" sz="2400" dirty="0"/>
              <a:t>Use </a:t>
            </a:r>
            <a:r>
              <a:rPr lang="en-GB" sz="2400" dirty="0" err="1"/>
              <a:t>Variational</a:t>
            </a:r>
            <a:r>
              <a:rPr lang="en-GB" sz="2400" dirty="0"/>
              <a:t> Data Assimilation methods constrain Energy and Water budget residuals </a:t>
            </a:r>
          </a:p>
          <a:p>
            <a:r>
              <a:rPr lang="en-GB" sz="2400" b="1" dirty="0">
                <a:solidFill>
                  <a:srgbClr val="0B33B5"/>
                </a:solidFill>
              </a:rPr>
              <a:t>See poster by Keith Haines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BF338-61ED-444C-AEE0-7A228ADD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4116345" cy="65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BF7F1-36D2-4C5F-85F8-D8A1AF9018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7" b="64886"/>
          <a:stretch/>
        </p:blipFill>
        <p:spPr>
          <a:xfrm>
            <a:off x="4741228" y="1600200"/>
            <a:ext cx="3863220" cy="237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F505D-70B5-4250-92C2-6FD7E1990405}"/>
              </a:ext>
            </a:extLst>
          </p:cNvPr>
          <p:cNvSpPr txBox="1"/>
          <p:nvPr/>
        </p:nvSpPr>
        <p:spPr>
          <a:xfrm rot="16200000">
            <a:off x="3613683" y="4990963"/>
            <a:ext cx="2267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L’Ecuyer et al. (2015)</a:t>
            </a:r>
          </a:p>
        </p:txBody>
      </p:sp>
      <p:pic>
        <p:nvPicPr>
          <p:cNvPr id="8" name="Picture 2" descr="NCEO - National Centre for Earth Observation">
            <a:extLst>
              <a:ext uri="{FF2B5EF4-FFF2-40B4-BE49-F238E27FC236}">
                <a16:creationId xmlns:a16="http://schemas.microsoft.com/office/drawing/2014/main" id="{1B6B45E8-57D6-4A5C-928E-E30C31A9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6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(e.g. </a:t>
            </a:r>
            <a:r>
              <a:rPr lang="en-GB" sz="2000" u="sng" dirty="0">
                <a:hlinkClick r:id="rId2"/>
              </a:rPr>
              <a:t>Cheng et al. 2017</a:t>
            </a:r>
            <a:r>
              <a:rPr lang="en-GB" sz="2000" dirty="0"/>
              <a:t> Sci. Adv.; </a:t>
            </a:r>
            <a:r>
              <a:rPr lang="en-GB" sz="2000" dirty="0">
                <a:hlinkClick r:id="rId3"/>
              </a:rPr>
              <a:t>Allan et al. 2014</a:t>
            </a:r>
            <a:r>
              <a:rPr lang="en-GB" sz="20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(</a:t>
            </a:r>
            <a:r>
              <a:rPr lang="fr-FR" sz="2000" dirty="0">
                <a:hlinkClick r:id="rId6"/>
              </a:rPr>
              <a:t>Roberts et al. 2015 JGR</a:t>
            </a:r>
            <a:r>
              <a:rPr lang="en-GB" sz="2000" dirty="0"/>
              <a:t>;  </a:t>
            </a:r>
            <a:r>
              <a:rPr lang="en-GB" sz="2000" dirty="0">
                <a:hlinkClick r:id="rId7"/>
              </a:rPr>
              <a:t>Hedemann et al. 2017 </a:t>
            </a:r>
            <a:r>
              <a:rPr lang="en-GB" sz="2000" dirty="0"/>
              <a:t>Nature Climate Change; </a:t>
            </a:r>
            <a:r>
              <a:rPr lang="en-GB" sz="2000" dirty="0" err="1">
                <a:hlinkClick r:id="rId8"/>
              </a:rPr>
              <a:t>Xie</a:t>
            </a:r>
            <a:r>
              <a:rPr lang="en-GB" sz="2000" dirty="0">
                <a:hlinkClick r:id="rId8"/>
              </a:rPr>
              <a:t> &amp; </a:t>
            </a:r>
            <a:r>
              <a:rPr lang="en-GB" sz="2000" dirty="0" err="1">
                <a:hlinkClick r:id="rId8"/>
              </a:rPr>
              <a:t>Kosaka</a:t>
            </a:r>
            <a:r>
              <a:rPr lang="en-GB" sz="2000" dirty="0">
                <a:hlinkClick r:id="rId8"/>
              </a:rPr>
              <a:t> 2017</a:t>
            </a:r>
            <a:r>
              <a:rPr lang="en-GB" sz="20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72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Feedbacks on internal and forced climate change involving regional energy budget</a:t>
            </a:r>
          </a:p>
        </p:txBody>
      </p:sp>
      <p:pic>
        <p:nvPicPr>
          <p:cNvPr id="4" name="Picture 2" descr="Comparison of recent Ts and LCC trends in AMIP (1980-2005), CMIP5-historical (1980-2005) and satellite observations (1983-2005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2" r="49388"/>
          <a:stretch/>
        </p:blipFill>
        <p:spPr bwMode="auto">
          <a:xfrm>
            <a:off x="467544" y="1772816"/>
            <a:ext cx="3240360" cy="38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25829" r="7667"/>
          <a:stretch/>
        </p:blipFill>
        <p:spPr bwMode="auto">
          <a:xfrm>
            <a:off x="3635896" y="3861048"/>
            <a:ext cx="2823310" cy="14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1" r="22674" b="23078"/>
          <a:stretch/>
        </p:blipFill>
        <p:spPr bwMode="auto">
          <a:xfrm>
            <a:off x="3641903" y="1916832"/>
            <a:ext cx="2817303" cy="167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54534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6"/>
              </a:rPr>
              <a:t>Liu et al. (2015) JGR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405593" y="3488908"/>
            <a:ext cx="544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OBSERVATIONS	AMIP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7" y="1418744"/>
            <a:ext cx="692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Low Cloud Cover </a:t>
            </a:r>
            <a:r>
              <a:rPr lang="en-GB" sz="2000" dirty="0">
                <a:latin typeface="+mn-lt"/>
              </a:rPr>
              <a:t>trend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1980s-2000s</a:t>
            </a:r>
            <a:r>
              <a:rPr lang="en-GB" sz="2000" dirty="0">
                <a:latin typeface="+mn-lt"/>
              </a:rPr>
              <a:t> 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Surface energy flux change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77776"/>
          <a:stretch/>
        </p:blipFill>
        <p:spPr bwMode="auto">
          <a:xfrm>
            <a:off x="3347864" y="3522915"/>
            <a:ext cx="3043260" cy="3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6512" y="5445224"/>
            <a:ext cx="37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  <a:hlinkClick r:id="rId7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7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9633" y="1844824"/>
            <a:ext cx="24968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Distinct feedbacks on internal variability &amp; forced change e.g. </a:t>
            </a:r>
            <a:r>
              <a:rPr lang="fr-FR" dirty="0">
                <a:latin typeface="+mn-lt"/>
                <a:hlinkClick r:id="rId8"/>
              </a:rPr>
              <a:t>Brown et al. 2016 J. Clim</a:t>
            </a:r>
            <a:r>
              <a:rPr lang="fr-FR" u="sng" dirty="0">
                <a:latin typeface="+mn-lt"/>
              </a:rPr>
              <a:t>; </a:t>
            </a:r>
            <a:r>
              <a:rPr lang="fr-FR" dirty="0">
                <a:latin typeface="+mn-lt"/>
                <a:hlinkClick r:id="rId9"/>
              </a:rPr>
              <a:t>Xie et al. 2015 Nature </a:t>
            </a:r>
            <a:r>
              <a:rPr lang="fr-FR" dirty="0" err="1">
                <a:latin typeface="+mn-lt"/>
                <a:hlinkClick r:id="rId9"/>
              </a:rPr>
              <a:t>Geosci</a:t>
            </a:r>
            <a:r>
              <a:rPr lang="fr-FR" dirty="0">
                <a:latin typeface="+mn-lt"/>
              </a:rPr>
              <a:t>; 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England et al. (2014) Nature </a:t>
            </a:r>
            <a:r>
              <a:rPr lang="en-GB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 </a:t>
            </a:r>
            <a:endParaRPr lang="fr-FR" dirty="0"/>
          </a:p>
          <a:p>
            <a:pPr algn="l"/>
            <a:r>
              <a:rPr lang="fr-FR" sz="2000" dirty="0">
                <a:latin typeface="+mn-lt"/>
              </a:rPr>
              <a:t>Spatial patterns of </a:t>
            </a:r>
            <a:r>
              <a:rPr lang="fr-FR" sz="2000" dirty="0" err="1">
                <a:latin typeface="+mn-lt"/>
              </a:rPr>
              <a:t>warming</a:t>
            </a:r>
            <a:r>
              <a:rPr lang="fr-FR" sz="2000" dirty="0">
                <a:latin typeface="+mn-lt"/>
              </a:rPr>
              <a:t> crucial for feedbacks &amp; </a:t>
            </a:r>
            <a:r>
              <a:rPr lang="fr-FR" sz="2000" dirty="0" err="1">
                <a:latin typeface="+mn-lt"/>
              </a:rPr>
              <a:t>climate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sensitivity</a:t>
            </a:r>
            <a:r>
              <a:rPr lang="fr-FR" sz="2000" dirty="0">
                <a:latin typeface="+mn-lt"/>
              </a:rPr>
              <a:t> e.g. </a:t>
            </a:r>
            <a:r>
              <a:rPr lang="en-GB" u="sng" dirty="0">
                <a:latin typeface="+mn-lt"/>
                <a:hlinkClick r:id="rId11"/>
              </a:rPr>
              <a:t>He &amp; </a:t>
            </a:r>
            <a:r>
              <a:rPr lang="en-GB" u="sng" dirty="0" err="1">
                <a:latin typeface="+mn-lt"/>
                <a:hlinkClick r:id="rId11"/>
              </a:rPr>
              <a:t>Soden</a:t>
            </a:r>
            <a:r>
              <a:rPr lang="en-GB" u="sng" dirty="0">
                <a:latin typeface="+mn-lt"/>
                <a:hlinkClick r:id="rId11"/>
              </a:rPr>
              <a:t> (2016) J. </a:t>
            </a:r>
            <a:r>
              <a:rPr lang="en-GB" u="sng" dirty="0" err="1">
                <a:latin typeface="+mn-lt"/>
                <a:hlinkClick r:id="rId11"/>
              </a:rPr>
              <a:t>Clim</a:t>
            </a:r>
            <a:r>
              <a:rPr lang="en-GB" u="sng" dirty="0">
                <a:solidFill>
                  <a:schemeClr val="tx2"/>
                </a:solidFill>
                <a:latin typeface="+mn-lt"/>
              </a:rPr>
              <a:t>; </a:t>
            </a:r>
            <a:r>
              <a:rPr lang="fr-FR" u="sng" dirty="0">
                <a:latin typeface="+mn-lt"/>
                <a:hlinkClick r:id="rId12"/>
              </a:rPr>
              <a:t>Richardson et al. (2016) Nature Clim Change</a:t>
            </a:r>
            <a:r>
              <a:rPr lang="fr-FR" u="sng" dirty="0">
                <a:latin typeface="+mn-lt"/>
              </a:rPr>
              <a:t>; </a:t>
            </a:r>
            <a:r>
              <a:rPr lang="en-GB" dirty="0">
                <a:latin typeface="+mn-lt"/>
                <a:hlinkClick r:id="rId13"/>
              </a:rPr>
              <a:t>Gregory &amp; Andrews (2016) GRL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03" y="6021288"/>
            <a:ext cx="621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explains decreased heating of E Pacific; is it realistic?</a:t>
            </a:r>
          </a:p>
        </p:txBody>
      </p:sp>
    </p:spTree>
    <p:extLst>
      <p:ext uri="{BB962C8B-B14F-4D97-AF65-F5344CB8AC3E}">
        <p14:creationId xmlns:p14="http://schemas.microsoft.com/office/powerpoint/2010/main" val="364549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Improved global energy imbalance estimates</a:t>
            </a: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33" y="1124744"/>
            <a:ext cx="3420103" cy="29826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89698" y="980728"/>
            <a:ext cx="5534430" cy="3901728"/>
          </a:xfrm>
        </p:spPr>
        <p:txBody>
          <a:bodyPr/>
          <a:lstStyle/>
          <a:p>
            <a:r>
              <a:rPr lang="en-GB" sz="2000" dirty="0"/>
              <a:t>More accurate global imbalance from ocean and satellite observations: </a:t>
            </a:r>
            <a:r>
              <a:rPr lang="en-GB" sz="2000" u="sng" dirty="0">
                <a:hlinkClick r:id="rId3"/>
              </a:rPr>
              <a:t>Cheng et al. 2017</a:t>
            </a:r>
            <a:r>
              <a:rPr lang="en-GB" sz="2000" u="sng" dirty="0"/>
              <a:t>:</a:t>
            </a:r>
          </a:p>
          <a:p>
            <a:r>
              <a:rPr lang="en-GB" sz="2000" dirty="0"/>
              <a:t>Steady decadal ocean heating since 2000:      0.6-0.8 Wm</a:t>
            </a:r>
            <a:r>
              <a:rPr lang="en-GB" sz="2000" baseline="30000" dirty="0"/>
              <a:t>-2 </a:t>
            </a:r>
            <a:r>
              <a:rPr lang="en-GB" sz="2000" dirty="0"/>
              <a:t>(</a:t>
            </a:r>
            <a:r>
              <a:rPr lang="en-GB" sz="2000" dirty="0">
                <a:hlinkClick r:id="rId5"/>
              </a:rPr>
              <a:t>Johnson et al. 2016</a:t>
            </a:r>
            <a:r>
              <a:rPr lang="en-GB" sz="2000" u="sng" dirty="0"/>
              <a:t>)</a:t>
            </a:r>
            <a:endParaRPr lang="en-GB" sz="2000" dirty="0"/>
          </a:p>
          <a:p>
            <a:r>
              <a:rPr lang="en-GB" sz="2000" dirty="0"/>
              <a:t>Radiative forcing/internal variability influence TOA radiation (</a:t>
            </a:r>
            <a:r>
              <a:rPr lang="en-GB" sz="2000" dirty="0">
                <a:hlinkClick r:id="rId6"/>
              </a:rPr>
              <a:t>Palmer/ </a:t>
            </a:r>
            <a:r>
              <a:rPr lang="en-GB" sz="2000" dirty="0" err="1">
                <a:hlinkClick r:id="rId6"/>
              </a:rPr>
              <a:t>McNeall</a:t>
            </a:r>
            <a:r>
              <a:rPr lang="en-GB" sz="2000" dirty="0">
                <a:hlinkClick r:id="rId6"/>
              </a:rPr>
              <a:t> 2014</a:t>
            </a:r>
            <a:r>
              <a:rPr lang="en-GB" sz="2000" dirty="0"/>
              <a:t>;</a:t>
            </a:r>
            <a:r>
              <a:rPr lang="en-GB" sz="2000" dirty="0">
                <a:hlinkClick r:id="rId7"/>
              </a:rPr>
              <a:t> Allan et al. 2014</a:t>
            </a:r>
            <a:r>
              <a:rPr lang="en-GB" sz="2000" dirty="0"/>
              <a:t>; </a:t>
            </a:r>
            <a:r>
              <a:rPr lang="en-GB" sz="2000" dirty="0">
                <a:hlinkClick r:id="rId8"/>
              </a:rPr>
              <a:t>Huber/</a:t>
            </a:r>
            <a:r>
              <a:rPr lang="en-GB" sz="2000" dirty="0" err="1">
                <a:hlinkClick r:id="rId8"/>
              </a:rPr>
              <a:t>Knutti</a:t>
            </a:r>
            <a:r>
              <a:rPr lang="en-GB" sz="2000" dirty="0">
                <a:hlinkClick r:id="rId8"/>
              </a:rPr>
              <a:t> 2014</a:t>
            </a:r>
            <a:r>
              <a:rPr lang="en-GB" sz="2000" dirty="0"/>
              <a:t>; </a:t>
            </a:r>
            <a:r>
              <a:rPr lang="en-GB" sz="2000" dirty="0" err="1">
                <a:hlinkClick r:id="rId9"/>
              </a:rPr>
              <a:t>Xie</a:t>
            </a:r>
            <a:r>
              <a:rPr lang="en-GB" sz="2000" dirty="0">
                <a:hlinkClick r:id="rId9"/>
              </a:rPr>
              <a:t>/</a:t>
            </a:r>
            <a:r>
              <a:rPr lang="en-GB" sz="2000" dirty="0" err="1">
                <a:hlinkClick r:id="rId9"/>
              </a:rPr>
              <a:t>Kosaka</a:t>
            </a:r>
            <a:r>
              <a:rPr lang="en-GB" sz="2000" dirty="0">
                <a:hlinkClick r:id="rId9"/>
              </a:rPr>
              <a:t> 2017</a:t>
            </a:r>
            <a:r>
              <a:rPr lang="en-GB" sz="2000" dirty="0"/>
              <a:t>)</a:t>
            </a:r>
          </a:p>
          <a:p>
            <a:r>
              <a:rPr lang="en-GB" sz="2000" dirty="0"/>
              <a:t>Upper ocean heat budget explains surface temperature: </a:t>
            </a:r>
            <a:r>
              <a:rPr lang="en-GB" sz="2000" dirty="0">
                <a:hlinkClick r:id="rId10"/>
              </a:rPr>
              <a:t>Hedemann et al. 2017 </a:t>
            </a:r>
            <a:r>
              <a:rPr lang="en-GB" sz="2000" dirty="0" err="1"/>
              <a:t>NatureCC</a:t>
            </a:r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531516" y="4293096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13"/>
              </a:rPr>
              <a:t>Allan (2017) Nature Climate 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63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43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kern="0" dirty="0">
                <a:solidFill>
                  <a:srgbClr val="3333FF"/>
                </a:solidFill>
              </a:rPr>
              <a:t>Evaluation of turbulent flux changes    </a:t>
            </a:r>
            <a:endParaRPr lang="en-GB" sz="4000" dirty="0">
              <a:solidFill>
                <a:srgbClr val="3333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3"/>
          <a:stretch/>
        </p:blipFill>
        <p:spPr>
          <a:xfrm>
            <a:off x="276066" y="1661864"/>
            <a:ext cx="5480892" cy="3680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2276286"/>
            <a:ext cx="29718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Turbulent flux: F</a:t>
            </a:r>
            <a:r>
              <a:rPr lang="en-GB" sz="2000" baseline="-25000" dirty="0">
                <a:latin typeface="+mn-lt"/>
              </a:rPr>
              <a:t>s</a:t>
            </a:r>
            <a:r>
              <a:rPr lang="en-GB" sz="2000" dirty="0">
                <a:latin typeface="+mn-lt"/>
              </a:rPr>
              <a:t> -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+mn-lt"/>
              </a:rPr>
              <a:t>RAD</a:t>
            </a:r>
            <a:r>
              <a:rPr lang="en-GB" sz="2000" dirty="0"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n-lt"/>
              </a:rPr>
              <a:t>OAFlux</a:t>
            </a:r>
            <a:r>
              <a:rPr lang="en-GB" sz="2000" dirty="0">
                <a:latin typeface="+mn-lt"/>
              </a:rPr>
              <a:t> systematically lower (removed)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Good agreement in anomaly variability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Buoy data agree better with our product than with </a:t>
            </a:r>
            <a:r>
              <a:rPr lang="en-GB" sz="2000" dirty="0" err="1">
                <a:latin typeface="+mn-lt"/>
              </a:rPr>
              <a:t>OAFlux</a:t>
            </a: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Are trends in reanalysis winds reliable?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2" name="Rectangle 1"/>
          <p:cNvSpPr/>
          <p:nvPr/>
        </p:nvSpPr>
        <p:spPr>
          <a:xfrm>
            <a:off x="8053436" y="1749708"/>
            <a:ext cx="81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CERES</a:t>
            </a:r>
            <a:r>
              <a:rPr lang="en-GB" dirty="0"/>
              <a:t> 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 bwMode="auto">
          <a:xfrm>
            <a:off x="8460439" y="2119040"/>
            <a:ext cx="0" cy="24026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12160" y="1412776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Kato et al (2013) J </a:t>
            </a:r>
            <a:r>
              <a:rPr lang="en-GB" sz="2000" dirty="0" err="1"/>
              <a:t>Clim</a:t>
            </a:r>
            <a:endParaRPr lang="en-GB" sz="20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10218" r="7667" b="-1"/>
          <a:stretch/>
        </p:blipFill>
        <p:spPr bwMode="auto">
          <a:xfrm>
            <a:off x="3352338" y="1525555"/>
            <a:ext cx="2527279" cy="16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2"/>
          <a:stretch/>
        </p:blipFill>
        <p:spPr>
          <a:xfrm>
            <a:off x="251520" y="3757803"/>
            <a:ext cx="5480892" cy="211946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1475656" y="2533667"/>
            <a:ext cx="0" cy="129614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 flipV="1">
            <a:off x="2699792" y="2429721"/>
            <a:ext cx="2664296" cy="140009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59832" y="1198493"/>
            <a:ext cx="2721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Surface flux change 2000-2008 minus 1986-1999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77776" r="12667" b="-2405"/>
          <a:stretch/>
        </p:blipFill>
        <p:spPr bwMode="auto">
          <a:xfrm>
            <a:off x="3112916" y="3140968"/>
            <a:ext cx="2506374" cy="3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9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04656" cy="92784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Variation in Earth’s global energy imbalance since the 1980s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3" r="365" b="72690"/>
          <a:stretch/>
        </p:blipFill>
        <p:spPr>
          <a:xfrm>
            <a:off x="538727" y="1196752"/>
            <a:ext cx="7706702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75487"/>
          <a:stretch/>
        </p:blipFill>
        <p:spPr>
          <a:xfrm>
            <a:off x="683568" y="3573016"/>
            <a:ext cx="759277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56592" y="4581128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28600" y="2340616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819" y="3544461"/>
            <a:ext cx="691736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0000"/>
                </a:solidFill>
              </a:rPr>
              <a:t>2.8</a:t>
            </a:r>
          </a:p>
          <a:p>
            <a:pPr algn="ctr"/>
            <a:endParaRPr lang="en-GB" sz="16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1.8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>
              <a:solidFill>
                <a:srgbClr val="FF0000"/>
              </a:solidFill>
            </a:endParaRP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-0.2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-1.2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9" name="TextBox 4"/>
          <p:cNvSpPr txBox="1"/>
          <p:nvPr/>
        </p:nvSpPr>
        <p:spPr>
          <a:xfrm rot="5400000">
            <a:off x="7434426" y="4702968"/>
            <a:ext cx="29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 flipH="1">
            <a:off x="1075546" y="5013176"/>
            <a:ext cx="716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2B101927-2C44-41FD-A9DA-F8165E32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5F7E10-74FC-457B-AB91-AF4E45BF9B45}"/>
              </a:ext>
            </a:extLst>
          </p:cNvPr>
          <p:cNvSpPr/>
          <p:nvPr/>
        </p:nvSpPr>
        <p:spPr>
          <a:xfrm>
            <a:off x="5652120" y="6381328"/>
            <a:ext cx="2819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  <a:hlinkClick r:id="rId4"/>
              </a:rPr>
              <a:t>Allan et al. 2014 GRL</a:t>
            </a:r>
            <a:r>
              <a:rPr lang="en-GB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9355-7C99-40D0-AC71-EA32DBB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24" y="44624"/>
            <a:ext cx="2962672" cy="2002234"/>
          </a:xfrm>
        </p:spPr>
        <p:txBody>
          <a:bodyPr/>
          <a:lstStyle/>
          <a:p>
            <a:r>
              <a:rPr lang="en-GB" sz="2800" dirty="0">
                <a:solidFill>
                  <a:srgbClr val="0B33B5"/>
                </a:solidFill>
              </a:rPr>
              <a:t>Advancing understanding of volcanic aerosol effects on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BD1AC-A618-4EC8-9E07-D45105CE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6"/>
          <a:stretch/>
        </p:blipFill>
        <p:spPr>
          <a:xfrm>
            <a:off x="534706" y="116632"/>
            <a:ext cx="5549462" cy="4079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B4FC-A63A-4292-A208-56FBD117B776}"/>
              </a:ext>
            </a:extLst>
          </p:cNvPr>
          <p:cNvSpPr/>
          <p:nvPr/>
        </p:nvSpPr>
        <p:spPr>
          <a:xfrm>
            <a:off x="6012160" y="1988840"/>
            <a:ext cx="2880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Volcanic aerosol haze brightens low altitude clouds, cooling climate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Further indirect effects in cloud water found to be negligible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Results will help to improve climate change projections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assessment of direct volcanic influence on climate combining nudged models &amp;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22E15-3ED8-4CE8-8BBD-F2443A804176}"/>
              </a:ext>
            </a:extLst>
          </p:cNvPr>
          <p:cNvSpPr txBox="1"/>
          <p:nvPr/>
        </p:nvSpPr>
        <p:spPr>
          <a:xfrm rot="16200000">
            <a:off x="-1468415" y="1692552"/>
            <a:ext cx="371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MODIS-Aqua Observations</a:t>
            </a:r>
          </a:p>
          <a:p>
            <a:r>
              <a:rPr lang="en-GB" dirty="0"/>
              <a:t>Cloud water	Droplet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CC0F8-3474-4CE2-A318-59BE814603FC}"/>
              </a:ext>
            </a:extLst>
          </p:cNvPr>
          <p:cNvSpPr txBox="1"/>
          <p:nvPr/>
        </p:nvSpPr>
        <p:spPr>
          <a:xfrm>
            <a:off x="899592" y="0"/>
            <a:ext cx="335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Malavelle et al. (2017) Nature</a:t>
            </a:r>
            <a:endParaRPr lang="en-GB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3662E3-AC39-4097-913C-43BD488C0387}"/>
              </a:ext>
            </a:extLst>
          </p:cNvPr>
          <p:cNvCxnSpPr>
            <a:stCxn id="6" idx="3"/>
          </p:cNvCxnSpPr>
          <p:nvPr/>
        </p:nvCxnSpPr>
        <p:spPr bwMode="auto">
          <a:xfrm flipH="1" flipV="1">
            <a:off x="4427984" y="1700808"/>
            <a:ext cx="1656184" cy="4556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F8818-FA04-4390-BFF6-DF443B3BB2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8104" y="3068960"/>
            <a:ext cx="57606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432734-5066-473F-973C-B7D0DDCDC6E2}"/>
              </a:ext>
            </a:extLst>
          </p:cNvPr>
          <p:cNvGrpSpPr/>
          <p:nvPr/>
        </p:nvGrpSpPr>
        <p:grpSpPr>
          <a:xfrm>
            <a:off x="143503" y="4164654"/>
            <a:ext cx="5886036" cy="2621338"/>
            <a:chOff x="143503" y="4164654"/>
            <a:chExt cx="5886036" cy="26213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B57086-F02F-40F0-B699-947DB039CC5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81"/>
            <a:stretch/>
          </p:blipFill>
          <p:spPr>
            <a:xfrm>
              <a:off x="143503" y="4164654"/>
              <a:ext cx="5652633" cy="26213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816EB-7A46-4A46-AFD1-F923B44D91DE}"/>
                </a:ext>
              </a:extLst>
            </p:cNvPr>
            <p:cNvSpPr txBox="1"/>
            <p:nvPr/>
          </p:nvSpPr>
          <p:spPr>
            <a:xfrm>
              <a:off x="2771800" y="6021288"/>
              <a:ext cx="2862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</a:rPr>
                <a:t>Schmidt et al. (2017) in prep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6FAE82-ECD6-41B9-AEB6-9F778FB46C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52120" y="5229200"/>
              <a:ext cx="377419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7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6408710" cy="716222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B33B5"/>
                </a:solidFill>
              </a:rPr>
              <a:t>New global surface flux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3998128"/>
            <a:ext cx="2432964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Surface energy flux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2000" dirty="0">
                <a:solidFill>
                  <a:srgbClr val="000000"/>
                </a:solidFill>
              </a:rPr>
              <a:t> combining TOA reconstruction with reanalysis energy transports: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20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2900" dirty="0"/>
              <a:t>top of atmosphere	  surface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368875"/>
            <a:ext cx="3188601" cy="2633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874" y="6165304"/>
            <a:ext cx="647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  <a:hlinkClick r:id="rId7"/>
              </a:rPr>
              <a:t>Liu et al. (2017) JGR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Data: </a:t>
            </a:r>
            <a:r>
              <a:rPr lang="en-GB" u="sng" dirty="0">
                <a:latin typeface="+mn-lt"/>
                <a:hlinkClick r:id="rId8"/>
              </a:rPr>
              <a:t>http://dx.doi.org/10.17864/1947.111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22397" b="12934"/>
          <a:stretch/>
        </p:blipFill>
        <p:spPr>
          <a:xfrm>
            <a:off x="6886877" y="2852936"/>
            <a:ext cx="1357531" cy="3600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804248" y="1340768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  <p:pic>
        <p:nvPicPr>
          <p:cNvPr id="15" name="Picture 2" descr="NCEO - National Centre for Earth Observation">
            <a:extLst>
              <a:ext uri="{FF2B5EF4-FFF2-40B4-BE49-F238E27FC236}">
                <a16:creationId xmlns:a16="http://schemas.microsoft.com/office/drawing/2014/main" id="{BE45A5CD-981A-4863-AFB3-674FC55F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AF6B-97A7-4A3D-84C4-1D4C4AA5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259"/>
            <a:ext cx="5626968" cy="743469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Has increased evaporation driven East Pacific cooling?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E673-EC88-4E54-870E-0126C98F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373216"/>
            <a:ext cx="6203032" cy="1191024"/>
          </a:xfrm>
        </p:spPr>
        <p:txBody>
          <a:bodyPr/>
          <a:lstStyle/>
          <a:p>
            <a:r>
              <a:rPr lang="en-GB" sz="2000" dirty="0"/>
              <a:t>Decreases in East Pacific surface fluxes since 1990s</a:t>
            </a:r>
          </a:p>
          <a:p>
            <a:r>
              <a:rPr lang="en-GB" sz="2000" dirty="0"/>
              <a:t>Discrepancy to simulations without coupled feedbacks</a:t>
            </a:r>
          </a:p>
          <a:p>
            <a:r>
              <a:rPr lang="en-GB" sz="2000" dirty="0"/>
              <a:t>Is surface evaporation amplifying cooling?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5CBD9-6D09-45D0-820B-8C6C07487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3402"/>
          <a:stretch/>
        </p:blipFill>
        <p:spPr>
          <a:xfrm>
            <a:off x="6382545" y="4725144"/>
            <a:ext cx="2652022" cy="1983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6FC53-366C-49D4-8FD4-D79742DC8D4B}"/>
              </a:ext>
            </a:extLst>
          </p:cNvPr>
          <p:cNvSpPr txBox="1"/>
          <p:nvPr/>
        </p:nvSpPr>
        <p:spPr>
          <a:xfrm>
            <a:off x="6516217" y="4407495"/>
            <a:ext cx="236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downward LHF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B0E1DD-9F83-4A50-B122-3C185445C550}"/>
              </a:ext>
            </a:extLst>
          </p:cNvPr>
          <p:cNvGrpSpPr/>
          <p:nvPr/>
        </p:nvGrpSpPr>
        <p:grpSpPr>
          <a:xfrm>
            <a:off x="391641" y="1123824"/>
            <a:ext cx="6124575" cy="4149403"/>
            <a:chOff x="391641" y="1123824"/>
            <a:chExt cx="6124575" cy="41494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99BA23-9A0F-41F4-89FE-B35109559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1"/>
            <a:stretch/>
          </p:blipFill>
          <p:spPr>
            <a:xfrm>
              <a:off x="391641" y="1123824"/>
              <a:ext cx="6124575" cy="20602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296C8C-8FF8-45E6-BA6E-B8B146775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1" t="-862" r="351" b="73343"/>
            <a:stretch/>
          </p:blipFill>
          <p:spPr>
            <a:xfrm>
              <a:off x="391641" y="3212976"/>
              <a:ext cx="6124575" cy="2060251"/>
            </a:xfrm>
            <a:prstGeom prst="rect">
              <a:avLst/>
            </a:prstGeom>
          </p:spPr>
        </p:pic>
      </p:grpSp>
      <p:pic>
        <p:nvPicPr>
          <p:cNvPr id="14" name="Picture 2" descr="NCEO - National Centre for Earth Observation">
            <a:extLst>
              <a:ext uri="{FF2B5EF4-FFF2-40B4-BE49-F238E27FC236}">
                <a16:creationId xmlns:a16="http://schemas.microsoft.com/office/drawing/2014/main" id="{6F6767FC-A940-4EBF-A13A-800F5E12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AF9D1-F587-45DB-89ED-7DFCE39CE2E5}"/>
              </a:ext>
            </a:extLst>
          </p:cNvPr>
          <p:cNvSpPr txBox="1"/>
          <p:nvPr/>
        </p:nvSpPr>
        <p:spPr>
          <a:xfrm>
            <a:off x="6649777" y="2897649"/>
            <a:ext cx="2386719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Increased cloud cover plays a role?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5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5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82DF07-157E-47BF-A944-1538C01E651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84168" y="4221088"/>
            <a:ext cx="565609" cy="2865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78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4607496" y="3882940"/>
            <a:ext cx="4536504" cy="271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976664" cy="1143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Cross-hemispheric energy transport &amp; precipitation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48" y="5445224"/>
            <a:ext cx="4337100" cy="1152128"/>
          </a:xfrm>
        </p:spPr>
        <p:txBody>
          <a:bodyPr/>
          <a:lstStyle/>
          <a:p>
            <a:pPr marL="0" lvl="0" indent="0" algn="r">
              <a:buNone/>
            </a:pPr>
            <a:r>
              <a:rPr lang="en-GB" sz="2000" b="1" dirty="0"/>
              <a:t>Right: </a:t>
            </a:r>
            <a:r>
              <a:rPr lang="en-GB" sz="2000" dirty="0"/>
              <a:t>Model precipitation biases linked to cross-equatorial heat transport</a:t>
            </a:r>
            <a:r>
              <a:rPr lang="en-GB" sz="2000" b="1" dirty="0">
                <a:solidFill>
                  <a:srgbClr val="000000"/>
                </a:solidFill>
              </a:rPr>
              <a:t>: </a:t>
            </a:r>
          </a:p>
          <a:p>
            <a:pPr marL="0" lvl="0" indent="0" algn="r">
              <a:buNone/>
            </a:pPr>
            <a:r>
              <a:rPr lang="en-GB" sz="1800" dirty="0">
                <a:solidFill>
                  <a:srgbClr val="000000"/>
                </a:solidFill>
                <a:hlinkClick r:id="rId4"/>
              </a:rPr>
              <a:t>Loeb et al. (2016) </a:t>
            </a:r>
            <a:r>
              <a:rPr lang="en-GB" sz="1800" dirty="0" err="1">
                <a:solidFill>
                  <a:srgbClr val="000000"/>
                </a:solidFill>
                <a:hlinkClick r:id="rId4"/>
              </a:rPr>
              <a:t>Clim</a:t>
            </a:r>
            <a:r>
              <a:rPr lang="en-GB" sz="1800" dirty="0">
                <a:solidFill>
                  <a:srgbClr val="000000"/>
                </a:solidFill>
                <a:hlinkClick r:id="rId4"/>
              </a:rPr>
              <a:t>. </a:t>
            </a:r>
            <a:r>
              <a:rPr lang="en-GB" sz="1800" dirty="0" err="1">
                <a:solidFill>
                  <a:srgbClr val="000000"/>
                </a:solidFill>
                <a:hlinkClick r:id="rId4"/>
              </a:rPr>
              <a:t>Dyn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64332" y="1805148"/>
            <a:ext cx="37561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Left: </a:t>
            </a:r>
            <a:r>
              <a:rPr lang="en-GB" sz="2000" kern="0" dirty="0"/>
              <a:t>New observational estimates of inter-hemispheric energy budget (peta watts): </a:t>
            </a:r>
          </a:p>
          <a:p>
            <a:pPr marL="0" indent="0">
              <a:buNone/>
            </a:pPr>
            <a:r>
              <a:rPr lang="en-GB" sz="1800" kern="0" dirty="0">
                <a:hlinkClick r:id="rId5"/>
              </a:rPr>
              <a:t>Liu et al. (2017) JGR</a:t>
            </a:r>
            <a:r>
              <a:rPr lang="en-GB" sz="1800" kern="0" dirty="0"/>
              <a:t> </a:t>
            </a:r>
          </a:p>
          <a:p>
            <a:pPr marL="0" indent="0">
              <a:buNone/>
            </a:pPr>
            <a:r>
              <a:rPr lang="en-GB" sz="1800" kern="0" dirty="0"/>
              <a:t>- see also </a:t>
            </a:r>
            <a:r>
              <a:rPr lang="en-GB" sz="1800" dirty="0">
                <a:hlinkClick r:id="rId6"/>
              </a:rPr>
              <a:t>Stephens et al. 2016 CCCR</a:t>
            </a:r>
            <a:endParaRPr lang="en-GB" sz="18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2B33-CC94-4965-8C78-3C6C587ECC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21" r="3137"/>
          <a:stretch/>
        </p:blipFill>
        <p:spPr>
          <a:xfrm>
            <a:off x="107504" y="1417639"/>
            <a:ext cx="4965942" cy="3091482"/>
          </a:xfrm>
          <a:prstGeom prst="rect">
            <a:avLst/>
          </a:prstGeom>
        </p:spPr>
      </p:pic>
      <p:pic>
        <p:nvPicPr>
          <p:cNvPr id="7" name="Picture 2" descr="NCEO - National Centre for Earth Observation">
            <a:extLst>
              <a:ext uri="{FF2B5EF4-FFF2-40B4-BE49-F238E27FC236}">
                <a16:creationId xmlns:a16="http://schemas.microsoft.com/office/drawing/2014/main" id="{6F3DE921-8A99-4C26-9B28-3B83D8F0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67607" cy="533400"/>
          </a:xfrm>
        </p:spPr>
        <p:txBody>
          <a:bodyPr>
            <a:noAutofit/>
          </a:bodyPr>
          <a:lstStyle/>
          <a:p>
            <a:pPr algn="l"/>
            <a:r>
              <a:rPr lang="en-GB" sz="3200" kern="0" dirty="0">
                <a:solidFill>
                  <a:srgbClr val="0B33B5"/>
                </a:solidFill>
              </a:rPr>
              <a:t>Meridional Heat Transport Estimate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410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099330"/>
            <a:ext cx="3245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Inferred from DEEP-C surface energy flux data (</a:t>
            </a:r>
            <a:r>
              <a:rPr lang="en-GB" sz="2000" dirty="0">
                <a:latin typeface="+mn-lt"/>
                <a:hlinkClick r:id="rId3"/>
              </a:rPr>
              <a:t>Liu et al. 2017 JGR</a:t>
            </a:r>
            <a:r>
              <a:rPr lang="en-GB" sz="2000" dirty="0">
                <a:latin typeface="+mn-lt"/>
              </a:rPr>
              <a:t>) &amp; ocean heating (</a:t>
            </a:r>
            <a:r>
              <a:rPr lang="en-GB" sz="2000" dirty="0">
                <a:latin typeface="+mn-lt"/>
                <a:hlinkClick r:id="rId4"/>
              </a:rPr>
              <a:t>Roemmich et al 2015</a:t>
            </a:r>
            <a:r>
              <a:rPr lang="en-GB" sz="2000" dirty="0">
                <a:latin typeface="+mn-lt"/>
              </a:rPr>
              <a:t>) 2006-2013</a:t>
            </a:r>
          </a:p>
          <a:p>
            <a:pPr algn="l"/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Sensitivity of method to land flux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733800" y="5334000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9054" y="5944023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2686"/>
          <a:stretch/>
        </p:blipFill>
        <p:spPr>
          <a:xfrm>
            <a:off x="5889523" y="3764632"/>
            <a:ext cx="2903204" cy="261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388620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Zonal land correction</a:t>
            </a:r>
          </a:p>
        </p:txBody>
      </p: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8982BB4E-8A52-44A5-A171-40468B33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29" y="3686959"/>
            <a:ext cx="5260272" cy="305440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6592" y="222191"/>
            <a:ext cx="6287616" cy="533400"/>
          </a:xfrm>
        </p:spPr>
        <p:txBody>
          <a:bodyPr>
            <a:noAutofit/>
          </a:bodyPr>
          <a:lstStyle/>
          <a:p>
            <a:pPr algn="l"/>
            <a:r>
              <a:rPr lang="en-GB" sz="3000" kern="0" dirty="0">
                <a:solidFill>
                  <a:srgbClr val="0B33B5"/>
                </a:solidFill>
              </a:rPr>
              <a:t>Inferred ocean heat transport@26</a:t>
            </a:r>
            <a:r>
              <a:rPr lang="en-GB" sz="3000" kern="0" baseline="30000" dirty="0">
                <a:solidFill>
                  <a:srgbClr val="0B33B5"/>
                </a:solidFill>
              </a:rPr>
              <a:t>o</a:t>
            </a:r>
            <a:r>
              <a:rPr lang="en-GB" sz="3000" kern="0" dirty="0">
                <a:solidFill>
                  <a:srgbClr val="0B33B5"/>
                </a:solidFill>
              </a:rPr>
              <a:t>N</a:t>
            </a:r>
            <a:endParaRPr lang="en-GB" sz="3000" dirty="0">
              <a:solidFill>
                <a:srgbClr val="0B33B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6678"/>
            <a:ext cx="5181600" cy="261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82" y="835293"/>
            <a:ext cx="31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(2017) GRL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514" y="1019959"/>
            <a:ext cx="2763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Compare indirect method with RAPID observations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Is </a:t>
            </a:r>
            <a:r>
              <a:rPr lang="en-GB" sz="2200" dirty="0">
                <a:latin typeface="+mn-lt"/>
                <a:hlinkClick r:id="rId4"/>
              </a:rPr>
              <a:t>TF2017</a:t>
            </a:r>
            <a:r>
              <a:rPr lang="en-GB" sz="2200" dirty="0">
                <a:latin typeface="+mn-lt"/>
              </a:rPr>
              <a:t> discrepancy due to lack of land F</a:t>
            </a:r>
            <a:r>
              <a:rPr lang="en-GB" sz="2200" baseline="-25000" dirty="0">
                <a:latin typeface="+mn-lt"/>
              </a:rPr>
              <a:t>s</a:t>
            </a:r>
            <a:r>
              <a:rPr lang="en-GB" sz="2200" dirty="0">
                <a:latin typeface="+mn-lt"/>
              </a:rPr>
              <a:t> adjustment?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Ocean heating from ORAS4 (0-700m).</a:t>
            </a:r>
          </a:p>
          <a:p>
            <a:pPr algn="l"/>
            <a:r>
              <a:rPr lang="en-GB" sz="2200" dirty="0">
                <a:latin typeface="+mn-lt"/>
              </a:rPr>
              <a:t>Better agreement after land Fs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5076056" y="2420888"/>
            <a:ext cx="1073458" cy="18247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5796136" y="4581128"/>
            <a:ext cx="353378" cy="172631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" y="4753759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266B04CD-9D71-42DA-845E-4EDD415D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188640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8668" y="301285"/>
            <a:ext cx="6221564" cy="484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B33B5"/>
                </a:solidFill>
              </a:rPr>
              <a:t>Coupled Energy and Water 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0" y="1298161"/>
            <a:ext cx="4618336" cy="73343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396801" y="882429"/>
            <a:ext cx="4272213" cy="571492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Variational</a:t>
            </a:r>
            <a:r>
              <a:rPr lang="en-GB" sz="3600" dirty="0"/>
              <a:t> analysis of TOA and Surface Energy and Water cycles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Follows work by </a:t>
            </a:r>
            <a:r>
              <a:rPr lang="en-GB" sz="3600" dirty="0">
                <a:hlinkClick r:id="rId3"/>
              </a:rPr>
              <a:t>L’Ecuyer et al (2015) J. </a:t>
            </a:r>
            <a:r>
              <a:rPr lang="en-GB" sz="3600" dirty="0" err="1">
                <a:hlinkClick r:id="rId3"/>
              </a:rPr>
              <a:t>Clim</a:t>
            </a:r>
            <a:r>
              <a:rPr lang="en-GB" sz="3600" dirty="0"/>
              <a:t>, </a:t>
            </a:r>
            <a:r>
              <a:rPr lang="en-GB" sz="3600" dirty="0">
                <a:hlinkClick r:id="rId4"/>
              </a:rPr>
              <a:t>Liu et al (2015) JGR</a:t>
            </a:r>
            <a:endParaRPr lang="en-GB" sz="3600" dirty="0"/>
          </a:p>
          <a:p>
            <a:r>
              <a:rPr lang="en-GB" sz="3600" dirty="0"/>
              <a:t>Uses CERES + Multi-EO products (from L’Ecuyer) and ERA Interim transports + N Atlantic/Arctic ocean transport constraint + Land surface heat flux constraint.</a:t>
            </a:r>
          </a:p>
          <a:p>
            <a:r>
              <a:rPr lang="en-GB" sz="3600" dirty="0"/>
              <a:t>Treats Radiation (SW/LW) and Latent/ Sensible  fluxes separately</a:t>
            </a:r>
          </a:p>
          <a:p>
            <a:r>
              <a:rPr lang="en-GB" sz="3600" dirty="0"/>
              <a:t>Solve over 7 Land areas, 9 Ocean areas with 14 </a:t>
            </a:r>
            <a:r>
              <a:rPr lang="en-GB" sz="3600" dirty="0" err="1"/>
              <a:t>d.o.f</a:t>
            </a:r>
            <a:r>
              <a:rPr lang="en-GB" sz="3600" dirty="0"/>
              <a:t>. (fluxes) for each region = </a:t>
            </a:r>
            <a:r>
              <a:rPr lang="en-GB" sz="3600" i="1" dirty="0"/>
              <a:t>224 degrees of freedom</a:t>
            </a:r>
          </a:p>
          <a:p>
            <a:r>
              <a:rPr lang="en-GB" sz="3600" dirty="0"/>
              <a:t>Excellent preliminary balanced adjustments to all fluxes</a:t>
            </a:r>
          </a:p>
          <a:p>
            <a:r>
              <a:rPr lang="en-GB" sz="3600" dirty="0"/>
              <a:t>Could apply these as low resolution adjustments to higher resolution product </a:t>
            </a:r>
            <a:r>
              <a:rPr lang="en-GB" sz="3600" dirty="0" err="1"/>
              <a:t>eg</a:t>
            </a:r>
            <a:r>
              <a:rPr lang="en-GB" sz="3600" dirty="0"/>
              <a:t> as in </a:t>
            </a:r>
            <a:r>
              <a:rPr lang="en-GB" sz="3600" dirty="0">
                <a:hlinkClick r:id="rId5"/>
              </a:rPr>
              <a:t>Liu et al (2017) JGR</a:t>
            </a:r>
            <a:endParaRPr lang="en-GB" sz="3600" dirty="0"/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6884"/>
            <a:ext cx="4148361" cy="2320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28" y="4139328"/>
            <a:ext cx="4157452" cy="2314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054477"/>
            <a:ext cx="35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Results - </a:t>
            </a:r>
            <a:r>
              <a:rPr lang="en-GB" b="1" dirty="0"/>
              <a:t>See poster </a:t>
            </a:r>
            <a:r>
              <a:rPr lang="en-GB" b="1" u="sng" dirty="0"/>
              <a:t>54</a:t>
            </a:r>
            <a:r>
              <a:rPr lang="en-GB" b="1" dirty="0"/>
              <a:t> by Keith Haines et 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9202" y="6444044"/>
            <a:ext cx="33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L’Ecuyer et al </a:t>
            </a:r>
            <a:r>
              <a:rPr lang="en-GB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7451" y="403907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Wm</a:t>
            </a:r>
            <a:r>
              <a:rPr lang="en-GB" b="1" baseline="30000" dirty="0"/>
              <a:t>-2</a:t>
            </a:r>
          </a:p>
        </p:txBody>
      </p:sp>
      <p:pic>
        <p:nvPicPr>
          <p:cNvPr id="12" name="Picture 2" descr="NCEO - National Centre for Earth Observation">
            <a:extLst>
              <a:ext uri="{FF2B5EF4-FFF2-40B4-BE49-F238E27FC236}">
                <a16:creationId xmlns:a16="http://schemas.microsoft.com/office/drawing/2014/main" id="{1B6B45E8-57D6-4A5C-928E-E30C31A9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9872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16233</TotalTime>
  <Words>1560</Words>
  <Application>Microsoft Office PowerPoint</Application>
  <PresentationFormat>On-screen Show (4:3)</PresentationFormat>
  <Paragraphs>168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1_Default Design</vt:lpstr>
      <vt:lpstr>UoR Theme</vt:lpstr>
      <vt:lpstr>1_UoR Theme</vt:lpstr>
      <vt:lpstr>2_UoR Theme</vt:lpstr>
      <vt:lpstr>3_UoR Theme</vt:lpstr>
      <vt:lpstr>PowerPoint Presentation</vt:lpstr>
      <vt:lpstr>Variation in Earth’s global energy imbalance since the 1980s</vt:lpstr>
      <vt:lpstr>Advancing understanding of volcanic aerosol effects on climate</vt:lpstr>
      <vt:lpstr>New global surface flux estimates</vt:lpstr>
      <vt:lpstr>Has increased evaporation driven East Pacific cooling?</vt:lpstr>
      <vt:lpstr>Cross-hemispheric energy transport &amp; precipitation biases</vt:lpstr>
      <vt:lpstr>Meridional Heat Transport Estimate</vt:lpstr>
      <vt:lpstr>Inferred ocean heat transport@26oN</vt:lpstr>
      <vt:lpstr>PowerPoint Presentation</vt:lpstr>
      <vt:lpstr>Conclusions</vt:lpstr>
      <vt:lpstr>PowerPoint Presentation</vt:lpstr>
      <vt:lpstr>Coupled Energy &amp; Water Cycle</vt:lpstr>
      <vt:lpstr>Coupled Energy &amp; Water Cycle</vt:lpstr>
      <vt:lpstr>Coupled Energy &amp; Water Cycle</vt:lpstr>
      <vt:lpstr>Summary</vt:lpstr>
      <vt:lpstr>Feedbacks on internal and forced climate change involving regional energy budget</vt:lpstr>
      <vt:lpstr>Improved global energy imbalance estimates</vt:lpstr>
      <vt:lpstr>Evaluation of turbulent flux changes    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1831</cp:revision>
  <cp:lastPrinted>2015-06-08T13:57:33Z</cp:lastPrinted>
  <dcterms:created xsi:type="dcterms:W3CDTF">2001-08-31T10:10:14Z</dcterms:created>
  <dcterms:modified xsi:type="dcterms:W3CDTF">2017-06-27T21:11:54Z</dcterms:modified>
</cp:coreProperties>
</file>