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4" r:id="rId1"/>
    <p:sldMasterId id="2147483735" r:id="rId2"/>
    <p:sldMasterId id="2147483792" r:id="rId3"/>
    <p:sldMasterId id="2147483826" r:id="rId4"/>
  </p:sldMasterIdLst>
  <p:notesMasterIdLst>
    <p:notesMasterId r:id="rId25"/>
  </p:notesMasterIdLst>
  <p:handoutMasterIdLst>
    <p:handoutMasterId r:id="rId26"/>
  </p:handoutMasterIdLst>
  <p:sldIdLst>
    <p:sldId id="265" r:id="rId5"/>
    <p:sldId id="302" r:id="rId6"/>
    <p:sldId id="347" r:id="rId7"/>
    <p:sldId id="348" r:id="rId8"/>
    <p:sldId id="349" r:id="rId9"/>
    <p:sldId id="351" r:id="rId10"/>
    <p:sldId id="352" r:id="rId11"/>
    <p:sldId id="369" r:id="rId12"/>
    <p:sldId id="299" r:id="rId13"/>
    <p:sldId id="296" r:id="rId14"/>
    <p:sldId id="346" r:id="rId15"/>
    <p:sldId id="368" r:id="rId16"/>
    <p:sldId id="370" r:id="rId17"/>
    <p:sldId id="361" r:id="rId18"/>
    <p:sldId id="367" r:id="rId19"/>
    <p:sldId id="315" r:id="rId20"/>
    <p:sldId id="325" r:id="rId21"/>
    <p:sldId id="326" r:id="rId22"/>
    <p:sldId id="327" r:id="rId23"/>
    <p:sldId id="324" r:id="rId24"/>
  </p:sldIdLst>
  <p:sldSz cx="9144000" cy="6858000" type="screen4x3"/>
  <p:notesSz cx="6718300" cy="98679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AngsanaUPC" panose="02020603050405020304" pitchFamily="18" charset="-34"/>
      <p:regular r:id="rId31"/>
      <p:bold r:id="rId32"/>
      <p:italic r:id="rId33"/>
      <p:boldItalic r:id="rId34"/>
    </p:embeddedFont>
    <p:embeddedFont>
      <p:font typeface="Cambria Math" panose="02040503050406030204" pitchFamily="18" charset="0"/>
      <p:regular r:id="rId35"/>
    </p:embeddedFont>
    <p:embeddedFont>
      <p:font typeface="Effra Light" panose="020B0604020202020204" charset="0"/>
      <p:regular r:id="rId36"/>
      <p:italic r:id="rId37"/>
    </p:embeddedFont>
    <p:embeddedFont>
      <p:font typeface="Effra Bold" panose="020B0604020202020204" charset="0"/>
      <p:bold r:id="rId38"/>
    </p:embeddedFont>
    <p:embeddedFont>
      <p:font typeface="Rdg Vesta" panose="02000503060000020004" charset="0"/>
      <p:regular r:id="rId39"/>
      <p:bold r:id="rId40"/>
      <p:italic r:id="rId41"/>
      <p:boldItalic r:id="rId42"/>
    </p:embeddedFont>
    <p:embeddedFont>
      <p:font typeface="Effra" panose="020B0604020202020204" charset="0"/>
      <p:regular r:id="rId43"/>
      <p:bold r:id="rId44"/>
      <p:italic r:id="rId45"/>
      <p:boldItalic r:id="rId46"/>
    </p:embeddedFont>
    <p:embeddedFont>
      <p:font typeface="Effra Heavy" panose="020B0604020202020204" charset="0"/>
      <p:bold r:id="rId47"/>
      <p:boldItalic r:id="rId48"/>
    </p:embeddedFont>
  </p:embeddedFont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+mn-lt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+mn-lt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+mn-lt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+mn-lt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2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2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2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2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8">
          <p15:clr>
            <a:srgbClr val="A4A3A4"/>
          </p15:clr>
        </p15:guide>
        <p15:guide id="2" pos="21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000000"/>
    <a:srgbClr val="9894F0"/>
    <a:srgbClr val="FDFDFD"/>
    <a:srgbClr val="D799A1"/>
    <a:srgbClr val="BF0071"/>
    <a:srgbClr val="7EAF35"/>
    <a:srgbClr val="F3F3F3"/>
    <a:srgbClr val="F0F0F0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11" autoAdjust="0"/>
    <p:restoredTop sz="90081" autoAdjust="0"/>
  </p:normalViewPr>
  <p:slideViewPr>
    <p:cSldViewPr showGuides="1">
      <p:cViewPr varScale="1">
        <p:scale>
          <a:sx n="57" d="100"/>
          <a:sy n="57" d="100"/>
        </p:scale>
        <p:origin x="-6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113" d="100"/>
          <a:sy n="113" d="100"/>
        </p:scale>
        <p:origin x="-1326" y="-102"/>
      </p:cViewPr>
      <p:guideLst>
        <p:guide orient="horz" pos="3108"/>
        <p:guide pos="21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9" Type="http://schemas.openxmlformats.org/officeDocument/2006/relationships/font" Target="fonts/font13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font" Target="fonts/font21.fntdata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font" Target="fonts/font20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3.fntdata"/><Relationship Id="rId41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font" Target="fonts/font22.fntdata"/><Relationship Id="rId8" Type="http://schemas.openxmlformats.org/officeDocument/2006/relationships/slide" Target="slides/slide4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 altLang="en-US" dirty="0">
              <a:latin typeface="Effra" panose="020B0603020203020204" pitchFamily="34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6825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GB" altLang="en-US" dirty="0">
              <a:latin typeface="Effra" panose="020B0603020203020204" pitchFamily="34" charset="0"/>
            </a:endParaRPr>
          </a:p>
        </p:txBody>
      </p:sp>
      <p:sp>
        <p:nvSpPr>
          <p:cNvPr id="459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4188"/>
            <a:ext cx="29114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 altLang="en-US" dirty="0">
              <a:latin typeface="Effra" panose="020B0603020203020204" pitchFamily="34" charset="0"/>
            </a:endParaRPr>
          </a:p>
        </p:txBody>
      </p:sp>
      <p:sp>
        <p:nvSpPr>
          <p:cNvPr id="459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6825" y="9374188"/>
            <a:ext cx="29114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BDED6D5-33CC-49C8-A14A-4660977D1BEE}" type="slidenum">
              <a:rPr lang="en-GB" altLang="en-US">
                <a:latin typeface="Effra" panose="020B0603020203020204" pitchFamily="34" charset="0"/>
              </a:rPr>
              <a:pPr/>
              <a:t>‹#›</a:t>
            </a:fld>
            <a:endParaRPr lang="en-GB" altLang="en-US" dirty="0">
              <a:latin typeface="Effra" panose="020B06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499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Effra" panose="020B0603020203020204" pitchFamily="34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5238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Effra" panose="020B0603020203020204" pitchFamily="34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3763" y="739775"/>
            <a:ext cx="49339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687888"/>
            <a:ext cx="5375275" cy="444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Master text styles</a:t>
            </a:r>
          </a:p>
          <a:p>
            <a:pPr lvl="1"/>
            <a:r>
              <a:rPr lang="en-GB" altLang="en-US" dirty="0" smtClean="0"/>
              <a:t>Second level</a:t>
            </a:r>
          </a:p>
          <a:p>
            <a:pPr lvl="2"/>
            <a:r>
              <a:rPr lang="en-GB" altLang="en-US" dirty="0" smtClean="0"/>
              <a:t>Third level</a:t>
            </a:r>
          </a:p>
          <a:p>
            <a:pPr lvl="3"/>
            <a:r>
              <a:rPr lang="en-GB" altLang="en-US" dirty="0" smtClean="0"/>
              <a:t>Fourth level</a:t>
            </a:r>
          </a:p>
          <a:p>
            <a:pPr lvl="4"/>
            <a:r>
              <a:rPr lang="en-GB" altLang="en-US" dirty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Effra" panose="020B0603020203020204" pitchFamily="34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5238" y="937260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Effra" panose="020B0603020203020204" pitchFamily="34" charset="0"/>
              </a:defRPr>
            </a:lvl1pPr>
          </a:lstStyle>
          <a:p>
            <a:fld id="{A3ADB805-8BF7-47B5-B5FB-292FECAF2630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8646541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ffra" panose="020B0603020203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ffra" panose="020B0603020203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ffra" panose="020B0603020203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ffra" panose="020B0603020203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ffra" panose="020B0603020203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1281113"/>
            <a:r>
              <a:rPr lang="en-GB" sz="1200" b="1" dirty="0" err="1" smtClean="0">
                <a:solidFill>
                  <a:schemeClr val="tx1"/>
                </a:solidFill>
              </a:rPr>
              <a:t>Fi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gure</a:t>
            </a:r>
            <a:r>
              <a:rPr lang="en-US" sz="1200" b="1" dirty="0" smtClean="0">
                <a:solidFill>
                  <a:schemeClr val="tx1"/>
                </a:solidFill>
              </a:rPr>
              <a:t> 3 </a:t>
            </a:r>
            <a:r>
              <a:rPr lang="en-US" sz="1200" dirty="0" smtClean="0">
                <a:solidFill>
                  <a:schemeClr val="tx1"/>
                </a:solidFill>
              </a:rPr>
              <a:t>(a) Global annual average net TOA flux from CERES observations and (b) ERA Interim reanalysis are anchored to an estimate of Earth’s heating rate for 2006–2010 </a:t>
            </a:r>
            <a:r>
              <a:rPr lang="en-US" sz="1200" baseline="30000" dirty="0" smtClean="0">
                <a:solidFill>
                  <a:schemeClr val="tx1"/>
                </a:solidFill>
              </a:rPr>
              <a:t>5</a:t>
            </a:r>
            <a:r>
              <a:rPr lang="en-US" sz="1200" dirty="0" smtClean="0">
                <a:solidFill>
                  <a:schemeClr val="tx1"/>
                </a:solidFill>
              </a:rPr>
              <a:t>  The Pacific Marine Environmental Laboratory/Jet Propulsion Laboratory/Joint Institute for Marine and Atmospheric Research (PMEL/JPL/JIMAR) ocean heating rate estimates</a:t>
            </a:r>
            <a:r>
              <a:rPr lang="en-US" sz="1200" baseline="30000" dirty="0" smtClean="0">
                <a:solidFill>
                  <a:schemeClr val="tx1"/>
                </a:solidFill>
              </a:rPr>
              <a:t>4</a:t>
            </a:r>
            <a:r>
              <a:rPr lang="en-US" sz="1200" dirty="0" smtClean="0">
                <a:solidFill>
                  <a:schemeClr val="tx1"/>
                </a:solidFill>
              </a:rPr>
              <a:t> use data from Argo and World Ocean Database 2009; uncertainties for upper ocean heating rates are given at one-standard error derived from sampling uncertainties. The gray bar in (b) corresponds to one standard deviation about the 2001–2010 average net TOA flux of 15 CMIP3 models</a:t>
            </a:r>
            <a:r>
              <a:rPr lang="en-US" sz="1000" dirty="0" smtClean="0">
                <a:solidFill>
                  <a:schemeClr val="tx1"/>
                </a:solidFill>
              </a:rPr>
              <a:t>.</a:t>
            </a:r>
            <a:endParaRPr lang="en-GB" sz="1000" dirty="0" smtClean="0">
              <a:solidFill>
                <a:schemeClr val="tx1"/>
              </a:solidFill>
            </a:endParaRPr>
          </a:p>
          <a:p>
            <a:pPr defTabSz="1281113"/>
            <a:r>
              <a:rPr lang="en-GB" sz="1000" dirty="0" smtClean="0"/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DB257-6FD9-4ABC-A90E-F8C2E44FE70D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059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9A8A42-CDD3-483B-A525-DE73108F9D72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090379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plash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38125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5000" dirty="0">
                <a:solidFill>
                  <a:schemeClr val="tx1"/>
                </a:solidFill>
                <a:latin typeface="+mj-lt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accent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 smtClean="0"/>
              <a:t>Education is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accent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83806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22825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46638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81706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0567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tx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46538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 marL="18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1pPr>
            <a:lvl2pPr marL="54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3656A"/>
              </a:buClr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90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126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&gt;"/>
              <a:tabLst/>
              <a:defRPr>
                <a:solidFill>
                  <a:schemeClr val="tx2"/>
                </a:solidFill>
              </a:defRPr>
            </a:lvl4pPr>
            <a:lvl5pPr marL="162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-"/>
              <a:tabLst/>
              <a:defRPr>
                <a:solidFill>
                  <a:schemeClr val="tx2"/>
                </a:solidFill>
              </a:defRPr>
            </a:lvl5pPr>
          </a:lstStyle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180000" marR="0" lvl="1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80000" marR="0" lvl="2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80000" marR="0" lvl="3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180000" marR="0" lvl="4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Fifth level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1692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3119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1231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1231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F6A46F-80AB-49F3-8C7E-9717ED94545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63104412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AB62B-0FC4-4713-BBFC-824CFFB876A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5404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59ADC-4877-4708-9A3B-6A9CFB58C75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873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28EE7-BD90-48A5-8D65-58DEFB005D2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4170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6C144-8C7D-413F-9A76-F6CCE4ADD30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7592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2399B-09C2-4AEA-9C1D-F281F2B52C2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4695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3068F-F456-4397-B194-A222F97D865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6760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E108D-53FF-46DF-8AE1-E09E673ACFE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2262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F1BB6-965D-4960-9773-5A383271DA6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8829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A3A92-A3BB-47C9-B202-6CBF5027B34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1357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CCFF3-867D-4A13-A867-19531170F49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361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Title Slide (Gre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3" name="Rectangle 22"/>
          <p:cNvSpPr/>
          <p:nvPr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dirty="0" smtClean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8280000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dirty="0" smtClean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 smtClean="0"/>
              <a:t>Wednesday, 11 June 2014</a:t>
            </a:r>
            <a:endParaRPr lang="en-GB" dirty="0"/>
          </a:p>
        </p:txBody>
      </p:sp>
      <p:pic>
        <p:nvPicPr>
          <p:cNvPr id="32" name="Picture 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Unit name here, max 2 line, adjust width of box if required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picture. Visit www.reading.ac.uk/imagebank for more.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Effra"/>
              </a:rPr>
              <a:t>Copyright University of Reading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Effr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5AE93-A2AC-4450-9303-8CA8F43E637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6141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9EF5B-9DAB-4491-B320-4BD375E69F7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3605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4F944D-2272-47F7-8969-DDDA77676334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11560" y="6429938"/>
            <a:ext cx="7308304" cy="3970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sz="1800" kern="0" dirty="0">
                <a:solidFill>
                  <a:srgbClr val="FFFFFF"/>
                </a:solidFill>
                <a:latin typeface="Rdg Vesta"/>
              </a:rPr>
              <a:t>	</a:t>
            </a:r>
            <a:r>
              <a:rPr lang="en-US" sz="1800" kern="0" dirty="0" err="1" smtClean="0">
                <a:solidFill>
                  <a:srgbClr val="FFFFFF"/>
                </a:solidFill>
                <a:latin typeface="Rdg Vesta"/>
              </a:rPr>
              <a:t>RMetS</a:t>
            </a:r>
            <a:r>
              <a:rPr lang="en-US" sz="1800" kern="0" dirty="0" smtClean="0">
                <a:solidFill>
                  <a:srgbClr val="FFFFFF"/>
                </a:solidFill>
                <a:latin typeface="Rdg Vesta"/>
              </a:rPr>
              <a:t> SE Meeting, Reading Town Hall, 2014</a:t>
            </a:r>
            <a:endParaRPr lang="en-US" sz="1600" kern="0" dirty="0">
              <a:solidFill>
                <a:srgbClr val="FFFFFF"/>
              </a:solidFill>
              <a:latin typeface="Rdg Vesta"/>
            </a:endParaRPr>
          </a:p>
        </p:txBody>
      </p:sp>
    </p:spTree>
    <p:extLst>
      <p:ext uri="{BB962C8B-B14F-4D97-AF65-F5344CB8AC3E}">
        <p14:creationId xmlns:p14="http://schemas.microsoft.com/office/powerpoint/2010/main" val="107563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4F944D-2272-47F7-8969-DDDA77676334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11560" y="6429938"/>
            <a:ext cx="7308304" cy="3970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sz="1800" kern="0" dirty="0">
                <a:solidFill>
                  <a:srgbClr val="FFFFFF"/>
                </a:solidFill>
                <a:latin typeface="Rdg Vesta"/>
              </a:rPr>
              <a:t>	Year 12 Symposium, University of Reading, </a:t>
            </a:r>
            <a:r>
              <a:rPr lang="en-US" sz="1800" kern="0" dirty="0" smtClean="0">
                <a:solidFill>
                  <a:srgbClr val="FFFFFF"/>
                </a:solidFill>
                <a:latin typeface="Rdg Vesta"/>
              </a:rPr>
              <a:t>2013</a:t>
            </a:r>
            <a:endParaRPr lang="en-US" sz="1600" kern="0" dirty="0">
              <a:solidFill>
                <a:srgbClr val="FFFFFF"/>
              </a:solidFill>
              <a:latin typeface="Rdg Vesta"/>
            </a:endParaRPr>
          </a:p>
        </p:txBody>
      </p:sp>
    </p:spTree>
    <p:extLst>
      <p:ext uri="{BB962C8B-B14F-4D97-AF65-F5344CB8AC3E}">
        <p14:creationId xmlns:p14="http://schemas.microsoft.com/office/powerpoint/2010/main" val="62893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9A8A42-CDD3-483B-A525-DE73108F9D72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6180369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F6A46F-80AB-49F3-8C7E-9717ED945456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848419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Title Slide (Gre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dirty="0" smtClean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8280000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dirty="0" smtClean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E0E0E1"/>
                </a:solidFill>
              </a:rPr>
              <a:pPr/>
              <a:t>‹#›</a:t>
            </a:fld>
            <a:endParaRPr lang="en-GB" altLang="en-US" dirty="0">
              <a:solidFill>
                <a:srgbClr val="E0E0E1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 smtClean="0">
                <a:solidFill>
                  <a:srgbClr val="E0E0E1"/>
                </a:solidFill>
              </a:rPr>
              <a:t>Wednesday, 11 June 2014</a:t>
            </a:r>
            <a:endParaRPr lang="en-GB" dirty="0">
              <a:solidFill>
                <a:srgbClr val="E0E0E1"/>
              </a:solidFill>
            </a:endParaRPr>
          </a:p>
        </p:txBody>
      </p:sp>
      <p:pic>
        <p:nvPicPr>
          <p:cNvPr id="32" name="Picture 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Unit name here, max 2 line, adjust width of box if required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picture. Visit www.reading.ac.uk/imagebank for more.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ct val="20000"/>
              </a:spcBef>
              <a:buClr>
                <a:srgbClr val="D2002E"/>
              </a:buClr>
              <a:buFont typeface="Arial" charset="0"/>
              <a:buNone/>
              <a:defRPr/>
            </a:pPr>
            <a:r>
              <a:rPr lang="en-GB" sz="800" kern="0" dirty="0" smtClean="0">
                <a:solidFill>
                  <a:srgbClr val="E0E0E1"/>
                </a:solidFill>
              </a:rPr>
              <a:t>Copyright University of Reading</a:t>
            </a:r>
            <a:endParaRPr lang="en-GB" sz="800" kern="0" dirty="0">
              <a:solidFill>
                <a:srgbClr val="E0E0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1738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 (Colour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pic>
        <p:nvPicPr>
          <p:cNvPr id="2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 userDrawn="1"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7920038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dirty="0" smtClean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E0E0E1"/>
                </a:solidFill>
              </a:rPr>
              <a:pPr/>
              <a:t>‹#›</a:t>
            </a:fld>
            <a:endParaRPr lang="en-GB" altLang="en-US" dirty="0">
              <a:solidFill>
                <a:srgbClr val="E0E0E1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pic>
        <p:nvPicPr>
          <p:cNvPr id="32" name="Picture 5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dirty="0" smtClean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Unit name here, max 2 line, adjust width of box if required</a:t>
            </a:r>
            <a:endParaRPr lang="en-GB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237312"/>
            <a:ext cx="2895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smtClean="0">
                <a:solidFill>
                  <a:srgbClr val="E0E0E1"/>
                </a:solidFill>
              </a:rPr>
              <a:t>Copyright University of Reading</a:t>
            </a:r>
            <a:endParaRPr lang="en-GB" dirty="0">
              <a:solidFill>
                <a:srgbClr val="E0E0E1"/>
              </a:solidFill>
            </a:endParaRP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 smtClean="0">
                <a:solidFill>
                  <a:srgbClr val="E0E0E1"/>
                </a:solidFill>
              </a:rPr>
              <a:t>Wednesday, 11 June 2014</a:t>
            </a:r>
            <a:endParaRPr lang="en-GB" dirty="0">
              <a:solidFill>
                <a:srgbClr val="E0E0E1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ct val="20000"/>
              </a:spcBef>
              <a:buClr>
                <a:srgbClr val="D2002E"/>
              </a:buClr>
              <a:buFont typeface="Arial" charset="0"/>
              <a:buNone/>
              <a:defRPr/>
            </a:pPr>
            <a:r>
              <a:rPr lang="en-GB" sz="800" kern="0" dirty="0" smtClean="0">
                <a:solidFill>
                  <a:srgbClr val="E0E0E1"/>
                </a:solidFill>
              </a:rPr>
              <a:t>Copyright University of Reading</a:t>
            </a:r>
            <a:endParaRPr lang="en-GB" sz="800" kern="0" dirty="0">
              <a:solidFill>
                <a:srgbClr val="E0E0E1"/>
              </a:solidFill>
            </a:endParaRP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picture. Visit www.reading.ac.uk/imagebank for more.</a:t>
            </a:r>
          </a:p>
        </p:txBody>
      </p:sp>
    </p:spTree>
    <p:extLst>
      <p:ext uri="{BB962C8B-B14F-4D97-AF65-F5344CB8AC3E}">
        <p14:creationId xmlns:p14="http://schemas.microsoft.com/office/powerpoint/2010/main" val="16077321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F6A46F-80AB-49F3-8C7E-9717ED945456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2193080768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9A8A42-CDD3-483B-A525-DE73108F9D72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047151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 (Colour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 userDrawn="1"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7920038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dirty="0" smtClean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sp>
        <p:nvSpPr>
          <p:cNvPr id="28" name="TextBox 2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IMPACT</a:t>
            </a:r>
          </a:p>
        </p:txBody>
      </p:sp>
      <p:pic>
        <p:nvPicPr>
          <p:cNvPr id="32" name="Picture 5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dirty="0" smtClean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Unit name here, max 2 line, adjust width of box if required</a:t>
            </a:r>
            <a:endParaRPr lang="en-GB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237312"/>
            <a:ext cx="2895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smtClean="0"/>
              <a:t>Copyright University of Reading</a:t>
            </a:r>
            <a:endParaRPr lang="en-GB" dirty="0"/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 smtClean="0"/>
              <a:t>Wednesday, 11 June 2014</a:t>
            </a:r>
            <a:endParaRPr lang="en-GB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Effra"/>
              </a:rPr>
              <a:t>Copyright University of Reading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Effra"/>
            </a:endParaRP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picture. Visit www.reading.ac.uk/imagebank for more.</a:t>
            </a:r>
          </a:p>
        </p:txBody>
      </p:sp>
    </p:spTree>
    <p:extLst>
      <p:ext uri="{BB962C8B-B14F-4D97-AF65-F5344CB8AC3E}">
        <p14:creationId xmlns:p14="http://schemas.microsoft.com/office/powerpoint/2010/main" val="26910515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6499439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9650945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ection splash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52536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5000" dirty="0">
                <a:solidFill>
                  <a:srgbClr val="FFFFFF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bg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 smtClean="0"/>
              <a:t>Education is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bg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23678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plash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38125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5000" dirty="0">
                <a:solidFill>
                  <a:srgbClr val="50535A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accent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 smtClean="0"/>
              <a:t>Education is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accent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24407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56050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79297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27122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2400" dirty="0" err="1" smtClean="0">
              <a:solidFill>
                <a:srgbClr val="FFFFFF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4101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tx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2400" dirty="0" err="1" smtClean="0">
              <a:solidFill>
                <a:srgbClr val="FFFFFF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45285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2400" dirty="0" err="1" smtClean="0">
              <a:solidFill>
                <a:srgbClr val="FFFFFF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 marL="18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1pPr>
            <a:lvl2pPr marL="54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3656A"/>
              </a:buClr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90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126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&gt;"/>
              <a:tabLst/>
              <a:defRPr>
                <a:solidFill>
                  <a:schemeClr val="tx2"/>
                </a:solidFill>
              </a:defRPr>
            </a:lvl4pPr>
            <a:lvl5pPr marL="162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-"/>
              <a:tabLst/>
              <a:defRPr>
                <a:solidFill>
                  <a:schemeClr val="tx2"/>
                </a:solidFill>
              </a:defRPr>
            </a:lvl5pPr>
          </a:lstStyle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180000" marR="0" lvl="1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80000" marR="0" lvl="2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80000" marR="0" lvl="3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180000" marR="0" lvl="4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Fifth level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35837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F6A46F-80AB-49F3-8C7E-9717ED945456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2498505558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2400" dirty="0" err="1" smtClean="0">
              <a:solidFill>
                <a:srgbClr val="FFFFFF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5437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2400" dirty="0" err="1" smtClean="0">
              <a:solidFill>
                <a:srgbClr val="FFFFFF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340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2400" dirty="0" err="1" smtClean="0">
              <a:solidFill>
                <a:srgbClr val="FFFFFF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687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FFFFA-72EE-4341-AAC3-151A90D5E5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9527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9A8A42-CDD3-483B-A525-DE73108F9D72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2449702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F6A46F-80AB-49F3-8C7E-9717ED945456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800397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Title Slide (Gre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dirty="0" smtClean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8280000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dirty="0" smtClean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E0E0E1"/>
                </a:solidFill>
              </a:rPr>
              <a:pPr/>
              <a:t>‹#›</a:t>
            </a:fld>
            <a:endParaRPr lang="en-GB" altLang="en-US" dirty="0">
              <a:solidFill>
                <a:srgbClr val="E0E0E1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 smtClean="0">
                <a:solidFill>
                  <a:srgbClr val="E0E0E1"/>
                </a:solidFill>
              </a:rPr>
              <a:t>Wednesday, 11 June 2014</a:t>
            </a:r>
            <a:endParaRPr lang="en-GB" dirty="0">
              <a:solidFill>
                <a:srgbClr val="E0E0E1"/>
              </a:solidFill>
            </a:endParaRPr>
          </a:p>
        </p:txBody>
      </p:sp>
      <p:pic>
        <p:nvPicPr>
          <p:cNvPr id="32" name="Picture 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Unit name here, max 2 line, adjust width of box if required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picture. Visit www.reading.ac.uk/imagebank for more.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ct val="20000"/>
              </a:spcBef>
              <a:buClr>
                <a:srgbClr val="D2002E"/>
              </a:buClr>
              <a:buFont typeface="Arial" charset="0"/>
              <a:buNone/>
              <a:defRPr/>
            </a:pPr>
            <a:r>
              <a:rPr lang="en-GB" sz="800" kern="0" dirty="0" smtClean="0">
                <a:solidFill>
                  <a:srgbClr val="E0E0E1"/>
                </a:solidFill>
              </a:rPr>
              <a:t>Copyright University of Reading</a:t>
            </a:r>
            <a:endParaRPr lang="en-GB" sz="800" kern="0" dirty="0">
              <a:solidFill>
                <a:srgbClr val="E0E0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3395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 (Colour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pic>
        <p:nvPicPr>
          <p:cNvPr id="2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 userDrawn="1"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7920038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dirty="0" smtClean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E0E0E1"/>
                </a:solidFill>
              </a:rPr>
              <a:pPr/>
              <a:t>‹#›</a:t>
            </a:fld>
            <a:endParaRPr lang="en-GB" altLang="en-US" dirty="0">
              <a:solidFill>
                <a:srgbClr val="E0E0E1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pic>
        <p:nvPicPr>
          <p:cNvPr id="32" name="Picture 5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dirty="0" smtClean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Unit name here, max 2 line, adjust width of box if required</a:t>
            </a:r>
            <a:endParaRPr lang="en-GB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237312"/>
            <a:ext cx="2895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smtClean="0">
                <a:solidFill>
                  <a:srgbClr val="E0E0E1"/>
                </a:solidFill>
              </a:rPr>
              <a:t>Copyright University of Reading</a:t>
            </a:r>
            <a:endParaRPr lang="en-GB" dirty="0">
              <a:solidFill>
                <a:srgbClr val="E0E0E1"/>
              </a:solidFill>
            </a:endParaRP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 smtClean="0">
                <a:solidFill>
                  <a:srgbClr val="E0E0E1"/>
                </a:solidFill>
              </a:rPr>
              <a:t>Wednesday, 11 June 2014</a:t>
            </a:r>
            <a:endParaRPr lang="en-GB" dirty="0">
              <a:solidFill>
                <a:srgbClr val="E0E0E1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ct val="20000"/>
              </a:spcBef>
              <a:buClr>
                <a:srgbClr val="D2002E"/>
              </a:buClr>
              <a:buFont typeface="Arial" charset="0"/>
              <a:buNone/>
              <a:defRPr/>
            </a:pPr>
            <a:r>
              <a:rPr lang="en-GB" sz="800" kern="0" dirty="0" smtClean="0">
                <a:solidFill>
                  <a:srgbClr val="E0E0E1"/>
                </a:solidFill>
              </a:rPr>
              <a:t>Copyright University of Reading</a:t>
            </a:r>
            <a:endParaRPr lang="en-GB" sz="800" kern="0" dirty="0">
              <a:solidFill>
                <a:srgbClr val="E0E0E1"/>
              </a:solidFill>
            </a:endParaRP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picture. Visit www.reading.ac.uk/imagebank for more.</a:t>
            </a:r>
          </a:p>
        </p:txBody>
      </p:sp>
    </p:spTree>
    <p:extLst>
      <p:ext uri="{BB962C8B-B14F-4D97-AF65-F5344CB8AC3E}">
        <p14:creationId xmlns:p14="http://schemas.microsoft.com/office/powerpoint/2010/main" val="28014045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F6A46F-80AB-49F3-8C7E-9717ED945456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2780584112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9A8A42-CDD3-483B-A525-DE73108F9D72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434831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9A8A42-CDD3-483B-A525-DE73108F9D72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4848305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648240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4225859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ection splash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52536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5000" dirty="0">
                <a:solidFill>
                  <a:srgbClr val="FFFFFF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bg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 smtClean="0"/>
              <a:t>Education is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bg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7911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plash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38125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5000" dirty="0">
                <a:solidFill>
                  <a:srgbClr val="50535A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accent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 smtClean="0"/>
              <a:t>Education is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accent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47014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20188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3007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06764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2400" dirty="0" err="1" smtClean="0">
              <a:solidFill>
                <a:srgbClr val="FFFFFF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15889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tx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2400" dirty="0" err="1" smtClean="0">
              <a:solidFill>
                <a:srgbClr val="FFFFFF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18204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2400" dirty="0" err="1" smtClean="0">
              <a:solidFill>
                <a:srgbClr val="FFFFFF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 marL="18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1pPr>
            <a:lvl2pPr marL="54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3656A"/>
              </a:buClr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90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126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&gt;"/>
              <a:tabLst/>
              <a:defRPr>
                <a:solidFill>
                  <a:schemeClr val="tx2"/>
                </a:solidFill>
              </a:defRPr>
            </a:lvl4pPr>
            <a:lvl5pPr marL="162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-"/>
              <a:tabLst/>
              <a:defRPr>
                <a:solidFill>
                  <a:schemeClr val="tx2"/>
                </a:solidFill>
              </a:defRPr>
            </a:lvl5pPr>
          </a:lstStyle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180000" marR="0" lvl="1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80000" marR="0" lvl="2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80000" marR="0" lvl="3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180000" marR="0" lvl="4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Fifth level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369436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992143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2400" dirty="0" err="1" smtClean="0">
              <a:solidFill>
                <a:srgbClr val="FFFFFF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5930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2400" dirty="0" err="1" smtClean="0">
              <a:solidFill>
                <a:srgbClr val="FFFFFF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2382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2400" dirty="0" err="1" smtClean="0">
              <a:solidFill>
                <a:srgbClr val="FFFFFF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4999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FFFFA-72EE-4341-AAC3-151A90D5E5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8886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3068F-F456-4397-B194-A222F97D865E}" type="slidenum">
              <a:rPr lang="en-GB">
                <a:solidFill>
                  <a:srgbClr val="50535A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05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576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921445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ection splash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52536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5000" dirty="0">
                <a:solidFill>
                  <a:schemeClr val="bg1"/>
                </a:solidFill>
                <a:latin typeface="+mj-lt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bg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 smtClean="0"/>
              <a:t>Education is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bg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95263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1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56.xml"/><Relationship Id="rId21" Type="http://schemas.openxmlformats.org/officeDocument/2006/relationships/slideLayout" Target="../slideLayouts/slideLayout74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70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20" Type="http://schemas.openxmlformats.org/officeDocument/2006/relationships/slideLayout" Target="../slideLayouts/slideLayout73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63.xml"/><Relationship Id="rId1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Relationship Id="rId22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Picture 53" descr="Device-black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38150"/>
            <a:ext cx="11842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4800" y="1234800"/>
            <a:ext cx="8280000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4800" y="2214000"/>
            <a:ext cx="8280000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pic>
        <p:nvPicPr>
          <p:cNvPr id="1074" name="Picture 50" descr="Device-wine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576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079" name="Picture 55" descr="Device-white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chemeClr val="tx1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chemeClr val="tx1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chemeClr val="tx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tx1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chemeClr val="tx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tx1"/>
                </a:solidFill>
                <a:latin typeface="Effra Heavy" pitchFamily="34" charset="0"/>
              </a:rPr>
              <a:t>IMPACT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97" r:id="rId2"/>
    <p:sldLayoutId id="2147483705" r:id="rId3"/>
    <p:sldLayoutId id="2147483696" r:id="rId4"/>
    <p:sldLayoutId id="2147483698" r:id="rId5"/>
    <p:sldLayoutId id="2147483700" r:id="rId6"/>
    <p:sldLayoutId id="2147483701" r:id="rId7"/>
    <p:sldLayoutId id="2147483702" r:id="rId8"/>
    <p:sldLayoutId id="2147483706" r:id="rId9"/>
    <p:sldLayoutId id="2147483707" r:id="rId10"/>
    <p:sldLayoutId id="2147483708" r:id="rId11"/>
    <p:sldLayoutId id="2147483713" r:id="rId12"/>
    <p:sldLayoutId id="2147483709" r:id="rId13"/>
    <p:sldLayoutId id="2147483710" r:id="rId14"/>
    <p:sldLayoutId id="2147483711" r:id="rId15"/>
    <p:sldLayoutId id="2147483712" r:id="rId16"/>
    <p:sldLayoutId id="2147483714" r:id="rId17"/>
    <p:sldLayoutId id="2147483715" r:id="rId18"/>
    <p:sldLayoutId id="2147483716" r:id="rId19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 bldLvl="5">
        <p:tmplLst>
          <p:tmpl lvl="1">
            <p:tnLst>
              <p:par>
                <p:cTn presetID="10" presetClass="entr" presetSubtype="0" fill="hold" nodeType="click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cap="all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9pPr>
    </p:titleStyle>
    <p:bodyStyle>
      <a:lvl1pPr marL="18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Arial" charset="0"/>
        <a:buChar char="•"/>
        <a:tabLst/>
        <a:defRPr sz="2000" baseline="0">
          <a:solidFill>
            <a:schemeClr val="tx2"/>
          </a:solidFill>
          <a:latin typeface="+mn-lt"/>
          <a:ea typeface="+mn-ea"/>
          <a:cs typeface="+mn-cs"/>
        </a:defRPr>
      </a:lvl1pPr>
      <a:lvl2pPr marL="54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3656A"/>
        </a:buClr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2pPr>
      <a:lvl3pPr marL="90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3pPr>
      <a:lvl4pPr marL="126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&gt;"/>
        <a:tabLst/>
        <a:defRPr sz="2000" baseline="0">
          <a:solidFill>
            <a:schemeClr val="tx2"/>
          </a:solidFill>
          <a:latin typeface="+mn-lt"/>
        </a:defRPr>
      </a:lvl4pPr>
      <a:lvl5pPr marL="162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-"/>
        <a:tabLst/>
        <a:defRPr sz="2000" baseline="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970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70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algn="ctr">
              <a:defRPr/>
            </a:pPr>
            <a:endParaRPr lang="en-GB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70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AD1B6B3A-2844-478A-B084-4527087C74C1}" type="slidenum">
              <a:rPr lang="en-GB">
                <a:solidFill>
                  <a:srgbClr val="000000"/>
                </a:solidFill>
                <a:latin typeface="Arial" charset="0"/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05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Picture 53" descr="Device-black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38150"/>
            <a:ext cx="11842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4800" y="1234800"/>
            <a:ext cx="8280000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4800" y="2214000"/>
            <a:ext cx="8280000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50535A"/>
                </a:solidFill>
              </a:rPr>
              <a:pPr/>
              <a:t>‹#›</a:t>
            </a:fld>
            <a:endParaRPr lang="en-GB" altLang="en-US" dirty="0">
              <a:solidFill>
                <a:srgbClr val="50535A"/>
              </a:solidFill>
            </a:endParaRPr>
          </a:p>
        </p:txBody>
      </p:sp>
      <p:pic>
        <p:nvPicPr>
          <p:cNvPr id="1074" name="Picture 50" descr="Device-wine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576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079" name="Picture 55" descr="Device-white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860094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  <p:sldLayoutId id="2147483810" r:id="rId18"/>
    <p:sldLayoutId id="2147483811" r:id="rId19"/>
    <p:sldLayoutId id="2147483812" r:id="rId20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 bldLvl="5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cap="all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9pPr>
    </p:titleStyle>
    <p:bodyStyle>
      <a:lvl1pPr marL="18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Arial" charset="0"/>
        <a:buChar char="•"/>
        <a:tabLst/>
        <a:defRPr sz="2000" baseline="0">
          <a:solidFill>
            <a:schemeClr val="tx2"/>
          </a:solidFill>
          <a:latin typeface="+mn-lt"/>
          <a:ea typeface="+mn-ea"/>
          <a:cs typeface="+mn-cs"/>
        </a:defRPr>
      </a:lvl1pPr>
      <a:lvl2pPr marL="54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3656A"/>
        </a:buClr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2pPr>
      <a:lvl3pPr marL="90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3pPr>
      <a:lvl4pPr marL="126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&gt;"/>
        <a:tabLst/>
        <a:defRPr sz="2000" baseline="0">
          <a:solidFill>
            <a:schemeClr val="tx2"/>
          </a:solidFill>
          <a:latin typeface="+mn-lt"/>
        </a:defRPr>
      </a:lvl4pPr>
      <a:lvl5pPr marL="162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-"/>
        <a:tabLst/>
        <a:defRPr sz="2000" baseline="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Picture 53" descr="Device-black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38150"/>
            <a:ext cx="11842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4800" y="1234800"/>
            <a:ext cx="8280000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4800" y="2214000"/>
            <a:ext cx="8280000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50535A"/>
                </a:solidFill>
              </a:rPr>
              <a:pPr/>
              <a:t>‹#›</a:t>
            </a:fld>
            <a:endParaRPr lang="en-GB" altLang="en-US" dirty="0">
              <a:solidFill>
                <a:srgbClr val="50535A"/>
              </a:solidFill>
            </a:endParaRPr>
          </a:p>
        </p:txBody>
      </p:sp>
      <p:pic>
        <p:nvPicPr>
          <p:cNvPr id="1074" name="Picture 50" descr="Device-wine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576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079" name="Picture 55" descr="Device-white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2591288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  <p:sldLayoutId id="2147483841" r:id="rId15"/>
    <p:sldLayoutId id="2147483842" r:id="rId16"/>
    <p:sldLayoutId id="2147483843" r:id="rId17"/>
    <p:sldLayoutId id="2147483844" r:id="rId18"/>
    <p:sldLayoutId id="2147483845" r:id="rId19"/>
    <p:sldLayoutId id="2147483846" r:id="rId20"/>
    <p:sldLayoutId id="2147483847" r:id="rId2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 bldLvl="5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cap="all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9pPr>
    </p:titleStyle>
    <p:bodyStyle>
      <a:lvl1pPr marL="18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Arial" charset="0"/>
        <a:buChar char="•"/>
        <a:tabLst/>
        <a:defRPr sz="2000" baseline="0">
          <a:solidFill>
            <a:schemeClr val="tx2"/>
          </a:solidFill>
          <a:latin typeface="+mn-lt"/>
          <a:ea typeface="+mn-ea"/>
          <a:cs typeface="+mn-cs"/>
        </a:defRPr>
      </a:lvl1pPr>
      <a:lvl2pPr marL="54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3656A"/>
        </a:buClr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2pPr>
      <a:lvl3pPr marL="90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3pPr>
      <a:lvl4pPr marL="126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&gt;"/>
        <a:tabLst/>
        <a:defRPr sz="2000" baseline="0">
          <a:solidFill>
            <a:schemeClr val="tx2"/>
          </a:solidFill>
          <a:latin typeface="+mn-lt"/>
        </a:defRPr>
      </a:lvl4pPr>
      <a:lvl5pPr marL="162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-"/>
        <a:tabLst/>
        <a:defRPr sz="2000" baseline="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eg"/><Relationship Id="rId2" Type="http://schemas.openxmlformats.org/officeDocument/2006/relationships/hyperlink" Target="mailto:r.p.allan@reading.ac.uk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ure.com/ngeo/journal/v6/n11/abs/ngeo1987.html" TargetMode="External"/><Relationship Id="rId2" Type="http://schemas.openxmlformats.org/officeDocument/2006/relationships/hyperlink" Target="http://link.springer.com/article/10.1007/s10584-015-1391-5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8.jpeg"/><Relationship Id="rId4" Type="http://schemas.openxmlformats.org/officeDocument/2006/relationships/hyperlink" Target="http://link.springer.com/article/10.1007/s00382-015-2766-z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onlinelibrary.wiley.com/doi/10.1002/2014GL060962/abstract#footer-support-info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ature.com/nclimate/journal/v3/n7/full/nclimate1857.html" TargetMode="External"/><Relationship Id="rId3" Type="http://schemas.openxmlformats.org/officeDocument/2006/relationships/image" Target="../media/image30.png"/><Relationship Id="rId7" Type="http://schemas.openxmlformats.org/officeDocument/2006/relationships/hyperlink" Target="http://onlinelibrary.wiley.com/doi/10.1002/grl.50502/abstract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x.doi.org/10.1038/nclimate2664" TargetMode="External"/><Relationship Id="rId5" Type="http://schemas.openxmlformats.org/officeDocument/2006/relationships/hyperlink" Target="http://link.springer.com/article/10.1007/s00382-010-0984-y" TargetMode="External"/><Relationship Id="rId4" Type="http://schemas.openxmlformats.org/officeDocument/2006/relationships/hyperlink" Target="http://www.sciencemag.org/content/334/6055/502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journals.ametsoc.org/doi/full/10.1175/2009JCLI2797.1" TargetMode="External"/><Relationship Id="rId7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Relationship Id="rId6" Type="http://schemas.openxmlformats.org/officeDocument/2006/relationships/hyperlink" Target="http://www.met.rdg.ac.uk/~sgs02rpa/TALKS/Paris2015_Imbalance_AllanRP.pdf" TargetMode="External"/><Relationship Id="rId5" Type="http://schemas.openxmlformats.org/officeDocument/2006/relationships/hyperlink" Target="http://journals.ametsoc.org/doi/full/10.1175/JCLI-D-13-00294.1" TargetMode="External"/><Relationship Id="rId4" Type="http://schemas.openxmlformats.org/officeDocument/2006/relationships/hyperlink" Target="http://www.nature.com/ngeo/journal/v5/n2/abs/ngeo1375.html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onlinelibrary.wiley.com/doi/10.1002/2014GL060962/full" TargetMode="External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onlinelibrary.wiley.com/wol1/doi/10.1002/2014GL062669/full" TargetMode="External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8.jpeg"/><Relationship Id="rId4" Type="http://schemas.openxmlformats.org/officeDocument/2006/relationships/hyperlink" Target="http://onlinelibrary.wiley.com/doi/10.1002/2015JD023264/ful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55.xml"/><Relationship Id="rId4" Type="http://schemas.openxmlformats.org/officeDocument/2006/relationships/hyperlink" Target="http://onlinelibrary.wiley.com/doi/10.1002/2015JD023264/ful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ure.com/ngeo/journal/v6/n11/abs/ngeo1987.html" TargetMode="External"/><Relationship Id="rId2" Type="http://schemas.openxmlformats.org/officeDocument/2006/relationships/hyperlink" Target="http://link.springer.com/article/10.1007/s10584-015-1391-5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8.jpeg"/><Relationship Id="rId4" Type="http://schemas.openxmlformats.org/officeDocument/2006/relationships/hyperlink" Target="http://link.springer.com/article/10.1007/s00382-015-2766-z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link.springer.com/article/10.1007/s00382-015-2766-z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800" y="692696"/>
            <a:ext cx="8280000" cy="1442112"/>
          </a:xfrm>
        </p:spPr>
        <p:txBody>
          <a:bodyPr/>
          <a:lstStyle/>
          <a:p>
            <a:r>
              <a:rPr lang="en-GB" dirty="0" smtClean="0"/>
              <a:t>Current changes in Earth’s ENERGY imbalance 1985-2014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4725144"/>
            <a:ext cx="8280000" cy="709488"/>
          </a:xfrm>
        </p:spPr>
        <p:txBody>
          <a:bodyPr/>
          <a:lstStyle/>
          <a:p>
            <a:r>
              <a:rPr lang="en-GB" sz="2800" dirty="0" smtClean="0"/>
              <a:t>Richard Allan          </a:t>
            </a:r>
            <a:r>
              <a:rPr lang="en-GB" sz="2400" dirty="0" smtClean="0">
                <a:hlinkClick r:id="rId2"/>
              </a:rPr>
              <a:t>r.p.allan@reading.ac.uk</a:t>
            </a:r>
            <a:r>
              <a:rPr lang="en-GB" sz="2400" dirty="0" smtClean="0"/>
              <a:t>                  </a:t>
            </a:r>
            <a:r>
              <a:rPr lang="en-GB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@</a:t>
            </a:r>
            <a:r>
              <a:rPr lang="en-GB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rpallanuk</a:t>
            </a:r>
            <a:endParaRPr lang="en-GB" sz="2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en-GB" sz="2400" dirty="0" smtClean="0"/>
              <a:t>Thanks to </a:t>
            </a:r>
            <a:r>
              <a:rPr lang="en-GB" sz="2400" dirty="0" err="1" smtClean="0"/>
              <a:t>Chunlei</a:t>
            </a:r>
            <a:r>
              <a:rPr lang="en-GB" sz="2400" dirty="0" smtClean="0"/>
              <a:t> Liu, Norman Loeb and all co-authors	</a:t>
            </a:r>
            <a:r>
              <a:rPr lang="en-GB" sz="2400" dirty="0"/>
              <a:t> </a:t>
            </a:r>
            <a:endParaRPr lang="en-GB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C01B32-D1A0-401C-8867-70456BBB1E87}" type="slidenum">
              <a:rPr lang="en-GB" altLang="en-US" smtClean="0"/>
              <a:pPr/>
              <a:t>1</a:t>
            </a:fld>
            <a:endParaRPr lang="en-GB" alt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7512" y="0"/>
            <a:ext cx="2858344" cy="651662"/>
          </a:xfrm>
        </p:spPr>
        <p:txBody>
          <a:bodyPr/>
          <a:lstStyle/>
          <a:p>
            <a:r>
              <a:rPr lang="en-GB" dirty="0" smtClean="0"/>
              <a:t>Department of Meteorology</a:t>
            </a:r>
            <a:endParaRPr lang="en-GB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65" b="52112"/>
          <a:stretch/>
        </p:blipFill>
        <p:spPr>
          <a:xfrm>
            <a:off x="0" y="2204864"/>
            <a:ext cx="9144000" cy="2448272"/>
          </a:xfrm>
        </p:spPr>
      </p:pic>
      <p:pic>
        <p:nvPicPr>
          <p:cNvPr id="8" name="Picture 2" descr="NERC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678712"/>
            <a:ext cx="1022829" cy="711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NCEO - National Centre for Earth Observ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678712"/>
            <a:ext cx="2795309" cy="711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112"/>
          <a:stretch/>
        </p:blipFill>
        <p:spPr bwMode="auto">
          <a:xfrm>
            <a:off x="3446874" y="5678712"/>
            <a:ext cx="2781310" cy="714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AutoShape 2" descr="Image result for Met Office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4" descr="Image result for Met Office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2" name="Picture 8" descr="https://encrypted-tbn3.gstatic.com/images?q=tbn:ANd9GcRIxBHO1z2cm1HBz5XlCMVzlS7TiYMoMQm16FZVWGLQZtfKrXb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678711"/>
            <a:ext cx="774339" cy="71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670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800" y="116632"/>
            <a:ext cx="4075192" cy="828000"/>
          </a:xfrm>
        </p:spPr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800" y="1196752"/>
            <a:ext cx="8280000" cy="5040560"/>
          </a:xfrm>
        </p:spPr>
        <p:txBody>
          <a:bodyPr/>
          <a:lstStyle/>
          <a:p>
            <a:r>
              <a:rPr lang="en-GB" sz="2400" dirty="0" smtClean="0">
                <a:solidFill>
                  <a:schemeClr val="accent4"/>
                </a:solidFill>
              </a:rPr>
              <a:t>Heating </a:t>
            </a:r>
            <a:r>
              <a:rPr lang="en-GB" sz="2400" dirty="0">
                <a:solidFill>
                  <a:schemeClr val="accent4"/>
                </a:solidFill>
              </a:rPr>
              <a:t>of Earth continues at rate of </a:t>
            </a:r>
            <a:r>
              <a:rPr lang="en-GB" sz="2400" dirty="0">
                <a:solidFill>
                  <a:schemeClr val="accent4"/>
                </a:solidFill>
                <a:cs typeface="Arial" panose="020B0604020202020204" pitchFamily="34" charset="0"/>
              </a:rPr>
              <a:t>~</a:t>
            </a:r>
            <a:r>
              <a:rPr lang="en-GB" sz="2400" dirty="0">
                <a:solidFill>
                  <a:schemeClr val="accent4"/>
                </a:solidFill>
              </a:rPr>
              <a:t>0.6 Wm</a:t>
            </a:r>
            <a:r>
              <a:rPr lang="en-GB" sz="2400" baseline="30000" dirty="0">
                <a:solidFill>
                  <a:schemeClr val="accent4"/>
                </a:solidFill>
              </a:rPr>
              <a:t>-2</a:t>
            </a:r>
          </a:p>
          <a:p>
            <a:pPr lvl="1"/>
            <a:r>
              <a:rPr lang="en-GB" sz="24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Manifest as positive imbalance in Southern Hemisphere</a:t>
            </a:r>
          </a:p>
          <a:p>
            <a:pPr lvl="1"/>
            <a:r>
              <a:rPr lang="en-GB" sz="2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E</a:t>
            </a:r>
            <a:r>
              <a:rPr lang="en-GB" sz="24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nergy transport by ocean to Northern Hemisphere offset by atmospheric energy transport to Southern Hemisphere  </a:t>
            </a:r>
          </a:p>
          <a:p>
            <a:pPr lvl="1"/>
            <a:r>
              <a:rPr lang="en-GB" sz="24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Variability </a:t>
            </a:r>
            <a:r>
              <a:rPr lang="en-GB" sz="2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from radiative </a:t>
            </a:r>
            <a:r>
              <a:rPr lang="en-GB" sz="24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forcings</a:t>
            </a:r>
            <a:r>
              <a:rPr lang="en-GB" sz="2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&amp; </a:t>
            </a:r>
            <a:r>
              <a:rPr lang="en-GB" sz="24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ocean internal changes</a:t>
            </a:r>
          </a:p>
          <a:p>
            <a:r>
              <a:rPr lang="en-GB" sz="2400" dirty="0"/>
              <a:t>Where is the excess energy going in the oceans</a:t>
            </a:r>
            <a:r>
              <a:rPr lang="en-GB" sz="2400" dirty="0" smtClean="0"/>
              <a:t>?</a:t>
            </a:r>
            <a:endParaRPr lang="en-GB" sz="2400" dirty="0" smtClean="0">
              <a:solidFill>
                <a:schemeClr val="accent4"/>
              </a:solidFill>
            </a:endParaRPr>
          </a:p>
          <a:p>
            <a:r>
              <a:rPr lang="en-GB" sz="2400" dirty="0" smtClean="0">
                <a:solidFill>
                  <a:schemeClr val="accent4"/>
                </a:solidFill>
              </a:rPr>
              <a:t>Toward reconciled ocean heating </a:t>
            </a:r>
            <a:r>
              <a:rPr lang="en-GB" sz="2400" dirty="0">
                <a:solidFill>
                  <a:schemeClr val="accent4"/>
                </a:solidFill>
              </a:rPr>
              <a:t>&amp;</a:t>
            </a:r>
            <a:r>
              <a:rPr lang="en-GB" sz="2400" dirty="0" smtClean="0">
                <a:solidFill>
                  <a:schemeClr val="accent4"/>
                </a:solidFill>
              </a:rPr>
              <a:t> radiation budget changes</a:t>
            </a:r>
          </a:p>
          <a:p>
            <a:r>
              <a:rPr lang="en-GB" sz="2400" dirty="0" smtClean="0"/>
              <a:t>Do feedbacks amplify/extend hiatus/surge events?</a:t>
            </a:r>
            <a:endParaRPr lang="en-GB" sz="2400" dirty="0"/>
          </a:p>
          <a:p>
            <a:r>
              <a:rPr lang="en-GB" sz="2400" dirty="0" smtClean="0">
                <a:solidFill>
                  <a:schemeClr val="accent4"/>
                </a:solidFill>
              </a:rPr>
              <a:t>Inter-hemispheric heating links to model precipitation biases</a:t>
            </a:r>
            <a:endParaRPr lang="en-GB" dirty="0">
              <a:solidFill>
                <a:schemeClr val="accent4"/>
              </a:solidFill>
            </a:endParaRPr>
          </a:p>
          <a:p>
            <a:pPr marL="0" indent="0">
              <a:buNone/>
            </a:pPr>
            <a:endParaRPr lang="en-GB" sz="200" dirty="0" smtClean="0"/>
          </a:p>
          <a:p>
            <a:pPr marL="0" indent="0">
              <a:buNone/>
            </a:pPr>
            <a:r>
              <a:rPr lang="en-GB" sz="1800" dirty="0" smtClean="0"/>
              <a:t>See posters on:</a:t>
            </a:r>
          </a:p>
          <a:p>
            <a:pPr marL="0" indent="0">
              <a:buNone/>
            </a:pPr>
            <a:r>
              <a:rPr lang="en-GB" sz="1800" dirty="0" smtClean="0"/>
              <a:t> </a:t>
            </a:r>
            <a:r>
              <a:rPr lang="en-GB" sz="1800" dirty="0"/>
              <a:t>C</a:t>
            </a:r>
            <a:r>
              <a:rPr lang="en-GB" sz="1800" dirty="0" smtClean="0"/>
              <a:t>hanging water cycle and interhemispheric energy transports (Allan &amp; Liu)</a:t>
            </a:r>
          </a:p>
          <a:p>
            <a:pPr marL="0" indent="0">
              <a:buNone/>
            </a:pPr>
            <a:r>
              <a:rPr lang="en-GB" sz="1800" dirty="0" smtClean="0"/>
              <a:t>Recent changes in precipitation over Africa (</a:t>
            </a:r>
            <a:r>
              <a:rPr lang="en-GB" sz="1800" dirty="0" err="1" smtClean="0"/>
              <a:t>Maidment</a:t>
            </a:r>
            <a:r>
              <a:rPr lang="en-GB" sz="1800" dirty="0" smtClean="0"/>
              <a:t> et al. )</a:t>
            </a:r>
          </a:p>
          <a:p>
            <a:pPr marL="0" indent="0">
              <a:buNone/>
            </a:pPr>
            <a:r>
              <a:rPr lang="en-GB" sz="1800" dirty="0" smtClean="0"/>
              <a:t>Clouds, radiation and precipitation in west Africa (DACCIWA; Hill et al.)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422418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03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Observed Asymmetry in </a:t>
            </a:r>
            <a:br>
              <a:rPr lang="en-GB" dirty="0" smtClean="0"/>
            </a:br>
            <a:r>
              <a:rPr lang="en-GB" dirty="0" smtClean="0"/>
              <a:t>earth’s energy budget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8880" y="2556822"/>
            <a:ext cx="2981592" cy="3617177"/>
          </a:xfrm>
        </p:spPr>
        <p:txBody>
          <a:bodyPr/>
          <a:lstStyle/>
          <a:p>
            <a:r>
              <a:rPr lang="en-GB" dirty="0" smtClean="0"/>
              <a:t>Observed inter-hemispheric imbalance in Earth’s energy budget</a:t>
            </a:r>
          </a:p>
          <a:p>
            <a:r>
              <a:rPr lang="en-GB" dirty="0" smtClean="0"/>
              <a:t>Not explained by albedo: brighter NH surface but more clouds in SH (</a:t>
            </a:r>
            <a:r>
              <a:rPr lang="en-GB" dirty="0" smtClean="0">
                <a:hlinkClick r:id="rId2"/>
              </a:rPr>
              <a:t>Stephens et al. 2015</a:t>
            </a:r>
            <a:r>
              <a:rPr lang="en-GB" dirty="0" smtClean="0"/>
              <a:t>)</a:t>
            </a:r>
          </a:p>
          <a:p>
            <a:r>
              <a:rPr lang="en-GB" dirty="0" smtClean="0"/>
              <a:t>Imbalance explains position of ITCZ (</a:t>
            </a:r>
            <a:r>
              <a:rPr lang="en-GB" dirty="0" smtClean="0">
                <a:hlinkClick r:id="rId3"/>
              </a:rPr>
              <a:t>Frierson et al. 2013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12</a:t>
            </a:fld>
            <a:endParaRPr lang="en-GB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771800" y="573325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chemeClr val="tx2"/>
                </a:solidFill>
                <a:hlinkClick r:id="rId4"/>
              </a:rPr>
              <a:t>Loeb et al. (2015) </a:t>
            </a:r>
            <a:r>
              <a:rPr lang="en-GB" sz="1800" dirty="0" err="1" smtClean="0">
                <a:hlinkClick r:id="rId4"/>
              </a:rPr>
              <a:t>Clim</a:t>
            </a:r>
            <a:r>
              <a:rPr lang="en-GB" sz="1800" dirty="0" smtClean="0">
                <a:hlinkClick r:id="rId4"/>
              </a:rPr>
              <a:t>. </a:t>
            </a:r>
            <a:r>
              <a:rPr lang="en-GB" sz="1800" dirty="0" err="1" smtClean="0">
                <a:hlinkClick r:id="rId4"/>
              </a:rPr>
              <a:t>Dyn</a:t>
            </a:r>
            <a:r>
              <a:rPr lang="en-GB" sz="1800" dirty="0" smtClean="0"/>
              <a:t>.</a:t>
            </a:r>
            <a:endParaRPr lang="en-GB" sz="1800" dirty="0" smtClean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7" name="Picture 2" descr="NCEO - National Centre for Earth Observ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084" y="331149"/>
            <a:ext cx="1888468" cy="48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79512" y="2220863"/>
            <a:ext cx="5544616" cy="3512393"/>
            <a:chOff x="451781" y="5993886"/>
            <a:chExt cx="5967940" cy="3731846"/>
          </a:xfrm>
        </p:grpSpPr>
        <p:pic>
          <p:nvPicPr>
            <p:cNvPr id="9" name="Picture 2" descr="http://static-content.springer.com/image/art%3A10.1007%2Fs00382-015-2766-z/MediaObjects/382_2015_2766_Fig1_HTML.gif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781" y="5993886"/>
              <a:ext cx="5888022" cy="3731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547608" y="6414646"/>
              <a:ext cx="1081191" cy="3597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 smtClean="0"/>
                <a:t>0.36 PW</a:t>
              </a:r>
              <a:endParaRPr lang="en-GB" sz="16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102124" y="6414646"/>
              <a:ext cx="1137660" cy="3597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 smtClean="0"/>
                <a:t>-0.05 PW</a:t>
              </a:r>
              <a:endParaRPr lang="en-GB" sz="16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13318" y="7254419"/>
              <a:ext cx="11154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 smtClean="0"/>
                <a:t>-0.26 PW</a:t>
              </a:r>
              <a:endParaRPr lang="en-GB" sz="16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74630" y="8165726"/>
              <a:ext cx="1115481" cy="3597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 smtClean="0"/>
                <a:t> 0.60 PW</a:t>
              </a:r>
              <a:endParaRPr lang="en-GB" sz="16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304240" y="7277063"/>
              <a:ext cx="11154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 smtClean="0"/>
                <a:t>0.23 PW</a:t>
              </a:r>
              <a:endParaRPr lang="en-GB" sz="16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257135" y="8187136"/>
              <a:ext cx="11154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 smtClean="0"/>
                <a:t>-0.28 PW</a:t>
              </a:r>
              <a:endParaRPr lang="en-GB" sz="16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264150" y="9090756"/>
              <a:ext cx="11154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/>
                <a:t>+</a:t>
              </a:r>
              <a:r>
                <a:rPr lang="en-GB" sz="1600" b="1" dirty="0" smtClean="0"/>
                <a:t>0.16 PW</a:t>
              </a:r>
              <a:endParaRPr lang="en-GB" sz="16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347460" y="9078942"/>
              <a:ext cx="1115481" cy="3597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/>
                <a:t>+</a:t>
              </a:r>
              <a:r>
                <a:rPr lang="en-GB" sz="1600" b="1" dirty="0" smtClean="0"/>
                <a:t>0.16 PW</a:t>
              </a:r>
              <a:endParaRPr lang="en-GB" sz="16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204011" y="7113240"/>
              <a:ext cx="11154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/>
                <a:t>+</a:t>
              </a:r>
              <a:r>
                <a:rPr lang="en-GB" sz="1600" b="1" dirty="0" smtClean="0"/>
                <a:t>0.01 PW</a:t>
              </a:r>
              <a:endParaRPr lang="en-GB" sz="16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396998" y="7124493"/>
              <a:ext cx="11154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 smtClean="0"/>
                <a:t>-0.01 PW</a:t>
              </a:r>
              <a:endParaRPr lang="en-GB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6117548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9280"/>
          <a:stretch/>
        </p:blipFill>
        <p:spPr bwMode="auto">
          <a:xfrm>
            <a:off x="35496" y="2078302"/>
            <a:ext cx="7344816" cy="3150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20272" y="2492896"/>
            <a:ext cx="1656184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+</a:t>
            </a:r>
            <a:r>
              <a:rPr lang="en-GB" b="1" dirty="0" err="1" smtClean="0">
                <a:solidFill>
                  <a:srgbClr val="FF0000"/>
                </a:solidFill>
              </a:rPr>
              <a:t>ve</a:t>
            </a:r>
            <a:r>
              <a:rPr lang="en-GB" b="1" dirty="0" smtClean="0">
                <a:solidFill>
                  <a:srgbClr val="FF0000"/>
                </a:solidFill>
              </a:rPr>
              <a:t> RF trend</a:t>
            </a:r>
          </a:p>
          <a:p>
            <a:r>
              <a:rPr lang="en-GB" b="1" dirty="0">
                <a:solidFill>
                  <a:srgbClr val="66FF33"/>
                </a:solidFill>
              </a:rPr>
              <a:t>AR5 </a:t>
            </a:r>
            <a:r>
              <a:rPr lang="en-GB" b="1" dirty="0" smtClean="0">
                <a:solidFill>
                  <a:srgbClr val="66FF33"/>
                </a:solidFill>
              </a:rPr>
              <a:t>RF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000000"/>
                </a:solidFill>
              </a:rPr>
              <a:t>    </a:t>
            </a:r>
            <a:r>
              <a:rPr lang="en-GB" b="1" dirty="0" smtClean="0">
                <a:solidFill>
                  <a:srgbClr val="00FFFF"/>
                </a:solidFill>
              </a:rPr>
              <a:t>0 RF trend</a:t>
            </a:r>
          </a:p>
          <a:p>
            <a:r>
              <a:rPr lang="en-GB" b="1" dirty="0" smtClean="0">
                <a:solidFill>
                  <a:srgbClr val="0070C0"/>
                </a:solidFill>
              </a:rPr>
              <a:t>-</a:t>
            </a:r>
            <a:r>
              <a:rPr lang="en-GB" b="1" dirty="0" err="1" smtClean="0">
                <a:solidFill>
                  <a:srgbClr val="0070C0"/>
                </a:solidFill>
              </a:rPr>
              <a:t>ve</a:t>
            </a:r>
            <a:r>
              <a:rPr lang="en-GB" b="1" dirty="0" smtClean="0">
                <a:solidFill>
                  <a:srgbClr val="0070C0"/>
                </a:solidFill>
              </a:rPr>
              <a:t> RF trend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59632" y="2276872"/>
            <a:ext cx="167847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b="1" dirty="0">
              <a:solidFill>
                <a:srgbClr val="66FF33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35496" y="3068960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0000"/>
                </a:solidFill>
              </a:rPr>
              <a:t>N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128792" y="4005064"/>
            <a:ext cx="1547664" cy="2263026"/>
            <a:chOff x="6984776" y="3429000"/>
            <a:chExt cx="1547664" cy="2263026"/>
          </a:xfrm>
        </p:grpSpPr>
        <p:sp>
          <p:nvSpPr>
            <p:cNvPr id="2" name="Rectangle 1"/>
            <p:cNvSpPr/>
            <p:nvPr/>
          </p:nvSpPr>
          <p:spPr bwMode="auto">
            <a:xfrm>
              <a:off x="7236296" y="4042841"/>
              <a:ext cx="1080120" cy="68230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GB" sz="1800" smtClean="0">
                <a:solidFill>
                  <a:srgbClr val="50535A"/>
                </a:solidFill>
                <a:latin typeface="Arial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7236296" y="4725144"/>
              <a:ext cx="1080120" cy="93610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GB" sz="1800" smtClean="0">
                <a:solidFill>
                  <a:srgbClr val="50535A"/>
                </a:solidFill>
                <a:latin typeface="Arial" charset="0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 bwMode="auto">
            <a:xfrm>
              <a:off x="7758608" y="4504506"/>
              <a:ext cx="0" cy="561789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0" name="Straight Arrow Connector 9"/>
            <p:cNvCxnSpPr/>
            <p:nvPr/>
          </p:nvCxnSpPr>
          <p:spPr bwMode="auto">
            <a:xfrm>
              <a:off x="7740352" y="3803315"/>
              <a:ext cx="0" cy="561789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9" name="TextBox 8"/>
            <p:cNvSpPr txBox="1"/>
            <p:nvPr/>
          </p:nvSpPr>
          <p:spPr>
            <a:xfrm>
              <a:off x="6984776" y="3429000"/>
              <a:ext cx="1547664" cy="40011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rgbClr val="000000"/>
                  </a:solidFill>
                </a:rPr>
                <a:t>N=</a:t>
              </a:r>
              <a:r>
                <a:rPr lang="el-GR" b="1" dirty="0" smtClean="0">
                  <a:solidFill>
                    <a:srgbClr val="000000"/>
                  </a:solidFill>
                </a:rPr>
                <a:t>Δ</a:t>
              </a:r>
              <a:r>
                <a:rPr lang="en-GB" b="1" dirty="0" smtClean="0">
                  <a:solidFill>
                    <a:srgbClr val="000000"/>
                  </a:solidFill>
                </a:rPr>
                <a:t>F–Y</a:t>
              </a:r>
              <a:r>
                <a:rPr lang="el-GR" b="1" dirty="0" smtClean="0">
                  <a:solidFill>
                    <a:srgbClr val="000000"/>
                  </a:solidFill>
                </a:rPr>
                <a:t>Δ</a:t>
              </a:r>
              <a:r>
                <a:rPr lang="en-GB" b="1" dirty="0" smtClean="0">
                  <a:solidFill>
                    <a:srgbClr val="000000"/>
                  </a:solidFill>
                </a:rPr>
                <a:t>T</a:t>
              </a:r>
              <a:r>
                <a:rPr lang="en-GB" b="1" baseline="-25000" dirty="0" smtClean="0">
                  <a:solidFill>
                    <a:srgbClr val="000000"/>
                  </a:solidFill>
                </a:rPr>
                <a:t>s</a:t>
              </a:r>
              <a:endParaRPr lang="en-GB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848364" y="4633972"/>
              <a:ext cx="5400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 smtClean="0">
                  <a:solidFill>
                    <a:srgbClr val="000000"/>
                  </a:solidFill>
                </a:rPr>
                <a:t>D</a:t>
              </a:r>
              <a:endParaRPr lang="en-GB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7164288" y="4319840"/>
              <a:ext cx="61427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>
                  <a:solidFill>
                    <a:srgbClr val="000000"/>
                  </a:solidFill>
                </a:rPr>
                <a:t>Δ</a:t>
              </a:r>
              <a:r>
                <a:rPr lang="en-GB" b="1" dirty="0" smtClean="0">
                  <a:solidFill>
                    <a:srgbClr val="000000"/>
                  </a:solidFill>
                </a:rPr>
                <a:t>T</a:t>
              </a:r>
              <a:r>
                <a:rPr lang="en-GB" b="1" baseline="-25000" dirty="0" smtClean="0">
                  <a:solidFill>
                    <a:srgbClr val="000000"/>
                  </a:solidFill>
                </a:rPr>
                <a:t>s</a:t>
              </a:r>
              <a:endParaRPr lang="en-GB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272628" y="5291916"/>
              <a:ext cx="65434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>
                  <a:solidFill>
                    <a:srgbClr val="FFFFFF"/>
                  </a:solidFill>
                </a:rPr>
                <a:t>Δ</a:t>
              </a:r>
              <a:r>
                <a:rPr lang="en-GB" b="1" dirty="0" smtClean="0">
                  <a:solidFill>
                    <a:srgbClr val="FFFFFF"/>
                  </a:solidFill>
                </a:rPr>
                <a:t>T</a:t>
              </a:r>
              <a:r>
                <a:rPr lang="en-GB" b="1" baseline="-25000" dirty="0">
                  <a:solidFill>
                    <a:srgbClr val="FFFFFF"/>
                  </a:solidFill>
                </a:rPr>
                <a:t>D</a:t>
              </a:r>
              <a:endParaRPr lang="en-GB" baseline="-25000" dirty="0">
                <a:solidFill>
                  <a:srgbClr val="FFFFFF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65313" y="5013176"/>
            <a:ext cx="49868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Analysis using simple energy balance </a:t>
            </a:r>
            <a:r>
              <a:rPr lang="en-GB" dirty="0" smtClean="0">
                <a:solidFill>
                  <a:srgbClr val="000000"/>
                </a:solidFill>
              </a:rPr>
              <a:t>model Allan et al. (2014) GRL </a:t>
            </a:r>
            <a:r>
              <a:rPr lang="en-GB" dirty="0" smtClean="0">
                <a:solidFill>
                  <a:srgbClr val="000000"/>
                </a:solidFill>
                <a:hlinkClick r:id="rId3"/>
              </a:rPr>
              <a:t>supplementary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59993" y="800800"/>
            <a:ext cx="8280000" cy="1260048"/>
          </a:xfrm>
        </p:spPr>
        <p:txBody>
          <a:bodyPr/>
          <a:lstStyle/>
          <a:p>
            <a:pPr algn="l"/>
            <a:r>
              <a:rPr lang="en-GB" sz="3600" dirty="0" smtClean="0">
                <a:solidFill>
                  <a:srgbClr val="C00000"/>
                </a:solidFill>
              </a:rPr>
              <a:t>Understanding changes</a:t>
            </a:r>
            <a:br>
              <a:rPr lang="en-GB" sz="3600" dirty="0" smtClean="0">
                <a:solidFill>
                  <a:srgbClr val="C00000"/>
                </a:solidFill>
              </a:rPr>
            </a:br>
            <a:r>
              <a:rPr lang="en-GB" sz="3600" dirty="0" smtClean="0">
                <a:solidFill>
                  <a:srgbClr val="C00000"/>
                </a:solidFill>
              </a:rPr>
              <a:t>in net imbalance</a:t>
            </a:r>
            <a:endParaRPr lang="en-GB" sz="3600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1603" y="6029504"/>
            <a:ext cx="2053630" cy="41561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315" y="5911567"/>
            <a:ext cx="3664702" cy="60665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4128" y="5301208"/>
            <a:ext cx="1349025" cy="67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2779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TAMSAT projects:</a:t>
            </a:r>
            <a:br>
              <a:rPr lang="en-GB" sz="3200" dirty="0" smtClean="0"/>
            </a:br>
            <a:r>
              <a:rPr lang="en-GB" sz="3200" dirty="0" smtClean="0"/>
              <a:t>Recent trends in </a:t>
            </a:r>
            <a:r>
              <a:rPr lang="en-GB" sz="3200" dirty="0" err="1" smtClean="0"/>
              <a:t>africa</a:t>
            </a:r>
            <a:r>
              <a:rPr lang="en-GB" sz="3200" dirty="0" smtClean="0"/>
              <a:t> rainfall</a:t>
            </a:r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14</a:t>
            </a:fld>
            <a:endParaRPr lang="en-GB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474" y="2204864"/>
            <a:ext cx="6265864" cy="237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818" y="4583237"/>
            <a:ext cx="6476678" cy="1966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 flipV="1">
            <a:off x="7020272" y="4221088"/>
            <a:ext cx="1152128" cy="576064"/>
          </a:xfrm>
          <a:prstGeom prst="straightConnector1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24800" y="2348880"/>
            <a:ext cx="2058968" cy="3825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  <a:defRPr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3656A"/>
              </a:buClr>
              <a:buSzTx/>
              <a:buFont typeface="Effra" panose="020B0603020203020204" pitchFamily="34" charset="0"/>
              <a:buChar char="•"/>
              <a:tabLst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90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•"/>
              <a:tabLst/>
              <a:defRPr sz="2000" baseline="0">
                <a:solidFill>
                  <a:schemeClr val="tx2"/>
                </a:solidFill>
                <a:latin typeface="+mn-lt"/>
              </a:defRPr>
            </a:lvl3pPr>
            <a:lvl4pPr marL="126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&gt;"/>
              <a:tabLst/>
              <a:defRPr sz="2000" baseline="0">
                <a:solidFill>
                  <a:schemeClr val="tx2"/>
                </a:solidFill>
                <a:latin typeface="+mn-lt"/>
              </a:defRPr>
            </a:lvl4pPr>
            <a:lvl5pPr marL="162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-"/>
              <a:tabLst/>
              <a:defRPr sz="20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Effr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Effr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Effr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Effr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 smtClean="0"/>
              <a:t>Evaluating and understanding recent changes in Africa rainfall (Ross </a:t>
            </a:r>
            <a:r>
              <a:rPr lang="en-GB" kern="0" dirty="0" err="1" smtClean="0"/>
              <a:t>Maidment</a:t>
            </a:r>
            <a:r>
              <a:rPr lang="en-GB" kern="0" dirty="0" smtClean="0"/>
              <a:t>, Emily Black)</a:t>
            </a:r>
          </a:p>
          <a:p>
            <a:r>
              <a:rPr lang="en-GB" kern="0" dirty="0" smtClean="0"/>
              <a:t>PhD project extending this work: changes in impact-relevant metrics for Africa (Caroline Dunning, Emily Black)</a:t>
            </a:r>
            <a:endParaRPr lang="en-GB" kern="0" dirty="0"/>
          </a:p>
        </p:txBody>
      </p:sp>
      <p:sp>
        <p:nvSpPr>
          <p:cNvPr id="7" name="TextBox 6"/>
          <p:cNvSpPr txBox="1"/>
          <p:nvPr/>
        </p:nvSpPr>
        <p:spPr>
          <a:xfrm>
            <a:off x="5076056" y="5898758"/>
            <a:ext cx="30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 smtClean="0">
                <a:solidFill>
                  <a:schemeClr val="tx2"/>
                </a:solidFill>
                <a:latin typeface="+mn-lt"/>
              </a:rPr>
              <a:t>Maidment</a:t>
            </a:r>
            <a:r>
              <a:rPr lang="en-GB" sz="1600" dirty="0" smtClean="0">
                <a:solidFill>
                  <a:schemeClr val="tx2"/>
                </a:solidFill>
                <a:latin typeface="+mn-lt"/>
              </a:rPr>
              <a:t> et al. (2015) submitted</a:t>
            </a:r>
          </a:p>
        </p:txBody>
      </p:sp>
    </p:spTree>
    <p:extLst>
      <p:ext uri="{BB962C8B-B14F-4D97-AF65-F5344CB8AC3E}">
        <p14:creationId xmlns:p14="http://schemas.microsoft.com/office/powerpoint/2010/main" val="13556008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208" y="418654"/>
            <a:ext cx="6413592" cy="634082"/>
          </a:xfrm>
          <a:solidFill>
            <a:schemeClr val="bg1"/>
          </a:solidFill>
        </p:spPr>
        <p:txBody>
          <a:bodyPr/>
          <a:lstStyle/>
          <a:p>
            <a:r>
              <a:rPr lang="en-GB" sz="3200" dirty="0" smtClean="0">
                <a:solidFill>
                  <a:srgbClr val="C00000"/>
                </a:solidFill>
                <a:latin typeface="Calibri" pitchFamily="34" charset="0"/>
              </a:rPr>
              <a:t>earth’s energy budget &amp; regional </a:t>
            </a:r>
            <a:br>
              <a:rPr lang="en-GB" sz="3200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en-GB" sz="3200" dirty="0" smtClean="0">
                <a:solidFill>
                  <a:srgbClr val="C00000"/>
                </a:solidFill>
                <a:latin typeface="Calibri" pitchFamily="34" charset="0"/>
              </a:rPr>
              <a:t>changes in the water cycle</a:t>
            </a:r>
            <a:endParaRPr lang="en-GB" sz="3200" dirty="0">
              <a:solidFill>
                <a:srgbClr val="C00000"/>
              </a:solidFill>
              <a:latin typeface="Calibri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499992" y="1052736"/>
            <a:ext cx="4392488" cy="3052789"/>
            <a:chOff x="3065587" y="-68957"/>
            <a:chExt cx="4392488" cy="305278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3902"/>
            <a:stretch/>
          </p:blipFill>
          <p:spPr bwMode="auto">
            <a:xfrm>
              <a:off x="3065587" y="219075"/>
              <a:ext cx="4392488" cy="2764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5724128" y="1196752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dirty="0" smtClean="0">
                  <a:solidFill>
                    <a:srgbClr val="00B0F0"/>
                  </a:solidFill>
                  <a:latin typeface="Calibri" pitchFamily="34" charset="0"/>
                </a:rPr>
                <a:t>cooling</a:t>
              </a:r>
              <a:endParaRPr lang="en-GB" dirty="0">
                <a:solidFill>
                  <a:srgbClr val="00B0F0"/>
                </a:solidFill>
                <a:latin typeface="Calibri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065587" y="-68957"/>
              <a:ext cx="19442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rgbClr val="FF0000"/>
                  </a:solidFill>
                  <a:latin typeface="Calibri" pitchFamily="34" charset="0"/>
                </a:rPr>
                <a:t>Enhanced energy transport</a:t>
              </a:r>
              <a:endParaRPr lang="en-GB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160" y="4718645"/>
            <a:ext cx="4154326" cy="1806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921112" y="4077072"/>
            <a:ext cx="4043376" cy="179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000" kern="0" dirty="0" smtClean="0">
                <a:solidFill>
                  <a:srgbClr val="000000"/>
                </a:solidFill>
                <a:latin typeface="Calibri" pitchFamily="34" charset="0"/>
              </a:rPr>
              <a:t>Sulphate aerosol effects on Asian monsoon  e.g. </a:t>
            </a:r>
            <a:r>
              <a:rPr lang="en-GB" sz="2000" kern="0" dirty="0" smtClean="0">
                <a:solidFill>
                  <a:srgbClr val="000000"/>
                </a:solidFill>
                <a:latin typeface="Calibri" pitchFamily="34" charset="0"/>
                <a:hlinkClick r:id="rId4"/>
              </a:rPr>
              <a:t>Bollasina et al. 2011 Science</a:t>
            </a:r>
            <a:r>
              <a:rPr lang="en-GB" sz="2000" kern="0" dirty="0" smtClean="0">
                <a:solidFill>
                  <a:srgbClr val="000000"/>
                </a:solidFill>
                <a:latin typeface="Calibri" pitchFamily="34" charset="0"/>
              </a:rPr>
              <a:t> (left)</a:t>
            </a:r>
          </a:p>
          <a:p>
            <a:r>
              <a:rPr lang="en-GB" sz="2000" kern="0" dirty="0" smtClean="0">
                <a:solidFill>
                  <a:srgbClr val="000000"/>
                </a:solidFill>
                <a:latin typeface="Calibri" pitchFamily="34" charset="0"/>
              </a:rPr>
              <a:t>Links to drought in Horn of Africa? </a:t>
            </a:r>
            <a:r>
              <a:rPr lang="en-GB" sz="2000" kern="0" dirty="0" smtClean="0">
                <a:solidFill>
                  <a:srgbClr val="000000"/>
                </a:solidFill>
                <a:latin typeface="Calibri" pitchFamily="34" charset="0"/>
                <a:hlinkClick r:id="rId5"/>
              </a:rPr>
              <a:t>Park et al. (2011) </a:t>
            </a:r>
            <a:r>
              <a:rPr lang="en-GB" sz="2000" kern="0" dirty="0" err="1" smtClean="0">
                <a:solidFill>
                  <a:srgbClr val="000000"/>
                </a:solidFill>
                <a:latin typeface="Calibri" pitchFamily="34" charset="0"/>
                <a:hlinkClick r:id="rId5"/>
              </a:rPr>
              <a:t>Clim</a:t>
            </a:r>
            <a:r>
              <a:rPr lang="en-GB" sz="2000" kern="0" dirty="0" smtClean="0">
                <a:solidFill>
                  <a:srgbClr val="000000"/>
                </a:solidFill>
                <a:latin typeface="Calibri" pitchFamily="34" charset="0"/>
                <a:hlinkClick r:id="rId5"/>
              </a:rPr>
              <a:t> </a:t>
            </a:r>
            <a:r>
              <a:rPr lang="en-GB" sz="2000" kern="0" dirty="0" err="1" smtClean="0">
                <a:solidFill>
                  <a:srgbClr val="000000"/>
                </a:solidFill>
                <a:latin typeface="Calibri" pitchFamily="34" charset="0"/>
                <a:hlinkClick r:id="rId5"/>
              </a:rPr>
              <a:t>Dyn</a:t>
            </a:r>
            <a:endParaRPr lang="en-GB" sz="2000" kern="0" dirty="0" smtClean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GB" sz="2000" kern="0" dirty="0" smtClean="0">
                <a:solidFill>
                  <a:srgbClr val="000000"/>
                </a:solidFill>
                <a:latin typeface="Calibri" pitchFamily="34" charset="0"/>
              </a:rPr>
              <a:t>GHGs &amp; Sahel rainfall  recovery?</a:t>
            </a:r>
          </a:p>
          <a:p>
            <a:pPr marL="0" indent="0">
              <a:buNone/>
            </a:pPr>
            <a:r>
              <a:rPr lang="en-GB" sz="2000" kern="0" dirty="0" smtClean="0">
                <a:solidFill>
                  <a:srgbClr val="000000"/>
                </a:solidFill>
                <a:latin typeface="Calibri" pitchFamily="34" charset="0"/>
                <a:hlinkClick r:id="rId6"/>
              </a:rPr>
              <a:t>Dong &amp; Sutton (2015) Nature </a:t>
            </a:r>
            <a:r>
              <a:rPr lang="en-GB" sz="2000" kern="0" dirty="0" err="1" smtClean="0">
                <a:solidFill>
                  <a:srgbClr val="000000"/>
                </a:solidFill>
                <a:latin typeface="Calibri" pitchFamily="34" charset="0"/>
                <a:hlinkClick r:id="rId6"/>
              </a:rPr>
              <a:t>Clim</a:t>
            </a:r>
            <a:r>
              <a:rPr lang="en-GB" sz="2000" kern="0" dirty="0">
                <a:solidFill>
                  <a:srgbClr val="000000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3754760" cy="3456384"/>
          </a:xfrm>
        </p:spPr>
        <p:txBody>
          <a:bodyPr/>
          <a:lstStyle/>
          <a:p>
            <a:r>
              <a:rPr lang="en-GB" dirty="0" smtClean="0">
                <a:latin typeface="Calibri" pitchFamily="34" charset="0"/>
              </a:rPr>
              <a:t>Regional precipitation changes sensitive to asymmetries in Earth’s energy budget</a:t>
            </a:r>
          </a:p>
          <a:p>
            <a:r>
              <a:rPr lang="en-GB" dirty="0" smtClean="0">
                <a:latin typeface="Calibri" pitchFamily="34" charset="0"/>
              </a:rPr>
              <a:t>N. Hemisphere cooling: stronger heat transport into hemisphere</a:t>
            </a:r>
            <a:endParaRPr lang="en-GB" sz="2000" dirty="0" smtClean="0">
              <a:latin typeface="Calibri" pitchFamily="34" charset="0"/>
            </a:endParaRPr>
          </a:p>
          <a:p>
            <a:r>
              <a:rPr lang="en-GB" dirty="0" smtClean="0">
                <a:latin typeface="Calibri" pitchFamily="34" charset="0"/>
              </a:rPr>
              <a:t>Reduced Sahel rainfall from:</a:t>
            </a:r>
          </a:p>
          <a:p>
            <a:pPr>
              <a:buFontTx/>
              <a:buChar char="-"/>
            </a:pPr>
            <a:r>
              <a:rPr lang="en-GB" sz="1800" dirty="0" smtClean="0">
                <a:latin typeface="Calibri" pitchFamily="34" charset="0"/>
              </a:rPr>
              <a:t>Anthropogenic aerosol cooling 1950-1980s: </a:t>
            </a:r>
            <a:r>
              <a:rPr lang="en-GB" sz="1800" dirty="0" smtClean="0">
                <a:solidFill>
                  <a:srgbClr val="000000"/>
                </a:solidFill>
                <a:latin typeface="Calibri" pitchFamily="34" charset="0"/>
                <a:hlinkClick r:id="rId7"/>
              </a:rPr>
              <a:t>Hwang </a:t>
            </a:r>
            <a:r>
              <a:rPr lang="en-GB" sz="1800" dirty="0">
                <a:solidFill>
                  <a:srgbClr val="000000"/>
                </a:solidFill>
                <a:latin typeface="Calibri" pitchFamily="34" charset="0"/>
                <a:hlinkClick r:id="rId7"/>
              </a:rPr>
              <a:t>et al. (2013) </a:t>
            </a:r>
            <a:r>
              <a:rPr lang="en-GB" sz="1800" dirty="0" smtClean="0">
                <a:solidFill>
                  <a:srgbClr val="000000"/>
                </a:solidFill>
                <a:latin typeface="Calibri" pitchFamily="34" charset="0"/>
                <a:hlinkClick r:id="rId7"/>
              </a:rPr>
              <a:t>GRL</a:t>
            </a:r>
            <a:r>
              <a:rPr lang="en-GB" sz="1800" dirty="0" smtClean="0">
                <a:solidFill>
                  <a:srgbClr val="000000"/>
                </a:solidFill>
                <a:latin typeface="Calibri" pitchFamily="34" charset="0"/>
              </a:rPr>
              <a:t>  </a:t>
            </a:r>
            <a:r>
              <a:rPr lang="en-GB" sz="2400" dirty="0" smtClean="0">
                <a:solidFill>
                  <a:srgbClr val="000000"/>
                </a:solidFill>
                <a:latin typeface="Calibri" pitchFamily="34" charset="0"/>
                <a:sym typeface="Wingdings" panose="05000000000000000000" pitchFamily="2" charset="2"/>
              </a:rPr>
              <a:t></a:t>
            </a:r>
            <a:endParaRPr lang="en-GB" sz="2400" dirty="0" smtClean="0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en-GB" sz="1800" dirty="0" smtClean="0">
                <a:latin typeface="Calibri" pitchFamily="34" charset="0"/>
              </a:rPr>
              <a:t>Asymmetric volcanic forcing e.g. </a:t>
            </a:r>
            <a:r>
              <a:rPr lang="en-GB" sz="1800" dirty="0" smtClean="0">
                <a:latin typeface="Calibri" pitchFamily="34" charset="0"/>
                <a:hlinkClick r:id="rId8"/>
              </a:rPr>
              <a:t>Haywood et al. (2013) Nature Climate</a:t>
            </a:r>
            <a:endParaRPr lang="en-GB" sz="1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4210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3" grpId="0" build="p" bldLvl="5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00200"/>
            <a:ext cx="3384376" cy="4637112"/>
          </a:xfrm>
        </p:spPr>
        <p:txBody>
          <a:bodyPr/>
          <a:lstStyle/>
          <a:p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Replotted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so that CERES and ERA Interim sample 6-months later than ARGO</a:t>
            </a:r>
          </a:p>
          <a:p>
            <a:endParaRPr lang="en-GB" sz="2400" dirty="0">
              <a:latin typeface="Calibri" pitchFamily="34" charset="0"/>
              <a:cs typeface="Calibri" pitchFamily="34" charset="0"/>
            </a:endParaRPr>
          </a:p>
          <a:p>
            <a:r>
              <a:rPr lang="en-GB" sz="2400" dirty="0" smtClean="0">
                <a:latin typeface="Calibri" pitchFamily="34" charset="0"/>
                <a:cs typeface="Calibri" pitchFamily="34" charset="0"/>
              </a:rPr>
              <a:t>Is there a lag in the system?</a:t>
            </a:r>
          </a:p>
          <a:p>
            <a:r>
              <a:rPr lang="en-GB" sz="2400" dirty="0" smtClean="0">
                <a:latin typeface="Calibri" pitchFamily="34" charset="0"/>
                <a:cs typeface="Calibri" pitchFamily="34" charset="0"/>
              </a:rPr>
              <a:t>Where in ocean is energy accumulating?</a:t>
            </a:r>
          </a:p>
          <a:p>
            <a:r>
              <a:rPr lang="en-GB" sz="2400" dirty="0" smtClean="0">
                <a:latin typeface="Calibri" pitchFamily="34" charset="0"/>
                <a:cs typeface="Calibri" pitchFamily="34" charset="0"/>
              </a:rPr>
              <a:t>Mechanism?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484784"/>
            <a:ext cx="498081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sz="3200" dirty="0" smtClean="0">
                <a:latin typeface="Calibri" pitchFamily="34" charset="0"/>
                <a:cs typeface="Calibri" pitchFamily="34" charset="0"/>
              </a:rPr>
              <a:t>Combining Earth Radiation Budget </a:t>
            </a:r>
            <a:br>
              <a:rPr lang="en-GB" sz="3200" dirty="0" smtClean="0">
                <a:latin typeface="Calibri" pitchFamily="34" charset="0"/>
                <a:cs typeface="Calibri" pitchFamily="34" charset="0"/>
              </a:rPr>
            </a:br>
            <a:r>
              <a:rPr lang="en-GB" sz="3200" dirty="0" smtClean="0">
                <a:latin typeface="Calibri" pitchFamily="34" charset="0"/>
                <a:cs typeface="Calibri" pitchFamily="34" charset="0"/>
              </a:rPr>
              <a:t>and Ocean Heat Content data (2)</a:t>
            </a:r>
            <a:endParaRPr lang="en-GB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7359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0384" y="83393"/>
            <a:ext cx="6858000" cy="665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3019268"/>
            <a:ext cx="5688632" cy="913787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54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98160" y="3121804"/>
            <a:ext cx="1170384" cy="523220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+mn-lt"/>
              </a:rPr>
              <a:t>Wm</a:t>
            </a:r>
            <a:r>
              <a:rPr lang="en-GB" sz="2800" b="1" baseline="30000" dirty="0" smtClean="0">
                <a:latin typeface="+mn-lt"/>
              </a:rPr>
              <a:t>-2</a:t>
            </a:r>
            <a:endParaRPr lang="en-GB" sz="2800" b="1" baseline="300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36512" y="131569"/>
            <a:ext cx="15476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  <a:latin typeface="+mn-lt"/>
              </a:rPr>
              <a:t>Outgoing </a:t>
            </a:r>
            <a:r>
              <a:rPr lang="en-GB" sz="2000" b="1" dirty="0" err="1" smtClean="0">
                <a:solidFill>
                  <a:srgbClr val="FF0000"/>
                </a:solidFill>
                <a:latin typeface="+mn-lt"/>
              </a:rPr>
              <a:t>Longwave</a:t>
            </a:r>
            <a:r>
              <a:rPr lang="en-GB" sz="2000" b="1" dirty="0" smtClean="0">
                <a:solidFill>
                  <a:srgbClr val="FF0000"/>
                </a:solidFill>
                <a:latin typeface="+mn-lt"/>
              </a:rPr>
              <a:t> Radiation</a:t>
            </a:r>
            <a:endParaRPr lang="en-GB" sz="20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053961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7775" y="166688"/>
            <a:ext cx="6648450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3019268"/>
            <a:ext cx="5688632" cy="913787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54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298160" y="3121804"/>
            <a:ext cx="1170384" cy="523220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+mn-lt"/>
              </a:rPr>
              <a:t>Wm</a:t>
            </a:r>
            <a:r>
              <a:rPr lang="en-GB" sz="2800" b="1" baseline="30000" dirty="0" smtClean="0">
                <a:latin typeface="+mn-lt"/>
              </a:rPr>
              <a:t>-2</a:t>
            </a:r>
            <a:endParaRPr lang="en-GB" sz="2800" b="1" baseline="300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6512" y="131569"/>
            <a:ext cx="15476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  <a:latin typeface="+mn-lt"/>
              </a:rPr>
              <a:t>Absorbed Shortwave Radiation</a:t>
            </a:r>
            <a:endParaRPr lang="en-GB" sz="20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60190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16632"/>
            <a:ext cx="6811193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3011190"/>
            <a:ext cx="6454790" cy="77785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54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36512" y="131569"/>
            <a:ext cx="1547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+mn-lt"/>
              </a:rPr>
              <a:t>NET Radiation</a:t>
            </a:r>
            <a:endParaRPr lang="en-GB" sz="24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02528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4261686" cy="1143000"/>
          </a:xfrm>
        </p:spPr>
        <p:txBody>
          <a:bodyPr/>
          <a:lstStyle/>
          <a:p>
            <a:r>
              <a:rPr lang="en-GB" sz="3600" cap="all" dirty="0" smtClean="0">
                <a:solidFill>
                  <a:srgbClr val="C00000"/>
                </a:solidFill>
                <a:latin typeface="Effra Bold" panose="020B0604020202020204" charset="0"/>
              </a:rPr>
              <a:t>At what rate is Earth heating?</a:t>
            </a:r>
            <a:endParaRPr lang="en-GB" sz="3600" cap="all" dirty="0">
              <a:solidFill>
                <a:srgbClr val="C00000"/>
              </a:solidFill>
              <a:latin typeface="Effra Bold" panose="020B060402020202020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23932"/>
            <a:ext cx="6912768" cy="318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3" y="6258798"/>
            <a:ext cx="87798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Harries &amp;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Belotti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(2010) J. </a:t>
            </a:r>
            <a:r>
              <a:rPr lang="en-GB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Clim</a:t>
            </a:r>
            <a:r>
              <a:rPr lang="en-GB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</a:t>
            </a:r>
            <a:r>
              <a:rPr lang="en-GB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/>
              </a:rPr>
              <a:t>Loeb et al. (2012) Nat. </a:t>
            </a:r>
            <a:r>
              <a:rPr lang="en-GB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/>
              </a:rPr>
              <a:t>Geosci</a:t>
            </a:r>
            <a:r>
              <a:rPr lang="en-GB" sz="16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sz="1600" dirty="0" smtClean="0">
                <a:solidFill>
                  <a:srgbClr val="000000"/>
                </a:solidFill>
                <a:latin typeface="Arial" charset="0"/>
                <a:hlinkClick r:id="rId5"/>
              </a:rPr>
              <a:t>| Trenberth et al. (2014) J </a:t>
            </a:r>
            <a:r>
              <a:rPr lang="en-GB" sz="1600" dirty="0" err="1" smtClean="0">
                <a:solidFill>
                  <a:srgbClr val="000000"/>
                </a:solidFill>
                <a:latin typeface="Arial" charset="0"/>
                <a:hlinkClick r:id="rId5"/>
              </a:rPr>
              <a:t>Clim</a:t>
            </a:r>
            <a:endParaRPr lang="en-GB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04248" y="4293096"/>
            <a:ext cx="1872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0000"/>
                </a:solidFill>
              </a:rPr>
              <a:t>Upper ocean heating rate (Wm</a:t>
            </a:r>
            <a:r>
              <a:rPr lang="en-GB" sz="2400" baseline="30000" dirty="0" smtClean="0">
                <a:solidFill>
                  <a:srgbClr val="000000"/>
                </a:solidFill>
              </a:rPr>
              <a:t>-2</a:t>
            </a:r>
            <a:r>
              <a:rPr lang="en-GB" sz="2400" dirty="0" smtClean="0">
                <a:solidFill>
                  <a:srgbClr val="000000"/>
                </a:solidFill>
              </a:rPr>
              <a:t>)</a:t>
            </a:r>
            <a:endParaRPr lang="en-GB" sz="2400" dirty="0">
              <a:solidFill>
                <a:srgbClr val="000000"/>
              </a:solidFill>
            </a:endParaRPr>
          </a:p>
        </p:txBody>
      </p:sp>
      <p:pic>
        <p:nvPicPr>
          <p:cNvPr id="8" name="Picture 7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604" y="224659"/>
            <a:ext cx="4348763" cy="32763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9552" y="1772816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0000"/>
                </a:solidFill>
              </a:rPr>
              <a:t>What are implications for climate sensitivity and the global water cycle? </a:t>
            </a:r>
            <a:endParaRPr lang="en-GB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23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883" y="237805"/>
            <a:ext cx="4143444" cy="627990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81326" y="1234800"/>
            <a:ext cx="4123473" cy="828000"/>
          </a:xfrm>
        </p:spPr>
        <p:txBody>
          <a:bodyPr/>
          <a:lstStyle/>
          <a:p>
            <a:r>
              <a:rPr lang="en-GB" dirty="0"/>
              <a:t> </a:t>
            </a:r>
            <a:r>
              <a:rPr lang="en-GB" dirty="0" err="1" smtClean="0"/>
              <a:t>lw</a:t>
            </a:r>
            <a:r>
              <a:rPr lang="en-GB" dirty="0" smtClean="0"/>
              <a:t> &amp; </a:t>
            </a:r>
            <a:r>
              <a:rPr lang="en-GB" dirty="0" err="1" smtClean="0"/>
              <a:t>sw</a:t>
            </a:r>
            <a:r>
              <a:rPr lang="en-GB" dirty="0" smtClean="0"/>
              <a:t> fluxes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8FFFFA-72EE-4341-AAC3-151A90D5E51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26571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763" y="1772816"/>
            <a:ext cx="5605238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470" y="4820593"/>
            <a:ext cx="3682357" cy="1632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14711"/>
            <a:ext cx="36195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>
            <a:off x="1691680" y="3501008"/>
            <a:ext cx="657622" cy="1526684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3538764" y="3333923"/>
            <a:ext cx="1321268" cy="1693769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endCxn id="13" idx="3"/>
          </p:cNvCxnSpPr>
          <p:nvPr/>
        </p:nvCxnSpPr>
        <p:spPr bwMode="auto">
          <a:xfrm flipH="1">
            <a:off x="4644008" y="5633065"/>
            <a:ext cx="1080120" cy="179457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827584" y="1556792"/>
            <a:ext cx="3043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0000"/>
                </a:solidFill>
              </a:rPr>
              <a:t>ERBS/CERES variability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55976" y="1743199"/>
            <a:ext cx="417646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0000"/>
                </a:solidFill>
              </a:rPr>
              <a:t>CERES monthly climatology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76056" y="4407495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0000"/>
                </a:solidFill>
              </a:rPr>
              <a:t>ERA Interim spatial anomalies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5027692"/>
            <a:ext cx="4248472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0000"/>
                </a:solidFill>
              </a:rPr>
              <a:t>Combine CERES/ARGO accuracy, ERBS WFOV stability and reanalysis circulation patterns to reconstruct radiative fluxes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1720" y="3429000"/>
            <a:ext cx="1502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 smtClean="0">
                <a:solidFill>
                  <a:srgbClr val="66FF33"/>
                </a:solidFill>
              </a:rPr>
              <a:t>ERBS WFOV</a:t>
            </a:r>
          </a:p>
          <a:p>
            <a:r>
              <a:rPr lang="en-GB" sz="1800" b="1" dirty="0" smtClean="0">
                <a:solidFill>
                  <a:srgbClr val="00FFFF"/>
                </a:solidFill>
              </a:rPr>
              <a:t>CERES</a:t>
            </a:r>
          </a:p>
          <a:p>
            <a:r>
              <a:rPr lang="en-GB" sz="1800" b="1" dirty="0" smtClean="0">
                <a:solidFill>
                  <a:srgbClr val="A46202"/>
                </a:solidFill>
              </a:rPr>
              <a:t>ERA Interim</a:t>
            </a:r>
            <a:endParaRPr lang="en-GB" sz="1800" b="1" dirty="0">
              <a:solidFill>
                <a:srgbClr val="A46202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782238" y="404664"/>
            <a:ext cx="7534177" cy="791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  <a:defRPr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3656A"/>
              </a:buClr>
              <a:buSzTx/>
              <a:buFont typeface="Effra" panose="020B0603020203020204" pitchFamily="34" charset="0"/>
              <a:buChar char="•"/>
              <a:tabLst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90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•"/>
              <a:tabLst/>
              <a:defRPr sz="2000" baseline="0">
                <a:solidFill>
                  <a:schemeClr val="tx2"/>
                </a:solidFill>
                <a:latin typeface="+mn-lt"/>
              </a:defRPr>
            </a:lvl3pPr>
            <a:lvl4pPr marL="126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&gt;"/>
              <a:tabLst/>
              <a:defRPr sz="2000" baseline="0">
                <a:solidFill>
                  <a:schemeClr val="tx2"/>
                </a:solidFill>
                <a:latin typeface="+mn-lt"/>
              </a:defRPr>
            </a:lvl4pPr>
            <a:lvl5pPr marL="162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-"/>
              <a:tabLst/>
              <a:defRPr sz="20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Effr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Effr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Effr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Effr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Clr>
                <a:srgbClr val="D2002E"/>
              </a:buClr>
              <a:buNone/>
              <a:defRPr/>
            </a:pPr>
            <a:r>
              <a:rPr lang="en-GB" sz="3600" kern="0" cap="all" dirty="0" smtClean="0">
                <a:solidFill>
                  <a:srgbClr val="D2002E"/>
                </a:solidFill>
                <a:latin typeface="Effra Bold"/>
              </a:rPr>
              <a:t>Reconstructing </a:t>
            </a:r>
            <a:r>
              <a:rPr lang="en-GB" sz="3600" kern="0" cap="all" dirty="0">
                <a:solidFill>
                  <a:srgbClr val="D2002E"/>
                </a:solidFill>
                <a:latin typeface="Effra Bold"/>
              </a:rPr>
              <a:t>global radiative </a:t>
            </a:r>
            <a:r>
              <a:rPr lang="en-GB" sz="3600" kern="0" cap="all" dirty="0" smtClean="0">
                <a:solidFill>
                  <a:srgbClr val="D2002E"/>
                </a:solidFill>
                <a:latin typeface="Effra Bold"/>
              </a:rPr>
              <a:t>fluxes since 1985</a:t>
            </a:r>
            <a:endParaRPr kumimoji="0" lang="en-GB" sz="3600" b="0" i="0" u="none" strike="noStrike" kern="0" cap="all" spc="0" normalizeH="0" baseline="0" noProof="0" dirty="0" smtClean="0">
              <a:ln>
                <a:noFill/>
              </a:ln>
              <a:solidFill>
                <a:srgbClr val="D2002E"/>
              </a:solidFill>
              <a:effectLst/>
              <a:uLnTx/>
              <a:uFillTx/>
              <a:latin typeface="Effra 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836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  <p:bldP spid="17" grpId="0"/>
      <p:bldP spid="13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268907"/>
            <a:ext cx="6860515" cy="52564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20043" y="3294112"/>
            <a:ext cx="6127947" cy="1143000"/>
          </a:xfrm>
          <a:scene3d>
            <a:camera prst="orthographicFront">
              <a:rot lat="0" lon="0" rev="5400000"/>
            </a:camera>
            <a:lightRig rig="threePt" dir="t"/>
          </a:scene3d>
        </p:spPr>
        <p:txBody>
          <a:bodyPr/>
          <a:lstStyle/>
          <a:p>
            <a:r>
              <a:rPr lang="en-GB" sz="2800" dirty="0"/>
              <a:t>Net Imbalance </a:t>
            </a:r>
            <a:r>
              <a:rPr lang="en-GB" sz="2800" u="sng" dirty="0"/>
              <a:t>Anomaly</a:t>
            </a:r>
            <a:r>
              <a:rPr lang="en-GB" sz="2800" dirty="0"/>
              <a:t> (Wm</a:t>
            </a:r>
            <a:r>
              <a:rPr lang="en-GB" sz="2800" baseline="30000" dirty="0"/>
              <a:t>-2</a:t>
            </a:r>
            <a:r>
              <a:rPr lang="en-GB" sz="2800" dirty="0" smtClean="0"/>
              <a:t>)</a:t>
            </a:r>
            <a:endParaRPr lang="en-GB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6920019" y="1484784"/>
            <a:ext cx="2188485" cy="40011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B050"/>
                </a:solidFill>
              </a:rPr>
              <a:t>0.62±0.43 Wm</a:t>
            </a:r>
            <a:r>
              <a:rPr lang="en-GB" b="1" baseline="30000" dirty="0" smtClean="0">
                <a:solidFill>
                  <a:srgbClr val="00B050"/>
                </a:solidFill>
              </a:rPr>
              <a:t>-2</a:t>
            </a:r>
            <a:endParaRPr lang="en-GB" b="1" baseline="30000" dirty="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426295" y="841068"/>
            <a:ext cx="1057473" cy="43219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sz="18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483768" y="836712"/>
            <a:ext cx="1152112" cy="432194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sz="18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752136" y="836712"/>
            <a:ext cx="1044000" cy="432194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sz="18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796136" y="836712"/>
            <a:ext cx="1159379" cy="4365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sz="18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635896" y="836712"/>
            <a:ext cx="1116000" cy="4365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sz="18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" y="766445"/>
            <a:ext cx="8676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0000"/>
                </a:solidFill>
              </a:rPr>
              <a:t>Imbalance: </a:t>
            </a:r>
            <a:r>
              <a:rPr lang="en-GB" sz="3600" dirty="0" smtClean="0">
                <a:solidFill>
                  <a:srgbClr val="000000"/>
                </a:solidFill>
              </a:rPr>
              <a:t>0.23   0.00   0.78   0.63   0.63   (Wm</a:t>
            </a:r>
            <a:r>
              <a:rPr lang="en-GB" sz="3600" baseline="30000" dirty="0" smtClean="0">
                <a:solidFill>
                  <a:srgbClr val="000000"/>
                </a:solidFill>
              </a:rPr>
              <a:t>-2</a:t>
            </a:r>
            <a:r>
              <a:rPr lang="en-GB" sz="3600" dirty="0" smtClean="0">
                <a:solidFill>
                  <a:srgbClr val="000000"/>
                </a:solidFill>
              </a:rPr>
              <a:t>)</a:t>
            </a:r>
            <a:endParaRPr lang="en-GB" sz="36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51896" y="6375857"/>
            <a:ext cx="2881733" cy="400110"/>
          </a:xfrm>
          <a:prstGeom prst="rect">
            <a:avLst/>
          </a:prstGeom>
          <a:solidFill>
            <a:schemeClr val="bg1"/>
          </a:solidFill>
          <a:ln>
            <a:solidFill>
              <a:srgbClr val="DDDDD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0000"/>
                </a:solidFill>
                <a:latin typeface="Arial" charset="0"/>
                <a:hlinkClick r:id="rId3"/>
              </a:rPr>
              <a:t>Allan et al. (2014) GRL</a:t>
            </a:r>
            <a:endParaRPr lang="en-GB" b="1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096" y="4662396"/>
            <a:ext cx="2016405" cy="115943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134110" y="5345708"/>
            <a:ext cx="1005842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0000"/>
                </a:solidFill>
                <a:latin typeface="Arial" charset="0"/>
              </a:rPr>
              <a:t>Volcano</a:t>
            </a:r>
            <a:endParaRPr lang="en-GB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18703" y="1626778"/>
            <a:ext cx="1081489" cy="307777"/>
          </a:xfrm>
          <a:prstGeom prst="rect">
            <a:avLst/>
          </a:prstGeom>
          <a:solidFill>
            <a:srgbClr val="A3E7FF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0000"/>
                </a:solidFill>
                <a:latin typeface="Arial" charset="0"/>
              </a:rPr>
              <a:t>La Niña</a:t>
            </a:r>
            <a:endParaRPr lang="en-GB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52683" y="4218871"/>
            <a:ext cx="925498" cy="307777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0000"/>
                </a:solidFill>
                <a:latin typeface="Arial" charset="0"/>
              </a:rPr>
              <a:t>El Niño</a:t>
            </a:r>
            <a:endParaRPr lang="en-GB" b="1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21" name="Straight Arrow Connector 20"/>
          <p:cNvCxnSpPr>
            <a:stCxn id="20" idx="3"/>
          </p:cNvCxnSpPr>
          <p:nvPr/>
        </p:nvCxnSpPr>
        <p:spPr bwMode="auto">
          <a:xfrm flipV="1">
            <a:off x="6078181" y="3851951"/>
            <a:ext cx="877334" cy="520809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stCxn id="20" idx="1"/>
          </p:cNvCxnSpPr>
          <p:nvPr/>
        </p:nvCxnSpPr>
        <p:spPr bwMode="auto">
          <a:xfrm flipH="1" flipV="1">
            <a:off x="4513186" y="3866853"/>
            <a:ext cx="639497" cy="505907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>
            <a:stCxn id="19" idx="2"/>
          </p:cNvCxnSpPr>
          <p:nvPr/>
        </p:nvCxnSpPr>
        <p:spPr bwMode="auto">
          <a:xfrm>
            <a:off x="5759448" y="1934555"/>
            <a:ext cx="756768" cy="209501"/>
          </a:xfrm>
          <a:prstGeom prst="straightConnector1">
            <a:avLst/>
          </a:prstGeom>
          <a:noFill/>
          <a:ln w="38100" cap="flat" cmpd="sng" algn="ctr">
            <a:solidFill>
              <a:srgbClr val="A3E7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/>
          <p:nvPr/>
        </p:nvCxnSpPr>
        <p:spPr bwMode="auto">
          <a:xfrm flipH="1">
            <a:off x="5002679" y="1934555"/>
            <a:ext cx="756768" cy="209501"/>
          </a:xfrm>
          <a:prstGeom prst="straightConnector1">
            <a:avLst/>
          </a:prstGeom>
          <a:noFill/>
          <a:ln w="38100" cap="flat" cmpd="sng" algn="ctr">
            <a:solidFill>
              <a:srgbClr val="A3E7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6" name="TextBox 25"/>
          <p:cNvSpPr txBox="1"/>
          <p:nvPr/>
        </p:nvSpPr>
        <p:spPr>
          <a:xfrm>
            <a:off x="1637421" y="1484784"/>
            <a:ext cx="2862571" cy="40011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0.34±0.67 Wm</a:t>
            </a:r>
            <a:r>
              <a:rPr lang="en-GB" b="1" baseline="30000" dirty="0" smtClean="0">
                <a:solidFill>
                  <a:srgbClr val="FF0000"/>
                </a:solidFill>
              </a:rPr>
              <a:t>-2</a:t>
            </a:r>
            <a:endParaRPr lang="en-GB" b="1" baseline="30000" dirty="0">
              <a:solidFill>
                <a:srgbClr val="FF000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 flipH="1" flipV="1">
            <a:off x="1426296" y="1412776"/>
            <a:ext cx="3285088" cy="4502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H="1" flipV="1">
            <a:off x="4832934" y="1412776"/>
            <a:ext cx="2803679" cy="4501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782238" y="235058"/>
            <a:ext cx="7534177" cy="791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  <a:defRPr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3656A"/>
              </a:buClr>
              <a:buSzTx/>
              <a:buFont typeface="Effra" panose="020B0603020203020204" pitchFamily="34" charset="0"/>
              <a:buChar char="•"/>
              <a:tabLst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90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•"/>
              <a:tabLst/>
              <a:defRPr sz="2000" baseline="0">
                <a:solidFill>
                  <a:schemeClr val="tx2"/>
                </a:solidFill>
                <a:latin typeface="+mn-lt"/>
              </a:defRPr>
            </a:lvl3pPr>
            <a:lvl4pPr marL="126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&gt;"/>
              <a:tabLst/>
              <a:defRPr sz="2000" baseline="0">
                <a:solidFill>
                  <a:schemeClr val="tx2"/>
                </a:solidFill>
                <a:latin typeface="+mn-lt"/>
              </a:defRPr>
            </a:lvl4pPr>
            <a:lvl5pPr marL="162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-"/>
              <a:tabLst/>
              <a:defRPr sz="20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Effr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Effr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Effr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Effr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None/>
              <a:tabLst/>
              <a:defRPr/>
            </a:pPr>
            <a:r>
              <a:rPr lang="en-GB" sz="3600" kern="0" cap="all" dirty="0" smtClean="0">
                <a:solidFill>
                  <a:srgbClr val="D2002E"/>
                </a:solidFill>
                <a:latin typeface="Effra Bold"/>
              </a:rPr>
              <a:t>Earth continues to heat up</a:t>
            </a:r>
            <a:endParaRPr kumimoji="0" lang="en-GB" sz="3600" b="0" i="0" u="none" strike="noStrike" kern="0" cap="all" spc="0" normalizeH="0" baseline="0" noProof="0" dirty="0" smtClean="0">
              <a:ln>
                <a:noFill/>
              </a:ln>
              <a:solidFill>
                <a:srgbClr val="D2002E"/>
              </a:solidFill>
              <a:effectLst/>
              <a:uLnTx/>
              <a:uFillTx/>
              <a:latin typeface="Effra 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79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" grpId="0" animBg="1"/>
      <p:bldP spid="8" grpId="0" animBg="1"/>
      <p:bldP spid="10" grpId="0" animBg="1"/>
      <p:bldP spid="11" grpId="0" animBg="1"/>
      <p:bldP spid="9" grpId="0" animBg="1"/>
      <p:bldP spid="5" grpId="0"/>
      <p:bldP spid="18" grpId="0" animBg="1"/>
      <p:bldP spid="19" grpId="0" animBg="1"/>
      <p:bldP spid="20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00" y="2214000"/>
            <a:ext cx="6090626" cy="41793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Discrepancy between radiation </a:t>
            </a:r>
            <a:br>
              <a:rPr lang="en-GB" sz="3600" dirty="0" smtClean="0"/>
            </a:br>
            <a:r>
              <a:rPr lang="en-GB" sz="3600" dirty="0" smtClean="0"/>
              <a:t>budget &amp; ocean heating 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9816" y="2421328"/>
            <a:ext cx="2548648" cy="3960000"/>
          </a:xfrm>
        </p:spPr>
        <p:txBody>
          <a:bodyPr/>
          <a:lstStyle/>
          <a:p>
            <a:r>
              <a:rPr lang="en-GB" dirty="0" smtClean="0"/>
              <a:t>Large ocean heating anomaly in 2002</a:t>
            </a:r>
          </a:p>
          <a:p>
            <a:r>
              <a:rPr lang="en-GB" dirty="0" smtClean="0"/>
              <a:t>Inconsistent with radiation budget observations and simulations</a:t>
            </a:r>
          </a:p>
          <a:p>
            <a:r>
              <a:rPr lang="en-GB" dirty="0"/>
              <a:t>C</a:t>
            </a:r>
            <a:r>
              <a:rPr lang="en-GB" dirty="0" smtClean="0"/>
              <a:t>hanging observing system influence?</a:t>
            </a:r>
          </a:p>
          <a:p>
            <a:r>
              <a:rPr lang="en-GB" dirty="0"/>
              <a:t>Slight drop in net flux 1999-2005</a:t>
            </a:r>
            <a:r>
              <a:rPr lang="en-GB" dirty="0" smtClean="0"/>
              <a:t>?</a:t>
            </a:r>
          </a:p>
          <a:p>
            <a:pPr marL="0" indent="0">
              <a:buNone/>
            </a:pPr>
            <a:r>
              <a:rPr lang="en-GB" dirty="0" smtClean="0">
                <a:hlinkClick r:id="rId3"/>
              </a:rPr>
              <a:t>Smith et al. (2015) GRL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5</a:t>
            </a:fld>
            <a:endParaRPr lang="en-GB" altLang="en-US"/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4788000" y="2736000"/>
            <a:ext cx="1368152" cy="0"/>
          </a:xfrm>
          <a:prstGeom prst="straightConnector1">
            <a:avLst/>
          </a:prstGeom>
          <a:noFill/>
          <a:ln w="508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072770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bldLvl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/>
          <a:srcRect b="56133"/>
          <a:stretch/>
        </p:blipFill>
        <p:spPr>
          <a:xfrm>
            <a:off x="323528" y="3019106"/>
            <a:ext cx="4814312" cy="27136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is the heat going?</a:t>
            </a:r>
            <a:br>
              <a:rPr lang="en-GB" dirty="0" smtClean="0"/>
            </a:br>
            <a:r>
              <a:rPr lang="en-GB" sz="2800" b="0" dirty="0" smtClean="0"/>
              <a:t>New Estimates of surface energy flux</a:t>
            </a:r>
            <a:endParaRPr lang="en-GB" sz="28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28525" y="6273344"/>
            <a:ext cx="676275" cy="252000"/>
          </a:xfrm>
        </p:spPr>
        <p:txBody>
          <a:bodyPr/>
          <a:lstStyle/>
          <a:p>
            <a:fld id="{DCF6A46F-80AB-49F3-8C7E-9717ED945456}" type="slidenum">
              <a:rPr lang="en-GB" altLang="en-US" smtClean="0">
                <a:solidFill>
                  <a:srgbClr val="50535A"/>
                </a:solidFill>
              </a:rPr>
              <a:pPr/>
              <a:t>6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5256584" y="3894718"/>
            <a:ext cx="2508338" cy="1874541"/>
          </a:xfrm>
          <a:prstGeom prst="rect">
            <a:avLst/>
          </a:prstGeom>
          <a:solidFill>
            <a:srgbClr val="99CC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5256584" y="5769260"/>
            <a:ext cx="2508338" cy="540060"/>
          </a:xfrm>
          <a:prstGeom prst="rect">
            <a:avLst/>
          </a:prstGeom>
          <a:solidFill>
            <a:srgbClr val="CAE2FF">
              <a:lumMod val="50000"/>
            </a:srgb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 smtClean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6480720" y="3469070"/>
            <a:ext cx="1" cy="608002"/>
          </a:xfrm>
          <a:prstGeom prst="straightConnector1">
            <a:avLst/>
          </a:prstGeom>
          <a:solidFill>
            <a:srgbClr val="99CCFF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5256584" y="3068960"/>
            <a:ext cx="2508337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CERES/Argo Net Flux</a:t>
            </a:r>
            <a:endParaRPr lang="en-GB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870406" y="4916534"/>
            <a:ext cx="1280693" cy="70788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rgbClr val="000000"/>
                </a:solidFill>
                <a:latin typeface="Calibri"/>
              </a:rPr>
              <a:t>Surface Flux</a:t>
            </a:r>
            <a:endParaRPr lang="en-GB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7344816" y="4544874"/>
            <a:ext cx="700998" cy="0"/>
          </a:xfrm>
          <a:prstGeom prst="straightConnector1">
            <a:avLst/>
          </a:prstGeom>
          <a:solidFill>
            <a:srgbClr val="99CCFF"/>
          </a:solidFill>
          <a:ln w="762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4906085" y="4545124"/>
            <a:ext cx="700998" cy="0"/>
          </a:xfrm>
          <a:prstGeom prst="straightConnector1">
            <a:avLst/>
          </a:prstGeom>
          <a:solidFill>
            <a:srgbClr val="99CCFF"/>
          </a:solidFill>
          <a:ln w="762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7056784" y="4437112"/>
            <a:ext cx="2771800" cy="707886"/>
          </a:xfrm>
          <a:prstGeom prst="rect">
            <a:avLst/>
          </a:prstGeom>
          <a:noFill/>
          <a:ln>
            <a:solidFill>
              <a:srgbClr val="FF0000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Estimate horizontal energy flux</a:t>
            </a:r>
            <a:endParaRPr lang="en-GB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24799" y="2227286"/>
                <a:ext cx="7340121" cy="791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𝑭</m:t>
                          </m:r>
                        </m:e>
                        <m:sub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𝑺𝑭𝑪</m:t>
                          </m:r>
                        </m:sub>
                      </m:sSub>
                      <m:r>
                        <a:rPr lang="en-GB" sz="2000" b="1" i="1">
                          <a:solidFill>
                            <a:srgbClr val="000000"/>
                          </a:solidFill>
                          <a:latin typeface="Cambria Math"/>
                        </a:rPr>
                        <m:t> </m:t>
                      </m:r>
                      <m:r>
                        <a:rPr lang="en-GB" sz="2000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𝑭</m:t>
                          </m:r>
                        </m:e>
                        <m:sub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𝑻𝑶𝑨</m:t>
                          </m:r>
                        </m:sub>
                      </m:sSub>
                      <m:r>
                        <a:rPr lang="en-GB" sz="2000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 − </m:t>
                      </m:r>
                      <m:f>
                        <m:fPr>
                          <m:ctrlPr>
                            <a:rPr lang="en-GB" sz="2000" b="1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𝝏</m:t>
                          </m:r>
                          <m:r>
                            <a:rPr lang="en-GB" sz="2000" b="1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𝑻𝑬</m:t>
                          </m:r>
                        </m:num>
                        <m:den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𝝏</m:t>
                          </m:r>
                          <m:r>
                            <a:rPr lang="en-GB" sz="2000" b="1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𝒕</m:t>
                          </m:r>
                        </m:den>
                      </m:f>
                      <m:r>
                        <a:rPr lang="el-GR" sz="2000" b="1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sz="2000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− </m:t>
                      </m:r>
                      <m:r>
                        <a:rPr lang="en-GB" sz="2000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𝜵</m:t>
                      </m:r>
                      <m:r>
                        <a:rPr lang="en-GB" sz="2000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∙</m:t>
                      </m:r>
                      <m:f>
                        <m:fPr>
                          <m:ctrlPr>
                            <a:rPr lang="en-GB" sz="2000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000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GB" sz="2000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𝒈</m:t>
                          </m:r>
                        </m:den>
                      </m:f>
                      <m:nary>
                        <m:naryPr>
                          <m:ctrlP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  <m:sup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𝟏</m:t>
                          </m:r>
                        </m:sup>
                        <m:e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𝑽</m:t>
                          </m:r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(</m:t>
                          </m:r>
                        </m:e>
                      </m:nary>
                      <m:r>
                        <a:rPr lang="en-GB" sz="2000" b="1" i="1">
                          <a:solidFill>
                            <a:srgbClr val="000000"/>
                          </a:solidFill>
                          <a:latin typeface="Cambria Math"/>
                        </a:rPr>
                        <m:t>𝑳𝒒</m:t>
                      </m:r>
                      <m:r>
                        <a:rPr lang="en-GB" sz="2000" b="1" i="1">
                          <a:solidFill>
                            <a:srgbClr val="00000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𝒑</m:t>
                          </m:r>
                        </m:sub>
                      </m:sSub>
                      <m:r>
                        <a:rPr lang="en-GB" sz="2000" b="1" i="1">
                          <a:solidFill>
                            <a:srgbClr val="000000"/>
                          </a:solidFill>
                          <a:latin typeface="Cambria Math"/>
                        </a:rPr>
                        <m:t>𝑻</m:t>
                      </m:r>
                      <m:r>
                        <a:rPr lang="en-GB" sz="2000" b="1" i="1">
                          <a:solidFill>
                            <a:srgbClr val="00000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𝝋</m:t>
                          </m:r>
                        </m:e>
                        <m:sub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𝒔</m:t>
                          </m:r>
                        </m:sub>
                      </m:sSub>
                      <m:r>
                        <a:rPr lang="en-GB" sz="2000" b="1" i="1">
                          <a:solidFill>
                            <a:srgbClr val="000000"/>
                          </a:solidFill>
                          <a:latin typeface="Cambria Math"/>
                        </a:rPr>
                        <m:t>+</m:t>
                      </m:r>
                      <m:r>
                        <a:rPr lang="en-GB" sz="2000" b="1" i="1">
                          <a:solidFill>
                            <a:srgbClr val="000000"/>
                          </a:solidFill>
                          <a:latin typeface="Cambria Math"/>
                        </a:rPr>
                        <m:t>𝒌</m:t>
                      </m:r>
                      <m:r>
                        <a:rPr lang="en-GB" sz="2000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)</m:t>
                      </m:r>
                      <m:f>
                        <m:fPr>
                          <m:ctrlPr>
                            <a:rPr lang="en-GB" sz="2000" b="1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2000" b="1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𝝏</m:t>
                          </m:r>
                          <m:r>
                            <a:rPr lang="en-GB" sz="2000" b="1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𝒑</m:t>
                          </m:r>
                        </m:num>
                        <m:den>
                          <m:r>
                            <a:rPr lang="en-GB" sz="2000" b="1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𝝏</m:t>
                          </m:r>
                          <m:r>
                            <a:rPr lang="el-GR" sz="2000" b="1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𝜼</m:t>
                          </m:r>
                        </m:den>
                      </m:f>
                      <m:r>
                        <a:rPr lang="en-GB" sz="2000" b="1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𝒅</m:t>
                      </m:r>
                      <m:r>
                        <a:rPr lang="el-GR" sz="2000" b="1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𝜼</m:t>
                      </m:r>
                    </m:oMath>
                  </m:oMathPara>
                </a14:m>
                <a:endParaRPr lang="en-GB" sz="2000" dirty="0" smtClean="0">
                  <a:solidFill>
                    <a:srgbClr val="00B050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799" y="2227286"/>
                <a:ext cx="7340121" cy="7918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251520" y="5690713"/>
            <a:ext cx="48863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Net surface downward energy flux (Wm</a:t>
            </a:r>
            <a:r>
              <a:rPr lang="en-GB" baseline="30000" dirty="0" smtClean="0">
                <a:solidFill>
                  <a:srgbClr val="000000"/>
                </a:solidFill>
              </a:rPr>
              <a:t>-2</a:t>
            </a:r>
            <a:r>
              <a:rPr lang="en-GB" dirty="0" smtClean="0">
                <a:solidFill>
                  <a:srgbClr val="000000"/>
                </a:solidFill>
              </a:rPr>
              <a:t>)</a:t>
            </a:r>
          </a:p>
          <a:p>
            <a:r>
              <a:rPr lang="en-GB" sz="1800" dirty="0" smtClean="0">
                <a:solidFill>
                  <a:srgbClr val="000000"/>
                </a:solidFill>
                <a:hlinkClick r:id="rId4"/>
              </a:rPr>
              <a:t>Liu et al. (2015) JGR</a:t>
            </a:r>
            <a:endParaRPr lang="en-GB" sz="1800" dirty="0" smtClean="0">
              <a:solidFill>
                <a:srgbClr val="000000"/>
              </a:solidFill>
            </a:endParaRPr>
          </a:p>
        </p:txBody>
      </p:sp>
      <p:sp>
        <p:nvSpPr>
          <p:cNvPr id="35" name="Freeform 34"/>
          <p:cNvSpPr/>
          <p:nvPr/>
        </p:nvSpPr>
        <p:spPr>
          <a:xfrm flipV="1">
            <a:off x="5502728" y="6175467"/>
            <a:ext cx="45719" cy="45719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38100">
            <a:solidFill>
              <a:schemeClr val="accent1"/>
            </a:solidFill>
          </a:ln>
        </p:spPr>
        <p:txBody>
          <a:bodyPr rtlCol="0" anchor="ctr"/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132335" y="5987389"/>
            <a:ext cx="608017" cy="266454"/>
            <a:chOff x="5404757" y="5987389"/>
            <a:chExt cx="608017" cy="266454"/>
          </a:xfrm>
        </p:grpSpPr>
        <p:sp>
          <p:nvSpPr>
            <p:cNvPr id="33" name="Freeform 32"/>
            <p:cNvSpPr/>
            <p:nvPr/>
          </p:nvSpPr>
          <p:spPr>
            <a:xfrm>
              <a:off x="5404757" y="5987389"/>
              <a:ext cx="608017" cy="266454"/>
            </a:xfrm>
            <a:custGeom>
              <a:avLst/>
              <a:gdLst>
                <a:gd name="connsiteX0" fmla="*/ 489857 w 608017"/>
                <a:gd name="connsiteY0" fmla="*/ 152154 h 266454"/>
                <a:gd name="connsiteX1" fmla="*/ 408214 w 608017"/>
                <a:gd name="connsiteY1" fmla="*/ 119497 h 266454"/>
                <a:gd name="connsiteX2" fmla="*/ 359229 w 608017"/>
                <a:gd name="connsiteY2" fmla="*/ 86840 h 266454"/>
                <a:gd name="connsiteX3" fmla="*/ 293914 w 608017"/>
                <a:gd name="connsiteY3" fmla="*/ 70511 h 266454"/>
                <a:gd name="connsiteX4" fmla="*/ 48986 w 608017"/>
                <a:gd name="connsiteY4" fmla="*/ 119497 h 266454"/>
                <a:gd name="connsiteX5" fmla="*/ 16329 w 608017"/>
                <a:gd name="connsiteY5" fmla="*/ 168482 h 266454"/>
                <a:gd name="connsiteX6" fmla="*/ 0 w 608017"/>
                <a:gd name="connsiteY6" fmla="*/ 217468 h 266454"/>
                <a:gd name="connsiteX7" fmla="*/ 65314 w 608017"/>
                <a:gd name="connsiteY7" fmla="*/ 233797 h 266454"/>
                <a:gd name="connsiteX8" fmla="*/ 163286 w 608017"/>
                <a:gd name="connsiteY8" fmla="*/ 266454 h 266454"/>
                <a:gd name="connsiteX9" fmla="*/ 310243 w 608017"/>
                <a:gd name="connsiteY9" fmla="*/ 233797 h 266454"/>
                <a:gd name="connsiteX10" fmla="*/ 359229 w 608017"/>
                <a:gd name="connsiteY10" fmla="*/ 201140 h 266454"/>
                <a:gd name="connsiteX11" fmla="*/ 375557 w 608017"/>
                <a:gd name="connsiteY11" fmla="*/ 152154 h 266454"/>
                <a:gd name="connsiteX12" fmla="*/ 440872 w 608017"/>
                <a:gd name="connsiteY12" fmla="*/ 70511 h 266454"/>
                <a:gd name="connsiteX13" fmla="*/ 506186 w 608017"/>
                <a:gd name="connsiteY13" fmla="*/ 5197 h 266454"/>
                <a:gd name="connsiteX14" fmla="*/ 522514 w 608017"/>
                <a:gd name="connsiteY14" fmla="*/ 54182 h 266454"/>
                <a:gd name="connsiteX15" fmla="*/ 555172 w 608017"/>
                <a:gd name="connsiteY15" fmla="*/ 86840 h 266454"/>
                <a:gd name="connsiteX16" fmla="*/ 571500 w 608017"/>
                <a:gd name="connsiteY16" fmla="*/ 135825 h 266454"/>
                <a:gd name="connsiteX17" fmla="*/ 604157 w 608017"/>
                <a:gd name="connsiteY17" fmla="*/ 184811 h 266454"/>
                <a:gd name="connsiteX18" fmla="*/ 522514 w 608017"/>
                <a:gd name="connsiteY18" fmla="*/ 168482 h 266454"/>
                <a:gd name="connsiteX19" fmla="*/ 408214 w 608017"/>
                <a:gd name="connsiteY19" fmla="*/ 135825 h 266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8017" h="266454">
                  <a:moveTo>
                    <a:pt x="489857" y="152154"/>
                  </a:moveTo>
                  <a:cubicBezTo>
                    <a:pt x="462643" y="141268"/>
                    <a:pt x="434430" y="132605"/>
                    <a:pt x="408214" y="119497"/>
                  </a:cubicBezTo>
                  <a:cubicBezTo>
                    <a:pt x="390662" y="110721"/>
                    <a:pt x="377267" y="94570"/>
                    <a:pt x="359229" y="86840"/>
                  </a:cubicBezTo>
                  <a:cubicBezTo>
                    <a:pt x="338602" y="78000"/>
                    <a:pt x="315686" y="75954"/>
                    <a:pt x="293914" y="70511"/>
                  </a:cubicBezTo>
                  <a:cubicBezTo>
                    <a:pt x="204133" y="77993"/>
                    <a:pt x="114862" y="53622"/>
                    <a:pt x="48986" y="119497"/>
                  </a:cubicBezTo>
                  <a:cubicBezTo>
                    <a:pt x="35109" y="133373"/>
                    <a:pt x="25105" y="150930"/>
                    <a:pt x="16329" y="168482"/>
                  </a:cubicBezTo>
                  <a:cubicBezTo>
                    <a:pt x="8632" y="183877"/>
                    <a:pt x="5443" y="201139"/>
                    <a:pt x="0" y="217468"/>
                  </a:cubicBezTo>
                  <a:cubicBezTo>
                    <a:pt x="21771" y="222911"/>
                    <a:pt x="43819" y="227348"/>
                    <a:pt x="65314" y="233797"/>
                  </a:cubicBezTo>
                  <a:cubicBezTo>
                    <a:pt x="98286" y="243689"/>
                    <a:pt x="163286" y="266454"/>
                    <a:pt x="163286" y="266454"/>
                  </a:cubicBezTo>
                  <a:cubicBezTo>
                    <a:pt x="200909" y="260183"/>
                    <a:pt x="270048" y="253894"/>
                    <a:pt x="310243" y="233797"/>
                  </a:cubicBezTo>
                  <a:cubicBezTo>
                    <a:pt x="327796" y="225021"/>
                    <a:pt x="342900" y="212026"/>
                    <a:pt x="359229" y="201140"/>
                  </a:cubicBezTo>
                  <a:cubicBezTo>
                    <a:pt x="364672" y="184811"/>
                    <a:pt x="367860" y="167549"/>
                    <a:pt x="375557" y="152154"/>
                  </a:cubicBezTo>
                  <a:cubicBezTo>
                    <a:pt x="396156" y="110956"/>
                    <a:pt x="410496" y="100887"/>
                    <a:pt x="440872" y="70511"/>
                  </a:cubicBezTo>
                  <a:cubicBezTo>
                    <a:pt x="447092" y="51849"/>
                    <a:pt x="456422" y="-19685"/>
                    <a:pt x="506186" y="5197"/>
                  </a:cubicBezTo>
                  <a:cubicBezTo>
                    <a:pt x="521580" y="12894"/>
                    <a:pt x="513659" y="39423"/>
                    <a:pt x="522514" y="54182"/>
                  </a:cubicBezTo>
                  <a:cubicBezTo>
                    <a:pt x="530435" y="67383"/>
                    <a:pt x="544286" y="75954"/>
                    <a:pt x="555172" y="86840"/>
                  </a:cubicBezTo>
                  <a:cubicBezTo>
                    <a:pt x="560615" y="103168"/>
                    <a:pt x="563803" y="120430"/>
                    <a:pt x="571500" y="135825"/>
                  </a:cubicBezTo>
                  <a:cubicBezTo>
                    <a:pt x="580276" y="153378"/>
                    <a:pt x="620486" y="173925"/>
                    <a:pt x="604157" y="184811"/>
                  </a:cubicBezTo>
                  <a:cubicBezTo>
                    <a:pt x="581065" y="200206"/>
                    <a:pt x="549289" y="175784"/>
                    <a:pt x="522514" y="168482"/>
                  </a:cubicBezTo>
                  <a:cubicBezTo>
                    <a:pt x="396461" y="134104"/>
                    <a:pt x="462590" y="135825"/>
                    <a:pt x="408214" y="135825"/>
                  </a:cubicBezTo>
                </a:path>
              </a:pathLst>
            </a:custGeom>
            <a:gradFill>
              <a:gsLst>
                <a:gs pos="0">
                  <a:srgbClr val="0070C0"/>
                </a:gs>
                <a:gs pos="62000">
                  <a:schemeClr val="bg1">
                    <a:lumMod val="50000"/>
                  </a:schemeClr>
                </a:gs>
                <a:gs pos="100000">
                  <a:schemeClr val="bg1">
                    <a:lumMod val="75000"/>
                  </a:schemeClr>
                </a:gs>
                <a:gs pos="9000">
                  <a:schemeClr val="tx1">
                    <a:lumMod val="75000"/>
                  </a:schemeClr>
                </a:gs>
              </a:gsLst>
              <a:lin ang="5400000" scaled="1"/>
            </a:gradFill>
            <a:ln w="38100">
              <a:noFill/>
            </a:ln>
          </p:spPr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 flipV="1">
              <a:off x="5508104" y="6119585"/>
              <a:ext cx="45719" cy="4571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000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6" name="Freeform 35"/>
            <p:cNvSpPr/>
            <p:nvPr/>
          </p:nvSpPr>
          <p:spPr>
            <a:xfrm>
              <a:off x="5472000" y="6210000"/>
              <a:ext cx="109538" cy="7359"/>
            </a:xfrm>
            <a:custGeom>
              <a:avLst/>
              <a:gdLst>
                <a:gd name="connsiteX0" fmla="*/ 0 w 109538"/>
                <a:gd name="connsiteY0" fmla="*/ 7144 h 7359"/>
                <a:gd name="connsiteX1" fmla="*/ 23813 w 109538"/>
                <a:gd name="connsiteY1" fmla="*/ 4763 h 7359"/>
                <a:gd name="connsiteX2" fmla="*/ 38100 w 109538"/>
                <a:gd name="connsiteY2" fmla="*/ 0 h 7359"/>
                <a:gd name="connsiteX3" fmla="*/ 78581 w 109538"/>
                <a:gd name="connsiteY3" fmla="*/ 2382 h 7359"/>
                <a:gd name="connsiteX4" fmla="*/ 109538 w 109538"/>
                <a:gd name="connsiteY4" fmla="*/ 7144 h 7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538" h="7359">
                  <a:moveTo>
                    <a:pt x="0" y="7144"/>
                  </a:moveTo>
                  <a:cubicBezTo>
                    <a:pt x="7938" y="6350"/>
                    <a:pt x="15972" y="6233"/>
                    <a:pt x="23813" y="4763"/>
                  </a:cubicBezTo>
                  <a:cubicBezTo>
                    <a:pt x="28747" y="3838"/>
                    <a:pt x="38100" y="0"/>
                    <a:pt x="38100" y="0"/>
                  </a:cubicBezTo>
                  <a:cubicBezTo>
                    <a:pt x="51594" y="794"/>
                    <a:pt x="65178" y="634"/>
                    <a:pt x="78581" y="2382"/>
                  </a:cubicBezTo>
                  <a:cubicBezTo>
                    <a:pt x="128557" y="8901"/>
                    <a:pt x="54184" y="7144"/>
                    <a:pt x="109538" y="7144"/>
                  </a:cubicBezTo>
                </a:path>
              </a:pathLst>
            </a:custGeom>
            <a:noFill/>
            <a:ln w="9525">
              <a:solidFill>
                <a:schemeClr val="tx2"/>
              </a:solidFill>
            </a:ln>
          </p:spPr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</p:grpSp>
      <p:cxnSp>
        <p:nvCxnSpPr>
          <p:cNvPr id="20" name="Straight Arrow Connector 19"/>
          <p:cNvCxnSpPr/>
          <p:nvPr/>
        </p:nvCxnSpPr>
        <p:spPr bwMode="auto">
          <a:xfrm>
            <a:off x="6480720" y="5624420"/>
            <a:ext cx="1" cy="468876"/>
          </a:xfrm>
          <a:prstGeom prst="straightConnector1">
            <a:avLst/>
          </a:prstGeom>
          <a:solidFill>
            <a:srgbClr val="99CCFF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7" name="Picture 2" descr="NCEO - National Centre for Earth Observ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084" y="331149"/>
            <a:ext cx="1888468" cy="48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0603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5.20231E-7 L -0.20295 -0.014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56" y="-7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0374" y="2349320"/>
            <a:ext cx="2284426" cy="3960000"/>
          </a:xfrm>
        </p:spPr>
        <p:txBody>
          <a:bodyPr/>
          <a:lstStyle/>
          <a:p>
            <a:r>
              <a:rPr lang="en-GB" dirty="0" smtClean="0"/>
              <a:t>Changes in energy fluxes 1986-2000 to 2001-2008</a:t>
            </a:r>
          </a:p>
          <a:p>
            <a:r>
              <a:rPr lang="en-GB" dirty="0" smtClean="0"/>
              <a:t>Surface energy flux dominated by atmospheric transports</a:t>
            </a:r>
          </a:p>
          <a:p>
            <a:r>
              <a:rPr lang="en-GB" dirty="0" smtClean="0"/>
              <a:t>Contrasting model pattern of change</a:t>
            </a:r>
          </a:p>
          <a:p>
            <a:r>
              <a:rPr lang="en-GB" dirty="0" smtClean="0"/>
              <a:t>Are reanalysis transports reliable?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>
                <a:solidFill>
                  <a:srgbClr val="50535A"/>
                </a:solidFill>
              </a:rPr>
              <a:pPr/>
              <a:t>7</a:t>
            </a:fld>
            <a:endParaRPr lang="en-GB" altLang="en-US">
              <a:solidFill>
                <a:srgbClr val="50535A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3499" r="11054" b="76806"/>
          <a:stretch/>
        </p:blipFill>
        <p:spPr>
          <a:xfrm>
            <a:off x="424800" y="2214000"/>
            <a:ext cx="5995574" cy="20545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-634" t="75241" r="11688" b="8193"/>
          <a:stretch/>
        </p:blipFill>
        <p:spPr>
          <a:xfrm>
            <a:off x="424800" y="4221088"/>
            <a:ext cx="5995574" cy="17281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34184" t="92495" r="-8174" b="732"/>
          <a:stretch/>
        </p:blipFill>
        <p:spPr>
          <a:xfrm>
            <a:off x="1475656" y="5995528"/>
            <a:ext cx="4248472" cy="601824"/>
          </a:xfrm>
          <a:prstGeom prst="rect">
            <a:avLst/>
          </a:prstGeom>
        </p:spPr>
      </p:pic>
      <p:pic>
        <p:nvPicPr>
          <p:cNvPr id="9" name="Picture 2" descr="NCEO - National Centre for Earth Observ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084" y="331149"/>
            <a:ext cx="1888468" cy="48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24800" y="1234800"/>
            <a:ext cx="8280000" cy="828000"/>
          </a:xfrm>
        </p:spPr>
        <p:txBody>
          <a:bodyPr/>
          <a:lstStyle/>
          <a:p>
            <a:r>
              <a:rPr lang="en-GB" dirty="0" smtClean="0"/>
              <a:t>Where is the heat going?</a:t>
            </a:r>
            <a:br>
              <a:rPr lang="en-GB" dirty="0" smtClean="0"/>
            </a:br>
            <a:r>
              <a:rPr lang="en-GB" sz="2800" b="0" dirty="0" smtClean="0"/>
              <a:t>changes in surface energy flux</a:t>
            </a:r>
            <a:endParaRPr lang="en-GB" sz="2800" b="0" dirty="0"/>
          </a:p>
        </p:txBody>
      </p:sp>
      <p:sp>
        <p:nvSpPr>
          <p:cNvPr id="10" name="TextBox 9"/>
          <p:cNvSpPr txBox="1"/>
          <p:nvPr/>
        </p:nvSpPr>
        <p:spPr>
          <a:xfrm>
            <a:off x="179512" y="5673442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  <a:hlinkClick r:id="rId4"/>
              </a:rPr>
              <a:t>Liu et al. (2015) JGR</a:t>
            </a:r>
            <a:endParaRPr lang="en-GB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9502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Observed Asymmetry in </a:t>
            </a:r>
            <a:br>
              <a:rPr lang="en-GB" dirty="0" smtClean="0"/>
            </a:br>
            <a:r>
              <a:rPr lang="en-GB" dirty="0" smtClean="0"/>
              <a:t>earth’s energy budget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8880" y="2556822"/>
            <a:ext cx="2981592" cy="3617177"/>
          </a:xfrm>
        </p:spPr>
        <p:txBody>
          <a:bodyPr/>
          <a:lstStyle/>
          <a:p>
            <a:r>
              <a:rPr lang="en-GB" dirty="0" smtClean="0"/>
              <a:t>Observed inter-hemispheric imbalance in Earth’s energy budget</a:t>
            </a:r>
          </a:p>
          <a:p>
            <a:r>
              <a:rPr lang="en-GB" dirty="0" smtClean="0"/>
              <a:t>Not explained by albedo: brighter NH surface but more clouds in SH (</a:t>
            </a:r>
            <a:r>
              <a:rPr lang="en-GB" dirty="0" smtClean="0">
                <a:hlinkClick r:id="rId2"/>
              </a:rPr>
              <a:t>Stephens et al. 2015</a:t>
            </a:r>
            <a:r>
              <a:rPr lang="en-GB" dirty="0" smtClean="0"/>
              <a:t>)</a:t>
            </a:r>
          </a:p>
          <a:p>
            <a:r>
              <a:rPr lang="en-GB" dirty="0" smtClean="0"/>
              <a:t>Imbalance explains position of ITCZ (</a:t>
            </a:r>
            <a:r>
              <a:rPr lang="en-GB" dirty="0" smtClean="0">
                <a:hlinkClick r:id="rId3"/>
              </a:rPr>
              <a:t>Frierson et al. 2013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8</a:t>
            </a:fld>
            <a:endParaRPr lang="en-GB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771800" y="573325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chemeClr val="tx2"/>
                </a:solidFill>
                <a:hlinkClick r:id="rId4"/>
              </a:rPr>
              <a:t>Loeb et al. (2015) </a:t>
            </a:r>
            <a:r>
              <a:rPr lang="en-GB" sz="1800" dirty="0" err="1" smtClean="0">
                <a:hlinkClick r:id="rId4"/>
              </a:rPr>
              <a:t>Clim</a:t>
            </a:r>
            <a:r>
              <a:rPr lang="en-GB" sz="1800" dirty="0" smtClean="0">
                <a:hlinkClick r:id="rId4"/>
              </a:rPr>
              <a:t>. </a:t>
            </a:r>
            <a:r>
              <a:rPr lang="en-GB" sz="1800" dirty="0" err="1" smtClean="0">
                <a:hlinkClick r:id="rId4"/>
              </a:rPr>
              <a:t>Dyn</a:t>
            </a:r>
            <a:r>
              <a:rPr lang="en-GB" sz="1800" dirty="0" smtClean="0"/>
              <a:t>.</a:t>
            </a:r>
            <a:endParaRPr lang="en-GB" sz="1800" dirty="0" smtClean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7" name="Picture 2" descr="NCEO - National Centre for Earth Observ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084" y="331149"/>
            <a:ext cx="1888468" cy="48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79512" y="2220863"/>
            <a:ext cx="5470367" cy="3512393"/>
            <a:chOff x="451781" y="5993886"/>
            <a:chExt cx="5888022" cy="3731846"/>
          </a:xfrm>
        </p:grpSpPr>
        <p:pic>
          <p:nvPicPr>
            <p:cNvPr id="9" name="Picture 2" descr="http://static-content.springer.com/image/art%3A10.1007%2Fs00382-015-2766-z/MediaObjects/382_2015_2766_Fig1_HTML.gif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781" y="5993886"/>
              <a:ext cx="5888022" cy="3731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576391" y="6764786"/>
              <a:ext cx="1081191" cy="35970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1600" b="1" dirty="0" smtClean="0"/>
                <a:t>0.36 PW</a:t>
              </a:r>
              <a:endParaRPr lang="en-GB" sz="16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102124" y="6764786"/>
              <a:ext cx="1137660" cy="35970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1600" b="1" dirty="0" smtClean="0"/>
                <a:t>- 0.05 </a:t>
              </a:r>
              <a:r>
                <a:rPr lang="en-GB" sz="1600" b="1" dirty="0" smtClean="0"/>
                <a:t>PW</a:t>
              </a:r>
              <a:endParaRPr lang="en-GB" sz="16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6391" y="7551009"/>
              <a:ext cx="1115481" cy="359707"/>
            </a:xfrm>
            <a:prstGeom prst="rect">
              <a:avLst/>
            </a:prstGeom>
            <a:solidFill>
              <a:srgbClr val="CCECFF"/>
            </a:solidFill>
          </p:spPr>
          <p:txBody>
            <a:bodyPr wrap="square" rtlCol="0">
              <a:spAutoFit/>
            </a:bodyPr>
            <a:lstStyle/>
            <a:p>
              <a:r>
                <a:rPr lang="en-GB" sz="1600" b="1" dirty="0" smtClean="0">
                  <a:solidFill>
                    <a:srgbClr val="CCECFF"/>
                  </a:solidFill>
                </a:rPr>
                <a:t>-0.26 PW</a:t>
              </a:r>
              <a:endParaRPr lang="en-GB" sz="1600" b="1" dirty="0">
                <a:solidFill>
                  <a:srgbClr val="CCECFF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74630" y="8447941"/>
              <a:ext cx="1115481" cy="35970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1600" b="1" dirty="0" smtClean="0"/>
                <a:t> 0.60 PW</a:t>
              </a:r>
              <a:endParaRPr lang="en-GB" sz="16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304240" y="7551009"/>
              <a:ext cx="935544" cy="621312"/>
            </a:xfrm>
            <a:prstGeom prst="rect">
              <a:avLst/>
            </a:prstGeom>
            <a:solidFill>
              <a:srgbClr val="CCECFF"/>
            </a:solidFill>
          </p:spPr>
          <p:txBody>
            <a:bodyPr wrap="square" rtlCol="0">
              <a:spAutoFit/>
            </a:bodyPr>
            <a:lstStyle/>
            <a:p>
              <a:r>
                <a:rPr lang="en-GB" sz="1600" b="1" dirty="0" smtClean="0">
                  <a:solidFill>
                    <a:srgbClr val="CCECFF"/>
                  </a:solidFill>
                </a:rPr>
                <a:t>0.23 PW</a:t>
              </a:r>
              <a:endParaRPr lang="en-GB" sz="1600" b="1" dirty="0">
                <a:solidFill>
                  <a:srgbClr val="CCECFF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264150" y="9090756"/>
              <a:ext cx="11154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/>
                <a:t>+</a:t>
              </a:r>
              <a:r>
                <a:rPr lang="en-GB" sz="1600" b="1" dirty="0" smtClean="0"/>
                <a:t>0.16 PW</a:t>
              </a:r>
              <a:endParaRPr lang="en-GB" sz="16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347460" y="9078942"/>
              <a:ext cx="1115481" cy="3597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/>
                <a:t>+</a:t>
              </a:r>
              <a:r>
                <a:rPr lang="en-GB" sz="1600" b="1" dirty="0" smtClean="0"/>
                <a:t>0.16 PW</a:t>
              </a:r>
              <a:endParaRPr lang="en-GB" sz="16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583965" y="7168474"/>
              <a:ext cx="11154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/>
                <a:t>+</a:t>
              </a:r>
              <a:r>
                <a:rPr lang="en-GB" sz="1600" b="1" dirty="0" smtClean="0"/>
                <a:t>0.01 PW</a:t>
              </a:r>
              <a:endParaRPr lang="en-GB" sz="16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404572" y="7168474"/>
              <a:ext cx="11154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 smtClean="0"/>
                <a:t>-0.01 PW</a:t>
              </a:r>
              <a:endParaRPr lang="en-GB" sz="16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947112" y="8524448"/>
              <a:ext cx="1237679" cy="35970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1600" b="1" dirty="0" smtClean="0"/>
                <a:t>- 0.28 </a:t>
              </a:r>
              <a:r>
                <a:rPr lang="en-GB" sz="1600" b="1" dirty="0" smtClean="0"/>
                <a:t>PW</a:t>
              </a:r>
              <a:endParaRPr lang="en-GB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0329614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76872"/>
            <a:ext cx="5530665" cy="41479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Equatorial heat transport</a:t>
            </a:r>
            <a:br>
              <a:rPr lang="en-GB" dirty="0" smtClean="0"/>
            </a:br>
            <a:r>
              <a:rPr lang="en-GB" dirty="0" smtClean="0"/>
              <a:t>and model precipitation bias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6096" y="2420888"/>
            <a:ext cx="3124688" cy="3753111"/>
          </a:xfrm>
        </p:spPr>
        <p:txBody>
          <a:bodyPr/>
          <a:lstStyle/>
          <a:p>
            <a:r>
              <a:rPr lang="en-GB" dirty="0" smtClean="0"/>
              <a:t>Clear link between bias in cross-equatorial heat transport  by atmosphere and inter-hemispheric precipitation asymmetry</a:t>
            </a:r>
          </a:p>
          <a:p>
            <a:pPr marL="0" indent="0">
              <a:buNone/>
            </a:pPr>
            <a:r>
              <a:rPr lang="en-GB" dirty="0">
                <a:hlinkClick r:id="rId3"/>
              </a:rPr>
              <a:t>Loeb et al. (2015) </a:t>
            </a:r>
            <a:r>
              <a:rPr lang="en-GB" dirty="0" err="1">
                <a:hlinkClick r:id="rId3"/>
              </a:rPr>
              <a:t>Clim</a:t>
            </a:r>
            <a:r>
              <a:rPr lang="en-GB" dirty="0">
                <a:hlinkClick r:id="rId3"/>
              </a:rPr>
              <a:t>. </a:t>
            </a:r>
            <a:r>
              <a:rPr lang="en-GB" dirty="0" err="1">
                <a:hlinkClick r:id="rId3"/>
              </a:rPr>
              <a:t>Dyn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28525" y="6273344"/>
            <a:ext cx="676275" cy="252000"/>
          </a:xfrm>
        </p:spPr>
        <p:txBody>
          <a:bodyPr/>
          <a:lstStyle/>
          <a:p>
            <a:fld id="{DCF6A46F-80AB-49F3-8C7E-9717ED945456}" type="slidenum">
              <a:rPr lang="en-GB" altLang="en-US" smtClean="0"/>
              <a:pPr/>
              <a:t>9</a:t>
            </a:fld>
            <a:endParaRPr lang="en-GB" altLang="en-US"/>
          </a:p>
        </p:txBody>
      </p:sp>
      <p:pic>
        <p:nvPicPr>
          <p:cNvPr id="12" name="Picture 2" descr="NCEO - National Centre for Earth Observ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084" y="331149"/>
            <a:ext cx="1888468" cy="48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9351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oR Theme">
  <a:themeElements>
    <a:clrScheme name="LIMITLESS - Red">
      <a:dk1>
        <a:srgbClr val="50535A"/>
      </a:dk1>
      <a:lt1>
        <a:srgbClr val="FFFFFF"/>
      </a:lt1>
      <a:dk2>
        <a:srgbClr val="000000"/>
      </a:dk2>
      <a:lt2>
        <a:srgbClr val="E0E0E1"/>
      </a:lt2>
      <a:accent1>
        <a:srgbClr val="D2002E"/>
      </a:accent1>
      <a:accent2>
        <a:srgbClr val="EF7945"/>
      </a:accent2>
      <a:accent3>
        <a:srgbClr val="009A84"/>
      </a:accent3>
      <a:accent4>
        <a:srgbClr val="8ABD24"/>
      </a:accent4>
      <a:accent5>
        <a:srgbClr val="00AEEF"/>
      </a:accent5>
      <a:accent6>
        <a:srgbClr val="79679C"/>
      </a:accent6>
      <a:hlink>
        <a:srgbClr val="D2002E"/>
      </a:hlink>
      <a:folHlink>
        <a:srgbClr val="747478"/>
      </a:folHlink>
    </a:clrScheme>
    <a:fontScheme name="Custom 1">
      <a:majorFont>
        <a:latin typeface="Effra Bold"/>
        <a:ea typeface=""/>
        <a:cs typeface=""/>
      </a:majorFont>
      <a:minorFont>
        <a:latin typeface="Eff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8100">
          <a:solidFill>
            <a:schemeClr val="accent1"/>
          </a:solidFill>
        </a:ln>
      </a:spPr>
      <a:bodyPr wrap="none">
        <a:spAutoFit/>
      </a:bodyPr>
      <a:lstStyle>
        <a:defPPr>
          <a:defRPr dirty="0">
            <a:solidFill>
              <a:schemeClr val="tx2"/>
            </a:solidFill>
            <a:latin typeface="+mn-lt"/>
          </a:defRPr>
        </a:defPPr>
      </a:lstStyle>
    </a:spDef>
    <a:lnDef>
      <a:spPr bwMode="auto">
        <a:noFill/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UoR - Red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D2002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Orang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F7945"/>
        </a:accent1>
        <a:accent2>
          <a:srgbClr val="D2002E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Jad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9A84"/>
        </a:accent1>
        <a:accent2>
          <a:srgbClr val="EF7945"/>
        </a:accent2>
        <a:accent3>
          <a:srgbClr val="D2002E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Gree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8ABD24"/>
        </a:accent1>
        <a:accent2>
          <a:srgbClr val="EF7945"/>
        </a:accent2>
        <a:accent3>
          <a:srgbClr val="009A84"/>
        </a:accent3>
        <a:accent4>
          <a:srgbClr val="D2002E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Cya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AEEF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D2002E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urpl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79679C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ink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6007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1_Default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1_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0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0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UoR Theme">
  <a:themeElements>
    <a:clrScheme name="LIMITLESS - Red">
      <a:dk1>
        <a:srgbClr val="50535A"/>
      </a:dk1>
      <a:lt1>
        <a:srgbClr val="FFFFFF"/>
      </a:lt1>
      <a:dk2>
        <a:srgbClr val="000000"/>
      </a:dk2>
      <a:lt2>
        <a:srgbClr val="E0E0E1"/>
      </a:lt2>
      <a:accent1>
        <a:srgbClr val="D2002E"/>
      </a:accent1>
      <a:accent2>
        <a:srgbClr val="EF7945"/>
      </a:accent2>
      <a:accent3>
        <a:srgbClr val="009A84"/>
      </a:accent3>
      <a:accent4>
        <a:srgbClr val="8ABD24"/>
      </a:accent4>
      <a:accent5>
        <a:srgbClr val="00AEEF"/>
      </a:accent5>
      <a:accent6>
        <a:srgbClr val="79679C"/>
      </a:accent6>
      <a:hlink>
        <a:srgbClr val="D2002E"/>
      </a:hlink>
      <a:folHlink>
        <a:srgbClr val="747478"/>
      </a:folHlink>
    </a:clrScheme>
    <a:fontScheme name="Custom 1">
      <a:majorFont>
        <a:latin typeface="Effra Bold"/>
        <a:ea typeface=""/>
        <a:cs typeface=""/>
      </a:majorFont>
      <a:minorFont>
        <a:latin typeface="Eff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8100">
          <a:solidFill>
            <a:schemeClr val="accent1"/>
          </a:solidFill>
        </a:ln>
      </a:spPr>
      <a:bodyPr wrap="none">
        <a:spAutoFit/>
      </a:bodyPr>
      <a:lstStyle>
        <a:defPPr>
          <a:defRPr dirty="0">
            <a:solidFill>
              <a:schemeClr val="tx2"/>
            </a:solidFill>
            <a:latin typeface="+mn-lt"/>
          </a:defRPr>
        </a:defPPr>
      </a:lstStyle>
    </a:spDef>
    <a:lnDef>
      <a:spPr bwMode="auto">
        <a:noFill/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UoR - Red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D2002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Orang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F7945"/>
        </a:accent1>
        <a:accent2>
          <a:srgbClr val="D2002E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Jad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9A84"/>
        </a:accent1>
        <a:accent2>
          <a:srgbClr val="EF7945"/>
        </a:accent2>
        <a:accent3>
          <a:srgbClr val="D2002E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Gree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8ABD24"/>
        </a:accent1>
        <a:accent2>
          <a:srgbClr val="EF7945"/>
        </a:accent2>
        <a:accent3>
          <a:srgbClr val="009A84"/>
        </a:accent3>
        <a:accent4>
          <a:srgbClr val="D2002E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Cya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AEEF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D2002E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urpl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79679C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ink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6007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UoR Theme">
  <a:themeElements>
    <a:clrScheme name="LIMITLESS - Red">
      <a:dk1>
        <a:srgbClr val="50535A"/>
      </a:dk1>
      <a:lt1>
        <a:srgbClr val="FFFFFF"/>
      </a:lt1>
      <a:dk2>
        <a:srgbClr val="000000"/>
      </a:dk2>
      <a:lt2>
        <a:srgbClr val="E0E0E1"/>
      </a:lt2>
      <a:accent1>
        <a:srgbClr val="D2002E"/>
      </a:accent1>
      <a:accent2>
        <a:srgbClr val="EF7945"/>
      </a:accent2>
      <a:accent3>
        <a:srgbClr val="009A84"/>
      </a:accent3>
      <a:accent4>
        <a:srgbClr val="8ABD24"/>
      </a:accent4>
      <a:accent5>
        <a:srgbClr val="00AEEF"/>
      </a:accent5>
      <a:accent6>
        <a:srgbClr val="79679C"/>
      </a:accent6>
      <a:hlink>
        <a:srgbClr val="D2002E"/>
      </a:hlink>
      <a:folHlink>
        <a:srgbClr val="747478"/>
      </a:folHlink>
    </a:clrScheme>
    <a:fontScheme name="Custom 1">
      <a:majorFont>
        <a:latin typeface="Effra Bold"/>
        <a:ea typeface=""/>
        <a:cs typeface=""/>
      </a:majorFont>
      <a:minorFont>
        <a:latin typeface="Eff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8100">
          <a:solidFill>
            <a:schemeClr val="accent1"/>
          </a:solidFill>
        </a:ln>
      </a:spPr>
      <a:bodyPr wrap="none">
        <a:spAutoFit/>
      </a:bodyPr>
      <a:lstStyle>
        <a:defPPr>
          <a:defRPr dirty="0">
            <a:solidFill>
              <a:schemeClr val="tx2"/>
            </a:solidFill>
            <a:latin typeface="+mn-lt"/>
          </a:defRPr>
        </a:defPPr>
      </a:lstStyle>
    </a:spDef>
    <a:lnDef>
      <a:spPr bwMode="auto">
        <a:noFill/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UoR - Red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D2002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Orang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F7945"/>
        </a:accent1>
        <a:accent2>
          <a:srgbClr val="D2002E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Jad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9A84"/>
        </a:accent1>
        <a:accent2>
          <a:srgbClr val="EF7945"/>
        </a:accent2>
        <a:accent3>
          <a:srgbClr val="D2002E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Gree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8ABD24"/>
        </a:accent1>
        <a:accent2>
          <a:srgbClr val="EF7945"/>
        </a:accent2>
        <a:accent3>
          <a:srgbClr val="009A84"/>
        </a:accent3>
        <a:accent4>
          <a:srgbClr val="D2002E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Cya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AEEF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D2002E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urpl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79679C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ink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6007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UoR-PP-Template-STANDARD-WIDTH-v-24</Template>
  <TotalTime>1545</TotalTime>
  <Words>978</Words>
  <Application>Microsoft Office PowerPoint</Application>
  <PresentationFormat>On-screen Show (4:3)</PresentationFormat>
  <Paragraphs>143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Arial</vt:lpstr>
      <vt:lpstr>Calibri</vt:lpstr>
      <vt:lpstr>AngsanaUPC</vt:lpstr>
      <vt:lpstr>Cambria Math</vt:lpstr>
      <vt:lpstr>Effra Light</vt:lpstr>
      <vt:lpstr>Wingdings</vt:lpstr>
      <vt:lpstr>Effra Bold</vt:lpstr>
      <vt:lpstr>Rdg Vesta</vt:lpstr>
      <vt:lpstr>Effra</vt:lpstr>
      <vt:lpstr>Effra Heavy</vt:lpstr>
      <vt:lpstr>UoR Theme</vt:lpstr>
      <vt:lpstr>2_Default Design</vt:lpstr>
      <vt:lpstr>1_UoR Theme</vt:lpstr>
      <vt:lpstr>2_UoR Theme</vt:lpstr>
      <vt:lpstr>Current changes in Earth’s ENERGY imbalance 1985-2014</vt:lpstr>
      <vt:lpstr>At what rate is Earth heating?</vt:lpstr>
      <vt:lpstr>PowerPoint Presentation</vt:lpstr>
      <vt:lpstr>Net Imbalance Anomaly (Wm-2)</vt:lpstr>
      <vt:lpstr>Discrepancy between radiation  budget &amp; ocean heating </vt:lpstr>
      <vt:lpstr>Where is the heat going? New Estimates of surface energy flux</vt:lpstr>
      <vt:lpstr>Where is the heat going? changes in surface energy flux</vt:lpstr>
      <vt:lpstr>Observed Asymmetry in  earth’s energy budget</vt:lpstr>
      <vt:lpstr>Equatorial heat transport and model precipitation bias</vt:lpstr>
      <vt:lpstr>conclusions</vt:lpstr>
      <vt:lpstr>PowerPoint Presentation</vt:lpstr>
      <vt:lpstr>Observed Asymmetry in  earth’s energy budget</vt:lpstr>
      <vt:lpstr>Understanding changes in net imbalance</vt:lpstr>
      <vt:lpstr>TAMSAT projects: Recent trends in africa rainfall</vt:lpstr>
      <vt:lpstr>earth’s energy budget &amp; regional  changes in the water cycle</vt:lpstr>
      <vt:lpstr>Combining Earth Radiation Budget  and Ocean Heat Content data (2)</vt:lpstr>
      <vt:lpstr>PowerPoint Presentation</vt:lpstr>
      <vt:lpstr>PowerPoint Presentation</vt:lpstr>
      <vt:lpstr>PowerPoint Presentation</vt:lpstr>
      <vt:lpstr> lw &amp; sw fluxes</vt:lpstr>
    </vt:vector>
  </TitlesOfParts>
  <Company>University of Reading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Philip Allan</dc:creator>
  <cp:lastModifiedBy>Richard</cp:lastModifiedBy>
  <cp:revision>142</cp:revision>
  <cp:lastPrinted>2006-09-19T14:59:33Z</cp:lastPrinted>
  <dcterms:created xsi:type="dcterms:W3CDTF">2015-04-10T14:31:41Z</dcterms:created>
  <dcterms:modified xsi:type="dcterms:W3CDTF">2015-09-09T22:29:57Z</dcterms:modified>
</cp:coreProperties>
</file>