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03" r:id="rId2"/>
  </p:sldMasterIdLst>
  <p:notesMasterIdLst>
    <p:notesMasterId r:id="rId37"/>
  </p:notesMasterIdLst>
  <p:handoutMasterIdLst>
    <p:handoutMasterId r:id="rId38"/>
  </p:handoutMasterIdLst>
  <p:sldIdLst>
    <p:sldId id="869" r:id="rId3"/>
    <p:sldId id="902" r:id="rId4"/>
    <p:sldId id="913" r:id="rId5"/>
    <p:sldId id="912" r:id="rId6"/>
    <p:sldId id="915" r:id="rId7"/>
    <p:sldId id="895" r:id="rId8"/>
    <p:sldId id="904" r:id="rId9"/>
    <p:sldId id="905" r:id="rId10"/>
    <p:sldId id="892" r:id="rId11"/>
    <p:sldId id="928" r:id="rId12"/>
    <p:sldId id="943" r:id="rId13"/>
    <p:sldId id="911" r:id="rId14"/>
    <p:sldId id="922" r:id="rId15"/>
    <p:sldId id="923" r:id="rId16"/>
    <p:sldId id="919" r:id="rId17"/>
    <p:sldId id="939" r:id="rId18"/>
    <p:sldId id="945" r:id="rId19"/>
    <p:sldId id="944" r:id="rId20"/>
    <p:sldId id="927" r:id="rId21"/>
    <p:sldId id="934" r:id="rId22"/>
    <p:sldId id="935" r:id="rId23"/>
    <p:sldId id="930" r:id="rId24"/>
    <p:sldId id="931" r:id="rId25"/>
    <p:sldId id="932" r:id="rId26"/>
    <p:sldId id="933" r:id="rId27"/>
    <p:sldId id="938" r:id="rId28"/>
    <p:sldId id="940" r:id="rId29"/>
    <p:sldId id="942" r:id="rId30"/>
    <p:sldId id="926" r:id="rId31"/>
    <p:sldId id="937" r:id="rId32"/>
    <p:sldId id="899" r:id="rId33"/>
    <p:sldId id="903" r:id="rId34"/>
    <p:sldId id="914" r:id="rId35"/>
    <p:sldId id="916" r:id="rId36"/>
  </p:sldIdLst>
  <p:sldSz cx="9144000" cy="6858000" type="screen4x3"/>
  <p:notesSz cx="6745288" cy="9713913"/>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3B5"/>
    <a:srgbClr val="66FF33"/>
    <a:srgbClr val="993300"/>
    <a:srgbClr val="00FFFF"/>
    <a:srgbClr val="A46202"/>
    <a:srgbClr val="006699"/>
    <a:srgbClr val="DDDDDD"/>
    <a:srgbClr val="CC3300"/>
    <a:srgbClr val="4D4D4D"/>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8" autoAdjust="0"/>
    <p:restoredTop sz="80812" autoAdjust="0"/>
  </p:normalViewPr>
  <p:slideViewPr>
    <p:cSldViewPr>
      <p:cViewPr varScale="1">
        <p:scale>
          <a:sx n="47" d="100"/>
          <a:sy n="47" d="100"/>
        </p:scale>
        <p:origin x="-9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4099" name="Rectangle 3"/>
          <p:cNvSpPr>
            <a:spLocks noGrp="1" noChangeArrowheads="1"/>
          </p:cNvSpPr>
          <p:nvPr>
            <p:ph type="dt" sz="quarter" idx="1"/>
          </p:nvPr>
        </p:nvSpPr>
        <p:spPr bwMode="auto">
          <a:xfrm>
            <a:off x="381000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GB"/>
          </a:p>
        </p:txBody>
      </p:sp>
      <p:sp>
        <p:nvSpPr>
          <p:cNvPr id="4100" name="Rectangle 4"/>
          <p:cNvSpPr>
            <a:spLocks noGrp="1" noChangeArrowheads="1"/>
          </p:cNvSpPr>
          <p:nvPr>
            <p:ph type="ftr" sz="quarter" idx="2"/>
          </p:nvPr>
        </p:nvSpPr>
        <p:spPr bwMode="auto">
          <a:xfrm>
            <a:off x="0" y="9220200"/>
            <a:ext cx="28956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4101" name="Rectangle 5"/>
          <p:cNvSpPr>
            <a:spLocks noGrp="1" noChangeArrowheads="1"/>
          </p:cNvSpPr>
          <p:nvPr>
            <p:ph type="sldNum" sz="quarter" idx="3"/>
          </p:nvPr>
        </p:nvSpPr>
        <p:spPr bwMode="auto">
          <a:xfrm>
            <a:off x="3810000" y="92202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0" hangingPunct="0">
              <a:defRPr sz="1200" smtClean="0">
                <a:latin typeface="Times New Roman" pitchFamily="18" charset="0"/>
              </a:defRPr>
            </a:lvl1pPr>
          </a:lstStyle>
          <a:p>
            <a:pPr>
              <a:defRPr/>
            </a:pPr>
            <a:fld id="{21D6F5EF-70D5-42F0-8202-762E13637E8F}" type="slidenum">
              <a:rPr lang="en-GB"/>
              <a:pPr>
                <a:defRPr/>
              </a:pPr>
              <a:t>‹#›</a:t>
            </a:fld>
            <a:endParaRPr lang="en-GB"/>
          </a:p>
        </p:txBody>
      </p:sp>
    </p:spTree>
    <p:extLst>
      <p:ext uri="{BB962C8B-B14F-4D97-AF65-F5344CB8AC3E}">
        <p14:creationId xmlns:p14="http://schemas.microsoft.com/office/powerpoint/2010/main" val="169528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33795" name="Rectangle 3"/>
          <p:cNvSpPr>
            <a:spLocks noGrp="1" noChangeArrowheads="1"/>
          </p:cNvSpPr>
          <p:nvPr>
            <p:ph type="dt" idx="1"/>
          </p:nvPr>
        </p:nvSpPr>
        <p:spPr bwMode="auto">
          <a:xfrm>
            <a:off x="38100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GB"/>
          </a:p>
        </p:txBody>
      </p:sp>
      <p:sp>
        <p:nvSpPr>
          <p:cNvPr id="6148" name="Rectangle 4"/>
          <p:cNvSpPr>
            <a:spLocks noGrp="1" noRot="1" noChangeAspect="1" noChangeArrowheads="1" noTextEdit="1"/>
          </p:cNvSpPr>
          <p:nvPr>
            <p:ph type="sldImg" idx="2"/>
          </p:nvPr>
        </p:nvSpPr>
        <p:spPr bwMode="auto">
          <a:xfrm>
            <a:off x="1004888" y="762000"/>
            <a:ext cx="4775200"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14400" y="4648200"/>
            <a:ext cx="4953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3798" name="Rectangle 6"/>
          <p:cNvSpPr>
            <a:spLocks noGrp="1" noChangeArrowheads="1"/>
          </p:cNvSpPr>
          <p:nvPr>
            <p:ph type="ftr" sz="quarter" idx="4"/>
          </p:nvPr>
        </p:nvSpPr>
        <p:spPr bwMode="auto">
          <a:xfrm>
            <a:off x="0" y="9220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smtClean="0">
                <a:latin typeface="Times New Roman" pitchFamily="18" charset="0"/>
              </a:defRPr>
            </a:lvl1pPr>
          </a:lstStyle>
          <a:p>
            <a:pPr>
              <a:defRPr/>
            </a:pPr>
            <a:endParaRPr lang="en-GB"/>
          </a:p>
        </p:txBody>
      </p:sp>
      <p:sp>
        <p:nvSpPr>
          <p:cNvPr id="33799" name="Rectangle 7"/>
          <p:cNvSpPr>
            <a:spLocks noGrp="1" noChangeArrowheads="1"/>
          </p:cNvSpPr>
          <p:nvPr>
            <p:ph type="sldNum" sz="quarter" idx="5"/>
          </p:nvPr>
        </p:nvSpPr>
        <p:spPr bwMode="auto">
          <a:xfrm>
            <a:off x="3810000" y="9220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D5A4170C-8AB0-46D3-924B-94720B1EC4EF}" type="slidenum">
              <a:rPr lang="en-GB"/>
              <a:pPr>
                <a:defRPr/>
              </a:pPr>
              <a:t>‹#›</a:t>
            </a:fld>
            <a:endParaRPr lang="en-GB"/>
          </a:p>
        </p:txBody>
      </p:sp>
    </p:spTree>
    <p:extLst>
      <p:ext uri="{BB962C8B-B14F-4D97-AF65-F5344CB8AC3E}">
        <p14:creationId xmlns:p14="http://schemas.microsoft.com/office/powerpoint/2010/main" val="410617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5A4170C-8AB0-46D3-924B-94720B1EC4EF}" type="slidenum">
              <a:rPr lang="en-GB" smtClean="0"/>
              <a:pPr>
                <a:defRPr/>
              </a:pPr>
              <a:t>1</a:t>
            </a:fld>
            <a:endParaRPr lang="en-GB"/>
          </a:p>
        </p:txBody>
      </p:sp>
    </p:spTree>
    <p:extLst>
      <p:ext uri="{BB962C8B-B14F-4D97-AF65-F5344CB8AC3E}">
        <p14:creationId xmlns:p14="http://schemas.microsoft.com/office/powerpoint/2010/main" val="297698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281113"/>
            <a:r>
              <a:rPr lang="en-GB" sz="1200" b="1" dirty="0" err="1" smtClean="0">
                <a:solidFill>
                  <a:schemeClr val="tx1"/>
                </a:solidFill>
              </a:rPr>
              <a:t>Fi</a:t>
            </a:r>
            <a:r>
              <a:rPr lang="en-US" sz="1200" b="1" dirty="0" smtClean="0">
                <a:solidFill>
                  <a:schemeClr val="tx1"/>
                </a:solidFill>
              </a:rPr>
              <a:t> </a:t>
            </a:r>
            <a:r>
              <a:rPr lang="en-US" sz="1200" b="1" dirty="0" err="1" smtClean="0">
                <a:solidFill>
                  <a:schemeClr val="tx1"/>
                </a:solidFill>
              </a:rPr>
              <a:t>gure</a:t>
            </a:r>
            <a:r>
              <a:rPr lang="en-US" sz="1200" b="1" dirty="0" smtClean="0">
                <a:solidFill>
                  <a:schemeClr val="tx1"/>
                </a:solidFill>
              </a:rPr>
              <a:t> 3 </a:t>
            </a:r>
            <a:r>
              <a:rPr lang="en-US" sz="1200" dirty="0" smtClean="0">
                <a:solidFill>
                  <a:schemeClr val="tx1"/>
                </a:solidFill>
              </a:rPr>
              <a:t>(a) Global annual average net TOA flux from CERES observations and (b) ERA Interim reanalysis are anchored to an estimate of Earth’s heating rate for 2006–2010 </a:t>
            </a:r>
            <a:r>
              <a:rPr lang="en-US" sz="1200" baseline="30000" dirty="0" smtClean="0">
                <a:solidFill>
                  <a:schemeClr val="tx1"/>
                </a:solidFill>
              </a:rPr>
              <a:t>5</a:t>
            </a:r>
            <a:r>
              <a:rPr lang="en-US" sz="1200" dirty="0" smtClean="0">
                <a:solidFill>
                  <a:schemeClr val="tx1"/>
                </a:solidFill>
              </a:rPr>
              <a:t>  The Pacific Marine Environmental Laboratory/Jet Propulsion Laboratory/Joint Institute for Marine and Atmospheric Research (PMEL/JPL/JIMAR) ocean heating rate estimates</a:t>
            </a:r>
            <a:r>
              <a:rPr lang="en-US" sz="1200" baseline="30000" dirty="0" smtClean="0">
                <a:solidFill>
                  <a:schemeClr val="tx1"/>
                </a:solidFill>
              </a:rPr>
              <a:t>4</a:t>
            </a:r>
            <a:r>
              <a:rPr lang="en-US" sz="1200" dirty="0" smtClean="0">
                <a:solidFill>
                  <a:schemeClr val="tx1"/>
                </a:solidFill>
              </a:rPr>
              <a:t> use data from Argo and World Ocean Database 2009; uncertainties for upper ocean heating rates are given at one-standard error derived from sampling uncertainties. The gray bar in (b) corresponds to one standard deviation about the 2001–2010 average net TOA flux of 15 CMIP3 models</a:t>
            </a:r>
            <a:r>
              <a:rPr lang="en-US" sz="1000" dirty="0" smtClean="0">
                <a:solidFill>
                  <a:schemeClr val="tx1"/>
                </a:solidFill>
              </a:rPr>
              <a:t>.</a:t>
            </a:r>
            <a:endParaRPr lang="en-GB" sz="1000" dirty="0" smtClean="0">
              <a:solidFill>
                <a:schemeClr val="tx1"/>
              </a:solidFill>
            </a:endParaRPr>
          </a:p>
          <a:p>
            <a:pPr defTabSz="1281113"/>
            <a:r>
              <a:rPr lang="en-GB" sz="1000" dirty="0" smtClean="0"/>
              <a:t> </a:t>
            </a: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the last decade the rate of global warming appears to have dwindled. Is this important and what are the implications?</a:t>
            </a:r>
            <a:endParaRPr lang="en-GB" dirty="0"/>
          </a:p>
        </p:txBody>
      </p:sp>
      <p:sp>
        <p:nvSpPr>
          <p:cNvPr id="4" name="Slide Number Placeholder 3"/>
          <p:cNvSpPr>
            <a:spLocks noGrp="1"/>
          </p:cNvSpPr>
          <p:nvPr>
            <p:ph type="sldNum" sz="quarter" idx="10"/>
          </p:nvPr>
        </p:nvSpPr>
        <p:spPr/>
        <p:txBody>
          <a:bodyPr/>
          <a:lstStyle/>
          <a:p>
            <a:pPr>
              <a:defRPr/>
            </a:pPr>
            <a:fld id="{D5A4170C-8AB0-46D3-924B-94720B1EC4EF}" type="slidenum">
              <a:rPr lang="en-GB" smtClean="0"/>
              <a:pPr>
                <a:defRPr/>
              </a:pPr>
              <a:t>19</a:t>
            </a:fld>
            <a:endParaRPr lang="en-GB"/>
          </a:p>
        </p:txBody>
      </p:sp>
    </p:spTree>
    <p:extLst>
      <p:ext uri="{BB962C8B-B14F-4D97-AF65-F5344CB8AC3E}">
        <p14:creationId xmlns:p14="http://schemas.microsoft.com/office/powerpoint/2010/main" val="297698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5A4170C-8AB0-46D3-924B-94720B1EC4EF}" type="slidenum">
              <a:rPr lang="en-GB" smtClean="0"/>
              <a:pPr>
                <a:defRPr/>
              </a:pPr>
              <a:t>33</a:t>
            </a:fld>
            <a:endParaRPr lang="en-GB"/>
          </a:p>
        </p:txBody>
      </p:sp>
    </p:spTree>
    <p:extLst>
      <p:ext uri="{BB962C8B-B14F-4D97-AF65-F5344CB8AC3E}">
        <p14:creationId xmlns:p14="http://schemas.microsoft.com/office/powerpoint/2010/main" val="296361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The latest reconstructions of optical depth for volcanic aerosols9, 10 from the Mount Pinatubo eruption in 1991 suggest that the cooling effect of the eruption (1991–1993) was overestimated in the CMIP5 runs, making the simulated temperatures too cool. From about 1998 onwards, however, the cooling effects of solar activity (red), human-made tropospheric aerosols (green) and volcanic eruptions (pink) were all underestimated. WMGHG, well-mixed greenhouse gases. b, Global mean surface temperature anomalies, with respect to 1980–1999, in the CMIP5 ensemble (mean: solid blue line; pale blue shading: 5–95% spread of simulations) on average exceeded two independent reconstructions from observations (GISTEMP Land–Ocean Temperature Index (LOTI)6, solid red; HadCRUT4 with spatial infilling7, dashed red) from about 1998. Adjusting for the phase of ENSO by regressing the observed temperature against the ENSO index11 adds </a:t>
            </a:r>
            <a:r>
              <a:rPr lang="en-GB" dirty="0" err="1" smtClean="0"/>
              <a:t>interannual</a:t>
            </a:r>
            <a:r>
              <a:rPr lang="en-GB" dirty="0" smtClean="0"/>
              <a:t> variability to the CMIP5 ensemble mean (dashed blue), and adjusting for updated external influences as in a further reduces the discrepancy between model and data from 1998 (black). The adjusted ensemble spread (dashed grey) clearly shows the decadal impact of the updated drivers. As an aside, we note that although it is convenient to use the CMIP5 ensemble to assess expected spreads in possible trends, the ensemble is not a true probabilistic sample.</a:t>
            </a:r>
          </a:p>
          <a:p>
            <a:endParaRPr lang="en-GB" dirty="0"/>
          </a:p>
        </p:txBody>
      </p:sp>
      <p:sp>
        <p:nvSpPr>
          <p:cNvPr id="4" name="Slide Number Placeholder 3"/>
          <p:cNvSpPr>
            <a:spLocks noGrp="1"/>
          </p:cNvSpPr>
          <p:nvPr>
            <p:ph type="sldNum" sz="quarter" idx="10"/>
          </p:nvPr>
        </p:nvSpPr>
        <p:spPr/>
        <p:txBody>
          <a:bodyPr/>
          <a:lstStyle/>
          <a:p>
            <a:pPr>
              <a:defRPr/>
            </a:pPr>
            <a:fld id="{D5A4170C-8AB0-46D3-924B-94720B1EC4EF}" type="slidenum">
              <a:rPr lang="en-GB" smtClean="0"/>
              <a:pPr>
                <a:defRPr/>
              </a:pPr>
              <a:t>34</a:t>
            </a:fld>
            <a:endParaRPr lang="en-GB"/>
          </a:p>
        </p:txBody>
      </p:sp>
    </p:spTree>
    <p:extLst>
      <p:ext uri="{BB962C8B-B14F-4D97-AF65-F5344CB8AC3E}">
        <p14:creationId xmlns:p14="http://schemas.microsoft.com/office/powerpoint/2010/main" val="195550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8AB62B-0FC4-4713-BBFC-824CFFB876A9}" type="slidenum">
              <a:rPr lang="en-GB"/>
              <a:pPr>
                <a:defRPr/>
              </a:pPr>
              <a:t>‹#›</a:t>
            </a:fld>
            <a:endParaRPr lang="en-GB"/>
          </a:p>
        </p:txBody>
      </p:sp>
    </p:spTree>
    <p:extLst>
      <p:ext uri="{BB962C8B-B14F-4D97-AF65-F5344CB8AC3E}">
        <p14:creationId xmlns:p14="http://schemas.microsoft.com/office/powerpoint/2010/main" val="65392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ECCFF3-867D-4A13-A867-19531170F49C}" type="slidenum">
              <a:rPr lang="en-GB"/>
              <a:pPr>
                <a:defRPr/>
              </a:pPr>
              <a:t>‹#›</a:t>
            </a:fld>
            <a:endParaRPr lang="en-GB"/>
          </a:p>
        </p:txBody>
      </p:sp>
    </p:spTree>
    <p:extLst>
      <p:ext uri="{BB962C8B-B14F-4D97-AF65-F5344CB8AC3E}">
        <p14:creationId xmlns:p14="http://schemas.microsoft.com/office/powerpoint/2010/main" val="193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C5AE93-A2AC-4450-9303-8CA8F43E6370}" type="slidenum">
              <a:rPr lang="en-GB"/>
              <a:pPr>
                <a:defRPr/>
              </a:pPr>
              <a:t>‹#›</a:t>
            </a:fld>
            <a:endParaRPr lang="en-GB"/>
          </a:p>
        </p:txBody>
      </p:sp>
    </p:spTree>
    <p:extLst>
      <p:ext uri="{BB962C8B-B14F-4D97-AF65-F5344CB8AC3E}">
        <p14:creationId xmlns:p14="http://schemas.microsoft.com/office/powerpoint/2010/main" val="278356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6D9EF5B-9DAB-4491-B320-4BD375E69F75}" type="slidenum">
              <a:rPr lang="en-GB"/>
              <a:pPr>
                <a:defRPr/>
              </a:pPr>
              <a:t>‹#›</a:t>
            </a:fld>
            <a:endParaRPr lang="en-GB"/>
          </a:p>
        </p:txBody>
      </p:sp>
    </p:spTree>
    <p:extLst>
      <p:ext uri="{BB962C8B-B14F-4D97-AF65-F5344CB8AC3E}">
        <p14:creationId xmlns:p14="http://schemas.microsoft.com/office/powerpoint/2010/main" val="3862303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44F944D-2272-47F7-8969-DDDA77676334}" type="slidenum">
              <a:rPr lang="en-GB">
                <a:solidFill>
                  <a:srgbClr val="FFFFFF"/>
                </a:solidFill>
              </a:rPr>
              <a:pPr/>
              <a:t>‹#›</a:t>
            </a:fld>
            <a:endParaRPr lang="en-GB" dirty="0">
              <a:solidFill>
                <a:srgbClr val="FFFFFF"/>
              </a:solidFill>
            </a:endParaRPr>
          </a:p>
        </p:txBody>
      </p:sp>
      <p:sp>
        <p:nvSpPr>
          <p:cNvPr id="7" name="Rectangle 6"/>
          <p:cNvSpPr/>
          <p:nvPr userDrawn="1"/>
        </p:nvSpPr>
        <p:spPr>
          <a:xfrm>
            <a:off x="611560" y="6429938"/>
            <a:ext cx="7308304" cy="397032"/>
          </a:xfrm>
          <a:prstGeom prst="rect">
            <a:avLst/>
          </a:prstGeom>
          <a:solidFill>
            <a:schemeClr val="bg1"/>
          </a:solidFill>
        </p:spPr>
        <p:txBody>
          <a:bodyPr wrap="square">
            <a:spAutoFit/>
          </a:bodyPr>
          <a:lstStyle/>
          <a:p>
            <a:pPr marL="342900" indent="-342900" algn="l">
              <a:lnSpc>
                <a:spcPct val="110000"/>
              </a:lnSpc>
              <a:spcBef>
                <a:spcPct val="20000"/>
              </a:spcBef>
              <a:defRPr/>
            </a:pPr>
            <a:r>
              <a:rPr lang="en-US" kern="0" dirty="0">
                <a:solidFill>
                  <a:srgbClr val="FFFFFF"/>
                </a:solidFill>
                <a:latin typeface="Rdg Vesta"/>
              </a:rPr>
              <a:t>	</a:t>
            </a:r>
            <a:r>
              <a:rPr lang="en-US" kern="0" dirty="0" err="1" smtClean="0">
                <a:solidFill>
                  <a:srgbClr val="FFFFFF"/>
                </a:solidFill>
                <a:latin typeface="Rdg Vesta"/>
              </a:rPr>
              <a:t>RMetS</a:t>
            </a:r>
            <a:r>
              <a:rPr lang="en-US" kern="0" baseline="0" dirty="0" smtClean="0">
                <a:solidFill>
                  <a:srgbClr val="FFFFFF"/>
                </a:solidFill>
                <a:latin typeface="Rdg Vesta"/>
              </a:rPr>
              <a:t> SE Meeting</a:t>
            </a:r>
            <a:r>
              <a:rPr lang="en-US" kern="0" dirty="0" smtClean="0">
                <a:solidFill>
                  <a:srgbClr val="FFFFFF"/>
                </a:solidFill>
                <a:latin typeface="Rdg Vesta"/>
              </a:rPr>
              <a:t>, Reading</a:t>
            </a:r>
            <a:r>
              <a:rPr lang="en-US" kern="0" baseline="0" dirty="0" smtClean="0">
                <a:solidFill>
                  <a:srgbClr val="FFFFFF"/>
                </a:solidFill>
                <a:latin typeface="Rdg Vesta"/>
              </a:rPr>
              <a:t> Town Hall</a:t>
            </a:r>
            <a:r>
              <a:rPr lang="en-US" kern="0" dirty="0" smtClean="0">
                <a:solidFill>
                  <a:srgbClr val="FFFFFF"/>
                </a:solidFill>
                <a:latin typeface="Rdg Vesta"/>
              </a:rPr>
              <a:t>, 2014</a:t>
            </a:r>
            <a:endParaRPr lang="en-US" sz="1600" kern="0" dirty="0">
              <a:solidFill>
                <a:srgbClr val="FFFFFF"/>
              </a:solidFill>
              <a:latin typeface="Rdg Vesta"/>
            </a:endParaRPr>
          </a:p>
        </p:txBody>
      </p:sp>
    </p:spTree>
    <p:extLst>
      <p:ext uri="{BB962C8B-B14F-4D97-AF65-F5344CB8AC3E}">
        <p14:creationId xmlns:p14="http://schemas.microsoft.com/office/powerpoint/2010/main" val="69084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44F944D-2272-47F7-8969-DDDA77676334}" type="slidenum">
              <a:rPr lang="en-GB">
                <a:solidFill>
                  <a:srgbClr val="FFFFFF"/>
                </a:solidFill>
              </a:rPr>
              <a:pPr/>
              <a:t>‹#›</a:t>
            </a:fld>
            <a:endParaRPr lang="en-GB" dirty="0">
              <a:solidFill>
                <a:srgbClr val="FFFFFF"/>
              </a:solidFill>
            </a:endParaRPr>
          </a:p>
        </p:txBody>
      </p:sp>
      <p:sp>
        <p:nvSpPr>
          <p:cNvPr id="7" name="Rectangle 6"/>
          <p:cNvSpPr/>
          <p:nvPr userDrawn="1"/>
        </p:nvSpPr>
        <p:spPr>
          <a:xfrm>
            <a:off x="611560" y="6429938"/>
            <a:ext cx="7308304" cy="397032"/>
          </a:xfrm>
          <a:prstGeom prst="rect">
            <a:avLst/>
          </a:prstGeom>
          <a:solidFill>
            <a:schemeClr val="bg1"/>
          </a:solidFill>
        </p:spPr>
        <p:txBody>
          <a:bodyPr wrap="square">
            <a:spAutoFit/>
          </a:bodyPr>
          <a:lstStyle/>
          <a:p>
            <a:pPr marL="342900" indent="-342900" algn="l">
              <a:lnSpc>
                <a:spcPct val="110000"/>
              </a:lnSpc>
              <a:spcBef>
                <a:spcPct val="20000"/>
              </a:spcBef>
              <a:defRPr/>
            </a:pPr>
            <a:r>
              <a:rPr lang="en-US" kern="0" dirty="0">
                <a:solidFill>
                  <a:srgbClr val="FFFFFF"/>
                </a:solidFill>
                <a:latin typeface="Rdg Vesta"/>
              </a:rPr>
              <a:t>	Year 12 Symposium, University of Reading, </a:t>
            </a:r>
            <a:r>
              <a:rPr lang="en-US" kern="0" dirty="0" smtClean="0">
                <a:solidFill>
                  <a:srgbClr val="FFFFFF"/>
                </a:solidFill>
                <a:latin typeface="Rdg Vesta"/>
              </a:rPr>
              <a:t>2013</a:t>
            </a:r>
            <a:endParaRPr lang="en-US" sz="1600" kern="0" dirty="0">
              <a:solidFill>
                <a:srgbClr val="FFFFFF"/>
              </a:solidFill>
              <a:latin typeface="Rdg Vesta"/>
            </a:endParaRPr>
          </a:p>
        </p:txBody>
      </p:sp>
    </p:spTree>
    <p:extLst>
      <p:ext uri="{BB962C8B-B14F-4D97-AF65-F5344CB8AC3E}">
        <p14:creationId xmlns:p14="http://schemas.microsoft.com/office/powerpoint/2010/main" val="243283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609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982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26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17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63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1359ADC-4877-4708-9A3B-6A9CFB58C758}" type="slidenum">
              <a:rPr lang="en-GB"/>
              <a:pPr>
                <a:defRPr/>
              </a:pPr>
              <a:t>‹#›</a:t>
            </a:fld>
            <a:endParaRPr lang="en-GB"/>
          </a:p>
        </p:txBody>
      </p:sp>
    </p:spTree>
    <p:extLst>
      <p:ext uri="{BB962C8B-B14F-4D97-AF65-F5344CB8AC3E}">
        <p14:creationId xmlns:p14="http://schemas.microsoft.com/office/powerpoint/2010/main" val="254534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860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848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15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786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16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16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6E28EE7-BD90-48A5-8D65-58DEFB005D2B}" type="slidenum">
              <a:rPr lang="en-GB"/>
              <a:pPr>
                <a:defRPr/>
              </a:pPr>
              <a:t>‹#›</a:t>
            </a:fld>
            <a:endParaRPr lang="en-GB"/>
          </a:p>
        </p:txBody>
      </p:sp>
    </p:spTree>
    <p:extLst>
      <p:ext uri="{BB962C8B-B14F-4D97-AF65-F5344CB8AC3E}">
        <p14:creationId xmlns:p14="http://schemas.microsoft.com/office/powerpoint/2010/main" val="254241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3F6C144-8C7D-413F-9A76-F6CCE4ADD30B}" type="slidenum">
              <a:rPr lang="en-GB"/>
              <a:pPr>
                <a:defRPr/>
              </a:pPr>
              <a:t>‹#›</a:t>
            </a:fld>
            <a:endParaRPr lang="en-GB"/>
          </a:p>
        </p:txBody>
      </p:sp>
    </p:spTree>
    <p:extLst>
      <p:ext uri="{BB962C8B-B14F-4D97-AF65-F5344CB8AC3E}">
        <p14:creationId xmlns:p14="http://schemas.microsoft.com/office/powerpoint/2010/main" val="170658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C42399B-09C2-4AEA-9C1D-F281F2B52C21}" type="slidenum">
              <a:rPr lang="en-GB"/>
              <a:pPr>
                <a:defRPr/>
              </a:pPr>
              <a:t>‹#›</a:t>
            </a:fld>
            <a:endParaRPr lang="en-GB"/>
          </a:p>
        </p:txBody>
      </p:sp>
    </p:spTree>
    <p:extLst>
      <p:ext uri="{BB962C8B-B14F-4D97-AF65-F5344CB8AC3E}">
        <p14:creationId xmlns:p14="http://schemas.microsoft.com/office/powerpoint/2010/main" val="345366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323068F-F456-4397-B194-A222F97D865E}" type="slidenum">
              <a:rPr lang="en-GB"/>
              <a:pPr>
                <a:defRPr/>
              </a:pPr>
              <a:t>‹#›</a:t>
            </a:fld>
            <a:endParaRPr lang="en-GB"/>
          </a:p>
        </p:txBody>
      </p:sp>
    </p:spTree>
    <p:extLst>
      <p:ext uri="{BB962C8B-B14F-4D97-AF65-F5344CB8AC3E}">
        <p14:creationId xmlns:p14="http://schemas.microsoft.com/office/powerpoint/2010/main" val="310509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DCE108D-53FF-46DF-8AE1-E09E673ACFE7}" type="slidenum">
              <a:rPr lang="en-GB"/>
              <a:pPr>
                <a:defRPr/>
              </a:pPr>
              <a:t>‹#›</a:t>
            </a:fld>
            <a:endParaRPr lang="en-GB"/>
          </a:p>
        </p:txBody>
      </p:sp>
    </p:spTree>
    <p:extLst>
      <p:ext uri="{BB962C8B-B14F-4D97-AF65-F5344CB8AC3E}">
        <p14:creationId xmlns:p14="http://schemas.microsoft.com/office/powerpoint/2010/main" val="356116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0BF1BB6-965D-4960-9773-5A383271DA6B}" type="slidenum">
              <a:rPr lang="en-GB"/>
              <a:pPr>
                <a:defRPr/>
              </a:pPr>
              <a:t>‹#›</a:t>
            </a:fld>
            <a:endParaRPr lang="en-GB"/>
          </a:p>
        </p:txBody>
      </p:sp>
    </p:spTree>
    <p:extLst>
      <p:ext uri="{BB962C8B-B14F-4D97-AF65-F5344CB8AC3E}">
        <p14:creationId xmlns:p14="http://schemas.microsoft.com/office/powerpoint/2010/main" val="277363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61A3A92-A3BB-47C9-B202-6CBF5027B34A}" type="slidenum">
              <a:rPr lang="en-GB"/>
              <a:pPr>
                <a:defRPr/>
              </a:pPr>
              <a:t>‹#›</a:t>
            </a:fld>
            <a:endParaRPr lang="en-GB"/>
          </a:p>
        </p:txBody>
      </p:sp>
    </p:spTree>
    <p:extLst>
      <p:ext uri="{BB962C8B-B14F-4D97-AF65-F5344CB8AC3E}">
        <p14:creationId xmlns:p14="http://schemas.microsoft.com/office/powerpoint/2010/main" val="129353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70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GB"/>
          </a:p>
        </p:txBody>
      </p:sp>
      <p:sp>
        <p:nvSpPr>
          <p:cNvPr id="97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97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D1B6B3A-2844-478A-B084-4527087C74C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7" r:id="rId13"/>
    <p:sldLayoutId id="214748370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3/27/2014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12900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onlinelibrary.wiley.com/doi/10.1002/grl.50382/abstract" TargetMode="External"/><Relationship Id="rId3" Type="http://schemas.openxmlformats.org/officeDocument/2006/relationships/image" Target="../media/image20.emf"/><Relationship Id="rId7" Type="http://schemas.openxmlformats.org/officeDocument/2006/relationships/hyperlink" Target="http://onlinelibrary.wiley.com/doi/10.1002/grl.50541/abstra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journals.ametsoc.org/doi/abs/10.1175/JCLI-D-13-00294.1" TargetMode="External"/><Relationship Id="rId5" Type="http://schemas.openxmlformats.org/officeDocument/2006/relationships/hyperlink" Target="http://pubs.giss.nasa.gov/abs/ha06510a.html" TargetMode="External"/><Relationship Id="rId4" Type="http://schemas.openxmlformats.org/officeDocument/2006/relationships/hyperlink" Target="http://www.nature.com/ngeo/journal/v5/n2/abs/ngeo1375.html" TargetMode="Externa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www.nature.com/nclimate/journal/vaop/ncurrent/full/nclimate2159.html"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www.nature.com/nclimate/journal/v4/n3/full/nclimate2138.html" TargetMode="External"/><Relationship Id="rId5" Type="http://schemas.openxmlformats.org/officeDocument/2006/relationships/hyperlink" Target="http://journals.ametsoc.org/doi/abs/10.1175/JCLI-D-12-00548.1" TargetMode="External"/><Relationship Id="rId4" Type="http://schemas.openxmlformats.org/officeDocument/2006/relationships/hyperlink" Target="http://www.nature.com/nclimate/journal/v1/n7/full/nclimate1229.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ature.com/nature/journal/vaop/ncurrent/full/nature12534.html"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onlinelibrary.wiley.com/doi/10.1002/grl.50541/abstract" TargetMode="External"/><Relationship Id="rId4" Type="http://schemas.openxmlformats.org/officeDocument/2006/relationships/hyperlink" Target="http://onlinelibrary.wiley.com/doi/10.1029/2011GL050582/abstrac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nature.com/nclimate/journal/v4/n3/full/nclimate2106.html" TargetMode="External"/><Relationship Id="rId13" Type="http://schemas.openxmlformats.org/officeDocument/2006/relationships/hyperlink" Target="http://www.nature.com/ngeo/journal/v7/n1/full/ngeo2050.html" TargetMode="External"/><Relationship Id="rId3" Type="http://schemas.openxmlformats.org/officeDocument/2006/relationships/hyperlink" Target="http://journals.ametsoc.org/doi/abs/10.1175/JCLI-D-12-00548.1" TargetMode="External"/><Relationship Id="rId7" Type="http://schemas.openxmlformats.org/officeDocument/2006/relationships/hyperlink" Target="http://journals.ametsoc.org/doi/abs/10.1175/2011JCLI3932.1" TargetMode="External"/><Relationship Id="rId12" Type="http://schemas.openxmlformats.org/officeDocument/2006/relationships/hyperlink" Target="http://journals.ametsoc.org/doi/abs/10.1175/JCLI-D-12-00834.1" TargetMode="Externa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hyperlink" Target="http://link.springer.com/article/10.1007/s00382-012-1484-z" TargetMode="External"/><Relationship Id="rId11" Type="http://schemas.openxmlformats.org/officeDocument/2006/relationships/hyperlink" Target="http://www.nature.com/nclimate/journal/v3/n7/full/nclimate1938.html?WT.ec_id=NCLIMATE-201307" TargetMode="External"/><Relationship Id="rId5" Type="http://schemas.openxmlformats.org/officeDocument/2006/relationships/hyperlink" Target="http://www.nature.com/nclimate/journal/v3/n6/full/nclimate1840.html" TargetMode="External"/><Relationship Id="rId10" Type="http://schemas.openxmlformats.org/officeDocument/2006/relationships/hyperlink" Target="http://www.nature.com/nclimate/journal/vaop/ncurrent/full/nclimate1863.html" TargetMode="External"/><Relationship Id="rId4" Type="http://schemas.openxmlformats.org/officeDocument/2006/relationships/image" Target="../media/image29.jpeg"/><Relationship Id="rId9" Type="http://schemas.openxmlformats.org/officeDocument/2006/relationships/hyperlink" Target="http://onlinelibrary.wiley.com/doi/10.1002/grl.50382/abstract" TargetMode="External"/><Relationship Id="rId1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hyperlink" Target="http://journals.ametsoc.org/doi/abs/10.1175/2011JCLI3932.1" TargetMode="External"/><Relationship Id="rId7" Type="http://schemas.openxmlformats.org/officeDocument/2006/relationships/hyperlink" Target="http://dx.doi.org/10.1038/nclimate2106" TargetMode="External"/><Relationship Id="rId2" Type="http://schemas.openxmlformats.org/officeDocument/2006/relationships/image" Target="../media/image31.gif"/><Relationship Id="rId1" Type="http://schemas.openxmlformats.org/officeDocument/2006/relationships/slideLayout" Target="../slideLayouts/slideLayout15.xml"/><Relationship Id="rId6" Type="http://schemas.openxmlformats.org/officeDocument/2006/relationships/hyperlink" Target="http://www.nature.com/nature/journal/vaop/ncurrent/full/nature12534.html" TargetMode="External"/><Relationship Id="rId5" Type="http://schemas.openxmlformats.org/officeDocument/2006/relationships/hyperlink" Target="http://www.nature.com/nclimate/journal/v3/n6/full/nclimate1840.html" TargetMode="External"/><Relationship Id="rId4" Type="http://schemas.openxmlformats.org/officeDocument/2006/relationships/hyperlink" Target="http://link.springer.com/article/10.1007/s00382-012-1484-z"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met.reading.ac.uk/~sgs02rpa/latest.html#ROS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t.co/dVItjD6C9v" TargetMode="External"/><Relationship Id="rId3" Type="http://schemas.openxmlformats.org/officeDocument/2006/relationships/hyperlink" Target="http://www.met.reading.ac.uk/~sgs02rpa/latest.html#England" TargetMode="External"/><Relationship Id="rId7" Type="http://schemas.openxmlformats.org/officeDocument/2006/relationships/hyperlink" Target="http://www.independent.co.uk/environment/climate-change/how-the-pacific-has-paused-global-warming-on-hold-but-not-for-long-8788403.html" TargetMode="External"/><Relationship Id="rId2" Type="http://schemas.openxmlformats.org/officeDocument/2006/relationships/hyperlink" Target="http://www.met.rdg.ac.uk/~sgs02rpa/TALKS/AllanRP_RMetS_2014.pdf" TargetMode="External"/><Relationship Id="rId1" Type="http://schemas.openxmlformats.org/officeDocument/2006/relationships/slideLayout" Target="../slideLayouts/slideLayout2.xml"/><Relationship Id="rId6" Type="http://schemas.openxmlformats.org/officeDocument/2006/relationships/hyperlink" Target="http://www.bbc.co.uk/news/science-environment-23854904" TargetMode="External"/><Relationship Id="rId5" Type="http://schemas.openxmlformats.org/officeDocument/2006/relationships/hyperlink" Target="http://www.met.reading.ac.uk/~sgs02rpa/latest.html#Kosaka" TargetMode="External"/><Relationship Id="rId10" Type="http://schemas.openxmlformats.org/officeDocument/2006/relationships/hyperlink" Target="http://www.met.reading.ac.uk/~sgs02rpa/research/DEEP-C.html" TargetMode="External"/><Relationship Id="rId4" Type="http://schemas.openxmlformats.org/officeDocument/2006/relationships/hyperlink" Target="http://www.theguardian.com/environment/2014/feb/09/global-warming-pause-trade-winds-pacific-ocean-study" TargetMode="External"/><Relationship Id="rId9" Type="http://schemas.openxmlformats.org/officeDocument/2006/relationships/hyperlink" Target="http://www.carbonbrief.org/blog/2013/05/how-scientists-take-earth%E2%80%99s-temperature-an-interview-with-meteorologist-richard-alla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opscience.iop.org/1748-9326/6/4/044022" TargetMode="Externa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t.reading.ac.uk/~sgs02rpa/research/DEEP-C.html"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ature.com/nclimate/journal/v4/n3/full/nclimate2155.html"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nature.com/ngeo/journal/v7/n3/full/ngeo2098.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nature.com/ngeo/journal/v7/n3/full/ngeo2105.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dx.doi.org/10.1038/ngeo1836"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journals.ametsoc.org/doi/abs/10.1175/JCLI-D-12-00752.1" TargetMode="External"/><Relationship Id="rId4" Type="http://schemas.openxmlformats.org/officeDocument/2006/relationships/hyperlink" Target="http://onlinelibrary.wiley.com/doi/10.1002/qj.2297/abstrac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mag.org/content/343/6170/493.summary?sid=c54fbc45-0f0f-439b-a565-e6b7468e07ab" TargetMode="External"/><Relationship Id="rId7" Type="http://schemas.openxmlformats.org/officeDocument/2006/relationships/image" Target="../media/image11.gi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climatechange2013.org/images/report/WG1AR5_Chapter08_FINAL.pdf" TargetMode="External"/><Relationship Id="rId5" Type="http://schemas.openxmlformats.org/officeDocument/2006/relationships/image" Target="../media/image10.jpeg"/><Relationship Id="rId4" Type="http://schemas.openxmlformats.org/officeDocument/2006/relationships/hyperlink" Target="http://www.sciencemag.org/content/327/5970/1219.abstrac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pnas.org/content/early/2011/06/27/1102467108" TargetMode="External"/><Relationship Id="rId2" Type="http://schemas.openxmlformats.org/officeDocument/2006/relationships/hyperlink" Target="http://www.plosone.org/article/info:doi/10.1371/journal.pone.0081648"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onlinelibrary.wiley.com/doi/10.1002/grl.50156/full" TargetMode="External"/><Relationship Id="rId3" Type="http://schemas.openxmlformats.org/officeDocument/2006/relationships/image" Target="../media/image15.png"/><Relationship Id="rId7" Type="http://schemas.openxmlformats.org/officeDocument/2006/relationships/hyperlink" Target="http://onlinelibrary.wiley.com/doi/10.1029/2011GL047563/abstract"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www.sciencemag.org/content/333/6044/866.full" TargetMode="External"/><Relationship Id="rId5" Type="http://schemas.openxmlformats.org/officeDocument/2006/relationships/image" Target="../media/image17.png"/><Relationship Id="rId10" Type="http://schemas.openxmlformats.org/officeDocument/2006/relationships/hyperlink" Target="http://www.nature.com/ngeo/journal/v7/n3/full/ngeo2098.h" TargetMode="External"/><Relationship Id="rId4" Type="http://schemas.openxmlformats.org/officeDocument/2006/relationships/image" Target="../media/image16.jpeg"/><Relationship Id="rId9" Type="http://schemas.openxmlformats.org/officeDocument/2006/relationships/hyperlink" Target="http://www.nature.com/ngeo/journal/v7/n3/full/ngeo2105.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www.nature.com/ngeo/journal/v6/n4/full/ngeo1740.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fld id="{244F944D-2272-47F7-8969-DDDA77676334}" type="slidenum">
              <a:rPr lang="en-GB" smtClean="0"/>
              <a:pPr/>
              <a:t>1</a:t>
            </a:fld>
            <a:endParaRPr lang="en-GB"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23528" y="738718"/>
            <a:ext cx="6904186" cy="530042"/>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50" charset="0"/>
              </a:defRPr>
            </a:lvl2pPr>
            <a:lvl3pPr algn="l" rtl="0" eaLnBrk="1" fontAlgn="base" hangingPunct="1">
              <a:spcBef>
                <a:spcPct val="0"/>
              </a:spcBef>
              <a:spcAft>
                <a:spcPct val="0"/>
              </a:spcAft>
              <a:defRPr sz="3600">
                <a:solidFill>
                  <a:schemeClr val="tx2"/>
                </a:solidFill>
                <a:latin typeface="Rdg Vesta" pitchFamily="50" charset="0"/>
              </a:defRPr>
            </a:lvl3pPr>
            <a:lvl4pPr algn="l" rtl="0" eaLnBrk="1" fontAlgn="base" hangingPunct="1">
              <a:spcBef>
                <a:spcPct val="0"/>
              </a:spcBef>
              <a:spcAft>
                <a:spcPct val="0"/>
              </a:spcAft>
              <a:defRPr sz="3600">
                <a:solidFill>
                  <a:schemeClr val="tx2"/>
                </a:solidFill>
                <a:latin typeface="Rdg Vesta" pitchFamily="50" charset="0"/>
              </a:defRPr>
            </a:lvl4pPr>
            <a:lvl5pPr algn="l" rtl="0" eaLnBrk="1" fontAlgn="base" hangingPunct="1">
              <a:spcBef>
                <a:spcPct val="0"/>
              </a:spcBef>
              <a:spcAft>
                <a:spcPct val="0"/>
              </a:spcAft>
              <a:defRPr sz="3600">
                <a:solidFill>
                  <a:schemeClr val="tx2"/>
                </a:solidFill>
                <a:latin typeface="Rdg Vesta" pitchFamily="50" charset="0"/>
              </a:defRPr>
            </a:lvl5pPr>
            <a:lvl6pPr marL="457200" algn="l" rtl="0" eaLnBrk="1" fontAlgn="base" hangingPunct="1">
              <a:spcBef>
                <a:spcPct val="0"/>
              </a:spcBef>
              <a:spcAft>
                <a:spcPct val="0"/>
              </a:spcAft>
              <a:defRPr sz="3600">
                <a:solidFill>
                  <a:schemeClr val="tx2"/>
                </a:solidFill>
                <a:latin typeface="Rdg Vesta" pitchFamily="50" charset="0"/>
              </a:defRPr>
            </a:lvl6pPr>
            <a:lvl7pPr marL="914400" algn="l" rtl="0" eaLnBrk="1" fontAlgn="base" hangingPunct="1">
              <a:spcBef>
                <a:spcPct val="0"/>
              </a:spcBef>
              <a:spcAft>
                <a:spcPct val="0"/>
              </a:spcAft>
              <a:defRPr sz="3600">
                <a:solidFill>
                  <a:schemeClr val="tx2"/>
                </a:solidFill>
                <a:latin typeface="Rdg Vesta" pitchFamily="50" charset="0"/>
              </a:defRPr>
            </a:lvl7pPr>
            <a:lvl8pPr marL="1371600" algn="l" rtl="0" eaLnBrk="1" fontAlgn="base" hangingPunct="1">
              <a:spcBef>
                <a:spcPct val="0"/>
              </a:spcBef>
              <a:spcAft>
                <a:spcPct val="0"/>
              </a:spcAft>
              <a:defRPr sz="3600">
                <a:solidFill>
                  <a:schemeClr val="tx2"/>
                </a:solidFill>
                <a:latin typeface="Rdg Vesta" pitchFamily="50" charset="0"/>
              </a:defRPr>
            </a:lvl8pPr>
            <a:lvl9pPr marL="1828800" algn="l" rtl="0" eaLnBrk="1" fontAlgn="base" hangingPunct="1">
              <a:spcBef>
                <a:spcPct val="0"/>
              </a:spcBef>
              <a:spcAft>
                <a:spcPct val="0"/>
              </a:spcAft>
              <a:defRPr sz="3600">
                <a:solidFill>
                  <a:schemeClr val="tx2"/>
                </a:solidFill>
                <a:latin typeface="Rdg Vesta" pitchFamily="50" charset="0"/>
              </a:defRPr>
            </a:lvl9pPr>
          </a:lstStyle>
          <a:p>
            <a:pPr>
              <a:tabLst>
                <a:tab pos="4038600" algn="l"/>
                <a:tab pos="6553200" algn="l"/>
              </a:tabLst>
            </a:pPr>
            <a:r>
              <a:rPr lang="en-GB" sz="4000" dirty="0" smtClean="0">
                <a:solidFill>
                  <a:schemeClr val="bg1"/>
                </a:solidFill>
              </a:rPr>
              <a:t>DEEPC: WP1 overview</a:t>
            </a:r>
          </a:p>
          <a:p>
            <a:pPr>
              <a:tabLst>
                <a:tab pos="4038600" algn="l"/>
                <a:tab pos="6553200" algn="l"/>
              </a:tabLst>
            </a:pPr>
            <a:r>
              <a:rPr lang="en-GB" dirty="0" smtClean="0">
                <a:solidFill>
                  <a:schemeClr val="bg1"/>
                </a:solidFill>
              </a:rPr>
              <a:t> &amp; rapid trawl through the literature…</a:t>
            </a:r>
          </a:p>
        </p:txBody>
      </p:sp>
      <p:sp>
        <p:nvSpPr>
          <p:cNvPr id="7" name="Rectangle 3"/>
          <p:cNvSpPr txBox="1">
            <a:spLocks noChangeArrowheads="1"/>
          </p:cNvSpPr>
          <p:nvPr/>
        </p:nvSpPr>
        <p:spPr bwMode="auto">
          <a:xfrm>
            <a:off x="611560" y="3552825"/>
            <a:ext cx="8064128" cy="2324447"/>
          </a:xfrm>
          <a:prstGeom prst="rect">
            <a:avLst/>
          </a:prstGeom>
          <a:solidFill>
            <a:schemeClr val="accent1">
              <a:lumMod val="20000"/>
              <a:lumOff val="80000"/>
              <a:alpha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har char="»"/>
              <a:defRPr sz="2000">
                <a:solidFill>
                  <a:schemeClr val="tx1"/>
                </a:solidFill>
                <a:latin typeface="+mn-lt"/>
              </a:defRPr>
            </a:lvl9pPr>
          </a:lstStyle>
          <a:p>
            <a:pPr marL="0" indent="0">
              <a:buNone/>
            </a:pPr>
            <a:r>
              <a:rPr lang="en-GB" sz="2800" b="1" dirty="0" smtClean="0">
                <a:latin typeface="Calibri" pitchFamily="34" charset="0"/>
                <a:cs typeface="Calibri" pitchFamily="34" charset="0"/>
              </a:rPr>
              <a:t>Richard Allan, </a:t>
            </a:r>
            <a:r>
              <a:rPr lang="en-GB" sz="2800" b="1" dirty="0" err="1" smtClean="0">
                <a:latin typeface="Calibri" pitchFamily="34" charset="0"/>
                <a:cs typeface="Calibri" pitchFamily="34" charset="0"/>
              </a:rPr>
              <a:t>Chunlei</a:t>
            </a:r>
            <a:r>
              <a:rPr lang="en-GB" sz="2800" b="1" dirty="0" smtClean="0">
                <a:latin typeface="Calibri" pitchFamily="34" charset="0"/>
                <a:cs typeface="Calibri" pitchFamily="34" charset="0"/>
              </a:rPr>
              <a:t> </a:t>
            </a:r>
            <a:r>
              <a:rPr lang="en-GB" sz="2800" b="1" dirty="0">
                <a:latin typeface="Calibri" pitchFamily="34" charset="0"/>
                <a:cs typeface="Calibri" pitchFamily="34" charset="0"/>
              </a:rPr>
              <a:t>Liu </a:t>
            </a:r>
            <a:r>
              <a:rPr lang="en-GB" sz="2800" b="1" dirty="0" smtClean="0">
                <a:latin typeface="Calibri" pitchFamily="34" charset="0"/>
                <a:cs typeface="Calibri" pitchFamily="34" charset="0"/>
              </a:rPr>
              <a:t>- University of Reading</a:t>
            </a:r>
          </a:p>
          <a:p>
            <a:pPr marL="0" indent="0">
              <a:buNone/>
            </a:pPr>
            <a:r>
              <a:rPr lang="en-GB" dirty="0" smtClean="0">
                <a:latin typeface="Calibri" pitchFamily="34" charset="0"/>
                <a:cs typeface="Calibri" pitchFamily="34" charset="0"/>
              </a:rPr>
              <a:t>Thanks to: Norman Loeb, Matt Palmer, Doug Smith, Malcolm Roberts, Pier Luigi </a:t>
            </a:r>
            <a:r>
              <a:rPr lang="en-GB" dirty="0" err="1" smtClean="0">
                <a:latin typeface="Calibri" pitchFamily="34" charset="0"/>
                <a:cs typeface="Calibri" pitchFamily="34" charset="0"/>
              </a:rPr>
              <a:t>Vidale</a:t>
            </a:r>
            <a:r>
              <a:rPr lang="en-GB" dirty="0" smtClean="0">
                <a:latin typeface="Calibri" pitchFamily="34" charset="0"/>
                <a:cs typeface="Calibri" pitchFamily="34" charset="0"/>
              </a:rPr>
              <a:t>, Piers Forster</a:t>
            </a:r>
          </a:p>
          <a:p>
            <a:pPr marL="0" indent="0">
              <a:buNone/>
            </a:pPr>
            <a:endParaRPr lang="en-GB" dirty="0">
              <a:latin typeface="Calibri" pitchFamily="34" charset="0"/>
              <a:cs typeface="Calibri" pitchFamily="34" charset="0"/>
            </a:endParaRPr>
          </a:p>
          <a:p>
            <a:pPr marL="0" indent="0">
              <a:buNone/>
            </a:pPr>
            <a:r>
              <a:rPr lang="en-GB" i="1" dirty="0" smtClean="0">
                <a:latin typeface="Calibri" pitchFamily="34" charset="0"/>
                <a:cs typeface="Calibri" pitchFamily="34" charset="0"/>
              </a:rPr>
              <a:t>DEEP-C Meeting, NOC-Southampton, 26</a:t>
            </a:r>
            <a:r>
              <a:rPr lang="en-GB" i="1" baseline="30000" dirty="0" smtClean="0">
                <a:latin typeface="Calibri" pitchFamily="34" charset="0"/>
                <a:cs typeface="Calibri" pitchFamily="34" charset="0"/>
              </a:rPr>
              <a:t>th</a:t>
            </a:r>
            <a:r>
              <a:rPr lang="en-GB" i="1" dirty="0" smtClean="0">
                <a:latin typeface="Calibri" pitchFamily="34" charset="0"/>
                <a:cs typeface="Calibri" pitchFamily="34" charset="0"/>
              </a:rPr>
              <a:t> March 2014</a:t>
            </a:r>
          </a:p>
        </p:txBody>
      </p:sp>
      <p:pic>
        <p:nvPicPr>
          <p:cNvPr id="8" name="Picture 55" descr="Device-blue"/>
          <p:cNvPicPr>
            <a:picLocks noChangeAspect="1" noChangeArrowheads="1"/>
          </p:cNvPicPr>
          <p:nvPr/>
        </p:nvPicPr>
        <p:blipFill>
          <a:blip r:embed="rId4" cstate="print"/>
          <a:srcRect/>
          <a:stretch>
            <a:fillRect/>
          </a:stretch>
        </p:blipFill>
        <p:spPr bwMode="hidden">
          <a:xfrm>
            <a:off x="7596336" y="234925"/>
            <a:ext cx="1328291" cy="432674"/>
          </a:xfrm>
          <a:prstGeom prst="rect">
            <a:avLst/>
          </a:prstGeom>
          <a:noFill/>
        </p:spPr>
      </p:pic>
    </p:spTree>
    <p:extLst>
      <p:ext uri="{BB962C8B-B14F-4D97-AF65-F5344CB8AC3E}">
        <p14:creationId xmlns:p14="http://schemas.microsoft.com/office/powerpoint/2010/main" val="68688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sz="3200" dirty="0" smtClean="0">
                <a:latin typeface="Calibri" pitchFamily="34" charset="0"/>
                <a:cs typeface="Calibri" pitchFamily="34" charset="0"/>
              </a:rPr>
              <a:t>Combining Earth Radiation Budget </a:t>
            </a:r>
            <a:br>
              <a:rPr lang="en-GB" sz="3200" dirty="0" smtClean="0">
                <a:latin typeface="Calibri" pitchFamily="34" charset="0"/>
                <a:cs typeface="Calibri" pitchFamily="34" charset="0"/>
              </a:rPr>
            </a:br>
            <a:r>
              <a:rPr lang="en-GB" sz="3200" dirty="0" smtClean="0">
                <a:latin typeface="Calibri" pitchFamily="34" charset="0"/>
                <a:cs typeface="Calibri" pitchFamily="34" charset="0"/>
              </a:rPr>
              <a:t>and Ocean Heat Content data</a:t>
            </a:r>
            <a:endParaRPr lang="en-GB" sz="3200" dirty="0">
              <a:latin typeface="Calibri" pitchFamily="34" charset="0"/>
              <a:cs typeface="Calibri" pitchFamily="34" charset="0"/>
            </a:endParaRPr>
          </a:p>
        </p:txBody>
      </p:sp>
      <p:sp>
        <p:nvSpPr>
          <p:cNvPr id="3" name="Content Placeholder 2"/>
          <p:cNvSpPr>
            <a:spLocks noGrp="1"/>
          </p:cNvSpPr>
          <p:nvPr>
            <p:ph idx="1"/>
          </p:nvPr>
        </p:nvSpPr>
        <p:spPr>
          <a:xfrm>
            <a:off x="539552" y="1412776"/>
            <a:ext cx="3384376" cy="4637112"/>
          </a:xfrm>
        </p:spPr>
        <p:txBody>
          <a:bodyPr/>
          <a:lstStyle/>
          <a:p>
            <a:r>
              <a:rPr lang="en-GB" sz="2000" dirty="0" smtClean="0">
                <a:latin typeface="Calibri" pitchFamily="34" charset="0"/>
                <a:cs typeface="Calibri" pitchFamily="34" charset="0"/>
              </a:rPr>
              <a:t>Tie 10-year CERES record with SORCE TSI and ARGO-estimated heating rate 2005-2010 +</a:t>
            </a:r>
            <a:r>
              <a:rPr lang="en-GB" sz="2000" dirty="0">
                <a:latin typeface="Calibri" pitchFamily="34" charset="0"/>
                <a:cs typeface="Calibri" pitchFamily="34" charset="0"/>
              </a:rPr>
              <a:t> </a:t>
            </a:r>
            <a:r>
              <a:rPr lang="en-GB" sz="2000" dirty="0" smtClean="0">
                <a:latin typeface="Calibri" pitchFamily="34" charset="0"/>
                <a:cs typeface="Calibri" pitchFamily="34" charset="0"/>
              </a:rPr>
              <a:t>minor additional storage terms</a:t>
            </a:r>
          </a:p>
          <a:p>
            <a:r>
              <a:rPr lang="en-GB" sz="2000" dirty="0" smtClean="0">
                <a:latin typeface="Calibri" pitchFamily="34" charset="0"/>
                <a:cs typeface="Calibri" pitchFamily="34" charset="0"/>
              </a:rPr>
              <a:t>Variability relating to ENSO reproduced by CERES and ERA Interim</a:t>
            </a:r>
          </a:p>
          <a:p>
            <a:r>
              <a:rPr lang="en-GB" sz="2400" dirty="0" smtClean="0">
                <a:latin typeface="Calibri" pitchFamily="34" charset="0"/>
                <a:cs typeface="Calibri" pitchFamily="34" charset="0"/>
              </a:rPr>
              <a:t>Updated estimate of net energy imbalance of </a:t>
            </a:r>
            <a:r>
              <a:rPr lang="en-US" sz="2400" b="1" dirty="0" smtClean="0">
                <a:latin typeface="Calibri" pitchFamily="34" charset="0"/>
                <a:cs typeface="Calibri" pitchFamily="34" charset="0"/>
              </a:rPr>
              <a:t>0.60±0.43 </a:t>
            </a:r>
            <a:r>
              <a:rPr lang="en-US" sz="2400" b="1" dirty="0" err="1" smtClean="0">
                <a:latin typeface="Calibri" pitchFamily="34" charset="0"/>
                <a:cs typeface="Calibri" pitchFamily="34" charset="0"/>
              </a:rPr>
              <a:t>Wm</a:t>
            </a:r>
            <a:r>
              <a:rPr lang="en-US" sz="2400" b="1" baseline="30000" dirty="0" smtClean="0">
                <a:latin typeface="Calibri" pitchFamily="34" charset="0"/>
                <a:cs typeface="Calibri" pitchFamily="34" charset="0"/>
              </a:rPr>
              <a:t>–2</a:t>
            </a:r>
            <a:endParaRPr lang="en-US" sz="2400" b="1" dirty="0" smtClean="0">
              <a:latin typeface="Calibri" pitchFamily="34" charset="0"/>
              <a:cs typeface="Calibri" pitchFamily="34"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8530"/>
          <a:stretch/>
        </p:blipFill>
        <p:spPr bwMode="auto">
          <a:xfrm>
            <a:off x="3851920" y="1268760"/>
            <a:ext cx="453650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4781"/>
          <a:stretch/>
        </p:blipFill>
        <p:spPr bwMode="auto">
          <a:xfrm>
            <a:off x="3995936" y="3501008"/>
            <a:ext cx="45365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44008" y="5877272"/>
            <a:ext cx="3672408" cy="861774"/>
          </a:xfrm>
          <a:prstGeom prst="rect">
            <a:avLst/>
          </a:prstGeom>
          <a:solidFill>
            <a:schemeClr val="bg1"/>
          </a:solidFill>
        </p:spPr>
        <p:txBody>
          <a:bodyPr wrap="square" rtlCol="0">
            <a:spAutoFit/>
          </a:bodyPr>
          <a:lstStyle/>
          <a:p>
            <a:r>
              <a:rPr lang="en-GB" sz="1800" dirty="0" smtClean="0">
                <a:solidFill>
                  <a:schemeClr val="tx1"/>
                </a:solidFill>
                <a:latin typeface="Arial" pitchFamily="34" charset="0"/>
                <a:cs typeface="Arial" pitchFamily="34" charset="0"/>
                <a:hlinkClick r:id="rId4"/>
              </a:rPr>
              <a:t>Loeb et al. (2012) Nat. Geosci.</a:t>
            </a:r>
            <a:r>
              <a:rPr lang="en-GB" sz="1800" dirty="0" smtClean="0">
                <a:solidFill>
                  <a:schemeClr val="tx1"/>
                </a:solidFill>
                <a:latin typeface="Arial" pitchFamily="34" charset="0"/>
                <a:cs typeface="Arial" pitchFamily="34" charset="0"/>
              </a:rPr>
              <a:t> </a:t>
            </a:r>
            <a:r>
              <a:rPr lang="en-GB" sz="1600" dirty="0" smtClean="0">
                <a:solidFill>
                  <a:schemeClr val="tx1"/>
                </a:solidFill>
                <a:latin typeface="Arial" pitchFamily="34" charset="0"/>
                <a:cs typeface="Arial" pitchFamily="34" charset="0"/>
              </a:rPr>
              <a:t>See also </a:t>
            </a:r>
            <a:r>
              <a:rPr lang="en-GB" sz="1600" dirty="0" smtClean="0">
                <a:solidFill>
                  <a:schemeClr val="tx1"/>
                </a:solidFill>
                <a:latin typeface="Arial" pitchFamily="34" charset="0"/>
                <a:cs typeface="Arial" pitchFamily="34" charset="0"/>
                <a:hlinkClick r:id="rId5"/>
              </a:rPr>
              <a:t>Hansen et al. (2011) ACP</a:t>
            </a:r>
            <a:r>
              <a:rPr lang="en-GB" sz="1600" dirty="0" smtClean="0">
                <a:solidFill>
                  <a:schemeClr val="tx1"/>
                </a:solidFill>
                <a:latin typeface="Arial" pitchFamily="34" charset="0"/>
                <a:cs typeface="Arial" pitchFamily="34" charset="0"/>
              </a:rPr>
              <a:t>; </a:t>
            </a:r>
            <a:r>
              <a:rPr lang="en-GB" sz="1600" dirty="0" smtClean="0">
                <a:solidFill>
                  <a:schemeClr val="tx1"/>
                </a:solidFill>
                <a:latin typeface="Arial" pitchFamily="34" charset="0"/>
                <a:cs typeface="Arial" pitchFamily="34" charset="0"/>
                <a:hlinkClick r:id="rId6"/>
              </a:rPr>
              <a:t>Trenberth et al. (2014) J. Climate</a:t>
            </a:r>
            <a:endParaRPr lang="en-GB" sz="1600" dirty="0">
              <a:solidFill>
                <a:schemeClr val="tx1"/>
              </a:solidFill>
              <a:latin typeface="Arial" pitchFamily="34" charset="0"/>
              <a:cs typeface="Arial" pitchFamily="34" charset="0"/>
            </a:endParaRPr>
          </a:p>
        </p:txBody>
      </p:sp>
      <p:sp>
        <p:nvSpPr>
          <p:cNvPr id="7" name="TextBox 6"/>
          <p:cNvSpPr txBox="1"/>
          <p:nvPr/>
        </p:nvSpPr>
        <p:spPr>
          <a:xfrm>
            <a:off x="323528" y="5818038"/>
            <a:ext cx="3960440" cy="923330"/>
          </a:xfrm>
          <a:prstGeom prst="rect">
            <a:avLst/>
          </a:prstGeom>
          <a:noFill/>
        </p:spPr>
        <p:txBody>
          <a:bodyPr wrap="square" rtlCol="0">
            <a:spAutoFit/>
          </a:bodyPr>
          <a:lstStyle/>
          <a:p>
            <a:r>
              <a:rPr lang="en-GB" dirty="0" smtClean="0"/>
              <a:t>Increased heat flux to deeper layers of the ocean: </a:t>
            </a:r>
            <a:r>
              <a:rPr lang="en-GB" dirty="0" smtClean="0">
                <a:hlinkClick r:id="rId7"/>
              </a:rPr>
              <a:t>Watanabe et al. (2013) GRL</a:t>
            </a:r>
            <a:r>
              <a:rPr lang="en-GB" dirty="0" smtClean="0"/>
              <a:t>; </a:t>
            </a:r>
            <a:r>
              <a:rPr lang="en-GB" dirty="0" smtClean="0">
                <a:hlinkClick r:id="rId8"/>
              </a:rPr>
              <a:t>Balmaseda et al. (2013) GRL</a:t>
            </a:r>
            <a:endParaRPr lang="en-GB" dirty="0"/>
          </a:p>
        </p:txBody>
      </p:sp>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t="-928" r="46380" b="11662"/>
          <a:stretch/>
        </p:blipFill>
        <p:spPr>
          <a:xfrm>
            <a:off x="4046782" y="3312160"/>
            <a:ext cx="5097218" cy="2554531"/>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51575" t="14574" b="10123"/>
          <a:stretch/>
        </p:blipFill>
        <p:spPr>
          <a:xfrm>
            <a:off x="4499992" y="1340768"/>
            <a:ext cx="3888432" cy="2232247"/>
          </a:xfrm>
          <a:prstGeom prst="rect">
            <a:avLst/>
          </a:prstGeom>
        </p:spPr>
      </p:pic>
      <p:sp>
        <p:nvSpPr>
          <p:cNvPr id="5" name="TextBox 4"/>
          <p:cNvSpPr txBox="1"/>
          <p:nvPr/>
        </p:nvSpPr>
        <p:spPr>
          <a:xfrm>
            <a:off x="6840252" y="5229200"/>
            <a:ext cx="1836204" cy="369332"/>
          </a:xfrm>
          <a:prstGeom prst="rect">
            <a:avLst/>
          </a:prstGeom>
          <a:noFill/>
        </p:spPr>
        <p:txBody>
          <a:bodyPr wrap="square" rtlCol="0">
            <a:spAutoFit/>
          </a:bodyPr>
          <a:lstStyle/>
          <a:p>
            <a:r>
              <a:rPr lang="en-GB" dirty="0" smtClean="0"/>
              <a:t>unpublished</a:t>
            </a:r>
            <a:endParaRPr lang="en-GB" dirty="0"/>
          </a:p>
        </p:txBody>
      </p:sp>
      <p:sp>
        <p:nvSpPr>
          <p:cNvPr id="6" name="Rectangle 5"/>
          <p:cNvSpPr/>
          <p:nvPr/>
        </p:nvSpPr>
        <p:spPr>
          <a:xfrm>
            <a:off x="5508104" y="1340768"/>
            <a:ext cx="2670924" cy="307777"/>
          </a:xfrm>
          <a:prstGeom prst="rect">
            <a:avLst/>
          </a:prstGeom>
        </p:spPr>
        <p:txBody>
          <a:bodyPr wrap="none">
            <a:spAutoFit/>
          </a:bodyPr>
          <a:lstStyle/>
          <a:p>
            <a:r>
              <a:rPr lang="en-GB" sz="1400" dirty="0">
                <a:latin typeface="Arial" pitchFamily="34" charset="0"/>
                <a:cs typeface="Arial" pitchFamily="34" charset="0"/>
                <a:hlinkClick r:id="rId4"/>
              </a:rPr>
              <a:t>Loeb et al. (2012) Nat. </a:t>
            </a:r>
            <a:r>
              <a:rPr lang="en-GB" sz="1400" dirty="0" err="1">
                <a:latin typeface="Arial" pitchFamily="34" charset="0"/>
                <a:cs typeface="Arial" pitchFamily="34" charset="0"/>
                <a:hlinkClick r:id="rId4"/>
              </a:rPr>
              <a:t>Geosci</a:t>
            </a:r>
            <a:r>
              <a:rPr lang="en-GB" sz="1400" dirty="0">
                <a:latin typeface="Arial" pitchFamily="34" charset="0"/>
                <a:cs typeface="Arial" pitchFamily="34" charset="0"/>
                <a:hlinkClick r:id="rId4"/>
              </a:rPr>
              <a:t>.</a:t>
            </a:r>
            <a:r>
              <a:rPr lang="en-GB" sz="1400" dirty="0">
                <a:latin typeface="Arial" pitchFamily="34" charset="0"/>
                <a:cs typeface="Arial" pitchFamily="34" charset="0"/>
              </a:rPr>
              <a:t> </a:t>
            </a:r>
            <a:endParaRPr lang="en-GB" sz="1400" dirty="0"/>
          </a:p>
        </p:txBody>
      </p:sp>
    </p:spTree>
    <p:extLst>
      <p:ext uri="{BB962C8B-B14F-4D97-AF65-F5344CB8AC3E}">
        <p14:creationId xmlns:p14="http://schemas.microsoft.com/office/powerpoint/2010/main" val="294535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sz="4000" dirty="0" smtClean="0">
                <a:solidFill>
                  <a:srgbClr val="0070C0"/>
                </a:solidFill>
              </a:rPr>
              <a:t>Reduced rate of sea level rise?</a:t>
            </a:r>
            <a:endParaRPr lang="en-GB" sz="4000" dirty="0">
              <a:solidFill>
                <a:srgbClr val="0070C0"/>
              </a:solidFill>
            </a:endParaRPr>
          </a:p>
        </p:txBody>
      </p:sp>
      <p:sp>
        <p:nvSpPr>
          <p:cNvPr id="3" name="Content Placeholder 2"/>
          <p:cNvSpPr>
            <a:spLocks noGrp="1"/>
          </p:cNvSpPr>
          <p:nvPr>
            <p:ph idx="1"/>
          </p:nvPr>
        </p:nvSpPr>
        <p:spPr>
          <a:xfrm>
            <a:off x="5436096" y="1113859"/>
            <a:ext cx="3312368" cy="2797771"/>
          </a:xfrm>
        </p:spPr>
        <p:txBody>
          <a:bodyPr/>
          <a:lstStyle/>
          <a:p>
            <a:pPr marL="0" indent="0">
              <a:buNone/>
            </a:pPr>
            <a:r>
              <a:rPr lang="en-GB" sz="2400" dirty="0" smtClean="0"/>
              <a:t>Slowing in sea level rise? </a:t>
            </a:r>
            <a:r>
              <a:rPr lang="en-GB" sz="2400" u="sng" dirty="0" smtClean="0"/>
              <a:t>Not in recent data</a:t>
            </a:r>
            <a:r>
              <a:rPr lang="en-GB" sz="2400" dirty="0" smtClean="0"/>
              <a:t>. </a:t>
            </a:r>
            <a:r>
              <a:rPr lang="en-GB" sz="2400" dirty="0" err="1" smtClean="0"/>
              <a:t>Varia-bility</a:t>
            </a:r>
            <a:r>
              <a:rPr lang="en-GB" sz="2400" dirty="0" smtClean="0"/>
              <a:t> expected from movement of water mass over land &amp; redistribution of heat in ocean during La Nina.</a:t>
            </a:r>
          </a:p>
          <a:p>
            <a:pPr marL="0" indent="0">
              <a:buNone/>
            </a:pP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628801"/>
            <a:ext cx="5170333"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504" y="5507940"/>
            <a:ext cx="5453360" cy="369332"/>
          </a:xfrm>
          <a:prstGeom prst="rect">
            <a:avLst/>
          </a:prstGeom>
        </p:spPr>
        <p:txBody>
          <a:bodyPr wrap="square">
            <a:spAutoFit/>
          </a:bodyPr>
          <a:lstStyle/>
          <a:p>
            <a:r>
              <a:rPr lang="fr-FR" dirty="0">
                <a:hlinkClick r:id="rId3"/>
              </a:rPr>
              <a:t>Cazenave et al. (2014) Nature </a:t>
            </a:r>
            <a:r>
              <a:rPr lang="fr-FR" dirty="0" err="1">
                <a:hlinkClick r:id="rId3"/>
              </a:rPr>
              <a:t>Climate</a:t>
            </a:r>
            <a:r>
              <a:rPr lang="fr-FR" dirty="0">
                <a:hlinkClick r:id="rId3"/>
              </a:rPr>
              <a:t> Change</a:t>
            </a:r>
            <a:endParaRPr lang="fr-FR" dirty="0"/>
          </a:p>
        </p:txBody>
      </p:sp>
      <p:sp>
        <p:nvSpPr>
          <p:cNvPr id="5" name="TextBox 4"/>
          <p:cNvSpPr txBox="1"/>
          <p:nvPr/>
        </p:nvSpPr>
        <p:spPr>
          <a:xfrm>
            <a:off x="467544" y="1052736"/>
            <a:ext cx="4680520" cy="830997"/>
          </a:xfrm>
          <a:prstGeom prst="rect">
            <a:avLst/>
          </a:prstGeom>
          <a:noFill/>
        </p:spPr>
        <p:txBody>
          <a:bodyPr wrap="square" rtlCol="0">
            <a:spAutoFit/>
          </a:bodyPr>
          <a:lstStyle/>
          <a:p>
            <a:pPr algn="l"/>
            <a:r>
              <a:rPr lang="en-GB" sz="2400" dirty="0" err="1" smtClean="0">
                <a:latin typeface="+mn-lt"/>
              </a:rPr>
              <a:t>Detrended</a:t>
            </a:r>
            <a:r>
              <a:rPr lang="en-GB" sz="2400" dirty="0" smtClean="0">
                <a:latin typeface="+mn-lt"/>
              </a:rPr>
              <a:t> global sea level changes: </a:t>
            </a:r>
            <a:r>
              <a:rPr lang="en-GB" sz="2400" dirty="0" smtClean="0">
                <a:solidFill>
                  <a:srgbClr val="00B0F0"/>
                </a:solidFill>
                <a:latin typeface="+mn-lt"/>
              </a:rPr>
              <a:t>mass only </a:t>
            </a:r>
            <a:r>
              <a:rPr lang="en-GB" sz="2400" dirty="0" smtClean="0">
                <a:latin typeface="+mn-lt"/>
              </a:rPr>
              <a:t>and </a:t>
            </a:r>
            <a:r>
              <a:rPr lang="en-GB" sz="2400" dirty="0" err="1" smtClean="0">
                <a:solidFill>
                  <a:srgbClr val="FF0000"/>
                </a:solidFill>
                <a:latin typeface="+mn-lt"/>
              </a:rPr>
              <a:t>mass+thermosteric</a:t>
            </a:r>
            <a:endParaRPr lang="en-GB" sz="2400" dirty="0">
              <a:solidFill>
                <a:srgbClr val="FF0000"/>
              </a:solidFill>
              <a:latin typeface="+mn-lt"/>
            </a:endParaRPr>
          </a:p>
        </p:txBody>
      </p:sp>
      <p:pic>
        <p:nvPicPr>
          <p:cNvPr id="8" name="Picture 4" descr="http://sealevel.colorado.edu/files/2014_rel1/sl_ns_globa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0269" y="3861048"/>
            <a:ext cx="3714219"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29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lstStyle/>
          <a:p>
            <a:r>
              <a:rPr lang="en-GB" sz="3600" dirty="0" smtClean="0">
                <a:solidFill>
                  <a:srgbClr val="002060"/>
                </a:solidFill>
              </a:rPr>
              <a:t>Climate models simulate decades with little surface warming despite CO</a:t>
            </a:r>
            <a:r>
              <a:rPr lang="en-GB" sz="3600" baseline="-25000" dirty="0" smtClean="0">
                <a:solidFill>
                  <a:srgbClr val="002060"/>
                </a:solidFill>
              </a:rPr>
              <a:t>2</a:t>
            </a:r>
            <a:r>
              <a:rPr lang="en-GB" sz="3600" dirty="0" smtClean="0">
                <a:solidFill>
                  <a:srgbClr val="002060"/>
                </a:solidFill>
              </a:rPr>
              <a:t> increases</a:t>
            </a:r>
            <a:endParaRPr lang="en-GB" sz="3600" dirty="0">
              <a:solidFill>
                <a:srgbClr val="002060"/>
              </a:solidFill>
            </a:endParaRPr>
          </a:p>
        </p:txBody>
      </p:sp>
      <p:sp>
        <p:nvSpPr>
          <p:cNvPr id="3" name="Content Placeholder 2"/>
          <p:cNvSpPr>
            <a:spLocks noGrp="1"/>
          </p:cNvSpPr>
          <p:nvPr>
            <p:ph idx="1"/>
          </p:nvPr>
        </p:nvSpPr>
        <p:spPr>
          <a:xfrm>
            <a:off x="4211960" y="1600200"/>
            <a:ext cx="4474840" cy="4525963"/>
          </a:xfrm>
        </p:spPr>
        <p:txBody>
          <a:bodyPr/>
          <a:lstStyle/>
          <a:p>
            <a:r>
              <a:rPr lang="en-GB" sz="2400" dirty="0" smtClean="0"/>
              <a:t>Ocean variability causes heat to mix to deeper levels in some decades</a:t>
            </a:r>
          </a:p>
          <a:p>
            <a:r>
              <a:rPr lang="en-GB" sz="2400" dirty="0" smtClean="0"/>
              <a:t>Associated pattern of sea surface temperature trends match current observations</a:t>
            </a:r>
          </a:p>
          <a:p>
            <a:endParaRPr lang="en-GB" dirty="0"/>
          </a:p>
        </p:txBody>
      </p:sp>
      <p:pic>
        <p:nvPicPr>
          <p:cNvPr id="4100" name="Picture 4" descr="Recent surface tr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712" y="4077072"/>
            <a:ext cx="323026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urface temperatures and ocean heat content."/>
          <p:cNvPicPr>
            <a:picLocks noChangeAspect="1" noChangeArrowheads="1"/>
          </p:cNvPicPr>
          <p:nvPr/>
        </p:nvPicPr>
        <p:blipFill rotWithShape="1">
          <a:blip r:embed="rId3">
            <a:extLst>
              <a:ext uri="{28A0092B-C50C-407E-A947-70E740481C1C}">
                <a14:useLocalDpi xmlns:a14="http://schemas.microsoft.com/office/drawing/2010/main" val="0"/>
              </a:ext>
            </a:extLst>
          </a:blip>
          <a:srcRect t="62063"/>
          <a:stretch/>
        </p:blipFill>
        <p:spPr bwMode="auto">
          <a:xfrm>
            <a:off x="971600" y="3958322"/>
            <a:ext cx="3415446" cy="2423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1" y="6381328"/>
            <a:ext cx="8568952" cy="369332"/>
          </a:xfrm>
          <a:prstGeom prst="rect">
            <a:avLst/>
          </a:prstGeom>
          <a:noFill/>
        </p:spPr>
        <p:txBody>
          <a:bodyPr wrap="square" rtlCol="0">
            <a:spAutoFit/>
          </a:bodyPr>
          <a:lstStyle/>
          <a:p>
            <a:r>
              <a:rPr lang="en-GB" dirty="0" smtClean="0"/>
              <a:t>    Model (</a:t>
            </a:r>
            <a:r>
              <a:rPr lang="en-GB" dirty="0" smtClean="0">
                <a:hlinkClick r:id="rId4"/>
              </a:rPr>
              <a:t>Meehl et al. 2011</a:t>
            </a:r>
            <a:r>
              <a:rPr lang="en-GB" dirty="0" smtClean="0"/>
              <a:t>, </a:t>
            </a:r>
            <a:r>
              <a:rPr lang="en-GB" dirty="0" smtClean="0">
                <a:hlinkClick r:id="rId5"/>
              </a:rPr>
              <a:t>2013</a:t>
            </a:r>
            <a:r>
              <a:rPr lang="en-GB" dirty="0" smtClean="0"/>
              <a:t>)            Observations 2001-2013 (</a:t>
            </a:r>
            <a:r>
              <a:rPr lang="en-GB" dirty="0" smtClean="0">
                <a:hlinkClick r:id="rId6"/>
              </a:rPr>
              <a:t>Kosaka 2014</a:t>
            </a:r>
            <a:r>
              <a:rPr lang="en-GB" dirty="0" smtClean="0"/>
              <a:t>)</a:t>
            </a:r>
            <a:endParaRPr lang="en-GB" dirty="0"/>
          </a:p>
        </p:txBody>
      </p:sp>
      <p:pic>
        <p:nvPicPr>
          <p:cNvPr id="8" name="Picture 2" descr="Surface temperatures and ocean heat content."/>
          <p:cNvPicPr>
            <a:picLocks noChangeAspect="1" noChangeArrowheads="1"/>
          </p:cNvPicPr>
          <p:nvPr/>
        </p:nvPicPr>
        <p:blipFill rotWithShape="1">
          <a:blip r:embed="rId3">
            <a:extLst>
              <a:ext uri="{28A0092B-C50C-407E-A947-70E740481C1C}">
                <a14:useLocalDpi xmlns:a14="http://schemas.microsoft.com/office/drawing/2010/main" val="0"/>
              </a:ext>
            </a:extLst>
          </a:blip>
          <a:srcRect l="2796" b="65983"/>
          <a:stretch/>
        </p:blipFill>
        <p:spPr bwMode="auto">
          <a:xfrm>
            <a:off x="419099" y="1556792"/>
            <a:ext cx="3726055" cy="24015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urface temperatures and ocean heat cont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87" t="38123" r="10748" b="37933"/>
          <a:stretch/>
        </p:blipFill>
        <p:spPr bwMode="auto">
          <a:xfrm>
            <a:off x="2123729" y="2565040"/>
            <a:ext cx="2096471" cy="118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7784" y="2276872"/>
            <a:ext cx="1465831" cy="369332"/>
          </a:xfrm>
          <a:prstGeom prst="rect">
            <a:avLst/>
          </a:prstGeom>
          <a:noFill/>
        </p:spPr>
        <p:txBody>
          <a:bodyPr wrap="square" rtlCol="0">
            <a:spAutoFit/>
          </a:bodyPr>
          <a:lstStyle/>
          <a:p>
            <a:r>
              <a:rPr lang="en-GB" dirty="0" smtClean="0">
                <a:latin typeface="+mn-lt"/>
              </a:rPr>
              <a:t>Heating rate</a:t>
            </a:r>
            <a:endParaRPr lang="en-GB" dirty="0">
              <a:latin typeface="+mn-lt"/>
            </a:endParaRPr>
          </a:p>
        </p:txBody>
      </p:sp>
      <p:sp>
        <p:nvSpPr>
          <p:cNvPr id="10" name="TextBox 9"/>
          <p:cNvSpPr txBox="1"/>
          <p:nvPr/>
        </p:nvSpPr>
        <p:spPr>
          <a:xfrm>
            <a:off x="-540569" y="2429272"/>
            <a:ext cx="1944217" cy="369332"/>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dirty="0" smtClean="0">
                <a:latin typeface="+mn-lt"/>
              </a:rPr>
              <a:t>Temperature (K)</a:t>
            </a:r>
            <a:endParaRPr lang="en-GB" dirty="0">
              <a:latin typeface="+mn-lt"/>
            </a:endParaRPr>
          </a:p>
        </p:txBody>
      </p:sp>
      <p:sp>
        <p:nvSpPr>
          <p:cNvPr id="11" name="TextBox 10"/>
          <p:cNvSpPr txBox="1"/>
          <p:nvPr/>
        </p:nvSpPr>
        <p:spPr>
          <a:xfrm>
            <a:off x="-379579" y="4581128"/>
            <a:ext cx="1944217" cy="646331"/>
          </a:xfrm>
          <a:prstGeom prst="rect">
            <a:avLst/>
          </a:prstGeom>
          <a:noFill/>
          <a:scene3d>
            <a:camera prst="orthographicFront">
              <a:rot lat="0" lon="0" rev="5400000"/>
            </a:camera>
            <a:lightRig rig="threePt" dir="t"/>
          </a:scene3d>
        </p:spPr>
        <p:txBody>
          <a:bodyPr wrap="square" rtlCol="0">
            <a:spAutoFit/>
          </a:bodyPr>
          <a:lstStyle/>
          <a:p>
            <a:r>
              <a:rPr lang="en-GB" dirty="0" smtClean="0">
                <a:latin typeface="+mn-lt"/>
              </a:rPr>
              <a:t>Temperature Trend (K/decade)</a:t>
            </a:r>
            <a:endParaRPr lang="en-GB" dirty="0">
              <a:latin typeface="+mn-lt"/>
            </a:endParaRPr>
          </a:p>
        </p:txBody>
      </p:sp>
    </p:spTree>
    <p:extLst>
      <p:ext uri="{BB962C8B-B14F-4D97-AF65-F5344CB8AC3E}">
        <p14:creationId xmlns:p14="http://schemas.microsoft.com/office/powerpoint/2010/main" val="1603865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nlinelibrary.wiley.com/store/10.1029/2011GL050582/asset/image_n/grl28922-fig-0004.png?v=1&amp;t=hm0g9xgt&amp;s=19f778256fa13476c165cddf3d0b5e9f0dbca15c"/>
          <p:cNvPicPr>
            <a:picLocks noChangeAspect="1" noChangeArrowheads="1"/>
          </p:cNvPicPr>
          <p:nvPr/>
        </p:nvPicPr>
        <p:blipFill rotWithShape="1">
          <a:blip r:embed="rId2">
            <a:extLst>
              <a:ext uri="{28A0092B-C50C-407E-A947-70E740481C1C}">
                <a14:useLocalDpi xmlns:a14="http://schemas.microsoft.com/office/drawing/2010/main" val="0"/>
              </a:ext>
            </a:extLst>
          </a:blip>
          <a:srcRect l="54547" t="29797" b="41086"/>
          <a:stretch/>
        </p:blipFill>
        <p:spPr bwMode="auto">
          <a:xfrm>
            <a:off x="228679" y="4149080"/>
            <a:ext cx="3598450" cy="1743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onlinelibrary.wiley.com/store/10.1029/2011GL050582/asset/image_n/grl28922-fig-0004.png?v=1&amp;t=hm0g9xgt&amp;s=19f778256fa13476c165cddf3d0b5e9f0dbca15c"/>
          <p:cNvPicPr>
            <a:picLocks noChangeAspect="1" noChangeArrowheads="1"/>
          </p:cNvPicPr>
          <p:nvPr/>
        </p:nvPicPr>
        <p:blipFill rotWithShape="1">
          <a:blip r:embed="rId2">
            <a:extLst>
              <a:ext uri="{28A0092B-C50C-407E-A947-70E740481C1C}">
                <a14:useLocalDpi xmlns:a14="http://schemas.microsoft.com/office/drawing/2010/main" val="0"/>
              </a:ext>
            </a:extLst>
          </a:blip>
          <a:srcRect t="29797" r="54796" b="41086"/>
          <a:stretch/>
        </p:blipFill>
        <p:spPr bwMode="auto">
          <a:xfrm>
            <a:off x="2577429" y="5070326"/>
            <a:ext cx="3578747" cy="1743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6632"/>
            <a:ext cx="8229600" cy="922114"/>
          </a:xfrm>
        </p:spPr>
        <p:txBody>
          <a:bodyPr/>
          <a:lstStyle/>
          <a:p>
            <a:r>
              <a:rPr lang="en-GB" sz="3600" dirty="0" smtClean="0"/>
              <a:t>Role of Pacific Ocean Natural Variability</a:t>
            </a:r>
            <a:endParaRPr lang="en-GB" sz="3600" dirty="0"/>
          </a:p>
        </p:txBody>
      </p:sp>
      <p:sp>
        <p:nvSpPr>
          <p:cNvPr id="3" name="Content Placeholder 2"/>
          <p:cNvSpPr>
            <a:spLocks noGrp="1"/>
          </p:cNvSpPr>
          <p:nvPr>
            <p:ph idx="1"/>
          </p:nvPr>
        </p:nvSpPr>
        <p:spPr>
          <a:xfrm>
            <a:off x="5580112" y="1124744"/>
            <a:ext cx="3106688" cy="2980928"/>
          </a:xfrm>
        </p:spPr>
        <p:txBody>
          <a:bodyPr/>
          <a:lstStyle/>
          <a:p>
            <a:pPr marL="0" indent="0">
              <a:buNone/>
            </a:pPr>
            <a:r>
              <a:rPr lang="en-GB" sz="1800" dirty="0" smtClean="0">
                <a:sym typeface="Wingdings" panose="05000000000000000000" pitchFamily="2" charset="2"/>
              </a:rPr>
              <a:t> </a:t>
            </a:r>
            <a:r>
              <a:rPr lang="en-GB" sz="1800" dirty="0" err="1" smtClean="0">
                <a:hlinkClick r:id="rId3"/>
              </a:rPr>
              <a:t>Kosaka</a:t>
            </a:r>
            <a:r>
              <a:rPr lang="en-GB" sz="1800" dirty="0" smtClean="0">
                <a:hlinkClick r:id="rId3"/>
              </a:rPr>
              <a:t> &amp; </a:t>
            </a:r>
            <a:r>
              <a:rPr lang="en-GB" sz="1800" dirty="0" err="1" smtClean="0">
                <a:hlinkClick r:id="rId3"/>
              </a:rPr>
              <a:t>Xie</a:t>
            </a:r>
            <a:r>
              <a:rPr lang="en-GB" sz="1800" dirty="0" smtClean="0">
                <a:hlinkClick r:id="rId3"/>
              </a:rPr>
              <a:t> (2013) Nature</a:t>
            </a:r>
            <a:endParaRPr lang="en-GB" sz="1800" dirty="0" smtClean="0"/>
          </a:p>
          <a:p>
            <a:r>
              <a:rPr lang="en-GB" sz="1800" dirty="0" smtClean="0"/>
              <a:t>Adjust heating in E Pacific to agree with </a:t>
            </a:r>
            <a:r>
              <a:rPr lang="en-GB" sz="1800" dirty="0" err="1" smtClean="0"/>
              <a:t>obs</a:t>
            </a:r>
            <a:r>
              <a:rPr lang="en-GB" sz="1800" dirty="0" smtClean="0"/>
              <a:t> SST</a:t>
            </a:r>
          </a:p>
          <a:p>
            <a:r>
              <a:rPr lang="en-GB" sz="1800" dirty="0" smtClean="0"/>
              <a:t>Simulations reproduces hiatus and some regional climate anomalies</a:t>
            </a:r>
          </a:p>
          <a:p>
            <a:r>
              <a:rPr lang="en-GB" sz="1800" dirty="0" smtClean="0"/>
              <a:t>Also explains why hiatus dominates NH winter (e.g. </a:t>
            </a:r>
            <a:r>
              <a:rPr lang="en-GB" sz="1800" dirty="0" smtClean="0">
                <a:hlinkClick r:id="rId4"/>
              </a:rPr>
              <a:t>Cohen et al. 2012</a:t>
            </a:r>
            <a:r>
              <a:rPr lang="en-GB" sz="1800" dirty="0" smtClean="0"/>
              <a:t>, below) </a:t>
            </a:r>
          </a:p>
          <a:p>
            <a:r>
              <a:rPr lang="en-GB" sz="1800" dirty="0" smtClean="0"/>
              <a:t>Note, some models do not simulate  natural variability well e.g. CNRM, CanCM4; </a:t>
            </a:r>
            <a:r>
              <a:rPr lang="en-GB" sz="1800" dirty="0" smtClean="0">
                <a:hlinkClick r:id="rId5"/>
              </a:rPr>
              <a:t>Watanabe et al. 2013</a:t>
            </a:r>
            <a:r>
              <a:rPr lang="en-GB" sz="1800" dirty="0" smtClean="0"/>
              <a:t>)</a:t>
            </a:r>
            <a:endParaRPr lang="en-GB" sz="1800" dirty="0"/>
          </a:p>
        </p:txBody>
      </p:sp>
      <p:pic>
        <p:nvPicPr>
          <p:cNvPr id="1026" name="Picture 2" descr="Observed and simulated global temperature trends."/>
          <p:cNvPicPr>
            <a:picLocks noChangeAspect="1" noChangeArrowheads="1"/>
          </p:cNvPicPr>
          <p:nvPr/>
        </p:nvPicPr>
        <p:blipFill rotWithShape="1">
          <a:blip r:embed="rId6">
            <a:extLst>
              <a:ext uri="{28A0092B-C50C-407E-A947-70E740481C1C}">
                <a14:useLocalDpi xmlns:a14="http://schemas.microsoft.com/office/drawing/2010/main" val="0"/>
              </a:ext>
            </a:extLst>
          </a:blip>
          <a:srcRect b="50000"/>
          <a:stretch/>
        </p:blipFill>
        <p:spPr bwMode="auto">
          <a:xfrm>
            <a:off x="228679" y="1052736"/>
            <a:ext cx="5067683"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1752" y="5955305"/>
            <a:ext cx="2005677" cy="369332"/>
          </a:xfrm>
          <a:prstGeom prst="rect">
            <a:avLst/>
          </a:prstGeom>
        </p:spPr>
        <p:txBody>
          <a:bodyPr wrap="none">
            <a:spAutoFit/>
          </a:bodyPr>
          <a:lstStyle/>
          <a:p>
            <a:r>
              <a:rPr lang="en-GB" dirty="0">
                <a:hlinkClick r:id="rId4"/>
              </a:rPr>
              <a:t>Cohen et al. 2012</a:t>
            </a:r>
            <a:endParaRPr lang="en-GB" dirty="0"/>
          </a:p>
        </p:txBody>
      </p:sp>
      <p:sp>
        <p:nvSpPr>
          <p:cNvPr id="5" name="Rectangle 4"/>
          <p:cNvSpPr/>
          <p:nvPr/>
        </p:nvSpPr>
        <p:spPr>
          <a:xfrm>
            <a:off x="899592" y="1187460"/>
            <a:ext cx="3057247" cy="369332"/>
          </a:xfrm>
          <a:prstGeom prst="rect">
            <a:avLst/>
          </a:prstGeom>
        </p:spPr>
        <p:txBody>
          <a:bodyPr wrap="none">
            <a:spAutoFit/>
          </a:bodyPr>
          <a:lstStyle/>
          <a:p>
            <a:pPr marL="0" indent="0">
              <a:buNone/>
            </a:pPr>
            <a:r>
              <a:rPr lang="en-GB" dirty="0" err="1">
                <a:hlinkClick r:id="rId3"/>
              </a:rPr>
              <a:t>Kosaka</a:t>
            </a:r>
            <a:r>
              <a:rPr lang="en-GB" dirty="0">
                <a:hlinkClick r:id="rId3"/>
              </a:rPr>
              <a:t> &amp; </a:t>
            </a:r>
            <a:r>
              <a:rPr lang="en-GB" dirty="0" err="1">
                <a:hlinkClick r:id="rId3"/>
              </a:rPr>
              <a:t>Xie</a:t>
            </a:r>
            <a:r>
              <a:rPr lang="en-GB" dirty="0">
                <a:hlinkClick r:id="rId3"/>
              </a:rPr>
              <a:t> (2013) Nature</a:t>
            </a:r>
            <a:endParaRPr lang="en-GB" dirty="0"/>
          </a:p>
        </p:txBody>
      </p:sp>
    </p:spTree>
    <p:extLst>
      <p:ext uri="{BB962C8B-B14F-4D97-AF65-F5344CB8AC3E}">
        <p14:creationId xmlns:p14="http://schemas.microsoft.com/office/powerpoint/2010/main" val="361488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journals.ametsoc.org/na101/home/literatum/publisher/ams/journals/content/clim/2013/15200442-26.18/jcli-d-12-00548.1/20130830/images/large/jcli-d-12-00548.1-f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085" r="50000" b="39579"/>
          <a:stretch/>
        </p:blipFill>
        <p:spPr bwMode="auto">
          <a:xfrm>
            <a:off x="4067944" y="695938"/>
            <a:ext cx="4772548" cy="25890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3572" y="2546434"/>
            <a:ext cx="2808808" cy="369332"/>
          </a:xfrm>
          <a:prstGeom prst="rect">
            <a:avLst/>
          </a:prstGeom>
          <a:solidFill>
            <a:srgbClr val="FFFF99"/>
          </a:solidFill>
        </p:spPr>
        <p:txBody>
          <a:bodyPr wrap="square" rtlCol="0">
            <a:spAutoFit/>
          </a:bodyPr>
          <a:lstStyle/>
          <a:p>
            <a:r>
              <a:rPr lang="en-GB" sz="1800" dirty="0" smtClean="0">
                <a:solidFill>
                  <a:schemeClr val="tx1"/>
                </a:solidFill>
                <a:latin typeface="+mn-lt"/>
                <a:hlinkClick r:id="rId3"/>
              </a:rPr>
              <a:t>Meehl et al. (2013) J </a:t>
            </a:r>
            <a:r>
              <a:rPr lang="en-GB" sz="1800" dirty="0" err="1" smtClean="0">
                <a:solidFill>
                  <a:schemeClr val="tx1"/>
                </a:solidFill>
                <a:latin typeface="+mn-lt"/>
                <a:hlinkClick r:id="rId3"/>
              </a:rPr>
              <a:t>Clim</a:t>
            </a:r>
            <a:endParaRPr lang="en-GB" sz="1800" dirty="0">
              <a:solidFill>
                <a:schemeClr val="tx1"/>
              </a:solidFill>
              <a:latin typeface="+mn-lt"/>
            </a:endParaRPr>
          </a:p>
        </p:txBody>
      </p:sp>
      <p:pic>
        <p:nvPicPr>
          <p:cNvPr id="2050" name="Picture 2" descr="Hovmoller diagrams of 30-year moving SLP linear trends, averaged between 10[deg][thinsp]S and 10[deg][thinsp]N, across the tropical Indo-Pacific Ocean."/>
          <p:cNvPicPr>
            <a:picLocks noChangeAspect="1" noChangeArrowheads="1"/>
          </p:cNvPicPr>
          <p:nvPr/>
        </p:nvPicPr>
        <p:blipFill rotWithShape="1">
          <a:blip r:embed="rId4">
            <a:extLst>
              <a:ext uri="{28A0092B-C50C-407E-A947-70E740481C1C}">
                <a14:useLocalDpi xmlns:a14="http://schemas.microsoft.com/office/drawing/2010/main" val="0"/>
              </a:ext>
            </a:extLst>
          </a:blip>
          <a:srcRect t="729" r="50000" b="-612"/>
          <a:stretch/>
        </p:blipFill>
        <p:spPr bwMode="auto">
          <a:xfrm>
            <a:off x="323528" y="1340768"/>
            <a:ext cx="3384375" cy="49579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971600" y="617044"/>
            <a:ext cx="3384376" cy="72372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1800" dirty="0" smtClean="0"/>
              <a:t>Vertical profiles of heating in Pacific during hiatus decades </a:t>
            </a:r>
            <a:r>
              <a:rPr lang="en-GB" sz="1800" dirty="0" smtClean="0">
                <a:sym typeface="Wingdings" panose="05000000000000000000" pitchFamily="2" charset="2"/>
              </a:rPr>
              <a:t></a:t>
            </a:r>
            <a:r>
              <a:rPr lang="en-GB" sz="1800" dirty="0" smtClean="0"/>
              <a:t> </a:t>
            </a:r>
          </a:p>
          <a:p>
            <a:pPr marL="0" indent="0">
              <a:buFont typeface="Arial" charset="0"/>
              <a:buNone/>
            </a:pPr>
            <a:endParaRPr lang="en-GB" sz="1800" dirty="0"/>
          </a:p>
        </p:txBody>
      </p:sp>
      <p:sp>
        <p:nvSpPr>
          <p:cNvPr id="6" name="Content Placeholder 2"/>
          <p:cNvSpPr txBox="1">
            <a:spLocks/>
          </p:cNvSpPr>
          <p:nvPr/>
        </p:nvSpPr>
        <p:spPr>
          <a:xfrm>
            <a:off x="3563889" y="3429000"/>
            <a:ext cx="5400600" cy="2980928"/>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a:buChar char="ß"/>
            </a:pPr>
            <a:r>
              <a:rPr lang="en-GB" sz="1800" dirty="0" smtClean="0"/>
              <a:t>Trends in SLP and decadal ENSO signal  (</a:t>
            </a:r>
            <a:r>
              <a:rPr lang="en-GB" sz="1800" dirty="0" smtClean="0">
                <a:hlinkClick r:id="rId5"/>
              </a:rPr>
              <a:t>L’Heureux et al. 2013</a:t>
            </a:r>
            <a:r>
              <a:rPr lang="en-GB" sz="1800" dirty="0" smtClean="0"/>
              <a:t>; </a:t>
            </a:r>
            <a:r>
              <a:rPr lang="en-GB" sz="1800" dirty="0" smtClean="0">
                <a:hlinkClick r:id="rId6"/>
              </a:rPr>
              <a:t>Sohn et al. 2012</a:t>
            </a:r>
            <a:r>
              <a:rPr lang="en-GB" sz="1800" dirty="0" smtClean="0"/>
              <a:t>; </a:t>
            </a:r>
            <a:r>
              <a:rPr lang="en-GB" sz="1800" dirty="0">
                <a:cs typeface="Calibri" pitchFamily="34" charset="0"/>
                <a:hlinkClick r:id="rId7"/>
              </a:rPr>
              <a:t>Merrifield </a:t>
            </a:r>
            <a:r>
              <a:rPr lang="en-GB" sz="1800" dirty="0" smtClean="0">
                <a:cs typeface="Calibri" pitchFamily="34" charset="0"/>
                <a:hlinkClick r:id="rId7"/>
              </a:rPr>
              <a:t>2011</a:t>
            </a:r>
            <a:r>
              <a:rPr lang="en-GB" sz="1800" dirty="0" smtClean="0">
                <a:cs typeface="Calibri" pitchFamily="34" charset="0"/>
              </a:rPr>
              <a:t>; </a:t>
            </a:r>
            <a:r>
              <a:rPr lang="en-GB" sz="1800" dirty="0" smtClean="0">
                <a:cs typeface="Calibri" pitchFamily="34" charset="0"/>
                <a:hlinkClick r:id="rId8"/>
              </a:rPr>
              <a:t>England et al. 2014</a:t>
            </a:r>
            <a:r>
              <a:rPr lang="en-GB" sz="1800" dirty="0" smtClean="0"/>
              <a:t>)</a:t>
            </a:r>
          </a:p>
          <a:p>
            <a:r>
              <a:rPr lang="en-GB" sz="1800" dirty="0" smtClean="0"/>
              <a:t>Strengthening of Walker circulation in response to IPO pattern? Or has change in wind stress increased heat uptake below 700m (</a:t>
            </a:r>
            <a:r>
              <a:rPr lang="en-GB" sz="1800" dirty="0" smtClean="0">
                <a:hlinkClick r:id="rId9"/>
              </a:rPr>
              <a:t>Balmaseda et al. 2013</a:t>
            </a:r>
            <a:r>
              <a:rPr lang="en-GB" sz="1800" dirty="0" smtClean="0"/>
              <a:t>)?</a:t>
            </a:r>
          </a:p>
          <a:p>
            <a:r>
              <a:rPr lang="en-GB" sz="1800" dirty="0" smtClean="0"/>
              <a:t>Slowdown predicted with initialisation (</a:t>
            </a:r>
            <a:r>
              <a:rPr lang="en-GB" sz="1800" dirty="0" smtClean="0">
                <a:hlinkClick r:id="rId10"/>
              </a:rPr>
              <a:t>Guemas et al. 2013</a:t>
            </a:r>
            <a:r>
              <a:rPr lang="en-GB" sz="1800" dirty="0" smtClean="0"/>
              <a:t>; </a:t>
            </a:r>
            <a:r>
              <a:rPr lang="en-GB" sz="1800" dirty="0" smtClean="0">
                <a:hlinkClick r:id="rId11"/>
              </a:rPr>
              <a:t>Smith 2013</a:t>
            </a:r>
            <a:r>
              <a:rPr lang="en-GB" sz="1800" dirty="0" smtClean="0"/>
              <a:t>) </a:t>
            </a:r>
            <a:endParaRPr lang="en-GB" sz="1800" dirty="0"/>
          </a:p>
          <a:p>
            <a:r>
              <a:rPr lang="en-GB" sz="1800" dirty="0" smtClean="0"/>
              <a:t>Other notable changes: freshening of Antarctic bottom waters since 1980s (</a:t>
            </a:r>
            <a:r>
              <a:rPr lang="en-GB" sz="1800" dirty="0" smtClean="0">
                <a:hlinkClick r:id="rId12"/>
              </a:rPr>
              <a:t>Purkey &amp; Johnson 2013</a:t>
            </a:r>
            <a:r>
              <a:rPr lang="en-GB" sz="1800" dirty="0" smtClean="0"/>
              <a:t>) ; slowing of AMOC? (</a:t>
            </a:r>
            <a:r>
              <a:rPr lang="en-GB" sz="1800" dirty="0" smtClean="0">
                <a:hlinkClick r:id="rId13"/>
              </a:rPr>
              <a:t>Robson et al. 2014</a:t>
            </a:r>
            <a:r>
              <a:rPr lang="en-GB" sz="1800" dirty="0" smtClean="0"/>
              <a:t>)</a:t>
            </a:r>
          </a:p>
        </p:txBody>
      </p:sp>
      <p:pic>
        <p:nvPicPr>
          <p:cNvPr id="1026" name="Picture 2" descr="Labrador Sea density and the Atlantic meridional overturning circulation."/>
          <p:cNvPicPr>
            <a:picLocks noChangeAspect="1" noChangeArrowheads="1"/>
          </p:cNvPicPr>
          <p:nvPr/>
        </p:nvPicPr>
        <p:blipFill rotWithShape="1">
          <a:blip r:embed="rId14">
            <a:extLst>
              <a:ext uri="{28A0092B-C50C-407E-A947-70E740481C1C}">
                <a14:useLocalDpi xmlns:a14="http://schemas.microsoft.com/office/drawing/2010/main" val="0"/>
              </a:ext>
            </a:extLst>
          </a:blip>
          <a:srcRect l="31440" r="30516" b="9817"/>
          <a:stretch/>
        </p:blipFill>
        <p:spPr bwMode="auto">
          <a:xfrm>
            <a:off x="453543" y="3830629"/>
            <a:ext cx="3110345" cy="280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53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1718065" y="3535635"/>
            <a:ext cx="0" cy="1100094"/>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1026" name="Picture 2" descr="http://www.esrl.noaa.gov/psd/map/images/sst/sst.seasonal.gif"/>
          <p:cNvPicPr>
            <a:picLocks noChangeAspect="1" noChangeArrowheads="1"/>
          </p:cNvPicPr>
          <p:nvPr/>
        </p:nvPicPr>
        <p:blipFill rotWithShape="1">
          <a:blip r:embed="rId2">
            <a:extLst>
              <a:ext uri="{28A0092B-C50C-407E-A947-70E740481C1C}">
                <a14:useLocalDpi xmlns:a14="http://schemas.microsoft.com/office/drawing/2010/main" val="0"/>
              </a:ext>
            </a:extLst>
          </a:blip>
          <a:srcRect l="35333" t="30700" r="20096" b="34650"/>
          <a:stretch/>
        </p:blipFill>
        <p:spPr bwMode="auto">
          <a:xfrm>
            <a:off x="1680092" y="2210832"/>
            <a:ext cx="5857718" cy="2649607"/>
          </a:xfrm>
          <a:prstGeom prst="rect">
            <a:avLst/>
          </a:prstGeom>
          <a:noFill/>
          <a:scene3d>
            <a:camera prst="orthographicFront">
              <a:rot lat="3816930" lon="20538419" rev="20677522"/>
            </a:camera>
            <a:lightRig rig="threePt" dir="t"/>
          </a:scene3d>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3065279" y="3481016"/>
            <a:ext cx="3162905" cy="0"/>
          </a:xfrm>
          <a:prstGeom prst="straightConnector1">
            <a:avLst/>
          </a:prstGeom>
          <a:ln w="101600">
            <a:solidFill>
              <a:schemeClr val="tx2">
                <a:lumMod val="75000"/>
              </a:schemeClr>
            </a:solidFill>
            <a:tailEnd type="arrow"/>
          </a:ln>
          <a:scene3d>
            <a:camera prst="orthographicFront">
              <a:rot lat="30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534396" y="2095361"/>
            <a:ext cx="3048438" cy="307923"/>
          </a:xfrm>
          <a:custGeom>
            <a:avLst/>
            <a:gdLst>
              <a:gd name="connsiteX0" fmla="*/ 0 w 3672114"/>
              <a:gd name="connsiteY0" fmla="*/ 406400 h 406400"/>
              <a:gd name="connsiteX1" fmla="*/ 14514 w 3672114"/>
              <a:gd name="connsiteY1" fmla="*/ 203200 h 406400"/>
              <a:gd name="connsiteX2" fmla="*/ 87086 w 3672114"/>
              <a:gd name="connsiteY2" fmla="*/ 116114 h 406400"/>
              <a:gd name="connsiteX3" fmla="*/ 304800 w 3672114"/>
              <a:gd name="connsiteY3" fmla="*/ 58057 h 406400"/>
              <a:gd name="connsiteX4" fmla="*/ 754743 w 3672114"/>
              <a:gd name="connsiteY4" fmla="*/ 14514 h 406400"/>
              <a:gd name="connsiteX5" fmla="*/ 2278743 w 3672114"/>
              <a:gd name="connsiteY5" fmla="*/ 29028 h 406400"/>
              <a:gd name="connsiteX6" fmla="*/ 3672114 w 3672114"/>
              <a:gd name="connsiteY6" fmla="*/ 0 h 406400"/>
              <a:gd name="connsiteX7" fmla="*/ 3672114 w 3672114"/>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114" h="406400">
                <a:moveTo>
                  <a:pt x="0" y="406400"/>
                </a:moveTo>
                <a:cubicBezTo>
                  <a:pt x="0" y="328990"/>
                  <a:pt x="0" y="251581"/>
                  <a:pt x="14514" y="203200"/>
                </a:cubicBezTo>
                <a:cubicBezTo>
                  <a:pt x="29028" y="154819"/>
                  <a:pt x="38705" y="140305"/>
                  <a:pt x="87086" y="116114"/>
                </a:cubicBezTo>
                <a:cubicBezTo>
                  <a:pt x="135467" y="91923"/>
                  <a:pt x="193524" y="74990"/>
                  <a:pt x="304800" y="58057"/>
                </a:cubicBezTo>
                <a:cubicBezTo>
                  <a:pt x="416076" y="41124"/>
                  <a:pt x="754743" y="14514"/>
                  <a:pt x="754743" y="14514"/>
                </a:cubicBezTo>
                <a:lnTo>
                  <a:pt x="2278743" y="29028"/>
                </a:lnTo>
                <a:cubicBezTo>
                  <a:pt x="2764971" y="26609"/>
                  <a:pt x="3672114" y="0"/>
                  <a:pt x="3672114" y="0"/>
                </a:cubicBezTo>
                <a:lnTo>
                  <a:pt x="3672114" y="0"/>
                </a:lnTo>
              </a:path>
            </a:pathLst>
          </a:custGeom>
          <a:noFill/>
          <a:ln w="508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22" name="Freeform 21"/>
          <p:cNvSpPr/>
          <p:nvPr/>
        </p:nvSpPr>
        <p:spPr>
          <a:xfrm flipH="1" flipV="1">
            <a:off x="3299517" y="2730452"/>
            <a:ext cx="2909872" cy="433016"/>
          </a:xfrm>
          <a:custGeom>
            <a:avLst/>
            <a:gdLst>
              <a:gd name="connsiteX0" fmla="*/ 0 w 3672114"/>
              <a:gd name="connsiteY0" fmla="*/ 406400 h 406400"/>
              <a:gd name="connsiteX1" fmla="*/ 14514 w 3672114"/>
              <a:gd name="connsiteY1" fmla="*/ 203200 h 406400"/>
              <a:gd name="connsiteX2" fmla="*/ 87086 w 3672114"/>
              <a:gd name="connsiteY2" fmla="*/ 116114 h 406400"/>
              <a:gd name="connsiteX3" fmla="*/ 304800 w 3672114"/>
              <a:gd name="connsiteY3" fmla="*/ 58057 h 406400"/>
              <a:gd name="connsiteX4" fmla="*/ 754743 w 3672114"/>
              <a:gd name="connsiteY4" fmla="*/ 14514 h 406400"/>
              <a:gd name="connsiteX5" fmla="*/ 2278743 w 3672114"/>
              <a:gd name="connsiteY5" fmla="*/ 29028 h 406400"/>
              <a:gd name="connsiteX6" fmla="*/ 3672114 w 3672114"/>
              <a:gd name="connsiteY6" fmla="*/ 0 h 406400"/>
              <a:gd name="connsiteX7" fmla="*/ 3672114 w 3672114"/>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114" h="406400">
                <a:moveTo>
                  <a:pt x="0" y="406400"/>
                </a:moveTo>
                <a:cubicBezTo>
                  <a:pt x="0" y="328990"/>
                  <a:pt x="0" y="251581"/>
                  <a:pt x="14514" y="203200"/>
                </a:cubicBezTo>
                <a:cubicBezTo>
                  <a:pt x="29028" y="154819"/>
                  <a:pt x="38705" y="140305"/>
                  <a:pt x="87086" y="116114"/>
                </a:cubicBezTo>
                <a:cubicBezTo>
                  <a:pt x="135467" y="91923"/>
                  <a:pt x="193524" y="74990"/>
                  <a:pt x="304800" y="58057"/>
                </a:cubicBezTo>
                <a:cubicBezTo>
                  <a:pt x="416076" y="41124"/>
                  <a:pt x="754743" y="14514"/>
                  <a:pt x="754743" y="14514"/>
                </a:cubicBezTo>
                <a:lnTo>
                  <a:pt x="2278743" y="29028"/>
                </a:lnTo>
                <a:cubicBezTo>
                  <a:pt x="2764971" y="26609"/>
                  <a:pt x="3672114" y="0"/>
                  <a:pt x="3672114" y="0"/>
                </a:cubicBezTo>
                <a:lnTo>
                  <a:pt x="3672114" y="0"/>
                </a:lnTo>
              </a:path>
            </a:pathLst>
          </a:custGeom>
          <a:noFill/>
          <a:ln w="508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21" name="Arc 20"/>
          <p:cNvSpPr/>
          <p:nvPr/>
        </p:nvSpPr>
        <p:spPr>
          <a:xfrm>
            <a:off x="5450293" y="2095361"/>
            <a:ext cx="759097" cy="981506"/>
          </a:xfrm>
          <a:prstGeom prst="arc">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prstClr val="black"/>
              </a:solidFill>
            </a:endParaRPr>
          </a:p>
        </p:txBody>
      </p:sp>
      <p:sp>
        <p:nvSpPr>
          <p:cNvPr id="24" name="Arc 23"/>
          <p:cNvSpPr/>
          <p:nvPr/>
        </p:nvSpPr>
        <p:spPr>
          <a:xfrm flipH="1" flipV="1">
            <a:off x="2540420" y="2095361"/>
            <a:ext cx="759097" cy="1039242"/>
          </a:xfrm>
          <a:prstGeom prst="arc">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prstClr val="black"/>
              </a:solidFill>
            </a:endParaRPr>
          </a:p>
        </p:txBody>
      </p:sp>
      <p:sp>
        <p:nvSpPr>
          <p:cNvPr id="23" name="TextBox 22"/>
          <p:cNvSpPr txBox="1"/>
          <p:nvPr/>
        </p:nvSpPr>
        <p:spPr>
          <a:xfrm>
            <a:off x="2983227" y="2166540"/>
            <a:ext cx="2846614" cy="954107"/>
          </a:xfrm>
          <a:prstGeom prst="rect">
            <a:avLst/>
          </a:prstGeom>
          <a:noFill/>
        </p:spPr>
        <p:txBody>
          <a:bodyPr wrap="square" rtlCol="0">
            <a:spAutoFit/>
          </a:bodyPr>
          <a:lstStyle/>
          <a:p>
            <a:pPr fontAlgn="auto">
              <a:spcBef>
                <a:spcPts val="0"/>
              </a:spcBef>
              <a:spcAft>
                <a:spcPts val="0"/>
              </a:spcAft>
            </a:pPr>
            <a:r>
              <a:rPr lang="en-GB" sz="2800" dirty="0" smtClean="0">
                <a:solidFill>
                  <a:prstClr val="black"/>
                </a:solidFill>
                <a:latin typeface="Calibri"/>
              </a:rPr>
              <a:t>Enhanced Walker Circulation</a:t>
            </a:r>
            <a:endParaRPr lang="en-GB" sz="2800" dirty="0">
              <a:solidFill>
                <a:prstClr val="black"/>
              </a:solidFill>
              <a:latin typeface="Calibri"/>
            </a:endParaRPr>
          </a:p>
        </p:txBody>
      </p:sp>
      <p:sp>
        <p:nvSpPr>
          <p:cNvPr id="25" name="TextBox 24"/>
          <p:cNvSpPr txBox="1"/>
          <p:nvPr/>
        </p:nvSpPr>
        <p:spPr>
          <a:xfrm>
            <a:off x="1691680" y="2989401"/>
            <a:ext cx="1524946" cy="1015663"/>
          </a:xfrm>
          <a:prstGeom prst="rect">
            <a:avLst/>
          </a:prstGeom>
          <a:noFill/>
          <a:scene3d>
            <a:camera prst="orthographicFront">
              <a:rot lat="3000000" lon="0" rev="0"/>
            </a:camera>
            <a:lightRig rig="threePt" dir="t"/>
          </a:scene3d>
        </p:spPr>
        <p:txBody>
          <a:bodyPr wrap="square" rtlCol="0">
            <a:spAutoFit/>
          </a:bodyPr>
          <a:lstStyle/>
          <a:p>
            <a:pPr fontAlgn="auto">
              <a:spcBef>
                <a:spcPts val="0"/>
              </a:spcBef>
              <a:spcAft>
                <a:spcPts val="0"/>
              </a:spcAft>
            </a:pPr>
            <a:r>
              <a:rPr lang="en-GB" sz="2000" b="1" dirty="0" smtClean="0">
                <a:solidFill>
                  <a:prstClr val="black"/>
                </a:solidFill>
                <a:latin typeface="Calibri"/>
              </a:rPr>
              <a:t>Increased sea height</a:t>
            </a:r>
          </a:p>
          <a:p>
            <a:pPr fontAlgn="auto">
              <a:spcBef>
                <a:spcPts val="0"/>
              </a:spcBef>
              <a:spcAft>
                <a:spcPts val="0"/>
              </a:spcAft>
            </a:pPr>
            <a:r>
              <a:rPr lang="en-GB" sz="2000" b="1" dirty="0" smtClean="0">
                <a:solidFill>
                  <a:srgbClr val="993300"/>
                </a:solidFill>
                <a:latin typeface="Calibri"/>
              </a:rPr>
              <a:t>Warm</a:t>
            </a:r>
            <a:endParaRPr lang="en-GB" sz="2000" b="1" dirty="0">
              <a:solidFill>
                <a:srgbClr val="993300"/>
              </a:solidFill>
              <a:latin typeface="Calibri"/>
            </a:endParaRPr>
          </a:p>
        </p:txBody>
      </p:sp>
      <p:sp>
        <p:nvSpPr>
          <p:cNvPr id="27" name="TextBox 26"/>
          <p:cNvSpPr txBox="1"/>
          <p:nvPr/>
        </p:nvSpPr>
        <p:spPr>
          <a:xfrm>
            <a:off x="5513590" y="3105473"/>
            <a:ext cx="1578690" cy="707886"/>
          </a:xfrm>
          <a:prstGeom prst="rect">
            <a:avLst/>
          </a:prstGeom>
          <a:noFill/>
          <a:scene3d>
            <a:camera prst="orthographicFront">
              <a:rot lat="3000000" lon="0" rev="0"/>
            </a:camera>
            <a:lightRig rig="threePt" dir="t"/>
          </a:scene3d>
        </p:spPr>
        <p:txBody>
          <a:bodyPr wrap="square" rtlCol="0">
            <a:spAutoFit/>
          </a:bodyPr>
          <a:lstStyle/>
          <a:p>
            <a:pPr fontAlgn="auto">
              <a:spcBef>
                <a:spcPts val="0"/>
              </a:spcBef>
              <a:spcAft>
                <a:spcPts val="0"/>
              </a:spcAft>
            </a:pPr>
            <a:r>
              <a:rPr lang="en-GB" sz="2000" b="1" dirty="0" smtClean="0">
                <a:solidFill>
                  <a:prstClr val="black"/>
                </a:solidFill>
                <a:latin typeface="Calibri"/>
              </a:rPr>
              <a:t>Upwelling,</a:t>
            </a:r>
          </a:p>
          <a:p>
            <a:pPr fontAlgn="auto">
              <a:spcBef>
                <a:spcPts val="0"/>
              </a:spcBef>
              <a:spcAft>
                <a:spcPts val="0"/>
              </a:spcAft>
            </a:pPr>
            <a:r>
              <a:rPr lang="en-GB" sz="2000" b="1" dirty="0" smtClean="0">
                <a:solidFill>
                  <a:srgbClr val="4F81BD"/>
                </a:solidFill>
                <a:latin typeface="Calibri"/>
              </a:rPr>
              <a:t>Cool water</a:t>
            </a:r>
            <a:endParaRPr lang="en-GB" sz="2000" b="1" dirty="0">
              <a:solidFill>
                <a:srgbClr val="4F81BD"/>
              </a:solidFill>
              <a:latin typeface="Calibri"/>
            </a:endParaRPr>
          </a:p>
        </p:txBody>
      </p:sp>
      <p:sp>
        <p:nvSpPr>
          <p:cNvPr id="26" name="Arc 25"/>
          <p:cNvSpPr/>
          <p:nvPr/>
        </p:nvSpPr>
        <p:spPr>
          <a:xfrm>
            <a:off x="4754452" y="3596487"/>
            <a:ext cx="1075389" cy="404149"/>
          </a:xfrm>
          <a:prstGeom prst="arc">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prstClr val="black"/>
              </a:solidFill>
            </a:endParaRPr>
          </a:p>
        </p:txBody>
      </p:sp>
      <p:sp>
        <p:nvSpPr>
          <p:cNvPr id="29" name="Arc 28"/>
          <p:cNvSpPr/>
          <p:nvPr/>
        </p:nvSpPr>
        <p:spPr>
          <a:xfrm>
            <a:off x="3995356" y="3596487"/>
            <a:ext cx="1075389" cy="404149"/>
          </a:xfrm>
          <a:prstGeom prst="arc">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prstClr val="black"/>
              </a:solidFill>
            </a:endParaRPr>
          </a:p>
        </p:txBody>
      </p:sp>
      <p:sp>
        <p:nvSpPr>
          <p:cNvPr id="30" name="Arc 29"/>
          <p:cNvSpPr/>
          <p:nvPr/>
        </p:nvSpPr>
        <p:spPr>
          <a:xfrm>
            <a:off x="2919969" y="3596487"/>
            <a:ext cx="1075389" cy="404149"/>
          </a:xfrm>
          <a:prstGeom prst="arc">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prstClr val="black"/>
              </a:solidFill>
            </a:endParaRPr>
          </a:p>
        </p:txBody>
      </p:sp>
      <p:sp>
        <p:nvSpPr>
          <p:cNvPr id="31" name="Arc 30"/>
          <p:cNvSpPr/>
          <p:nvPr/>
        </p:nvSpPr>
        <p:spPr>
          <a:xfrm flipV="1">
            <a:off x="2919969" y="3096239"/>
            <a:ext cx="1075389" cy="269306"/>
          </a:xfrm>
          <a:prstGeom prst="arc">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prstClr val="black"/>
              </a:solidFill>
            </a:endParaRPr>
          </a:p>
        </p:txBody>
      </p:sp>
      <p:sp>
        <p:nvSpPr>
          <p:cNvPr id="32" name="Arc 31"/>
          <p:cNvSpPr/>
          <p:nvPr/>
        </p:nvSpPr>
        <p:spPr>
          <a:xfrm flipV="1">
            <a:off x="3868839" y="3076867"/>
            <a:ext cx="1075389" cy="269306"/>
          </a:xfrm>
          <a:prstGeom prst="arc">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prstClr val="black"/>
              </a:solidFill>
            </a:endParaRPr>
          </a:p>
        </p:txBody>
      </p:sp>
      <p:sp>
        <p:nvSpPr>
          <p:cNvPr id="33" name="Arc 32"/>
          <p:cNvSpPr/>
          <p:nvPr/>
        </p:nvSpPr>
        <p:spPr>
          <a:xfrm flipV="1">
            <a:off x="4627936" y="3076867"/>
            <a:ext cx="1075389" cy="269306"/>
          </a:xfrm>
          <a:prstGeom prst="arc">
            <a:avLst/>
          </a:prstGeom>
          <a:ln w="2540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en-GB">
              <a:solidFill>
                <a:prstClr val="black"/>
              </a:solidFill>
            </a:endParaRPr>
          </a:p>
        </p:txBody>
      </p:sp>
      <p:sp>
        <p:nvSpPr>
          <p:cNvPr id="28" name="TextBox 27"/>
          <p:cNvSpPr txBox="1"/>
          <p:nvPr/>
        </p:nvSpPr>
        <p:spPr>
          <a:xfrm>
            <a:off x="3299517" y="3778535"/>
            <a:ext cx="2783357" cy="369332"/>
          </a:xfrm>
          <a:prstGeom prst="rect">
            <a:avLst/>
          </a:prstGeom>
          <a:noFill/>
        </p:spPr>
        <p:txBody>
          <a:bodyPr wrap="square" rtlCol="0">
            <a:spAutoFit/>
          </a:bodyPr>
          <a:lstStyle/>
          <a:p>
            <a:pPr algn="l" fontAlgn="auto">
              <a:spcBef>
                <a:spcPts val="0"/>
              </a:spcBef>
              <a:spcAft>
                <a:spcPts val="0"/>
              </a:spcAft>
            </a:pPr>
            <a:r>
              <a:rPr lang="en-GB" dirty="0" smtClean="0">
                <a:solidFill>
                  <a:prstClr val="black"/>
                </a:solidFill>
                <a:latin typeface="Calibri"/>
              </a:rPr>
              <a:t>Strengthening trade winds</a:t>
            </a:r>
            <a:endParaRPr lang="en-GB" dirty="0">
              <a:solidFill>
                <a:prstClr val="black"/>
              </a:solidFill>
              <a:latin typeface="Calibri"/>
            </a:endParaRPr>
          </a:p>
        </p:txBody>
      </p:sp>
      <p:cxnSp>
        <p:nvCxnSpPr>
          <p:cNvPr id="37" name="Straight Connector 36"/>
          <p:cNvCxnSpPr/>
          <p:nvPr/>
        </p:nvCxnSpPr>
        <p:spPr>
          <a:xfrm>
            <a:off x="7537810" y="3481016"/>
            <a:ext cx="0" cy="1154713"/>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1718065" y="4116109"/>
            <a:ext cx="5816983" cy="461885"/>
          </a:xfrm>
          <a:custGeom>
            <a:avLst/>
            <a:gdLst>
              <a:gd name="connsiteX0" fmla="*/ 0 w 7054243"/>
              <a:gd name="connsiteY0" fmla="*/ 754743 h 754743"/>
              <a:gd name="connsiteX1" fmla="*/ 3048000 w 7054243"/>
              <a:gd name="connsiteY1" fmla="*/ 740229 h 754743"/>
              <a:gd name="connsiteX2" fmla="*/ 5094514 w 7054243"/>
              <a:gd name="connsiteY2" fmla="*/ 508000 h 754743"/>
              <a:gd name="connsiteX3" fmla="*/ 6749142 w 7054243"/>
              <a:gd name="connsiteY3" fmla="*/ 174171 h 754743"/>
              <a:gd name="connsiteX4" fmla="*/ 7053942 w 7054243"/>
              <a:gd name="connsiteY4" fmla="*/ 0 h 754743"/>
              <a:gd name="connsiteX5" fmla="*/ 7053942 w 7054243"/>
              <a:gd name="connsiteY5" fmla="*/ 0 h 7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4243" h="754743">
                <a:moveTo>
                  <a:pt x="0" y="754743"/>
                </a:moveTo>
                <a:lnTo>
                  <a:pt x="3048000" y="740229"/>
                </a:lnTo>
                <a:cubicBezTo>
                  <a:pt x="3897086" y="699105"/>
                  <a:pt x="4477657" y="602343"/>
                  <a:pt x="5094514" y="508000"/>
                </a:cubicBezTo>
                <a:cubicBezTo>
                  <a:pt x="5711371" y="413657"/>
                  <a:pt x="6422571" y="258838"/>
                  <a:pt x="6749142" y="174171"/>
                </a:cubicBezTo>
                <a:cubicBezTo>
                  <a:pt x="7075713" y="89504"/>
                  <a:pt x="7053942" y="0"/>
                  <a:pt x="7053942" y="0"/>
                </a:cubicBezTo>
                <a:lnTo>
                  <a:pt x="705394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cxnSp>
        <p:nvCxnSpPr>
          <p:cNvPr id="39" name="Straight Connector 38"/>
          <p:cNvCxnSpPr/>
          <p:nvPr/>
        </p:nvCxnSpPr>
        <p:spPr>
          <a:xfrm>
            <a:off x="1718065" y="4635729"/>
            <a:ext cx="5819745" cy="0"/>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1" name="Down Arrow 40"/>
          <p:cNvSpPr/>
          <p:nvPr/>
        </p:nvSpPr>
        <p:spPr>
          <a:xfrm>
            <a:off x="1678905" y="1520005"/>
            <a:ext cx="703369" cy="577356"/>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43" name="Down Arrow 42"/>
          <p:cNvSpPr/>
          <p:nvPr/>
        </p:nvSpPr>
        <p:spPr>
          <a:xfrm>
            <a:off x="3228729" y="1520005"/>
            <a:ext cx="703369" cy="577356"/>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44" name="Down Arrow 43"/>
          <p:cNvSpPr/>
          <p:nvPr/>
        </p:nvSpPr>
        <p:spPr>
          <a:xfrm>
            <a:off x="4810181" y="1520005"/>
            <a:ext cx="703369" cy="577356"/>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45" name="Down Arrow 44"/>
          <p:cNvSpPr/>
          <p:nvPr/>
        </p:nvSpPr>
        <p:spPr>
          <a:xfrm>
            <a:off x="6581408" y="1520005"/>
            <a:ext cx="703369" cy="577356"/>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42" name="TextBox 41"/>
          <p:cNvSpPr txBox="1"/>
          <p:nvPr/>
        </p:nvSpPr>
        <p:spPr>
          <a:xfrm>
            <a:off x="755576" y="1052736"/>
            <a:ext cx="8352928" cy="461665"/>
          </a:xfrm>
          <a:prstGeom prst="rect">
            <a:avLst/>
          </a:prstGeom>
          <a:noFill/>
          <a:ln>
            <a:solidFill>
              <a:schemeClr val="accent6">
                <a:lumMod val="50000"/>
              </a:schemeClr>
            </a:solidFill>
          </a:ln>
        </p:spPr>
        <p:txBody>
          <a:bodyPr wrap="square" rtlCol="0">
            <a:spAutoFit/>
          </a:bodyPr>
          <a:lstStyle/>
          <a:p>
            <a:pPr algn="l" fontAlgn="auto">
              <a:spcBef>
                <a:spcPts val="0"/>
              </a:spcBef>
              <a:spcAft>
                <a:spcPts val="0"/>
              </a:spcAft>
            </a:pPr>
            <a:r>
              <a:rPr lang="en-GB" sz="2400" b="1" dirty="0" smtClean="0">
                <a:solidFill>
                  <a:prstClr val="black"/>
                </a:solidFill>
                <a:latin typeface="Calibri"/>
              </a:rPr>
              <a:t>Continued heating from rising greenhouse gas concentrations</a:t>
            </a:r>
            <a:endParaRPr lang="en-GB" sz="2400" b="1" dirty="0">
              <a:solidFill>
                <a:prstClr val="black"/>
              </a:solidFill>
              <a:latin typeface="Calibri"/>
            </a:endParaRPr>
          </a:p>
        </p:txBody>
      </p:sp>
      <p:sp>
        <p:nvSpPr>
          <p:cNvPr id="47" name="Freeform 46"/>
          <p:cNvSpPr/>
          <p:nvPr/>
        </p:nvSpPr>
        <p:spPr>
          <a:xfrm>
            <a:off x="2382272" y="4175535"/>
            <a:ext cx="4199136" cy="286987"/>
          </a:xfrm>
          <a:custGeom>
            <a:avLst/>
            <a:gdLst>
              <a:gd name="connsiteX0" fmla="*/ 0 w 7054243"/>
              <a:gd name="connsiteY0" fmla="*/ 754743 h 754743"/>
              <a:gd name="connsiteX1" fmla="*/ 3048000 w 7054243"/>
              <a:gd name="connsiteY1" fmla="*/ 740229 h 754743"/>
              <a:gd name="connsiteX2" fmla="*/ 5094514 w 7054243"/>
              <a:gd name="connsiteY2" fmla="*/ 508000 h 754743"/>
              <a:gd name="connsiteX3" fmla="*/ 6749142 w 7054243"/>
              <a:gd name="connsiteY3" fmla="*/ 174171 h 754743"/>
              <a:gd name="connsiteX4" fmla="*/ 7053942 w 7054243"/>
              <a:gd name="connsiteY4" fmla="*/ 0 h 754743"/>
              <a:gd name="connsiteX5" fmla="*/ 7053942 w 7054243"/>
              <a:gd name="connsiteY5" fmla="*/ 0 h 7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4243" h="754743">
                <a:moveTo>
                  <a:pt x="0" y="754743"/>
                </a:moveTo>
                <a:lnTo>
                  <a:pt x="3048000" y="740229"/>
                </a:lnTo>
                <a:cubicBezTo>
                  <a:pt x="3897086" y="699105"/>
                  <a:pt x="4477657" y="602343"/>
                  <a:pt x="5094514" y="508000"/>
                </a:cubicBezTo>
                <a:cubicBezTo>
                  <a:pt x="5711371" y="413657"/>
                  <a:pt x="6422571" y="258838"/>
                  <a:pt x="6749142" y="174171"/>
                </a:cubicBezTo>
                <a:cubicBezTo>
                  <a:pt x="7075713" y="89504"/>
                  <a:pt x="7053942" y="0"/>
                  <a:pt x="7053942" y="0"/>
                </a:cubicBezTo>
                <a:lnTo>
                  <a:pt x="7053942" y="0"/>
                </a:lnTo>
              </a:path>
            </a:pathLst>
          </a:custGeom>
          <a:noFill/>
          <a:ln w="63500">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48" name="TextBox 47"/>
          <p:cNvSpPr txBox="1"/>
          <p:nvPr/>
        </p:nvSpPr>
        <p:spPr>
          <a:xfrm>
            <a:off x="2030589" y="4041577"/>
            <a:ext cx="3482961" cy="461665"/>
          </a:xfrm>
          <a:prstGeom prst="rect">
            <a:avLst/>
          </a:prstGeom>
          <a:noFill/>
        </p:spPr>
        <p:txBody>
          <a:bodyPr wrap="square" rtlCol="0">
            <a:spAutoFit/>
          </a:bodyPr>
          <a:lstStyle/>
          <a:p>
            <a:pPr algn="l" fontAlgn="auto">
              <a:spcBef>
                <a:spcPts val="0"/>
              </a:spcBef>
              <a:spcAft>
                <a:spcPts val="0"/>
              </a:spcAft>
            </a:pPr>
            <a:r>
              <a:rPr lang="en-GB" sz="2400" dirty="0" smtClean="0">
                <a:solidFill>
                  <a:srgbClr val="4F81BD"/>
                </a:solidFill>
                <a:latin typeface="Calibri"/>
              </a:rPr>
              <a:t>Equatorial Undercurrent</a:t>
            </a:r>
            <a:endParaRPr lang="en-GB" sz="2400" dirty="0">
              <a:solidFill>
                <a:srgbClr val="4F81BD"/>
              </a:solidFill>
              <a:latin typeface="Calibri"/>
            </a:endParaRPr>
          </a:p>
        </p:txBody>
      </p:sp>
      <p:sp>
        <p:nvSpPr>
          <p:cNvPr id="52" name="Down Arrow 51"/>
          <p:cNvSpPr/>
          <p:nvPr/>
        </p:nvSpPr>
        <p:spPr>
          <a:xfrm>
            <a:off x="6546014" y="4465905"/>
            <a:ext cx="703369" cy="577356"/>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53" name="Down Arrow 52"/>
          <p:cNvSpPr/>
          <p:nvPr/>
        </p:nvSpPr>
        <p:spPr>
          <a:xfrm>
            <a:off x="4810181" y="4462522"/>
            <a:ext cx="703369" cy="577356"/>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54" name="Down Arrow 53"/>
          <p:cNvSpPr/>
          <p:nvPr/>
        </p:nvSpPr>
        <p:spPr>
          <a:xfrm>
            <a:off x="3228727" y="4466538"/>
            <a:ext cx="703369" cy="577356"/>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55" name="Down Arrow 54"/>
          <p:cNvSpPr/>
          <p:nvPr/>
        </p:nvSpPr>
        <p:spPr>
          <a:xfrm>
            <a:off x="1678902" y="4466538"/>
            <a:ext cx="703369" cy="577356"/>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56" name="TextBox 55"/>
          <p:cNvSpPr txBox="1"/>
          <p:nvPr/>
        </p:nvSpPr>
        <p:spPr>
          <a:xfrm>
            <a:off x="755576" y="5151967"/>
            <a:ext cx="8352928" cy="830997"/>
          </a:xfrm>
          <a:prstGeom prst="rect">
            <a:avLst/>
          </a:prstGeom>
          <a:noFill/>
          <a:ln>
            <a:solidFill>
              <a:schemeClr val="accent6">
                <a:lumMod val="50000"/>
              </a:schemeClr>
            </a:solidFill>
          </a:ln>
        </p:spPr>
        <p:txBody>
          <a:bodyPr wrap="square" rtlCol="0">
            <a:spAutoFit/>
          </a:bodyPr>
          <a:lstStyle/>
          <a:p>
            <a:pPr fontAlgn="auto">
              <a:spcBef>
                <a:spcPts val="0"/>
              </a:spcBef>
              <a:spcAft>
                <a:spcPts val="0"/>
              </a:spcAft>
            </a:pPr>
            <a:r>
              <a:rPr lang="en-GB" sz="2400" dirty="0" smtClean="0">
                <a:solidFill>
                  <a:prstClr val="black"/>
                </a:solidFill>
                <a:latin typeface="Calibri"/>
              </a:rPr>
              <a:t>Enhanced mixing of heat below 100 metres depth by accelerating shallow overturning cells and equatorial undercurrent</a:t>
            </a:r>
            <a:endParaRPr lang="en-GB" sz="2400" dirty="0">
              <a:solidFill>
                <a:prstClr val="black"/>
              </a:solidFill>
              <a:latin typeface="Calibri"/>
            </a:endParaRPr>
          </a:p>
        </p:txBody>
      </p:sp>
      <p:sp>
        <p:nvSpPr>
          <p:cNvPr id="63" name="Circular Arrow 62"/>
          <p:cNvSpPr/>
          <p:nvPr/>
        </p:nvSpPr>
        <p:spPr>
          <a:xfrm flipH="1">
            <a:off x="5646092" y="4715801"/>
            <a:ext cx="563298" cy="555020"/>
          </a:xfrm>
          <a:prstGeom prst="circular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black"/>
              </a:solidFill>
            </a:endParaRPr>
          </a:p>
        </p:txBody>
      </p:sp>
      <p:sp>
        <p:nvSpPr>
          <p:cNvPr id="64" name="Circular Arrow 63"/>
          <p:cNvSpPr/>
          <p:nvPr/>
        </p:nvSpPr>
        <p:spPr>
          <a:xfrm flipV="1">
            <a:off x="4277255" y="4520258"/>
            <a:ext cx="477199" cy="502561"/>
          </a:xfrm>
          <a:prstGeom prst="circular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black"/>
              </a:solidFill>
            </a:endParaRPr>
          </a:p>
        </p:txBody>
      </p:sp>
      <p:sp>
        <p:nvSpPr>
          <p:cNvPr id="65" name="Circular Arrow 64"/>
          <p:cNvSpPr/>
          <p:nvPr/>
        </p:nvSpPr>
        <p:spPr>
          <a:xfrm flipH="1">
            <a:off x="3886158" y="4755217"/>
            <a:ext cx="469869" cy="479781"/>
          </a:xfrm>
          <a:prstGeom prst="circular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black"/>
              </a:solidFill>
            </a:endParaRPr>
          </a:p>
        </p:txBody>
      </p:sp>
      <p:sp>
        <p:nvSpPr>
          <p:cNvPr id="66" name="Circular Arrow 65"/>
          <p:cNvSpPr/>
          <p:nvPr/>
        </p:nvSpPr>
        <p:spPr>
          <a:xfrm flipV="1">
            <a:off x="2666936" y="4524792"/>
            <a:ext cx="431259" cy="465902"/>
          </a:xfrm>
          <a:prstGeom prst="circular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black"/>
              </a:solidFill>
            </a:endParaRPr>
          </a:p>
        </p:txBody>
      </p:sp>
      <p:sp>
        <p:nvSpPr>
          <p:cNvPr id="67" name="Circular Arrow 66"/>
          <p:cNvSpPr/>
          <p:nvPr/>
        </p:nvSpPr>
        <p:spPr>
          <a:xfrm flipH="1">
            <a:off x="2350645" y="4768303"/>
            <a:ext cx="424635" cy="444783"/>
          </a:xfrm>
          <a:prstGeom prst="circular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black"/>
              </a:solidFill>
            </a:endParaRPr>
          </a:p>
        </p:txBody>
      </p:sp>
      <p:sp>
        <p:nvSpPr>
          <p:cNvPr id="68" name="Circular Arrow 67"/>
          <p:cNvSpPr/>
          <p:nvPr/>
        </p:nvSpPr>
        <p:spPr>
          <a:xfrm flipV="1">
            <a:off x="6082874" y="4441446"/>
            <a:ext cx="572086" cy="581373"/>
          </a:xfrm>
          <a:prstGeom prst="circular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black"/>
              </a:solidFill>
            </a:endParaRPr>
          </a:p>
        </p:txBody>
      </p:sp>
      <p:grpSp>
        <p:nvGrpSpPr>
          <p:cNvPr id="89" name="Group 88"/>
          <p:cNvGrpSpPr/>
          <p:nvPr/>
        </p:nvGrpSpPr>
        <p:grpSpPr>
          <a:xfrm>
            <a:off x="6394434" y="1995885"/>
            <a:ext cx="2786078" cy="1539691"/>
            <a:chOff x="6699901" y="1423366"/>
            <a:chExt cx="3356078" cy="2032097"/>
          </a:xfrm>
        </p:grpSpPr>
        <p:sp>
          <p:nvSpPr>
            <p:cNvPr id="70" name="Oval 69"/>
            <p:cNvSpPr/>
            <p:nvPr/>
          </p:nvSpPr>
          <p:spPr>
            <a:xfrm>
              <a:off x="7655507" y="1676400"/>
              <a:ext cx="1533072" cy="1654314"/>
            </a:xfrm>
            <a:prstGeom prst="ellipse">
              <a:avLst/>
            </a:prstGeom>
            <a:gradFill flip="none" rotWithShape="1">
              <a:gsLst>
                <a:gs pos="0">
                  <a:schemeClr val="accent1">
                    <a:tint val="66000"/>
                    <a:satMod val="160000"/>
                  </a:schemeClr>
                </a:gs>
                <a:gs pos="5000">
                  <a:schemeClr val="accent1">
                    <a:tint val="44500"/>
                    <a:satMod val="1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white"/>
                </a:solidFill>
              </a:endParaRPr>
            </a:p>
          </p:txBody>
        </p:sp>
        <p:sp>
          <p:nvSpPr>
            <p:cNvPr id="62" name="TextBox 61"/>
            <p:cNvSpPr txBox="1"/>
            <p:nvPr/>
          </p:nvSpPr>
          <p:spPr>
            <a:xfrm>
              <a:off x="7545743" y="1509105"/>
              <a:ext cx="1642836" cy="1477327"/>
            </a:xfrm>
            <a:prstGeom prst="rect">
              <a:avLst/>
            </a:prstGeom>
            <a:noFill/>
            <a:effectLst>
              <a:glow rad="127000">
                <a:schemeClr val="accent1"/>
              </a:glow>
              <a:outerShdw blurRad="50800" dist="50800" dir="5400000" algn="ctr" rotWithShape="0">
                <a:srgbClr val="000000">
                  <a:alpha val="0"/>
                </a:srgbClr>
              </a:outerShdw>
            </a:effectLst>
          </p:spPr>
          <p:txBody>
            <a:bodyPr wrap="square" rtlCol="0">
              <a:spAutoFit/>
            </a:bodyPr>
            <a:lstStyle/>
            <a:p>
              <a:pPr fontAlgn="auto">
                <a:spcBef>
                  <a:spcPts val="0"/>
                </a:spcBef>
                <a:spcAft>
                  <a:spcPts val="0"/>
                </a:spcAft>
              </a:pPr>
              <a:r>
                <a:rPr lang="en-GB" dirty="0" smtClean="0">
                  <a:solidFill>
                    <a:prstClr val="black"/>
                  </a:solidFill>
                  <a:latin typeface="Calibri"/>
                </a:rPr>
                <a:t>Ocean circulation strengthens atmospheric circulation</a:t>
              </a:r>
              <a:endParaRPr lang="en-GB" dirty="0">
                <a:solidFill>
                  <a:prstClr val="black"/>
                </a:solidFill>
                <a:latin typeface="Calibri"/>
              </a:endParaRPr>
            </a:p>
          </p:txBody>
        </p:sp>
        <p:sp>
          <p:nvSpPr>
            <p:cNvPr id="73" name="Circular Arrow 72"/>
            <p:cNvSpPr/>
            <p:nvPr/>
          </p:nvSpPr>
          <p:spPr>
            <a:xfrm flipH="1">
              <a:off x="6699901" y="2057401"/>
              <a:ext cx="1447798" cy="1398062"/>
            </a:xfrm>
            <a:prstGeom prst="circularArrow">
              <a:avLst/>
            </a:prstGeom>
            <a:solidFill>
              <a:schemeClr val="accent6">
                <a:lumMod val="40000"/>
                <a:lumOff val="60000"/>
              </a:schemeClr>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black"/>
                </a:solidFill>
              </a:endParaRPr>
            </a:p>
          </p:txBody>
        </p:sp>
        <p:sp>
          <p:nvSpPr>
            <p:cNvPr id="74" name="Circular Arrow 73"/>
            <p:cNvSpPr/>
            <p:nvPr/>
          </p:nvSpPr>
          <p:spPr>
            <a:xfrm flipV="1">
              <a:off x="8608179" y="1423366"/>
              <a:ext cx="1447800" cy="1464445"/>
            </a:xfrm>
            <a:prstGeom prst="circularArrow">
              <a:avLst/>
            </a:prstGeom>
            <a:solidFill>
              <a:schemeClr val="accent6">
                <a:lumMod val="40000"/>
                <a:lumOff val="60000"/>
              </a:schemeClr>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GB">
                <a:solidFill>
                  <a:prstClr val="black"/>
                </a:solidFill>
              </a:endParaRPr>
            </a:p>
          </p:txBody>
        </p:sp>
      </p:grpSp>
      <p:sp>
        <p:nvSpPr>
          <p:cNvPr id="72" name="TextBox 71"/>
          <p:cNvSpPr txBox="1"/>
          <p:nvPr/>
        </p:nvSpPr>
        <p:spPr>
          <a:xfrm>
            <a:off x="611560" y="2097361"/>
            <a:ext cx="1275011" cy="1015663"/>
          </a:xfrm>
          <a:prstGeom prst="rect">
            <a:avLst/>
          </a:prstGeom>
          <a:solidFill>
            <a:schemeClr val="tx2">
              <a:lumMod val="20000"/>
              <a:lumOff val="80000"/>
            </a:schemeClr>
          </a:solidFill>
        </p:spPr>
        <p:txBody>
          <a:bodyPr wrap="square" rtlCol="0">
            <a:spAutoFit/>
          </a:bodyPr>
          <a:lstStyle/>
          <a:p>
            <a:pPr algn="l" fontAlgn="auto">
              <a:spcBef>
                <a:spcPts val="0"/>
              </a:spcBef>
              <a:spcAft>
                <a:spcPts val="0"/>
              </a:spcAft>
            </a:pPr>
            <a:r>
              <a:rPr lang="en-GB" sz="2000" dirty="0" smtClean="0">
                <a:solidFill>
                  <a:prstClr val="black"/>
                </a:solidFill>
                <a:latin typeface="Calibri"/>
              </a:rPr>
              <a:t>Unusual weather patterns</a:t>
            </a:r>
            <a:endParaRPr lang="en-GB" sz="2000" dirty="0">
              <a:solidFill>
                <a:prstClr val="black"/>
              </a:solidFill>
              <a:latin typeface="Calibri"/>
            </a:endParaRPr>
          </a:p>
        </p:txBody>
      </p:sp>
      <p:cxnSp>
        <p:nvCxnSpPr>
          <p:cNvPr id="76" name="Curved Connector 75"/>
          <p:cNvCxnSpPr/>
          <p:nvPr/>
        </p:nvCxnSpPr>
        <p:spPr>
          <a:xfrm rot="10800000">
            <a:off x="1718066" y="2745621"/>
            <a:ext cx="816331" cy="417848"/>
          </a:xfrm>
          <a:prstGeom prst="curvedConnector3">
            <a:avLst>
              <a:gd name="adj1" fmla="val 50000"/>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6512" y="6063679"/>
            <a:ext cx="9180512" cy="646331"/>
          </a:xfrm>
          <a:prstGeom prst="rect">
            <a:avLst/>
          </a:prstGeom>
          <a:noFill/>
        </p:spPr>
        <p:txBody>
          <a:bodyPr wrap="square" rtlCol="0">
            <a:spAutoFit/>
          </a:bodyPr>
          <a:lstStyle/>
          <a:p>
            <a:r>
              <a:rPr lang="en-GB" dirty="0" smtClean="0">
                <a:latin typeface="+mn-lt"/>
              </a:rPr>
              <a:t>Work by </a:t>
            </a:r>
            <a:r>
              <a:rPr lang="en-GB" dirty="0" smtClean="0">
                <a:latin typeface="+mn-lt"/>
                <a:hlinkClick r:id="rId3"/>
              </a:rPr>
              <a:t>Merrifield (2010) J. Climate</a:t>
            </a:r>
            <a:r>
              <a:rPr lang="en-GB" dirty="0" smtClean="0">
                <a:latin typeface="+mn-lt"/>
              </a:rPr>
              <a:t>; </a:t>
            </a:r>
            <a:r>
              <a:rPr lang="en-GB" dirty="0" smtClean="0">
                <a:latin typeface="+mn-lt"/>
                <a:hlinkClick r:id="rId4"/>
              </a:rPr>
              <a:t>Sohn et al. (2013) </a:t>
            </a:r>
            <a:r>
              <a:rPr lang="en-GB" dirty="0" err="1" smtClean="0">
                <a:latin typeface="+mn-lt"/>
                <a:hlinkClick r:id="rId4"/>
              </a:rPr>
              <a:t>Clim</a:t>
            </a:r>
            <a:r>
              <a:rPr lang="en-GB" dirty="0" smtClean="0">
                <a:latin typeface="+mn-lt"/>
                <a:hlinkClick r:id="rId4"/>
              </a:rPr>
              <a:t>. </a:t>
            </a:r>
            <a:r>
              <a:rPr lang="en-GB" dirty="0" err="1" smtClean="0">
                <a:latin typeface="+mn-lt"/>
                <a:hlinkClick r:id="rId4"/>
              </a:rPr>
              <a:t>Dyn</a:t>
            </a:r>
            <a:r>
              <a:rPr lang="en-GB" dirty="0" smtClean="0">
                <a:latin typeface="+mn-lt"/>
              </a:rPr>
              <a:t>.; </a:t>
            </a:r>
            <a:r>
              <a:rPr lang="en-GB" dirty="0" smtClean="0">
                <a:latin typeface="+mn-lt"/>
                <a:hlinkClick r:id="rId5"/>
              </a:rPr>
              <a:t>L’Heureux et al. (2013) Nature Climate Change</a:t>
            </a:r>
            <a:r>
              <a:rPr lang="en-GB" dirty="0" smtClean="0">
                <a:latin typeface="+mn-lt"/>
              </a:rPr>
              <a:t>; </a:t>
            </a:r>
            <a:r>
              <a:rPr lang="en-GB" dirty="0" smtClean="0">
                <a:latin typeface="+mn-lt"/>
                <a:hlinkClick r:id="rId6"/>
              </a:rPr>
              <a:t>Kosaka and </a:t>
            </a:r>
            <a:r>
              <a:rPr lang="en-GB" dirty="0" err="1" smtClean="0">
                <a:latin typeface="+mn-lt"/>
                <a:hlinkClick r:id="rId6"/>
              </a:rPr>
              <a:t>Xie</a:t>
            </a:r>
            <a:r>
              <a:rPr lang="en-GB" dirty="0" smtClean="0">
                <a:latin typeface="+mn-lt"/>
                <a:hlinkClick r:id="rId6"/>
              </a:rPr>
              <a:t> (2013) Nature</a:t>
            </a:r>
            <a:r>
              <a:rPr lang="en-GB" dirty="0" smtClean="0">
                <a:latin typeface="+mn-lt"/>
              </a:rPr>
              <a:t>; </a:t>
            </a:r>
            <a:r>
              <a:rPr lang="en-GB" dirty="0" smtClean="0">
                <a:latin typeface="+mn-lt"/>
                <a:hlinkClick r:id="rId7"/>
              </a:rPr>
              <a:t>England et al. (2014) Nature Climate Change</a:t>
            </a:r>
            <a:endParaRPr lang="en-GB" dirty="0">
              <a:latin typeface="+mn-lt"/>
            </a:endParaRPr>
          </a:p>
        </p:txBody>
      </p:sp>
      <p:sp>
        <p:nvSpPr>
          <p:cNvPr id="51" name="TextBox 50"/>
          <p:cNvSpPr txBox="1"/>
          <p:nvPr/>
        </p:nvSpPr>
        <p:spPr>
          <a:xfrm>
            <a:off x="107504" y="3429000"/>
            <a:ext cx="1440160" cy="1200329"/>
          </a:xfrm>
          <a:prstGeom prst="rect">
            <a:avLst/>
          </a:prstGeom>
          <a:noFill/>
          <a:ln>
            <a:solidFill>
              <a:schemeClr val="accent5">
                <a:lumMod val="50000"/>
              </a:schemeClr>
            </a:solidFill>
          </a:ln>
        </p:spPr>
        <p:txBody>
          <a:bodyPr wrap="square" rtlCol="0">
            <a:spAutoFit/>
          </a:bodyPr>
          <a:lstStyle/>
          <a:p>
            <a:r>
              <a:rPr lang="en-GB" dirty="0" smtClean="0"/>
              <a:t>Increased precipitation</a:t>
            </a:r>
          </a:p>
          <a:p>
            <a:r>
              <a:rPr lang="en-GB" dirty="0"/>
              <a:t>D</a:t>
            </a:r>
            <a:r>
              <a:rPr lang="en-GB" dirty="0" smtClean="0"/>
              <a:t>ecreased salinity</a:t>
            </a:r>
            <a:endParaRPr lang="en-GB" dirty="0"/>
          </a:p>
        </p:txBody>
      </p:sp>
      <p:cxnSp>
        <p:nvCxnSpPr>
          <p:cNvPr id="57" name="Straight Arrow Connector 56"/>
          <p:cNvCxnSpPr>
            <a:stCxn id="51" idx="3"/>
          </p:cNvCxnSpPr>
          <p:nvPr/>
        </p:nvCxnSpPr>
        <p:spPr bwMode="auto">
          <a:xfrm flipV="1">
            <a:off x="1547664" y="3596487"/>
            <a:ext cx="482922" cy="432678"/>
          </a:xfrm>
          <a:prstGeom prst="straightConnector1">
            <a:avLst/>
          </a:prstGeom>
          <a:solidFill>
            <a:schemeClr val="accent1"/>
          </a:solidFill>
          <a:ln w="25400" cap="flat" cmpd="sng" algn="ctr">
            <a:solidFill>
              <a:srgbClr val="0070C0"/>
            </a:solidFill>
            <a:prstDash val="solid"/>
            <a:round/>
            <a:headEnd type="none" w="med" len="med"/>
            <a:tailEnd type="arrow"/>
          </a:ln>
          <a:effectLst/>
        </p:spPr>
      </p:cxnSp>
      <p:cxnSp>
        <p:nvCxnSpPr>
          <p:cNvPr id="58" name="Straight Connector 57"/>
          <p:cNvCxnSpPr/>
          <p:nvPr/>
        </p:nvCxnSpPr>
        <p:spPr>
          <a:xfrm>
            <a:off x="7164288" y="4058372"/>
            <a:ext cx="0" cy="1101405"/>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475656" y="4635729"/>
            <a:ext cx="0" cy="516238"/>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164288" y="4649231"/>
            <a:ext cx="370760" cy="502736"/>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506300" y="4653136"/>
            <a:ext cx="185380" cy="506641"/>
          </a:xfrm>
          <a:prstGeom prst="line">
            <a:avLst/>
          </a:prstGeom>
          <a:ln w="1270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77" name="Title 1"/>
          <p:cNvSpPr txBox="1">
            <a:spLocks/>
          </p:cNvSpPr>
          <p:nvPr/>
        </p:nvSpPr>
        <p:spPr bwMode="auto">
          <a:xfrm>
            <a:off x="457200" y="274638"/>
            <a:ext cx="822960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smtClean="0">
                <a:ln>
                  <a:noFill/>
                </a:ln>
                <a:solidFill>
                  <a:srgbClr val="CCCCFF">
                    <a:lumMod val="50000"/>
                  </a:srgbClr>
                </a:solidFill>
                <a:effectLst/>
                <a:uLnTx/>
                <a:uFillTx/>
                <a:latin typeface="Calibri"/>
              </a:rPr>
              <a:t>Role of Pacific ocean variability</a:t>
            </a:r>
            <a:endParaRPr kumimoji="0" lang="en-GB" sz="4000" b="0" i="0" u="none" strike="noStrike" kern="0" cap="none" spc="0" normalizeH="0" baseline="0" noProof="0" dirty="0">
              <a:ln>
                <a:noFill/>
              </a:ln>
              <a:solidFill>
                <a:srgbClr val="CCCCFF">
                  <a:lumMod val="50000"/>
                </a:srgbClr>
              </a:solidFill>
              <a:effectLst/>
              <a:uLnTx/>
              <a:uFillTx/>
              <a:latin typeface="Calibri"/>
            </a:endParaRPr>
          </a:p>
        </p:txBody>
      </p:sp>
    </p:spTree>
    <p:extLst>
      <p:ext uri="{BB962C8B-B14F-4D97-AF65-F5344CB8AC3E}">
        <p14:creationId xmlns:p14="http://schemas.microsoft.com/office/powerpoint/2010/main" val="24745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1" grpId="0" animBg="1"/>
      <p:bldP spid="24" grpId="0" animBg="1"/>
      <p:bldP spid="23" grpId="0"/>
      <p:bldP spid="25" grpId="0"/>
      <p:bldP spid="27" grpId="0"/>
      <p:bldP spid="26" grpId="0" animBg="1"/>
      <p:bldP spid="29" grpId="0" animBg="1"/>
      <p:bldP spid="30" grpId="0" animBg="1"/>
      <p:bldP spid="31" grpId="0" animBg="1"/>
      <p:bldP spid="32" grpId="0" animBg="1"/>
      <p:bldP spid="33" grpId="0" animBg="1"/>
      <p:bldP spid="28" grpId="0"/>
      <p:bldP spid="56" grpId="0" animBg="1"/>
      <p:bldP spid="72"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58816" cy="922114"/>
          </a:xfrm>
        </p:spPr>
        <p:txBody>
          <a:bodyPr/>
          <a:lstStyle/>
          <a:p>
            <a:r>
              <a:rPr lang="en-GB" sz="3600" dirty="0" smtClean="0">
                <a:solidFill>
                  <a:schemeClr val="accent2">
                    <a:lumMod val="50000"/>
                  </a:schemeClr>
                </a:solidFill>
              </a:rPr>
              <a:t>WP1 - Planned work</a:t>
            </a:r>
            <a:endParaRPr lang="en-GB" sz="3600" dirty="0">
              <a:solidFill>
                <a:schemeClr val="accent2">
                  <a:lumMod val="50000"/>
                </a:schemeClr>
              </a:solidFill>
            </a:endParaRPr>
          </a:p>
        </p:txBody>
      </p:sp>
      <p:sp>
        <p:nvSpPr>
          <p:cNvPr id="3" name="Content Placeholder 2"/>
          <p:cNvSpPr>
            <a:spLocks noGrp="1"/>
          </p:cNvSpPr>
          <p:nvPr>
            <p:ph idx="1"/>
          </p:nvPr>
        </p:nvSpPr>
        <p:spPr>
          <a:xfrm>
            <a:off x="457200" y="1340768"/>
            <a:ext cx="7787208" cy="4525963"/>
          </a:xfrm>
        </p:spPr>
        <p:txBody>
          <a:bodyPr/>
          <a:lstStyle/>
          <a:p>
            <a:pPr marL="514350" indent="-514350">
              <a:buFont typeface="+mj-lt"/>
              <a:buAutoNum type="arabicPeriod"/>
            </a:pPr>
            <a:r>
              <a:rPr lang="en-GB" sz="2400" dirty="0" smtClean="0">
                <a:solidFill>
                  <a:srgbClr val="00B050"/>
                </a:solidFill>
              </a:rPr>
              <a:t>Analyse and update observed variability in TOA radiation balance (under review)</a:t>
            </a:r>
          </a:p>
          <a:p>
            <a:pPr marL="514350" indent="-514350">
              <a:buFont typeface="+mj-lt"/>
              <a:buAutoNum type="arabicPeriod"/>
            </a:pPr>
            <a:r>
              <a:rPr lang="en-GB" sz="2400" i="1" dirty="0" smtClean="0">
                <a:solidFill>
                  <a:schemeClr val="tx2"/>
                </a:solidFill>
              </a:rPr>
              <a:t>Investigate </a:t>
            </a:r>
            <a:r>
              <a:rPr lang="en-GB" sz="2400" i="1" dirty="0">
                <a:solidFill>
                  <a:schemeClr val="tx2"/>
                </a:solidFill>
              </a:rPr>
              <a:t>lags in climate </a:t>
            </a:r>
            <a:r>
              <a:rPr lang="en-GB" sz="2400" i="1" dirty="0" smtClean="0">
                <a:solidFill>
                  <a:schemeClr val="tx2"/>
                </a:solidFill>
              </a:rPr>
              <a:t>system </a:t>
            </a:r>
            <a:r>
              <a:rPr lang="en-GB" sz="2400" dirty="0" smtClean="0">
                <a:solidFill>
                  <a:schemeClr val="tx2"/>
                </a:solidFill>
              </a:rPr>
              <a:t>(in </a:t>
            </a:r>
            <a:r>
              <a:rPr lang="en-GB" sz="2400" dirty="0" err="1" smtClean="0">
                <a:solidFill>
                  <a:schemeClr val="tx2"/>
                </a:solidFill>
              </a:rPr>
              <a:t>prepatation</a:t>
            </a:r>
            <a:r>
              <a:rPr lang="en-GB" sz="2400" dirty="0" smtClean="0">
                <a:solidFill>
                  <a:schemeClr val="tx2"/>
                </a:solidFill>
              </a:rPr>
              <a:t>)</a:t>
            </a:r>
            <a:endParaRPr lang="en-GB" sz="2400" dirty="0">
              <a:solidFill>
                <a:schemeClr val="tx2"/>
              </a:solidFill>
            </a:endParaRPr>
          </a:p>
          <a:p>
            <a:pPr marL="514350" indent="-514350">
              <a:buFont typeface="+mj-lt"/>
              <a:buAutoNum type="arabicPeriod"/>
            </a:pPr>
            <a:r>
              <a:rPr lang="en-GB" sz="2400" dirty="0" smtClean="0">
                <a:solidFill>
                  <a:schemeClr val="tx2"/>
                </a:solidFill>
              </a:rPr>
              <a:t>Combine ERA Interim and CERES to provide new estimate of surface heating (in preparation)</a:t>
            </a:r>
          </a:p>
          <a:p>
            <a:pPr marL="400050" lvl="1" indent="0">
              <a:buNone/>
            </a:pPr>
            <a:r>
              <a:rPr lang="en-GB" sz="2000" dirty="0" smtClean="0">
                <a:solidFill>
                  <a:schemeClr val="tx2"/>
                </a:solidFill>
              </a:rPr>
              <a:t>- Wider use of flux products by Pat </a:t>
            </a:r>
            <a:r>
              <a:rPr lang="en-GB" sz="2000" dirty="0" err="1" smtClean="0">
                <a:solidFill>
                  <a:schemeClr val="tx2"/>
                </a:solidFill>
              </a:rPr>
              <a:t>Hyder</a:t>
            </a:r>
            <a:r>
              <a:rPr lang="en-GB" sz="2000" dirty="0" smtClean="0">
                <a:solidFill>
                  <a:schemeClr val="tx2"/>
                </a:solidFill>
              </a:rPr>
              <a:t> et al. (Met Office) </a:t>
            </a:r>
          </a:p>
          <a:p>
            <a:pPr marL="514350" indent="-514350">
              <a:buFont typeface="+mj-lt"/>
              <a:buAutoNum type="arabicPeriod"/>
            </a:pPr>
            <a:r>
              <a:rPr lang="en-GB" sz="2400" i="1" dirty="0" smtClean="0">
                <a:solidFill>
                  <a:schemeClr val="bg2"/>
                </a:solidFill>
              </a:rPr>
              <a:t>Monitoring of changes in energy balance</a:t>
            </a:r>
          </a:p>
          <a:p>
            <a:pPr marL="514350" indent="-514350">
              <a:buFont typeface="+mj-lt"/>
              <a:buAutoNum type="arabicPeriod"/>
            </a:pPr>
            <a:r>
              <a:rPr lang="en-GB" sz="2400" i="1" dirty="0">
                <a:solidFill>
                  <a:schemeClr val="bg2"/>
                </a:solidFill>
              </a:rPr>
              <a:t>Reconcile TOA radiation balance and ocean heating</a:t>
            </a:r>
          </a:p>
          <a:p>
            <a:pPr marL="0" indent="0">
              <a:buNone/>
            </a:pPr>
            <a:endParaRPr lang="en-GB" sz="2800" dirty="0"/>
          </a:p>
        </p:txBody>
      </p:sp>
    </p:spTree>
    <p:extLst>
      <p:ext uri="{BB962C8B-B14F-4D97-AF65-F5344CB8AC3E}">
        <p14:creationId xmlns:p14="http://schemas.microsoft.com/office/powerpoint/2010/main" val="297536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B33B5"/>
                </a:solidFill>
              </a:rPr>
              <a:t>WP1 Objectives/Deliverables</a:t>
            </a:r>
            <a:endParaRPr lang="en-GB" dirty="0">
              <a:solidFill>
                <a:srgbClr val="0B33B5"/>
              </a:solidFill>
            </a:endParaRPr>
          </a:p>
        </p:txBody>
      </p:sp>
      <p:sp>
        <p:nvSpPr>
          <p:cNvPr id="3" name="Content Placeholder 2"/>
          <p:cNvSpPr>
            <a:spLocks noGrp="1"/>
          </p:cNvSpPr>
          <p:nvPr>
            <p:ph idx="1"/>
          </p:nvPr>
        </p:nvSpPr>
        <p:spPr>
          <a:xfrm>
            <a:off x="457200" y="1556792"/>
            <a:ext cx="8229600" cy="4525963"/>
          </a:xfrm>
        </p:spPr>
        <p:txBody>
          <a:bodyPr/>
          <a:lstStyle/>
          <a:p>
            <a:pPr marL="0" indent="0">
              <a:buNone/>
            </a:pPr>
            <a:r>
              <a:rPr lang="en-GB" sz="2400" b="1" dirty="0"/>
              <a:t>O1. </a:t>
            </a:r>
            <a:r>
              <a:rPr lang="en-GB" sz="2400" dirty="0"/>
              <a:t>Combine satellite radiation budget measurements with atmospheric reanalyses, providing improved 2D estimates of surface heat fluxes across the ocean surface (WP1) </a:t>
            </a:r>
          </a:p>
          <a:p>
            <a:pPr marL="0" indent="0">
              <a:buNone/>
            </a:pPr>
            <a:r>
              <a:rPr lang="en-GB" sz="2400" b="1" dirty="0">
                <a:solidFill>
                  <a:schemeClr val="accent3">
                    <a:lumMod val="50000"/>
                  </a:schemeClr>
                </a:solidFill>
              </a:rPr>
              <a:t>O5. </a:t>
            </a:r>
            <a:r>
              <a:rPr lang="en-GB" sz="2400" dirty="0">
                <a:solidFill>
                  <a:schemeClr val="bg2"/>
                </a:solidFill>
              </a:rPr>
              <a:t>Monitor co-variations in net radiative energy imbalance and ocean heating (from O1,O2,O4); quantify and understand lags between OHC and TOA radiation (WP1-4) </a:t>
            </a:r>
          </a:p>
          <a:p>
            <a:pPr marL="0" indent="0">
              <a:buNone/>
            </a:pPr>
            <a:r>
              <a:rPr lang="en-GB" sz="2400" b="1" dirty="0">
                <a:solidFill>
                  <a:schemeClr val="bg2"/>
                </a:solidFill>
              </a:rPr>
              <a:t>O6. </a:t>
            </a:r>
            <a:r>
              <a:rPr lang="en-GB" sz="2400" dirty="0">
                <a:solidFill>
                  <a:schemeClr val="bg2"/>
                </a:solidFill>
              </a:rPr>
              <a:t>Characterise spatial signatures/mechanisms of ocean and atmospheric heat re-distribution (from O4-5) during the hiatus period 2000-2015 using observations and simulations (WP1-4) </a:t>
            </a:r>
          </a:p>
          <a:p>
            <a:pPr marL="0" indent="0">
              <a:buNone/>
            </a:pPr>
            <a:endParaRPr lang="en-GB" sz="800" b="1" dirty="0" smtClean="0"/>
          </a:p>
          <a:p>
            <a:pPr marL="0" indent="0">
              <a:buNone/>
            </a:pPr>
            <a:r>
              <a:rPr lang="en-GB" sz="2400" b="1" dirty="0" smtClean="0"/>
              <a:t>D1</a:t>
            </a:r>
            <a:r>
              <a:rPr lang="en-GB" sz="2400" b="1" dirty="0"/>
              <a:t>. </a:t>
            </a:r>
            <a:r>
              <a:rPr lang="en-GB" sz="2400" dirty="0"/>
              <a:t>Combined satellite-reanalysis atmosphere/surface energy flows: methodology, uncertainty and exploring lags in the climate system (paper 1,2; WP1, O1,4) </a:t>
            </a:r>
          </a:p>
        </p:txBody>
      </p:sp>
    </p:spTree>
    <p:extLst>
      <p:ext uri="{BB962C8B-B14F-4D97-AF65-F5344CB8AC3E}">
        <p14:creationId xmlns:p14="http://schemas.microsoft.com/office/powerpoint/2010/main" val="62416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67061932"/>
              </p:ext>
            </p:extLst>
          </p:nvPr>
        </p:nvGraphicFramePr>
        <p:xfrm>
          <a:off x="251520" y="1977400"/>
          <a:ext cx="7704856" cy="2819752"/>
        </p:xfrm>
        <a:graphic>
          <a:graphicData uri="http://schemas.openxmlformats.org/drawingml/2006/table">
            <a:tbl>
              <a:tblPr firstRow="1" bandRow="1">
                <a:tableStyleId>{5C22544A-7EE6-4342-B048-85BDC9FD1C3A}</a:tableStyleId>
              </a:tblPr>
              <a:tblGrid>
                <a:gridCol w="1944216"/>
                <a:gridCol w="1440160"/>
                <a:gridCol w="1440160"/>
                <a:gridCol w="1440160"/>
                <a:gridCol w="1440160"/>
              </a:tblGrid>
              <a:tr h="447824">
                <a:tc>
                  <a:txBody>
                    <a:bodyPr/>
                    <a:lstStyle/>
                    <a:p>
                      <a:r>
                        <a:rPr lang="en-GB" dirty="0" err="1" smtClean="0">
                          <a:solidFill>
                            <a:schemeClr val="tx1"/>
                          </a:solidFill>
                        </a:rPr>
                        <a:t>Workpackage</a:t>
                      </a:r>
                      <a:endParaRPr lang="en-GB" dirty="0">
                        <a:solidFill>
                          <a:schemeClr val="tx1"/>
                        </a:solidFill>
                      </a:endParaRPr>
                    </a:p>
                  </a:txBody>
                  <a:tcPr>
                    <a:solidFill>
                      <a:schemeClr val="bg1">
                        <a:lumMod val="85000"/>
                      </a:schemeClr>
                    </a:solidFill>
                  </a:tcPr>
                </a:tc>
                <a:tc>
                  <a:txBody>
                    <a:bodyPr/>
                    <a:lstStyle/>
                    <a:p>
                      <a:pPr algn="ctr"/>
                      <a:r>
                        <a:rPr lang="en-GB" dirty="0" smtClean="0"/>
                        <a:t>Year 1</a:t>
                      </a:r>
                      <a:endParaRPr lang="en-GB" dirty="0"/>
                    </a:p>
                  </a:txBody>
                  <a:tcPr>
                    <a:solidFill>
                      <a:schemeClr val="bg1">
                        <a:lumMod val="65000"/>
                      </a:schemeClr>
                    </a:solidFill>
                  </a:tcPr>
                </a:tc>
                <a:tc>
                  <a:txBody>
                    <a:bodyPr/>
                    <a:lstStyle/>
                    <a:p>
                      <a:pPr algn="ctr"/>
                      <a:r>
                        <a:rPr lang="en-GB" dirty="0" smtClean="0"/>
                        <a:t>Year 2</a:t>
                      </a:r>
                      <a:endParaRPr lang="en-GB" dirty="0"/>
                    </a:p>
                  </a:txBody>
                  <a:tcPr>
                    <a:solidFill>
                      <a:schemeClr val="bg1">
                        <a:lumMod val="65000"/>
                      </a:schemeClr>
                    </a:solidFill>
                  </a:tcPr>
                </a:tc>
                <a:tc>
                  <a:txBody>
                    <a:bodyPr/>
                    <a:lstStyle/>
                    <a:p>
                      <a:pPr algn="ctr"/>
                      <a:r>
                        <a:rPr lang="en-GB" dirty="0" smtClean="0"/>
                        <a:t>Year 3</a:t>
                      </a:r>
                      <a:endParaRPr lang="en-GB" dirty="0"/>
                    </a:p>
                  </a:txBody>
                  <a:tcP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Year 4</a:t>
                      </a:r>
                    </a:p>
                  </a:txBody>
                  <a:tcPr>
                    <a:solidFill>
                      <a:schemeClr val="bg1">
                        <a:lumMod val="65000"/>
                      </a:schemeClr>
                    </a:solidFill>
                  </a:tcPr>
                </a:tc>
              </a:tr>
              <a:tr h="632296">
                <a:tc>
                  <a:txBody>
                    <a:bodyPr/>
                    <a:lstStyle/>
                    <a:p>
                      <a:r>
                        <a:rPr lang="en-GB" dirty="0" smtClean="0"/>
                        <a:t>WP1 </a:t>
                      </a:r>
                      <a:r>
                        <a:rPr lang="en-GB" sz="1600" dirty="0" smtClean="0"/>
                        <a:t>(Reading)</a:t>
                      </a:r>
                      <a:endParaRPr lang="en-GB" sz="1600" dirty="0"/>
                    </a:p>
                  </a:txBody>
                  <a:tcPr>
                    <a:solidFill>
                      <a:schemeClr val="bg1">
                        <a:lumMod val="85000"/>
                      </a:schemeClr>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576064">
                <a:tc>
                  <a:txBody>
                    <a:bodyPr/>
                    <a:lstStyle/>
                    <a:p>
                      <a:r>
                        <a:rPr lang="en-GB" dirty="0" smtClean="0"/>
                        <a:t>WP2</a:t>
                      </a:r>
                      <a:r>
                        <a:rPr lang="en-GB" baseline="0" dirty="0" smtClean="0"/>
                        <a:t> </a:t>
                      </a:r>
                      <a:r>
                        <a:rPr lang="en-GB" sz="1600" dirty="0" smtClean="0"/>
                        <a:t>(Southampton)</a:t>
                      </a:r>
                      <a:endParaRPr lang="en-GB" sz="1600" dirty="0"/>
                    </a:p>
                  </a:txBody>
                  <a:tcPr>
                    <a:solidFill>
                      <a:schemeClr val="bg1">
                        <a:lumMod val="85000"/>
                      </a:schemeClr>
                    </a:solidFill>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360040">
                <a:tc>
                  <a:txBody>
                    <a:bodyPr/>
                    <a:lstStyle/>
                    <a:p>
                      <a:r>
                        <a:rPr lang="en-GB" dirty="0" smtClean="0"/>
                        <a:t>WP3 </a:t>
                      </a:r>
                      <a:r>
                        <a:rPr lang="en-GB" sz="1600" dirty="0" smtClean="0"/>
                        <a:t>(Met Office)</a:t>
                      </a:r>
                      <a:endParaRPr lang="en-GB" sz="1600" dirty="0"/>
                    </a:p>
                  </a:txBody>
                  <a:tcPr>
                    <a:solidFill>
                      <a:schemeClr val="bg1">
                        <a:lumMod val="8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32048">
                <a:tc>
                  <a:txBody>
                    <a:bodyPr/>
                    <a:lstStyle/>
                    <a:p>
                      <a:r>
                        <a:rPr lang="en-GB" dirty="0" smtClean="0"/>
                        <a:t>WP4 </a:t>
                      </a:r>
                      <a:r>
                        <a:rPr lang="en-GB" sz="1600" dirty="0" smtClean="0"/>
                        <a:t>(All)</a:t>
                      </a:r>
                      <a:endParaRPr lang="en-GB" sz="1600" dirty="0"/>
                    </a:p>
                  </a:txBody>
                  <a:tcPr>
                    <a:solidFill>
                      <a:schemeClr val="bg1">
                        <a:lumMod val="85000"/>
                      </a:schemeClr>
                    </a:solidFill>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65760">
                <a:tc>
                  <a:txBody>
                    <a:bodyPr/>
                    <a:lstStyle/>
                    <a:p>
                      <a:r>
                        <a:rPr lang="en-GB" sz="1600" b="1" dirty="0" smtClean="0"/>
                        <a:t>Partners</a:t>
                      </a:r>
                      <a:endParaRPr lang="en-GB" sz="1600" b="1" dirty="0"/>
                    </a:p>
                  </a:txBody>
                  <a:tcPr>
                    <a:solidFill>
                      <a:schemeClr val="bg1">
                        <a:lumMod val="85000"/>
                      </a:schemeClr>
                    </a:solidFill>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15" name="TextBox 14"/>
          <p:cNvSpPr txBox="1"/>
          <p:nvPr/>
        </p:nvSpPr>
        <p:spPr>
          <a:xfrm>
            <a:off x="2699792" y="2677562"/>
            <a:ext cx="4168080" cy="184666"/>
          </a:xfrm>
          <a:prstGeom prst="rect">
            <a:avLst/>
          </a:prstGeom>
          <a:solidFill>
            <a:schemeClr val="tx1"/>
          </a:solidFill>
        </p:spPr>
        <p:txBody>
          <a:bodyPr wrap="square" tIns="0" bIns="0" rtlCol="0">
            <a:spAutoFit/>
          </a:bodyPr>
          <a:lstStyle/>
          <a:p>
            <a:pPr algn="ctr" fontAlgn="auto">
              <a:spcBef>
                <a:spcPts val="0"/>
              </a:spcBef>
              <a:spcAft>
                <a:spcPts val="0"/>
              </a:spcAft>
            </a:pPr>
            <a:r>
              <a:rPr lang="en-GB" sz="1200" b="1" dirty="0" smtClean="0">
                <a:solidFill>
                  <a:prstClr val="white"/>
                </a:solidFill>
                <a:latin typeface="Calibri"/>
              </a:rPr>
              <a:t>PDRA1</a:t>
            </a:r>
            <a:endParaRPr lang="en-GB" sz="1200" b="1" dirty="0">
              <a:solidFill>
                <a:prstClr val="white"/>
              </a:solidFill>
              <a:latin typeface="Calibri"/>
            </a:endParaRPr>
          </a:p>
        </p:txBody>
      </p:sp>
      <p:sp>
        <p:nvSpPr>
          <p:cNvPr id="10" name="TextBox 9"/>
          <p:cNvSpPr txBox="1"/>
          <p:nvPr/>
        </p:nvSpPr>
        <p:spPr>
          <a:xfrm>
            <a:off x="2699792" y="2492896"/>
            <a:ext cx="2016224" cy="184666"/>
          </a:xfrm>
          <a:prstGeom prst="rect">
            <a:avLst/>
          </a:prstGeom>
          <a:solidFill>
            <a:schemeClr val="tx1">
              <a:lumMod val="50000"/>
              <a:lumOff val="50000"/>
            </a:schemeClr>
          </a:solidFill>
        </p:spPr>
        <p:txBody>
          <a:bodyPr wrap="square" tIns="0" bIns="0" rtlCol="0">
            <a:spAutoFit/>
          </a:bodyPr>
          <a:lstStyle/>
          <a:p>
            <a:pPr algn="ctr" fontAlgn="auto">
              <a:spcBef>
                <a:spcPts val="0"/>
              </a:spcBef>
              <a:spcAft>
                <a:spcPts val="0"/>
              </a:spcAft>
            </a:pPr>
            <a:r>
              <a:rPr lang="en-GB" sz="1200" b="1" dirty="0" smtClean="0">
                <a:solidFill>
                  <a:prstClr val="white"/>
                </a:solidFill>
                <a:latin typeface="Calibri"/>
              </a:rPr>
              <a:t>O1</a:t>
            </a:r>
            <a:endParaRPr lang="en-GB" sz="1200" b="1" dirty="0">
              <a:solidFill>
                <a:prstClr val="white"/>
              </a:solidFill>
              <a:latin typeface="Calibri"/>
            </a:endParaRPr>
          </a:p>
        </p:txBody>
      </p:sp>
      <p:sp>
        <p:nvSpPr>
          <p:cNvPr id="16" name="TextBox 15"/>
          <p:cNvSpPr txBox="1"/>
          <p:nvPr/>
        </p:nvSpPr>
        <p:spPr>
          <a:xfrm>
            <a:off x="2699792" y="3253626"/>
            <a:ext cx="4168080" cy="184666"/>
          </a:xfrm>
          <a:prstGeom prst="rect">
            <a:avLst/>
          </a:prstGeom>
          <a:solidFill>
            <a:schemeClr val="tx1"/>
          </a:solidFill>
        </p:spPr>
        <p:txBody>
          <a:bodyPr wrap="square" tIns="0" bIns="0" rtlCol="0">
            <a:spAutoFit/>
          </a:bodyPr>
          <a:lstStyle/>
          <a:p>
            <a:pPr algn="ctr" fontAlgn="auto">
              <a:spcBef>
                <a:spcPts val="0"/>
              </a:spcBef>
              <a:spcAft>
                <a:spcPts val="0"/>
              </a:spcAft>
            </a:pPr>
            <a:r>
              <a:rPr lang="en-GB" sz="1200" b="1" dirty="0" smtClean="0">
                <a:solidFill>
                  <a:prstClr val="white"/>
                </a:solidFill>
                <a:latin typeface="Calibri"/>
              </a:rPr>
              <a:t>PDRA2</a:t>
            </a:r>
            <a:endParaRPr lang="en-GB" sz="1200" b="1" dirty="0">
              <a:solidFill>
                <a:prstClr val="white"/>
              </a:solidFill>
              <a:latin typeface="Calibri"/>
            </a:endParaRPr>
          </a:p>
        </p:txBody>
      </p:sp>
      <p:sp>
        <p:nvSpPr>
          <p:cNvPr id="17" name="TextBox 16"/>
          <p:cNvSpPr txBox="1"/>
          <p:nvPr/>
        </p:nvSpPr>
        <p:spPr>
          <a:xfrm>
            <a:off x="2699792" y="3068960"/>
            <a:ext cx="2016224" cy="184666"/>
          </a:xfrm>
          <a:prstGeom prst="rect">
            <a:avLst/>
          </a:prstGeom>
          <a:solidFill>
            <a:schemeClr val="tx1">
              <a:lumMod val="50000"/>
              <a:lumOff val="50000"/>
            </a:schemeClr>
          </a:solidFill>
        </p:spPr>
        <p:txBody>
          <a:bodyPr wrap="square" tIns="0" bIns="0" rtlCol="0">
            <a:spAutoFit/>
          </a:bodyPr>
          <a:lstStyle/>
          <a:p>
            <a:pPr algn="ctr" fontAlgn="auto">
              <a:spcBef>
                <a:spcPts val="0"/>
              </a:spcBef>
              <a:spcAft>
                <a:spcPts val="0"/>
              </a:spcAft>
            </a:pPr>
            <a:r>
              <a:rPr lang="en-GB" sz="1200" b="1" dirty="0" smtClean="0">
                <a:solidFill>
                  <a:prstClr val="white"/>
                </a:solidFill>
                <a:latin typeface="Calibri"/>
              </a:rPr>
              <a:t>O2</a:t>
            </a:r>
            <a:endParaRPr lang="en-GB" sz="1200" b="1" dirty="0">
              <a:solidFill>
                <a:prstClr val="white"/>
              </a:solidFill>
              <a:latin typeface="Calibri"/>
            </a:endParaRPr>
          </a:p>
        </p:txBody>
      </p:sp>
      <p:sp>
        <p:nvSpPr>
          <p:cNvPr id="21" name="TextBox 20"/>
          <p:cNvSpPr txBox="1"/>
          <p:nvPr/>
        </p:nvSpPr>
        <p:spPr>
          <a:xfrm>
            <a:off x="2699792" y="3645024"/>
            <a:ext cx="2016224" cy="184666"/>
          </a:xfrm>
          <a:prstGeom prst="rect">
            <a:avLst/>
          </a:prstGeom>
          <a:solidFill>
            <a:schemeClr val="tx1">
              <a:lumMod val="50000"/>
              <a:lumOff val="50000"/>
            </a:schemeClr>
          </a:solidFill>
        </p:spPr>
        <p:txBody>
          <a:bodyPr wrap="square" tIns="0" bIns="0" rtlCol="0">
            <a:spAutoFit/>
          </a:bodyPr>
          <a:lstStyle/>
          <a:p>
            <a:pPr algn="ctr" fontAlgn="auto">
              <a:spcBef>
                <a:spcPts val="0"/>
              </a:spcBef>
              <a:spcAft>
                <a:spcPts val="0"/>
              </a:spcAft>
            </a:pPr>
            <a:r>
              <a:rPr lang="en-GB" sz="1200" b="1" dirty="0" smtClean="0">
                <a:solidFill>
                  <a:prstClr val="white"/>
                </a:solidFill>
                <a:latin typeface="Calibri"/>
              </a:rPr>
              <a:t>O3</a:t>
            </a:r>
            <a:endParaRPr lang="en-GB" sz="1200" b="1" dirty="0">
              <a:solidFill>
                <a:prstClr val="white"/>
              </a:solidFill>
              <a:latin typeface="Calibri"/>
            </a:endParaRPr>
          </a:p>
        </p:txBody>
      </p:sp>
      <p:sp>
        <p:nvSpPr>
          <p:cNvPr id="13" name="TextBox 12"/>
          <p:cNvSpPr txBox="1"/>
          <p:nvPr/>
        </p:nvSpPr>
        <p:spPr>
          <a:xfrm>
            <a:off x="2195736" y="4005064"/>
            <a:ext cx="1296144" cy="784830"/>
          </a:xfrm>
          <a:prstGeom prst="rect">
            <a:avLst/>
          </a:prstGeom>
          <a:solidFill>
            <a:schemeClr val="bg2"/>
          </a:solidFill>
        </p:spPr>
        <p:txBody>
          <a:bodyPr wrap="square" rtlCol="0">
            <a:spAutoFit/>
          </a:bodyPr>
          <a:lstStyle/>
          <a:p>
            <a:pPr algn="ctr" fontAlgn="auto">
              <a:spcBef>
                <a:spcPts val="0"/>
              </a:spcBef>
              <a:spcAft>
                <a:spcPts val="0"/>
              </a:spcAft>
            </a:pPr>
            <a:r>
              <a:rPr lang="en-GB" sz="1500" b="1" dirty="0" smtClean="0">
                <a:solidFill>
                  <a:prstClr val="black"/>
                </a:solidFill>
                <a:latin typeface="Calibri"/>
              </a:rPr>
              <a:t>Recruitment, Integration, KO meeting</a:t>
            </a:r>
            <a:endParaRPr lang="en-GB" sz="1500" b="1" dirty="0">
              <a:solidFill>
                <a:prstClr val="black"/>
              </a:solidFill>
              <a:latin typeface="Calibri"/>
            </a:endParaRPr>
          </a:p>
        </p:txBody>
      </p:sp>
      <p:sp>
        <p:nvSpPr>
          <p:cNvPr id="25" name="TextBox 24"/>
          <p:cNvSpPr txBox="1"/>
          <p:nvPr/>
        </p:nvSpPr>
        <p:spPr>
          <a:xfrm>
            <a:off x="2195736" y="2852936"/>
            <a:ext cx="5760000" cy="180000"/>
          </a:xfrm>
          <a:prstGeom prst="rect">
            <a:avLst/>
          </a:prstGeom>
          <a:solidFill>
            <a:schemeClr val="accent1"/>
          </a:solidFill>
        </p:spPr>
        <p:txBody>
          <a:bodyPr wrap="square" tIns="0" bIns="0" rtlCol="0">
            <a:spAutoFit/>
          </a:bodyPr>
          <a:lstStyle/>
          <a:p>
            <a:pPr algn="ctr" fontAlgn="auto">
              <a:spcBef>
                <a:spcPts val="0"/>
              </a:spcBef>
              <a:spcAft>
                <a:spcPts val="0"/>
              </a:spcAft>
            </a:pPr>
            <a:r>
              <a:rPr lang="en-GB" sz="1200" b="1" dirty="0" smtClean="0">
                <a:solidFill>
                  <a:prstClr val="white"/>
                </a:solidFill>
                <a:latin typeface="Calibri"/>
              </a:rPr>
              <a:t>Allan</a:t>
            </a:r>
            <a:endParaRPr lang="en-GB" sz="1200" b="1" dirty="0">
              <a:solidFill>
                <a:prstClr val="white"/>
              </a:solidFill>
              <a:latin typeface="Calibri"/>
            </a:endParaRPr>
          </a:p>
        </p:txBody>
      </p:sp>
      <p:sp>
        <p:nvSpPr>
          <p:cNvPr id="26" name="TextBox 25"/>
          <p:cNvSpPr txBox="1"/>
          <p:nvPr/>
        </p:nvSpPr>
        <p:spPr>
          <a:xfrm>
            <a:off x="2196376" y="3429000"/>
            <a:ext cx="5760000" cy="180000"/>
          </a:xfrm>
          <a:prstGeom prst="rect">
            <a:avLst/>
          </a:prstGeom>
          <a:solidFill>
            <a:schemeClr val="accent1"/>
          </a:solidFill>
        </p:spPr>
        <p:txBody>
          <a:bodyPr wrap="square" tIns="0" bIns="0" rtlCol="0">
            <a:spAutoFit/>
          </a:bodyPr>
          <a:lstStyle/>
          <a:p>
            <a:pPr algn="ctr" fontAlgn="auto">
              <a:spcBef>
                <a:spcPts val="0"/>
              </a:spcBef>
              <a:spcAft>
                <a:spcPts val="0"/>
              </a:spcAft>
            </a:pPr>
            <a:r>
              <a:rPr lang="en-GB" sz="1200" b="1" dirty="0" err="1" smtClean="0">
                <a:solidFill>
                  <a:prstClr val="white"/>
                </a:solidFill>
                <a:latin typeface="Calibri"/>
              </a:rPr>
              <a:t>McDonagh</a:t>
            </a:r>
            <a:r>
              <a:rPr lang="en-GB" sz="1200" b="1" dirty="0" smtClean="0">
                <a:solidFill>
                  <a:prstClr val="white"/>
                </a:solidFill>
                <a:latin typeface="Calibri"/>
              </a:rPr>
              <a:t>, King</a:t>
            </a:r>
            <a:endParaRPr lang="en-GB" sz="1200" b="1" dirty="0">
              <a:solidFill>
                <a:prstClr val="white"/>
              </a:solidFill>
              <a:latin typeface="Calibri"/>
            </a:endParaRPr>
          </a:p>
        </p:txBody>
      </p:sp>
      <p:sp>
        <p:nvSpPr>
          <p:cNvPr id="27" name="TextBox 26"/>
          <p:cNvSpPr txBox="1"/>
          <p:nvPr/>
        </p:nvSpPr>
        <p:spPr>
          <a:xfrm>
            <a:off x="6795864" y="4212377"/>
            <a:ext cx="1160512" cy="584775"/>
          </a:xfrm>
          <a:prstGeom prst="rect">
            <a:avLst/>
          </a:prstGeom>
          <a:solidFill>
            <a:schemeClr val="bg2"/>
          </a:solidFill>
        </p:spPr>
        <p:txBody>
          <a:bodyPr wrap="square" rtlCol="0">
            <a:spAutoFit/>
          </a:bodyPr>
          <a:lstStyle/>
          <a:p>
            <a:pPr algn="ctr" fontAlgn="auto">
              <a:spcBef>
                <a:spcPts val="0"/>
              </a:spcBef>
              <a:spcAft>
                <a:spcPts val="0"/>
              </a:spcAft>
            </a:pPr>
            <a:r>
              <a:rPr lang="en-GB" sz="1600" b="1" dirty="0" smtClean="0">
                <a:solidFill>
                  <a:prstClr val="black"/>
                </a:solidFill>
                <a:latin typeface="Calibri"/>
              </a:rPr>
              <a:t>Synthesis</a:t>
            </a:r>
          </a:p>
          <a:p>
            <a:pPr algn="ctr" fontAlgn="auto">
              <a:spcBef>
                <a:spcPts val="0"/>
              </a:spcBef>
              <a:spcAft>
                <a:spcPts val="0"/>
              </a:spcAft>
            </a:pPr>
            <a:endParaRPr lang="en-GB" sz="1600" b="1" dirty="0">
              <a:solidFill>
                <a:prstClr val="black"/>
              </a:solidFill>
              <a:latin typeface="Calibri"/>
            </a:endParaRPr>
          </a:p>
        </p:txBody>
      </p:sp>
      <p:sp>
        <p:nvSpPr>
          <p:cNvPr id="28" name="TextBox 27"/>
          <p:cNvSpPr txBox="1"/>
          <p:nvPr/>
        </p:nvSpPr>
        <p:spPr>
          <a:xfrm>
            <a:off x="4716016" y="2492896"/>
            <a:ext cx="396044" cy="184666"/>
          </a:xfrm>
          <a:prstGeom prst="rect">
            <a:avLst/>
          </a:prstGeom>
          <a:solidFill>
            <a:schemeClr val="accent5">
              <a:lumMod val="40000"/>
              <a:lumOff val="60000"/>
            </a:schemeClr>
          </a:solidFill>
        </p:spPr>
        <p:txBody>
          <a:bodyPr wrap="square" tIns="0" bIns="0" rtlCol="0">
            <a:spAutoFit/>
          </a:bodyPr>
          <a:lstStyle/>
          <a:p>
            <a:pPr fontAlgn="auto">
              <a:spcBef>
                <a:spcPts val="0"/>
              </a:spcBef>
              <a:spcAft>
                <a:spcPts val="0"/>
              </a:spcAft>
            </a:pPr>
            <a:r>
              <a:rPr lang="en-GB" sz="1200" b="1" dirty="0" smtClean="0">
                <a:solidFill>
                  <a:prstClr val="black"/>
                </a:solidFill>
                <a:latin typeface="Calibri"/>
              </a:rPr>
              <a:t>D1</a:t>
            </a:r>
            <a:endParaRPr lang="en-GB" sz="1200" b="1" dirty="0">
              <a:solidFill>
                <a:prstClr val="black"/>
              </a:solidFill>
              <a:latin typeface="Calibri"/>
            </a:endParaRPr>
          </a:p>
        </p:txBody>
      </p:sp>
      <p:sp>
        <p:nvSpPr>
          <p:cNvPr id="29" name="TextBox 28"/>
          <p:cNvSpPr txBox="1"/>
          <p:nvPr/>
        </p:nvSpPr>
        <p:spPr>
          <a:xfrm>
            <a:off x="4716016" y="3068960"/>
            <a:ext cx="396044" cy="184666"/>
          </a:xfrm>
          <a:prstGeom prst="rect">
            <a:avLst/>
          </a:prstGeom>
          <a:solidFill>
            <a:schemeClr val="accent5">
              <a:lumMod val="40000"/>
              <a:lumOff val="60000"/>
            </a:schemeClr>
          </a:solidFill>
        </p:spPr>
        <p:txBody>
          <a:bodyPr wrap="square" tIns="0" bIns="0" rtlCol="0">
            <a:spAutoFit/>
          </a:bodyPr>
          <a:lstStyle/>
          <a:p>
            <a:pPr fontAlgn="auto">
              <a:spcBef>
                <a:spcPts val="0"/>
              </a:spcBef>
              <a:spcAft>
                <a:spcPts val="0"/>
              </a:spcAft>
            </a:pPr>
            <a:r>
              <a:rPr lang="en-GB" sz="1200" b="1" dirty="0" smtClean="0">
                <a:solidFill>
                  <a:prstClr val="black"/>
                </a:solidFill>
                <a:latin typeface="Calibri"/>
              </a:rPr>
              <a:t>D2</a:t>
            </a:r>
            <a:endParaRPr lang="en-GB" sz="1200" b="1" dirty="0">
              <a:solidFill>
                <a:prstClr val="black"/>
              </a:solidFill>
              <a:latin typeface="Calibri"/>
            </a:endParaRPr>
          </a:p>
        </p:txBody>
      </p:sp>
      <p:sp>
        <p:nvSpPr>
          <p:cNvPr id="30" name="TextBox 29"/>
          <p:cNvSpPr txBox="1"/>
          <p:nvPr/>
        </p:nvSpPr>
        <p:spPr>
          <a:xfrm>
            <a:off x="4716016" y="3645024"/>
            <a:ext cx="396044" cy="184666"/>
          </a:xfrm>
          <a:prstGeom prst="rect">
            <a:avLst/>
          </a:prstGeom>
          <a:solidFill>
            <a:schemeClr val="accent5">
              <a:lumMod val="40000"/>
              <a:lumOff val="60000"/>
            </a:schemeClr>
          </a:solidFill>
        </p:spPr>
        <p:txBody>
          <a:bodyPr wrap="square" tIns="0" bIns="0" rtlCol="0">
            <a:spAutoFit/>
          </a:bodyPr>
          <a:lstStyle/>
          <a:p>
            <a:pPr fontAlgn="auto">
              <a:spcBef>
                <a:spcPts val="0"/>
              </a:spcBef>
              <a:spcAft>
                <a:spcPts val="0"/>
              </a:spcAft>
            </a:pPr>
            <a:r>
              <a:rPr lang="en-GB" sz="1200" b="1" dirty="0" smtClean="0">
                <a:solidFill>
                  <a:prstClr val="black"/>
                </a:solidFill>
                <a:latin typeface="Calibri"/>
              </a:rPr>
              <a:t>D3</a:t>
            </a:r>
            <a:endParaRPr lang="en-GB" sz="1200" b="1" dirty="0">
              <a:solidFill>
                <a:prstClr val="black"/>
              </a:solidFill>
              <a:latin typeface="Calibri"/>
            </a:endParaRPr>
          </a:p>
        </p:txBody>
      </p:sp>
      <p:sp>
        <p:nvSpPr>
          <p:cNvPr id="22" name="TextBox 21"/>
          <p:cNvSpPr txBox="1"/>
          <p:nvPr/>
        </p:nvSpPr>
        <p:spPr>
          <a:xfrm>
            <a:off x="2195736" y="3820398"/>
            <a:ext cx="5760000" cy="180000"/>
          </a:xfrm>
          <a:prstGeom prst="rect">
            <a:avLst/>
          </a:prstGeom>
          <a:solidFill>
            <a:schemeClr val="accent1"/>
          </a:solidFill>
        </p:spPr>
        <p:txBody>
          <a:bodyPr wrap="square" tIns="0" bIns="0" rtlCol="0">
            <a:spAutoFit/>
          </a:bodyPr>
          <a:lstStyle/>
          <a:p>
            <a:pPr algn="ctr" fontAlgn="auto">
              <a:spcBef>
                <a:spcPts val="0"/>
              </a:spcBef>
              <a:spcAft>
                <a:spcPts val="0"/>
              </a:spcAft>
            </a:pPr>
            <a:r>
              <a:rPr lang="en-GB" sz="1200" b="1" dirty="0" smtClean="0">
                <a:solidFill>
                  <a:prstClr val="white"/>
                </a:solidFill>
                <a:latin typeface="Calibri"/>
              </a:rPr>
              <a:t>Palmer</a:t>
            </a:r>
            <a:endParaRPr lang="en-GB" sz="1200" b="1" dirty="0">
              <a:solidFill>
                <a:prstClr val="white"/>
              </a:solidFill>
              <a:latin typeface="Calibri"/>
            </a:endParaRPr>
          </a:p>
        </p:txBody>
      </p:sp>
      <p:sp>
        <p:nvSpPr>
          <p:cNvPr id="23" name="TextBox 22"/>
          <p:cNvSpPr txBox="1"/>
          <p:nvPr/>
        </p:nvSpPr>
        <p:spPr>
          <a:xfrm>
            <a:off x="3491880" y="4036422"/>
            <a:ext cx="3303984" cy="184666"/>
          </a:xfrm>
          <a:prstGeom prst="rect">
            <a:avLst/>
          </a:prstGeom>
          <a:solidFill>
            <a:schemeClr val="tx1">
              <a:lumMod val="50000"/>
              <a:lumOff val="50000"/>
            </a:schemeClr>
          </a:solidFill>
        </p:spPr>
        <p:txBody>
          <a:bodyPr wrap="square" tIns="0" bIns="0" rtlCol="0">
            <a:spAutoFit/>
          </a:bodyPr>
          <a:lstStyle/>
          <a:p>
            <a:pPr algn="ctr" fontAlgn="auto">
              <a:spcBef>
                <a:spcPts val="0"/>
              </a:spcBef>
              <a:spcAft>
                <a:spcPts val="0"/>
              </a:spcAft>
            </a:pPr>
            <a:r>
              <a:rPr lang="en-GB" sz="1200" b="1" dirty="0" smtClean="0">
                <a:solidFill>
                  <a:prstClr val="white"/>
                </a:solidFill>
                <a:latin typeface="Calibri"/>
              </a:rPr>
              <a:t>O4-O5-O6</a:t>
            </a:r>
            <a:endParaRPr lang="en-GB" sz="1200" b="1" dirty="0">
              <a:solidFill>
                <a:prstClr val="white"/>
              </a:solidFill>
              <a:latin typeface="Calibri"/>
            </a:endParaRPr>
          </a:p>
        </p:txBody>
      </p:sp>
      <p:sp>
        <p:nvSpPr>
          <p:cNvPr id="31" name="TextBox 30"/>
          <p:cNvSpPr txBox="1"/>
          <p:nvPr/>
        </p:nvSpPr>
        <p:spPr>
          <a:xfrm>
            <a:off x="6804248" y="4036422"/>
            <a:ext cx="576064" cy="184666"/>
          </a:xfrm>
          <a:prstGeom prst="rect">
            <a:avLst/>
          </a:prstGeom>
          <a:solidFill>
            <a:schemeClr val="accent5">
              <a:lumMod val="40000"/>
              <a:lumOff val="60000"/>
            </a:schemeClr>
          </a:solidFill>
        </p:spPr>
        <p:txBody>
          <a:bodyPr wrap="square" tIns="0" bIns="0" rtlCol="0">
            <a:spAutoFit/>
          </a:bodyPr>
          <a:lstStyle/>
          <a:p>
            <a:pPr fontAlgn="auto">
              <a:spcBef>
                <a:spcPts val="0"/>
              </a:spcBef>
              <a:spcAft>
                <a:spcPts val="0"/>
              </a:spcAft>
            </a:pPr>
            <a:r>
              <a:rPr lang="en-GB" sz="1200" b="1" dirty="0" smtClean="0">
                <a:solidFill>
                  <a:prstClr val="black"/>
                </a:solidFill>
                <a:latin typeface="Calibri"/>
              </a:rPr>
              <a:t>D4,D5</a:t>
            </a:r>
            <a:endParaRPr lang="en-GB" sz="1200" b="1" dirty="0">
              <a:solidFill>
                <a:prstClr val="black"/>
              </a:solidFill>
              <a:latin typeface="Calibri"/>
            </a:endParaRPr>
          </a:p>
        </p:txBody>
      </p:sp>
      <p:sp>
        <p:nvSpPr>
          <p:cNvPr id="32" name="TextBox 31"/>
          <p:cNvSpPr txBox="1"/>
          <p:nvPr/>
        </p:nvSpPr>
        <p:spPr>
          <a:xfrm>
            <a:off x="3491880" y="4221088"/>
            <a:ext cx="3303984" cy="184666"/>
          </a:xfrm>
          <a:prstGeom prst="rect">
            <a:avLst/>
          </a:prstGeom>
          <a:solidFill>
            <a:schemeClr val="accent1"/>
          </a:solidFill>
        </p:spPr>
        <p:txBody>
          <a:bodyPr wrap="square" tIns="0" bIns="0" rtlCol="0">
            <a:spAutoFit/>
          </a:bodyPr>
          <a:lstStyle/>
          <a:p>
            <a:pPr algn="ctr" fontAlgn="auto">
              <a:spcBef>
                <a:spcPts val="0"/>
              </a:spcBef>
              <a:spcAft>
                <a:spcPts val="0"/>
              </a:spcAft>
            </a:pPr>
            <a:r>
              <a:rPr lang="en-GB" sz="1200" b="1" dirty="0" err="1" smtClean="0">
                <a:solidFill>
                  <a:prstClr val="white"/>
                </a:solidFill>
                <a:latin typeface="Calibri"/>
              </a:rPr>
              <a:t>Kuhlbrodt</a:t>
            </a:r>
            <a:r>
              <a:rPr lang="en-GB" sz="1200" b="1" dirty="0" smtClean="0">
                <a:solidFill>
                  <a:prstClr val="white"/>
                </a:solidFill>
                <a:latin typeface="Calibri"/>
              </a:rPr>
              <a:t>, Gregory</a:t>
            </a:r>
            <a:endParaRPr lang="en-GB" sz="1200" b="1" dirty="0">
              <a:solidFill>
                <a:prstClr val="white"/>
              </a:solidFill>
              <a:latin typeface="Calibri"/>
            </a:endParaRPr>
          </a:p>
        </p:txBody>
      </p:sp>
      <p:sp>
        <p:nvSpPr>
          <p:cNvPr id="2" name="Title 1"/>
          <p:cNvSpPr>
            <a:spLocks noGrp="1"/>
          </p:cNvSpPr>
          <p:nvPr>
            <p:ph type="title"/>
          </p:nvPr>
        </p:nvSpPr>
        <p:spPr/>
        <p:txBody>
          <a:bodyPr/>
          <a:lstStyle/>
          <a:p>
            <a:r>
              <a:rPr lang="en-GB" dirty="0" smtClean="0">
                <a:solidFill>
                  <a:schemeClr val="tx2"/>
                </a:solidFill>
              </a:rPr>
              <a:t>DEEP-C Work Plan</a:t>
            </a:r>
            <a:endParaRPr lang="en-GB" dirty="0">
              <a:solidFill>
                <a:schemeClr val="tx2"/>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43"/>
          <a:stretch/>
        </p:blipFill>
        <p:spPr bwMode="auto">
          <a:xfrm>
            <a:off x="1" y="1537030"/>
            <a:ext cx="9144000" cy="441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843808" y="1844824"/>
            <a:ext cx="0" cy="255265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95736" y="1383159"/>
            <a:ext cx="6624736" cy="461665"/>
          </a:xfrm>
          <a:prstGeom prst="rect">
            <a:avLst/>
          </a:prstGeom>
          <a:noFill/>
          <a:ln>
            <a:solidFill>
              <a:srgbClr val="FF0000"/>
            </a:solidFill>
          </a:ln>
        </p:spPr>
        <p:txBody>
          <a:bodyPr wrap="square" rtlCol="0">
            <a:spAutoFit/>
          </a:bodyPr>
          <a:lstStyle/>
          <a:p>
            <a:r>
              <a:rPr lang="en-GB" sz="2400" dirty="0" smtClean="0">
                <a:solidFill>
                  <a:srgbClr val="FF0000"/>
                </a:solidFill>
                <a:latin typeface="Calibri" pitchFamily="34" charset="0"/>
              </a:rPr>
              <a:t>Start date: March 2013; Project Ends February 2017</a:t>
            </a:r>
            <a:endParaRPr lang="en-GB" sz="2400" dirty="0">
              <a:solidFill>
                <a:srgbClr val="FF0000"/>
              </a:solidFill>
              <a:latin typeface="Calibri" pitchFamily="34" charset="0"/>
            </a:endParaRPr>
          </a:p>
        </p:txBody>
      </p:sp>
      <p:cxnSp>
        <p:nvCxnSpPr>
          <p:cNvPr id="5" name="Straight Connector 4"/>
          <p:cNvCxnSpPr/>
          <p:nvPr/>
        </p:nvCxnSpPr>
        <p:spPr bwMode="auto">
          <a:xfrm>
            <a:off x="4355976" y="1916832"/>
            <a:ext cx="0" cy="3384376"/>
          </a:xfrm>
          <a:prstGeom prst="line">
            <a:avLst/>
          </a:prstGeom>
          <a:solidFill>
            <a:schemeClr val="accent1"/>
          </a:solidFill>
          <a:ln w="127000"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790597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fld id="{244F944D-2272-47F7-8969-DDDA77676334}" type="slidenum">
              <a:rPr lang="en-GB" smtClean="0"/>
              <a:pPr/>
              <a:t>19</a:t>
            </a:fld>
            <a:endParaRPr lang="en-GB"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23528" y="208674"/>
            <a:ext cx="6904186" cy="1060085"/>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50" charset="0"/>
              </a:defRPr>
            </a:lvl2pPr>
            <a:lvl3pPr algn="l" rtl="0" eaLnBrk="1" fontAlgn="base" hangingPunct="1">
              <a:spcBef>
                <a:spcPct val="0"/>
              </a:spcBef>
              <a:spcAft>
                <a:spcPct val="0"/>
              </a:spcAft>
              <a:defRPr sz="3600">
                <a:solidFill>
                  <a:schemeClr val="tx2"/>
                </a:solidFill>
                <a:latin typeface="Rdg Vesta" pitchFamily="50" charset="0"/>
              </a:defRPr>
            </a:lvl3pPr>
            <a:lvl4pPr algn="l" rtl="0" eaLnBrk="1" fontAlgn="base" hangingPunct="1">
              <a:spcBef>
                <a:spcPct val="0"/>
              </a:spcBef>
              <a:spcAft>
                <a:spcPct val="0"/>
              </a:spcAft>
              <a:defRPr sz="3600">
                <a:solidFill>
                  <a:schemeClr val="tx2"/>
                </a:solidFill>
                <a:latin typeface="Rdg Vesta" pitchFamily="50" charset="0"/>
              </a:defRPr>
            </a:lvl4pPr>
            <a:lvl5pPr algn="l" rtl="0" eaLnBrk="1" fontAlgn="base" hangingPunct="1">
              <a:spcBef>
                <a:spcPct val="0"/>
              </a:spcBef>
              <a:spcAft>
                <a:spcPct val="0"/>
              </a:spcAft>
              <a:defRPr sz="3600">
                <a:solidFill>
                  <a:schemeClr val="tx2"/>
                </a:solidFill>
                <a:latin typeface="Rdg Vesta" pitchFamily="50" charset="0"/>
              </a:defRPr>
            </a:lvl5pPr>
            <a:lvl6pPr marL="457200" algn="l" rtl="0" eaLnBrk="1" fontAlgn="base" hangingPunct="1">
              <a:spcBef>
                <a:spcPct val="0"/>
              </a:spcBef>
              <a:spcAft>
                <a:spcPct val="0"/>
              </a:spcAft>
              <a:defRPr sz="3600">
                <a:solidFill>
                  <a:schemeClr val="tx2"/>
                </a:solidFill>
                <a:latin typeface="Rdg Vesta" pitchFamily="50" charset="0"/>
              </a:defRPr>
            </a:lvl6pPr>
            <a:lvl7pPr marL="914400" algn="l" rtl="0" eaLnBrk="1" fontAlgn="base" hangingPunct="1">
              <a:spcBef>
                <a:spcPct val="0"/>
              </a:spcBef>
              <a:spcAft>
                <a:spcPct val="0"/>
              </a:spcAft>
              <a:defRPr sz="3600">
                <a:solidFill>
                  <a:schemeClr val="tx2"/>
                </a:solidFill>
                <a:latin typeface="Rdg Vesta" pitchFamily="50" charset="0"/>
              </a:defRPr>
            </a:lvl7pPr>
            <a:lvl8pPr marL="1371600" algn="l" rtl="0" eaLnBrk="1" fontAlgn="base" hangingPunct="1">
              <a:spcBef>
                <a:spcPct val="0"/>
              </a:spcBef>
              <a:spcAft>
                <a:spcPct val="0"/>
              </a:spcAft>
              <a:defRPr sz="3600">
                <a:solidFill>
                  <a:schemeClr val="tx2"/>
                </a:solidFill>
                <a:latin typeface="Rdg Vesta" pitchFamily="50" charset="0"/>
              </a:defRPr>
            </a:lvl8pPr>
            <a:lvl9pPr marL="1828800" algn="l" rtl="0" eaLnBrk="1" fontAlgn="base" hangingPunct="1">
              <a:spcBef>
                <a:spcPct val="0"/>
              </a:spcBef>
              <a:spcAft>
                <a:spcPct val="0"/>
              </a:spcAft>
              <a:defRPr sz="3600">
                <a:solidFill>
                  <a:schemeClr val="tx2"/>
                </a:solidFill>
                <a:latin typeface="Rdg Vesta" pitchFamily="50" charset="0"/>
              </a:defRPr>
            </a:lvl9pPr>
          </a:lstStyle>
          <a:p>
            <a:pPr>
              <a:tabLst>
                <a:tab pos="4038600" algn="l"/>
                <a:tab pos="6553200" algn="l"/>
              </a:tabLst>
            </a:pPr>
            <a:r>
              <a:rPr lang="en-GB" sz="4000" dirty="0" smtClean="0">
                <a:solidFill>
                  <a:schemeClr val="bg1"/>
                </a:solidFill>
              </a:rPr>
              <a:t>DEEPC: WP1</a:t>
            </a:r>
          </a:p>
          <a:p>
            <a:pPr>
              <a:tabLst>
                <a:tab pos="4038600" algn="l"/>
                <a:tab pos="6553200" algn="l"/>
              </a:tabLst>
            </a:pPr>
            <a:r>
              <a:rPr lang="en-GB" dirty="0" smtClean="0">
                <a:solidFill>
                  <a:schemeClr val="bg1"/>
                </a:solidFill>
              </a:rPr>
              <a:t>Earth’s energy imbalance 1985-2012</a:t>
            </a:r>
          </a:p>
        </p:txBody>
      </p:sp>
      <p:sp>
        <p:nvSpPr>
          <p:cNvPr id="7" name="Rectangle 3"/>
          <p:cNvSpPr txBox="1">
            <a:spLocks noChangeArrowheads="1"/>
          </p:cNvSpPr>
          <p:nvPr/>
        </p:nvSpPr>
        <p:spPr bwMode="auto">
          <a:xfrm>
            <a:off x="363389" y="3552825"/>
            <a:ext cx="8457083" cy="2324447"/>
          </a:xfrm>
          <a:prstGeom prst="rect">
            <a:avLst/>
          </a:prstGeom>
          <a:solidFill>
            <a:schemeClr val="accent1">
              <a:lumMod val="20000"/>
              <a:lumOff val="80000"/>
              <a:alpha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har char="–"/>
              <a:defRPr sz="2000">
                <a:solidFill>
                  <a:schemeClr val="tx1"/>
                </a:solidFill>
                <a:latin typeface="+mn-lt"/>
              </a:defRPr>
            </a:lvl2pPr>
            <a:lvl3pPr marL="1143000" indent="-228600" algn="l" rtl="0" eaLnBrk="1" fontAlgn="base" hangingPunct="1">
              <a:lnSpc>
                <a:spcPct val="110000"/>
              </a:lnSpc>
              <a:spcBef>
                <a:spcPct val="10000"/>
              </a:spcBef>
              <a:spcAft>
                <a:spcPct val="0"/>
              </a:spcAft>
              <a:buChar char="•"/>
              <a:defRPr sz="2000">
                <a:solidFill>
                  <a:schemeClr val="tx1"/>
                </a:solidFill>
                <a:latin typeface="+mn-lt"/>
              </a:defRPr>
            </a:lvl3pPr>
            <a:lvl4pPr marL="1600200" indent="-228600" algn="l" rtl="0" eaLnBrk="1" fontAlgn="base" hangingPunct="1">
              <a:lnSpc>
                <a:spcPct val="110000"/>
              </a:lnSpc>
              <a:spcBef>
                <a:spcPct val="10000"/>
              </a:spcBef>
              <a:spcAft>
                <a:spcPct val="0"/>
              </a:spcAft>
              <a:buChar char="–"/>
              <a:defRPr sz="2000">
                <a:solidFill>
                  <a:schemeClr val="tx1"/>
                </a:solidFill>
                <a:latin typeface="+mn-lt"/>
              </a:defRPr>
            </a:lvl4pPr>
            <a:lvl5pPr marL="2057400" indent="-228600" algn="l" rtl="0" eaLnBrk="1" fontAlgn="base" hangingPunct="1">
              <a:lnSpc>
                <a:spcPct val="110000"/>
              </a:lnSpc>
              <a:spcBef>
                <a:spcPct val="10000"/>
              </a:spcBef>
              <a:spcAft>
                <a:spcPct val="0"/>
              </a:spcAft>
              <a:buChar char="»"/>
              <a:defRPr sz="2000">
                <a:solidFill>
                  <a:schemeClr val="tx1"/>
                </a:solidFill>
                <a:latin typeface="+mn-lt"/>
              </a:defRPr>
            </a:lvl5pPr>
            <a:lvl6pPr marL="2514600" indent="-228600" algn="l" rtl="0" eaLnBrk="1" fontAlgn="base" hangingPunct="1">
              <a:lnSpc>
                <a:spcPct val="110000"/>
              </a:lnSpc>
              <a:spcBef>
                <a:spcPct val="10000"/>
              </a:spcBef>
              <a:spcAft>
                <a:spcPct val="0"/>
              </a:spcAft>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har char="»"/>
              <a:defRPr sz="2000">
                <a:solidFill>
                  <a:schemeClr val="tx1"/>
                </a:solidFill>
                <a:latin typeface="+mn-lt"/>
              </a:defRPr>
            </a:lvl9pPr>
          </a:lstStyle>
          <a:p>
            <a:pPr marL="0" indent="0">
              <a:buNone/>
            </a:pPr>
            <a:r>
              <a:rPr lang="en-GB" sz="2800" b="1" dirty="0" smtClean="0">
                <a:latin typeface="Calibri" pitchFamily="34" charset="0"/>
                <a:cs typeface="Calibri" pitchFamily="34" charset="0"/>
              </a:rPr>
              <a:t>Richard Allan</a:t>
            </a:r>
            <a:r>
              <a:rPr lang="en-GB" sz="2800" b="1" dirty="0">
                <a:latin typeface="Calibri" pitchFamily="34" charset="0"/>
                <a:cs typeface="Calibri" pitchFamily="34" charset="0"/>
              </a:rPr>
              <a:t>, </a:t>
            </a:r>
            <a:r>
              <a:rPr lang="en-GB" sz="2800" b="1" dirty="0" err="1">
                <a:latin typeface="Calibri" pitchFamily="34" charset="0"/>
                <a:cs typeface="Calibri" pitchFamily="34" charset="0"/>
              </a:rPr>
              <a:t>Chunlei</a:t>
            </a:r>
            <a:r>
              <a:rPr lang="en-GB" sz="2800" b="1" dirty="0">
                <a:latin typeface="Calibri" pitchFamily="34" charset="0"/>
                <a:cs typeface="Calibri" pitchFamily="34" charset="0"/>
              </a:rPr>
              <a:t> Liu (</a:t>
            </a:r>
            <a:r>
              <a:rPr lang="en-GB" sz="2800" b="1" dirty="0" smtClean="0">
                <a:latin typeface="Calibri" pitchFamily="34" charset="0"/>
                <a:cs typeface="Calibri" pitchFamily="34" charset="0"/>
              </a:rPr>
              <a:t>University of Reading);</a:t>
            </a:r>
            <a:r>
              <a:rPr lang="en-GB" dirty="0" smtClean="0">
                <a:latin typeface="Calibri" pitchFamily="34" charset="0"/>
                <a:cs typeface="Calibri" pitchFamily="34" charset="0"/>
              </a:rPr>
              <a:t> </a:t>
            </a:r>
            <a:r>
              <a:rPr lang="en-GB" b="1" dirty="0" smtClean="0">
                <a:latin typeface="Calibri" pitchFamily="34" charset="0"/>
                <a:cs typeface="Calibri" pitchFamily="34" charset="0"/>
              </a:rPr>
              <a:t>Norman Loeb (NASA Langley); Matt Palmer, Doug Smith, Malcolm Roberts (Met Office); Pier Luigi </a:t>
            </a:r>
            <a:r>
              <a:rPr lang="en-GB" b="1" dirty="0" err="1" smtClean="0">
                <a:latin typeface="Calibri" pitchFamily="34" charset="0"/>
                <a:cs typeface="Calibri" pitchFamily="34" charset="0"/>
              </a:rPr>
              <a:t>Vidale</a:t>
            </a:r>
            <a:r>
              <a:rPr lang="en-GB" b="1" dirty="0" smtClean="0">
                <a:latin typeface="Calibri" pitchFamily="34" charset="0"/>
                <a:cs typeface="Calibri" pitchFamily="34" charset="0"/>
              </a:rPr>
              <a:t> (Reading/NCAS)</a:t>
            </a:r>
          </a:p>
          <a:p>
            <a:pPr marL="0" indent="0">
              <a:buNone/>
            </a:pPr>
            <a:endParaRPr lang="en-GB" dirty="0">
              <a:latin typeface="Calibri" pitchFamily="34" charset="0"/>
              <a:cs typeface="Calibri" pitchFamily="34" charset="0"/>
            </a:endParaRPr>
          </a:p>
          <a:p>
            <a:pPr marL="0" indent="0">
              <a:buNone/>
            </a:pPr>
            <a:r>
              <a:rPr lang="en-GB" i="1" dirty="0" smtClean="0">
                <a:latin typeface="Calibri" pitchFamily="34" charset="0"/>
                <a:cs typeface="Calibri" pitchFamily="34" charset="0"/>
              </a:rPr>
              <a:t>DEEP-C Meeting, NOC-Southampton, 26</a:t>
            </a:r>
            <a:r>
              <a:rPr lang="en-GB" i="1" baseline="30000" dirty="0" smtClean="0">
                <a:latin typeface="Calibri" pitchFamily="34" charset="0"/>
                <a:cs typeface="Calibri" pitchFamily="34" charset="0"/>
              </a:rPr>
              <a:t>th</a:t>
            </a:r>
            <a:r>
              <a:rPr lang="en-GB" i="1" dirty="0" smtClean="0">
                <a:latin typeface="Calibri" pitchFamily="34" charset="0"/>
                <a:cs typeface="Calibri" pitchFamily="34" charset="0"/>
              </a:rPr>
              <a:t> March 2014</a:t>
            </a:r>
          </a:p>
        </p:txBody>
      </p:sp>
      <p:pic>
        <p:nvPicPr>
          <p:cNvPr id="8" name="Picture 55" descr="Device-blue"/>
          <p:cNvPicPr>
            <a:picLocks noChangeAspect="1" noChangeArrowheads="1"/>
          </p:cNvPicPr>
          <p:nvPr/>
        </p:nvPicPr>
        <p:blipFill>
          <a:blip r:embed="rId4" cstate="print"/>
          <a:srcRect/>
          <a:stretch>
            <a:fillRect/>
          </a:stretch>
        </p:blipFill>
        <p:spPr bwMode="hidden">
          <a:xfrm>
            <a:off x="7596336" y="234925"/>
            <a:ext cx="1328291" cy="432674"/>
          </a:xfrm>
          <a:prstGeom prst="rect">
            <a:avLst/>
          </a:prstGeom>
          <a:noFill/>
        </p:spPr>
      </p:pic>
    </p:spTree>
    <p:extLst>
      <p:ext uri="{BB962C8B-B14F-4D97-AF65-F5344CB8AC3E}">
        <p14:creationId xmlns:p14="http://schemas.microsoft.com/office/powerpoint/2010/main" val="127439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980728"/>
            <a:ext cx="4115381" cy="2928334"/>
          </a:xfrm>
          <a:prstGeom prst="rect">
            <a:avLst/>
          </a:prstGeom>
        </p:spPr>
      </p:pic>
      <p:pic>
        <p:nvPicPr>
          <p:cNvPr id="1026" name="Picture 2" descr="http://www.carbonbrief.org/media/157445/dr_greenswindle_499x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6480720" cy="43897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3608" y="5874532"/>
            <a:ext cx="4323784" cy="369332"/>
          </a:xfrm>
          <a:prstGeom prst="rect">
            <a:avLst/>
          </a:prstGeom>
          <a:noFill/>
        </p:spPr>
        <p:txBody>
          <a:bodyPr wrap="square" rtlCol="0">
            <a:spAutoFit/>
          </a:bodyPr>
          <a:lstStyle/>
          <a:p>
            <a:pPr algn="r"/>
            <a:r>
              <a:rPr lang="en-GB" dirty="0" smtClean="0">
                <a:hlinkClick r:id="rId4"/>
              </a:rPr>
              <a:t>Mail on Sunday 16</a:t>
            </a:r>
            <a:r>
              <a:rPr lang="en-GB" baseline="30000" dirty="0" smtClean="0">
                <a:hlinkClick r:id="rId4"/>
              </a:rPr>
              <a:t>th</a:t>
            </a:r>
            <a:r>
              <a:rPr lang="en-GB" dirty="0" smtClean="0">
                <a:hlinkClick r:id="rId4"/>
              </a:rPr>
              <a:t> March 2013</a:t>
            </a:r>
            <a:endParaRPr lang="en-GB" dirty="0"/>
          </a:p>
        </p:txBody>
      </p:sp>
      <p:pic>
        <p:nvPicPr>
          <p:cNvPr id="8194" name="Picture 2" descr="http://www.carbonbrief.org/umbraco/ImageGen.ashx?image=/media/157515/dr_greenswindle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392" y="4403972"/>
            <a:ext cx="3309064" cy="204936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8063880" y="1068760"/>
            <a:ext cx="1080120" cy="1080120"/>
          </a:xfrm>
          <a:prstGeom prst="ellipse">
            <a:avLst/>
          </a:prstGeom>
          <a:noFill/>
          <a:ln w="38100" cap="flat" cmpd="sng" algn="ctr">
            <a:solidFill>
              <a:srgbClr val="FF00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GB" sz="8600">
              <a:solidFill>
                <a:srgbClr val="FFFFFF"/>
              </a:solidFill>
              <a:latin typeface="Rdg Vesta" pitchFamily="50" charset="0"/>
            </a:endParaRPr>
          </a:p>
        </p:txBody>
      </p:sp>
      <p:sp>
        <p:nvSpPr>
          <p:cNvPr id="8" name="Title 1"/>
          <p:cNvSpPr>
            <a:spLocks noGrp="1"/>
          </p:cNvSpPr>
          <p:nvPr>
            <p:ph type="title"/>
          </p:nvPr>
        </p:nvSpPr>
        <p:spPr>
          <a:xfrm>
            <a:off x="1181975" y="274638"/>
            <a:ext cx="5580576" cy="706090"/>
          </a:xfrm>
        </p:spPr>
        <p:txBody>
          <a:bodyPr/>
          <a:lstStyle/>
          <a:p>
            <a:r>
              <a:rPr lang="en-GB" dirty="0" smtClean="0">
                <a:solidFill>
                  <a:srgbClr val="00B0F0"/>
                </a:solidFill>
              </a:rPr>
              <a:t>Global Warming…</a:t>
            </a:r>
            <a:r>
              <a:rPr lang="en-GB" dirty="0" smtClean="0">
                <a:solidFill>
                  <a:schemeClr val="bg1"/>
                </a:solidFill>
              </a:rPr>
              <a:t>…</a:t>
            </a:r>
            <a:endParaRPr lang="en-GB" dirty="0">
              <a:solidFill>
                <a:schemeClr val="bg1"/>
              </a:solidFill>
            </a:endParaRPr>
          </a:p>
        </p:txBody>
      </p:sp>
      <p:sp>
        <p:nvSpPr>
          <p:cNvPr id="9" name="Title 1"/>
          <p:cNvSpPr txBox="1">
            <a:spLocks/>
          </p:cNvSpPr>
          <p:nvPr/>
        </p:nvSpPr>
        <p:spPr bwMode="auto">
          <a:xfrm>
            <a:off x="1181975" y="274638"/>
            <a:ext cx="5580576"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lstStyle>
          <a:p>
            <a:r>
              <a:rPr lang="en-GB" kern="0" smtClean="0">
                <a:solidFill>
                  <a:srgbClr val="00B0F0"/>
                </a:solidFill>
              </a:rPr>
              <a:t>Global Warming…</a:t>
            </a:r>
            <a:r>
              <a:rPr lang="en-GB" kern="0" smtClean="0">
                <a:solidFill>
                  <a:schemeClr val="bg1"/>
                </a:solidFill>
              </a:rPr>
              <a:t>…</a:t>
            </a:r>
            <a:endParaRPr lang="en-GB" kern="0" dirty="0">
              <a:solidFill>
                <a:schemeClr val="bg1"/>
              </a:solidFill>
            </a:endParaRPr>
          </a:p>
        </p:txBody>
      </p:sp>
      <p:sp>
        <p:nvSpPr>
          <p:cNvPr id="11" name="TextBox 10"/>
          <p:cNvSpPr txBox="1"/>
          <p:nvPr/>
        </p:nvSpPr>
        <p:spPr>
          <a:xfrm>
            <a:off x="5868144" y="334397"/>
            <a:ext cx="1584176" cy="646331"/>
          </a:xfrm>
          <a:prstGeom prst="rect">
            <a:avLst/>
          </a:prstGeom>
          <a:solidFill>
            <a:schemeClr val="bg1"/>
          </a:solidFill>
        </p:spPr>
        <p:txBody>
          <a:bodyPr wrap="square" rtlCol="0">
            <a:spAutoFit/>
          </a:bodyPr>
          <a:lstStyle/>
          <a:p>
            <a:r>
              <a:rPr lang="en-GB" sz="3600" dirty="0" smtClean="0">
                <a:latin typeface="+mn-lt"/>
              </a:rPr>
              <a:t>hiatus</a:t>
            </a:r>
            <a:endParaRPr lang="en-GB" sz="3600" dirty="0">
              <a:latin typeface="+mn-lt"/>
            </a:endParaRPr>
          </a:p>
        </p:txBody>
      </p:sp>
      <p:sp>
        <p:nvSpPr>
          <p:cNvPr id="12" name="TextBox 11"/>
          <p:cNvSpPr txBox="1"/>
          <p:nvPr/>
        </p:nvSpPr>
        <p:spPr>
          <a:xfrm>
            <a:off x="5868144" y="332656"/>
            <a:ext cx="1584176" cy="646331"/>
          </a:xfrm>
          <a:prstGeom prst="rect">
            <a:avLst/>
          </a:prstGeom>
          <a:solidFill>
            <a:schemeClr val="bg1"/>
          </a:solidFill>
        </p:spPr>
        <p:txBody>
          <a:bodyPr wrap="square" rtlCol="0">
            <a:spAutoFit/>
          </a:bodyPr>
          <a:lstStyle/>
          <a:p>
            <a:r>
              <a:rPr lang="en-GB" sz="3600" dirty="0" smtClean="0">
                <a:latin typeface="+mn-lt"/>
              </a:rPr>
              <a:t>pause</a:t>
            </a:r>
            <a:endParaRPr lang="en-GB" sz="3600" dirty="0">
              <a:latin typeface="+mn-lt"/>
            </a:endParaRPr>
          </a:p>
        </p:txBody>
      </p:sp>
      <p:sp>
        <p:nvSpPr>
          <p:cNvPr id="13" name="TextBox 12"/>
          <p:cNvSpPr txBox="1"/>
          <p:nvPr/>
        </p:nvSpPr>
        <p:spPr>
          <a:xfrm>
            <a:off x="5447928" y="332656"/>
            <a:ext cx="2280592" cy="646331"/>
          </a:xfrm>
          <a:prstGeom prst="rect">
            <a:avLst/>
          </a:prstGeom>
          <a:solidFill>
            <a:schemeClr val="bg1"/>
          </a:solidFill>
        </p:spPr>
        <p:txBody>
          <a:bodyPr wrap="square" rtlCol="0">
            <a:spAutoFit/>
          </a:bodyPr>
          <a:lstStyle/>
          <a:p>
            <a:r>
              <a:rPr lang="en-GB" sz="3600" dirty="0" smtClean="0">
                <a:latin typeface="+mn-lt"/>
              </a:rPr>
              <a:t>slowdown</a:t>
            </a:r>
            <a:endParaRPr lang="en-GB" sz="3600" dirty="0">
              <a:latin typeface="+mn-lt"/>
            </a:endParaRPr>
          </a:p>
        </p:txBody>
      </p:sp>
      <p:sp>
        <p:nvSpPr>
          <p:cNvPr id="14" name="TextBox 13"/>
          <p:cNvSpPr txBox="1"/>
          <p:nvPr/>
        </p:nvSpPr>
        <p:spPr>
          <a:xfrm>
            <a:off x="5436096" y="404664"/>
            <a:ext cx="2280592" cy="523220"/>
          </a:xfrm>
          <a:prstGeom prst="rect">
            <a:avLst/>
          </a:prstGeom>
          <a:solidFill>
            <a:schemeClr val="bg1"/>
          </a:solidFill>
        </p:spPr>
        <p:txBody>
          <a:bodyPr wrap="square" rtlCol="0">
            <a:spAutoFit/>
          </a:bodyPr>
          <a:lstStyle/>
          <a:p>
            <a:r>
              <a:rPr lang="en-GB" sz="2800" dirty="0">
                <a:latin typeface="+mn-lt"/>
              </a:rPr>
              <a:t>h</a:t>
            </a:r>
            <a:r>
              <a:rPr lang="en-GB" sz="2800" dirty="0" smtClean="0">
                <a:latin typeface="+mn-lt"/>
              </a:rPr>
              <a:t>as stalled?</a:t>
            </a:r>
            <a:endParaRPr lang="en-GB" sz="2800" dirty="0">
              <a:latin typeface="+mn-lt"/>
            </a:endParaRPr>
          </a:p>
        </p:txBody>
      </p:sp>
    </p:spTree>
    <p:extLst>
      <p:ext uri="{BB962C8B-B14F-4D97-AF65-F5344CB8AC3E}">
        <p14:creationId xmlns:p14="http://schemas.microsoft.com/office/powerpoint/2010/main" val="3626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1000" fill="hold"/>
                                        <p:tgtEl>
                                          <p:spTgt spid="1026"/>
                                        </p:tgtEl>
                                        <p:attrNameLst>
                                          <p:attrName>ppt_w</p:attrName>
                                        </p:attrNameLst>
                                      </p:cBhvr>
                                      <p:tavLst>
                                        <p:tav tm="0">
                                          <p:val>
                                            <p:fltVal val="0"/>
                                          </p:val>
                                        </p:tav>
                                        <p:tav tm="100000">
                                          <p:val>
                                            <p:strVal val="#ppt_w"/>
                                          </p:val>
                                        </p:tav>
                                      </p:tavLst>
                                    </p:anim>
                                    <p:anim calcmode="lin" valueType="num">
                                      <p:cBhvr>
                                        <p:cTn id="11" dur="1000" fill="hold"/>
                                        <p:tgtEl>
                                          <p:spTgt spid="1026"/>
                                        </p:tgtEl>
                                        <p:attrNameLst>
                                          <p:attrName>ppt_h</p:attrName>
                                        </p:attrNameLst>
                                      </p:cBhvr>
                                      <p:tavLst>
                                        <p:tav tm="0">
                                          <p:val>
                                            <p:fltVal val="0"/>
                                          </p:val>
                                        </p:tav>
                                        <p:tav tm="100000">
                                          <p:val>
                                            <p:strVal val="#ppt_h"/>
                                          </p:val>
                                        </p:tav>
                                      </p:tavLst>
                                    </p:anim>
                                    <p:anim calcmode="lin" valueType="num">
                                      <p:cBhvr>
                                        <p:cTn id="12" dur="1000" fill="hold"/>
                                        <p:tgtEl>
                                          <p:spTgt spid="1026"/>
                                        </p:tgtEl>
                                        <p:attrNameLst>
                                          <p:attrName>style.rotation</p:attrName>
                                        </p:attrNameLst>
                                      </p:cBhvr>
                                      <p:tavLst>
                                        <p:tav tm="0">
                                          <p:val>
                                            <p:fltVal val="90"/>
                                          </p:val>
                                        </p:tav>
                                        <p:tav tm="100000">
                                          <p:val>
                                            <p:fltVal val="0"/>
                                          </p:val>
                                        </p:tav>
                                      </p:tavLst>
                                    </p:anim>
                                    <p:animEffect transition="in" filter="fade">
                                      <p:cBhvr>
                                        <p:cTn id="13" dur="1000"/>
                                        <p:tgtEl>
                                          <p:spTgt spid="102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500"/>
                                        <p:tgtEl>
                                          <p:spTgt spid="8194"/>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par>
                          <p:cTn id="38" fill="hold">
                            <p:stCondLst>
                              <p:cond delay="3500"/>
                            </p:stCondLst>
                            <p:childTnLst>
                              <p:par>
                                <p:cTn id="39" presetID="26"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par>
                          <p:cTn id="55" fill="hold">
                            <p:stCondLst>
                              <p:cond delay="5500"/>
                            </p:stCondLst>
                            <p:childTnLst>
                              <p:par>
                                <p:cTn id="56" presetID="26"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80">
                                          <p:stCondLst>
                                            <p:cond delay="0"/>
                                          </p:stCondLst>
                                        </p:cTn>
                                        <p:tgtEl>
                                          <p:spTgt spid="13"/>
                                        </p:tgtEl>
                                      </p:cBhvr>
                                    </p:animEffect>
                                    <p:anim calcmode="lin" valueType="num">
                                      <p:cBhvr>
                                        <p:cTn id="5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4" dur="26">
                                          <p:stCondLst>
                                            <p:cond delay="650"/>
                                          </p:stCondLst>
                                        </p:cTn>
                                        <p:tgtEl>
                                          <p:spTgt spid="13"/>
                                        </p:tgtEl>
                                      </p:cBhvr>
                                      <p:to x="100000" y="60000"/>
                                    </p:animScale>
                                    <p:animScale>
                                      <p:cBhvr>
                                        <p:cTn id="65" dur="166" decel="50000">
                                          <p:stCondLst>
                                            <p:cond delay="676"/>
                                          </p:stCondLst>
                                        </p:cTn>
                                        <p:tgtEl>
                                          <p:spTgt spid="13"/>
                                        </p:tgtEl>
                                      </p:cBhvr>
                                      <p:to x="100000" y="100000"/>
                                    </p:animScale>
                                    <p:animScale>
                                      <p:cBhvr>
                                        <p:cTn id="66" dur="26">
                                          <p:stCondLst>
                                            <p:cond delay="1312"/>
                                          </p:stCondLst>
                                        </p:cTn>
                                        <p:tgtEl>
                                          <p:spTgt spid="13"/>
                                        </p:tgtEl>
                                      </p:cBhvr>
                                      <p:to x="100000" y="80000"/>
                                    </p:animScale>
                                    <p:animScale>
                                      <p:cBhvr>
                                        <p:cTn id="67" dur="166" decel="50000">
                                          <p:stCondLst>
                                            <p:cond delay="1338"/>
                                          </p:stCondLst>
                                        </p:cTn>
                                        <p:tgtEl>
                                          <p:spTgt spid="13"/>
                                        </p:tgtEl>
                                      </p:cBhvr>
                                      <p:to x="100000" y="100000"/>
                                    </p:animScale>
                                    <p:animScale>
                                      <p:cBhvr>
                                        <p:cTn id="68" dur="26">
                                          <p:stCondLst>
                                            <p:cond delay="1642"/>
                                          </p:stCondLst>
                                        </p:cTn>
                                        <p:tgtEl>
                                          <p:spTgt spid="13"/>
                                        </p:tgtEl>
                                      </p:cBhvr>
                                      <p:to x="100000" y="90000"/>
                                    </p:animScale>
                                    <p:animScale>
                                      <p:cBhvr>
                                        <p:cTn id="69" dur="166" decel="50000">
                                          <p:stCondLst>
                                            <p:cond delay="1668"/>
                                          </p:stCondLst>
                                        </p:cTn>
                                        <p:tgtEl>
                                          <p:spTgt spid="13"/>
                                        </p:tgtEl>
                                      </p:cBhvr>
                                      <p:to x="100000" y="100000"/>
                                    </p:animScale>
                                    <p:animScale>
                                      <p:cBhvr>
                                        <p:cTn id="70" dur="26">
                                          <p:stCondLst>
                                            <p:cond delay="1808"/>
                                          </p:stCondLst>
                                        </p:cTn>
                                        <p:tgtEl>
                                          <p:spTgt spid="13"/>
                                        </p:tgtEl>
                                      </p:cBhvr>
                                      <p:to x="100000" y="95000"/>
                                    </p:animScale>
                                    <p:animScale>
                                      <p:cBhvr>
                                        <p:cTn id="71" dur="166" decel="50000">
                                          <p:stCondLst>
                                            <p:cond delay="1834"/>
                                          </p:stCondLst>
                                        </p:cTn>
                                        <p:tgtEl>
                                          <p:spTgt spid="13"/>
                                        </p:tgtEl>
                                      </p:cBhvr>
                                      <p:to x="100000" y="100000"/>
                                    </p:animScale>
                                  </p:childTnLst>
                                </p:cTn>
                              </p:par>
                            </p:childTnLst>
                          </p:cTn>
                        </p:par>
                        <p:par>
                          <p:cTn id="72" fill="hold">
                            <p:stCondLst>
                              <p:cond delay="7500"/>
                            </p:stCondLst>
                            <p:childTnLst>
                              <p:par>
                                <p:cTn id="73" presetID="31"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1000" fill="hold"/>
                                        <p:tgtEl>
                                          <p:spTgt spid="14"/>
                                        </p:tgtEl>
                                        <p:attrNameLst>
                                          <p:attrName>ppt_w</p:attrName>
                                        </p:attrNameLst>
                                      </p:cBhvr>
                                      <p:tavLst>
                                        <p:tav tm="0">
                                          <p:val>
                                            <p:fltVal val="0"/>
                                          </p:val>
                                        </p:tav>
                                        <p:tav tm="100000">
                                          <p:val>
                                            <p:strVal val="#ppt_w"/>
                                          </p:val>
                                        </p:tav>
                                      </p:tavLst>
                                    </p:anim>
                                    <p:anim calcmode="lin" valueType="num">
                                      <p:cBhvr>
                                        <p:cTn id="76" dur="1000" fill="hold"/>
                                        <p:tgtEl>
                                          <p:spTgt spid="14"/>
                                        </p:tgtEl>
                                        <p:attrNameLst>
                                          <p:attrName>ppt_h</p:attrName>
                                        </p:attrNameLst>
                                      </p:cBhvr>
                                      <p:tavLst>
                                        <p:tav tm="0">
                                          <p:val>
                                            <p:fltVal val="0"/>
                                          </p:val>
                                        </p:tav>
                                        <p:tav tm="100000">
                                          <p:val>
                                            <p:strVal val="#ppt_h"/>
                                          </p:val>
                                        </p:tav>
                                      </p:tavLst>
                                    </p:anim>
                                    <p:anim calcmode="lin" valueType="num">
                                      <p:cBhvr>
                                        <p:cTn id="77" dur="1000" fill="hold"/>
                                        <p:tgtEl>
                                          <p:spTgt spid="14"/>
                                        </p:tgtEl>
                                        <p:attrNameLst>
                                          <p:attrName>style.rotation</p:attrName>
                                        </p:attrNameLst>
                                      </p:cBhvr>
                                      <p:tavLst>
                                        <p:tav tm="0">
                                          <p:val>
                                            <p:fltVal val="90"/>
                                          </p:val>
                                        </p:tav>
                                        <p:tav tm="100000">
                                          <p:val>
                                            <p:fltVal val="0"/>
                                          </p:val>
                                        </p:tav>
                                      </p:tavLst>
                                    </p:anim>
                                    <p:animEffect transition="in" filter="fade">
                                      <p:cBhvr>
                                        <p:cTn id="7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lstStyle/>
          <a:p>
            <a:r>
              <a:rPr lang="en-GB" sz="4000" dirty="0" smtClean="0"/>
              <a:t>Reconstructing global radiative fluxes prior to 2000</a:t>
            </a:r>
            <a:endParaRPr lang="en-GB" sz="4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763" y="1772816"/>
            <a:ext cx="5605238"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470" y="4820593"/>
            <a:ext cx="3682357" cy="163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014711"/>
            <a:ext cx="36195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1691680" y="3501008"/>
            <a:ext cx="657622" cy="1526684"/>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cxnSp>
        <p:nvCxnSpPr>
          <p:cNvPr id="9" name="Straight Arrow Connector 8"/>
          <p:cNvCxnSpPr/>
          <p:nvPr/>
        </p:nvCxnSpPr>
        <p:spPr bwMode="auto">
          <a:xfrm flipH="1">
            <a:off x="3538764" y="3333923"/>
            <a:ext cx="1321268" cy="1693769"/>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cxnSp>
        <p:nvCxnSpPr>
          <p:cNvPr id="12" name="Straight Arrow Connector 11"/>
          <p:cNvCxnSpPr>
            <a:endCxn id="13" idx="3"/>
          </p:cNvCxnSpPr>
          <p:nvPr/>
        </p:nvCxnSpPr>
        <p:spPr bwMode="auto">
          <a:xfrm flipH="1">
            <a:off x="4644008" y="5633065"/>
            <a:ext cx="1080120" cy="179457"/>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sp>
        <p:nvSpPr>
          <p:cNvPr id="11" name="TextBox 10"/>
          <p:cNvSpPr txBox="1"/>
          <p:nvPr/>
        </p:nvSpPr>
        <p:spPr>
          <a:xfrm>
            <a:off x="827584" y="1556792"/>
            <a:ext cx="3043436" cy="461665"/>
          </a:xfrm>
          <a:prstGeom prst="rect">
            <a:avLst/>
          </a:prstGeom>
          <a:noFill/>
        </p:spPr>
        <p:txBody>
          <a:bodyPr wrap="square" rtlCol="0">
            <a:spAutoFit/>
          </a:bodyPr>
          <a:lstStyle/>
          <a:p>
            <a:r>
              <a:rPr lang="en-GB" sz="2400" dirty="0" smtClean="0">
                <a:latin typeface="+mn-lt"/>
              </a:rPr>
              <a:t>ERBS WFOV variability</a:t>
            </a:r>
            <a:endParaRPr lang="en-GB" sz="2400" dirty="0">
              <a:latin typeface="+mn-lt"/>
            </a:endParaRPr>
          </a:p>
        </p:txBody>
      </p:sp>
      <p:sp>
        <p:nvSpPr>
          <p:cNvPr id="16" name="TextBox 15"/>
          <p:cNvSpPr txBox="1"/>
          <p:nvPr/>
        </p:nvSpPr>
        <p:spPr>
          <a:xfrm>
            <a:off x="4355976" y="1743199"/>
            <a:ext cx="4176464" cy="461665"/>
          </a:xfrm>
          <a:prstGeom prst="rect">
            <a:avLst/>
          </a:prstGeom>
          <a:solidFill>
            <a:schemeClr val="bg1"/>
          </a:solidFill>
        </p:spPr>
        <p:txBody>
          <a:bodyPr wrap="square" rtlCol="0">
            <a:spAutoFit/>
          </a:bodyPr>
          <a:lstStyle/>
          <a:p>
            <a:r>
              <a:rPr lang="en-GB" sz="2400" dirty="0" smtClean="0">
                <a:latin typeface="+mn-lt"/>
              </a:rPr>
              <a:t>CERES monthly climatology</a:t>
            </a:r>
            <a:endParaRPr lang="en-GB" sz="2400" dirty="0">
              <a:latin typeface="+mn-lt"/>
            </a:endParaRPr>
          </a:p>
        </p:txBody>
      </p:sp>
      <p:sp>
        <p:nvSpPr>
          <p:cNvPr id="17" name="TextBox 16"/>
          <p:cNvSpPr txBox="1"/>
          <p:nvPr/>
        </p:nvSpPr>
        <p:spPr>
          <a:xfrm>
            <a:off x="5076056" y="4407495"/>
            <a:ext cx="4176464" cy="461665"/>
          </a:xfrm>
          <a:prstGeom prst="rect">
            <a:avLst/>
          </a:prstGeom>
          <a:noFill/>
        </p:spPr>
        <p:txBody>
          <a:bodyPr wrap="square" rtlCol="0">
            <a:spAutoFit/>
          </a:bodyPr>
          <a:lstStyle/>
          <a:p>
            <a:r>
              <a:rPr lang="en-GB" sz="2400" dirty="0" smtClean="0">
                <a:latin typeface="+mn-lt"/>
              </a:rPr>
              <a:t>ERA Interim spatial anomalies</a:t>
            </a:r>
            <a:endParaRPr lang="en-GB" sz="2400" dirty="0">
              <a:latin typeface="+mn-lt"/>
            </a:endParaRPr>
          </a:p>
        </p:txBody>
      </p:sp>
      <p:sp>
        <p:nvSpPr>
          <p:cNvPr id="13" name="TextBox 12"/>
          <p:cNvSpPr txBox="1"/>
          <p:nvPr/>
        </p:nvSpPr>
        <p:spPr>
          <a:xfrm>
            <a:off x="395536" y="5027692"/>
            <a:ext cx="4248472" cy="1569660"/>
          </a:xfrm>
          <a:prstGeom prst="rect">
            <a:avLst/>
          </a:prstGeom>
          <a:noFill/>
          <a:ln>
            <a:solidFill>
              <a:schemeClr val="tx1"/>
            </a:solidFill>
          </a:ln>
        </p:spPr>
        <p:txBody>
          <a:bodyPr wrap="square" rtlCol="0">
            <a:spAutoFit/>
          </a:bodyPr>
          <a:lstStyle/>
          <a:p>
            <a:r>
              <a:rPr lang="en-GB" sz="2400" dirty="0" smtClean="0">
                <a:latin typeface="+mn-lt"/>
              </a:rPr>
              <a:t>Combine CERES/ARGO accuracy, ERBS WFOV stability and reanalysis circulation patterns to reconstruct radiative fluxes</a:t>
            </a:r>
            <a:endParaRPr lang="en-GB" sz="2400" dirty="0">
              <a:latin typeface="+mn-lt"/>
            </a:endParaRPr>
          </a:p>
        </p:txBody>
      </p:sp>
      <p:sp>
        <p:nvSpPr>
          <p:cNvPr id="3" name="TextBox 2"/>
          <p:cNvSpPr txBox="1"/>
          <p:nvPr/>
        </p:nvSpPr>
        <p:spPr>
          <a:xfrm>
            <a:off x="2051720" y="3429000"/>
            <a:ext cx="1502618" cy="923330"/>
          </a:xfrm>
          <a:prstGeom prst="rect">
            <a:avLst/>
          </a:prstGeom>
          <a:noFill/>
        </p:spPr>
        <p:txBody>
          <a:bodyPr wrap="square" rtlCol="0">
            <a:spAutoFit/>
          </a:bodyPr>
          <a:lstStyle/>
          <a:p>
            <a:pPr algn="l"/>
            <a:r>
              <a:rPr lang="en-GB" b="1" dirty="0" smtClean="0">
                <a:solidFill>
                  <a:srgbClr val="66FF33"/>
                </a:solidFill>
                <a:latin typeface="+mn-lt"/>
              </a:rPr>
              <a:t>ERBS WFOV</a:t>
            </a:r>
          </a:p>
          <a:p>
            <a:pPr algn="l"/>
            <a:r>
              <a:rPr lang="en-GB" b="1" dirty="0" smtClean="0">
                <a:solidFill>
                  <a:srgbClr val="00B0F0"/>
                </a:solidFill>
                <a:latin typeface="+mn-lt"/>
              </a:rPr>
              <a:t>CERES</a:t>
            </a:r>
          </a:p>
          <a:p>
            <a:pPr algn="l"/>
            <a:r>
              <a:rPr lang="en-GB" b="1" dirty="0" smtClean="0">
                <a:solidFill>
                  <a:srgbClr val="993300"/>
                </a:solidFill>
                <a:latin typeface="+mn-lt"/>
              </a:rPr>
              <a:t>ERA Interim</a:t>
            </a:r>
            <a:endParaRPr lang="en-GB" b="1" dirty="0">
              <a:solidFill>
                <a:srgbClr val="993300"/>
              </a:solidFill>
              <a:latin typeface="+mn-lt"/>
            </a:endParaRPr>
          </a:p>
        </p:txBody>
      </p:sp>
    </p:spTree>
    <p:extLst>
      <p:ext uri="{BB962C8B-B14F-4D97-AF65-F5344CB8AC3E}">
        <p14:creationId xmlns:p14="http://schemas.microsoft.com/office/powerpoint/2010/main" val="32562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p:bldP spid="13"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0070C0"/>
                </a:solidFill>
              </a:rPr>
              <a:t>Use reanalyses or models to bridge gaps in record (1993 and 1999/2000)</a:t>
            </a:r>
            <a:endParaRPr lang="en-GB" sz="3600" dirty="0">
              <a:solidFill>
                <a:srgbClr val="0070C0"/>
              </a:solidFill>
            </a:endParaRPr>
          </a:p>
        </p:txBody>
      </p:sp>
      <p:sp>
        <p:nvSpPr>
          <p:cNvPr id="3" name="Content Placeholder 2"/>
          <p:cNvSpPr>
            <a:spLocks noGrp="1"/>
          </p:cNvSpPr>
          <p:nvPr>
            <p:ph idx="1"/>
          </p:nvPr>
        </p:nvSpPr>
        <p:spPr>
          <a:xfrm>
            <a:off x="323528" y="1711349"/>
            <a:ext cx="3816424" cy="4525963"/>
          </a:xfrm>
        </p:spPr>
        <p:txBody>
          <a:bodyPr/>
          <a:lstStyle/>
          <a:p>
            <a:r>
              <a:rPr lang="en-GB" sz="2800" dirty="0" smtClean="0"/>
              <a:t>ERA Interim trends suspect. Use model…</a:t>
            </a:r>
          </a:p>
          <a:p>
            <a:r>
              <a:rPr lang="en-GB" sz="2800" b="1" dirty="0" smtClean="0"/>
              <a:t>UPSCALE </a:t>
            </a:r>
            <a:r>
              <a:rPr lang="en-GB" sz="2800" dirty="0" smtClean="0"/>
              <a:t>simulations (obs. SST, sea ice </a:t>
            </a:r>
            <a:r>
              <a:rPr lang="en-GB" sz="2800" dirty="0"/>
              <a:t>&amp;</a:t>
            </a:r>
            <a:r>
              <a:rPr lang="en-GB" sz="2800" dirty="0" smtClean="0"/>
              <a:t> realistic radiative </a:t>
            </a:r>
            <a:r>
              <a:rPr lang="en-GB" sz="2800" dirty="0" err="1" smtClean="0"/>
              <a:t>forcings</a:t>
            </a:r>
            <a:r>
              <a:rPr lang="en-GB" sz="2800" dirty="0" smtClean="0"/>
              <a:t>) “</a:t>
            </a:r>
            <a:r>
              <a:rPr lang="en-GB" sz="2800" b="1" dirty="0" smtClean="0">
                <a:solidFill>
                  <a:srgbClr val="FF0000"/>
                </a:solidFill>
              </a:rPr>
              <a:t>OBS</a:t>
            </a:r>
            <a:r>
              <a:rPr lang="en-GB" sz="2800" b="1" baseline="-25000" dirty="0" smtClean="0">
                <a:solidFill>
                  <a:srgbClr val="FF0000"/>
                </a:solidFill>
              </a:rPr>
              <a:t>B</a:t>
            </a:r>
            <a:r>
              <a:rPr lang="en-GB" sz="2800" dirty="0" smtClean="0"/>
              <a:t>”</a:t>
            </a:r>
          </a:p>
          <a:p>
            <a:r>
              <a:rPr lang="en-GB" sz="2800" dirty="0" smtClean="0"/>
              <a:t>Net  less sensitive to method than OLR/ASR</a:t>
            </a:r>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140" y="2430624"/>
            <a:ext cx="4682331" cy="359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39952" y="1556792"/>
            <a:ext cx="5256584" cy="954107"/>
          </a:xfrm>
          <a:prstGeom prst="rect">
            <a:avLst/>
          </a:prstGeom>
          <a:noFill/>
        </p:spPr>
        <p:txBody>
          <a:bodyPr wrap="square" rtlCol="0">
            <a:spAutoFit/>
          </a:bodyPr>
          <a:lstStyle/>
          <a:p>
            <a:pPr algn="l"/>
            <a:r>
              <a:rPr lang="en-GB" sz="2800" dirty="0" smtClean="0">
                <a:latin typeface="+mn-lt"/>
              </a:rPr>
              <a:t>Outgoing </a:t>
            </a:r>
            <a:r>
              <a:rPr lang="en-GB" sz="2800" dirty="0" err="1" smtClean="0">
                <a:latin typeface="+mn-lt"/>
              </a:rPr>
              <a:t>Longwave</a:t>
            </a:r>
            <a:r>
              <a:rPr lang="en-GB" sz="2800" dirty="0" smtClean="0">
                <a:latin typeface="+mn-lt"/>
              </a:rPr>
              <a:t> Radiation Anomalies (Wm</a:t>
            </a:r>
            <a:r>
              <a:rPr lang="en-GB" sz="2800" baseline="30000" dirty="0" smtClean="0">
                <a:latin typeface="+mn-lt"/>
              </a:rPr>
              <a:t>-2</a:t>
            </a:r>
            <a:r>
              <a:rPr lang="en-GB" sz="2800" dirty="0" smtClean="0">
                <a:latin typeface="+mn-lt"/>
              </a:rPr>
              <a:t>)</a:t>
            </a:r>
            <a:endParaRPr lang="en-GB" sz="2800" dirty="0">
              <a:latin typeface="+mn-lt"/>
            </a:endParaRPr>
          </a:p>
        </p:txBody>
      </p:sp>
    </p:spTree>
    <p:extLst>
      <p:ext uri="{BB962C8B-B14F-4D97-AF65-F5344CB8AC3E}">
        <p14:creationId xmlns:p14="http://schemas.microsoft.com/office/powerpoint/2010/main" val="3128034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2529" t="65641" b="2822"/>
          <a:stretch/>
        </p:blipFill>
        <p:spPr>
          <a:xfrm>
            <a:off x="1187624" y="1127068"/>
            <a:ext cx="6837683" cy="5470284"/>
          </a:xfrm>
          <a:prstGeom prst="rect">
            <a:avLst/>
          </a:prstGeom>
        </p:spPr>
      </p:pic>
      <p:sp>
        <p:nvSpPr>
          <p:cNvPr id="6" name="Rectangle 5"/>
          <p:cNvSpPr/>
          <p:nvPr/>
        </p:nvSpPr>
        <p:spPr bwMode="auto">
          <a:xfrm>
            <a:off x="1882188" y="841068"/>
            <a:ext cx="936000" cy="432194"/>
          </a:xfrm>
          <a:prstGeom prst="rect">
            <a:avLst/>
          </a:prstGeom>
          <a:solidFill>
            <a:schemeClr val="bg2">
              <a:lumMod val="40000"/>
              <a:lumOff val="60000"/>
            </a:schemeClr>
          </a:solidFill>
          <a:ln w="1270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2843912" y="836712"/>
            <a:ext cx="1080000" cy="432194"/>
          </a:xfrm>
          <a:prstGeom prst="rect">
            <a:avLst/>
          </a:prstGeom>
          <a:solidFill>
            <a:schemeClr val="accent3">
              <a:lumMod val="95000"/>
            </a:schemeClr>
          </a:solidFill>
          <a:ln w="1270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3923928" y="836712"/>
            <a:ext cx="1116000" cy="436550"/>
          </a:xfrm>
          <a:prstGeom prst="rect">
            <a:avLst/>
          </a:prstGeom>
          <a:solidFill>
            <a:schemeClr val="bg2">
              <a:lumMod val="40000"/>
              <a:lumOff val="60000"/>
            </a:schemeClr>
          </a:solidFill>
          <a:ln w="1270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040168" y="836712"/>
            <a:ext cx="1044000" cy="432194"/>
          </a:xfrm>
          <a:prstGeom prst="rect">
            <a:avLst/>
          </a:prstGeom>
          <a:solidFill>
            <a:schemeClr val="accent3">
              <a:lumMod val="95000"/>
            </a:schemeClr>
          </a:solidFill>
          <a:ln w="1270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084168" y="836712"/>
            <a:ext cx="1332000" cy="436550"/>
          </a:xfrm>
          <a:prstGeom prst="rect">
            <a:avLst/>
          </a:prstGeom>
          <a:solidFill>
            <a:schemeClr val="bg2">
              <a:lumMod val="40000"/>
              <a:lumOff val="60000"/>
            </a:schemeClr>
          </a:solidFill>
          <a:ln w="1270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1835696" y="766445"/>
            <a:ext cx="6192688" cy="646331"/>
          </a:xfrm>
          <a:prstGeom prst="rect">
            <a:avLst/>
          </a:prstGeom>
          <a:noFill/>
        </p:spPr>
        <p:txBody>
          <a:bodyPr wrap="square" rtlCol="0">
            <a:spAutoFit/>
          </a:bodyPr>
          <a:lstStyle/>
          <a:p>
            <a:pPr algn="l"/>
            <a:r>
              <a:rPr lang="en-GB" sz="3600" dirty="0" smtClean="0">
                <a:latin typeface="+mn-lt"/>
              </a:rPr>
              <a:t>0.25  0.02   0.91   0.51</a:t>
            </a:r>
            <a:r>
              <a:rPr lang="en-GB" sz="3600" dirty="0">
                <a:latin typeface="+mn-lt"/>
              </a:rPr>
              <a:t> </a:t>
            </a:r>
            <a:r>
              <a:rPr lang="en-GB" sz="3600" dirty="0" smtClean="0">
                <a:latin typeface="+mn-lt"/>
              </a:rPr>
              <a:t>  0.55</a:t>
            </a:r>
            <a:endParaRPr lang="en-GB" sz="3600" dirty="0">
              <a:latin typeface="+mn-lt"/>
            </a:endParaRPr>
          </a:p>
        </p:txBody>
      </p:sp>
      <p:sp>
        <p:nvSpPr>
          <p:cNvPr id="2" name="Title 1"/>
          <p:cNvSpPr>
            <a:spLocks noGrp="1"/>
          </p:cNvSpPr>
          <p:nvPr>
            <p:ph type="title"/>
          </p:nvPr>
        </p:nvSpPr>
        <p:spPr>
          <a:xfrm>
            <a:off x="-2132011" y="3294112"/>
            <a:ext cx="6127947" cy="1143000"/>
          </a:xfrm>
          <a:scene3d>
            <a:camera prst="orthographicFront">
              <a:rot lat="0" lon="0" rev="5400000"/>
            </a:camera>
            <a:lightRig rig="threePt" dir="t"/>
          </a:scene3d>
        </p:spPr>
        <p:txBody>
          <a:bodyPr/>
          <a:lstStyle/>
          <a:p>
            <a:r>
              <a:rPr lang="en-GB" sz="2800" dirty="0"/>
              <a:t>Net Imbalance </a:t>
            </a:r>
            <a:r>
              <a:rPr lang="en-GB" sz="2800" u="sng" dirty="0"/>
              <a:t>Anomaly</a:t>
            </a:r>
            <a:r>
              <a:rPr lang="en-GB" sz="2800" dirty="0"/>
              <a:t> (Wm</a:t>
            </a:r>
            <a:r>
              <a:rPr lang="en-GB" sz="2800" baseline="30000" dirty="0"/>
              <a:t>-2</a:t>
            </a:r>
            <a:r>
              <a:rPr lang="en-GB" sz="2800" dirty="0" smtClean="0"/>
              <a:t>)</a:t>
            </a:r>
            <a:endParaRPr lang="en-GB" sz="28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3173" t="23784" r="2181" b="68635"/>
          <a:stretch/>
        </p:blipFill>
        <p:spPr>
          <a:xfrm>
            <a:off x="5605627" y="4634404"/>
            <a:ext cx="2109622" cy="1314876"/>
          </a:xfrm>
          <a:prstGeom prst="rect">
            <a:avLst/>
          </a:prstGeom>
        </p:spPr>
      </p:pic>
      <p:sp>
        <p:nvSpPr>
          <p:cNvPr id="12" name="TextBox 11"/>
          <p:cNvSpPr txBox="1"/>
          <p:nvPr/>
        </p:nvSpPr>
        <p:spPr>
          <a:xfrm>
            <a:off x="924695" y="323945"/>
            <a:ext cx="7391721" cy="584775"/>
          </a:xfrm>
          <a:prstGeom prst="rect">
            <a:avLst/>
          </a:prstGeom>
          <a:noFill/>
        </p:spPr>
        <p:txBody>
          <a:bodyPr wrap="square" rtlCol="0">
            <a:spAutoFit/>
          </a:bodyPr>
          <a:lstStyle/>
          <a:p>
            <a:r>
              <a:rPr lang="en-GB" sz="3200" dirty="0" smtClean="0">
                <a:solidFill>
                  <a:srgbClr val="FF0000"/>
                </a:solidFill>
                <a:latin typeface="+mn-lt"/>
              </a:rPr>
              <a:t>Reconstructed Net Flux (Wm</a:t>
            </a:r>
            <a:r>
              <a:rPr lang="en-GB" sz="3200" baseline="30000" dirty="0" smtClean="0">
                <a:solidFill>
                  <a:srgbClr val="FF0000"/>
                </a:solidFill>
                <a:latin typeface="+mn-lt"/>
              </a:rPr>
              <a:t>-2</a:t>
            </a:r>
            <a:r>
              <a:rPr lang="en-GB" sz="3200" dirty="0" smtClean="0">
                <a:solidFill>
                  <a:srgbClr val="FF0000"/>
                </a:solidFill>
                <a:latin typeface="+mn-lt"/>
              </a:rPr>
              <a:t>)</a:t>
            </a:r>
            <a:endParaRPr lang="en-GB" sz="3200" dirty="0">
              <a:solidFill>
                <a:srgbClr val="FF0000"/>
              </a:solidFill>
              <a:latin typeface="+mn-lt"/>
            </a:endParaRPr>
          </a:p>
        </p:txBody>
      </p:sp>
    </p:spTree>
    <p:extLst>
      <p:ext uri="{BB962C8B-B14F-4D97-AF65-F5344CB8AC3E}">
        <p14:creationId xmlns:p14="http://schemas.microsoft.com/office/powerpoint/2010/main" val="50437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384" y="83393"/>
            <a:ext cx="6858000"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019268"/>
            <a:ext cx="5688632" cy="913787"/>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98160" y="3121804"/>
            <a:ext cx="1170384" cy="523220"/>
          </a:xfrm>
          <a:prstGeom prst="rect">
            <a:avLst/>
          </a:prstGeom>
          <a:noFill/>
          <a:scene3d>
            <a:camera prst="orthographicFront">
              <a:rot lat="0" lon="0" rev="5400000"/>
            </a:camera>
            <a:lightRig rig="threePt" dir="t"/>
          </a:scene3d>
        </p:spPr>
        <p:txBody>
          <a:bodyPr wrap="square" rtlCol="0">
            <a:spAutoFit/>
          </a:bodyPr>
          <a:lstStyle/>
          <a:p>
            <a:r>
              <a:rPr lang="en-GB" sz="2800" b="1" dirty="0" smtClean="0">
                <a:latin typeface="+mn-lt"/>
              </a:rPr>
              <a:t>Wm</a:t>
            </a:r>
            <a:r>
              <a:rPr lang="en-GB" sz="2800" b="1" baseline="30000" dirty="0" smtClean="0">
                <a:latin typeface="+mn-lt"/>
              </a:rPr>
              <a:t>-2</a:t>
            </a:r>
            <a:endParaRPr lang="en-GB" sz="2800" b="1" baseline="30000" dirty="0">
              <a:latin typeface="+mn-lt"/>
            </a:endParaRPr>
          </a:p>
        </p:txBody>
      </p:sp>
      <p:sp>
        <p:nvSpPr>
          <p:cNvPr id="5" name="TextBox 4"/>
          <p:cNvSpPr txBox="1"/>
          <p:nvPr/>
        </p:nvSpPr>
        <p:spPr>
          <a:xfrm>
            <a:off x="-36512" y="131569"/>
            <a:ext cx="1547664" cy="1015663"/>
          </a:xfrm>
          <a:prstGeom prst="rect">
            <a:avLst/>
          </a:prstGeom>
          <a:noFill/>
        </p:spPr>
        <p:txBody>
          <a:bodyPr wrap="square" rtlCol="0">
            <a:spAutoFit/>
          </a:bodyPr>
          <a:lstStyle/>
          <a:p>
            <a:r>
              <a:rPr lang="en-GB" sz="2000" b="1" dirty="0" smtClean="0">
                <a:solidFill>
                  <a:srgbClr val="FF0000"/>
                </a:solidFill>
                <a:latin typeface="+mn-lt"/>
              </a:rPr>
              <a:t>Outgoing </a:t>
            </a:r>
            <a:r>
              <a:rPr lang="en-GB" sz="2000" b="1" dirty="0" err="1" smtClean="0">
                <a:solidFill>
                  <a:srgbClr val="FF0000"/>
                </a:solidFill>
                <a:latin typeface="+mn-lt"/>
              </a:rPr>
              <a:t>Longwave</a:t>
            </a:r>
            <a:r>
              <a:rPr lang="en-GB" sz="2000" b="1" dirty="0" smtClean="0">
                <a:solidFill>
                  <a:srgbClr val="FF0000"/>
                </a:solidFill>
                <a:latin typeface="+mn-lt"/>
              </a:rPr>
              <a:t> Radiation</a:t>
            </a:r>
            <a:endParaRPr lang="en-GB" sz="2000" b="1" dirty="0">
              <a:solidFill>
                <a:srgbClr val="FF0000"/>
              </a:solidFill>
              <a:latin typeface="+mn-lt"/>
            </a:endParaRPr>
          </a:p>
        </p:txBody>
      </p:sp>
    </p:spTree>
    <p:extLst>
      <p:ext uri="{BB962C8B-B14F-4D97-AF65-F5344CB8AC3E}">
        <p14:creationId xmlns:p14="http://schemas.microsoft.com/office/powerpoint/2010/main" val="3969252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166688"/>
            <a:ext cx="6648450"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019268"/>
            <a:ext cx="5688632" cy="913787"/>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298160" y="3121804"/>
            <a:ext cx="1170384" cy="523220"/>
          </a:xfrm>
          <a:prstGeom prst="rect">
            <a:avLst/>
          </a:prstGeom>
          <a:noFill/>
          <a:scene3d>
            <a:camera prst="orthographicFront">
              <a:rot lat="0" lon="0" rev="5400000"/>
            </a:camera>
            <a:lightRig rig="threePt" dir="t"/>
          </a:scene3d>
        </p:spPr>
        <p:txBody>
          <a:bodyPr wrap="square" rtlCol="0">
            <a:spAutoFit/>
          </a:bodyPr>
          <a:lstStyle/>
          <a:p>
            <a:r>
              <a:rPr lang="en-GB" sz="2800" b="1" dirty="0" smtClean="0">
                <a:latin typeface="+mn-lt"/>
              </a:rPr>
              <a:t>Wm</a:t>
            </a:r>
            <a:r>
              <a:rPr lang="en-GB" sz="2800" b="1" baseline="30000" dirty="0" smtClean="0">
                <a:latin typeface="+mn-lt"/>
              </a:rPr>
              <a:t>-2</a:t>
            </a:r>
            <a:endParaRPr lang="en-GB" sz="2800" b="1" baseline="30000" dirty="0">
              <a:latin typeface="+mn-lt"/>
            </a:endParaRPr>
          </a:p>
        </p:txBody>
      </p:sp>
      <p:sp>
        <p:nvSpPr>
          <p:cNvPr id="7" name="TextBox 6"/>
          <p:cNvSpPr txBox="1"/>
          <p:nvPr/>
        </p:nvSpPr>
        <p:spPr>
          <a:xfrm>
            <a:off x="-36512" y="131569"/>
            <a:ext cx="1547664" cy="1015663"/>
          </a:xfrm>
          <a:prstGeom prst="rect">
            <a:avLst/>
          </a:prstGeom>
          <a:noFill/>
        </p:spPr>
        <p:txBody>
          <a:bodyPr wrap="square" rtlCol="0">
            <a:spAutoFit/>
          </a:bodyPr>
          <a:lstStyle/>
          <a:p>
            <a:r>
              <a:rPr lang="en-GB" sz="2000" b="1" dirty="0" smtClean="0">
                <a:solidFill>
                  <a:srgbClr val="FF0000"/>
                </a:solidFill>
                <a:latin typeface="+mn-lt"/>
              </a:rPr>
              <a:t>Absorbed Shortwave Radiation</a:t>
            </a:r>
            <a:endParaRPr lang="en-GB" sz="2000" b="1" dirty="0">
              <a:solidFill>
                <a:srgbClr val="FF0000"/>
              </a:solidFill>
              <a:latin typeface="+mn-lt"/>
            </a:endParaRPr>
          </a:p>
        </p:txBody>
      </p:sp>
    </p:spTree>
    <p:extLst>
      <p:ext uri="{BB962C8B-B14F-4D97-AF65-F5344CB8AC3E}">
        <p14:creationId xmlns:p14="http://schemas.microsoft.com/office/powerpoint/2010/main" val="4233480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632"/>
            <a:ext cx="6811193"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011190"/>
            <a:ext cx="6454790" cy="777850"/>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512" y="131569"/>
            <a:ext cx="1547664" cy="830997"/>
          </a:xfrm>
          <a:prstGeom prst="rect">
            <a:avLst/>
          </a:prstGeom>
          <a:noFill/>
        </p:spPr>
        <p:txBody>
          <a:bodyPr wrap="square" rtlCol="0">
            <a:spAutoFit/>
          </a:bodyPr>
          <a:lstStyle/>
          <a:p>
            <a:r>
              <a:rPr lang="en-GB" sz="2400" b="1" dirty="0" smtClean="0">
                <a:solidFill>
                  <a:srgbClr val="FF0000"/>
                </a:solidFill>
                <a:latin typeface="+mn-lt"/>
              </a:rPr>
              <a:t>NET Radiation</a:t>
            </a:r>
            <a:endParaRPr lang="en-GB" sz="2400" b="1" dirty="0">
              <a:solidFill>
                <a:srgbClr val="FF0000"/>
              </a:solidFill>
              <a:latin typeface="+mn-lt"/>
            </a:endParaRPr>
          </a:p>
        </p:txBody>
      </p:sp>
    </p:spTree>
    <p:extLst>
      <p:ext uri="{BB962C8B-B14F-4D97-AF65-F5344CB8AC3E}">
        <p14:creationId xmlns:p14="http://schemas.microsoft.com/office/powerpoint/2010/main" val="159752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574"/>
          <a:stretch/>
        </p:blipFill>
        <p:spPr bwMode="auto">
          <a:xfrm>
            <a:off x="251520" y="456991"/>
            <a:ext cx="7344816" cy="621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3648" y="760090"/>
            <a:ext cx="2160240" cy="1200329"/>
          </a:xfrm>
          <a:prstGeom prst="rect">
            <a:avLst/>
          </a:prstGeom>
          <a:solidFill>
            <a:schemeClr val="bg1"/>
          </a:solidFill>
        </p:spPr>
        <p:txBody>
          <a:bodyPr wrap="square" rtlCol="0">
            <a:spAutoFit/>
          </a:bodyPr>
          <a:lstStyle/>
          <a:p>
            <a:pPr algn="l"/>
            <a:r>
              <a:rPr lang="en-GB" sz="2400" b="1" dirty="0" smtClean="0">
                <a:solidFill>
                  <a:srgbClr val="FF0000"/>
                </a:solidFill>
                <a:latin typeface="+mn-lt"/>
              </a:rPr>
              <a:t>+</a:t>
            </a:r>
            <a:r>
              <a:rPr lang="en-GB" sz="2400" b="1" dirty="0" err="1" smtClean="0">
                <a:solidFill>
                  <a:srgbClr val="FF0000"/>
                </a:solidFill>
                <a:latin typeface="+mn-lt"/>
              </a:rPr>
              <a:t>ve</a:t>
            </a:r>
            <a:r>
              <a:rPr lang="en-GB" sz="2400" b="1" dirty="0" smtClean="0">
                <a:solidFill>
                  <a:srgbClr val="FF0000"/>
                </a:solidFill>
                <a:latin typeface="+mn-lt"/>
              </a:rPr>
              <a:t> RF trend</a:t>
            </a:r>
          </a:p>
          <a:p>
            <a:pPr algn="l"/>
            <a:r>
              <a:rPr lang="en-GB" sz="2400" b="1" dirty="0" smtClean="0">
                <a:latin typeface="+mn-lt"/>
              </a:rPr>
              <a:t>    </a:t>
            </a:r>
            <a:r>
              <a:rPr lang="en-GB" sz="2400" b="1" dirty="0" smtClean="0">
                <a:solidFill>
                  <a:srgbClr val="00FFFF"/>
                </a:solidFill>
                <a:latin typeface="+mn-lt"/>
              </a:rPr>
              <a:t>0 RF trend</a:t>
            </a:r>
          </a:p>
          <a:p>
            <a:pPr algn="l"/>
            <a:r>
              <a:rPr lang="en-GB" sz="2400" b="1" dirty="0" smtClean="0">
                <a:solidFill>
                  <a:schemeClr val="accent2">
                    <a:lumMod val="75000"/>
                  </a:schemeClr>
                </a:solidFill>
                <a:latin typeface="+mn-lt"/>
              </a:rPr>
              <a:t>-</a:t>
            </a:r>
            <a:r>
              <a:rPr lang="en-GB" sz="2400" b="1" dirty="0" err="1" smtClean="0">
                <a:solidFill>
                  <a:schemeClr val="accent2">
                    <a:lumMod val="75000"/>
                  </a:schemeClr>
                </a:solidFill>
                <a:latin typeface="+mn-lt"/>
              </a:rPr>
              <a:t>ve</a:t>
            </a:r>
            <a:r>
              <a:rPr lang="en-GB" sz="2400" b="1" dirty="0" smtClean="0">
                <a:solidFill>
                  <a:schemeClr val="accent2">
                    <a:lumMod val="75000"/>
                  </a:schemeClr>
                </a:solidFill>
                <a:latin typeface="+mn-lt"/>
              </a:rPr>
              <a:t> RF trend</a:t>
            </a:r>
            <a:endParaRPr lang="en-GB" sz="2400" b="1" dirty="0">
              <a:solidFill>
                <a:schemeClr val="accent2">
                  <a:lumMod val="75000"/>
                </a:schemeClr>
              </a:solidFill>
              <a:latin typeface="+mn-lt"/>
            </a:endParaRPr>
          </a:p>
        </p:txBody>
      </p:sp>
      <p:sp>
        <p:nvSpPr>
          <p:cNvPr id="6" name="TextBox 5"/>
          <p:cNvSpPr txBox="1"/>
          <p:nvPr/>
        </p:nvSpPr>
        <p:spPr>
          <a:xfrm>
            <a:off x="1475656" y="3754809"/>
            <a:ext cx="1800200" cy="461665"/>
          </a:xfrm>
          <a:prstGeom prst="rect">
            <a:avLst/>
          </a:prstGeom>
          <a:solidFill>
            <a:schemeClr val="bg1"/>
          </a:solidFill>
        </p:spPr>
        <p:txBody>
          <a:bodyPr wrap="square" rtlCol="0">
            <a:spAutoFit/>
          </a:bodyPr>
          <a:lstStyle/>
          <a:p>
            <a:pPr algn="l"/>
            <a:r>
              <a:rPr lang="en-GB" sz="2400" b="1" dirty="0" smtClean="0">
                <a:solidFill>
                  <a:srgbClr val="66FF33"/>
                </a:solidFill>
                <a:latin typeface="+mn-lt"/>
              </a:rPr>
              <a:t>Use AR5 RF </a:t>
            </a:r>
            <a:endParaRPr lang="en-GB" sz="2400" b="1" dirty="0">
              <a:solidFill>
                <a:srgbClr val="66FF33"/>
              </a:solidFill>
              <a:latin typeface="+mn-lt"/>
            </a:endParaRPr>
          </a:p>
        </p:txBody>
      </p:sp>
      <p:sp>
        <p:nvSpPr>
          <p:cNvPr id="5" name="TextBox 4"/>
          <p:cNvSpPr txBox="1"/>
          <p:nvPr/>
        </p:nvSpPr>
        <p:spPr>
          <a:xfrm>
            <a:off x="7308304" y="548680"/>
            <a:ext cx="1547664" cy="2308324"/>
          </a:xfrm>
          <a:prstGeom prst="rect">
            <a:avLst/>
          </a:prstGeom>
          <a:noFill/>
        </p:spPr>
        <p:txBody>
          <a:bodyPr wrap="square" rtlCol="0">
            <a:spAutoFit/>
          </a:bodyPr>
          <a:lstStyle/>
          <a:p>
            <a:r>
              <a:rPr lang="en-GB" sz="2400" dirty="0" smtClean="0">
                <a:latin typeface="+mn-lt"/>
              </a:rPr>
              <a:t>Analysis using simple energy balance model</a:t>
            </a:r>
            <a:endParaRPr lang="en-GB" sz="2400" dirty="0">
              <a:latin typeface="+mn-lt"/>
            </a:endParaRPr>
          </a:p>
        </p:txBody>
      </p:sp>
    </p:spTree>
    <p:extLst>
      <p:ext uri="{BB962C8B-B14F-4D97-AF65-F5344CB8AC3E}">
        <p14:creationId xmlns:p14="http://schemas.microsoft.com/office/powerpoint/2010/main" val="3317469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Preliminary</a:t>
            </a:r>
            <a:r>
              <a:rPr lang="en-GB" dirty="0" smtClean="0">
                <a:solidFill>
                  <a:srgbClr val="0070C0"/>
                </a:solidFill>
                <a:latin typeface="Calibri" pitchFamily="34" charset="0"/>
              </a:rPr>
              <a:t> results</a:t>
            </a:r>
            <a:endParaRPr lang="en-GB" dirty="0">
              <a:solidFill>
                <a:srgbClr val="0070C0"/>
              </a:solidFill>
              <a:latin typeface="Calibri" pitchFamily="34" charset="0"/>
            </a:endParaRPr>
          </a:p>
        </p:txBody>
      </p:sp>
      <p:sp>
        <p:nvSpPr>
          <p:cNvPr id="4" name="Content Placeholder 3"/>
          <p:cNvSpPr>
            <a:spLocks noGrp="1"/>
          </p:cNvSpPr>
          <p:nvPr>
            <p:ph idx="1"/>
          </p:nvPr>
        </p:nvSpPr>
        <p:spPr>
          <a:xfrm>
            <a:off x="457200" y="1412776"/>
            <a:ext cx="8147248" cy="4525963"/>
          </a:xfrm>
        </p:spPr>
        <p:txBody>
          <a:bodyPr/>
          <a:lstStyle/>
          <a:p>
            <a:r>
              <a:rPr lang="en-GB" sz="2800" dirty="0"/>
              <a:t>Heating of Earth continues at rate of </a:t>
            </a:r>
            <a:r>
              <a:rPr lang="en-GB" sz="2800" dirty="0">
                <a:latin typeface="Arial" panose="020B0604020202020204" pitchFamily="34" charset="0"/>
                <a:cs typeface="Arial" panose="020B0604020202020204" pitchFamily="34" charset="0"/>
              </a:rPr>
              <a:t>~</a:t>
            </a:r>
            <a:r>
              <a:rPr lang="en-GB" sz="2800" dirty="0"/>
              <a:t>0.6 Wm-2</a:t>
            </a:r>
          </a:p>
          <a:p>
            <a:r>
              <a:rPr lang="en-GB" sz="2800" dirty="0"/>
              <a:t>Radiative forcing alone can’t explain surface warming </a:t>
            </a:r>
            <a:r>
              <a:rPr lang="en-GB" sz="2800" dirty="0" smtClean="0"/>
              <a:t>slowdown: internal variability important</a:t>
            </a:r>
            <a:endParaRPr lang="en-GB" sz="2800" dirty="0"/>
          </a:p>
          <a:p>
            <a:r>
              <a:rPr lang="en-GB" sz="2800" dirty="0" smtClean="0"/>
              <a:t>Current </a:t>
            </a:r>
            <a:r>
              <a:rPr lang="en-GB" sz="2800" dirty="0"/>
              <a:t>variability in TOA radiation (1985-2013)</a:t>
            </a:r>
          </a:p>
          <a:p>
            <a:r>
              <a:rPr lang="en-GB" sz="2800" dirty="0"/>
              <a:t>Net flux higher in 1995-1999 than 2000-2012 period</a:t>
            </a:r>
          </a:p>
          <a:p>
            <a:r>
              <a:rPr lang="en-GB" sz="2800" dirty="0"/>
              <a:t>Distinct </a:t>
            </a:r>
            <a:r>
              <a:rPr lang="en-GB" sz="2800" dirty="0" smtClean="0"/>
              <a:t>East </a:t>
            </a:r>
            <a:r>
              <a:rPr lang="en-GB" sz="2800" dirty="0"/>
              <a:t>Pacific signal in </a:t>
            </a:r>
            <a:r>
              <a:rPr lang="el-GR" sz="2800" dirty="0" smtClean="0"/>
              <a:t>Δ</a:t>
            </a:r>
            <a:r>
              <a:rPr lang="en-GB" sz="2800" dirty="0" smtClean="0"/>
              <a:t>T </a:t>
            </a:r>
            <a:r>
              <a:rPr lang="en-GB" sz="2800" dirty="0"/>
              <a:t>and </a:t>
            </a:r>
            <a:r>
              <a:rPr lang="el-GR" sz="2800" dirty="0" smtClean="0"/>
              <a:t>Δ</a:t>
            </a:r>
            <a:r>
              <a:rPr lang="en-GB" sz="2800" dirty="0" smtClean="0"/>
              <a:t>N</a:t>
            </a:r>
            <a:endParaRPr lang="en-GB" sz="2800" dirty="0"/>
          </a:p>
          <a:p>
            <a:r>
              <a:rPr lang="en-GB" sz="2800" dirty="0" smtClean="0"/>
              <a:t>Plans:</a:t>
            </a:r>
          </a:p>
          <a:p>
            <a:pPr lvl="1"/>
            <a:r>
              <a:rPr lang="en-GB" sz="2400" dirty="0" smtClean="0"/>
              <a:t>Development </a:t>
            </a:r>
            <a:r>
              <a:rPr lang="en-GB" sz="2400" dirty="0"/>
              <a:t>of surface flux dataset (</a:t>
            </a:r>
            <a:r>
              <a:rPr lang="en-GB" sz="2400" dirty="0" smtClean="0"/>
              <a:t>next)</a:t>
            </a:r>
          </a:p>
          <a:p>
            <a:pPr lvl="1"/>
            <a:r>
              <a:rPr lang="en-GB" sz="2400" dirty="0" smtClean="0"/>
              <a:t>Lag-lead </a:t>
            </a:r>
            <a:r>
              <a:rPr lang="en-GB" sz="2400" dirty="0"/>
              <a:t>analysis (some </a:t>
            </a:r>
            <a:r>
              <a:rPr lang="en-GB" sz="2400" dirty="0" smtClean="0"/>
              <a:t>preliminary work)</a:t>
            </a:r>
          </a:p>
          <a:p>
            <a:pPr lvl="1"/>
            <a:r>
              <a:rPr lang="en-GB" sz="2400" dirty="0"/>
              <a:t>W</a:t>
            </a:r>
            <a:r>
              <a:rPr lang="en-GB" sz="2400" dirty="0" smtClean="0"/>
              <a:t>ork </a:t>
            </a:r>
            <a:r>
              <a:rPr lang="en-GB" sz="2400" dirty="0"/>
              <a:t>with WP2 (surface fluxes) and WP3 (simulations</a:t>
            </a:r>
            <a:r>
              <a:rPr lang="en-GB" sz="2400" dirty="0" smtClean="0"/>
              <a:t>) and use/comparison of surface fluxes (Met Office)</a:t>
            </a:r>
            <a:endParaRPr lang="en-GB" sz="2400" dirty="0"/>
          </a:p>
        </p:txBody>
      </p:sp>
    </p:spTree>
    <p:extLst>
      <p:ext uri="{BB962C8B-B14F-4D97-AF65-F5344CB8AC3E}">
        <p14:creationId xmlns:p14="http://schemas.microsoft.com/office/powerpoint/2010/main" val="125201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Dissemination Activities</a:t>
            </a:r>
            <a:endParaRPr lang="en-GB" dirty="0"/>
          </a:p>
        </p:txBody>
      </p:sp>
      <p:sp>
        <p:nvSpPr>
          <p:cNvPr id="3" name="Content Placeholder 2"/>
          <p:cNvSpPr>
            <a:spLocks noGrp="1"/>
          </p:cNvSpPr>
          <p:nvPr>
            <p:ph idx="1"/>
          </p:nvPr>
        </p:nvSpPr>
        <p:spPr>
          <a:xfrm>
            <a:off x="457200" y="1196752"/>
            <a:ext cx="8229600" cy="4525963"/>
          </a:xfrm>
        </p:spPr>
        <p:txBody>
          <a:bodyPr/>
          <a:lstStyle/>
          <a:p>
            <a:r>
              <a:rPr lang="en-GB" sz="2400" dirty="0" smtClean="0"/>
              <a:t>April 2014 – Royal Society “Hiatus” discussion meeting</a:t>
            </a:r>
          </a:p>
          <a:p>
            <a:r>
              <a:rPr lang="en-GB" sz="2400" dirty="0" smtClean="0"/>
              <a:t>February </a:t>
            </a:r>
            <a:r>
              <a:rPr lang="en-GB" sz="2400" dirty="0"/>
              <a:t>2014 - </a:t>
            </a:r>
            <a:r>
              <a:rPr lang="en-GB" sz="2400" b="1" u="sng" dirty="0">
                <a:hlinkClick r:id="rId2"/>
              </a:rPr>
              <a:t>"Where has the warming gone?"</a:t>
            </a:r>
            <a:r>
              <a:rPr lang="en-GB" sz="2400" dirty="0"/>
              <a:t> talk to the Royal Meteorological </a:t>
            </a:r>
            <a:r>
              <a:rPr lang="en-GB" sz="2400" dirty="0" err="1"/>
              <a:t>Sociaty</a:t>
            </a:r>
            <a:r>
              <a:rPr lang="en-GB" sz="2400" dirty="0"/>
              <a:t> South East </a:t>
            </a:r>
            <a:r>
              <a:rPr lang="en-GB" sz="2400" dirty="0" smtClean="0"/>
              <a:t>Group</a:t>
            </a:r>
          </a:p>
          <a:p>
            <a:r>
              <a:rPr lang="en-GB" sz="2400" dirty="0"/>
              <a:t>February 2014 - </a:t>
            </a:r>
            <a:r>
              <a:rPr lang="en-GB" sz="2400" b="1" u="sng" dirty="0">
                <a:hlinkClick r:id="rId3"/>
              </a:rPr>
              <a:t>Comment on recent Nature Climate Change paper by England et al.</a:t>
            </a:r>
            <a:r>
              <a:rPr lang="en-GB" sz="2400" dirty="0"/>
              <a:t> </a:t>
            </a:r>
            <a:r>
              <a:rPr lang="en-GB" sz="2400" dirty="0" smtClean="0"/>
              <a:t> (</a:t>
            </a:r>
            <a:r>
              <a:rPr lang="en-GB" sz="2400" dirty="0"/>
              <a:t>see </a:t>
            </a:r>
            <a:r>
              <a:rPr lang="en-GB" sz="2400" dirty="0" smtClean="0"/>
              <a:t>also </a:t>
            </a:r>
            <a:r>
              <a:rPr lang="en-GB" sz="2400" b="1" u="sng" dirty="0" smtClean="0">
                <a:hlinkClick r:id="rId4"/>
              </a:rPr>
              <a:t>Guardian</a:t>
            </a:r>
            <a:r>
              <a:rPr lang="en-GB" sz="2400" dirty="0"/>
              <a:t> article).</a:t>
            </a:r>
          </a:p>
          <a:p>
            <a:r>
              <a:rPr lang="en-GB" sz="2400" dirty="0"/>
              <a:t>August 2013 - </a:t>
            </a:r>
            <a:r>
              <a:rPr lang="en-GB" sz="2400" b="1" u="sng" dirty="0">
                <a:hlinkClick r:id="rId5"/>
              </a:rPr>
              <a:t>Comment on recent Nature paper by Kosaka and </a:t>
            </a:r>
            <a:r>
              <a:rPr lang="en-GB" sz="2400" b="1" u="sng" dirty="0" err="1">
                <a:hlinkClick r:id="rId5"/>
              </a:rPr>
              <a:t>Xie</a:t>
            </a:r>
            <a:r>
              <a:rPr lang="en-GB" sz="2400" dirty="0"/>
              <a:t> </a:t>
            </a:r>
            <a:r>
              <a:rPr lang="en-GB" sz="2400" dirty="0" smtClean="0"/>
              <a:t> (</a:t>
            </a:r>
            <a:r>
              <a:rPr lang="en-GB" sz="2400" dirty="0"/>
              <a:t>see also </a:t>
            </a:r>
            <a:r>
              <a:rPr lang="en-GB" sz="2400" b="1" u="sng" dirty="0">
                <a:hlinkClick r:id="rId6"/>
              </a:rPr>
              <a:t>BBC</a:t>
            </a:r>
            <a:r>
              <a:rPr lang="en-GB" sz="2400" dirty="0"/>
              <a:t> and </a:t>
            </a:r>
            <a:r>
              <a:rPr lang="en-GB" sz="2400" b="1" u="sng" dirty="0">
                <a:hlinkClick r:id="rId7"/>
              </a:rPr>
              <a:t>Independent</a:t>
            </a:r>
            <a:r>
              <a:rPr lang="en-GB" sz="2400" dirty="0"/>
              <a:t> articles</a:t>
            </a:r>
            <a:r>
              <a:rPr lang="en-GB" sz="2400" dirty="0" smtClean="0"/>
              <a:t>).</a:t>
            </a:r>
          </a:p>
          <a:p>
            <a:r>
              <a:rPr lang="en-GB" sz="2400" dirty="0" smtClean="0"/>
              <a:t>July </a:t>
            </a:r>
            <a:r>
              <a:rPr lang="en-GB" sz="2400" dirty="0"/>
              <a:t>2013 - Science Media Centre </a:t>
            </a:r>
            <a:r>
              <a:rPr lang="en-GB" sz="2400" dirty="0" smtClean="0">
                <a:hlinkClick r:id="rId8"/>
              </a:rPr>
              <a:t>briefing</a:t>
            </a:r>
            <a:r>
              <a:rPr lang="en-GB" sz="2400" dirty="0" smtClean="0"/>
              <a:t> on “slowdown”</a:t>
            </a:r>
          </a:p>
          <a:p>
            <a:r>
              <a:rPr lang="en-GB" sz="2400" dirty="0" smtClean="0"/>
              <a:t>May </a:t>
            </a:r>
            <a:r>
              <a:rPr lang="en-GB" sz="2400" dirty="0"/>
              <a:t>2013: </a:t>
            </a:r>
            <a:r>
              <a:rPr lang="en-GB" sz="2400" b="1" u="sng" dirty="0">
                <a:hlinkClick r:id="rId9"/>
              </a:rPr>
              <a:t>Carbon Brief</a:t>
            </a:r>
            <a:r>
              <a:rPr lang="en-GB" sz="2400" dirty="0"/>
              <a:t> a</a:t>
            </a:r>
            <a:r>
              <a:rPr lang="en-GB" sz="2400" dirty="0" smtClean="0"/>
              <a:t>rticle </a:t>
            </a:r>
            <a:r>
              <a:rPr lang="en-GB" sz="2400" dirty="0"/>
              <a:t>on DEEP-C </a:t>
            </a:r>
            <a:r>
              <a:rPr lang="en-GB" sz="2400" dirty="0" smtClean="0"/>
              <a:t>temperature obs.</a:t>
            </a:r>
          </a:p>
          <a:p>
            <a:r>
              <a:rPr lang="en-GB" sz="2400" dirty="0" smtClean="0"/>
              <a:t>April </a:t>
            </a:r>
            <a:r>
              <a:rPr lang="en-GB" sz="2400" dirty="0"/>
              <a:t>2013 - Meeting with DECC partners in </a:t>
            </a:r>
            <a:r>
              <a:rPr lang="en-GB" sz="2400" dirty="0" smtClean="0"/>
              <a:t>London</a:t>
            </a:r>
          </a:p>
          <a:p>
            <a:pPr marL="0" indent="0">
              <a:buNone/>
            </a:pPr>
            <a:r>
              <a:rPr lang="en-GB" sz="2400" b="1" dirty="0" smtClean="0"/>
              <a:t>Also: </a:t>
            </a:r>
            <a:r>
              <a:rPr lang="en-GB" sz="2400" dirty="0" smtClean="0"/>
              <a:t>twitter, Walker Institute, media interaction</a:t>
            </a:r>
          </a:p>
          <a:p>
            <a:pPr marL="0" indent="0">
              <a:buNone/>
            </a:pPr>
            <a:r>
              <a:rPr lang="en-GB" sz="2400" dirty="0" smtClean="0"/>
              <a:t>Links to journal papers on website</a:t>
            </a:r>
            <a:r>
              <a:rPr lang="en-GB" sz="2400" dirty="0"/>
              <a:t>: Google </a:t>
            </a:r>
            <a:r>
              <a:rPr lang="en-GB" sz="2400" dirty="0" smtClean="0"/>
              <a:t>“DEEP-C Climate”</a:t>
            </a:r>
          </a:p>
          <a:p>
            <a:pPr marL="0" indent="0">
              <a:buNone/>
            </a:pPr>
            <a:r>
              <a:rPr lang="en-GB" sz="2400" dirty="0">
                <a:hlinkClick r:id="rId10"/>
              </a:rPr>
              <a:t>http://www.met.reading.ac.uk/~</a:t>
            </a:r>
            <a:r>
              <a:rPr lang="en-GB" sz="2400" dirty="0" smtClean="0">
                <a:hlinkClick r:id="rId10"/>
              </a:rPr>
              <a:t>sgs02rpa/research/DEEP-C.html</a:t>
            </a:r>
            <a:r>
              <a:rPr lang="en-GB" sz="2400" dirty="0" smtClean="0"/>
              <a:t> </a:t>
            </a:r>
          </a:p>
          <a:p>
            <a:endParaRPr lang="en-GB" sz="2800" dirty="0"/>
          </a:p>
        </p:txBody>
      </p:sp>
    </p:spTree>
    <p:extLst>
      <p:ext uri="{BB962C8B-B14F-4D97-AF65-F5344CB8AC3E}">
        <p14:creationId xmlns:p14="http://schemas.microsoft.com/office/powerpoint/2010/main" val="53225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926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kepticalscience.com/pics/JohnN-G_ENSO_tren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9" y="1268760"/>
            <a:ext cx="6336704"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z="4000" dirty="0" smtClean="0">
                <a:solidFill>
                  <a:srgbClr val="002060"/>
                </a:solidFill>
              </a:rPr>
              <a:t>We’ve just had less El </a:t>
            </a:r>
            <a:r>
              <a:rPr lang="en-GB" sz="4000" dirty="0" err="1" smtClean="0">
                <a:solidFill>
                  <a:srgbClr val="002060"/>
                </a:solidFill>
              </a:rPr>
              <a:t>Niños</a:t>
            </a:r>
            <a:r>
              <a:rPr lang="en-GB" sz="4000" dirty="0" smtClean="0">
                <a:solidFill>
                  <a:srgbClr val="002060"/>
                </a:solidFill>
              </a:rPr>
              <a:t>?</a:t>
            </a:r>
            <a:endParaRPr lang="en-GB" sz="4000" dirty="0">
              <a:solidFill>
                <a:srgbClr val="002060"/>
              </a:solidFill>
            </a:endParaRPr>
          </a:p>
        </p:txBody>
      </p:sp>
      <p:sp>
        <p:nvSpPr>
          <p:cNvPr id="4" name="Rectangle 3"/>
          <p:cNvSpPr/>
          <p:nvPr/>
        </p:nvSpPr>
        <p:spPr>
          <a:xfrm>
            <a:off x="179512" y="5733256"/>
            <a:ext cx="4824536" cy="646331"/>
          </a:xfrm>
          <a:prstGeom prst="rect">
            <a:avLst/>
          </a:prstGeom>
        </p:spPr>
        <p:txBody>
          <a:bodyPr wrap="square">
            <a:spAutoFit/>
          </a:bodyPr>
          <a:lstStyle/>
          <a:p>
            <a:pPr algn="l"/>
            <a:r>
              <a:rPr lang="en-GB" dirty="0">
                <a:latin typeface="+mn-lt"/>
              </a:rPr>
              <a:t>John Nielsen-Gammon, </a:t>
            </a:r>
            <a:r>
              <a:rPr lang="en-GB" dirty="0" smtClean="0">
                <a:latin typeface="+mn-lt"/>
              </a:rPr>
              <a:t>Texas </a:t>
            </a:r>
            <a:r>
              <a:rPr lang="en-GB" dirty="0">
                <a:latin typeface="+mn-lt"/>
              </a:rPr>
              <a:t>A&amp;M </a:t>
            </a:r>
            <a:r>
              <a:rPr lang="en-GB" dirty="0" smtClean="0">
                <a:latin typeface="+mn-lt"/>
              </a:rPr>
              <a:t>University</a:t>
            </a:r>
          </a:p>
          <a:p>
            <a:pPr algn="l"/>
            <a:r>
              <a:rPr lang="en-GB" dirty="0" smtClean="0">
                <a:latin typeface="+mn-lt"/>
              </a:rPr>
              <a:t>see </a:t>
            </a:r>
            <a:r>
              <a:rPr lang="en-GB" dirty="0" smtClean="0">
                <a:latin typeface="+mn-lt"/>
                <a:hlinkClick r:id="rId3"/>
              </a:rPr>
              <a:t>Foster &amp; </a:t>
            </a:r>
            <a:r>
              <a:rPr lang="en-GB" dirty="0" err="1" smtClean="0">
                <a:latin typeface="+mn-lt"/>
                <a:hlinkClick r:id="rId3"/>
              </a:rPr>
              <a:t>Rahmstorf</a:t>
            </a:r>
            <a:r>
              <a:rPr lang="en-GB" dirty="0" smtClean="0">
                <a:latin typeface="+mn-lt"/>
                <a:hlinkClick r:id="rId3"/>
              </a:rPr>
              <a:t> (2012) Environ. Res. </a:t>
            </a:r>
            <a:r>
              <a:rPr lang="en-GB" dirty="0" err="1" smtClean="0">
                <a:latin typeface="+mn-lt"/>
                <a:hlinkClick r:id="rId3"/>
              </a:rPr>
              <a:t>Lett</a:t>
            </a:r>
            <a:r>
              <a:rPr lang="en-GB" dirty="0" smtClean="0">
                <a:latin typeface="+mn-lt"/>
              </a:rPr>
              <a:t>.</a:t>
            </a:r>
            <a:endParaRPr lang="en-GB" dirty="0">
              <a:latin typeface="+mn-lt"/>
            </a:endParaRPr>
          </a:p>
        </p:txBody>
      </p:sp>
      <p:pic>
        <p:nvPicPr>
          <p:cNvPr id="1028" name="Picture 4" descr="http://www.skepticalscience.com/graphics/Escalator_2012_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221088"/>
            <a:ext cx="3824522" cy="26006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5436096" y="4293096"/>
            <a:ext cx="3240360" cy="216024"/>
          </a:xfrm>
          <a:prstGeom prst="rect">
            <a:avLst/>
          </a:prstGeom>
          <a:solidFill>
            <a:schemeClr val="bg1"/>
          </a:solidFill>
          <a:ln w="1270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012160" y="1988840"/>
            <a:ext cx="2664296" cy="1938992"/>
          </a:xfrm>
          <a:prstGeom prst="rect">
            <a:avLst/>
          </a:prstGeom>
          <a:noFill/>
        </p:spPr>
        <p:txBody>
          <a:bodyPr wrap="square" rtlCol="0">
            <a:spAutoFit/>
          </a:bodyPr>
          <a:lstStyle/>
          <a:p>
            <a:r>
              <a:rPr lang="en-GB" sz="2000" dirty="0" smtClean="0">
                <a:latin typeface="+mn-lt"/>
              </a:rPr>
              <a:t>But why have there been more La </a:t>
            </a:r>
            <a:r>
              <a:rPr lang="en-GB" sz="2000" dirty="0" err="1" smtClean="0">
                <a:latin typeface="+mn-lt"/>
              </a:rPr>
              <a:t>Niñas</a:t>
            </a:r>
            <a:r>
              <a:rPr lang="en-GB" sz="2000" dirty="0" smtClean="0">
                <a:latin typeface="+mn-lt"/>
              </a:rPr>
              <a:t> recently and hasn’t the slowdown in surface warming lasted a long time?</a:t>
            </a:r>
            <a:endParaRPr lang="en-GB" sz="2000" dirty="0">
              <a:latin typeface="+mn-lt"/>
            </a:endParaRPr>
          </a:p>
        </p:txBody>
      </p:sp>
    </p:spTree>
    <p:extLst>
      <p:ext uri="{BB962C8B-B14F-4D97-AF65-F5344CB8AC3E}">
        <p14:creationId xmlns:p14="http://schemas.microsoft.com/office/powerpoint/2010/main" val="17533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Development of a surface flux estimates</a:t>
            </a:r>
            <a:endParaRPr lang="en-GB" sz="3600" dirty="0"/>
          </a:p>
        </p:txBody>
      </p:sp>
      <p:sp>
        <p:nvSpPr>
          <p:cNvPr id="3" name="Content Placeholder 2"/>
          <p:cNvSpPr>
            <a:spLocks noGrp="1"/>
          </p:cNvSpPr>
          <p:nvPr>
            <p:ph idx="1"/>
          </p:nvPr>
        </p:nvSpPr>
        <p:spPr/>
        <p:txBody>
          <a:bodyPr/>
          <a:lstStyle/>
          <a:p>
            <a:r>
              <a:rPr lang="en-GB" dirty="0" smtClean="0"/>
              <a:t>See </a:t>
            </a:r>
            <a:r>
              <a:rPr lang="en-GB" dirty="0" err="1" smtClean="0"/>
              <a:t>Chunlei</a:t>
            </a:r>
            <a:r>
              <a:rPr lang="en-GB" dirty="0" smtClean="0"/>
              <a:t> </a:t>
            </a:r>
            <a:r>
              <a:rPr lang="en-GB" smtClean="0"/>
              <a:t>Liu talk</a:t>
            </a:r>
            <a:endParaRPr lang="en-GB" dirty="0"/>
          </a:p>
        </p:txBody>
      </p:sp>
    </p:spTree>
    <p:extLst>
      <p:ext uri="{BB962C8B-B14F-4D97-AF65-F5344CB8AC3E}">
        <p14:creationId xmlns:p14="http://schemas.microsoft.com/office/powerpoint/2010/main" val="2676457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52529" t="65641"/>
          <a:stretch/>
        </p:blipFill>
        <p:spPr>
          <a:xfrm>
            <a:off x="4716015" y="2594521"/>
            <a:ext cx="4101380" cy="3574753"/>
          </a:xfrm>
          <a:prstGeom prst="rect">
            <a:avLst/>
          </a:prstGeom>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52529" b="33873"/>
          <a:stretch/>
        </p:blipFill>
        <p:spPr>
          <a:xfrm>
            <a:off x="492549" y="356316"/>
            <a:ext cx="3575395" cy="5997628"/>
          </a:xfrm>
          <a:prstGeom prst="rect">
            <a:avLst/>
          </a:prstGeom>
        </p:spPr>
      </p:pic>
      <p:sp>
        <p:nvSpPr>
          <p:cNvPr id="2" name="Title 1"/>
          <p:cNvSpPr>
            <a:spLocks noGrp="1"/>
          </p:cNvSpPr>
          <p:nvPr>
            <p:ph type="title"/>
          </p:nvPr>
        </p:nvSpPr>
        <p:spPr>
          <a:xfrm>
            <a:off x="4024560" y="557808"/>
            <a:ext cx="4662239" cy="1143000"/>
          </a:xfrm>
        </p:spPr>
        <p:txBody>
          <a:bodyPr/>
          <a:lstStyle/>
          <a:p>
            <a:r>
              <a:rPr lang="en-GB" sz="3600" dirty="0" smtClean="0">
                <a:solidFill>
                  <a:srgbClr val="002060"/>
                </a:solidFill>
              </a:rPr>
              <a:t>Changes in top of atmosphere radiative fluxes since 1985</a:t>
            </a:r>
            <a:endParaRPr lang="en-GB" sz="3600" dirty="0">
              <a:solidFill>
                <a:srgbClr val="002060"/>
              </a:solidFill>
            </a:endParaRPr>
          </a:p>
        </p:txBody>
      </p:sp>
      <p:sp>
        <p:nvSpPr>
          <p:cNvPr id="4" name="TextBox 3"/>
          <p:cNvSpPr txBox="1"/>
          <p:nvPr/>
        </p:nvSpPr>
        <p:spPr>
          <a:xfrm>
            <a:off x="-2916832" y="3255367"/>
            <a:ext cx="6336704" cy="461665"/>
          </a:xfrm>
          <a:prstGeom prst="rect">
            <a:avLst/>
          </a:prstGeom>
          <a:noFill/>
          <a:scene3d>
            <a:camera prst="orthographicFront">
              <a:rot lat="0" lon="0" rev="5400000"/>
            </a:camera>
            <a:lightRig rig="threePt" dir="t"/>
          </a:scene3d>
        </p:spPr>
        <p:txBody>
          <a:bodyPr wrap="square" rtlCol="0">
            <a:spAutoFit/>
          </a:bodyPr>
          <a:lstStyle/>
          <a:p>
            <a:r>
              <a:rPr lang="en-GB" sz="2400" dirty="0" smtClean="0">
                <a:latin typeface="+mn-lt"/>
              </a:rPr>
              <a:t>Absorbed Solar  (Wm</a:t>
            </a:r>
            <a:r>
              <a:rPr lang="en-GB" sz="2400" baseline="30000" dirty="0" smtClean="0">
                <a:latin typeface="+mn-lt"/>
              </a:rPr>
              <a:t>-2</a:t>
            </a:r>
            <a:r>
              <a:rPr lang="en-GB" sz="2400" dirty="0" smtClean="0">
                <a:latin typeface="+mn-lt"/>
              </a:rPr>
              <a:t>)  Outgoing </a:t>
            </a:r>
            <a:r>
              <a:rPr lang="en-GB" sz="2400" dirty="0" err="1" smtClean="0">
                <a:latin typeface="+mn-lt"/>
              </a:rPr>
              <a:t>Longwave</a:t>
            </a:r>
            <a:endParaRPr lang="en-GB" sz="2400" dirty="0">
              <a:latin typeface="+mn-lt"/>
            </a:endParaRPr>
          </a:p>
        </p:txBody>
      </p:sp>
      <p:sp>
        <p:nvSpPr>
          <p:cNvPr id="6" name="TextBox 5"/>
          <p:cNvSpPr txBox="1"/>
          <p:nvPr/>
        </p:nvSpPr>
        <p:spPr>
          <a:xfrm>
            <a:off x="4716016" y="2132856"/>
            <a:ext cx="4101379" cy="461665"/>
          </a:xfrm>
          <a:prstGeom prst="rect">
            <a:avLst/>
          </a:prstGeom>
          <a:noFill/>
        </p:spPr>
        <p:txBody>
          <a:bodyPr wrap="square" rtlCol="0">
            <a:spAutoFit/>
          </a:bodyPr>
          <a:lstStyle/>
          <a:p>
            <a:r>
              <a:rPr lang="en-GB" sz="2400" dirty="0" smtClean="0">
                <a:latin typeface="+mn-lt"/>
              </a:rPr>
              <a:t>Net Imbalance Anomaly (Wm</a:t>
            </a:r>
            <a:r>
              <a:rPr lang="en-GB" sz="2400" baseline="30000" dirty="0" smtClean="0">
                <a:latin typeface="+mn-lt"/>
              </a:rPr>
              <a:t>-2</a:t>
            </a:r>
            <a:r>
              <a:rPr lang="en-GB" sz="2400" dirty="0" smtClean="0">
                <a:latin typeface="+mn-lt"/>
              </a:rPr>
              <a:t>)</a:t>
            </a:r>
            <a:endParaRPr lang="en-GB" sz="2400" dirty="0">
              <a:latin typeface="+mn-lt"/>
            </a:endParaRPr>
          </a:p>
        </p:txBody>
      </p:sp>
      <p:cxnSp>
        <p:nvCxnSpPr>
          <p:cNvPr id="8" name="Straight Arrow Connector 7"/>
          <p:cNvCxnSpPr/>
          <p:nvPr/>
        </p:nvCxnSpPr>
        <p:spPr bwMode="auto">
          <a:xfrm flipV="1">
            <a:off x="3995936" y="3717032"/>
            <a:ext cx="720080" cy="1008112"/>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3995936" y="2363688"/>
            <a:ext cx="720080" cy="1058906"/>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3" name="TextBox 2"/>
          <p:cNvSpPr txBox="1"/>
          <p:nvPr/>
        </p:nvSpPr>
        <p:spPr>
          <a:xfrm>
            <a:off x="4139953" y="6197242"/>
            <a:ext cx="4677442" cy="400110"/>
          </a:xfrm>
          <a:prstGeom prst="rect">
            <a:avLst/>
          </a:prstGeom>
          <a:noFill/>
        </p:spPr>
        <p:txBody>
          <a:bodyPr wrap="square" rtlCol="0">
            <a:spAutoFit/>
          </a:bodyPr>
          <a:lstStyle/>
          <a:p>
            <a:r>
              <a:rPr lang="en-GB" sz="2000" dirty="0" smtClean="0">
                <a:latin typeface="+mn-lt"/>
              </a:rPr>
              <a:t>Research in </a:t>
            </a:r>
            <a:r>
              <a:rPr lang="en-GB" sz="2000" dirty="0" smtClean="0">
                <a:latin typeface="+mn-lt"/>
                <a:hlinkClick r:id="rId3"/>
              </a:rPr>
              <a:t>DEEP-C project </a:t>
            </a:r>
            <a:r>
              <a:rPr lang="en-GB" sz="2000" dirty="0" smtClean="0">
                <a:latin typeface="+mn-lt"/>
              </a:rPr>
              <a:t>at Reading…</a:t>
            </a:r>
            <a:endParaRPr lang="en-GB" sz="2000" dirty="0">
              <a:latin typeface="+mn-lt"/>
            </a:endParaRPr>
          </a:p>
        </p:txBody>
      </p:sp>
      <p:sp>
        <p:nvSpPr>
          <p:cNvPr id="7" name="TextBox 6"/>
          <p:cNvSpPr txBox="1"/>
          <p:nvPr/>
        </p:nvSpPr>
        <p:spPr>
          <a:xfrm>
            <a:off x="2541463" y="5651956"/>
            <a:ext cx="1454473" cy="369332"/>
          </a:xfrm>
          <a:prstGeom prst="rect">
            <a:avLst/>
          </a:prstGeom>
          <a:noFill/>
        </p:spPr>
        <p:txBody>
          <a:bodyPr wrap="square" rtlCol="0">
            <a:spAutoFit/>
          </a:bodyPr>
          <a:lstStyle/>
          <a:p>
            <a:r>
              <a:rPr lang="en-GB" dirty="0" err="1" smtClean="0"/>
              <a:t>Chunlei</a:t>
            </a:r>
            <a:r>
              <a:rPr lang="en-GB" dirty="0" smtClean="0"/>
              <a:t> Liu</a:t>
            </a:r>
            <a:endParaRPr lang="en-GB" dirty="0"/>
          </a:p>
        </p:txBody>
      </p:sp>
    </p:spTree>
    <p:extLst>
      <p:ext uri="{BB962C8B-B14F-4D97-AF65-F5344CB8AC3E}">
        <p14:creationId xmlns:p14="http://schemas.microsoft.com/office/powerpoint/2010/main" val="935743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The Pacific Decadal Oscillation based on an empirical orthogonal function analysis of sea surface temperature anomalies with the global mean removed from 1900 to May 2013 in the 20[deg] N - 70[deg] N and 110[deg] E - 100[deg] W region of the North Pacif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1372"/>
            <a:ext cx="6247507" cy="5560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15051" y="5085184"/>
            <a:ext cx="2177429" cy="923330"/>
          </a:xfrm>
          <a:prstGeom prst="rect">
            <a:avLst/>
          </a:prstGeom>
          <a:noFill/>
        </p:spPr>
        <p:txBody>
          <a:bodyPr wrap="square" rtlCol="0">
            <a:spAutoFit/>
          </a:bodyPr>
          <a:lstStyle/>
          <a:p>
            <a:r>
              <a:rPr lang="en-GB" dirty="0" smtClean="0">
                <a:hlinkClick r:id="rId3"/>
              </a:rPr>
              <a:t>Goddard (2014) Nature Climate Change</a:t>
            </a:r>
            <a:endParaRPr lang="en-GB" dirty="0"/>
          </a:p>
        </p:txBody>
      </p:sp>
    </p:spTree>
    <p:extLst>
      <p:ext uri="{BB962C8B-B14F-4D97-AF65-F5344CB8AC3E}">
        <p14:creationId xmlns:p14="http://schemas.microsoft.com/office/powerpoint/2010/main" val="3860027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Behaviour of overlapping 10-year trends in the /`ENSO removed/' near-global (82.5[deg] N-70[deg] S) TLT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5715000" cy="4486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28184" y="688042"/>
            <a:ext cx="2555776" cy="5909310"/>
          </a:xfrm>
          <a:prstGeom prst="rect">
            <a:avLst/>
          </a:prstGeom>
        </p:spPr>
        <p:txBody>
          <a:bodyPr wrap="square">
            <a:spAutoFit/>
          </a:bodyPr>
          <a:lstStyle/>
          <a:p>
            <a:r>
              <a:rPr lang="en-GB" b="1" dirty="0" smtClean="0">
                <a:hlinkClick r:id="rId4"/>
              </a:rPr>
              <a:t>Santer et al. (2014) Nature </a:t>
            </a:r>
            <a:r>
              <a:rPr lang="en-GB" b="1" dirty="0" err="1" smtClean="0">
                <a:hlinkClick r:id="rId4"/>
              </a:rPr>
              <a:t>Geosci</a:t>
            </a:r>
            <a:endParaRPr lang="en-GB" b="1" dirty="0" smtClean="0"/>
          </a:p>
          <a:p>
            <a:r>
              <a:rPr lang="en-GB" b="1" dirty="0" smtClean="0"/>
              <a:t>Figure </a:t>
            </a:r>
            <a:r>
              <a:rPr lang="en-GB" b="1" dirty="0"/>
              <a:t>4: Behaviour of overlapping 10-year trends in the ‘ENSO removed’ near-global (82.5° N–70° S) TLT data</a:t>
            </a:r>
            <a:r>
              <a:rPr lang="en-GB" b="1" dirty="0" smtClean="0"/>
              <a:t>.</a:t>
            </a:r>
          </a:p>
          <a:p>
            <a:r>
              <a:rPr lang="en-GB" dirty="0"/>
              <a:t>Least-squares linear trends were calculated over 120 months, with overlap by all but one month; that is, the first trend is over January 1979–December 1988, the second trend over February 1979–January 1989, and so on. The last trend is over January 2003–December 2012.</a:t>
            </a:r>
          </a:p>
        </p:txBody>
      </p:sp>
    </p:spTree>
    <p:extLst>
      <p:ext uri="{BB962C8B-B14F-4D97-AF65-F5344CB8AC3E}">
        <p14:creationId xmlns:p14="http://schemas.microsoft.com/office/powerpoint/2010/main" val="156701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Updated external influences on climate and their impact on the CMIP5 model ru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3809"/>
            <a:ext cx="4752528" cy="6407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5877272"/>
            <a:ext cx="3384376" cy="646331"/>
          </a:xfrm>
          <a:prstGeom prst="rect">
            <a:avLst/>
          </a:prstGeom>
          <a:noFill/>
        </p:spPr>
        <p:txBody>
          <a:bodyPr wrap="square" rtlCol="0">
            <a:spAutoFit/>
          </a:bodyPr>
          <a:lstStyle/>
          <a:p>
            <a:r>
              <a:rPr lang="en-GB" dirty="0" smtClean="0">
                <a:hlinkClick r:id="rId4"/>
              </a:rPr>
              <a:t>Schmidt et al. (2014) Nature Geoscience</a:t>
            </a:r>
            <a:endParaRPr lang="en-GB" dirty="0"/>
          </a:p>
        </p:txBody>
      </p:sp>
    </p:spTree>
    <p:extLst>
      <p:ext uri="{BB962C8B-B14F-4D97-AF65-F5344CB8AC3E}">
        <p14:creationId xmlns:p14="http://schemas.microsoft.com/office/powerpoint/2010/main" val="2034631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solidFill>
                  <a:srgbClr val="002060"/>
                </a:solidFill>
              </a:rPr>
              <a:t>Is the temperature record wrong or are computer models inaccurate?</a:t>
            </a:r>
            <a:endParaRPr lang="en-GB" sz="3600" dirty="0">
              <a:solidFill>
                <a:srgbClr val="002060"/>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6558801"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4139952" y="2708920"/>
            <a:ext cx="1944216" cy="1080120"/>
          </a:xfrm>
          <a:prstGeom prst="ellipse">
            <a:avLst/>
          </a:prstGeom>
          <a:noFill/>
          <a:ln w="38100" cap="flat" cmpd="sng" algn="ctr">
            <a:solidFill>
              <a:srgbClr val="FF00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GB" sz="8600">
              <a:solidFill>
                <a:srgbClr val="FFFFFF"/>
              </a:solidFill>
              <a:latin typeface="Rdg Vesta" pitchFamily="50" charset="0"/>
            </a:endParaRPr>
          </a:p>
        </p:txBody>
      </p:sp>
      <p:cxnSp>
        <p:nvCxnSpPr>
          <p:cNvPr id="6" name="Straight Arrow Connector 5"/>
          <p:cNvCxnSpPr/>
          <p:nvPr/>
        </p:nvCxnSpPr>
        <p:spPr bwMode="auto">
          <a:xfrm>
            <a:off x="6228184" y="1628800"/>
            <a:ext cx="0" cy="1620180"/>
          </a:xfrm>
          <a:prstGeom prst="straightConnector1">
            <a:avLst/>
          </a:prstGeom>
          <a:solidFill>
            <a:schemeClr val="accent1"/>
          </a:solidFill>
          <a:ln w="76200" cap="flat" cmpd="sng" algn="ctr">
            <a:solidFill>
              <a:schemeClr val="accent5">
                <a:lumMod val="75000"/>
              </a:schemeClr>
            </a:solidFill>
            <a:prstDash val="solid"/>
            <a:round/>
            <a:headEnd type="arrow"/>
            <a:tailEnd type="arrow"/>
          </a:ln>
          <a:effectLst/>
        </p:spPr>
      </p:cxnSp>
      <p:sp>
        <p:nvSpPr>
          <p:cNvPr id="8" name="TextBox 7"/>
          <p:cNvSpPr txBox="1"/>
          <p:nvPr/>
        </p:nvSpPr>
        <p:spPr>
          <a:xfrm>
            <a:off x="6516216" y="1268760"/>
            <a:ext cx="2304256" cy="1938992"/>
          </a:xfrm>
          <a:prstGeom prst="rect">
            <a:avLst/>
          </a:prstGeom>
          <a:noFill/>
          <a:ln>
            <a:solidFill>
              <a:schemeClr val="accent5">
                <a:lumMod val="75000"/>
              </a:schemeClr>
            </a:solidFill>
          </a:ln>
        </p:spPr>
        <p:txBody>
          <a:bodyPr wrap="square" rtlCol="0">
            <a:spAutoFit/>
          </a:bodyPr>
          <a:lstStyle/>
          <a:p>
            <a:pPr algn="l"/>
            <a:r>
              <a:rPr lang="en-GB" sz="2000" dirty="0" smtClean="0">
                <a:latin typeface="+mn-lt"/>
              </a:rPr>
              <a:t>Can comparisons tell us about how sensitive climate is to radiative forcing? e.g. </a:t>
            </a:r>
            <a:r>
              <a:rPr lang="en-GB" sz="2000" dirty="0" smtClean="0">
                <a:latin typeface="+mn-lt"/>
                <a:hlinkClick r:id="rId3"/>
              </a:rPr>
              <a:t>Otto et al. (2013) </a:t>
            </a:r>
            <a:r>
              <a:rPr lang="en-GB" dirty="0" smtClean="0">
                <a:latin typeface="+mn-lt"/>
                <a:hlinkClick r:id="rId3"/>
              </a:rPr>
              <a:t>Nature </a:t>
            </a:r>
            <a:r>
              <a:rPr lang="en-GB" dirty="0" err="1" smtClean="0">
                <a:latin typeface="+mn-lt"/>
                <a:hlinkClick r:id="rId3"/>
              </a:rPr>
              <a:t>Geosci</a:t>
            </a:r>
            <a:endParaRPr lang="en-GB" dirty="0">
              <a:latin typeface="+mn-lt"/>
            </a:endParaRPr>
          </a:p>
        </p:txBody>
      </p:sp>
      <p:sp>
        <p:nvSpPr>
          <p:cNvPr id="10" name="TextBox 9"/>
          <p:cNvSpPr txBox="1"/>
          <p:nvPr/>
        </p:nvSpPr>
        <p:spPr>
          <a:xfrm>
            <a:off x="6515040" y="3429000"/>
            <a:ext cx="2304256" cy="2862322"/>
          </a:xfrm>
          <a:prstGeom prst="rect">
            <a:avLst/>
          </a:prstGeom>
          <a:noFill/>
          <a:ln>
            <a:solidFill>
              <a:srgbClr val="FF0000"/>
            </a:solidFill>
          </a:ln>
        </p:spPr>
        <p:txBody>
          <a:bodyPr wrap="square" rtlCol="0">
            <a:spAutoFit/>
          </a:bodyPr>
          <a:lstStyle/>
          <a:p>
            <a:pPr algn="l"/>
            <a:r>
              <a:rPr lang="en-GB" sz="2000" dirty="0" smtClean="0">
                <a:latin typeface="+mn-lt"/>
              </a:rPr>
              <a:t>Spatial infilling of data gaps influences trends in surface temperature (</a:t>
            </a:r>
            <a:r>
              <a:rPr lang="en-GB" sz="2000" dirty="0" err="1" smtClean="0">
                <a:latin typeface="+mn-lt"/>
                <a:hlinkClick r:id="rId4"/>
              </a:rPr>
              <a:t>Cowtan</a:t>
            </a:r>
            <a:r>
              <a:rPr lang="en-GB" sz="2000" dirty="0" smtClean="0">
                <a:latin typeface="+mn-lt"/>
                <a:hlinkClick r:id="rId4"/>
              </a:rPr>
              <a:t> </a:t>
            </a:r>
            <a:r>
              <a:rPr lang="en-GB" sz="2000" dirty="0">
                <a:latin typeface="+mn-lt"/>
                <a:hlinkClick r:id="rId4"/>
              </a:rPr>
              <a:t>&amp;</a:t>
            </a:r>
            <a:r>
              <a:rPr lang="en-GB" sz="2000" dirty="0" smtClean="0">
                <a:latin typeface="+mn-lt"/>
                <a:hlinkClick r:id="rId4"/>
              </a:rPr>
              <a:t> Way, 2013 QJRMS</a:t>
            </a:r>
            <a:r>
              <a:rPr lang="en-GB" sz="2000" dirty="0" smtClean="0">
                <a:latin typeface="+mn-lt"/>
              </a:rPr>
              <a:t>) and ocean heat content (</a:t>
            </a:r>
            <a:r>
              <a:rPr lang="en-GB" sz="2000" dirty="0" smtClean="0">
                <a:latin typeface="+mn-lt"/>
                <a:hlinkClick r:id="rId5"/>
              </a:rPr>
              <a:t>Lyman &amp; Johnson 2014 J. </a:t>
            </a:r>
            <a:r>
              <a:rPr lang="en-GB" sz="2000" dirty="0" err="1" smtClean="0">
                <a:latin typeface="+mn-lt"/>
                <a:hlinkClick r:id="rId5"/>
              </a:rPr>
              <a:t>Clim</a:t>
            </a:r>
            <a:r>
              <a:rPr lang="en-GB" sz="2000" dirty="0" smtClean="0">
                <a:latin typeface="+mn-lt"/>
                <a:hlinkClick r:id="rId5"/>
              </a:rPr>
              <a:t>.) </a:t>
            </a:r>
            <a:endParaRPr lang="en-GB" sz="2000" dirty="0">
              <a:latin typeface="+mn-lt"/>
            </a:endParaRPr>
          </a:p>
        </p:txBody>
      </p:sp>
      <p:cxnSp>
        <p:nvCxnSpPr>
          <p:cNvPr id="11" name="Straight Arrow Connector 10"/>
          <p:cNvCxnSpPr/>
          <p:nvPr/>
        </p:nvCxnSpPr>
        <p:spPr bwMode="auto">
          <a:xfrm flipH="1" flipV="1">
            <a:off x="5940152" y="3645024"/>
            <a:ext cx="574888"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4" name="TextBox 13"/>
          <p:cNvSpPr txBox="1"/>
          <p:nvPr/>
        </p:nvSpPr>
        <p:spPr>
          <a:xfrm>
            <a:off x="2915817" y="4797152"/>
            <a:ext cx="3168352" cy="369332"/>
          </a:xfrm>
          <a:prstGeom prst="rect">
            <a:avLst/>
          </a:prstGeom>
          <a:solidFill>
            <a:schemeClr val="bg1"/>
          </a:solidFill>
        </p:spPr>
        <p:txBody>
          <a:bodyPr wrap="square" rtlCol="0">
            <a:spAutoFit/>
          </a:bodyPr>
          <a:lstStyle/>
          <a:p>
            <a:r>
              <a:rPr lang="en-GB" dirty="0" smtClean="0"/>
              <a:t>           Graph by </a:t>
            </a:r>
            <a:r>
              <a:rPr lang="en-GB" dirty="0" err="1" smtClean="0"/>
              <a:t>Chunlei</a:t>
            </a:r>
            <a:r>
              <a:rPr lang="en-GB" dirty="0" smtClean="0"/>
              <a:t> Liu</a:t>
            </a:r>
            <a:endParaRPr lang="en-GB" dirty="0"/>
          </a:p>
        </p:txBody>
      </p:sp>
    </p:spTree>
    <p:extLst>
      <p:ext uri="{BB962C8B-B14F-4D97-AF65-F5344CB8AC3E}">
        <p14:creationId xmlns:p14="http://schemas.microsoft.com/office/powerpoint/2010/main" val="82759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lstStyle/>
          <a:p>
            <a:r>
              <a:rPr lang="en-GB" sz="4000" dirty="0" smtClean="0">
                <a:solidFill>
                  <a:srgbClr val="1861F4"/>
                </a:solidFill>
              </a:rPr>
              <a:t>Drop in minor radiative </a:t>
            </a:r>
            <a:r>
              <a:rPr lang="en-GB" sz="4000" dirty="0" err="1" smtClean="0">
                <a:solidFill>
                  <a:srgbClr val="1861F4"/>
                </a:solidFill>
              </a:rPr>
              <a:t>forcings</a:t>
            </a:r>
            <a:r>
              <a:rPr lang="en-GB" sz="4000" dirty="0" smtClean="0">
                <a:solidFill>
                  <a:srgbClr val="1861F4"/>
                </a:solidFill>
              </a:rPr>
              <a:t>?</a:t>
            </a:r>
            <a:endParaRPr lang="en-GB" sz="4000" dirty="0">
              <a:solidFill>
                <a:srgbClr val="1861F4"/>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185"/>
            <a:ext cx="9144000" cy="552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a:spLocks noChangeArrowheads="1"/>
          </p:cNvSpPr>
          <p:nvPr/>
        </p:nvSpPr>
        <p:spPr bwMode="auto">
          <a:xfrm>
            <a:off x="251520" y="6033482"/>
            <a:ext cx="8784976"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342900" indent="-342900" algn="r" eaLnBrk="1" hangingPunct="1">
              <a:buFont typeface="Arial" panose="020B0604020202020204" pitchFamily="34" charset="0"/>
              <a:buChar char="•"/>
            </a:pPr>
            <a:r>
              <a:rPr lang="en-GB" sz="2000" dirty="0" err="1">
                <a:solidFill>
                  <a:prstClr val="black"/>
                </a:solidFill>
                <a:hlinkClick r:id="rId3"/>
              </a:rPr>
              <a:t>Nisbet</a:t>
            </a:r>
            <a:r>
              <a:rPr lang="en-GB" sz="2000" dirty="0">
                <a:solidFill>
                  <a:prstClr val="black"/>
                </a:solidFill>
                <a:hlinkClick r:id="rId3"/>
              </a:rPr>
              <a:t> et al. (2014) Science </a:t>
            </a:r>
            <a:r>
              <a:rPr lang="en-GB" sz="2000" dirty="0">
                <a:solidFill>
                  <a:prstClr val="black"/>
                </a:solidFill>
              </a:rPr>
              <a:t>on </a:t>
            </a:r>
            <a:r>
              <a:rPr lang="en-GB" sz="2000" dirty="0" smtClean="0">
                <a:solidFill>
                  <a:prstClr val="black"/>
                </a:solidFill>
              </a:rPr>
              <a:t>Methane</a:t>
            </a:r>
            <a:endParaRPr lang="en-GB" sz="2000" dirty="0" smtClean="0">
              <a:solidFill>
                <a:prstClr val="black"/>
              </a:solidFill>
              <a:hlinkClick r:id="rId4"/>
            </a:endParaRPr>
          </a:p>
          <a:p>
            <a:pPr marL="342900" indent="-342900" algn="r" eaLnBrk="1" hangingPunct="1">
              <a:buFont typeface="Arial" panose="020B0604020202020204" pitchFamily="34" charset="0"/>
              <a:buChar char="•"/>
            </a:pPr>
            <a:r>
              <a:rPr lang="en-GB" sz="2000" dirty="0" smtClean="0">
                <a:solidFill>
                  <a:prstClr val="black"/>
                </a:solidFill>
                <a:hlinkClick r:id="rId4"/>
              </a:rPr>
              <a:t>Solomon et al. (2010) Science </a:t>
            </a:r>
            <a:r>
              <a:rPr lang="en-GB" sz="2000" dirty="0" smtClean="0">
                <a:solidFill>
                  <a:prstClr val="black"/>
                </a:solidFill>
              </a:rPr>
              <a:t>on Stratospheric Water Vapour</a:t>
            </a:r>
          </a:p>
        </p:txBody>
      </p:sp>
      <p:sp>
        <p:nvSpPr>
          <p:cNvPr id="3" name="Left Arrow 2"/>
          <p:cNvSpPr/>
          <p:nvPr/>
        </p:nvSpPr>
        <p:spPr>
          <a:xfrm>
            <a:off x="6804248" y="1772816"/>
            <a:ext cx="576064" cy="36004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bwMode="auto">
          <a:xfrm>
            <a:off x="1187624" y="2348880"/>
            <a:ext cx="1512168" cy="360040"/>
          </a:xfrm>
          <a:prstGeom prst="ellipse">
            <a:avLst/>
          </a:prstGeom>
          <a:noFill/>
          <a:ln w="25400" cap="flat" cmpd="sng" algn="ctr">
            <a:solidFill>
              <a:srgbClr val="A4620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8194" name="Picture 2" descr="Methane _Nisbet Et Al (2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453" y="2773872"/>
            <a:ext cx="3102312" cy="2239304"/>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bwMode="auto">
          <a:xfrm>
            <a:off x="1187624" y="1772816"/>
            <a:ext cx="1512168" cy="360040"/>
          </a:xfrm>
          <a:prstGeom prst="ellipse">
            <a:avLst/>
          </a:prstGeom>
          <a:noFill/>
          <a:ln w="254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8" name="Rectangle 17"/>
          <p:cNvSpPr/>
          <p:nvPr/>
        </p:nvSpPr>
        <p:spPr>
          <a:xfrm>
            <a:off x="6830496" y="5013176"/>
            <a:ext cx="1944216" cy="830997"/>
          </a:xfrm>
          <a:prstGeom prst="rect">
            <a:avLst/>
          </a:prstGeom>
        </p:spPr>
        <p:txBody>
          <a:bodyPr wrap="square">
            <a:spAutoFit/>
          </a:bodyPr>
          <a:lstStyle/>
          <a:p>
            <a:r>
              <a:rPr lang="en-GB" sz="2400" dirty="0">
                <a:solidFill>
                  <a:prstClr val="black"/>
                </a:solidFill>
                <a:latin typeface="+mn-lt"/>
                <a:hlinkClick r:id="rId6"/>
              </a:rPr>
              <a:t>IPCC (2013) Figure </a:t>
            </a:r>
            <a:r>
              <a:rPr lang="en-GB" sz="2400" dirty="0" smtClean="0">
                <a:solidFill>
                  <a:prstClr val="black"/>
                </a:solidFill>
                <a:latin typeface="+mn-lt"/>
                <a:hlinkClick r:id="rId6"/>
              </a:rPr>
              <a:t>8.18</a:t>
            </a:r>
            <a:r>
              <a:rPr lang="en-GB" sz="2400" dirty="0" smtClean="0">
                <a:solidFill>
                  <a:prstClr val="black"/>
                </a:solidFill>
                <a:latin typeface="+mn-lt"/>
              </a:rPr>
              <a:t> </a:t>
            </a:r>
            <a:endParaRPr lang="en-GB" sz="2400" dirty="0">
              <a:latin typeface="+mn-lt"/>
            </a:endParaRPr>
          </a:p>
        </p:txBody>
      </p:sp>
      <p:pic>
        <p:nvPicPr>
          <p:cNvPr id="14" name="Picture 2" descr="http://www.skepticalscience.com/images/Radiative_Forcing_Vapo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077072"/>
            <a:ext cx="3290687" cy="23042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flipV="1">
            <a:off x="1800000" y="1196752"/>
            <a:ext cx="4428184" cy="1692188"/>
          </a:xfrm>
          <a:prstGeom prst="line">
            <a:avLst/>
          </a:prstGeom>
          <a:solidFill>
            <a:schemeClr val="accent1"/>
          </a:solidFill>
          <a:ln w="12700" cap="sq" cmpd="sng" algn="ctr">
            <a:solidFill>
              <a:schemeClr val="bg1">
                <a:lumMod val="65000"/>
              </a:schemeClr>
            </a:solidFill>
            <a:prstDash val="solid"/>
            <a:round/>
            <a:headEnd type="none" w="med" len="med"/>
            <a:tailEnd type="none" w="med" len="med"/>
          </a:ln>
          <a:effectLst/>
        </p:spPr>
      </p:cxnSp>
      <p:cxnSp>
        <p:nvCxnSpPr>
          <p:cNvPr id="11" name="Straight Connector 10"/>
          <p:cNvCxnSpPr/>
          <p:nvPr/>
        </p:nvCxnSpPr>
        <p:spPr bwMode="auto">
          <a:xfrm flipV="1">
            <a:off x="4248000" y="1196752"/>
            <a:ext cx="2556248" cy="1692188"/>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13" name="Straight Connector 12"/>
          <p:cNvCxnSpPr/>
          <p:nvPr/>
        </p:nvCxnSpPr>
        <p:spPr bwMode="auto">
          <a:xfrm flipV="1">
            <a:off x="3419872" y="2888940"/>
            <a:ext cx="828128" cy="1404156"/>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15" name="Straight Connector 14"/>
          <p:cNvCxnSpPr/>
          <p:nvPr/>
        </p:nvCxnSpPr>
        <p:spPr bwMode="auto">
          <a:xfrm flipV="1">
            <a:off x="1053400" y="2888940"/>
            <a:ext cx="746600" cy="1404156"/>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5802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268144" cy="1143000"/>
          </a:xfrm>
        </p:spPr>
        <p:txBody>
          <a:bodyPr/>
          <a:lstStyle/>
          <a:p>
            <a:r>
              <a:rPr lang="en-GB" dirty="0" smtClean="0">
                <a:solidFill>
                  <a:srgbClr val="006699"/>
                </a:solidFill>
              </a:rPr>
              <a:t>Weaker Solar Output?</a:t>
            </a:r>
            <a:endParaRPr lang="en-GB" dirty="0">
              <a:solidFill>
                <a:srgbClr val="006699"/>
              </a:solidFill>
            </a:endParaRPr>
          </a:p>
        </p:txBody>
      </p:sp>
      <p:sp>
        <p:nvSpPr>
          <p:cNvPr id="6" name="Rectangle 5"/>
          <p:cNvSpPr/>
          <p:nvPr/>
        </p:nvSpPr>
        <p:spPr>
          <a:xfrm>
            <a:off x="539552" y="5946023"/>
            <a:ext cx="7632848" cy="369332"/>
          </a:xfrm>
          <a:prstGeom prst="rect">
            <a:avLst/>
          </a:prstGeom>
          <a:solidFill>
            <a:schemeClr val="bg1"/>
          </a:solidFill>
        </p:spPr>
        <p:txBody>
          <a:bodyPr wrap="square">
            <a:spAutoFit/>
          </a:bodyPr>
          <a:lstStyle/>
          <a:p>
            <a:r>
              <a:rPr lang="en-GB" u="sng" dirty="0" smtClean="0">
                <a:hlinkClick r:id="rId2"/>
              </a:rPr>
              <a:t>Hansen et al. (2013) PLOSONE</a:t>
            </a:r>
            <a:r>
              <a:rPr lang="en-GB" u="sng" dirty="0" smtClean="0"/>
              <a:t>; </a:t>
            </a:r>
            <a:r>
              <a:rPr lang="en-GB" dirty="0" smtClean="0"/>
              <a:t>see also </a:t>
            </a:r>
            <a:r>
              <a:rPr lang="en-GB" dirty="0" smtClean="0">
                <a:hlinkClick r:id="rId3"/>
              </a:rPr>
              <a:t>Kaufmann et al. (2011) PNAS </a:t>
            </a:r>
            <a:endParaRPr lang="en-GB" dirty="0"/>
          </a:p>
        </p:txBody>
      </p:sp>
      <p:cxnSp>
        <p:nvCxnSpPr>
          <p:cNvPr id="8" name="Straight Connector 7"/>
          <p:cNvCxnSpPr/>
          <p:nvPr/>
        </p:nvCxnSpPr>
        <p:spPr bwMode="auto">
          <a:xfrm flipV="1">
            <a:off x="8287069" y="2280662"/>
            <a:ext cx="0" cy="1369893"/>
          </a:xfrm>
          <a:prstGeom prst="line">
            <a:avLst/>
          </a:prstGeom>
          <a:solidFill>
            <a:schemeClr val="accent1"/>
          </a:solidFill>
          <a:ln w="63500" cap="flat" cmpd="sng" algn="ctr">
            <a:solidFill>
              <a:schemeClr val="tx2"/>
            </a:solidFill>
            <a:prstDash val="solid"/>
            <a:round/>
            <a:headEnd type="arrow" w="med" len="med"/>
            <a:tailEnd type="arrow" w="med" len="med"/>
          </a:ln>
          <a:effectLst/>
        </p:spPr>
      </p:cxnSp>
      <p:sp>
        <p:nvSpPr>
          <p:cNvPr id="10" name="TextBox 9"/>
          <p:cNvSpPr txBox="1"/>
          <p:nvPr/>
        </p:nvSpPr>
        <p:spPr>
          <a:xfrm>
            <a:off x="8323581" y="2570435"/>
            <a:ext cx="856931" cy="830997"/>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a:t>
            </a:r>
            <a:r>
              <a:rPr lang="en-GB" sz="2400" dirty="0" smtClean="0">
                <a:latin typeface="+mn-lt"/>
              </a:rPr>
              <a:t>0.5 Wm</a:t>
            </a:r>
            <a:r>
              <a:rPr lang="en-GB" sz="2400" baseline="30000" dirty="0" smtClean="0">
                <a:latin typeface="+mn-lt"/>
              </a:rPr>
              <a:t>-2</a:t>
            </a:r>
            <a:r>
              <a:rPr lang="en-GB" sz="2400" dirty="0" smtClean="0">
                <a:latin typeface="+mn-lt"/>
              </a:rPr>
              <a:t> </a:t>
            </a:r>
            <a:endParaRPr lang="en-GB" sz="2400" dirty="0">
              <a:latin typeface="+mn-lt"/>
            </a:endParaRPr>
          </a:p>
        </p:txBody>
      </p:sp>
      <p:pic>
        <p:nvPicPr>
          <p:cNvPr id="14" name="Picture 6" descr="noaa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206331"/>
            <a:ext cx="1376614" cy="13479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890602" y="1127646"/>
            <a:ext cx="6561718" cy="1077218"/>
          </a:xfrm>
          <a:prstGeom prst="rect">
            <a:avLst/>
          </a:prstGeom>
        </p:spPr>
        <p:txBody>
          <a:bodyPr wrap="square">
            <a:spAutoFit/>
          </a:bodyPr>
          <a:lstStyle/>
          <a:p>
            <a:pPr algn="l"/>
            <a:r>
              <a:rPr lang="en-GB" sz="3200" b="1" dirty="0" smtClean="0">
                <a:latin typeface="+mn-lt"/>
              </a:rPr>
              <a:t>IPCC: </a:t>
            </a:r>
            <a:r>
              <a:rPr lang="en-GB" sz="3200" dirty="0" smtClean="0">
                <a:latin typeface="+mn-lt"/>
              </a:rPr>
              <a:t>Solar Radiative Forcing change of  –0.04 Wm</a:t>
            </a:r>
            <a:r>
              <a:rPr lang="en-GB" sz="3200" baseline="30000" dirty="0" smtClean="0">
                <a:latin typeface="+mn-lt"/>
              </a:rPr>
              <a:t>-2</a:t>
            </a:r>
            <a:r>
              <a:rPr lang="en-GB" sz="3200" dirty="0" smtClean="0">
                <a:latin typeface="+mn-lt"/>
              </a:rPr>
              <a:t>  from 1986 to 2008</a:t>
            </a:r>
            <a:endParaRPr lang="en-GB" sz="3200" dirty="0">
              <a:latin typeface="+mn-lt"/>
            </a:endParaRPr>
          </a:p>
        </p:txBody>
      </p:sp>
      <p:pic>
        <p:nvPicPr>
          <p:cNvPr id="2054" name="Picture 6" descr="Left scale is the energy passing through an area perpendicular to Sun-Earth line. Averaged over Earth’s surface the absorbed solar energy is ~240 W/m2, so the full amplitude of measured solar variability is ~0.25 W/m2."/>
          <p:cNvPicPr>
            <a:picLocks noChangeAspect="1" noChangeArrowheads="1"/>
          </p:cNvPicPr>
          <p:nvPr/>
        </p:nvPicPr>
        <p:blipFill rotWithShape="1">
          <a:blip r:embed="rId5">
            <a:extLst>
              <a:ext uri="{28A0092B-C50C-407E-A947-70E740481C1C}">
                <a14:useLocalDpi xmlns:a14="http://schemas.microsoft.com/office/drawing/2010/main" val="0"/>
              </a:ext>
            </a:extLst>
          </a:blip>
          <a:srcRect b="44647"/>
          <a:stretch/>
        </p:blipFill>
        <p:spPr bwMode="auto">
          <a:xfrm>
            <a:off x="31143" y="2280663"/>
            <a:ext cx="9112858" cy="367387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009613" y="2564904"/>
            <a:ext cx="1152000" cy="923330"/>
          </a:xfrm>
          <a:prstGeom prst="rect">
            <a:avLst/>
          </a:prstGeom>
          <a:solidFill>
            <a:schemeClr val="bg1"/>
          </a:solidFill>
        </p:spPr>
        <p:txBody>
          <a:bodyPr wrap="square">
            <a:spAutoFit/>
          </a:bodyPr>
          <a:lstStyle/>
          <a:p>
            <a:r>
              <a:rPr lang="en-GB" dirty="0" smtClean="0"/>
              <a:t>Solar Radiative </a:t>
            </a:r>
            <a:r>
              <a:rPr lang="en-GB" dirty="0"/>
              <a:t>Forcing</a:t>
            </a:r>
          </a:p>
        </p:txBody>
      </p:sp>
    </p:spTree>
    <p:extLst>
      <p:ext uri="{BB962C8B-B14F-4D97-AF65-F5344CB8AC3E}">
        <p14:creationId xmlns:p14="http://schemas.microsoft.com/office/powerpoint/2010/main" val="1267473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Sarychev P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778" y="188935"/>
            <a:ext cx="3477677" cy="230396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onlinelibrary.wiley.com/store/10.1002/grl.50156/asset/image_n/grl50156-fig-0002.png?v=1&amp;t=hs7c7xa9&amp;s=d9eb22b8913b7d0f344019e982e3059fb17b5d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029067"/>
            <a:ext cx="27432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matechange2013.org/images/figures/WGI_AR5_Fig8-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484784"/>
            <a:ext cx="5744572" cy="4002981"/>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t="53740"/>
          <a:stretch/>
        </p:blipFill>
        <p:spPr bwMode="auto">
          <a:xfrm>
            <a:off x="5720975" y="2854998"/>
            <a:ext cx="3218326" cy="197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1" y="274638"/>
            <a:ext cx="3826767" cy="1143000"/>
          </a:xfrm>
        </p:spPr>
        <p:txBody>
          <a:bodyPr/>
          <a:lstStyle/>
          <a:p>
            <a:r>
              <a:rPr lang="en-GB" sz="4000" dirty="0" smtClean="0">
                <a:solidFill>
                  <a:srgbClr val="002060"/>
                </a:solidFill>
              </a:rPr>
              <a:t>Cooling from small volcanos?</a:t>
            </a:r>
            <a:endParaRPr lang="en-GB" sz="4000" dirty="0">
              <a:solidFill>
                <a:srgbClr val="002060"/>
              </a:solidFill>
            </a:endParaRPr>
          </a:p>
        </p:txBody>
      </p:sp>
      <p:sp>
        <p:nvSpPr>
          <p:cNvPr id="5" name="Oval 4"/>
          <p:cNvSpPr/>
          <p:nvPr/>
        </p:nvSpPr>
        <p:spPr bwMode="auto">
          <a:xfrm>
            <a:off x="3203848" y="4149080"/>
            <a:ext cx="2736304" cy="1358634"/>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6" name="AutoShape 4" descr="http://onlinelibrary.wiley.com/store/10.1002/grl.50156/asset/image_n/grl50156-fig-0001.png?v=1&amp;t=hs7c7x90&amp;s=45e26d6c1572fd1723f3aedf37d3d936c3fae58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ttp://onlinelibrary.wiley.com/store/10.1002/grl.50156/asset/image_n/grl50156-fig-0001.png?v=1&amp;t=hs7c7x90&amp;s=45e26d6c1572fd1723f3aedf37d3d936c3fae58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http://onlinelibrary.wiley.com/store/10.1002/grl.50156/asset/image_n/grl50156-fig-0001.png?v=1&amp;t=hs7c7x90&amp;s=45e26d6c1572fd1723f3aedf37d3d936c3fae58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307974" y="5805264"/>
            <a:ext cx="8642481" cy="646331"/>
          </a:xfrm>
          <a:prstGeom prst="rect">
            <a:avLst/>
          </a:prstGeom>
          <a:noFill/>
        </p:spPr>
        <p:txBody>
          <a:bodyPr wrap="square" rtlCol="0">
            <a:spAutoFit/>
          </a:bodyPr>
          <a:lstStyle/>
          <a:p>
            <a:r>
              <a:rPr lang="en-GB" dirty="0" smtClean="0"/>
              <a:t>Work by </a:t>
            </a:r>
            <a:r>
              <a:rPr lang="en-GB" dirty="0" smtClean="0">
                <a:hlinkClick r:id="rId6"/>
              </a:rPr>
              <a:t>Solomon et al. (2011) Science</a:t>
            </a:r>
            <a:r>
              <a:rPr lang="en-GB" dirty="0" smtClean="0"/>
              <a:t>; </a:t>
            </a:r>
            <a:r>
              <a:rPr lang="en-GB" dirty="0" smtClean="0">
                <a:hlinkClick r:id="rId7"/>
              </a:rPr>
              <a:t>Vernier et al. (2011) GRL</a:t>
            </a:r>
            <a:r>
              <a:rPr lang="en-GB" dirty="0" smtClean="0"/>
              <a:t>; </a:t>
            </a:r>
            <a:r>
              <a:rPr lang="en-GB" dirty="0" smtClean="0">
                <a:hlinkClick r:id="rId8"/>
              </a:rPr>
              <a:t>Fyfe et al. (2013) GRL</a:t>
            </a:r>
            <a:r>
              <a:rPr lang="en-GB" dirty="0" smtClean="0"/>
              <a:t>; </a:t>
            </a:r>
            <a:r>
              <a:rPr lang="en-GB" dirty="0" smtClean="0">
                <a:hlinkClick r:id="rId9"/>
              </a:rPr>
              <a:t>Schmidt et al. (2014) Nature </a:t>
            </a:r>
            <a:r>
              <a:rPr lang="en-GB" dirty="0" err="1" smtClean="0">
                <a:hlinkClick r:id="rId9"/>
              </a:rPr>
              <a:t>Geosci</a:t>
            </a:r>
            <a:r>
              <a:rPr lang="en-GB" dirty="0" smtClean="0"/>
              <a:t>; </a:t>
            </a:r>
            <a:r>
              <a:rPr lang="en-GB" dirty="0" smtClean="0">
                <a:hlinkClick r:id="rId10"/>
              </a:rPr>
              <a:t>Santer et al. (2014) Nature </a:t>
            </a:r>
            <a:r>
              <a:rPr lang="en-GB" dirty="0" err="1" smtClean="0">
                <a:hlinkClick r:id="rId10"/>
              </a:rPr>
              <a:t>Geosci</a:t>
            </a:r>
            <a:r>
              <a:rPr lang="en-GB" dirty="0" smtClean="0">
                <a:hlinkClick r:id="rId10"/>
              </a:rPr>
              <a:t>.</a:t>
            </a:r>
            <a:endParaRPr lang="en-GB" dirty="0"/>
          </a:p>
        </p:txBody>
      </p:sp>
      <p:sp>
        <p:nvSpPr>
          <p:cNvPr id="10" name="TextBox 9"/>
          <p:cNvSpPr txBox="1"/>
          <p:nvPr/>
        </p:nvSpPr>
        <p:spPr>
          <a:xfrm>
            <a:off x="436379" y="4797152"/>
            <a:ext cx="2623453" cy="369332"/>
          </a:xfrm>
          <a:prstGeom prst="rect">
            <a:avLst/>
          </a:prstGeom>
          <a:noFill/>
        </p:spPr>
        <p:txBody>
          <a:bodyPr wrap="square" rtlCol="0">
            <a:spAutoFit/>
          </a:bodyPr>
          <a:lstStyle/>
          <a:p>
            <a:pPr algn="l"/>
            <a:r>
              <a:rPr lang="en-GB" dirty="0" smtClean="0"/>
              <a:t>El </a:t>
            </a:r>
            <a:r>
              <a:rPr lang="en-GB" dirty="0" err="1" smtClean="0"/>
              <a:t>Chichon</a:t>
            </a:r>
            <a:r>
              <a:rPr lang="en-GB" dirty="0" smtClean="0"/>
              <a:t>      Pinatubo</a:t>
            </a:r>
            <a:endParaRPr lang="en-GB" dirty="0"/>
          </a:p>
        </p:txBody>
      </p:sp>
      <p:sp>
        <p:nvSpPr>
          <p:cNvPr id="15" name="TextBox 14"/>
          <p:cNvSpPr txBox="1"/>
          <p:nvPr/>
        </p:nvSpPr>
        <p:spPr>
          <a:xfrm>
            <a:off x="467544" y="5291916"/>
            <a:ext cx="2623453" cy="369332"/>
          </a:xfrm>
          <a:prstGeom prst="rect">
            <a:avLst/>
          </a:prstGeom>
          <a:noFill/>
        </p:spPr>
        <p:txBody>
          <a:bodyPr wrap="square" rtlCol="0">
            <a:spAutoFit/>
          </a:bodyPr>
          <a:lstStyle/>
          <a:p>
            <a:pPr algn="l"/>
            <a:r>
              <a:rPr lang="en-GB" dirty="0" smtClean="0"/>
              <a:t>IPCC (2013) Fig. 8.13</a:t>
            </a:r>
            <a:endParaRPr lang="en-GB" dirty="0"/>
          </a:p>
        </p:txBody>
      </p:sp>
    </p:spTree>
    <p:extLst>
      <p:ext uri="{BB962C8B-B14F-4D97-AF65-F5344CB8AC3E}">
        <p14:creationId xmlns:p14="http://schemas.microsoft.com/office/powerpoint/2010/main" val="300036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fade">
                                      <p:cBhvr>
                                        <p:cTn id="13"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2060"/>
                </a:solidFill>
              </a:rPr>
              <a:t>I</a:t>
            </a:r>
            <a:r>
              <a:rPr lang="en-GB" sz="3600" dirty="0" smtClean="0">
                <a:solidFill>
                  <a:srgbClr val="002060"/>
                </a:solidFill>
              </a:rPr>
              <a:t>ncreased </a:t>
            </a:r>
            <a:r>
              <a:rPr lang="en-GB" sz="3600" dirty="0">
                <a:solidFill>
                  <a:srgbClr val="002060"/>
                </a:solidFill>
              </a:rPr>
              <a:t>a</a:t>
            </a:r>
            <a:r>
              <a:rPr lang="en-GB" sz="3600" dirty="0" smtClean="0">
                <a:solidFill>
                  <a:srgbClr val="002060"/>
                </a:solidFill>
              </a:rPr>
              <a:t>erosol pollution over Asia?</a:t>
            </a:r>
            <a:endParaRPr lang="en-GB" sz="3600" dirty="0">
              <a:solidFill>
                <a:srgbClr val="002060"/>
              </a:solidFill>
            </a:endParaRPr>
          </a:p>
        </p:txBody>
      </p:sp>
      <p:pic>
        <p:nvPicPr>
          <p:cNvPr id="1026" name="Picture 2" descr="http://img.timeinc.net/time/daily/2009/0901/360_browncloud_0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295" y="1484784"/>
            <a:ext cx="4633023"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8851" y="4134485"/>
            <a:ext cx="2655407" cy="369332"/>
          </a:xfrm>
          <a:prstGeom prst="rect">
            <a:avLst/>
          </a:prstGeom>
        </p:spPr>
        <p:txBody>
          <a:bodyPr wrap="none">
            <a:spAutoFit/>
          </a:bodyPr>
          <a:lstStyle/>
          <a:p>
            <a:r>
              <a:rPr lang="en-GB" b="1" dirty="0"/>
              <a:t>ALEX HOFFORD / EPA</a:t>
            </a:r>
          </a:p>
        </p:txBody>
      </p:sp>
      <p:pic>
        <p:nvPicPr>
          <p:cNvPr id="1028" name="Picture 4" descr="The average trend in clear-sky radiative forcing as a function of cloud fraction at that location and season."/>
          <p:cNvPicPr>
            <a:picLocks noChangeAspect="1" noChangeArrowheads="1"/>
          </p:cNvPicPr>
          <p:nvPr/>
        </p:nvPicPr>
        <p:blipFill rotWithShape="1">
          <a:blip r:embed="rId3">
            <a:extLst>
              <a:ext uri="{28A0092B-C50C-407E-A947-70E740481C1C}">
                <a14:useLocalDpi xmlns:a14="http://schemas.microsoft.com/office/drawing/2010/main" val="0"/>
              </a:ext>
            </a:extLst>
          </a:blip>
          <a:srcRect r="50709" b="50000"/>
          <a:stretch/>
        </p:blipFill>
        <p:spPr bwMode="auto">
          <a:xfrm>
            <a:off x="251520" y="3958826"/>
            <a:ext cx="4264209" cy="256651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395536" y="1700808"/>
            <a:ext cx="3710759" cy="153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kern="0" dirty="0" smtClean="0"/>
              <a:t>Increased Asian aerosol offset by decreases elsewhere – little change in 2000s: </a:t>
            </a:r>
            <a:r>
              <a:rPr lang="en-GB" sz="2400" kern="0" dirty="0" smtClean="0">
                <a:hlinkClick r:id="rId4"/>
              </a:rPr>
              <a:t>Murphy (2013) Nature </a:t>
            </a:r>
            <a:r>
              <a:rPr lang="en-GB" sz="2400" kern="0" dirty="0" err="1" smtClean="0">
                <a:hlinkClick r:id="rId4"/>
              </a:rPr>
              <a:t>Geosci</a:t>
            </a:r>
            <a:r>
              <a:rPr lang="en-GB" sz="2400" kern="0" dirty="0" smtClean="0"/>
              <a:t> (below)</a:t>
            </a:r>
            <a:endParaRPr lang="en-GB" sz="2400" kern="0" dirty="0"/>
          </a:p>
        </p:txBody>
      </p:sp>
    </p:spTree>
    <p:extLst>
      <p:ext uri="{BB962C8B-B14F-4D97-AF65-F5344CB8AC3E}">
        <p14:creationId xmlns:p14="http://schemas.microsoft.com/office/powerpoint/2010/main" val="1354795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792162"/>
          </a:xfrm>
        </p:spPr>
        <p:txBody>
          <a:bodyPr rtlCol="0">
            <a:normAutofit fontScale="90000"/>
          </a:bodyPr>
          <a:lstStyle/>
          <a:p>
            <a:pPr fontAlgn="auto">
              <a:spcAft>
                <a:spcPts val="0"/>
              </a:spcAft>
              <a:defRPr/>
            </a:pPr>
            <a:r>
              <a:rPr lang="en-GB" dirty="0" smtClean="0"/>
              <a:t>Causes of Climate Change 1998-2012</a:t>
            </a:r>
            <a:endParaRPr lang="en-GB" dirty="0"/>
          </a:p>
        </p:txBody>
      </p:sp>
      <p:graphicFrame>
        <p:nvGraphicFramePr>
          <p:cNvPr id="4" name="Content Placeholder 3"/>
          <p:cNvGraphicFramePr>
            <a:graphicFrameLocks noGrp="1"/>
          </p:cNvGraphicFramePr>
          <p:nvPr>
            <p:ph idx="1"/>
          </p:nvPr>
        </p:nvGraphicFramePr>
        <p:xfrm>
          <a:off x="971550" y="1052513"/>
          <a:ext cx="7200800" cy="2494280"/>
        </p:xfrm>
        <a:graphic>
          <a:graphicData uri="http://schemas.openxmlformats.org/drawingml/2006/table">
            <a:tbl>
              <a:tblPr firstRow="1" bandRow="1">
                <a:tableStyleId>{5C22544A-7EE6-4342-B048-85BDC9FD1C3A}</a:tableStyleId>
              </a:tblPr>
              <a:tblGrid>
                <a:gridCol w="3600400"/>
                <a:gridCol w="3600400"/>
              </a:tblGrid>
              <a:tr h="370840">
                <a:tc>
                  <a:txBody>
                    <a:bodyPr/>
                    <a:lstStyle/>
                    <a:p>
                      <a:r>
                        <a:rPr lang="en-GB" dirty="0" smtClean="0"/>
                        <a:t>Cause</a:t>
                      </a:r>
                      <a:endParaRPr lang="en-GB" dirty="0"/>
                    </a:p>
                  </a:txBody>
                  <a:tcPr/>
                </a:tc>
                <a:tc>
                  <a:txBody>
                    <a:bodyPr/>
                    <a:lstStyle/>
                    <a:p>
                      <a:r>
                        <a:rPr lang="en-GB" dirty="0" smtClean="0"/>
                        <a:t>Estimated Change in Radiative</a:t>
                      </a:r>
                      <a:r>
                        <a:rPr lang="en-GB" baseline="0" dirty="0" smtClean="0"/>
                        <a:t> Forcing (W per </a:t>
                      </a:r>
                      <a:r>
                        <a:rPr lang="en-GB" baseline="0" dirty="0" err="1" smtClean="0"/>
                        <a:t>sq.m</a:t>
                      </a:r>
                      <a:r>
                        <a:rPr lang="en-GB" baseline="0" dirty="0" smtClean="0"/>
                        <a:t>)</a:t>
                      </a:r>
                      <a:r>
                        <a:rPr lang="en-GB" baseline="30000" dirty="0" smtClean="0">
                          <a:solidFill>
                            <a:srgbClr val="FF0000"/>
                          </a:solidFill>
                        </a:rPr>
                        <a:t>1</a:t>
                      </a:r>
                      <a:endParaRPr lang="en-GB" baseline="30000" dirty="0">
                        <a:solidFill>
                          <a:srgbClr val="FF0000"/>
                        </a:solidFill>
                      </a:endParaRPr>
                    </a:p>
                  </a:txBody>
                  <a:tcPr/>
                </a:tc>
              </a:tr>
              <a:tr h="370840">
                <a:tc>
                  <a:txBody>
                    <a:bodyPr/>
                    <a:lstStyle/>
                    <a:p>
                      <a:r>
                        <a:rPr lang="en-GB" dirty="0" smtClean="0"/>
                        <a:t>Greenhouse gases</a:t>
                      </a:r>
                      <a:endParaRPr lang="en-GB" dirty="0"/>
                    </a:p>
                  </a:txBody>
                  <a:tcPr/>
                </a:tc>
                <a:tc>
                  <a:txBody>
                    <a:bodyPr/>
                    <a:lstStyle/>
                    <a:p>
                      <a:r>
                        <a:rPr lang="en-GB" dirty="0" smtClean="0"/>
                        <a:t>+ 0.48</a:t>
                      </a:r>
                      <a:endParaRPr lang="en-GB" baseline="30000" dirty="0"/>
                    </a:p>
                  </a:txBody>
                  <a:tcPr/>
                </a:tc>
              </a:tr>
              <a:tr h="370840">
                <a:tc>
                  <a:txBody>
                    <a:bodyPr/>
                    <a:lstStyle/>
                    <a:p>
                      <a:r>
                        <a:rPr lang="en-GB" dirty="0" smtClean="0"/>
                        <a:t>Solar</a:t>
                      </a:r>
                      <a:endParaRPr lang="en-GB" dirty="0"/>
                    </a:p>
                  </a:txBody>
                  <a:tcPr/>
                </a:tc>
                <a:tc>
                  <a:txBody>
                    <a:bodyPr/>
                    <a:lstStyle/>
                    <a:p>
                      <a:r>
                        <a:rPr lang="en-GB" dirty="0" smtClean="0"/>
                        <a:t>– 0.16</a:t>
                      </a:r>
                      <a:endParaRPr lang="en-GB" dirty="0"/>
                    </a:p>
                  </a:txBody>
                  <a:tcPr/>
                </a:tc>
              </a:tr>
              <a:tr h="370840">
                <a:tc>
                  <a:txBody>
                    <a:bodyPr/>
                    <a:lstStyle/>
                    <a:p>
                      <a:r>
                        <a:rPr lang="en-GB" dirty="0" smtClean="0"/>
                        <a:t>Volcanoes</a:t>
                      </a:r>
                      <a:endParaRPr lang="en-GB" dirty="0"/>
                    </a:p>
                  </a:txBody>
                  <a:tcPr/>
                </a:tc>
                <a:tc>
                  <a:txBody>
                    <a:bodyPr/>
                    <a:lstStyle/>
                    <a:p>
                      <a:r>
                        <a:rPr lang="en-GB" dirty="0" smtClean="0"/>
                        <a:t>‒ 0.06</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Other (e.g. aerosols)</a:t>
                      </a:r>
                    </a:p>
                  </a:txBody>
                  <a:tcPr/>
                </a:tc>
                <a:tc>
                  <a:txBody>
                    <a:bodyPr/>
                    <a:lstStyle/>
                    <a:p>
                      <a:r>
                        <a:rPr lang="en-GB" dirty="0" smtClean="0"/>
                        <a:t>± ?</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TOTAL</a:t>
                      </a:r>
                    </a:p>
                  </a:txBody>
                  <a:tcPr/>
                </a:tc>
                <a:tc>
                  <a:txBody>
                    <a:bodyPr/>
                    <a:lstStyle/>
                    <a:p>
                      <a:r>
                        <a:rPr lang="en-GB" b="1" dirty="0" smtClean="0"/>
                        <a:t>+ 0.26 ± ?</a:t>
                      </a:r>
                      <a:endParaRPr lang="en-GB" b="1" dirty="0"/>
                    </a:p>
                  </a:txBody>
                  <a:tcPr/>
                </a:tc>
              </a:tr>
            </a:tbl>
          </a:graphicData>
        </a:graphic>
      </p:graphicFrame>
      <p:sp>
        <p:nvSpPr>
          <p:cNvPr id="14361" name="TextBox 4"/>
          <p:cNvSpPr txBox="1">
            <a:spLocks noChangeArrowheads="1"/>
          </p:cNvSpPr>
          <p:nvPr/>
        </p:nvSpPr>
        <p:spPr bwMode="auto">
          <a:xfrm>
            <a:off x="971550" y="3789363"/>
            <a:ext cx="6913563" cy="2246312"/>
          </a:xfrm>
          <a:prstGeom prst="rect">
            <a:avLst/>
          </a:prstGeom>
          <a:noFill/>
          <a:ln w="9525">
            <a:noFill/>
            <a:miter lim="800000"/>
            <a:headEnd/>
            <a:tailEnd/>
          </a:ln>
        </p:spPr>
        <p:txBody>
          <a:bodyPr>
            <a:spAutoFit/>
          </a:bodyPr>
          <a:lstStyle/>
          <a:p>
            <a:pPr marL="342900" indent="-342900" algn="l">
              <a:buFont typeface="Calibri" pitchFamily="34" charset="0"/>
              <a:buAutoNum type="arabicPeriod"/>
            </a:pPr>
            <a:r>
              <a:rPr lang="en-GB" sz="2000" dirty="0">
                <a:solidFill>
                  <a:prstClr val="black"/>
                </a:solidFill>
                <a:latin typeface="Calibri" pitchFamily="34" charset="0"/>
              </a:rPr>
              <a:t>Since 1998 natural factors have </a:t>
            </a:r>
            <a:r>
              <a:rPr lang="en-GB" sz="2000" b="1" dirty="0">
                <a:solidFill>
                  <a:prstClr val="black"/>
                </a:solidFill>
                <a:latin typeface="Calibri" pitchFamily="34" charset="0"/>
              </a:rPr>
              <a:t>masked </a:t>
            </a:r>
            <a:r>
              <a:rPr lang="en-GB" sz="2000" dirty="0">
                <a:solidFill>
                  <a:prstClr val="black"/>
                </a:solidFill>
                <a:latin typeface="Calibri" pitchFamily="34" charset="0"/>
              </a:rPr>
              <a:t>some of the greenhouse gas warming influence</a:t>
            </a:r>
          </a:p>
          <a:p>
            <a:pPr marL="342900" indent="-342900" algn="l">
              <a:buFont typeface="Calibri" pitchFamily="34" charset="0"/>
              <a:buAutoNum type="arabicPeriod"/>
            </a:pPr>
            <a:endParaRPr lang="en-GB" sz="2000" dirty="0">
              <a:solidFill>
                <a:prstClr val="black"/>
              </a:solidFill>
              <a:latin typeface="Calibri" pitchFamily="34" charset="0"/>
            </a:endParaRPr>
          </a:p>
          <a:p>
            <a:pPr marL="342900" indent="-342900" algn="l">
              <a:buFont typeface="Calibri" pitchFamily="34" charset="0"/>
              <a:buAutoNum type="arabicPeriod"/>
            </a:pPr>
            <a:r>
              <a:rPr lang="en-GB" sz="2000" dirty="0">
                <a:solidFill>
                  <a:prstClr val="black"/>
                </a:solidFill>
                <a:latin typeface="Calibri" pitchFamily="34" charset="0"/>
              </a:rPr>
              <a:t>In the 1990s natural factors (especially recovery from Mt. Pinatubo) </a:t>
            </a:r>
            <a:r>
              <a:rPr lang="en-GB" sz="2000" b="1" dirty="0">
                <a:solidFill>
                  <a:prstClr val="black"/>
                </a:solidFill>
                <a:latin typeface="Calibri" pitchFamily="34" charset="0"/>
              </a:rPr>
              <a:t>added</a:t>
            </a:r>
            <a:r>
              <a:rPr lang="en-GB" sz="2000" dirty="0">
                <a:solidFill>
                  <a:prstClr val="black"/>
                </a:solidFill>
                <a:latin typeface="Calibri" pitchFamily="34" charset="0"/>
              </a:rPr>
              <a:t> to the greenhouse warming influence</a:t>
            </a:r>
          </a:p>
          <a:p>
            <a:pPr marL="342900" indent="-342900" algn="l">
              <a:buFont typeface="Calibri" pitchFamily="34" charset="0"/>
              <a:buAutoNum type="arabicPeriod"/>
            </a:pPr>
            <a:endParaRPr lang="en-GB" sz="2000" dirty="0">
              <a:solidFill>
                <a:prstClr val="black"/>
              </a:solidFill>
              <a:latin typeface="Calibri" pitchFamily="34" charset="0"/>
            </a:endParaRPr>
          </a:p>
          <a:p>
            <a:pPr marL="342900" indent="-342900" algn="l">
              <a:buFont typeface="Calibri" pitchFamily="34" charset="0"/>
              <a:buAutoNum type="arabicPeriod"/>
            </a:pPr>
            <a:r>
              <a:rPr lang="en-GB" sz="2000" dirty="0">
                <a:solidFill>
                  <a:prstClr val="black"/>
                </a:solidFill>
                <a:latin typeface="Calibri" pitchFamily="34" charset="0"/>
              </a:rPr>
              <a:t>Little overall influence of natural factors since the </a:t>
            </a:r>
            <a:r>
              <a:rPr lang="en-GB" sz="2000" dirty="0" smtClean="0">
                <a:solidFill>
                  <a:prstClr val="black"/>
                </a:solidFill>
                <a:latin typeface="Calibri" pitchFamily="34" charset="0"/>
              </a:rPr>
              <a:t>1950s </a:t>
            </a:r>
            <a:endParaRPr lang="en-GB" sz="2000" dirty="0">
              <a:solidFill>
                <a:prstClr val="black"/>
              </a:solidFill>
              <a:latin typeface="Calibri" pitchFamily="34" charset="0"/>
            </a:endParaRPr>
          </a:p>
        </p:txBody>
      </p:sp>
      <p:sp>
        <p:nvSpPr>
          <p:cNvPr id="14362" name="TextBox 5"/>
          <p:cNvSpPr txBox="1">
            <a:spLocks noChangeArrowheads="1"/>
          </p:cNvSpPr>
          <p:nvPr/>
        </p:nvSpPr>
        <p:spPr bwMode="auto">
          <a:xfrm>
            <a:off x="5927725" y="6488113"/>
            <a:ext cx="3216275" cy="369887"/>
          </a:xfrm>
          <a:prstGeom prst="rect">
            <a:avLst/>
          </a:prstGeom>
          <a:noFill/>
          <a:ln w="9525">
            <a:noFill/>
            <a:miter lim="800000"/>
            <a:headEnd/>
            <a:tailEnd/>
          </a:ln>
        </p:spPr>
        <p:txBody>
          <a:bodyPr wrap="none">
            <a:spAutoFit/>
          </a:bodyPr>
          <a:lstStyle/>
          <a:p>
            <a:r>
              <a:rPr lang="en-GB" sz="1800" i="1" dirty="0">
                <a:solidFill>
                  <a:prstClr val="black"/>
                </a:solidFill>
                <a:latin typeface="Calibri" pitchFamily="34" charset="0"/>
              </a:rPr>
              <a:t>Piers Forster, University of Leeds</a:t>
            </a:r>
          </a:p>
        </p:txBody>
      </p:sp>
      <p:sp>
        <p:nvSpPr>
          <p:cNvPr id="14363" name="TextBox 9"/>
          <p:cNvSpPr txBox="1">
            <a:spLocks noChangeArrowheads="1"/>
          </p:cNvSpPr>
          <p:nvPr/>
        </p:nvSpPr>
        <p:spPr bwMode="auto">
          <a:xfrm>
            <a:off x="107950" y="6211888"/>
            <a:ext cx="4211638" cy="646112"/>
          </a:xfrm>
          <a:prstGeom prst="rect">
            <a:avLst/>
          </a:prstGeom>
          <a:noFill/>
          <a:ln w="9525">
            <a:noFill/>
            <a:miter lim="800000"/>
            <a:headEnd/>
            <a:tailEnd/>
          </a:ln>
        </p:spPr>
        <p:txBody>
          <a:bodyPr>
            <a:spAutoFit/>
          </a:bodyPr>
          <a:lstStyle/>
          <a:p>
            <a:r>
              <a:rPr lang="en-GB" sz="1800" baseline="30000">
                <a:solidFill>
                  <a:srgbClr val="FF0000"/>
                </a:solidFill>
                <a:latin typeface="Calibri" pitchFamily="34" charset="0"/>
              </a:rPr>
              <a:t>1 </a:t>
            </a:r>
            <a:r>
              <a:rPr lang="en-GB" sz="1800">
                <a:solidFill>
                  <a:srgbClr val="FF0000"/>
                </a:solidFill>
                <a:latin typeface="Calibri" pitchFamily="34" charset="0"/>
              </a:rPr>
              <a:t>Quantifying other forcings and</a:t>
            </a:r>
          </a:p>
          <a:p>
            <a:r>
              <a:rPr lang="en-GB" sz="1800">
                <a:solidFill>
                  <a:srgbClr val="FF0000"/>
                </a:solidFill>
                <a:latin typeface="Calibri" pitchFamily="34" charset="0"/>
              </a:rPr>
              <a:t> uncertainties is ongoing research </a:t>
            </a:r>
          </a:p>
        </p:txBody>
      </p:sp>
    </p:spTree>
    <p:extLst>
      <p:ext uri="{BB962C8B-B14F-4D97-AF65-F5344CB8AC3E}">
        <p14:creationId xmlns:p14="http://schemas.microsoft.com/office/powerpoint/2010/main" val="2078283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0" cap="flat" cmpd="sng" algn="ctr">
          <a:solidFill>
            <a:schemeClr val="accent2"/>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0" cap="flat" cmpd="sng" algn="ctr">
          <a:solidFill>
            <a:schemeClr val="accent2"/>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9492</TotalTime>
  <Words>1758</Words>
  <Application>Microsoft Office PowerPoint</Application>
  <PresentationFormat>On-screen Show (4:3)</PresentationFormat>
  <Paragraphs>222</Paragraphs>
  <Slides>34</Slides>
  <Notes>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1_Default Design</vt:lpstr>
      <vt:lpstr>Office Theme</vt:lpstr>
      <vt:lpstr>PowerPoint Presentation</vt:lpstr>
      <vt:lpstr>Global Warming……</vt:lpstr>
      <vt:lpstr>We’ve just had less El Niños?</vt:lpstr>
      <vt:lpstr>Is the temperature record wrong or are computer models inaccurate?</vt:lpstr>
      <vt:lpstr>Drop in minor radiative forcings?</vt:lpstr>
      <vt:lpstr>Weaker Solar Output?</vt:lpstr>
      <vt:lpstr>Cooling from small volcanos?</vt:lpstr>
      <vt:lpstr>Increased aerosol pollution over Asia?</vt:lpstr>
      <vt:lpstr>Causes of Climate Change 1998-2012</vt:lpstr>
      <vt:lpstr>Combining Earth Radiation Budget  and Ocean Heat Content data</vt:lpstr>
      <vt:lpstr>Reduced rate of sea level rise?</vt:lpstr>
      <vt:lpstr>Climate models simulate decades with little surface warming despite CO2 increases</vt:lpstr>
      <vt:lpstr>Role of Pacific Ocean Natural Variability</vt:lpstr>
      <vt:lpstr>PowerPoint Presentation</vt:lpstr>
      <vt:lpstr>PowerPoint Presentation</vt:lpstr>
      <vt:lpstr>WP1 - Planned work</vt:lpstr>
      <vt:lpstr>WP1 Objectives/Deliverables</vt:lpstr>
      <vt:lpstr>DEEP-C Work Plan</vt:lpstr>
      <vt:lpstr>PowerPoint Presentation</vt:lpstr>
      <vt:lpstr>Reconstructing global radiative fluxes prior to 2000</vt:lpstr>
      <vt:lpstr>Use reanalyses or models to bridge gaps in record (1993 and 1999/2000)</vt:lpstr>
      <vt:lpstr>Net Imbalance Anomaly (Wm-2)</vt:lpstr>
      <vt:lpstr>PowerPoint Presentation</vt:lpstr>
      <vt:lpstr>PowerPoint Presentation</vt:lpstr>
      <vt:lpstr>PowerPoint Presentation</vt:lpstr>
      <vt:lpstr>PowerPoint Presentation</vt:lpstr>
      <vt:lpstr>Preliminary results</vt:lpstr>
      <vt:lpstr>Dissemination Activities</vt:lpstr>
      <vt:lpstr>PowerPoint Presentation</vt:lpstr>
      <vt:lpstr>Development of a surface flux estimates</vt:lpstr>
      <vt:lpstr>Changes in top of atmosphere radiative fluxes since 1985</vt:lpstr>
      <vt:lpstr>PowerPoint Presentation</vt:lpstr>
      <vt:lpstr>PowerPoint Presentation</vt:lpstr>
      <vt:lpstr>PowerPoint Presentation</vt:lpstr>
    </vt:vector>
  </TitlesOfParts>
  <Company>ESSC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SINERGEE</dc:title>
  <dc:creator>Allan and Slingo</dc:creator>
  <cp:lastModifiedBy>Richard Allan</cp:lastModifiedBy>
  <cp:revision>1545</cp:revision>
  <cp:lastPrinted>2001-12-18T09:43:01Z</cp:lastPrinted>
  <dcterms:created xsi:type="dcterms:W3CDTF">2001-08-31T10:10:14Z</dcterms:created>
  <dcterms:modified xsi:type="dcterms:W3CDTF">2014-03-27T11:48:21Z</dcterms:modified>
</cp:coreProperties>
</file>