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99" r:id="rId2"/>
    <p:sldId id="713" r:id="rId3"/>
    <p:sldId id="787" r:id="rId4"/>
    <p:sldId id="761" r:id="rId5"/>
    <p:sldId id="760" r:id="rId6"/>
    <p:sldId id="790" r:id="rId7"/>
    <p:sldId id="762" r:id="rId8"/>
    <p:sldId id="763" r:id="rId9"/>
    <p:sldId id="764" r:id="rId10"/>
    <p:sldId id="729" r:id="rId11"/>
    <p:sldId id="772" r:id="rId12"/>
    <p:sldId id="731" r:id="rId13"/>
    <p:sldId id="793" r:id="rId14"/>
    <p:sldId id="784" r:id="rId15"/>
    <p:sldId id="785" r:id="rId16"/>
    <p:sldId id="786" r:id="rId17"/>
    <p:sldId id="778" r:id="rId18"/>
    <p:sldId id="773" r:id="rId19"/>
    <p:sldId id="774" r:id="rId20"/>
    <p:sldId id="775" r:id="rId21"/>
    <p:sldId id="757" r:id="rId22"/>
    <p:sldId id="733" r:id="rId23"/>
    <p:sldId id="777" r:id="rId24"/>
    <p:sldId id="782" r:id="rId25"/>
    <p:sldId id="789" r:id="rId26"/>
    <p:sldId id="791" r:id="rId27"/>
    <p:sldId id="792" r:id="rId28"/>
    <p:sldId id="781" r:id="rId29"/>
    <p:sldId id="738" r:id="rId30"/>
    <p:sldId id="783" r:id="rId31"/>
    <p:sldId id="780" r:id="rId32"/>
  </p:sldIdLst>
  <p:sldSz cx="9144000" cy="6858000" type="screen4x3"/>
  <p:notesSz cx="6781800" cy="9918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a:srgbClr val="4D4D4D"/>
    <a:srgbClr val="000066"/>
    <a:srgbClr val="000099"/>
    <a:srgbClr val="CCFFCC"/>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93356" autoAdjust="0"/>
  </p:normalViewPr>
  <p:slideViewPr>
    <p:cSldViewPr>
      <p:cViewPr>
        <p:scale>
          <a:sx n="66" d="100"/>
          <a:sy n="66" d="100"/>
        </p:scale>
        <p:origin x="-1014"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109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EE49E4F-39CB-4250-AEFA-333BB33C8965}" type="slidenum">
              <a:rPr lang="en-US"/>
              <a:pPr>
                <a:defRPr/>
              </a:pPr>
              <a:t>‹#›</a:t>
            </a:fld>
            <a:endParaRPr lang="en-US"/>
          </a:p>
        </p:txBody>
      </p:sp>
    </p:spTree>
    <p:extLst>
      <p:ext uri="{BB962C8B-B14F-4D97-AF65-F5344CB8AC3E}">
        <p14:creationId xmlns:p14="http://schemas.microsoft.com/office/powerpoint/2010/main" val="47106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4ECD1308-A7E6-4558-B8E8-9BAE2457B4B3}" type="slidenum">
              <a:rPr lang="en-US"/>
              <a:pPr>
                <a:defRPr/>
              </a:pPr>
              <a:t>‹#›</a:t>
            </a:fld>
            <a:endParaRPr lang="en-US"/>
          </a:p>
        </p:txBody>
      </p:sp>
    </p:spTree>
    <p:extLst>
      <p:ext uri="{BB962C8B-B14F-4D97-AF65-F5344CB8AC3E}">
        <p14:creationId xmlns:p14="http://schemas.microsoft.com/office/powerpoint/2010/main" val="1382014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0F262AEF-210F-425D-9012-913CA262E8FD}" type="slidenum">
              <a:rPr lang="en-US" smtClean="0">
                <a:latin typeface="Arial" charset="0"/>
              </a:rPr>
              <a:pPr/>
              <a:t>1</a:t>
            </a:fld>
            <a:endParaRPr lang="en-US" smtClean="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marL="228600" indent="-228600" eaLnBrk="1" hangingPunct="1"/>
            <a:r>
              <a:rPr lang="en-GB" smtClean="0">
                <a:latin typeface="Arial" charset="0"/>
              </a:rPr>
              <a:t>Projected Responses in Extreme Precipitation and Atmospheric Radiative Energy</a:t>
            </a:r>
          </a:p>
          <a:p>
            <a:pPr marL="228600" indent="-228600" eaLnBrk="1" hangingPunct="1">
              <a:buFontTx/>
              <a:buAutoNum type="arabicParenR"/>
            </a:pPr>
            <a:r>
              <a:rPr lang="en-GB" smtClean="0">
                <a:latin typeface="Arial" charset="0"/>
              </a:rPr>
              <a:t>Energetics response</a:t>
            </a:r>
          </a:p>
          <a:p>
            <a:pPr marL="228600" indent="-228600" eaLnBrk="1" hangingPunct="1">
              <a:buFontTx/>
              <a:buAutoNum type="arabicParenR"/>
            </a:pPr>
            <a:r>
              <a:rPr lang="en-US" smtClean="0">
                <a:latin typeface="Arial" charset="0"/>
              </a:rPr>
              <a:t>Wet/dry responses</a:t>
            </a:r>
          </a:p>
          <a:p>
            <a:pPr marL="228600" indent="-228600" eaLnBrk="1" hangingPunct="1">
              <a:buFontTx/>
              <a:buAutoNum type="arabicParenR"/>
            </a:pPr>
            <a:r>
              <a:rPr lang="en-US" smtClean="0">
                <a:latin typeface="Arial" charset="0"/>
              </a:rPr>
              <a:t>Intense rainfall</a:t>
            </a:r>
          </a:p>
          <a:p>
            <a:pPr marL="228600" indent="-228600" eaLnBrk="1" hangingPunct="1">
              <a:buFontTx/>
              <a:buAutoNum type="arabicParenR"/>
            </a:pPr>
            <a:r>
              <a:rPr lang="en-US" smtClean="0">
                <a:latin typeface="Arial" charset="0"/>
              </a:rPr>
              <a:t>Transient responses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41750" y="9421813"/>
            <a:ext cx="2938463" cy="495300"/>
          </a:xfrm>
          <a:prstGeom prst="rect">
            <a:avLst/>
          </a:prstGeom>
          <a:noFill/>
          <a:ln w="9525">
            <a:noFill/>
            <a:miter lim="800000"/>
            <a:headEnd/>
            <a:tailEnd/>
          </a:ln>
        </p:spPr>
        <p:txBody>
          <a:bodyPr anchor="b"/>
          <a:lstStyle/>
          <a:p>
            <a:pPr algn="r"/>
            <a:fld id="{24697C42-47C2-4ED4-A9FD-B09094F3A02F}" type="slidenum">
              <a:rPr lang="en-US" sz="1200"/>
              <a:pPr algn="r"/>
              <a:t>2</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GB" smtClean="0">
                <a:latin typeface="Arial" charset="0"/>
              </a:rPr>
              <a:t>Intro stuff – current understanding of the nature and importance of the problem: the water cycle is changing and vulnerability is inevitable…</a:t>
            </a:r>
          </a:p>
          <a:p>
            <a:pPr eaLnBrk="1" hangingPunct="1"/>
            <a:r>
              <a:rPr lang="en-GB" smtClean="0">
                <a:latin typeface="Arial" charset="0"/>
              </a:rPr>
              <a:t>Model projections/intro</a:t>
            </a:r>
          </a:p>
          <a:p>
            <a:pPr eaLnBrk="1" hangingPunct="1"/>
            <a:r>
              <a:rPr lang="en-GB" smtClean="0">
                <a:latin typeface="Arial" charset="0"/>
              </a:rPr>
              <a:t>Water vapour</a:t>
            </a:r>
          </a:p>
          <a:p>
            <a:pPr eaLnBrk="1" hangingPunct="1"/>
            <a:r>
              <a:rPr lang="en-GB" smtClean="0">
                <a:latin typeface="Arial" charset="0"/>
              </a:rPr>
              <a:t>Intense rainfall events</a:t>
            </a:r>
          </a:p>
          <a:p>
            <a:pPr eaLnBrk="1" hangingPunct="1"/>
            <a:r>
              <a:rPr lang="en-GB" smtClean="0">
                <a:latin typeface="Arial" charset="0"/>
              </a:rPr>
              <a:t>Evaporation</a:t>
            </a:r>
          </a:p>
          <a:p>
            <a:pPr eaLnBrk="1" hangingPunct="1"/>
            <a:r>
              <a:rPr lang="en-GB" smtClean="0">
                <a:latin typeface="Arial" charset="0"/>
              </a:rPr>
              <a:t>Soil Moisture</a:t>
            </a:r>
          </a:p>
          <a:p>
            <a:pPr eaLnBrk="1" hangingPunct="1"/>
            <a:r>
              <a:rPr lang="en-GB" smtClean="0">
                <a:latin typeface="Arial" charset="0"/>
              </a:rPr>
              <a:t>Precipitation and extremes</a:t>
            </a:r>
          </a:p>
          <a:p>
            <a:pPr eaLnBrk="1" hangingPunct="1"/>
            <a:r>
              <a:rPr lang="en-GB" smtClean="0">
                <a:latin typeface="Arial" charset="0"/>
              </a:rPr>
              <a:t>Anticipated large-scale responses</a:t>
            </a:r>
          </a:p>
          <a:p>
            <a:pPr eaLnBrk="1" hangingPunct="1"/>
            <a:r>
              <a:rPr lang="en-GB" smtClean="0">
                <a:latin typeface="Arial" charset="0"/>
              </a:rPr>
              <a:t>Toward regional responses</a:t>
            </a:r>
          </a:p>
          <a:p>
            <a:pPr eaLnBrk="1" hangingPunct="1"/>
            <a:r>
              <a:rPr lang="en-GB" smtClean="0">
                <a:latin typeface="Arial" charset="0"/>
              </a:rPr>
              <a:t>Unanswered questions</a:t>
            </a:r>
          </a:p>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41750" y="9421813"/>
            <a:ext cx="2938463" cy="495300"/>
          </a:xfrm>
          <a:prstGeom prst="rect">
            <a:avLst/>
          </a:prstGeom>
          <a:noFill/>
          <a:ln w="9525">
            <a:noFill/>
            <a:miter lim="800000"/>
            <a:headEnd/>
            <a:tailEnd/>
          </a:ln>
        </p:spPr>
        <p:txBody>
          <a:bodyPr anchor="b"/>
          <a:lstStyle/>
          <a:p>
            <a:pPr algn="r"/>
            <a:fld id="{EACFD066-5036-4A29-9E18-D2EC2E97ECE9}" type="slidenum">
              <a:rPr lang="en-US" sz="1200"/>
              <a:pPr algn="r"/>
              <a:t>3</a:t>
            </a:fld>
            <a:endParaRPr lang="en-US" sz="1200"/>
          </a:p>
        </p:txBody>
      </p:sp>
      <p:sp>
        <p:nvSpPr>
          <p:cNvPr id="21506" name="Rectangle 2"/>
          <p:cNvSpPr>
            <a:spLocks noGrp="1" noRot="1" noChangeAspect="1" noChangeArrowheads="1" noTextEdit="1"/>
          </p:cNvSpPr>
          <p:nvPr>
            <p:ph type="sldImg"/>
          </p:nvPr>
        </p:nvSpPr>
        <p:spPr>
          <a:xfrm>
            <a:off x="973138" y="777875"/>
            <a:ext cx="4876800" cy="3657600"/>
          </a:xfrm>
          <a:ln/>
        </p:spPr>
      </p:sp>
      <p:sp>
        <p:nvSpPr>
          <p:cNvPr id="21507" name="Rectangle 3"/>
          <p:cNvSpPr>
            <a:spLocks noGrp="1" noChangeArrowheads="1"/>
          </p:cNvSpPr>
          <p:nvPr>
            <p:ph type="body" idx="1"/>
          </p:nvPr>
        </p:nvSpPr>
        <p:spPr>
          <a:xfrm>
            <a:off x="919163" y="4745038"/>
            <a:ext cx="4979987" cy="4435475"/>
          </a:xfrm>
          <a:noFill/>
          <a:ln/>
        </p:spPr>
        <p:txBody>
          <a:bodyPr/>
          <a:lstStyle/>
          <a:p>
            <a:pPr eaLnBrk="1" hangingPunct="1"/>
            <a:r>
              <a:rPr lang="en-GB" smtClean="0">
                <a:latin typeface="Arial" charset="0"/>
              </a:rPr>
              <a:t>There is huge uncertainty in global precipitation projections, relating both to climate sensitivity and mitigation pathways.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GB" smtClean="0">
                <a:latin typeface="Arial" charset="0"/>
              </a:rPr>
              <a:t>The main point to note is that models and observations are consistent in showing increases in low level water vapour with warming. Reanalyses such as ERA Interim, which are widely used, are not constrained to balance their energy or water budgets.</a:t>
            </a:r>
          </a:p>
          <a:p>
            <a:r>
              <a:rPr lang="en-GB" smtClean="0">
                <a:latin typeface="Arial" charset="0"/>
              </a:rPr>
              <a:t>For ocean-only satellite datasets I apply ERA Interim for poleward of 50 degrees latitude and for missing/land grid points.</a:t>
            </a:r>
          </a:p>
          <a:p>
            <a:r>
              <a:rPr lang="en-GB" smtClean="0">
                <a:latin typeface="Arial" charset="0"/>
              </a:rPr>
              <a:t>Note that SSM/I F13 2003-2007 CWV = 24.7794 mm; AMSRE 2003-2007 CWV = 24.8850</a:t>
            </a:r>
          </a:p>
        </p:txBody>
      </p:sp>
      <p:sp>
        <p:nvSpPr>
          <p:cNvPr id="34819" name="Slide Number Placeholder 3"/>
          <p:cNvSpPr txBox="1">
            <a:spLocks noGrp="1"/>
          </p:cNvSpPr>
          <p:nvPr/>
        </p:nvSpPr>
        <p:spPr bwMode="auto">
          <a:xfrm>
            <a:off x="3841750" y="9421813"/>
            <a:ext cx="2938463" cy="495300"/>
          </a:xfrm>
          <a:prstGeom prst="rect">
            <a:avLst/>
          </a:prstGeom>
          <a:noFill/>
          <a:ln w="9525">
            <a:noFill/>
            <a:miter lim="800000"/>
            <a:headEnd/>
            <a:tailEnd/>
          </a:ln>
        </p:spPr>
        <p:txBody>
          <a:bodyPr anchor="b"/>
          <a:lstStyle/>
          <a:p>
            <a:pPr algn="r"/>
            <a:fld id="{6737003D-8B62-411F-8F16-2B1FE0067A01}" type="slidenum">
              <a:rPr lang="en-US" sz="1200"/>
              <a:pPr algn="r"/>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41750" y="9421813"/>
            <a:ext cx="2938463" cy="495300"/>
          </a:xfrm>
          <a:prstGeom prst="rect">
            <a:avLst/>
          </a:prstGeom>
          <a:noFill/>
          <a:ln w="9525">
            <a:noFill/>
            <a:miter lim="800000"/>
            <a:headEnd/>
            <a:tailEnd/>
          </a:ln>
        </p:spPr>
        <p:txBody>
          <a:bodyPr anchor="b"/>
          <a:lstStyle/>
          <a:p>
            <a:pPr algn="r"/>
            <a:fld id="{839022FF-E989-47AD-86FB-FA2BB6F83561}" type="slidenum">
              <a:rPr lang="en-US" sz="1200"/>
              <a:pPr algn="r"/>
              <a:t>29</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GB" smtClean="0">
                <a:latin typeface="Arial" charset="0"/>
              </a:rPr>
              <a:t>Projected Responses in Extreme Precipitation and Atmospheric Radiative Energy</a:t>
            </a: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r.p.allan@reading.ac.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pPr>
                <a:defRPr/>
              </a:pPr>
              <a:t>‹#›</a:t>
            </a:fld>
            <a:endParaRPr lang="en-US"/>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latin typeface="Rdg Vesta" pitchFamily="2" charset="0"/>
            </a:endParaRPr>
          </a:p>
        </p:txBody>
      </p:sp>
      <p:sp>
        <p:nvSpPr>
          <p:cNvPr id="9" name="Rectangle 5"/>
          <p:cNvSpPr txBox="1">
            <a:spLocks noChangeArrowheads="1"/>
          </p:cNvSpPr>
          <p:nvPr userDrawn="1"/>
        </p:nvSpPr>
        <p:spPr>
          <a:xfrm>
            <a:off x="6444208" y="6409134"/>
            <a:ext cx="2699792" cy="47625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smtClean="0">
                <a:hlinkClick r:id="rId14"/>
              </a:rPr>
              <a:t>r.p.allan@reading.ac.uk</a:t>
            </a:r>
            <a:r>
              <a:rPr lang="en-US" dirty="0" smtClean="0"/>
              <a:t> </a:t>
            </a:r>
          </a:p>
          <a:p>
            <a:pPr>
              <a:defRPr/>
            </a:pPr>
            <a:r>
              <a:rPr lang="en-US" dirty="0" smtClean="0"/>
              <a:t> </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met.reading.ac.uk/~sgs02rp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gu.org/pubs/crossref/2012/2011JD016568.shtml" TargetMode="External"/><Relationship Id="rId2" Type="http://schemas.openxmlformats.org/officeDocument/2006/relationships/image" Target="../media/image12.w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www.agu.org/pubs/crossref/2012/2011JD016568.shtml" TargetMode="External"/><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dx.doi.org/10.1029/2012GL052093" TargetMode="External"/><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hyperlink" Target="http://iopscience.iop.org/1748-9326/5/2/02520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nature.com/ngeo/journal/v5/n10/abs/ngeo1568.html"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www.sciencemag.org/content/321/5895/1481.abstrac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et.reading.ac.uk/~sgs02rpa/PAPERS/Allan13SG.pdf"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 Id="rId6" Type="http://schemas.openxmlformats.org/officeDocument/2006/relationships/hyperlink" Target="http://dx.doi.org/10.1007/s00382-011-1134-x" TargetMode="External"/><Relationship Id="rId5" Type="http://schemas.openxmlformats.org/officeDocument/2006/relationships/image" Target="../media/image33.png"/><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wmf"/><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www.agu.org/pubs/crossref/2011/2011GL049783.shtml" TargetMode="External"/><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hyperlink" Target="http://www.met.reading.ac.uk/~sgs02rpa/PAPERS/Allan13SG.pdf" TargetMode="External"/><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ature.com/ngeo/journal/v5/n10/full/ngeo1568.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met.reading.ac.uk/~sgs02rpa/PAPERS/Allan13SGsub.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pringerlink.com/content/m3224r2g87x6823j/" TargetMode="External"/><Relationship Id="rId7" Type="http://schemas.openxmlformats.org/officeDocument/2006/relationships/hyperlink" Target="http://www.met.reading.ac.uk/~sgs02rpa/PAPERS/Allan12SG_final.pdf" TargetMode="External"/><Relationship Id="rId2" Type="http://schemas.openxmlformats.org/officeDocument/2006/relationships/hyperlink" Target="http://www.met.reading.ac.uk/~sgs02rpa/PAPERS/Allan13SG.pdf" TargetMode="External"/><Relationship Id="rId1" Type="http://schemas.openxmlformats.org/officeDocument/2006/relationships/slideLayout" Target="../slideLayouts/slideLayout2.xml"/><Relationship Id="rId6" Type="http://schemas.openxmlformats.org/officeDocument/2006/relationships/hyperlink" Target="http://www.met.reading.ac.uk/~sgs02rpa/PAPERS/OGorman12SG_final.pdf" TargetMode="External"/><Relationship Id="rId5" Type="http://schemas.openxmlformats.org/officeDocument/2006/relationships/hyperlink" Target="http://www.agu.org/pubs/crossref/2012/2011JD016568.shtml" TargetMode="External"/><Relationship Id="rId4" Type="http://schemas.openxmlformats.org/officeDocument/2006/relationships/hyperlink" Target="http://www.agu.org/journals/gl/gl1213/2012GL05209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agu.org/pubs/crossref/2009/2009GL038276.shtml" TargetMode="External"/><Relationship Id="rId5" Type="http://schemas.openxmlformats.org/officeDocument/2006/relationships/hyperlink" Target="http://www.met.reading.ac.uk/~sgs02rpa/PAPERS/OGorman12SG_final.pdf" TargetMode="External"/><Relationship Id="rId4" Type="http://schemas.openxmlformats.org/officeDocument/2006/relationships/hyperlink" Target="http://www.met.reading.ac.uk/~sgs02rpa/PAPERS/Allan13SG.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journals.ametsoc.org/doi/abs/10.1175/JCLI-D-12-00222.1"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met.reading.ac.uk/~sgs02rpa/PAPERS/Allan13SG.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827088" y="2924175"/>
            <a:ext cx="7315200" cy="1470025"/>
          </a:xfrm>
        </p:spPr>
        <p:txBody>
          <a:bodyPr/>
          <a:lstStyle/>
          <a:p>
            <a:pPr eaLnBrk="1" hangingPunct="1"/>
            <a:r>
              <a:rPr lang="en-GB" sz="4000" dirty="0" smtClean="0">
                <a:solidFill>
                  <a:srgbClr val="0070C0"/>
                </a:solidFill>
                <a:latin typeface="Calibri" pitchFamily="34" charset="0"/>
              </a:rPr>
              <a:t>PAGODA WP3 - Observed </a:t>
            </a:r>
            <a:r>
              <a:rPr lang="en-GB" sz="4000" dirty="0">
                <a:solidFill>
                  <a:srgbClr val="0070C0"/>
                </a:solidFill>
                <a:latin typeface="Calibri" pitchFamily="34" charset="0"/>
              </a:rPr>
              <a:t>changes in the global water cycle</a:t>
            </a:r>
            <a:endParaRPr lang="en-GB" sz="4000" dirty="0" smtClean="0">
              <a:solidFill>
                <a:srgbClr val="0070C0"/>
              </a:solidFill>
              <a:latin typeface="Calibri" pitchFamily="34" charset="0"/>
            </a:endParaRPr>
          </a:p>
        </p:txBody>
      </p:sp>
      <p:pic>
        <p:nvPicPr>
          <p:cNvPr id="15362" name="Picture 4"/>
          <p:cNvPicPr>
            <a:picLocks noChangeAspect="1" noChangeArrowheads="1"/>
          </p:cNvPicPr>
          <p:nvPr/>
        </p:nvPicPr>
        <p:blipFill>
          <a:blip r:embed="rId3"/>
          <a:srcRect/>
          <a:stretch>
            <a:fillRect/>
          </a:stretch>
        </p:blipFill>
        <p:spPr bwMode="auto">
          <a:xfrm>
            <a:off x="457200" y="228600"/>
            <a:ext cx="3581400" cy="2092325"/>
          </a:xfrm>
          <a:prstGeom prst="rect">
            <a:avLst/>
          </a:prstGeom>
          <a:noFill/>
          <a:ln w="9525">
            <a:noFill/>
            <a:miter lim="800000"/>
            <a:headEnd/>
            <a:tailEnd/>
          </a:ln>
        </p:spPr>
      </p:pic>
      <p:sp>
        <p:nvSpPr>
          <p:cNvPr id="15363" name="Rectangle 5"/>
          <p:cNvSpPr>
            <a:spLocks noGrp="1" noChangeArrowheads="1"/>
          </p:cNvSpPr>
          <p:nvPr>
            <p:ph type="subTitle" idx="1"/>
          </p:nvPr>
        </p:nvSpPr>
        <p:spPr>
          <a:xfrm>
            <a:off x="457200" y="4581128"/>
            <a:ext cx="8507413" cy="1524000"/>
          </a:xfrm>
        </p:spPr>
        <p:txBody>
          <a:bodyPr/>
          <a:lstStyle/>
          <a:p>
            <a:pPr algn="l" eaLnBrk="1" hangingPunct="1">
              <a:lnSpc>
                <a:spcPct val="80000"/>
              </a:lnSpc>
            </a:pPr>
            <a:r>
              <a:rPr lang="en-GB" sz="2400" b="1" dirty="0" smtClean="0">
                <a:latin typeface="Calibri" pitchFamily="34" charset="0"/>
              </a:rPr>
              <a:t>Richard P. Allan</a:t>
            </a:r>
            <a:r>
              <a:rPr lang="en-GB" sz="2400" dirty="0" smtClean="0">
                <a:latin typeface="Calibri" pitchFamily="34" charset="0"/>
              </a:rPr>
              <a:t>, </a:t>
            </a:r>
            <a:r>
              <a:rPr lang="en-GB" sz="2400" dirty="0" err="1" smtClean="0">
                <a:latin typeface="Calibri" pitchFamily="34" charset="0"/>
              </a:rPr>
              <a:t>Chunlei</a:t>
            </a:r>
            <a:r>
              <a:rPr lang="en-GB" sz="2400" dirty="0" smtClean="0">
                <a:latin typeface="Calibri" pitchFamily="34" charset="0"/>
              </a:rPr>
              <a:t> Liu</a:t>
            </a:r>
          </a:p>
          <a:p>
            <a:pPr algn="l" eaLnBrk="1" hangingPunct="1">
              <a:lnSpc>
                <a:spcPct val="80000"/>
              </a:lnSpc>
            </a:pPr>
            <a:r>
              <a:rPr lang="en-GB" sz="2000" dirty="0" smtClean="0"/>
              <a:t>Department of Meteorology/NCAS Climate, University of Reading</a:t>
            </a:r>
          </a:p>
          <a:p>
            <a:pPr algn="l" eaLnBrk="1" hangingPunct="1">
              <a:lnSpc>
                <a:spcPct val="80000"/>
              </a:lnSpc>
            </a:pPr>
            <a:r>
              <a:rPr lang="en-GB" sz="1800" dirty="0" smtClean="0">
                <a:hlinkClick r:id="rId4"/>
              </a:rPr>
              <a:t>www.met.reading.ac.uk/~sgs02rpa</a:t>
            </a:r>
            <a:r>
              <a:rPr lang="en-GB" sz="1800" dirty="0" smtClean="0"/>
              <a:t> </a:t>
            </a:r>
          </a:p>
          <a:p>
            <a:pPr algn="l" eaLnBrk="1" hangingPunct="1">
              <a:lnSpc>
                <a:spcPct val="80000"/>
              </a:lnSpc>
            </a:pPr>
            <a:endParaRPr lang="en-GB" sz="1800" dirty="0" smtClean="0"/>
          </a:p>
          <a:p>
            <a:pPr algn="l" eaLnBrk="1" hangingPunct="1">
              <a:lnSpc>
                <a:spcPct val="80000"/>
              </a:lnSpc>
            </a:pPr>
            <a:r>
              <a:rPr lang="en-GB" sz="1800" dirty="0" smtClean="0"/>
              <a:t>Thanks to </a:t>
            </a:r>
            <a:r>
              <a:rPr lang="en-GB" sz="1800" dirty="0" err="1" smtClean="0"/>
              <a:t>Nicolaos</a:t>
            </a:r>
            <a:r>
              <a:rPr lang="en-GB" sz="1800" dirty="0" smtClean="0"/>
              <a:t> </a:t>
            </a:r>
            <a:r>
              <a:rPr lang="en-GB" sz="1800" dirty="0" err="1" smtClean="0"/>
              <a:t>Skliris</a:t>
            </a:r>
            <a:r>
              <a:rPr lang="en-GB" sz="1800" dirty="0" smtClean="0"/>
              <a:t>,  Matthias Zahn (PREPARE), David Lavers (</a:t>
            </a:r>
            <a:r>
              <a:rPr lang="en-GB" sz="1800" dirty="0" err="1" smtClean="0"/>
              <a:t>HydEF</a:t>
            </a:r>
            <a:r>
              <a:rPr lang="en-GB" sz="1800" dirty="0" smtClean="0"/>
              <a:t>)</a:t>
            </a:r>
            <a:endParaRPr lang="en-GB" sz="1800" dirty="0" smtClean="0">
              <a:hlinkClick r:id="rId4"/>
            </a:endParaRPr>
          </a:p>
        </p:txBody>
      </p:sp>
      <p:pic>
        <p:nvPicPr>
          <p:cNvPr id="15364" name="Picture 4"/>
          <p:cNvPicPr>
            <a:picLocks noChangeAspect="1" noChangeArrowheads="1"/>
          </p:cNvPicPr>
          <p:nvPr/>
        </p:nvPicPr>
        <p:blipFill>
          <a:blip r:embed="rId3"/>
          <a:srcRect/>
          <a:stretch>
            <a:fillRect/>
          </a:stretch>
        </p:blipFill>
        <p:spPr bwMode="auto">
          <a:xfrm>
            <a:off x="457200" y="228600"/>
            <a:ext cx="3581400" cy="2092325"/>
          </a:xfrm>
          <a:prstGeom prst="rect">
            <a:avLst/>
          </a:prstGeom>
          <a:noFill/>
          <a:ln w="9525">
            <a:noFill/>
            <a:miter lim="800000"/>
            <a:headEnd/>
            <a:tailEnd/>
          </a:ln>
        </p:spPr>
      </p:pic>
      <p:pic>
        <p:nvPicPr>
          <p:cNvPr id="15365" name="Picture 7" descr="4554"/>
          <p:cNvPicPr>
            <a:picLocks noChangeAspect="1" noChangeArrowheads="1"/>
          </p:cNvPicPr>
          <p:nvPr/>
        </p:nvPicPr>
        <p:blipFill>
          <a:blip r:embed="rId5"/>
          <a:srcRect/>
          <a:stretch>
            <a:fillRect/>
          </a:stretch>
        </p:blipFill>
        <p:spPr bwMode="auto">
          <a:xfrm rot="300000">
            <a:off x="3352800" y="201613"/>
            <a:ext cx="2149475" cy="2244725"/>
          </a:xfrm>
          <a:prstGeom prst="rect">
            <a:avLst/>
          </a:prstGeom>
          <a:noFill/>
          <a:ln w="9525">
            <a:noFill/>
            <a:miter lim="800000"/>
            <a:headEnd/>
            <a:tailEnd/>
          </a:ln>
        </p:spPr>
      </p:pic>
      <p:pic>
        <p:nvPicPr>
          <p:cNvPr id="15366" name="Picture 10" descr="Click to view this image in full size"/>
          <p:cNvPicPr>
            <a:picLocks noChangeAspect="1" noChangeArrowheads="1"/>
          </p:cNvPicPr>
          <p:nvPr/>
        </p:nvPicPr>
        <p:blipFill>
          <a:blip r:embed="rId6"/>
          <a:srcRect/>
          <a:stretch>
            <a:fillRect/>
          </a:stretch>
        </p:blipFill>
        <p:spPr bwMode="auto">
          <a:xfrm>
            <a:off x="5334000" y="679468"/>
            <a:ext cx="3810000" cy="1905000"/>
          </a:xfrm>
          <a:prstGeom prst="rect">
            <a:avLst/>
          </a:prstGeom>
          <a:noFill/>
          <a:ln w="9525">
            <a:noFill/>
            <a:miter lim="800000"/>
            <a:headEnd/>
            <a:tailEnd/>
          </a:ln>
        </p:spPr>
      </p:pic>
      <p:pic>
        <p:nvPicPr>
          <p:cNvPr id="15367" name="Picture 5"/>
          <p:cNvPicPr>
            <a:picLocks noChangeAspect="1" noChangeArrowheads="1"/>
          </p:cNvPicPr>
          <p:nvPr/>
        </p:nvPicPr>
        <p:blipFill>
          <a:blip r:embed="rId7"/>
          <a:srcRect/>
          <a:stretch>
            <a:fillRect/>
          </a:stretch>
        </p:blipFill>
        <p:spPr bwMode="auto">
          <a:xfrm>
            <a:off x="6145213" y="188913"/>
            <a:ext cx="1450975" cy="457200"/>
          </a:xfrm>
          <a:prstGeom prst="rect">
            <a:avLst/>
          </a:prstGeom>
          <a:noFill/>
          <a:ln w="9525">
            <a:noFill/>
            <a:miter lim="800000"/>
            <a:headEnd/>
            <a:tailEnd/>
          </a:ln>
        </p:spPr>
      </p:pic>
      <p:pic>
        <p:nvPicPr>
          <p:cNvPr id="9" name="Picture 9"/>
          <p:cNvPicPr>
            <a:picLocks noChangeAspect="1"/>
          </p:cNvPicPr>
          <p:nvPr/>
        </p:nvPicPr>
        <p:blipFill>
          <a:blip r:embed="rId8"/>
          <a:srcRect/>
          <a:stretch>
            <a:fillRect/>
          </a:stretch>
        </p:blipFill>
        <p:spPr bwMode="auto">
          <a:xfrm>
            <a:off x="228600" y="6093296"/>
            <a:ext cx="4178010" cy="636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765621" y="1066800"/>
            <a:ext cx="8270875" cy="5694363"/>
          </a:xfrm>
          <a:prstGeom prst="rect">
            <a:avLst/>
          </a:prstGeom>
          <a:noFill/>
          <a:ln w="9525">
            <a:noFill/>
            <a:miter lim="800000"/>
            <a:headEnd/>
            <a:tailEnd/>
          </a:ln>
        </p:spPr>
      </p:pic>
      <p:sp>
        <p:nvSpPr>
          <p:cNvPr id="39938" name="Rectangle 3"/>
          <p:cNvSpPr>
            <a:spLocks noGrp="1" noChangeArrowheads="1"/>
          </p:cNvSpPr>
          <p:nvPr>
            <p:ph type="title" idx="4294967295"/>
          </p:nvPr>
        </p:nvSpPr>
        <p:spPr>
          <a:xfrm>
            <a:off x="838200" y="197768"/>
            <a:ext cx="6248400" cy="1143000"/>
          </a:xfrm>
          <a:solidFill>
            <a:schemeClr val="bg1"/>
          </a:solidFill>
        </p:spPr>
        <p:txBody>
          <a:bodyPr/>
          <a:lstStyle/>
          <a:p>
            <a:r>
              <a:rPr lang="en-GB" sz="3600" dirty="0" smtClean="0">
                <a:solidFill>
                  <a:srgbClr val="0070C0"/>
                </a:solidFill>
                <a:latin typeface="Calibri" pitchFamily="34" charset="0"/>
              </a:rPr>
              <a:t>How consistent are satellite precipitation datasets?</a:t>
            </a:r>
          </a:p>
        </p:txBody>
      </p:sp>
      <p:sp>
        <p:nvSpPr>
          <p:cNvPr id="39939" name="Text Box 4"/>
          <p:cNvSpPr txBox="1">
            <a:spLocks noChangeArrowheads="1"/>
          </p:cNvSpPr>
          <p:nvPr/>
        </p:nvSpPr>
        <p:spPr bwMode="auto">
          <a:xfrm>
            <a:off x="6862599" y="5333999"/>
            <a:ext cx="2055440" cy="646331"/>
          </a:xfrm>
          <a:prstGeom prst="rect">
            <a:avLst/>
          </a:prstGeom>
          <a:noFill/>
          <a:ln w="9525">
            <a:noFill/>
            <a:miter lim="800000"/>
            <a:headEnd/>
            <a:tailEnd/>
          </a:ln>
        </p:spPr>
        <p:txBody>
          <a:bodyPr wrap="square">
            <a:spAutoFit/>
          </a:bodyPr>
          <a:lstStyle/>
          <a:p>
            <a:pPr eaLnBrk="0" hangingPunct="0">
              <a:spcBef>
                <a:spcPct val="50000"/>
              </a:spcBef>
            </a:pPr>
            <a:r>
              <a:rPr lang="en-GB" dirty="0">
                <a:hlinkClick r:id="rId3"/>
              </a:rPr>
              <a:t>Liu &amp; Allan (2012) JGR</a:t>
            </a:r>
            <a:endParaRPr lang="en-GB" dirty="0"/>
          </a:p>
        </p:txBody>
      </p:sp>
      <p:pic>
        <p:nvPicPr>
          <p:cNvPr id="39940" name="Picture 9"/>
          <p:cNvPicPr>
            <a:picLocks noChangeAspect="1"/>
          </p:cNvPicPr>
          <p:nvPr/>
        </p:nvPicPr>
        <p:blipFill>
          <a:blip r:embed="rId4"/>
          <a:srcRect/>
          <a:stretch>
            <a:fillRect/>
          </a:stretch>
        </p:blipFill>
        <p:spPr bwMode="auto">
          <a:xfrm>
            <a:off x="6876256" y="6098095"/>
            <a:ext cx="2162944" cy="329592"/>
          </a:xfrm>
          <a:prstGeom prst="rect">
            <a:avLst/>
          </a:prstGeom>
          <a:noFill/>
          <a:ln w="9525">
            <a:noFill/>
            <a:miter lim="800000"/>
            <a:headEnd/>
            <a:tailEnd/>
          </a:ln>
        </p:spPr>
      </p:pic>
      <p:sp>
        <p:nvSpPr>
          <p:cNvPr id="2" name="TextBox 1"/>
          <p:cNvSpPr txBox="1"/>
          <p:nvPr/>
        </p:nvSpPr>
        <p:spPr>
          <a:xfrm>
            <a:off x="7050799" y="1066800"/>
            <a:ext cx="1813857" cy="923330"/>
          </a:xfrm>
          <a:prstGeom prst="rect">
            <a:avLst/>
          </a:prstGeom>
          <a:noFill/>
          <a:ln>
            <a:solidFill>
              <a:schemeClr val="tx1"/>
            </a:solidFill>
          </a:ln>
        </p:spPr>
        <p:txBody>
          <a:bodyPr wrap="square" rtlCol="0">
            <a:spAutoFit/>
          </a:bodyPr>
          <a:lstStyle/>
          <a:p>
            <a:r>
              <a:rPr lang="en-GB" dirty="0" smtClean="0">
                <a:solidFill>
                  <a:srgbClr val="FF0000"/>
                </a:solidFill>
              </a:rPr>
              <a:t>TRMM3B42 has now been corrected</a:t>
            </a:r>
            <a:endParaRPr lang="en-GB" dirty="0">
              <a:solidFill>
                <a:srgbClr val="FF0000"/>
              </a:solidFill>
            </a:endParaRPr>
          </a:p>
        </p:txBody>
      </p:sp>
      <p:cxnSp>
        <p:nvCxnSpPr>
          <p:cNvPr id="4" name="Straight Arrow Connector 3"/>
          <p:cNvCxnSpPr/>
          <p:nvPr/>
        </p:nvCxnSpPr>
        <p:spPr bwMode="auto">
          <a:xfrm flipH="1">
            <a:off x="6732240" y="1772816"/>
            <a:ext cx="318559" cy="2173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l="3999"/>
          <a:stretch>
            <a:fillRect/>
          </a:stretch>
        </p:blipFill>
        <p:spPr bwMode="auto">
          <a:xfrm>
            <a:off x="1447800" y="2987675"/>
            <a:ext cx="5486400" cy="3565525"/>
          </a:xfrm>
          <a:prstGeom prst="rect">
            <a:avLst/>
          </a:prstGeom>
          <a:noFill/>
          <a:ln w="9525">
            <a:noFill/>
            <a:miter lim="800000"/>
            <a:headEnd/>
            <a:tailEnd/>
          </a:ln>
        </p:spPr>
      </p:pic>
      <p:pic>
        <p:nvPicPr>
          <p:cNvPr id="1029" name="Picture 5"/>
          <p:cNvPicPr>
            <a:picLocks noChangeAspect="1" noChangeArrowheads="1"/>
          </p:cNvPicPr>
          <p:nvPr/>
        </p:nvPicPr>
        <p:blipFill rotWithShape="1">
          <a:blip r:embed="rId3" cstate="print">
            <a:extLst/>
          </a:blip>
          <a:srcRect r="7642"/>
          <a:stretch/>
        </p:blipFill>
        <p:spPr bwMode="auto">
          <a:xfrm>
            <a:off x="2628900" y="-989110"/>
            <a:ext cx="2705100" cy="5637310"/>
          </a:xfrm>
          <a:prstGeom prst="rect">
            <a:avLst/>
          </a:prstGeom>
          <a:noFill/>
          <a:ln>
            <a:noFill/>
          </a:ln>
          <a:effectLst/>
          <a:scene3d>
            <a:camera prst="orthographicFront">
              <a:rot lat="0" lon="0" rev="16200000"/>
            </a:camera>
            <a:lightRig rig="threePt" dir="t"/>
          </a:scene3d>
          <a:extLst/>
        </p:spPr>
      </p:pic>
      <p:sp>
        <p:nvSpPr>
          <p:cNvPr id="43011" name="TextBox 2"/>
          <p:cNvSpPr txBox="1">
            <a:spLocks noChangeArrowheads="1"/>
          </p:cNvSpPr>
          <p:nvPr/>
        </p:nvSpPr>
        <p:spPr bwMode="auto">
          <a:xfrm>
            <a:off x="2133600" y="152400"/>
            <a:ext cx="4114800" cy="461963"/>
          </a:xfrm>
          <a:prstGeom prst="rect">
            <a:avLst/>
          </a:prstGeom>
          <a:solidFill>
            <a:schemeClr val="bg1"/>
          </a:solidFill>
          <a:ln w="9525">
            <a:noFill/>
            <a:miter lim="800000"/>
            <a:headEnd/>
            <a:tailEnd/>
          </a:ln>
        </p:spPr>
        <p:txBody>
          <a:bodyPr>
            <a:spAutoFit/>
          </a:bodyPr>
          <a:lstStyle/>
          <a:p>
            <a:pPr eaLnBrk="0" hangingPunct="0"/>
            <a:r>
              <a:rPr lang="en-GB" sz="2400"/>
              <a:t>1 day			5 day</a:t>
            </a:r>
          </a:p>
        </p:txBody>
      </p:sp>
      <p:sp>
        <p:nvSpPr>
          <p:cNvPr id="43012" name="TextBox 3"/>
          <p:cNvSpPr txBox="1">
            <a:spLocks noChangeArrowheads="1"/>
          </p:cNvSpPr>
          <p:nvPr/>
        </p:nvSpPr>
        <p:spPr bwMode="auto">
          <a:xfrm>
            <a:off x="76200" y="1143000"/>
            <a:ext cx="1524000" cy="923925"/>
          </a:xfrm>
          <a:prstGeom prst="rect">
            <a:avLst/>
          </a:prstGeom>
          <a:noFill/>
          <a:ln w="9525">
            <a:noFill/>
            <a:miter lim="800000"/>
            <a:headEnd/>
            <a:tailEnd/>
          </a:ln>
        </p:spPr>
        <p:txBody>
          <a:bodyPr>
            <a:spAutoFit/>
          </a:bodyPr>
          <a:lstStyle/>
          <a:p>
            <a:pPr eaLnBrk="0" hangingPunct="0"/>
            <a:r>
              <a:rPr lang="en-GB"/>
              <a:t>Precipitation intensity (mm/day)</a:t>
            </a:r>
          </a:p>
        </p:txBody>
      </p:sp>
      <p:sp>
        <p:nvSpPr>
          <p:cNvPr id="43013" name="TextBox 8"/>
          <p:cNvSpPr txBox="1">
            <a:spLocks noChangeArrowheads="1"/>
          </p:cNvSpPr>
          <p:nvPr/>
        </p:nvSpPr>
        <p:spPr bwMode="auto">
          <a:xfrm>
            <a:off x="152400" y="3581400"/>
            <a:ext cx="1524000" cy="2032000"/>
          </a:xfrm>
          <a:prstGeom prst="rect">
            <a:avLst/>
          </a:prstGeom>
          <a:noFill/>
          <a:ln w="9525">
            <a:noFill/>
            <a:miter lim="800000"/>
            <a:headEnd/>
            <a:tailEnd/>
          </a:ln>
        </p:spPr>
        <p:txBody>
          <a:bodyPr>
            <a:spAutoFit/>
          </a:bodyPr>
          <a:lstStyle/>
          <a:p>
            <a:pPr eaLnBrk="0" hangingPunct="0"/>
            <a:r>
              <a:rPr lang="en-GB" dirty="0"/>
              <a:t>Precipitation intensity change with mean surface temperature </a:t>
            </a:r>
            <a:r>
              <a:rPr lang="en-GB" dirty="0" smtClean="0"/>
              <a:t>(</a:t>
            </a:r>
            <a:r>
              <a:rPr lang="en-GB" dirty="0"/>
              <a:t>%</a:t>
            </a:r>
            <a:r>
              <a:rPr lang="en-GB" dirty="0" smtClean="0"/>
              <a:t>/day</a:t>
            </a:r>
            <a:r>
              <a:rPr lang="en-GB" dirty="0"/>
              <a:t>)</a:t>
            </a:r>
          </a:p>
        </p:txBody>
      </p:sp>
      <p:pic>
        <p:nvPicPr>
          <p:cNvPr id="43014" name="Picture 9"/>
          <p:cNvPicPr>
            <a:picLocks noChangeAspect="1"/>
          </p:cNvPicPr>
          <p:nvPr/>
        </p:nvPicPr>
        <p:blipFill>
          <a:blip r:embed="rId4"/>
          <a:srcRect/>
          <a:stretch>
            <a:fillRect/>
          </a:stretch>
        </p:blipFill>
        <p:spPr bwMode="auto">
          <a:xfrm>
            <a:off x="228600" y="6365875"/>
            <a:ext cx="3232150" cy="492125"/>
          </a:xfrm>
          <a:prstGeom prst="rect">
            <a:avLst/>
          </a:prstGeom>
          <a:noFill/>
          <a:ln w="9525">
            <a:noFill/>
            <a:miter lim="800000"/>
            <a:headEnd/>
            <a:tailEnd/>
          </a:ln>
        </p:spPr>
      </p:pic>
      <p:sp>
        <p:nvSpPr>
          <p:cNvPr id="43015" name="TextBox 4"/>
          <p:cNvSpPr txBox="1">
            <a:spLocks noChangeArrowheads="1"/>
          </p:cNvSpPr>
          <p:nvPr/>
        </p:nvSpPr>
        <p:spPr bwMode="auto">
          <a:xfrm>
            <a:off x="6934200" y="2403475"/>
            <a:ext cx="2133600" cy="2862322"/>
          </a:xfrm>
          <a:prstGeom prst="rect">
            <a:avLst/>
          </a:prstGeom>
          <a:noFill/>
          <a:ln w="9525">
            <a:noFill/>
            <a:miter lim="800000"/>
            <a:headEnd/>
            <a:tailEnd/>
          </a:ln>
        </p:spPr>
        <p:txBody>
          <a:bodyPr>
            <a:spAutoFit/>
          </a:bodyPr>
          <a:lstStyle/>
          <a:p>
            <a:pPr eaLnBrk="0" hangingPunct="0"/>
            <a:r>
              <a:rPr lang="en-GB" sz="3200" dirty="0" smtClean="0">
                <a:solidFill>
                  <a:srgbClr val="0070C0"/>
                </a:solidFill>
                <a:latin typeface="Calibri" pitchFamily="34" charset="0"/>
              </a:rPr>
              <a:t>Observed P </a:t>
            </a:r>
            <a:r>
              <a:rPr lang="en-GB" sz="3200" dirty="0">
                <a:solidFill>
                  <a:srgbClr val="0070C0"/>
                </a:solidFill>
                <a:latin typeface="Calibri" pitchFamily="34" charset="0"/>
              </a:rPr>
              <a:t>intensity </a:t>
            </a:r>
            <a:r>
              <a:rPr lang="en-GB" sz="3200" dirty="0" smtClean="0">
                <a:solidFill>
                  <a:srgbClr val="0070C0"/>
                </a:solidFill>
                <a:latin typeface="Calibri" pitchFamily="34" charset="0"/>
              </a:rPr>
              <a:t>&amp; responses </a:t>
            </a:r>
            <a:r>
              <a:rPr lang="en-GB" sz="3200" dirty="0">
                <a:solidFill>
                  <a:srgbClr val="0070C0"/>
                </a:solidFill>
                <a:latin typeface="Calibri" pitchFamily="34" charset="0"/>
              </a:rPr>
              <a:t>a</a:t>
            </a:r>
            <a:r>
              <a:rPr lang="en-GB" sz="3200" dirty="0" smtClean="0">
                <a:solidFill>
                  <a:srgbClr val="0070C0"/>
                </a:solidFill>
                <a:latin typeface="Calibri" pitchFamily="34" charset="0"/>
              </a:rPr>
              <a:t>cross</a:t>
            </a:r>
            <a:r>
              <a:rPr lang="en-GB" sz="3200" dirty="0" smtClean="0">
                <a:solidFill>
                  <a:srgbClr val="0070C0"/>
                </a:solidFill>
                <a:latin typeface="Calibri" pitchFamily="34" charset="0"/>
              </a:rPr>
              <a:t> </a:t>
            </a:r>
            <a:r>
              <a:rPr lang="en-GB" sz="3200" dirty="0">
                <a:solidFill>
                  <a:srgbClr val="0070C0"/>
                </a:solidFill>
                <a:latin typeface="Calibri" pitchFamily="34" charset="0"/>
              </a:rPr>
              <a:t>datasets </a:t>
            </a:r>
            <a:r>
              <a:rPr lang="en-GB" sz="2000" dirty="0">
                <a:solidFill>
                  <a:schemeClr val="accent2"/>
                </a:solidFill>
                <a:latin typeface="Calibri" pitchFamily="34" charset="0"/>
              </a:rPr>
              <a:t>(tropical oceans)</a:t>
            </a:r>
          </a:p>
        </p:txBody>
      </p:sp>
      <p:pic>
        <p:nvPicPr>
          <p:cNvPr id="43016" name="Picture 3"/>
          <p:cNvPicPr>
            <a:picLocks noChangeAspect="1" noChangeArrowheads="1"/>
          </p:cNvPicPr>
          <p:nvPr/>
        </p:nvPicPr>
        <p:blipFill>
          <a:blip r:embed="rId5"/>
          <a:srcRect/>
          <a:stretch>
            <a:fillRect/>
          </a:stretch>
        </p:blipFill>
        <p:spPr bwMode="auto">
          <a:xfrm>
            <a:off x="7696200" y="1295400"/>
            <a:ext cx="1435100" cy="655638"/>
          </a:xfrm>
          <a:prstGeom prst="rect">
            <a:avLst/>
          </a:prstGeom>
          <a:noFill/>
          <a:ln w="9525">
            <a:noFill/>
            <a:miter lim="800000"/>
            <a:headEnd/>
            <a:tailEnd/>
          </a:ln>
        </p:spPr>
      </p:pic>
      <p:pic>
        <p:nvPicPr>
          <p:cNvPr id="43017" name="Picture 5"/>
          <p:cNvPicPr>
            <a:picLocks noChangeAspect="1" noChangeArrowheads="1"/>
          </p:cNvPicPr>
          <p:nvPr/>
        </p:nvPicPr>
        <p:blipFill>
          <a:blip r:embed="rId6"/>
          <a:srcRect/>
          <a:stretch>
            <a:fillRect/>
          </a:stretch>
        </p:blipFill>
        <p:spPr bwMode="auto">
          <a:xfrm>
            <a:off x="7680325" y="685800"/>
            <a:ext cx="1450975" cy="457200"/>
          </a:xfrm>
          <a:prstGeom prst="rect">
            <a:avLst/>
          </a:prstGeom>
          <a:noFill/>
          <a:ln w="9525">
            <a:noFill/>
            <a:miter lim="800000"/>
            <a:headEnd/>
            <a:tailEnd/>
          </a:ln>
        </p:spPr>
      </p:pic>
      <p:sp>
        <p:nvSpPr>
          <p:cNvPr id="43018" name="TextBox 12"/>
          <p:cNvSpPr txBox="1">
            <a:spLocks noChangeArrowheads="1"/>
          </p:cNvSpPr>
          <p:nvPr/>
        </p:nvSpPr>
        <p:spPr bwMode="auto">
          <a:xfrm>
            <a:off x="2339752" y="6324600"/>
            <a:ext cx="4076700" cy="369888"/>
          </a:xfrm>
          <a:prstGeom prst="rect">
            <a:avLst/>
          </a:prstGeom>
          <a:solidFill>
            <a:schemeClr val="bg1"/>
          </a:solidFill>
          <a:ln w="9525">
            <a:noFill/>
            <a:miter lim="800000"/>
            <a:headEnd/>
            <a:tailEnd/>
          </a:ln>
        </p:spPr>
        <p:txBody>
          <a:bodyPr>
            <a:spAutoFit/>
          </a:bodyPr>
          <a:lstStyle/>
          <a:p>
            <a:pPr eaLnBrk="0" hangingPunct="0"/>
            <a:r>
              <a:rPr lang="en-GB" dirty="0"/>
              <a:t>Precipitation intensity percentile (%)</a:t>
            </a:r>
          </a:p>
        </p:txBody>
      </p:sp>
      <p:sp>
        <p:nvSpPr>
          <p:cNvPr id="43019" name="Text Box 12"/>
          <p:cNvSpPr txBox="1">
            <a:spLocks noChangeArrowheads="1"/>
          </p:cNvSpPr>
          <p:nvPr/>
        </p:nvSpPr>
        <p:spPr bwMode="auto">
          <a:xfrm>
            <a:off x="7239000" y="5759450"/>
            <a:ext cx="1524000" cy="641350"/>
          </a:xfrm>
          <a:prstGeom prst="rect">
            <a:avLst/>
          </a:prstGeom>
          <a:noFill/>
          <a:ln w="9525">
            <a:noFill/>
            <a:miter lim="800000"/>
            <a:headEnd/>
            <a:tailEnd/>
          </a:ln>
        </p:spPr>
        <p:txBody>
          <a:bodyPr>
            <a:spAutoFit/>
          </a:bodyPr>
          <a:lstStyle/>
          <a:p>
            <a:pPr eaLnBrk="0" hangingPunct="0">
              <a:spcBef>
                <a:spcPct val="50000"/>
              </a:spcBef>
            </a:pPr>
            <a:r>
              <a:rPr lang="en-GB" dirty="0">
                <a:hlinkClick r:id="rId7"/>
              </a:rPr>
              <a:t>Liu &amp; Allan (2012) JGR</a:t>
            </a:r>
            <a:endParaRPr lang="en-GB" dirty="0"/>
          </a:p>
        </p:txBody>
      </p:sp>
    </p:spTree>
    <p:extLst>
      <p:ext uri="{BB962C8B-B14F-4D97-AF65-F5344CB8AC3E}">
        <p14:creationId xmlns:p14="http://schemas.microsoft.com/office/powerpoint/2010/main" val="56969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771" r="19728"/>
          <a:stretch/>
        </p:blipFill>
        <p:spPr bwMode="auto">
          <a:xfrm>
            <a:off x="3363838" y="-409044"/>
            <a:ext cx="2432298" cy="9094628"/>
          </a:xfrm>
          <a:prstGeom prst="rect">
            <a:avLst/>
          </a:prstGeom>
          <a:noFill/>
          <a:ln>
            <a:noFill/>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Text Box 4"/>
          <p:cNvSpPr txBox="1">
            <a:spLocks noChangeArrowheads="1"/>
          </p:cNvSpPr>
          <p:nvPr/>
        </p:nvSpPr>
        <p:spPr bwMode="auto">
          <a:xfrm>
            <a:off x="1767408" y="2708920"/>
            <a:ext cx="6477000" cy="461665"/>
          </a:xfrm>
          <a:prstGeom prst="rect">
            <a:avLst/>
          </a:prstGeom>
          <a:noFill/>
          <a:ln w="9525">
            <a:noFill/>
            <a:miter lim="800000"/>
            <a:headEnd/>
            <a:tailEnd/>
          </a:ln>
        </p:spPr>
        <p:txBody>
          <a:bodyPr>
            <a:spAutoFit/>
          </a:bodyPr>
          <a:lstStyle/>
          <a:p>
            <a:pPr eaLnBrk="0" hangingPunct="0">
              <a:spcBef>
                <a:spcPct val="50000"/>
              </a:spcBef>
            </a:pPr>
            <a:r>
              <a:rPr lang="en-GB" sz="2400" b="1" dirty="0"/>
              <a:t>Oceans			</a:t>
            </a:r>
            <a:r>
              <a:rPr lang="en-GB" sz="2400" b="1" dirty="0" smtClean="0"/>
              <a:t>	Land</a:t>
            </a:r>
            <a:endParaRPr lang="en-GB" sz="2400" b="1" dirty="0"/>
          </a:p>
        </p:txBody>
      </p:sp>
      <p:sp>
        <p:nvSpPr>
          <p:cNvPr id="41987" name="Text Box 5"/>
          <p:cNvSpPr txBox="1">
            <a:spLocks noChangeArrowheads="1"/>
          </p:cNvSpPr>
          <p:nvPr/>
        </p:nvSpPr>
        <p:spPr bwMode="auto">
          <a:xfrm>
            <a:off x="863600" y="6021388"/>
            <a:ext cx="4572000" cy="366712"/>
          </a:xfrm>
          <a:prstGeom prst="rect">
            <a:avLst/>
          </a:prstGeom>
          <a:noFill/>
          <a:ln w="9525">
            <a:noFill/>
            <a:miter lim="800000"/>
            <a:headEnd/>
            <a:tailEnd/>
          </a:ln>
        </p:spPr>
        <p:txBody>
          <a:bodyPr>
            <a:spAutoFit/>
          </a:bodyPr>
          <a:lstStyle/>
          <a:p>
            <a:pPr eaLnBrk="0" hangingPunct="0">
              <a:spcBef>
                <a:spcPct val="50000"/>
              </a:spcBef>
            </a:pPr>
            <a:r>
              <a:rPr lang="en-GB" i="1">
                <a:hlinkClick r:id="rId3"/>
              </a:rPr>
              <a:t>Liu, Allan, Huffman (2012) GRL</a:t>
            </a:r>
            <a:endParaRPr lang="en-GB" i="1"/>
          </a:p>
        </p:txBody>
      </p:sp>
      <p:sp>
        <p:nvSpPr>
          <p:cNvPr id="41988" name="Rectangle 1"/>
          <p:cNvSpPr>
            <a:spLocks noChangeArrowheads="1"/>
          </p:cNvSpPr>
          <p:nvPr/>
        </p:nvSpPr>
        <p:spPr bwMode="auto">
          <a:xfrm>
            <a:off x="479425" y="381000"/>
            <a:ext cx="6972895" cy="2246769"/>
          </a:xfrm>
          <a:prstGeom prst="rect">
            <a:avLst/>
          </a:prstGeom>
          <a:noFill/>
          <a:ln w="9525">
            <a:noFill/>
            <a:miter lim="800000"/>
            <a:headEnd/>
            <a:tailEnd/>
          </a:ln>
        </p:spPr>
        <p:txBody>
          <a:bodyPr wrap="square">
            <a:spAutoFit/>
          </a:bodyPr>
          <a:lstStyle/>
          <a:p>
            <a:pPr eaLnBrk="0" hangingPunct="0"/>
            <a:r>
              <a:rPr lang="en-GB" sz="3600" dirty="0" smtClean="0">
                <a:solidFill>
                  <a:srgbClr val="0070C0"/>
                </a:solidFill>
                <a:latin typeface="Calibri" pitchFamily="34" charset="0"/>
              </a:rPr>
              <a:t>Tropical precipitation variability in satellite data and CMIP5 simulations</a:t>
            </a:r>
          </a:p>
          <a:p>
            <a:pPr eaLnBrk="0" hangingPunct="0"/>
            <a:endParaRPr lang="en-GB" sz="800" i="1" dirty="0">
              <a:solidFill>
                <a:schemeClr val="accent2"/>
              </a:solidFill>
            </a:endParaRPr>
          </a:p>
          <a:p>
            <a:pPr eaLnBrk="0" hangingPunct="0"/>
            <a:r>
              <a:rPr lang="en-GB" sz="2000" dirty="0"/>
              <a:t>Note consistency between atmosphere-only AMIP model simulations over land and GPCP </a:t>
            </a:r>
            <a:r>
              <a:rPr lang="en-GB" sz="2000" dirty="0" smtClean="0"/>
              <a:t>observations. This is not the case for the ocean, in particular  before about 1996.</a:t>
            </a:r>
            <a:endParaRPr lang="en-GB" sz="2000" dirty="0"/>
          </a:p>
        </p:txBody>
      </p:sp>
      <p:pic>
        <p:nvPicPr>
          <p:cNvPr id="41989" name="Picture 3"/>
          <p:cNvPicPr>
            <a:picLocks noChangeAspect="1" noChangeArrowheads="1"/>
          </p:cNvPicPr>
          <p:nvPr/>
        </p:nvPicPr>
        <p:blipFill>
          <a:blip r:embed="rId4"/>
          <a:srcRect/>
          <a:stretch>
            <a:fillRect/>
          </a:stretch>
        </p:blipFill>
        <p:spPr bwMode="auto">
          <a:xfrm>
            <a:off x="7696200" y="1295400"/>
            <a:ext cx="1435100" cy="655638"/>
          </a:xfrm>
          <a:prstGeom prst="rect">
            <a:avLst/>
          </a:prstGeom>
          <a:noFill/>
          <a:ln w="9525">
            <a:noFill/>
            <a:miter lim="800000"/>
            <a:headEnd/>
            <a:tailEnd/>
          </a:ln>
        </p:spPr>
      </p:pic>
      <p:pic>
        <p:nvPicPr>
          <p:cNvPr id="41990" name="Picture 5"/>
          <p:cNvPicPr>
            <a:picLocks noChangeAspect="1" noChangeArrowheads="1"/>
          </p:cNvPicPr>
          <p:nvPr/>
        </p:nvPicPr>
        <p:blipFill>
          <a:blip r:embed="rId5"/>
          <a:srcRect/>
          <a:stretch>
            <a:fillRect/>
          </a:stretch>
        </p:blipFill>
        <p:spPr bwMode="auto">
          <a:xfrm>
            <a:off x="7680325" y="685800"/>
            <a:ext cx="1450975" cy="457200"/>
          </a:xfrm>
          <a:prstGeom prst="rect">
            <a:avLst/>
          </a:prstGeom>
          <a:noFill/>
          <a:ln w="9525">
            <a:noFill/>
            <a:miter lim="800000"/>
            <a:headEnd/>
            <a:tailEnd/>
          </a:ln>
        </p:spPr>
      </p:pic>
      <p:pic>
        <p:nvPicPr>
          <p:cNvPr id="41991" name="Picture 2" descr="FIG01_clim_1988_2004_tif"/>
          <p:cNvPicPr>
            <a:picLocks noChangeAspect="1" noChangeArrowheads="1"/>
          </p:cNvPicPr>
          <p:nvPr/>
        </p:nvPicPr>
        <p:blipFill>
          <a:blip r:embed="rId6"/>
          <a:srcRect l="36000" t="95427" r="14005"/>
          <a:stretch>
            <a:fillRect/>
          </a:stretch>
        </p:blipFill>
        <p:spPr bwMode="auto">
          <a:xfrm>
            <a:off x="1763713" y="5373688"/>
            <a:ext cx="6456362" cy="446087"/>
          </a:xfrm>
          <a:prstGeom prst="rect">
            <a:avLst/>
          </a:prstGeom>
          <a:noFill/>
          <a:ln w="9525">
            <a:noFill/>
            <a:miter lim="800000"/>
            <a:headEnd/>
            <a:tailEnd/>
          </a:ln>
        </p:spPr>
      </p:pic>
      <p:pic>
        <p:nvPicPr>
          <p:cNvPr id="41992" name="Picture 9"/>
          <p:cNvPicPr>
            <a:picLocks noChangeAspect="1"/>
          </p:cNvPicPr>
          <p:nvPr/>
        </p:nvPicPr>
        <p:blipFill>
          <a:blip r:embed="rId7"/>
          <a:srcRect/>
          <a:stretch>
            <a:fillRect/>
          </a:stretch>
        </p:blipFill>
        <p:spPr bwMode="auto">
          <a:xfrm>
            <a:off x="5460617" y="5895975"/>
            <a:ext cx="3232150" cy="492125"/>
          </a:xfrm>
          <a:prstGeom prst="rect">
            <a:avLst/>
          </a:prstGeom>
          <a:noFill/>
          <a:ln w="9525">
            <a:noFill/>
            <a:miter lim="800000"/>
            <a:headEnd/>
            <a:tailEnd/>
          </a:ln>
        </p:spPr>
      </p:pic>
      <p:sp>
        <p:nvSpPr>
          <p:cNvPr id="41993" name="Line 10"/>
          <p:cNvSpPr>
            <a:spLocks noChangeShapeType="1"/>
          </p:cNvSpPr>
          <p:nvPr/>
        </p:nvSpPr>
        <p:spPr bwMode="auto">
          <a:xfrm flipV="1">
            <a:off x="1763713" y="5445125"/>
            <a:ext cx="0" cy="288925"/>
          </a:xfrm>
          <a:prstGeom prst="line">
            <a:avLst/>
          </a:prstGeom>
          <a:noFill/>
          <a:ln w="12700">
            <a:solidFill>
              <a:srgbClr val="333333"/>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74638"/>
            <a:ext cx="6553200" cy="1143000"/>
          </a:xfrm>
        </p:spPr>
        <p:txBody>
          <a:bodyPr/>
          <a:lstStyle/>
          <a:p>
            <a:r>
              <a:rPr lang="en-GB" sz="3600" dirty="0" smtClean="0">
                <a:solidFill>
                  <a:schemeClr val="accent2"/>
                </a:solidFill>
                <a:latin typeface="Calibri" pitchFamily="34" charset="0"/>
              </a:rPr>
              <a:t>Contrasting land/ocean changes relate to ENSO</a:t>
            </a:r>
          </a:p>
        </p:txBody>
      </p:sp>
      <p:sp>
        <p:nvSpPr>
          <p:cNvPr id="130051" name="Rectangle 3"/>
          <p:cNvSpPr>
            <a:spLocks noGrp="1" noChangeArrowheads="1"/>
          </p:cNvSpPr>
          <p:nvPr>
            <p:ph type="body" idx="1"/>
          </p:nvPr>
        </p:nvSpPr>
        <p:spPr/>
        <p:txBody>
          <a:bodyPr/>
          <a:lstStyle/>
          <a:p>
            <a:endParaRPr lang="en-GB" smtClean="0"/>
          </a:p>
        </p:txBody>
      </p:sp>
      <p:pic>
        <p:nvPicPr>
          <p:cNvPr id="137445" name="Picture 7397" descr="tmp"/>
          <p:cNvPicPr>
            <a:picLocks noChangeAspect="1" noChangeArrowheads="1"/>
          </p:cNvPicPr>
          <p:nvPr/>
        </p:nvPicPr>
        <p:blipFill>
          <a:blip r:embed="rId2" cstate="print">
            <a:extLst>
              <a:ext uri="{28A0092B-C50C-407E-A947-70E740481C1C}">
                <a14:useLocalDpi xmlns:a14="http://schemas.microsoft.com/office/drawing/2010/main" val="0"/>
              </a:ext>
            </a:extLst>
          </a:blip>
          <a:srcRect t="13466" b="60596"/>
          <a:stretch>
            <a:fillRect/>
          </a:stretch>
        </p:blipFill>
        <p:spPr bwMode="auto">
          <a:xfrm>
            <a:off x="0" y="1677988"/>
            <a:ext cx="91440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446" name="Text Box 7398"/>
          <p:cNvSpPr txBox="1">
            <a:spLocks noChangeArrowheads="1"/>
          </p:cNvSpPr>
          <p:nvPr/>
        </p:nvSpPr>
        <p:spPr bwMode="auto">
          <a:xfrm>
            <a:off x="3200400" y="60960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See also Gu et al. (2007) J Clim</a:t>
            </a:r>
          </a:p>
        </p:txBody>
      </p:sp>
      <p:sp>
        <p:nvSpPr>
          <p:cNvPr id="6" name="Text Box 5"/>
          <p:cNvSpPr txBox="1">
            <a:spLocks noChangeArrowheads="1"/>
          </p:cNvSpPr>
          <p:nvPr/>
        </p:nvSpPr>
        <p:spPr bwMode="auto">
          <a:xfrm>
            <a:off x="4724400" y="5454650"/>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dirty="0"/>
              <a:t>Liu </a:t>
            </a:r>
            <a:r>
              <a:rPr lang="en-GB" dirty="0" smtClean="0"/>
              <a:t>et al.</a:t>
            </a:r>
            <a:r>
              <a:rPr lang="en-GB" dirty="0" smtClean="0"/>
              <a:t> </a:t>
            </a:r>
            <a:r>
              <a:rPr lang="en-GB" dirty="0"/>
              <a:t>(</a:t>
            </a:r>
            <a:r>
              <a:rPr lang="en-GB" dirty="0" smtClean="0"/>
              <a:t>2012</a:t>
            </a:r>
            <a:r>
              <a:rPr lang="en-GB" dirty="0" smtClean="0"/>
              <a:t>)</a:t>
            </a:r>
            <a:endParaRPr lang="en-GB" dirty="0"/>
          </a:p>
        </p:txBody>
      </p:sp>
    </p:spTree>
    <p:extLst>
      <p:ext uri="{BB962C8B-B14F-4D97-AF65-F5344CB8AC3E}">
        <p14:creationId xmlns:p14="http://schemas.microsoft.com/office/powerpoint/2010/main" val="2798044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FIG01_v01_05_tif"/>
          <p:cNvPicPr>
            <a:picLocks noChangeAspect="1" noChangeArrowheads="1"/>
          </p:cNvPicPr>
          <p:nvPr/>
        </p:nvPicPr>
        <p:blipFill rotWithShape="1">
          <a:blip r:embed="rId2">
            <a:extLst>
              <a:ext uri="{28A0092B-C50C-407E-A947-70E740481C1C}">
                <a14:useLocalDpi xmlns:a14="http://schemas.microsoft.com/office/drawing/2010/main" val="0"/>
              </a:ext>
            </a:extLst>
          </a:blip>
          <a:srcRect t="32811" b="4211"/>
          <a:stretch/>
        </p:blipFill>
        <p:spPr bwMode="auto">
          <a:xfrm>
            <a:off x="271562" y="1844824"/>
            <a:ext cx="6357840" cy="437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3325" b="4653"/>
          <a:stretch/>
        </p:blipFill>
        <p:spPr>
          <a:xfrm>
            <a:off x="271561" y="1844675"/>
            <a:ext cx="6316663" cy="4379863"/>
          </a:xfrm>
          <a:prstGeom prst="rect">
            <a:avLst/>
          </a:prstGeom>
        </p:spPr>
      </p:pic>
      <p:sp>
        <p:nvSpPr>
          <p:cNvPr id="37900" name="Text Box 3"/>
          <p:cNvSpPr txBox="1">
            <a:spLocks noChangeArrowheads="1"/>
          </p:cNvSpPr>
          <p:nvPr/>
        </p:nvSpPr>
        <p:spPr bwMode="auto">
          <a:xfrm>
            <a:off x="230188" y="6445076"/>
            <a:ext cx="8734425" cy="368300"/>
          </a:xfrm>
          <a:prstGeom prst="rect">
            <a:avLst/>
          </a:prstGeom>
          <a:solidFill>
            <a:schemeClr val="bg1"/>
          </a:solidFill>
          <a:ln w="9525">
            <a:noFill/>
            <a:miter lim="800000"/>
            <a:headEnd/>
            <a:tailEnd/>
          </a:ln>
        </p:spPr>
        <p:txBody>
          <a:bodyPr wrap="square">
            <a:spAutoFit/>
          </a:bodyPr>
          <a:lstStyle/>
          <a:p>
            <a:pPr>
              <a:spcBef>
                <a:spcPct val="50000"/>
              </a:spcBef>
            </a:pPr>
            <a:r>
              <a:rPr lang="en-US" dirty="0" smtClean="0"/>
              <a:t>Liu </a:t>
            </a:r>
            <a:r>
              <a:rPr lang="en-US" dirty="0"/>
              <a:t>and Allan </a:t>
            </a:r>
            <a:r>
              <a:rPr lang="en-US" i="1" dirty="0"/>
              <a:t>in </a:t>
            </a:r>
            <a:r>
              <a:rPr lang="en-US" i="1" dirty="0" smtClean="0"/>
              <a:t>prep; see also</a:t>
            </a:r>
            <a:r>
              <a:rPr lang="en-US" dirty="0" smtClean="0">
                <a:hlinkClick r:id="rId4"/>
              </a:rPr>
              <a:t> </a:t>
            </a:r>
            <a:r>
              <a:rPr lang="en-US" dirty="0">
                <a:hlinkClick r:id="rId4"/>
              </a:rPr>
              <a:t>Allan et al. (2010) ERL</a:t>
            </a:r>
            <a:r>
              <a:rPr lang="en-US" dirty="0" smtClean="0">
                <a:hlinkClick r:id="rId4"/>
              </a:rPr>
              <a:t>.</a:t>
            </a:r>
            <a:endParaRPr lang="en-US" i="1" dirty="0"/>
          </a:p>
        </p:txBody>
      </p:sp>
      <p:sp>
        <p:nvSpPr>
          <p:cNvPr id="37890" name="Rectangle 2"/>
          <p:cNvSpPr>
            <a:spLocks noGrp="1" noChangeArrowheads="1"/>
          </p:cNvSpPr>
          <p:nvPr>
            <p:ph type="title" idx="4294967295"/>
          </p:nvPr>
        </p:nvSpPr>
        <p:spPr>
          <a:xfrm>
            <a:off x="144463" y="80963"/>
            <a:ext cx="7186612" cy="1516062"/>
          </a:xfrm>
        </p:spPr>
        <p:txBody>
          <a:bodyPr/>
          <a:lstStyle/>
          <a:p>
            <a:r>
              <a:rPr lang="en-GB" sz="3600" dirty="0" smtClean="0">
                <a:solidFill>
                  <a:srgbClr val="0070C0"/>
                </a:solidFill>
                <a:latin typeface="Calibri" pitchFamily="34" charset="0"/>
              </a:rPr>
              <a:t>CMIP5 simulations: Wet regions get wetter, dry regions get drier</a:t>
            </a:r>
          </a:p>
        </p:txBody>
      </p:sp>
      <p:sp>
        <p:nvSpPr>
          <p:cNvPr id="37891" name="TextBox 1"/>
          <p:cNvSpPr txBox="1">
            <a:spLocks noChangeArrowheads="1"/>
          </p:cNvSpPr>
          <p:nvPr/>
        </p:nvSpPr>
        <p:spPr bwMode="auto">
          <a:xfrm>
            <a:off x="569913" y="1412776"/>
            <a:ext cx="5410200" cy="461962"/>
          </a:xfrm>
          <a:prstGeom prst="rect">
            <a:avLst/>
          </a:prstGeom>
          <a:solidFill>
            <a:schemeClr val="bg1"/>
          </a:solidFill>
          <a:ln w="9525">
            <a:noFill/>
            <a:miter lim="800000"/>
            <a:headEnd/>
            <a:tailEnd/>
          </a:ln>
        </p:spPr>
        <p:txBody>
          <a:bodyPr>
            <a:spAutoFit/>
          </a:bodyPr>
          <a:lstStyle/>
          <a:p>
            <a:r>
              <a:rPr lang="en-GB" sz="2400" b="1" dirty="0"/>
              <a:t>	Ocean		Land</a:t>
            </a:r>
          </a:p>
        </p:txBody>
      </p:sp>
      <p:sp>
        <p:nvSpPr>
          <p:cNvPr id="8" name="TextBox 7"/>
          <p:cNvSpPr txBox="1"/>
          <p:nvPr/>
        </p:nvSpPr>
        <p:spPr>
          <a:xfrm>
            <a:off x="-1332656" y="3717032"/>
            <a:ext cx="3761408" cy="461665"/>
          </a:xfrm>
          <a:prstGeom prst="rect">
            <a:avLst/>
          </a:prstGeom>
          <a:solidFill>
            <a:schemeClr val="bg1"/>
          </a:solidFill>
          <a:scene3d>
            <a:camera prst="orthographicFront">
              <a:rot lat="0" lon="0" rev="5400000"/>
            </a:camera>
            <a:lightRig rig="threePt" dir="t"/>
          </a:scene3d>
        </p:spPr>
        <p:txBody>
          <a:bodyPr>
            <a:spAutoFit/>
          </a:bodyPr>
          <a:lstStyle/>
          <a:p>
            <a:pPr>
              <a:defRPr/>
            </a:pPr>
            <a:r>
              <a:rPr lang="en-GB" sz="2400" dirty="0"/>
              <a:t>Tropical dry	Tropical wet</a:t>
            </a:r>
          </a:p>
        </p:txBody>
      </p:sp>
      <p:sp>
        <p:nvSpPr>
          <p:cNvPr id="37893" name="TextBox 2"/>
          <p:cNvSpPr txBox="1">
            <a:spLocks noChangeArrowheads="1"/>
          </p:cNvSpPr>
          <p:nvPr/>
        </p:nvSpPr>
        <p:spPr bwMode="auto">
          <a:xfrm>
            <a:off x="6653213" y="3021013"/>
            <a:ext cx="2057400" cy="1200150"/>
          </a:xfrm>
          <a:prstGeom prst="rect">
            <a:avLst/>
          </a:prstGeom>
          <a:noFill/>
          <a:ln w="9525">
            <a:solidFill>
              <a:schemeClr val="tx1"/>
            </a:solidFill>
            <a:miter lim="800000"/>
            <a:headEnd/>
            <a:tailEnd/>
          </a:ln>
        </p:spPr>
        <p:txBody>
          <a:bodyPr>
            <a:spAutoFit/>
          </a:bodyPr>
          <a:lstStyle/>
          <a:p>
            <a:r>
              <a:rPr lang="en-GB"/>
              <a:t>Pre 1988 GPCP ocean data does not contain microwave data</a:t>
            </a:r>
          </a:p>
        </p:txBody>
      </p:sp>
      <p:cxnSp>
        <p:nvCxnSpPr>
          <p:cNvPr id="37894" name="Straight Arrow Connector 4"/>
          <p:cNvCxnSpPr>
            <a:cxnSpLocks noChangeShapeType="1"/>
          </p:cNvCxnSpPr>
          <p:nvPr/>
        </p:nvCxnSpPr>
        <p:spPr bwMode="auto">
          <a:xfrm flipH="1">
            <a:off x="2339975" y="3927475"/>
            <a:ext cx="4289425" cy="438150"/>
          </a:xfrm>
          <a:prstGeom prst="straightConnector1">
            <a:avLst/>
          </a:prstGeom>
          <a:noFill/>
          <a:ln w="41275" algn="ctr">
            <a:solidFill>
              <a:schemeClr val="tx1"/>
            </a:solidFill>
            <a:round/>
            <a:headEnd/>
            <a:tailEnd type="arrow" w="med" len="med"/>
          </a:ln>
        </p:spPr>
      </p:cxnSp>
      <p:pic>
        <p:nvPicPr>
          <p:cNvPr id="37895" name="Picture 3"/>
          <p:cNvPicPr>
            <a:picLocks noChangeAspect="1" noChangeArrowheads="1"/>
          </p:cNvPicPr>
          <p:nvPr/>
        </p:nvPicPr>
        <p:blipFill>
          <a:blip r:embed="rId5"/>
          <a:srcRect/>
          <a:stretch>
            <a:fillRect/>
          </a:stretch>
        </p:blipFill>
        <p:spPr bwMode="auto">
          <a:xfrm>
            <a:off x="7588250" y="1268413"/>
            <a:ext cx="1435100" cy="655637"/>
          </a:xfrm>
          <a:prstGeom prst="rect">
            <a:avLst/>
          </a:prstGeom>
          <a:noFill/>
          <a:ln w="9525">
            <a:noFill/>
            <a:miter lim="800000"/>
            <a:headEnd/>
            <a:tailEnd/>
          </a:ln>
        </p:spPr>
      </p:pic>
      <p:pic>
        <p:nvPicPr>
          <p:cNvPr id="37896" name="Picture 5"/>
          <p:cNvPicPr>
            <a:picLocks noChangeAspect="1" noChangeArrowheads="1"/>
          </p:cNvPicPr>
          <p:nvPr/>
        </p:nvPicPr>
        <p:blipFill>
          <a:blip r:embed="rId6"/>
          <a:srcRect/>
          <a:stretch>
            <a:fillRect/>
          </a:stretch>
        </p:blipFill>
        <p:spPr bwMode="auto">
          <a:xfrm>
            <a:off x="7566025" y="673100"/>
            <a:ext cx="1452563" cy="457200"/>
          </a:xfrm>
          <a:prstGeom prst="rect">
            <a:avLst/>
          </a:prstGeom>
          <a:noFill/>
          <a:ln w="9525">
            <a:noFill/>
            <a:miter lim="800000"/>
            <a:headEnd/>
            <a:tailEnd/>
          </a:ln>
        </p:spPr>
      </p:pic>
      <p:sp>
        <p:nvSpPr>
          <p:cNvPr id="37897" name="TextBox 10"/>
          <p:cNvSpPr txBox="1">
            <a:spLocks noChangeArrowheads="1"/>
          </p:cNvSpPr>
          <p:nvPr/>
        </p:nvSpPr>
        <p:spPr bwMode="auto">
          <a:xfrm>
            <a:off x="6629400" y="4508500"/>
            <a:ext cx="2057400" cy="647700"/>
          </a:xfrm>
          <a:prstGeom prst="rect">
            <a:avLst/>
          </a:prstGeom>
          <a:noFill/>
          <a:ln w="9525">
            <a:solidFill>
              <a:schemeClr val="tx1"/>
            </a:solidFill>
            <a:miter lim="800000"/>
            <a:headEnd/>
            <a:tailEnd/>
          </a:ln>
        </p:spPr>
        <p:txBody>
          <a:bodyPr>
            <a:spAutoFit/>
          </a:bodyPr>
          <a:lstStyle/>
          <a:p>
            <a:r>
              <a:rPr lang="en-GB"/>
              <a:t>Robust drying of dry tropical land</a:t>
            </a:r>
          </a:p>
        </p:txBody>
      </p:sp>
      <p:cxnSp>
        <p:nvCxnSpPr>
          <p:cNvPr id="37898" name="Straight Arrow Connector 11"/>
          <p:cNvCxnSpPr>
            <a:cxnSpLocks noChangeShapeType="1"/>
          </p:cNvCxnSpPr>
          <p:nvPr/>
        </p:nvCxnSpPr>
        <p:spPr bwMode="auto">
          <a:xfrm flipH="1">
            <a:off x="6156176" y="4876800"/>
            <a:ext cx="473225" cy="68262"/>
          </a:xfrm>
          <a:prstGeom prst="straightConnector1">
            <a:avLst/>
          </a:prstGeom>
          <a:noFill/>
          <a:ln w="41275" algn="ctr">
            <a:solidFill>
              <a:schemeClr val="tx1"/>
            </a:solidFill>
            <a:round/>
            <a:headEnd/>
            <a:tailEnd type="arrow" w="med" len="med"/>
          </a:ln>
        </p:spPr>
      </p:cxnSp>
      <p:pic>
        <p:nvPicPr>
          <p:cNvPr id="37899" name="Picture 12"/>
          <p:cNvPicPr>
            <a:picLocks noChangeAspect="1"/>
          </p:cNvPicPr>
          <p:nvPr/>
        </p:nvPicPr>
        <p:blipFill>
          <a:blip r:embed="rId7"/>
          <a:srcRect/>
          <a:stretch>
            <a:fillRect/>
          </a:stretch>
        </p:blipFill>
        <p:spPr bwMode="auto">
          <a:xfrm>
            <a:off x="5980113" y="6359050"/>
            <a:ext cx="2984500" cy="454499"/>
          </a:xfrm>
          <a:prstGeom prst="rect">
            <a:avLst/>
          </a:prstGeom>
          <a:noFill/>
          <a:ln w="9525">
            <a:noFill/>
            <a:miter lim="800000"/>
            <a:headEnd/>
            <a:tailEnd/>
          </a:ln>
        </p:spPr>
      </p:pic>
      <p:sp>
        <p:nvSpPr>
          <p:cNvPr id="2" name="TextBox 1"/>
          <p:cNvSpPr txBox="1"/>
          <p:nvPr/>
        </p:nvSpPr>
        <p:spPr>
          <a:xfrm>
            <a:off x="6660232" y="5301208"/>
            <a:ext cx="2266405" cy="923330"/>
          </a:xfrm>
          <a:prstGeom prst="rect">
            <a:avLst/>
          </a:prstGeom>
          <a:noFill/>
        </p:spPr>
        <p:txBody>
          <a:bodyPr wrap="square" rtlCol="0">
            <a:spAutoFit/>
          </a:bodyPr>
          <a:lstStyle/>
          <a:p>
            <a:r>
              <a:rPr lang="en-GB" dirty="0" smtClean="0">
                <a:solidFill>
                  <a:srgbClr val="0070C0"/>
                </a:solidFill>
              </a:rPr>
              <a:t>30% wettest </a:t>
            </a:r>
            <a:r>
              <a:rPr lang="en-GB" dirty="0" err="1" smtClean="0">
                <a:solidFill>
                  <a:srgbClr val="0070C0"/>
                </a:solidFill>
              </a:rPr>
              <a:t>gridpoints</a:t>
            </a:r>
            <a:r>
              <a:rPr lang="en-GB" dirty="0" smtClean="0">
                <a:solidFill>
                  <a:srgbClr val="0070C0"/>
                </a:solidFill>
              </a:rPr>
              <a:t> </a:t>
            </a:r>
            <a:r>
              <a:rPr lang="en-GB" dirty="0" err="1" smtClean="0">
                <a:solidFill>
                  <a:srgbClr val="0070C0"/>
                </a:solidFill>
              </a:rPr>
              <a:t>vs</a:t>
            </a:r>
            <a:r>
              <a:rPr lang="en-GB" dirty="0" smtClean="0">
                <a:solidFill>
                  <a:srgbClr val="0070C0"/>
                </a:solidFill>
              </a:rPr>
              <a:t> 70% driest each month</a:t>
            </a:r>
            <a:endParaRPr lang="en-GB" dirty="0">
              <a:solidFill>
                <a:srgbClr val="0070C0"/>
              </a:solidFill>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0710" t="6709" r="75156" b="83416"/>
          <a:stretch/>
        </p:blipFill>
        <p:spPr>
          <a:xfrm>
            <a:off x="6516216" y="1988840"/>
            <a:ext cx="1512168" cy="686361"/>
          </a:xfrm>
          <a:prstGeom prst="rect">
            <a:avLst/>
          </a:prstGeom>
        </p:spPr>
      </p:pic>
    </p:spTree>
    <p:extLst>
      <p:ext uri="{BB962C8B-B14F-4D97-AF65-F5344CB8AC3E}">
        <p14:creationId xmlns:p14="http://schemas.microsoft.com/office/powerpoint/2010/main" val="84205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1066"/>
            <a:ext cx="9144000" cy="5704318"/>
          </a:xfrm>
          <a:prstGeom prst="rect">
            <a:avLst/>
          </a:prstGeom>
        </p:spPr>
      </p:pic>
      <p:sp>
        <p:nvSpPr>
          <p:cNvPr id="5" name="TextBox 4"/>
          <p:cNvSpPr txBox="1"/>
          <p:nvPr/>
        </p:nvSpPr>
        <p:spPr>
          <a:xfrm>
            <a:off x="-1565672" y="3501008"/>
            <a:ext cx="3761408" cy="461665"/>
          </a:xfrm>
          <a:prstGeom prst="rect">
            <a:avLst/>
          </a:prstGeom>
          <a:solidFill>
            <a:schemeClr val="bg1"/>
          </a:solidFill>
          <a:scene3d>
            <a:camera prst="orthographicFront">
              <a:rot lat="0" lon="0" rev="5400000"/>
            </a:camera>
            <a:lightRig rig="threePt" dir="t"/>
          </a:scene3d>
        </p:spPr>
        <p:txBody>
          <a:bodyPr>
            <a:spAutoFit/>
          </a:bodyPr>
          <a:lstStyle/>
          <a:p>
            <a:pPr>
              <a:defRPr/>
            </a:pPr>
            <a:r>
              <a:rPr lang="en-GB" sz="2400" dirty="0" smtClean="0"/>
              <a:t>Raw trends (%/decade)</a:t>
            </a:r>
          </a:p>
        </p:txBody>
      </p:sp>
      <p:sp>
        <p:nvSpPr>
          <p:cNvPr id="6" name="TextBox 5"/>
          <p:cNvSpPr txBox="1"/>
          <p:nvPr/>
        </p:nvSpPr>
        <p:spPr>
          <a:xfrm>
            <a:off x="2699792" y="6381328"/>
            <a:ext cx="5760640" cy="369332"/>
          </a:xfrm>
          <a:prstGeom prst="rect">
            <a:avLst/>
          </a:prstGeom>
          <a:noFill/>
        </p:spPr>
        <p:txBody>
          <a:bodyPr wrap="square" rtlCol="0">
            <a:spAutoFit/>
          </a:bodyPr>
          <a:lstStyle/>
          <a:p>
            <a:pPr algn="r"/>
            <a:r>
              <a:rPr lang="en-GB" dirty="0" err="1" smtClean="0"/>
              <a:t>Chuunlei</a:t>
            </a:r>
            <a:r>
              <a:rPr lang="en-GB" dirty="0" smtClean="0"/>
              <a:t> Liu, work in prep</a:t>
            </a:r>
            <a:endParaRPr lang="en-GB" dirty="0"/>
          </a:p>
        </p:txBody>
      </p:sp>
      <p:pic>
        <p:nvPicPr>
          <p:cNvPr id="7" name="Picture 9"/>
          <p:cNvPicPr>
            <a:picLocks noChangeAspect="1"/>
          </p:cNvPicPr>
          <p:nvPr/>
        </p:nvPicPr>
        <p:blipFill>
          <a:blip r:embed="rId3"/>
          <a:srcRect/>
          <a:stretch>
            <a:fillRect/>
          </a:stretch>
        </p:blipFill>
        <p:spPr bwMode="auto">
          <a:xfrm>
            <a:off x="826038" y="6177235"/>
            <a:ext cx="4178010" cy="636141"/>
          </a:xfrm>
          <a:prstGeom prst="rect">
            <a:avLst/>
          </a:prstGeom>
          <a:noFill/>
          <a:ln w="9525">
            <a:noFill/>
            <a:miter lim="800000"/>
            <a:headEnd/>
            <a:tailEnd/>
          </a:ln>
        </p:spPr>
      </p:pic>
      <p:sp>
        <p:nvSpPr>
          <p:cNvPr id="9" name="Title 2"/>
          <p:cNvSpPr>
            <a:spLocks noGrp="1"/>
          </p:cNvSpPr>
          <p:nvPr>
            <p:ph type="title"/>
          </p:nvPr>
        </p:nvSpPr>
        <p:spPr>
          <a:xfrm>
            <a:off x="734888" y="116632"/>
            <a:ext cx="8229600" cy="864096"/>
          </a:xfrm>
          <a:solidFill>
            <a:schemeClr val="bg1"/>
          </a:solidFill>
        </p:spPr>
        <p:txBody>
          <a:bodyPr/>
          <a:lstStyle/>
          <a:p>
            <a:r>
              <a:rPr lang="en-GB" sz="3600" dirty="0" smtClean="0">
                <a:solidFill>
                  <a:schemeClr val="accent2"/>
                </a:solidFill>
                <a:latin typeface="Calibri" pitchFamily="34" charset="0"/>
              </a:rPr>
              <a:t>Spatial signatures of Precipitation trends</a:t>
            </a:r>
            <a:endParaRPr lang="en-GB" sz="3600" dirty="0">
              <a:solidFill>
                <a:schemeClr val="accent2"/>
              </a:solidFill>
              <a:latin typeface="Calibri" pitchFamily="34" charset="0"/>
            </a:endParaRPr>
          </a:p>
        </p:txBody>
      </p:sp>
    </p:spTree>
    <p:extLst>
      <p:ext uri="{BB962C8B-B14F-4D97-AF65-F5344CB8AC3E}">
        <p14:creationId xmlns:p14="http://schemas.microsoft.com/office/powerpoint/2010/main" val="246951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1766"/>
            <a:ext cx="9144000" cy="5642918"/>
          </a:xfrm>
          <a:prstGeom prst="rect">
            <a:avLst/>
          </a:prstGeom>
        </p:spPr>
      </p:pic>
      <p:sp>
        <p:nvSpPr>
          <p:cNvPr id="5" name="TextBox 4"/>
          <p:cNvSpPr txBox="1"/>
          <p:nvPr/>
        </p:nvSpPr>
        <p:spPr>
          <a:xfrm>
            <a:off x="-3060848" y="3183359"/>
            <a:ext cx="6696744" cy="461665"/>
          </a:xfrm>
          <a:prstGeom prst="rect">
            <a:avLst/>
          </a:prstGeom>
          <a:solidFill>
            <a:schemeClr val="bg1"/>
          </a:solidFill>
          <a:scene3d>
            <a:camera prst="orthographicFront">
              <a:rot lat="0" lon="0" rev="5400000"/>
            </a:camera>
            <a:lightRig rig="threePt" dir="t"/>
          </a:scene3d>
        </p:spPr>
        <p:txBody>
          <a:bodyPr wrap="square">
            <a:spAutoFit/>
          </a:bodyPr>
          <a:lstStyle/>
          <a:p>
            <a:pPr>
              <a:defRPr/>
            </a:pPr>
            <a:r>
              <a:rPr lang="en-GB" sz="2400" dirty="0" smtClean="0"/>
              <a:t>Residual “thermodynamic” trends (%/</a:t>
            </a:r>
            <a:r>
              <a:rPr lang="en-GB" sz="2400" dirty="0" err="1" smtClean="0"/>
              <a:t>decaded</a:t>
            </a:r>
            <a:r>
              <a:rPr lang="en-GB" sz="2400" dirty="0" smtClean="0"/>
              <a:t>)</a:t>
            </a:r>
            <a:endParaRPr lang="en-GB" sz="2400" dirty="0"/>
          </a:p>
        </p:txBody>
      </p:sp>
      <p:sp>
        <p:nvSpPr>
          <p:cNvPr id="6" name="TextBox 5"/>
          <p:cNvSpPr txBox="1"/>
          <p:nvPr/>
        </p:nvSpPr>
        <p:spPr>
          <a:xfrm>
            <a:off x="2699792" y="6381328"/>
            <a:ext cx="5760640" cy="369332"/>
          </a:xfrm>
          <a:prstGeom prst="rect">
            <a:avLst/>
          </a:prstGeom>
          <a:noFill/>
        </p:spPr>
        <p:txBody>
          <a:bodyPr wrap="square" rtlCol="0">
            <a:spAutoFit/>
          </a:bodyPr>
          <a:lstStyle/>
          <a:p>
            <a:pPr algn="r"/>
            <a:r>
              <a:rPr lang="en-GB" dirty="0" err="1" smtClean="0"/>
              <a:t>Chuunlei</a:t>
            </a:r>
            <a:r>
              <a:rPr lang="en-GB" dirty="0" smtClean="0"/>
              <a:t> Liu, work in prep</a:t>
            </a:r>
            <a:endParaRPr lang="en-GB" dirty="0"/>
          </a:p>
        </p:txBody>
      </p:sp>
      <p:pic>
        <p:nvPicPr>
          <p:cNvPr id="7" name="Picture 9"/>
          <p:cNvPicPr>
            <a:picLocks noChangeAspect="1"/>
          </p:cNvPicPr>
          <p:nvPr/>
        </p:nvPicPr>
        <p:blipFill>
          <a:blip r:embed="rId3"/>
          <a:srcRect/>
          <a:stretch>
            <a:fillRect/>
          </a:stretch>
        </p:blipFill>
        <p:spPr bwMode="auto">
          <a:xfrm>
            <a:off x="826038" y="6177235"/>
            <a:ext cx="4178010" cy="636141"/>
          </a:xfrm>
          <a:prstGeom prst="rect">
            <a:avLst/>
          </a:prstGeom>
          <a:noFill/>
          <a:ln w="9525">
            <a:noFill/>
            <a:miter lim="800000"/>
            <a:headEnd/>
            <a:tailEnd/>
          </a:ln>
        </p:spPr>
      </p:pic>
      <p:sp>
        <p:nvSpPr>
          <p:cNvPr id="9" name="Title 2"/>
          <p:cNvSpPr>
            <a:spLocks noGrp="1"/>
          </p:cNvSpPr>
          <p:nvPr>
            <p:ph type="title"/>
          </p:nvPr>
        </p:nvSpPr>
        <p:spPr>
          <a:xfrm>
            <a:off x="734888" y="116632"/>
            <a:ext cx="8229600" cy="864096"/>
          </a:xfrm>
          <a:solidFill>
            <a:schemeClr val="bg1"/>
          </a:solidFill>
        </p:spPr>
        <p:txBody>
          <a:bodyPr/>
          <a:lstStyle/>
          <a:p>
            <a:r>
              <a:rPr lang="en-GB" sz="3600" dirty="0" smtClean="0">
                <a:solidFill>
                  <a:schemeClr val="accent2"/>
                </a:solidFill>
                <a:latin typeface="Calibri" pitchFamily="34" charset="0"/>
              </a:rPr>
              <a:t>Spatial signatures of Precipitation trends</a:t>
            </a:r>
            <a:endParaRPr lang="en-GB" sz="3600" dirty="0">
              <a:solidFill>
                <a:schemeClr val="accent2"/>
              </a:solidFill>
              <a:latin typeface="Calibri" pitchFamily="34" charset="0"/>
            </a:endParaRPr>
          </a:p>
        </p:txBody>
      </p:sp>
    </p:spTree>
    <p:extLst>
      <p:ext uri="{BB962C8B-B14F-4D97-AF65-F5344CB8AC3E}">
        <p14:creationId xmlns:p14="http://schemas.microsoft.com/office/powerpoint/2010/main" val="536840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accent2"/>
                </a:solidFill>
                <a:latin typeface="Calibri" pitchFamily="34" charset="0"/>
              </a:rPr>
              <a:t>Use of NWP simulations</a:t>
            </a:r>
            <a:endParaRPr lang="en-GB" dirty="0">
              <a:solidFill>
                <a:schemeClr val="accent2"/>
              </a:solidFill>
              <a:latin typeface="Calibri" pitchFamily="34" charset="0"/>
            </a:endParaRPr>
          </a:p>
        </p:txBody>
      </p:sp>
      <p:sp>
        <p:nvSpPr>
          <p:cNvPr id="6" name="Content Placeholder 5"/>
          <p:cNvSpPr>
            <a:spLocks noGrp="1"/>
          </p:cNvSpPr>
          <p:nvPr>
            <p:ph idx="1"/>
          </p:nvPr>
        </p:nvSpPr>
        <p:spPr/>
        <p:txBody>
          <a:bodyPr/>
          <a:lstStyle/>
          <a:p>
            <a:r>
              <a:rPr lang="en-GB" sz="2800" i="1" dirty="0" smtClean="0">
                <a:latin typeface="Calibri" pitchFamily="34" charset="0"/>
              </a:rPr>
              <a:t>“Employ </a:t>
            </a:r>
            <a:r>
              <a:rPr lang="en-GB" sz="2800" i="1" dirty="0">
                <a:latin typeface="Calibri" pitchFamily="34" charset="0"/>
              </a:rPr>
              <a:t>global NWP </a:t>
            </a:r>
            <a:r>
              <a:rPr lang="en-GB" sz="2800" i="1" dirty="0" smtClean="0">
                <a:latin typeface="Calibri" pitchFamily="34" charset="0"/>
              </a:rPr>
              <a:t>forecasts to evaluate </a:t>
            </a:r>
            <a:r>
              <a:rPr lang="en-GB" sz="2800" i="1" dirty="0">
                <a:latin typeface="Calibri" pitchFamily="34" charset="0"/>
              </a:rPr>
              <a:t>model drifts from analyses linking mean state errors to predicted hydrological </a:t>
            </a:r>
            <a:r>
              <a:rPr lang="en-GB" sz="2800" i="1" dirty="0" smtClean="0">
                <a:latin typeface="Calibri" pitchFamily="34" charset="0"/>
              </a:rPr>
              <a:t>response”</a:t>
            </a:r>
          </a:p>
          <a:p>
            <a:r>
              <a:rPr lang="en-GB" sz="2800" dirty="0" smtClean="0">
                <a:latin typeface="Calibri" pitchFamily="34" charset="0"/>
              </a:rPr>
              <a:t>Looking at model drifts at the model time-step provides an opportunity for investigating process level responses</a:t>
            </a:r>
            <a:endParaRPr lang="en-GB" sz="2800" dirty="0">
              <a:latin typeface="Calibri" pitchFamily="34" charset="0"/>
            </a:endParaRPr>
          </a:p>
        </p:txBody>
      </p:sp>
      <p:sp>
        <p:nvSpPr>
          <p:cNvPr id="2" name="Date Placeholder 1"/>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2856073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IG06_v03_c_tif"/>
          <p:cNvPicPr>
            <a:picLocks noChangeAspect="1" noChangeArrowheads="1"/>
          </p:cNvPicPr>
          <p:nvPr/>
        </p:nvPicPr>
        <p:blipFill rotWithShape="1">
          <a:blip r:embed="rId2">
            <a:extLst>
              <a:ext uri="{28A0092B-C50C-407E-A947-70E740481C1C}">
                <a14:useLocalDpi xmlns:a14="http://schemas.microsoft.com/office/drawing/2010/main" val="0"/>
              </a:ext>
            </a:extLst>
          </a:blip>
          <a:srcRect l="66766" t="46738"/>
          <a:stretch/>
        </p:blipFill>
        <p:spPr bwMode="auto">
          <a:xfrm>
            <a:off x="4211960" y="1434791"/>
            <a:ext cx="4176464" cy="203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0"/>
            <a:ext cx="8615348" cy="1124744"/>
          </a:xfrm>
          <a:solidFill>
            <a:schemeClr val="bg1"/>
          </a:solidFill>
        </p:spPr>
        <p:txBody>
          <a:bodyPr/>
          <a:lstStyle/>
          <a:p>
            <a:pPr algn="l"/>
            <a:r>
              <a:rPr lang="en-GB" sz="3600" dirty="0">
                <a:solidFill>
                  <a:srgbClr val="0070C0"/>
                </a:solidFill>
                <a:latin typeface="Calibri" pitchFamily="34" charset="0"/>
                <a:cs typeface="Calibri" pitchFamily="34" charset="0"/>
              </a:rPr>
              <a:t>S</a:t>
            </a:r>
            <a:r>
              <a:rPr lang="en-GB" sz="3600" dirty="0" smtClean="0">
                <a:solidFill>
                  <a:srgbClr val="0070C0"/>
                </a:solidFill>
                <a:latin typeface="Calibri" pitchFamily="34" charset="0"/>
                <a:cs typeface="Calibri" pitchFamily="34" charset="0"/>
              </a:rPr>
              <a:t>ystematic biases in water vapour and precipitation in NWP and climate models</a:t>
            </a:r>
            <a:endParaRPr lang="en-GB" sz="3600" dirty="0">
              <a:solidFill>
                <a:srgbClr val="0070C0"/>
              </a:solidFill>
              <a:latin typeface="Calibri" pitchFamily="34" charset="0"/>
              <a:cs typeface="Calibri" pitchFamily="34" charset="0"/>
            </a:endParaRPr>
          </a:p>
        </p:txBody>
      </p:sp>
      <p:sp>
        <p:nvSpPr>
          <p:cNvPr id="2" name="Date Placeholder 1"/>
          <p:cNvSpPr>
            <a:spLocks noGrp="1"/>
          </p:cNvSpPr>
          <p:nvPr>
            <p:ph type="dt" sz="half" idx="10"/>
          </p:nvPr>
        </p:nvSpPr>
        <p:spPr/>
        <p:txBody>
          <a:bodyPr/>
          <a:lstStyle/>
          <a:p>
            <a:pPr>
              <a:defRPr/>
            </a:pPr>
            <a:endParaRPr lang="en-US"/>
          </a:p>
        </p:txBody>
      </p:sp>
      <p:pic>
        <p:nvPicPr>
          <p:cNvPr id="1026" name="Picture 2" descr="FIG07_v03_tif"/>
          <p:cNvPicPr>
            <a:picLocks noChangeAspect="1" noChangeArrowheads="1"/>
          </p:cNvPicPr>
          <p:nvPr/>
        </p:nvPicPr>
        <p:blipFill rotWithShape="1">
          <a:blip r:embed="rId3">
            <a:extLst>
              <a:ext uri="{28A0092B-C50C-407E-A947-70E740481C1C}">
                <a14:useLocalDpi xmlns:a14="http://schemas.microsoft.com/office/drawing/2010/main" val="0"/>
              </a:ext>
            </a:extLst>
          </a:blip>
          <a:srcRect b="38813"/>
          <a:stretch/>
        </p:blipFill>
        <p:spPr bwMode="auto">
          <a:xfrm>
            <a:off x="15526" y="3536911"/>
            <a:ext cx="9057022" cy="320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99592" y="3419708"/>
            <a:ext cx="7488832" cy="369332"/>
          </a:xfrm>
          <a:prstGeom prst="rect">
            <a:avLst/>
          </a:prstGeom>
          <a:solidFill>
            <a:schemeClr val="bg1"/>
          </a:solidFill>
        </p:spPr>
        <p:txBody>
          <a:bodyPr wrap="square" rtlCol="0">
            <a:spAutoFit/>
          </a:bodyPr>
          <a:lstStyle/>
          <a:p>
            <a:r>
              <a:rPr lang="en-GB" b="1" dirty="0" smtClean="0"/>
              <a:t>    HadGEM2-AMIP – OBS	           HadGEM2-ES historical </a:t>
            </a:r>
            <a:r>
              <a:rPr lang="en-GB" b="1" dirty="0"/>
              <a:t>– OBS</a:t>
            </a:r>
          </a:p>
        </p:txBody>
      </p:sp>
      <p:pic>
        <p:nvPicPr>
          <p:cNvPr id="1027" name="Picture 3" descr="FIG06_v03_c_tif"/>
          <p:cNvPicPr>
            <a:picLocks noChangeAspect="1" noChangeArrowheads="1"/>
          </p:cNvPicPr>
          <p:nvPr/>
        </p:nvPicPr>
        <p:blipFill rotWithShape="1">
          <a:blip r:embed="rId2">
            <a:extLst>
              <a:ext uri="{28A0092B-C50C-407E-A947-70E740481C1C}">
                <a14:useLocalDpi xmlns:a14="http://schemas.microsoft.com/office/drawing/2010/main" val="0"/>
              </a:ext>
            </a:extLst>
          </a:blip>
          <a:srcRect l="2778" t="46738" r="62527"/>
          <a:stretch/>
        </p:blipFill>
        <p:spPr bwMode="auto">
          <a:xfrm>
            <a:off x="15526" y="1434792"/>
            <a:ext cx="4396817" cy="201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99592" y="1115452"/>
            <a:ext cx="6768752" cy="369332"/>
          </a:xfrm>
          <a:prstGeom prst="rect">
            <a:avLst/>
          </a:prstGeom>
          <a:solidFill>
            <a:schemeClr val="bg1"/>
          </a:solidFill>
        </p:spPr>
        <p:txBody>
          <a:bodyPr wrap="square" rtlCol="0">
            <a:spAutoFit/>
          </a:bodyPr>
          <a:lstStyle/>
          <a:p>
            <a:r>
              <a:rPr lang="en-GB" b="1" dirty="0" smtClean="0"/>
              <a:t>Precipitation NWP</a:t>
            </a:r>
            <a:r>
              <a:rPr lang="en-GB" b="1" dirty="0"/>
              <a:t> – </a:t>
            </a:r>
            <a:r>
              <a:rPr lang="en-GB" b="1" dirty="0" smtClean="0"/>
              <a:t>OBS		</a:t>
            </a:r>
            <a:r>
              <a:rPr lang="en-GB" b="1" dirty="0"/>
              <a:t>W</a:t>
            </a:r>
            <a:r>
              <a:rPr lang="en-GB" b="1" dirty="0" smtClean="0"/>
              <a:t>ater vapour NWP – OBS</a:t>
            </a:r>
            <a:endParaRPr lang="en-GB" b="1" dirty="0"/>
          </a:p>
        </p:txBody>
      </p:sp>
      <p:sp>
        <p:nvSpPr>
          <p:cNvPr id="9" name="TextBox 8"/>
          <p:cNvSpPr txBox="1"/>
          <p:nvPr/>
        </p:nvSpPr>
        <p:spPr>
          <a:xfrm>
            <a:off x="-2844824" y="3429000"/>
            <a:ext cx="6192688" cy="369332"/>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b="1" dirty="0" smtClean="0"/>
              <a:t>Water vapour   Precipitation	NWP day 3</a:t>
            </a:r>
            <a:endParaRPr lang="en-GB" b="1" dirty="0"/>
          </a:p>
        </p:txBody>
      </p:sp>
      <p:sp>
        <p:nvSpPr>
          <p:cNvPr id="6" name="Freeform 5"/>
          <p:cNvSpPr/>
          <p:nvPr/>
        </p:nvSpPr>
        <p:spPr bwMode="auto">
          <a:xfrm>
            <a:off x="7740352" y="2119086"/>
            <a:ext cx="814283" cy="3182122"/>
          </a:xfrm>
          <a:custGeom>
            <a:avLst/>
            <a:gdLst>
              <a:gd name="connsiteX0" fmla="*/ 0 w 814283"/>
              <a:gd name="connsiteY0" fmla="*/ 0 h 3686628"/>
              <a:gd name="connsiteX1" fmla="*/ 653142 w 814283"/>
              <a:gd name="connsiteY1" fmla="*/ 928914 h 3686628"/>
              <a:gd name="connsiteX2" fmla="*/ 769257 w 814283"/>
              <a:gd name="connsiteY2" fmla="*/ 2452914 h 3686628"/>
              <a:gd name="connsiteX3" fmla="*/ 29028 w 814283"/>
              <a:gd name="connsiteY3" fmla="*/ 3686628 h 3686628"/>
              <a:gd name="connsiteX4" fmla="*/ 29028 w 814283"/>
              <a:gd name="connsiteY4" fmla="*/ 3686628 h 3686628"/>
              <a:gd name="connsiteX5" fmla="*/ 29028 w 814283"/>
              <a:gd name="connsiteY5" fmla="*/ 3686628 h 368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283" h="3686628">
                <a:moveTo>
                  <a:pt x="0" y="0"/>
                </a:moveTo>
                <a:cubicBezTo>
                  <a:pt x="262466" y="260047"/>
                  <a:pt x="524933" y="520095"/>
                  <a:pt x="653142" y="928914"/>
                </a:cubicBezTo>
                <a:cubicBezTo>
                  <a:pt x="781351" y="1337733"/>
                  <a:pt x="873276" y="1993295"/>
                  <a:pt x="769257" y="2452914"/>
                </a:cubicBezTo>
                <a:cubicBezTo>
                  <a:pt x="665238" y="2912533"/>
                  <a:pt x="29028" y="3686628"/>
                  <a:pt x="29028" y="3686628"/>
                </a:cubicBezTo>
                <a:lnTo>
                  <a:pt x="29028" y="3686628"/>
                </a:lnTo>
                <a:lnTo>
                  <a:pt x="29028" y="3686628"/>
                </a:lnTo>
              </a:path>
            </a:pathLst>
          </a:custGeom>
          <a:noFill/>
          <a:ln w="38100"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cxnSp>
        <p:nvCxnSpPr>
          <p:cNvPr id="11" name="Straight Arrow Connector 10"/>
          <p:cNvCxnSpPr/>
          <p:nvPr/>
        </p:nvCxnSpPr>
        <p:spPr bwMode="auto">
          <a:xfrm>
            <a:off x="1115616" y="2852936"/>
            <a:ext cx="0" cy="9361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3923928" y="2852936"/>
            <a:ext cx="488415" cy="9453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786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11144" cy="1143000"/>
          </a:xfrm>
        </p:spPr>
        <p:txBody>
          <a:bodyPr/>
          <a:lstStyle/>
          <a:p>
            <a:pPr algn="l"/>
            <a:r>
              <a:rPr lang="en-GB" sz="3600" dirty="0" smtClean="0">
                <a:solidFill>
                  <a:srgbClr val="0070C0"/>
                </a:solidFill>
                <a:latin typeface="Calibri" pitchFamily="34" charset="0"/>
                <a:cs typeface="Calibri" pitchFamily="34" charset="0"/>
              </a:rPr>
              <a:t>Diurnal Cycle in Precipitation: </a:t>
            </a:r>
            <a:br>
              <a:rPr lang="en-GB" sz="3600" dirty="0" smtClean="0">
                <a:solidFill>
                  <a:srgbClr val="0070C0"/>
                </a:solidFill>
                <a:latin typeface="Calibri" pitchFamily="34" charset="0"/>
                <a:cs typeface="Calibri" pitchFamily="34" charset="0"/>
              </a:rPr>
            </a:br>
            <a:r>
              <a:rPr lang="en-GB" sz="2800" dirty="0" smtClean="0">
                <a:solidFill>
                  <a:srgbClr val="0070C0"/>
                </a:solidFill>
                <a:latin typeface="Calibri" pitchFamily="34" charset="0"/>
                <a:cs typeface="Calibri" pitchFamily="34" charset="0"/>
              </a:rPr>
              <a:t>UK Met Office NWP </a:t>
            </a:r>
            <a:r>
              <a:rPr lang="en-GB" sz="2800" dirty="0" err="1" smtClean="0">
                <a:solidFill>
                  <a:srgbClr val="0070C0"/>
                </a:solidFill>
                <a:latin typeface="Calibri" pitchFamily="34" charset="0"/>
                <a:cs typeface="Calibri" pitchFamily="34" charset="0"/>
              </a:rPr>
              <a:t>vs</a:t>
            </a:r>
            <a:r>
              <a:rPr lang="en-GB" sz="2800" dirty="0" smtClean="0">
                <a:solidFill>
                  <a:srgbClr val="0070C0"/>
                </a:solidFill>
                <a:latin typeface="Calibri" pitchFamily="34" charset="0"/>
                <a:cs typeface="Calibri" pitchFamily="34" charset="0"/>
              </a:rPr>
              <a:t> TRMM data</a:t>
            </a:r>
            <a:endParaRPr lang="en-GB" sz="2800" dirty="0">
              <a:solidFill>
                <a:srgbClr val="0070C0"/>
              </a:solidFill>
              <a:latin typeface="Calibri" pitchFamily="34" charset="0"/>
              <a:cs typeface="Calibri" pitchFamily="34" charset="0"/>
            </a:endParaRPr>
          </a:p>
        </p:txBody>
      </p:sp>
      <p:sp>
        <p:nvSpPr>
          <p:cNvPr id="3" name="Date Placeholder 2"/>
          <p:cNvSpPr>
            <a:spLocks noGrp="1"/>
          </p:cNvSpPr>
          <p:nvPr>
            <p:ph type="dt" sz="half" idx="10"/>
          </p:nvPr>
        </p:nvSpPr>
        <p:spPr/>
        <p:txBody>
          <a:bodyPr/>
          <a:lstStyle/>
          <a:p>
            <a:pPr>
              <a:defRPr/>
            </a:pPr>
            <a:endParaRPr lang="en-US"/>
          </a:p>
        </p:txBody>
      </p:sp>
      <p:pic>
        <p:nvPicPr>
          <p:cNvPr id="2050" name="Picture 2" descr="FIG03_v01_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31543" y="-123233"/>
            <a:ext cx="5496935" cy="856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44824" y="3429000"/>
            <a:ext cx="6192688" cy="369332"/>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b="1" dirty="0"/>
              <a:t>	</a:t>
            </a:r>
            <a:r>
              <a:rPr lang="en-GB" b="1" dirty="0" smtClean="0"/>
              <a:t>	Precipitation (mm/day)</a:t>
            </a:r>
            <a:endParaRPr lang="en-GB" b="1" dirty="0"/>
          </a:p>
        </p:txBody>
      </p:sp>
    </p:spTree>
    <p:extLst>
      <p:ext uri="{BB962C8B-B14F-4D97-AF65-F5344CB8AC3E}">
        <p14:creationId xmlns:p14="http://schemas.microsoft.com/office/powerpoint/2010/main" val="862625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GB" sz="4000" dirty="0" smtClean="0">
                <a:solidFill>
                  <a:srgbClr val="0070C0"/>
                </a:solidFill>
              </a:rPr>
              <a:t>Introduction (WP3)</a:t>
            </a:r>
            <a:endParaRPr lang="en-US" sz="4000" dirty="0" smtClean="0">
              <a:solidFill>
                <a:srgbClr val="0070C0"/>
              </a:solidFill>
            </a:endParaRPr>
          </a:p>
        </p:txBody>
      </p:sp>
      <p:sp>
        <p:nvSpPr>
          <p:cNvPr id="2" name="Content Placeholder 1"/>
          <p:cNvSpPr>
            <a:spLocks noGrp="1"/>
          </p:cNvSpPr>
          <p:nvPr>
            <p:ph idx="1"/>
          </p:nvPr>
        </p:nvSpPr>
        <p:spPr/>
        <p:txBody>
          <a:bodyPr/>
          <a:lstStyle/>
          <a:p>
            <a:r>
              <a:rPr lang="en-GB" dirty="0" smtClean="0">
                <a:latin typeface="Calibri" pitchFamily="34" charset="0"/>
              </a:rPr>
              <a:t>Primary </a:t>
            </a:r>
            <a:r>
              <a:rPr lang="en-GB" dirty="0" smtClean="0">
                <a:latin typeface="Calibri" pitchFamily="34" charset="0"/>
              </a:rPr>
              <a:t>Goals</a:t>
            </a:r>
          </a:p>
          <a:p>
            <a:pPr lvl="1"/>
            <a:r>
              <a:rPr lang="en-GB" dirty="0" smtClean="0">
                <a:latin typeface="Calibri" pitchFamily="34" charset="0"/>
              </a:rPr>
              <a:t>characterise </a:t>
            </a:r>
            <a:r>
              <a:rPr lang="en-GB" dirty="0">
                <a:latin typeface="Calibri" pitchFamily="34" charset="0"/>
              </a:rPr>
              <a:t>observed changes in the water cycle on </a:t>
            </a:r>
            <a:r>
              <a:rPr lang="en-GB" dirty="0" smtClean="0">
                <a:latin typeface="Calibri" pitchFamily="34" charset="0"/>
              </a:rPr>
              <a:t>global-to-regional space </a:t>
            </a:r>
            <a:r>
              <a:rPr lang="en-GB" dirty="0">
                <a:latin typeface="Calibri" pitchFamily="34" charset="0"/>
              </a:rPr>
              <a:t>scales and decadal </a:t>
            </a:r>
            <a:r>
              <a:rPr lang="en-GB" dirty="0" smtClean="0">
                <a:latin typeface="Calibri" pitchFamily="34" charset="0"/>
              </a:rPr>
              <a:t>timescales,</a:t>
            </a:r>
          </a:p>
          <a:p>
            <a:pPr lvl="1"/>
            <a:r>
              <a:rPr lang="en-GB" dirty="0" smtClean="0">
                <a:latin typeface="Calibri" pitchFamily="34" charset="0"/>
              </a:rPr>
              <a:t>evaluate</a:t>
            </a:r>
            <a:r>
              <a:rPr lang="en-GB" dirty="0">
                <a:latin typeface="Calibri" pitchFamily="34" charset="0"/>
              </a:rPr>
              <a:t>, </a:t>
            </a:r>
            <a:r>
              <a:rPr lang="en-GB" dirty="0" smtClean="0">
                <a:latin typeface="Calibri" pitchFamily="34" charset="0"/>
              </a:rPr>
              <a:t>at </a:t>
            </a:r>
            <a:r>
              <a:rPr lang="en-GB" dirty="0">
                <a:latin typeface="Calibri" pitchFamily="34" charset="0"/>
              </a:rPr>
              <a:t>a process level, the </a:t>
            </a:r>
            <a:r>
              <a:rPr lang="en-GB" dirty="0" smtClean="0">
                <a:latin typeface="Calibri" pitchFamily="34" charset="0"/>
              </a:rPr>
              <a:t>consistency between </a:t>
            </a:r>
            <a:r>
              <a:rPr lang="en-GB" dirty="0">
                <a:latin typeface="Calibri" pitchFamily="34" charset="0"/>
              </a:rPr>
              <a:t>observed and modelled changes</a:t>
            </a:r>
            <a:r>
              <a:rPr lang="en-GB" dirty="0" smtClean="0">
                <a:latin typeface="Calibri" pitchFamily="34" charset="0"/>
              </a:rPr>
              <a:t>.</a:t>
            </a:r>
          </a:p>
          <a:p>
            <a:pPr lvl="1"/>
            <a:endParaRPr lang="en-GB" dirty="0">
              <a:latin typeface="Calibri" pitchFamily="34" charset="0"/>
            </a:endParaRPr>
          </a:p>
          <a:p>
            <a:pPr marL="457200" lvl="1" indent="0">
              <a:buNone/>
            </a:pPr>
            <a:r>
              <a:rPr lang="en-GB" dirty="0" smtClean="0">
                <a:latin typeface="Calibri" pitchFamily="34" charset="0"/>
              </a:rPr>
              <a:t>Focus here upon satellite era</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571184" cy="1143000"/>
          </a:xfrm>
        </p:spPr>
        <p:txBody>
          <a:bodyPr/>
          <a:lstStyle/>
          <a:p>
            <a:r>
              <a:rPr lang="en-GB" sz="3600" dirty="0" smtClean="0">
                <a:solidFill>
                  <a:srgbClr val="0070C0"/>
                </a:solidFill>
                <a:latin typeface="Calibri" pitchFamily="34" charset="0"/>
                <a:cs typeface="Calibri" pitchFamily="34" charset="0"/>
              </a:rPr>
              <a:t>Propagation of precipitation anomaly</a:t>
            </a:r>
            <a:endParaRPr lang="en-GB" sz="3600" dirty="0">
              <a:solidFill>
                <a:srgbClr val="0070C0"/>
              </a:solidFill>
              <a:latin typeface="Calibri" pitchFamily="34" charset="0"/>
              <a:cs typeface="Calibri" pitchFamily="34" charset="0"/>
            </a:endParaRPr>
          </a:p>
        </p:txBody>
      </p:sp>
      <p:sp>
        <p:nvSpPr>
          <p:cNvPr id="5" name="TextBox 4"/>
          <p:cNvSpPr txBox="1"/>
          <p:nvPr/>
        </p:nvSpPr>
        <p:spPr>
          <a:xfrm>
            <a:off x="1835696" y="1628800"/>
            <a:ext cx="6408712" cy="1200329"/>
          </a:xfrm>
          <a:prstGeom prst="rect">
            <a:avLst/>
          </a:prstGeom>
          <a:noFill/>
        </p:spPr>
        <p:txBody>
          <a:bodyPr wrap="square" rtlCol="0">
            <a:spAutoFit/>
          </a:bodyPr>
          <a:lstStyle/>
          <a:p>
            <a:r>
              <a:rPr lang="en-GB" sz="2400" dirty="0" smtClean="0"/>
              <a:t>Distinct propagation of precipitating systems northward from the West Pacific every 20-30 days: captured by NWP simulations</a:t>
            </a:r>
            <a:endParaRPr lang="en-GB"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1052736"/>
            <a:ext cx="7488832" cy="55056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35454"/>
          <a:stretch/>
        </p:blipFill>
        <p:spPr bwMode="auto">
          <a:xfrm>
            <a:off x="1115616" y="3728847"/>
            <a:ext cx="7975352" cy="30125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6632" y="4221088"/>
            <a:ext cx="4176465" cy="923330"/>
          </a:xfrm>
          <a:prstGeom prst="rect">
            <a:avLst/>
          </a:prstGeom>
          <a:noFill/>
          <a:scene3d>
            <a:camera prst="orthographicFront">
              <a:rot lat="0" lon="0" rev="5400000"/>
            </a:camera>
            <a:lightRig rig="threePt" dir="t"/>
          </a:scene3d>
        </p:spPr>
        <p:txBody>
          <a:bodyPr wrap="square" rtlCol="0">
            <a:spAutoFit/>
          </a:bodyPr>
          <a:lstStyle/>
          <a:p>
            <a:r>
              <a:rPr lang="en-GB" dirty="0" smtClean="0"/>
              <a:t>Western Pacific </a:t>
            </a:r>
            <a:r>
              <a:rPr lang="en-GB" dirty="0" err="1" smtClean="0"/>
              <a:t>zonal</a:t>
            </a:r>
            <a:r>
              <a:rPr lang="en-GB" dirty="0" smtClean="0"/>
              <a:t> mean Precipitation (mm/day): 	    simulation	TRMM</a:t>
            </a:r>
            <a:endParaRPr lang="en-GB" dirty="0"/>
          </a:p>
        </p:txBody>
      </p:sp>
      <p:sp>
        <p:nvSpPr>
          <p:cNvPr id="6" name="TextBox 5"/>
          <p:cNvSpPr txBox="1"/>
          <p:nvPr/>
        </p:nvSpPr>
        <p:spPr>
          <a:xfrm>
            <a:off x="1547664" y="6516052"/>
            <a:ext cx="7128792" cy="369332"/>
          </a:xfrm>
          <a:prstGeom prst="rect">
            <a:avLst/>
          </a:prstGeom>
          <a:noFill/>
        </p:spPr>
        <p:txBody>
          <a:bodyPr wrap="square" rtlCol="0">
            <a:spAutoFit/>
          </a:bodyPr>
          <a:lstStyle/>
          <a:p>
            <a:r>
              <a:rPr lang="en-GB" b="1" dirty="0" smtClean="0"/>
              <a:t>Days since 1 Jun</a:t>
            </a:r>
            <a:r>
              <a:rPr lang="en-GB" dirty="0" smtClean="0"/>
              <a:t>:      40             60	            80</a:t>
            </a:r>
            <a:r>
              <a:rPr lang="en-GB" dirty="0"/>
              <a:t> </a:t>
            </a:r>
            <a:r>
              <a:rPr lang="en-GB" dirty="0" smtClean="0"/>
              <a:t>         100</a:t>
            </a:r>
            <a:r>
              <a:rPr lang="en-GB" dirty="0"/>
              <a:t> </a:t>
            </a:r>
            <a:r>
              <a:rPr lang="en-GB" dirty="0" smtClean="0"/>
              <a:t>            120</a:t>
            </a:r>
            <a:endParaRPr lang="en-GB" dirty="0"/>
          </a:p>
        </p:txBody>
      </p:sp>
    </p:spTree>
    <p:extLst>
      <p:ext uri="{BB962C8B-B14F-4D97-AF65-F5344CB8AC3E}">
        <p14:creationId xmlns:p14="http://schemas.microsoft.com/office/powerpoint/2010/main" val="10093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139136" cy="1143000"/>
          </a:xfrm>
        </p:spPr>
        <p:txBody>
          <a:bodyPr/>
          <a:lstStyle/>
          <a:p>
            <a:r>
              <a:rPr lang="en-GB" sz="3600" dirty="0" smtClean="0">
                <a:solidFill>
                  <a:srgbClr val="0070C0"/>
                </a:solidFill>
                <a:latin typeface="Calibri" pitchFamily="34" charset="0"/>
                <a:cs typeface="Calibri" pitchFamily="34" charset="0"/>
              </a:rPr>
              <a:t>Evaluating climate model  simulations of precipitation extremes</a:t>
            </a:r>
            <a:endParaRPr lang="en-GB" sz="3600" dirty="0">
              <a:solidFill>
                <a:srgbClr val="0070C0"/>
              </a:solidFill>
              <a:latin typeface="Calibri" pitchFamily="34" charset="0"/>
              <a:cs typeface="Calibri" pitchFamily="34" charset="0"/>
            </a:endParaRPr>
          </a:p>
        </p:txBody>
      </p:sp>
      <p:sp>
        <p:nvSpPr>
          <p:cNvPr id="3" name="Date Placeholder 2"/>
          <p:cNvSpPr>
            <a:spLocks noGrp="1"/>
          </p:cNvSpPr>
          <p:nvPr>
            <p:ph type="dt" sz="half" idx="10"/>
          </p:nvPr>
        </p:nvSpPr>
        <p:spPr/>
        <p:txBody>
          <a:bodyPr/>
          <a:lstStyle/>
          <a:p>
            <a:pPr>
              <a:defRPr/>
            </a:pP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5497139" cy="418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00192" y="4437112"/>
            <a:ext cx="2579194" cy="1538883"/>
          </a:xfrm>
          <a:prstGeom prst="rect">
            <a:avLst/>
          </a:prstGeom>
          <a:noFill/>
        </p:spPr>
        <p:txBody>
          <a:bodyPr wrap="square" rtlCol="0">
            <a:spAutoFit/>
          </a:bodyPr>
          <a:lstStyle/>
          <a:p>
            <a:r>
              <a:rPr lang="en-GB" sz="2000" dirty="0" smtClean="0">
                <a:hlinkClick r:id="rId3"/>
              </a:rPr>
              <a:t>O’Gorman (2012) Nature Geosciences</a:t>
            </a:r>
            <a:endParaRPr lang="en-GB" sz="2000" dirty="0" smtClean="0"/>
          </a:p>
          <a:p>
            <a:endParaRPr lang="en-GB" dirty="0" smtClean="0"/>
          </a:p>
          <a:p>
            <a:r>
              <a:rPr lang="en-GB" dirty="0" smtClean="0"/>
              <a:t>See also </a:t>
            </a:r>
            <a:r>
              <a:rPr lang="en-GB" dirty="0" smtClean="0">
                <a:hlinkClick r:id="rId4"/>
              </a:rPr>
              <a:t>Allan and Soden (2008) </a:t>
            </a:r>
            <a:r>
              <a:rPr lang="en-GB" i="1" dirty="0" smtClean="0">
                <a:hlinkClick r:id="rId4"/>
              </a:rPr>
              <a:t>Science</a:t>
            </a:r>
            <a:endParaRPr lang="en-GB" i="1" dirty="0"/>
          </a:p>
        </p:txBody>
      </p:sp>
      <p:sp>
        <p:nvSpPr>
          <p:cNvPr id="7" name="TextBox 6"/>
          <p:cNvSpPr txBox="1"/>
          <p:nvPr/>
        </p:nvSpPr>
        <p:spPr>
          <a:xfrm>
            <a:off x="6095605" y="1860848"/>
            <a:ext cx="2783781" cy="1323439"/>
          </a:xfrm>
          <a:prstGeom prst="rect">
            <a:avLst/>
          </a:prstGeom>
          <a:noFill/>
        </p:spPr>
        <p:txBody>
          <a:bodyPr wrap="square" rtlCol="0">
            <a:spAutoFit/>
          </a:bodyPr>
          <a:lstStyle/>
          <a:p>
            <a:r>
              <a:rPr lang="en-GB" sz="2000" dirty="0" smtClean="0"/>
              <a:t>Can observations be used to constrain the projected responses in extreme precipitation?</a:t>
            </a:r>
            <a:endParaRPr lang="en-GB" sz="2000" dirty="0"/>
          </a:p>
        </p:txBody>
      </p:sp>
    </p:spTree>
    <p:extLst>
      <p:ext uri="{BB962C8B-B14F-4D97-AF65-F5344CB8AC3E}">
        <p14:creationId xmlns:p14="http://schemas.microsoft.com/office/powerpoint/2010/main" val="2202880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107504" y="404664"/>
            <a:ext cx="2638636" cy="5112568"/>
          </a:xfrm>
        </p:spPr>
        <p:txBody>
          <a:bodyPr/>
          <a:lstStyle/>
          <a:p>
            <a:r>
              <a:rPr lang="en-GB" sz="3600" dirty="0">
                <a:solidFill>
                  <a:srgbClr val="0070C0"/>
                </a:solidFill>
                <a:latin typeface="Calibri" pitchFamily="34" charset="0"/>
                <a:cs typeface="Calibri" pitchFamily="34" charset="0"/>
              </a:rPr>
              <a:t>R</a:t>
            </a:r>
            <a:r>
              <a:rPr lang="en-GB" sz="3600" dirty="0" smtClean="0">
                <a:solidFill>
                  <a:srgbClr val="0070C0"/>
                </a:solidFill>
                <a:latin typeface="Calibri" pitchFamily="34" charset="0"/>
                <a:cs typeface="Calibri" pitchFamily="34" charset="0"/>
              </a:rPr>
              <a:t>esponse of 5-day </a:t>
            </a:r>
            <a:r>
              <a:rPr lang="en-GB" sz="3600" dirty="0" err="1" smtClean="0">
                <a:solidFill>
                  <a:srgbClr val="0070C0"/>
                </a:solidFill>
                <a:latin typeface="Calibri" pitchFamily="34" charset="0"/>
                <a:cs typeface="Calibri" pitchFamily="34" charset="0"/>
              </a:rPr>
              <a:t>Precip</a:t>
            </a:r>
            <a:r>
              <a:rPr lang="en-GB" sz="3600" dirty="0" smtClean="0">
                <a:solidFill>
                  <a:srgbClr val="0070C0"/>
                </a:solidFill>
                <a:latin typeface="Calibri" pitchFamily="34" charset="0"/>
                <a:cs typeface="Calibri" pitchFamily="34" charset="0"/>
              </a:rPr>
              <a:t> </a:t>
            </a:r>
            <a:r>
              <a:rPr lang="en-GB" sz="3600" dirty="0" smtClean="0">
                <a:solidFill>
                  <a:srgbClr val="0070C0"/>
                </a:solidFill>
                <a:latin typeface="Calibri" pitchFamily="34" charset="0"/>
                <a:cs typeface="Calibri" pitchFamily="34" charset="0"/>
              </a:rPr>
              <a:t>intensity distribution to warming:</a:t>
            </a:r>
            <a:br>
              <a:rPr lang="en-GB" sz="3600" dirty="0" smtClean="0">
                <a:solidFill>
                  <a:srgbClr val="0070C0"/>
                </a:solidFill>
                <a:latin typeface="Calibri" pitchFamily="34" charset="0"/>
                <a:cs typeface="Calibri" pitchFamily="34" charset="0"/>
              </a:rPr>
            </a:br>
            <a:r>
              <a:rPr lang="en-GB" sz="3600" dirty="0" smtClean="0">
                <a:solidFill>
                  <a:schemeClr val="tx1"/>
                </a:solidFill>
                <a:latin typeface="Calibri" pitchFamily="34" charset="0"/>
                <a:cs typeface="Calibri" pitchFamily="34" charset="0"/>
              </a:rPr>
              <a:t>CMIP5 and observations </a:t>
            </a:r>
          </a:p>
        </p:txBody>
      </p:sp>
      <p:pic>
        <p:nvPicPr>
          <p:cNvPr id="44035" name="Picture 4"/>
          <p:cNvPicPr>
            <a:picLocks noChangeAspect="1" noChangeArrowheads="1"/>
          </p:cNvPicPr>
          <p:nvPr/>
        </p:nvPicPr>
        <p:blipFill rotWithShape="1">
          <a:blip r:embed="rId2"/>
          <a:srcRect l="37144" r="1186"/>
          <a:stretch/>
        </p:blipFill>
        <p:spPr bwMode="auto">
          <a:xfrm>
            <a:off x="3504863" y="63500"/>
            <a:ext cx="5639137" cy="6461125"/>
          </a:xfrm>
          <a:prstGeom prst="rect">
            <a:avLst/>
          </a:prstGeom>
          <a:noFill/>
          <a:ln w="9525">
            <a:noFill/>
            <a:miter lim="800000"/>
            <a:headEnd/>
            <a:tailEnd/>
          </a:ln>
        </p:spPr>
      </p:pic>
      <p:sp>
        <p:nvSpPr>
          <p:cNvPr id="44036" name="Text Box 5"/>
          <p:cNvSpPr txBox="1">
            <a:spLocks noChangeArrowheads="1"/>
          </p:cNvSpPr>
          <p:nvPr/>
        </p:nvSpPr>
        <p:spPr bwMode="auto">
          <a:xfrm>
            <a:off x="0" y="6345238"/>
            <a:ext cx="8893175" cy="369332"/>
          </a:xfrm>
          <a:prstGeom prst="rect">
            <a:avLst/>
          </a:prstGeom>
          <a:solidFill>
            <a:schemeClr val="bg1"/>
          </a:solidFill>
          <a:ln w="9525">
            <a:noFill/>
            <a:miter lim="800000"/>
            <a:headEnd/>
            <a:tailEnd/>
          </a:ln>
        </p:spPr>
        <p:txBody>
          <a:bodyPr>
            <a:spAutoFit/>
          </a:bodyPr>
          <a:lstStyle/>
          <a:p>
            <a:pPr algn="r">
              <a:spcBef>
                <a:spcPct val="50000"/>
              </a:spcBef>
            </a:pPr>
            <a:r>
              <a:rPr lang="en-GB" dirty="0" smtClean="0">
                <a:hlinkClick r:id="rId3"/>
              </a:rPr>
              <a:t>Allan </a:t>
            </a:r>
            <a:r>
              <a:rPr lang="en-GB" dirty="0">
                <a:hlinkClick r:id="rId3"/>
              </a:rPr>
              <a:t>et al. (2013) </a:t>
            </a:r>
            <a:r>
              <a:rPr lang="en-GB" dirty="0" err="1">
                <a:hlinkClick r:id="rId3"/>
              </a:rPr>
              <a:t>Surv</a:t>
            </a:r>
            <a:r>
              <a:rPr lang="en-GB" dirty="0">
                <a:hlinkClick r:id="rId3"/>
              </a:rPr>
              <a:t>. </a:t>
            </a:r>
            <a:r>
              <a:rPr lang="en-GB" dirty="0" err="1">
                <a:hlinkClick r:id="rId3"/>
              </a:rPr>
              <a:t>Geophys</a:t>
            </a:r>
            <a:r>
              <a:rPr lang="en-GB" dirty="0">
                <a:hlinkClick r:id="rId3"/>
              </a:rPr>
              <a:t>, in press</a:t>
            </a:r>
            <a:endParaRPr lang="en-GB" dirty="0"/>
          </a:p>
        </p:txBody>
      </p:sp>
      <p:sp>
        <p:nvSpPr>
          <p:cNvPr id="2" name="TextBox 1"/>
          <p:cNvSpPr txBox="1"/>
          <p:nvPr/>
        </p:nvSpPr>
        <p:spPr>
          <a:xfrm>
            <a:off x="683568" y="2708920"/>
            <a:ext cx="4968552" cy="830997"/>
          </a:xfrm>
          <a:prstGeom prst="rect">
            <a:avLst/>
          </a:prstGeom>
          <a:noFill/>
          <a:scene3d>
            <a:camera prst="orthographicFront">
              <a:rot lat="0" lon="0" rev="5400000"/>
            </a:camera>
            <a:lightRig rig="threePt" dir="t"/>
          </a:scene3d>
        </p:spPr>
        <p:txBody>
          <a:bodyPr wrap="square" rtlCol="0">
            <a:spAutoFit/>
          </a:bodyPr>
          <a:lstStyle/>
          <a:p>
            <a:pPr algn="ctr"/>
            <a:r>
              <a:rPr lang="en-GB" sz="2400" dirty="0" smtClean="0"/>
              <a:t>dP</a:t>
            </a:r>
            <a:r>
              <a:rPr lang="en-GB" sz="2400" baseline="-25000" dirty="0" smtClean="0"/>
              <a:t>i</a:t>
            </a:r>
            <a:r>
              <a:rPr lang="en-GB" sz="2400" dirty="0" smtClean="0"/>
              <a:t>/</a:t>
            </a:r>
            <a:r>
              <a:rPr lang="en-GB" sz="2400" dirty="0" err="1" smtClean="0"/>
              <a:t>dT</a:t>
            </a:r>
            <a:r>
              <a:rPr lang="en-GB" sz="2400" dirty="0" smtClean="0"/>
              <a:t> (%/K)</a:t>
            </a:r>
          </a:p>
          <a:p>
            <a:pPr algn="ctr"/>
            <a:r>
              <a:rPr lang="en-GB" sz="2400" dirty="0" smtClean="0"/>
              <a:t>CMIP5	AMIP/OBS</a:t>
            </a:r>
            <a:endParaRPr lang="en-GB"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latin typeface="Calibri" pitchFamily="34" charset="0"/>
              </a:rPr>
              <a:t>Floating Tasks in WP3</a:t>
            </a:r>
            <a:endParaRPr lang="en-GB" dirty="0">
              <a:solidFill>
                <a:schemeClr val="accent2"/>
              </a:solidFill>
              <a:latin typeface="Calibri" pitchFamily="34" charset="0"/>
            </a:endParaRPr>
          </a:p>
        </p:txBody>
      </p:sp>
      <p:sp>
        <p:nvSpPr>
          <p:cNvPr id="3" name="Content Placeholder 2"/>
          <p:cNvSpPr>
            <a:spLocks noGrp="1"/>
          </p:cNvSpPr>
          <p:nvPr>
            <p:ph idx="1"/>
          </p:nvPr>
        </p:nvSpPr>
        <p:spPr/>
        <p:txBody>
          <a:bodyPr/>
          <a:lstStyle/>
          <a:p>
            <a:r>
              <a:rPr lang="en-GB" sz="2400" dirty="0" smtClean="0"/>
              <a:t>Calculate energy </a:t>
            </a:r>
            <a:r>
              <a:rPr lang="en-GB" sz="2400" dirty="0"/>
              <a:t>and water </a:t>
            </a:r>
            <a:r>
              <a:rPr lang="en-GB" sz="2400" dirty="0" smtClean="0"/>
              <a:t>budgets</a:t>
            </a:r>
          </a:p>
          <a:p>
            <a:r>
              <a:rPr lang="en-GB" sz="2400" dirty="0" smtClean="0"/>
              <a:t>P-E fields and links to salinity (</a:t>
            </a:r>
            <a:r>
              <a:rPr lang="en-GB" sz="2400" dirty="0" err="1" smtClean="0"/>
              <a:t>ongoing</a:t>
            </a:r>
            <a:r>
              <a:rPr lang="en-GB" sz="2400" dirty="0" smtClean="0"/>
              <a:t> collaboration with WP2)</a:t>
            </a:r>
          </a:p>
          <a:p>
            <a:r>
              <a:rPr lang="en-GB" sz="2400" dirty="0"/>
              <a:t>heat flux feedbacks in the tropical central </a:t>
            </a:r>
            <a:r>
              <a:rPr lang="en-GB" sz="2400" dirty="0" smtClean="0"/>
              <a:t>Pacific</a:t>
            </a:r>
          </a:p>
          <a:p>
            <a:r>
              <a:rPr lang="en-GB" sz="2400" dirty="0"/>
              <a:t>fingerprints of terrestrial evaporation in observations and </a:t>
            </a:r>
            <a:r>
              <a:rPr lang="en-GB" sz="2400" dirty="0" smtClean="0"/>
              <a:t>models (CEH)</a:t>
            </a:r>
          </a:p>
          <a:p>
            <a:r>
              <a:rPr lang="en-GB" sz="2400" dirty="0"/>
              <a:t>Update the CRUTS3.0 precipitation </a:t>
            </a:r>
            <a:r>
              <a:rPr lang="en-GB" sz="2400" dirty="0" smtClean="0"/>
              <a:t>dataset (UEA)</a:t>
            </a:r>
            <a:endParaRPr lang="en-GB" sz="2400" dirty="0"/>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1085299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p>
            <a:r>
              <a:rPr lang="en-GB" sz="3600" dirty="0" smtClean="0">
                <a:solidFill>
                  <a:schemeClr val="accent2"/>
                </a:solidFill>
                <a:latin typeface="Calibri" pitchFamily="34" charset="0"/>
              </a:rPr>
              <a:t>Links to </a:t>
            </a:r>
            <a:r>
              <a:rPr lang="en-GB" sz="3600" dirty="0" smtClean="0">
                <a:solidFill>
                  <a:schemeClr val="accent2"/>
                </a:solidFill>
                <a:latin typeface="Calibri" pitchFamily="34" charset="0"/>
              </a:rPr>
              <a:t>PAGODA</a:t>
            </a:r>
            <a:r>
              <a:rPr lang="en-GB" sz="3600" dirty="0" smtClean="0">
                <a:solidFill>
                  <a:schemeClr val="accent2"/>
                </a:solidFill>
                <a:latin typeface="Calibri" pitchFamily="34" charset="0"/>
              </a:rPr>
              <a:t> WPs and other projects </a:t>
            </a:r>
            <a:endParaRPr lang="en-GB" sz="3600" dirty="0">
              <a:solidFill>
                <a:schemeClr val="accent2"/>
              </a:solidFill>
              <a:latin typeface="Calibri" pitchFamily="34" charset="0"/>
            </a:endParaRPr>
          </a:p>
        </p:txBody>
      </p:sp>
      <p:sp>
        <p:nvSpPr>
          <p:cNvPr id="3" name="Content Placeholder 2"/>
          <p:cNvSpPr>
            <a:spLocks noGrp="1"/>
          </p:cNvSpPr>
          <p:nvPr>
            <p:ph idx="1"/>
          </p:nvPr>
        </p:nvSpPr>
        <p:spPr>
          <a:xfrm>
            <a:off x="457200" y="2204864"/>
            <a:ext cx="8229600" cy="3921299"/>
          </a:xfrm>
        </p:spPr>
        <p:txBody>
          <a:bodyPr/>
          <a:lstStyle/>
          <a:p>
            <a:r>
              <a:rPr lang="en-GB" sz="2800" dirty="0" smtClean="0"/>
              <a:t>P-E collaboration with WP2</a:t>
            </a:r>
          </a:p>
          <a:p>
            <a:r>
              <a:rPr lang="en-GB" sz="2800" dirty="0" smtClean="0"/>
              <a:t>Metrics (WP1, 4, 5)</a:t>
            </a:r>
          </a:p>
          <a:p>
            <a:r>
              <a:rPr lang="en-GB" sz="2800" dirty="0" smtClean="0"/>
              <a:t>Datasets and NWP (Met Office partners)</a:t>
            </a:r>
          </a:p>
          <a:p>
            <a:endParaRPr lang="en-GB" sz="2800" dirty="0"/>
          </a:p>
          <a:p>
            <a:r>
              <a:rPr lang="en-GB" sz="2800" dirty="0" smtClean="0"/>
              <a:t>Links to other CWC projects</a:t>
            </a:r>
          </a:p>
          <a:p>
            <a:endParaRPr lang="en-GB" dirty="0"/>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644507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304800" y="122238"/>
            <a:ext cx="7075512" cy="868362"/>
          </a:xfrm>
        </p:spPr>
        <p:txBody>
          <a:bodyPr/>
          <a:lstStyle/>
          <a:p>
            <a:r>
              <a:rPr lang="en-GB" sz="3600" dirty="0" smtClean="0">
                <a:solidFill>
                  <a:schemeClr val="accent2"/>
                </a:solidFill>
                <a:latin typeface="Calibri" pitchFamily="34" charset="0"/>
              </a:rPr>
              <a:t>Fingerprints: precipitation </a:t>
            </a:r>
            <a:r>
              <a:rPr lang="en-GB" sz="3600" dirty="0" smtClean="0">
                <a:solidFill>
                  <a:schemeClr val="accent2"/>
                </a:solidFill>
                <a:latin typeface="Calibri" pitchFamily="34" charset="0"/>
              </a:rPr>
              <a:t>bias and response </a:t>
            </a:r>
            <a:r>
              <a:rPr lang="en-GB" sz="3600" dirty="0" smtClean="0">
                <a:solidFill>
                  <a:schemeClr val="accent2"/>
                </a:solidFill>
                <a:latin typeface="Calibri" pitchFamily="34" charset="0"/>
              </a:rPr>
              <a:t>by </a:t>
            </a:r>
            <a:r>
              <a:rPr lang="en-GB" sz="3600" dirty="0" smtClean="0">
                <a:solidFill>
                  <a:schemeClr val="accent2"/>
                </a:solidFill>
                <a:latin typeface="Calibri" pitchFamily="34" charset="0"/>
              </a:rPr>
              <a:t>dynamical regime</a:t>
            </a:r>
          </a:p>
        </p:txBody>
      </p:sp>
      <p:grpSp>
        <p:nvGrpSpPr>
          <p:cNvPr id="117763" name="Group 6"/>
          <p:cNvGrpSpPr>
            <a:grpSpLocks/>
          </p:cNvGrpSpPr>
          <p:nvPr/>
        </p:nvGrpSpPr>
        <p:grpSpPr bwMode="auto">
          <a:xfrm>
            <a:off x="0" y="4129088"/>
            <a:ext cx="9144000" cy="2805112"/>
            <a:chOff x="0" y="1641"/>
            <a:chExt cx="5760" cy="1767"/>
          </a:xfrm>
        </p:grpSpPr>
        <p:pic>
          <p:nvPicPr>
            <p:cNvPr id="1177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41"/>
              <a:ext cx="5760"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2851"/>
              <a:ext cx="5664"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766" name="Text Box 10"/>
          <p:cNvSpPr txBox="1">
            <a:spLocks noChangeArrowheads="1"/>
          </p:cNvSpPr>
          <p:nvPr/>
        </p:nvSpPr>
        <p:spPr bwMode="auto">
          <a:xfrm rot="-5400000">
            <a:off x="-812006" y="5055394"/>
            <a:ext cx="1897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600"/>
              <a:t>Stronger ascent </a:t>
            </a:r>
            <a:r>
              <a:rPr lang="en-GB" sz="1600">
                <a:sym typeface="Wingdings" pitchFamily="2" charset="2"/>
              </a:rPr>
              <a:t></a:t>
            </a:r>
            <a:endParaRPr lang="en-GB" sz="1600"/>
          </a:p>
        </p:txBody>
      </p:sp>
      <p:grpSp>
        <p:nvGrpSpPr>
          <p:cNvPr id="117767" name="Group 14"/>
          <p:cNvGrpSpPr>
            <a:grpSpLocks/>
          </p:cNvGrpSpPr>
          <p:nvPr/>
        </p:nvGrpSpPr>
        <p:grpSpPr bwMode="auto">
          <a:xfrm>
            <a:off x="3902075" y="1050925"/>
            <a:ext cx="4948238" cy="3063875"/>
            <a:chOff x="2458" y="528"/>
            <a:chExt cx="3117" cy="1930"/>
          </a:xfrm>
        </p:grpSpPr>
        <p:grpSp>
          <p:nvGrpSpPr>
            <p:cNvPr id="117768" name="Group 12"/>
            <p:cNvGrpSpPr>
              <a:grpSpLocks/>
            </p:cNvGrpSpPr>
            <p:nvPr/>
          </p:nvGrpSpPr>
          <p:grpSpPr bwMode="auto">
            <a:xfrm>
              <a:off x="2458" y="720"/>
              <a:ext cx="3117" cy="1738"/>
              <a:chOff x="2458" y="720"/>
              <a:chExt cx="3117" cy="1738"/>
            </a:xfrm>
          </p:grpSpPr>
          <p:pic>
            <p:nvPicPr>
              <p:cNvPr id="11776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4" y="720"/>
                <a:ext cx="383"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8" y="768"/>
                <a:ext cx="2647" cy="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1" name="Text Box 9"/>
              <p:cNvSpPr txBox="1">
                <a:spLocks noChangeArrowheads="1"/>
              </p:cNvSpPr>
              <p:nvPr/>
            </p:nvSpPr>
            <p:spPr bwMode="auto">
              <a:xfrm rot="-5400000">
                <a:off x="1966" y="1212"/>
                <a:ext cx="1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1600"/>
                  <a:t>Stronger ascent </a:t>
                </a:r>
                <a:r>
                  <a:rPr lang="en-GB" sz="1600">
                    <a:sym typeface="Wingdings" pitchFamily="2" charset="2"/>
                  </a:rPr>
                  <a:t></a:t>
                </a:r>
                <a:endParaRPr lang="en-GB" sz="1600"/>
              </a:p>
            </p:txBody>
          </p:sp>
        </p:grpSp>
        <p:sp>
          <p:nvSpPr>
            <p:cNvPr id="117772" name="Text Box 13"/>
            <p:cNvSpPr txBox="1">
              <a:spLocks noChangeArrowheads="1"/>
            </p:cNvSpPr>
            <p:nvPr/>
          </p:nvSpPr>
          <p:spPr bwMode="auto">
            <a:xfrm>
              <a:off x="2976" y="528"/>
              <a:ext cx="24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a:t>Warmer surface temperature </a:t>
              </a:r>
              <a:r>
                <a:rPr lang="en-GB">
                  <a:sym typeface="Wingdings" pitchFamily="2" charset="2"/>
                </a:rPr>
                <a:t></a:t>
              </a:r>
              <a:endParaRPr lang="en-GB"/>
            </a:p>
          </p:txBody>
        </p:sp>
      </p:grpSp>
      <p:sp>
        <p:nvSpPr>
          <p:cNvPr id="117773" name="Rectangle 3"/>
          <p:cNvSpPr>
            <a:spLocks noChangeArrowheads="1"/>
          </p:cNvSpPr>
          <p:nvPr/>
        </p:nvSpPr>
        <p:spPr bwMode="auto">
          <a:xfrm>
            <a:off x="381000" y="1676400"/>
            <a:ext cx="33528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GB" sz="2400"/>
              <a:t>Model biases in warm, dry regime </a:t>
            </a:r>
          </a:p>
          <a:p>
            <a:pPr marL="342900" indent="-342900" eaLnBrk="1" hangingPunct="1">
              <a:spcBef>
                <a:spcPct val="20000"/>
              </a:spcBef>
              <a:buFontTx/>
              <a:buChar char="•"/>
            </a:pPr>
            <a:r>
              <a:rPr lang="en-GB" sz="2400"/>
              <a:t>Strong wet/dry fingerprint in model projections (below)</a:t>
            </a:r>
          </a:p>
        </p:txBody>
      </p:sp>
      <p:sp>
        <p:nvSpPr>
          <p:cNvPr id="117774" name="Line 16"/>
          <p:cNvSpPr>
            <a:spLocks noChangeShapeType="1"/>
          </p:cNvSpPr>
          <p:nvPr/>
        </p:nvSpPr>
        <p:spPr bwMode="auto">
          <a:xfrm flipV="1">
            <a:off x="3352800" y="1828800"/>
            <a:ext cx="4114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7775" name="Line 17"/>
          <p:cNvSpPr>
            <a:spLocks noChangeShapeType="1"/>
          </p:cNvSpPr>
          <p:nvPr/>
        </p:nvSpPr>
        <p:spPr bwMode="auto">
          <a:xfrm>
            <a:off x="3505200" y="3429000"/>
            <a:ext cx="99060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7776" name="Text Box 16"/>
          <p:cNvSpPr txBox="1">
            <a:spLocks noChangeArrowheads="1"/>
          </p:cNvSpPr>
          <p:nvPr/>
        </p:nvSpPr>
        <p:spPr bwMode="auto">
          <a:xfrm>
            <a:off x="304800" y="36576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i="1" dirty="0">
                <a:hlinkClick r:id="rId6"/>
              </a:rPr>
              <a:t>Allan (2012) </a:t>
            </a:r>
            <a:r>
              <a:rPr lang="en-GB" i="1" dirty="0" err="1">
                <a:hlinkClick r:id="rId6"/>
              </a:rPr>
              <a:t>Clim</a:t>
            </a:r>
            <a:r>
              <a:rPr lang="en-GB" i="1" dirty="0">
                <a:hlinkClick r:id="rId6"/>
              </a:rPr>
              <a:t>. </a:t>
            </a:r>
            <a:r>
              <a:rPr lang="en-GB" i="1" dirty="0" err="1">
                <a:hlinkClick r:id="rId6"/>
              </a:rPr>
              <a:t>Dyn</a:t>
            </a:r>
            <a:r>
              <a:rPr lang="en-GB" i="1" dirty="0">
                <a:hlinkClick r:id="rId6"/>
              </a:rPr>
              <a:t>.</a:t>
            </a:r>
            <a:endParaRPr lang="en-GB" i="1" dirty="0"/>
          </a:p>
        </p:txBody>
      </p:sp>
    </p:spTree>
    <p:extLst>
      <p:ext uri="{BB962C8B-B14F-4D97-AF65-F5344CB8AC3E}">
        <p14:creationId xmlns:p14="http://schemas.microsoft.com/office/powerpoint/2010/main" val="3907972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noChangeArrowheads="1"/>
          </p:cNvPicPr>
          <p:nvPr/>
        </p:nvPicPr>
        <p:blipFill>
          <a:blip r:embed="rId2"/>
          <a:srcRect/>
          <a:stretch>
            <a:fillRect/>
          </a:stretch>
        </p:blipFill>
        <p:spPr bwMode="auto">
          <a:xfrm>
            <a:off x="0" y="3048000"/>
            <a:ext cx="9113838" cy="3403600"/>
          </a:xfrm>
          <a:prstGeom prst="rect">
            <a:avLst/>
          </a:prstGeom>
          <a:noFill/>
          <a:ln w="9525">
            <a:noFill/>
            <a:miter lim="800000"/>
            <a:headEnd/>
            <a:tailEnd/>
          </a:ln>
        </p:spPr>
      </p:pic>
      <p:pic>
        <p:nvPicPr>
          <p:cNvPr id="35842" name="Picture 2"/>
          <p:cNvPicPr>
            <a:picLocks noChangeAspect="1" noChangeArrowheads="1"/>
          </p:cNvPicPr>
          <p:nvPr/>
        </p:nvPicPr>
        <p:blipFill>
          <a:blip r:embed="rId3"/>
          <a:srcRect t="66515"/>
          <a:stretch>
            <a:fillRect/>
          </a:stretch>
        </p:blipFill>
        <p:spPr bwMode="auto">
          <a:xfrm>
            <a:off x="4572000" y="3323480"/>
            <a:ext cx="4368800" cy="3417888"/>
          </a:xfrm>
          <a:prstGeom prst="rect">
            <a:avLst/>
          </a:prstGeom>
          <a:noFill/>
          <a:ln w="9525">
            <a:noFill/>
            <a:miter lim="800000"/>
            <a:headEnd/>
            <a:tailEnd/>
          </a:ln>
        </p:spPr>
      </p:pic>
      <p:sp>
        <p:nvSpPr>
          <p:cNvPr id="35843" name="Rectangle 2"/>
          <p:cNvSpPr>
            <a:spLocks noGrp="1" noChangeArrowheads="1"/>
          </p:cNvSpPr>
          <p:nvPr>
            <p:ph type="title" idx="4294967295"/>
          </p:nvPr>
        </p:nvSpPr>
        <p:spPr>
          <a:xfrm>
            <a:off x="304800" y="413792"/>
            <a:ext cx="4572000" cy="1143000"/>
          </a:xfrm>
        </p:spPr>
        <p:txBody>
          <a:bodyPr/>
          <a:lstStyle/>
          <a:p>
            <a:pPr algn="l"/>
            <a:r>
              <a:rPr lang="en-GB" sz="3600" dirty="0" smtClean="0">
                <a:solidFill>
                  <a:srgbClr val="0070C0"/>
                </a:solidFill>
                <a:latin typeface="Calibri" pitchFamily="34" charset="0"/>
              </a:rPr>
              <a:t>Applications: Linking flooding to moisture transports (</a:t>
            </a:r>
            <a:r>
              <a:rPr lang="en-GB" sz="3600" dirty="0" err="1" smtClean="0">
                <a:solidFill>
                  <a:srgbClr val="0070C0"/>
                </a:solidFill>
                <a:latin typeface="Calibri" pitchFamily="34" charset="0"/>
              </a:rPr>
              <a:t>HydEF</a:t>
            </a:r>
            <a:r>
              <a:rPr lang="en-GB" sz="3600" dirty="0" smtClean="0">
                <a:solidFill>
                  <a:srgbClr val="0070C0"/>
                </a:solidFill>
                <a:latin typeface="Calibri" pitchFamily="34" charset="0"/>
              </a:rPr>
              <a:t>)</a:t>
            </a:r>
          </a:p>
        </p:txBody>
      </p:sp>
      <p:pic>
        <p:nvPicPr>
          <p:cNvPr id="35844" name="Picture 4"/>
          <p:cNvPicPr>
            <a:picLocks noChangeAspect="1" noChangeArrowheads="1"/>
          </p:cNvPicPr>
          <p:nvPr/>
        </p:nvPicPr>
        <p:blipFill>
          <a:blip r:embed="rId4"/>
          <a:srcRect/>
          <a:stretch>
            <a:fillRect/>
          </a:stretch>
        </p:blipFill>
        <p:spPr bwMode="auto">
          <a:xfrm>
            <a:off x="4932363" y="838200"/>
            <a:ext cx="3657600" cy="2420938"/>
          </a:xfrm>
          <a:prstGeom prst="rect">
            <a:avLst/>
          </a:prstGeom>
          <a:noFill/>
          <a:ln w="9525">
            <a:noFill/>
            <a:miter lim="800000"/>
            <a:headEnd/>
            <a:tailEnd/>
          </a:ln>
        </p:spPr>
      </p:pic>
      <p:sp>
        <p:nvSpPr>
          <p:cNvPr id="35845" name="Text Box 5"/>
          <p:cNvSpPr txBox="1">
            <a:spLocks noChangeArrowheads="1"/>
          </p:cNvSpPr>
          <p:nvPr/>
        </p:nvSpPr>
        <p:spPr bwMode="auto">
          <a:xfrm>
            <a:off x="214313" y="6372225"/>
            <a:ext cx="4343400" cy="369888"/>
          </a:xfrm>
          <a:prstGeom prst="rect">
            <a:avLst/>
          </a:prstGeom>
          <a:noFill/>
          <a:ln w="9525">
            <a:noFill/>
            <a:miter lim="800000"/>
            <a:headEnd/>
            <a:tailEnd/>
          </a:ln>
        </p:spPr>
        <p:txBody>
          <a:bodyPr>
            <a:spAutoFit/>
          </a:bodyPr>
          <a:lstStyle/>
          <a:p>
            <a:pPr eaLnBrk="0" hangingPunct="0">
              <a:spcBef>
                <a:spcPct val="50000"/>
              </a:spcBef>
            </a:pPr>
            <a:r>
              <a:rPr lang="en-GB">
                <a:hlinkClick r:id="rId5"/>
              </a:rPr>
              <a:t>Lavers et al. (2011) Geophys. Res. Lett.</a:t>
            </a:r>
            <a:endParaRPr lang="en-GB"/>
          </a:p>
        </p:txBody>
      </p:sp>
      <p:pic>
        <p:nvPicPr>
          <p:cNvPr id="35847" name="Picture 3"/>
          <p:cNvPicPr>
            <a:picLocks noChangeAspect="1" noChangeArrowheads="1"/>
          </p:cNvPicPr>
          <p:nvPr/>
        </p:nvPicPr>
        <p:blipFill>
          <a:blip r:embed="rId6"/>
          <a:srcRect/>
          <a:stretch>
            <a:fillRect/>
          </a:stretch>
        </p:blipFill>
        <p:spPr bwMode="auto">
          <a:xfrm>
            <a:off x="6324600" y="149225"/>
            <a:ext cx="1169988" cy="534988"/>
          </a:xfrm>
          <a:prstGeom prst="rect">
            <a:avLst/>
          </a:prstGeom>
          <a:noFill/>
          <a:ln w="9525">
            <a:noFill/>
            <a:miter lim="800000"/>
            <a:headEnd/>
            <a:tailEnd/>
          </a:ln>
        </p:spPr>
      </p:pic>
      <p:pic>
        <p:nvPicPr>
          <p:cNvPr id="35848" name="Picture 5"/>
          <p:cNvPicPr>
            <a:picLocks noChangeAspect="1" noChangeArrowheads="1"/>
          </p:cNvPicPr>
          <p:nvPr/>
        </p:nvPicPr>
        <p:blipFill>
          <a:blip r:embed="rId7"/>
          <a:srcRect/>
          <a:stretch>
            <a:fillRect/>
          </a:stretch>
        </p:blipFill>
        <p:spPr bwMode="auto">
          <a:xfrm>
            <a:off x="4800600" y="149225"/>
            <a:ext cx="1325563" cy="417513"/>
          </a:xfrm>
          <a:prstGeom prst="rect">
            <a:avLst/>
          </a:prstGeom>
          <a:noFill/>
          <a:ln w="9525">
            <a:noFill/>
            <a:miter lim="800000"/>
            <a:headEnd/>
            <a:tailEnd/>
          </a:ln>
        </p:spPr>
      </p:pic>
      <p:cxnSp>
        <p:nvCxnSpPr>
          <p:cNvPr id="35849" name="Straight Arrow Connector 2"/>
          <p:cNvCxnSpPr>
            <a:cxnSpLocks noChangeShapeType="1"/>
          </p:cNvCxnSpPr>
          <p:nvPr/>
        </p:nvCxnSpPr>
        <p:spPr bwMode="auto">
          <a:xfrm flipH="1">
            <a:off x="3200400" y="2852738"/>
            <a:ext cx="1731963" cy="1262062"/>
          </a:xfrm>
          <a:prstGeom prst="straightConnector1">
            <a:avLst/>
          </a:prstGeom>
          <a:noFill/>
          <a:ln w="19050" algn="ctr">
            <a:solidFill>
              <a:schemeClr val="tx1"/>
            </a:solidFill>
            <a:round/>
            <a:headEnd/>
            <a:tailEnd type="arrow" w="med" len="med"/>
          </a:ln>
        </p:spPr>
      </p:cxnSp>
      <p:sp>
        <p:nvSpPr>
          <p:cNvPr id="2" name="TextBox 1"/>
          <p:cNvSpPr txBox="1"/>
          <p:nvPr/>
        </p:nvSpPr>
        <p:spPr>
          <a:xfrm>
            <a:off x="395537" y="1981289"/>
            <a:ext cx="4176464" cy="1015663"/>
          </a:xfrm>
          <a:prstGeom prst="rect">
            <a:avLst/>
          </a:prstGeom>
          <a:noFill/>
        </p:spPr>
        <p:txBody>
          <a:bodyPr wrap="square" rtlCol="0">
            <a:spAutoFit/>
          </a:bodyPr>
          <a:lstStyle/>
          <a:p>
            <a:r>
              <a:rPr lang="en-GB" sz="2000" dirty="0" err="1" smtClean="0"/>
              <a:t>HydEF</a:t>
            </a:r>
            <a:r>
              <a:rPr lang="en-GB" sz="2000" dirty="0" smtClean="0"/>
              <a:t> project: Importance </a:t>
            </a:r>
            <a:r>
              <a:rPr lang="en-GB" sz="2000" dirty="0"/>
              <a:t>of large-scale atmospheric precursors for </a:t>
            </a:r>
            <a:r>
              <a:rPr lang="en-GB" sz="2000" dirty="0" smtClean="0"/>
              <a:t>flooding </a:t>
            </a:r>
            <a:r>
              <a:rPr lang="en-GB" dirty="0" smtClean="0"/>
              <a:t>e.g</a:t>
            </a:r>
            <a:r>
              <a:rPr lang="en-GB" dirty="0"/>
              <a:t>. </a:t>
            </a:r>
            <a:r>
              <a:rPr lang="en-GB" dirty="0" smtClean="0"/>
              <a:t>2009 </a:t>
            </a:r>
            <a:r>
              <a:rPr lang="en-GB" dirty="0"/>
              <a:t>Cumbria </a:t>
            </a:r>
            <a:r>
              <a:rPr lang="en-GB" dirty="0" smtClean="0"/>
              <a:t>floods</a:t>
            </a:r>
            <a:endParaRPr lang="en-GB" dirty="0"/>
          </a:p>
        </p:txBody>
      </p:sp>
    </p:spTree>
    <p:extLst>
      <p:ext uri="{BB962C8B-B14F-4D97-AF65-F5344CB8AC3E}">
        <p14:creationId xmlns:p14="http://schemas.microsoft.com/office/powerpoint/2010/main" val="4239976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198" y="274638"/>
            <a:ext cx="6964363" cy="1143000"/>
          </a:xfrm>
        </p:spPr>
        <p:txBody>
          <a:bodyPr/>
          <a:lstStyle/>
          <a:p>
            <a:r>
              <a:rPr lang="en-GB" sz="3600" dirty="0" smtClean="0">
                <a:solidFill>
                  <a:srgbClr val="0070C0"/>
                </a:solidFill>
                <a:latin typeface="Calibri" pitchFamily="34" charset="0"/>
              </a:rPr>
              <a:t>Identifying “Atmospheric Rivers” simulated by climate models</a:t>
            </a:r>
          </a:p>
        </p:txBody>
      </p:sp>
      <p:sp>
        <p:nvSpPr>
          <p:cNvPr id="67587" name="Rectangle 3"/>
          <p:cNvSpPr>
            <a:spLocks noGrp="1" noChangeArrowheads="1"/>
          </p:cNvSpPr>
          <p:nvPr>
            <p:ph type="body" idx="1"/>
          </p:nvPr>
        </p:nvSpPr>
        <p:spPr>
          <a:xfrm>
            <a:off x="457200" y="4692650"/>
            <a:ext cx="5338763" cy="1760538"/>
          </a:xfrm>
        </p:spPr>
        <p:txBody>
          <a:bodyPr/>
          <a:lstStyle/>
          <a:p>
            <a:pPr>
              <a:lnSpc>
                <a:spcPct val="90000"/>
              </a:lnSpc>
            </a:pPr>
            <a:r>
              <a:rPr lang="en-GB" sz="2800" dirty="0" smtClean="0">
                <a:latin typeface="Calibri" pitchFamily="34" charset="0"/>
              </a:rPr>
              <a:t>Will thermodynamics dominate over changes in dynamics under climate change? 		</a:t>
            </a:r>
            <a:r>
              <a:rPr lang="en-GB" sz="2800" dirty="0" smtClean="0">
                <a:latin typeface="Calibri" pitchFamily="34" charset="0"/>
                <a:sym typeface="Wingdings" pitchFamily="2" charset="2"/>
              </a:rPr>
              <a:t></a:t>
            </a:r>
          </a:p>
          <a:p>
            <a:pPr>
              <a:lnSpc>
                <a:spcPct val="90000"/>
              </a:lnSpc>
              <a:buFontTx/>
              <a:buNone/>
            </a:pPr>
            <a:r>
              <a:rPr lang="en-GB" sz="2400" dirty="0" smtClean="0">
                <a:latin typeface="Calibri" pitchFamily="34" charset="0"/>
              </a:rPr>
              <a:t>…work in progress (</a:t>
            </a:r>
            <a:r>
              <a:rPr lang="en-GB" sz="2400" dirty="0" err="1" smtClean="0">
                <a:latin typeface="Calibri" pitchFamily="34" charset="0"/>
              </a:rPr>
              <a:t>HydEF</a:t>
            </a:r>
            <a:r>
              <a:rPr lang="en-GB" sz="2400" dirty="0" smtClean="0">
                <a:latin typeface="Calibri" pitchFamily="34" charset="0"/>
              </a:rPr>
              <a:t>)</a:t>
            </a:r>
          </a:p>
        </p:txBody>
      </p:sp>
      <p:pic>
        <p:nvPicPr>
          <p:cNvPr id="67588" name="Picture 4"/>
          <p:cNvPicPr>
            <a:picLocks noChangeAspect="1" noChangeArrowheads="1"/>
          </p:cNvPicPr>
          <p:nvPr/>
        </p:nvPicPr>
        <p:blipFill>
          <a:blip r:embed="rId2"/>
          <a:srcRect r="31830"/>
          <a:stretch>
            <a:fillRect/>
          </a:stretch>
        </p:blipFill>
        <p:spPr bwMode="auto">
          <a:xfrm>
            <a:off x="0" y="1884363"/>
            <a:ext cx="6232525" cy="2805112"/>
          </a:xfrm>
          <a:prstGeom prst="rect">
            <a:avLst/>
          </a:prstGeom>
          <a:noFill/>
          <a:ln w="9525">
            <a:noFill/>
            <a:miter lim="800000"/>
            <a:headEnd/>
            <a:tailEnd/>
          </a:ln>
          <a:effectLst/>
        </p:spPr>
      </p:pic>
      <p:pic>
        <p:nvPicPr>
          <p:cNvPr id="67590" name="Picture 6"/>
          <p:cNvPicPr>
            <a:picLocks noChangeAspect="1" noChangeArrowheads="1"/>
          </p:cNvPicPr>
          <p:nvPr/>
        </p:nvPicPr>
        <p:blipFill>
          <a:blip r:embed="rId2"/>
          <a:srcRect l="67197"/>
          <a:stretch>
            <a:fillRect/>
          </a:stretch>
        </p:blipFill>
        <p:spPr bwMode="auto">
          <a:xfrm>
            <a:off x="6108700" y="4005263"/>
            <a:ext cx="3000375" cy="2805112"/>
          </a:xfrm>
          <a:prstGeom prst="rect">
            <a:avLst/>
          </a:prstGeom>
          <a:noFill/>
          <a:ln w="9525">
            <a:noFill/>
            <a:miter lim="800000"/>
            <a:headEnd/>
            <a:tailEnd/>
          </a:ln>
          <a:effectLst/>
        </p:spPr>
      </p:pic>
      <p:sp>
        <p:nvSpPr>
          <p:cNvPr id="67591" name="Rectangle 7"/>
          <p:cNvSpPr>
            <a:spLocks noChangeArrowheads="1"/>
          </p:cNvSpPr>
          <p:nvPr/>
        </p:nvSpPr>
        <p:spPr bwMode="auto">
          <a:xfrm>
            <a:off x="5940425" y="2133600"/>
            <a:ext cx="2962275" cy="1760538"/>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endParaRPr lang="en-GB" sz="2400">
              <a:latin typeface="Calibri" pitchFamily="34" charset="0"/>
            </a:endParaRPr>
          </a:p>
        </p:txBody>
      </p:sp>
      <p:sp>
        <p:nvSpPr>
          <p:cNvPr id="67592" name="Text Box 8"/>
          <p:cNvSpPr txBox="1">
            <a:spLocks noChangeArrowheads="1"/>
          </p:cNvSpPr>
          <p:nvPr/>
        </p:nvSpPr>
        <p:spPr bwMode="auto">
          <a:xfrm>
            <a:off x="6156325" y="2276475"/>
            <a:ext cx="2987675" cy="1735138"/>
          </a:xfrm>
          <a:prstGeom prst="rect">
            <a:avLst/>
          </a:prstGeom>
          <a:noFill/>
          <a:ln w="9525">
            <a:noFill/>
            <a:miter lim="800000"/>
            <a:headEnd/>
            <a:tailEnd/>
          </a:ln>
          <a:effectLst/>
        </p:spPr>
        <p:txBody>
          <a:bodyPr>
            <a:spAutoFit/>
          </a:bodyPr>
          <a:lstStyle/>
          <a:p>
            <a:pPr eaLnBrk="0" hangingPunct="0">
              <a:lnSpc>
                <a:spcPct val="90000"/>
              </a:lnSpc>
              <a:spcBef>
                <a:spcPct val="20000"/>
              </a:spcBef>
            </a:pPr>
            <a:r>
              <a:rPr lang="en-GB" sz="2400">
                <a:sym typeface="Wingdings" pitchFamily="2" charset="2"/>
              </a:rPr>
              <a:t> </a:t>
            </a:r>
            <a:r>
              <a:rPr lang="en-GB" sz="2400"/>
              <a:t>Coarse-scale climate models able to capture flood-generating mid-latitude systems</a:t>
            </a:r>
          </a:p>
        </p:txBody>
      </p:sp>
      <p:sp>
        <p:nvSpPr>
          <p:cNvPr id="67593" name="Text Box 9"/>
          <p:cNvSpPr txBox="1">
            <a:spLocks noChangeArrowheads="1"/>
          </p:cNvSpPr>
          <p:nvPr/>
        </p:nvSpPr>
        <p:spPr bwMode="auto">
          <a:xfrm>
            <a:off x="395288" y="1628775"/>
            <a:ext cx="5184775" cy="420688"/>
          </a:xfrm>
          <a:prstGeom prst="rect">
            <a:avLst/>
          </a:prstGeom>
          <a:noFill/>
          <a:ln w="9525">
            <a:noFill/>
            <a:miter lim="800000"/>
            <a:headEnd/>
            <a:tailEnd/>
          </a:ln>
          <a:effectLst/>
        </p:spPr>
        <p:txBody>
          <a:bodyPr>
            <a:spAutoFit/>
          </a:bodyPr>
          <a:lstStyle/>
          <a:p>
            <a:pPr eaLnBrk="0" hangingPunct="0">
              <a:lnSpc>
                <a:spcPct val="90000"/>
              </a:lnSpc>
              <a:spcBef>
                <a:spcPct val="20000"/>
              </a:spcBef>
            </a:pPr>
            <a:r>
              <a:rPr lang="en-GB" sz="2400" dirty="0"/>
              <a:t>	AMIP			CMIP</a:t>
            </a:r>
          </a:p>
        </p:txBody>
      </p:sp>
      <p:sp>
        <p:nvSpPr>
          <p:cNvPr id="9" name="Text Box 5"/>
          <p:cNvSpPr txBox="1">
            <a:spLocks noChangeArrowheads="1"/>
          </p:cNvSpPr>
          <p:nvPr/>
        </p:nvSpPr>
        <p:spPr bwMode="auto">
          <a:xfrm>
            <a:off x="179512" y="6345238"/>
            <a:ext cx="8713663" cy="369332"/>
          </a:xfrm>
          <a:prstGeom prst="rect">
            <a:avLst/>
          </a:prstGeom>
          <a:solidFill>
            <a:schemeClr val="bg1"/>
          </a:solidFill>
          <a:ln w="9525">
            <a:noFill/>
            <a:miter lim="800000"/>
            <a:headEnd/>
            <a:tailEnd/>
          </a:ln>
        </p:spPr>
        <p:txBody>
          <a:bodyPr wrap="square">
            <a:spAutoFit/>
          </a:bodyPr>
          <a:lstStyle/>
          <a:p>
            <a:pPr>
              <a:spcBef>
                <a:spcPct val="50000"/>
              </a:spcBef>
            </a:pPr>
            <a:r>
              <a:rPr lang="en-GB" dirty="0" smtClean="0">
                <a:hlinkClick r:id="rId3"/>
              </a:rPr>
              <a:t>Allan </a:t>
            </a:r>
            <a:r>
              <a:rPr lang="en-GB" dirty="0">
                <a:hlinkClick r:id="rId3"/>
              </a:rPr>
              <a:t>et al. (2013) </a:t>
            </a:r>
            <a:r>
              <a:rPr lang="en-GB" dirty="0" err="1">
                <a:hlinkClick r:id="rId3"/>
              </a:rPr>
              <a:t>Surv</a:t>
            </a:r>
            <a:r>
              <a:rPr lang="en-GB" dirty="0">
                <a:hlinkClick r:id="rId3"/>
              </a:rPr>
              <a:t>. </a:t>
            </a:r>
            <a:r>
              <a:rPr lang="en-GB" dirty="0" err="1">
                <a:hlinkClick r:id="rId3"/>
              </a:rPr>
              <a:t>Geophys</a:t>
            </a:r>
            <a:r>
              <a:rPr lang="en-GB" dirty="0">
                <a:hlinkClick r:id="rId3"/>
              </a:rPr>
              <a:t>, in press</a:t>
            </a:r>
            <a:endParaRPr lang="en-GB" dirty="0"/>
          </a:p>
        </p:txBody>
      </p:sp>
    </p:spTree>
    <p:extLst>
      <p:ext uri="{BB962C8B-B14F-4D97-AF65-F5344CB8AC3E}">
        <p14:creationId xmlns:p14="http://schemas.microsoft.com/office/powerpoint/2010/main" val="40674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67592" grpId="0"/>
      <p:bldP spid="675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363272" cy="4525963"/>
          </a:xfrm>
        </p:spPr>
        <p:txBody>
          <a:bodyPr/>
          <a:lstStyle/>
          <a:p>
            <a:r>
              <a:rPr lang="en-GB" sz="2400" dirty="0" smtClean="0"/>
              <a:t>Evaluation of blended observations (</a:t>
            </a:r>
            <a:r>
              <a:rPr lang="en-GB" sz="2400" dirty="0" err="1" smtClean="0"/>
              <a:t>precip</a:t>
            </a:r>
            <a:r>
              <a:rPr lang="en-GB" sz="2400" dirty="0" smtClean="0"/>
              <a:t>, water vapour)</a:t>
            </a:r>
          </a:p>
          <a:p>
            <a:pPr lvl="1"/>
            <a:r>
              <a:rPr lang="en-GB" sz="1800" dirty="0" smtClean="0"/>
              <a:t>Liu &amp; Allan (2012) JGR </a:t>
            </a:r>
            <a:r>
              <a:rPr lang="en-GB" sz="1800" dirty="0">
                <a:solidFill>
                  <a:srgbClr val="00B050"/>
                </a:solidFill>
              </a:rPr>
              <a:t>[LINK </a:t>
            </a:r>
            <a:r>
              <a:rPr lang="en-GB" sz="1800" dirty="0" smtClean="0">
                <a:solidFill>
                  <a:srgbClr val="00B050"/>
                </a:solidFill>
              </a:rPr>
              <a:t>to </a:t>
            </a:r>
            <a:r>
              <a:rPr lang="en-GB" sz="1800" dirty="0">
                <a:solidFill>
                  <a:srgbClr val="00B050"/>
                </a:solidFill>
              </a:rPr>
              <a:t>Met Office partners</a:t>
            </a:r>
            <a:r>
              <a:rPr lang="en-GB" sz="1800" dirty="0" smtClean="0">
                <a:solidFill>
                  <a:srgbClr val="00B050"/>
                </a:solidFill>
              </a:rPr>
              <a:t>]</a:t>
            </a:r>
            <a:endParaRPr lang="en-GB" sz="1800" dirty="0" smtClean="0"/>
          </a:p>
          <a:p>
            <a:r>
              <a:rPr lang="en-GB" sz="2400" dirty="0" smtClean="0"/>
              <a:t>Quantification of trends/hydrological sensitivity at global to largest regional scales (including extremes)</a:t>
            </a:r>
          </a:p>
          <a:p>
            <a:pPr lvl="1"/>
            <a:r>
              <a:rPr lang="en-GB" sz="1800" dirty="0"/>
              <a:t>Liu &amp; Allan (2012) </a:t>
            </a:r>
            <a:r>
              <a:rPr lang="en-GB" sz="1800" dirty="0" smtClean="0"/>
              <a:t>JGR; Liu et al. (2012) GRL; Allan et al. (2013) </a:t>
            </a:r>
            <a:r>
              <a:rPr lang="en-GB" sz="1800" dirty="0" err="1" smtClean="0"/>
              <a:t>Surv</a:t>
            </a:r>
            <a:r>
              <a:rPr lang="en-GB" sz="1800" dirty="0" smtClean="0"/>
              <a:t> </a:t>
            </a:r>
            <a:r>
              <a:rPr lang="en-GB" sz="1800" dirty="0" err="1" smtClean="0"/>
              <a:t>Geophys</a:t>
            </a:r>
            <a:r>
              <a:rPr lang="en-GB" sz="1800" dirty="0" smtClean="0"/>
              <a:t> in press </a:t>
            </a:r>
            <a:r>
              <a:rPr lang="en-GB" sz="1800" dirty="0">
                <a:solidFill>
                  <a:srgbClr val="00B050"/>
                </a:solidFill>
              </a:rPr>
              <a:t>[</a:t>
            </a:r>
            <a:r>
              <a:rPr lang="en-GB" sz="1800" dirty="0" smtClean="0">
                <a:solidFill>
                  <a:srgbClr val="00B050"/>
                </a:solidFill>
              </a:rPr>
              <a:t>LINK to WP2]</a:t>
            </a:r>
            <a:endParaRPr lang="en-GB" sz="1800" dirty="0"/>
          </a:p>
          <a:p>
            <a:pPr marL="342900" lvl="1" indent="-342900">
              <a:buFontTx/>
              <a:buChar char="•"/>
            </a:pPr>
            <a:r>
              <a:rPr lang="en-GB" sz="2400" dirty="0" smtClean="0"/>
              <a:t>Process-based metrics (tropical wet/dry-land/ocean, </a:t>
            </a:r>
            <a:r>
              <a:rPr lang="en-GB" sz="2400" dirty="0" err="1" smtClean="0"/>
              <a:t>dP</a:t>
            </a:r>
            <a:r>
              <a:rPr lang="en-GB" sz="2400" dirty="0" smtClean="0"/>
              <a:t>/</a:t>
            </a:r>
            <a:r>
              <a:rPr lang="en-GB" sz="2400" dirty="0" err="1" smtClean="0"/>
              <a:t>dT</a:t>
            </a:r>
            <a:r>
              <a:rPr lang="en-GB" sz="2400" dirty="0" smtClean="0"/>
              <a:t>, </a:t>
            </a:r>
            <a:r>
              <a:rPr lang="en-GB" sz="2400" dirty="0" err="1" smtClean="0"/>
              <a:t>dMF</a:t>
            </a:r>
            <a:r>
              <a:rPr lang="en-GB" sz="2400" dirty="0" smtClean="0"/>
              <a:t>/</a:t>
            </a:r>
            <a:r>
              <a:rPr lang="en-GB" sz="2400" dirty="0" err="1" smtClean="0"/>
              <a:t>dT</a:t>
            </a:r>
            <a:r>
              <a:rPr lang="en-GB" sz="2400" dirty="0" smtClean="0"/>
              <a:t>) </a:t>
            </a:r>
            <a:r>
              <a:rPr lang="en-GB" sz="1800" dirty="0">
                <a:solidFill>
                  <a:srgbClr val="00B050"/>
                </a:solidFill>
              </a:rPr>
              <a:t>[</a:t>
            </a:r>
            <a:r>
              <a:rPr lang="en-GB" sz="1800" dirty="0" smtClean="0">
                <a:solidFill>
                  <a:srgbClr val="00B050"/>
                </a:solidFill>
              </a:rPr>
              <a:t>LINK to WP4/5]</a:t>
            </a:r>
            <a:endParaRPr lang="en-GB" sz="2400" dirty="0" smtClean="0"/>
          </a:p>
          <a:p>
            <a:pPr lvl="1"/>
            <a:r>
              <a:rPr lang="en-GB" sz="1800" dirty="0" smtClean="0"/>
              <a:t>Allan (2012) </a:t>
            </a:r>
            <a:r>
              <a:rPr lang="en-GB" sz="1800" dirty="0" err="1" smtClean="0"/>
              <a:t>Clim</a:t>
            </a:r>
            <a:r>
              <a:rPr lang="en-GB" sz="1800" dirty="0" smtClean="0"/>
              <a:t>. </a:t>
            </a:r>
            <a:r>
              <a:rPr lang="en-GB" sz="1800" dirty="0" err="1" smtClean="0"/>
              <a:t>Dyn</a:t>
            </a:r>
            <a:r>
              <a:rPr lang="en-GB" sz="1800" dirty="0" smtClean="0"/>
              <a:t>.; Allan et al. (2013) </a:t>
            </a:r>
            <a:r>
              <a:rPr lang="en-GB" sz="1800" dirty="0" err="1" smtClean="0"/>
              <a:t>Surv</a:t>
            </a:r>
            <a:r>
              <a:rPr lang="en-GB" sz="1800" dirty="0" smtClean="0"/>
              <a:t>. </a:t>
            </a:r>
            <a:r>
              <a:rPr lang="en-GB" sz="1800" dirty="0" err="1" smtClean="0"/>
              <a:t>Geophys</a:t>
            </a:r>
            <a:r>
              <a:rPr lang="en-GB" sz="1800" dirty="0" smtClean="0"/>
              <a:t> in press; Lavers et al. (2011) GRL; Zahn and Allan (2013) WRR in prep</a:t>
            </a:r>
          </a:p>
          <a:p>
            <a:r>
              <a:rPr lang="en-GB" sz="2400" dirty="0" smtClean="0"/>
              <a:t>Linking NWP forecast drift with climate model bias</a:t>
            </a:r>
          </a:p>
          <a:p>
            <a:pPr lvl="1"/>
            <a:r>
              <a:rPr lang="en-GB" sz="1800" dirty="0" smtClean="0"/>
              <a:t>Liu et al. in prep </a:t>
            </a:r>
            <a:r>
              <a:rPr lang="en-GB" sz="1800" dirty="0" smtClean="0">
                <a:solidFill>
                  <a:srgbClr val="00B050"/>
                </a:solidFill>
              </a:rPr>
              <a:t>[LINK to Met Office partners]</a:t>
            </a:r>
            <a:endParaRPr lang="en-GB" sz="1800" dirty="0">
              <a:solidFill>
                <a:srgbClr val="00B050"/>
              </a:solidFill>
            </a:endParaRPr>
          </a:p>
          <a:p>
            <a:r>
              <a:rPr lang="en-GB" sz="2400" dirty="0" smtClean="0"/>
              <a:t>Links to other NERC projects (</a:t>
            </a:r>
            <a:r>
              <a:rPr lang="en-GB" sz="2400" dirty="0" err="1" smtClean="0"/>
              <a:t>HydEF</a:t>
            </a:r>
            <a:r>
              <a:rPr lang="en-GB" sz="2400" dirty="0" smtClean="0"/>
              <a:t>, PREPARE)</a:t>
            </a:r>
          </a:p>
        </p:txBody>
      </p:sp>
      <p:sp>
        <p:nvSpPr>
          <p:cNvPr id="4" name="Rectangle 2"/>
          <p:cNvSpPr txBox="1">
            <a:spLocks noChangeArrowheads="1"/>
          </p:cNvSpPr>
          <p:nvPr/>
        </p:nvSpPr>
        <p:spPr bwMode="auto">
          <a:xfrm>
            <a:off x="283096" y="116632"/>
            <a:ext cx="4792960" cy="639763"/>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GB" sz="3600" dirty="0" smtClean="0">
                <a:solidFill>
                  <a:srgbClr val="0070C0"/>
                </a:solidFill>
                <a:latin typeface="Calibri" pitchFamily="34" charset="0"/>
                <a:cs typeface="Calibri" pitchFamily="34" charset="0"/>
              </a:rPr>
              <a:t>Science outcomes</a:t>
            </a:r>
            <a:endParaRPr lang="en-GB" sz="3600" dirty="0" smtClean="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1593155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381000" y="836712"/>
            <a:ext cx="8458200" cy="5688285"/>
          </a:xfrm>
        </p:spPr>
        <p:txBody>
          <a:bodyPr/>
          <a:lstStyle/>
          <a:p>
            <a:pPr eaLnBrk="1" hangingPunct="1"/>
            <a:r>
              <a:rPr lang="en-GB" sz="2400" dirty="0">
                <a:latin typeface="Calibri" pitchFamily="34" charset="0"/>
              </a:rPr>
              <a:t>Robust increases in water vapour </a:t>
            </a:r>
            <a:r>
              <a:rPr lang="en-GB" sz="2400" dirty="0" smtClean="0">
                <a:latin typeface="Calibri" pitchFamily="34" charset="0"/>
              </a:rPr>
              <a:t>&amp; transports with </a:t>
            </a:r>
            <a:r>
              <a:rPr lang="en-GB" sz="2400" dirty="0">
                <a:latin typeface="Calibri" pitchFamily="34" charset="0"/>
              </a:rPr>
              <a:t>warming (~7%/K) </a:t>
            </a:r>
            <a:r>
              <a:rPr lang="en-GB" sz="1800" dirty="0">
                <a:latin typeface="Calibri" pitchFamily="34" charset="0"/>
              </a:rPr>
              <a:t>[O’Gorman et al. 2012; Allan et al. </a:t>
            </a:r>
            <a:r>
              <a:rPr lang="en-GB" sz="1800" dirty="0" smtClean="0">
                <a:latin typeface="Calibri" pitchFamily="34" charset="0"/>
              </a:rPr>
              <a:t>2013; Zahn &amp; Allan 2013]</a:t>
            </a:r>
            <a:endParaRPr lang="en-GB" sz="2400" dirty="0" smtClean="0">
              <a:latin typeface="Calibri" pitchFamily="34" charset="0"/>
            </a:endParaRPr>
          </a:p>
          <a:p>
            <a:pPr eaLnBrk="1" hangingPunct="1"/>
            <a:r>
              <a:rPr lang="en-GB" sz="2400" dirty="0" smtClean="0">
                <a:latin typeface="Calibri" pitchFamily="34" charset="0"/>
              </a:rPr>
              <a:t>Erroneous P variability in reanalyses and some satellite datasets over the ocean </a:t>
            </a:r>
            <a:r>
              <a:rPr lang="en-GB" sz="1800" dirty="0" smtClean="0">
                <a:latin typeface="Calibri" pitchFamily="34" charset="0"/>
              </a:rPr>
              <a:t>[Liu &amp; Allan 2012]</a:t>
            </a:r>
          </a:p>
          <a:p>
            <a:pPr eaLnBrk="1" hangingPunct="1"/>
            <a:r>
              <a:rPr lang="en-GB" sz="2400" dirty="0" smtClean="0">
                <a:latin typeface="Calibri" pitchFamily="34" charset="0"/>
              </a:rPr>
              <a:t>AMIP simulations can reproduce observed land P variability (relating to ENSO) </a:t>
            </a:r>
            <a:r>
              <a:rPr lang="en-GB" sz="1800" dirty="0" smtClean="0">
                <a:latin typeface="Calibri" pitchFamily="34" charset="0"/>
              </a:rPr>
              <a:t>[Liu et al. 2012; Allan et al. 2013]</a:t>
            </a:r>
          </a:p>
          <a:p>
            <a:pPr eaLnBrk="1" hangingPunct="1"/>
            <a:r>
              <a:rPr lang="en-GB" sz="2400" dirty="0" smtClean="0">
                <a:latin typeface="Calibri" pitchFamily="34" charset="0"/>
              </a:rPr>
              <a:t>Little agreement between AMIP and satellite data over ocean before 1996 </a:t>
            </a:r>
            <a:r>
              <a:rPr lang="en-GB" sz="1800" dirty="0" smtClean="0">
                <a:latin typeface="Calibri" pitchFamily="34" charset="0"/>
              </a:rPr>
              <a:t>[Liu et al. 2012]</a:t>
            </a:r>
            <a:endParaRPr lang="en-GB" sz="1800" dirty="0">
              <a:latin typeface="Calibri" pitchFamily="34" charset="0"/>
            </a:endParaRPr>
          </a:p>
          <a:p>
            <a:pPr eaLnBrk="1" hangingPunct="1"/>
            <a:r>
              <a:rPr lang="en-GB" sz="2400" dirty="0" err="1">
                <a:latin typeface="Calibri" pitchFamily="34" charset="0"/>
              </a:rPr>
              <a:t>Interannual</a:t>
            </a:r>
            <a:r>
              <a:rPr lang="en-GB" sz="2400" dirty="0">
                <a:latin typeface="Calibri" pitchFamily="34" charset="0"/>
              </a:rPr>
              <a:t> P sensitivity to </a:t>
            </a:r>
            <a:r>
              <a:rPr lang="en-GB" sz="2400" dirty="0" err="1">
                <a:latin typeface="Calibri" pitchFamily="34" charset="0"/>
              </a:rPr>
              <a:t>Ts</a:t>
            </a:r>
            <a:r>
              <a:rPr lang="en-GB" sz="2400" dirty="0">
                <a:latin typeface="Calibri" pitchFamily="34" charset="0"/>
              </a:rPr>
              <a:t> may provide a constraint upon future projections </a:t>
            </a:r>
            <a:r>
              <a:rPr lang="en-GB" sz="1800" dirty="0">
                <a:latin typeface="Calibri" pitchFamily="34" charset="0"/>
              </a:rPr>
              <a:t>[Liu &amp; Allan 2012; see </a:t>
            </a:r>
            <a:r>
              <a:rPr lang="en-GB" sz="1800" dirty="0">
                <a:latin typeface="Calibri" pitchFamily="34" charset="0"/>
                <a:hlinkClick r:id="rId3"/>
              </a:rPr>
              <a:t>O’Gorman 2012</a:t>
            </a:r>
            <a:r>
              <a:rPr lang="en-GB" sz="1800" dirty="0" smtClean="0">
                <a:latin typeface="Calibri" pitchFamily="34" charset="0"/>
              </a:rPr>
              <a:t>]</a:t>
            </a:r>
            <a:endParaRPr lang="en-GB" sz="2400" dirty="0" smtClean="0">
              <a:latin typeface="Calibri" pitchFamily="34" charset="0"/>
            </a:endParaRPr>
          </a:p>
          <a:p>
            <a:pPr eaLnBrk="1" hangingPunct="1"/>
            <a:r>
              <a:rPr lang="en-GB" sz="2400" dirty="0" smtClean="0">
                <a:latin typeface="Calibri" pitchFamily="34" charset="0"/>
              </a:rPr>
              <a:t>Tropics: wet get wetter, dry get drier (when dynamically define regimes) </a:t>
            </a:r>
            <a:r>
              <a:rPr lang="en-GB" sz="1800" dirty="0" smtClean="0">
                <a:latin typeface="Calibri" pitchFamily="34" charset="0"/>
              </a:rPr>
              <a:t>[Allan 2012; Liu et al. 2012; Liu in prep]</a:t>
            </a:r>
          </a:p>
          <a:p>
            <a:pPr eaLnBrk="1" hangingPunct="1"/>
            <a:r>
              <a:rPr lang="en-GB" sz="2400" dirty="0" smtClean="0">
                <a:latin typeface="Calibri" pitchFamily="34" charset="0"/>
              </a:rPr>
              <a:t>Systematic water vapour and precipitation biases in climate models linked to NWP model drift </a:t>
            </a:r>
            <a:r>
              <a:rPr lang="en-GB" sz="1800" dirty="0" smtClean="0">
                <a:latin typeface="Calibri" pitchFamily="34" charset="0"/>
              </a:rPr>
              <a:t>[Liu in prep</a:t>
            </a:r>
            <a:r>
              <a:rPr lang="en-GB" sz="1800" dirty="0" smtClean="0">
                <a:latin typeface="Calibri" pitchFamily="34" charset="0"/>
              </a:rPr>
              <a:t>]</a:t>
            </a:r>
            <a:endParaRPr lang="en-GB" sz="1800" dirty="0" smtClean="0">
              <a:latin typeface="Calibri" pitchFamily="34" charset="0"/>
            </a:endParaRPr>
          </a:p>
        </p:txBody>
      </p:sp>
      <p:pic>
        <p:nvPicPr>
          <p:cNvPr id="50178" name="Picture 4"/>
          <p:cNvPicPr>
            <a:picLocks noChangeAspect="1" noChangeArrowheads="1"/>
          </p:cNvPicPr>
          <p:nvPr/>
        </p:nvPicPr>
        <p:blipFill>
          <a:blip r:embed="rId4"/>
          <a:srcRect/>
          <a:stretch>
            <a:fillRect/>
          </a:stretch>
        </p:blipFill>
        <p:spPr bwMode="auto">
          <a:xfrm>
            <a:off x="9468544" y="-1504950"/>
            <a:ext cx="2835275" cy="1657350"/>
          </a:xfrm>
          <a:prstGeom prst="rect">
            <a:avLst/>
          </a:prstGeom>
          <a:noFill/>
          <a:ln w="9525">
            <a:noFill/>
            <a:miter lim="800000"/>
            <a:headEnd/>
            <a:tailEnd/>
          </a:ln>
        </p:spPr>
      </p:pic>
      <p:sp>
        <p:nvSpPr>
          <p:cNvPr id="50179" name="Rectangle 2"/>
          <p:cNvSpPr>
            <a:spLocks noGrp="1" noChangeArrowheads="1"/>
          </p:cNvSpPr>
          <p:nvPr>
            <p:ph type="title" idx="4294967295"/>
          </p:nvPr>
        </p:nvSpPr>
        <p:spPr>
          <a:xfrm>
            <a:off x="283096" y="116632"/>
            <a:ext cx="4792960" cy="639763"/>
          </a:xfrm>
          <a:solidFill>
            <a:schemeClr val="bg1"/>
          </a:solidFill>
        </p:spPr>
        <p:txBody>
          <a:bodyPr/>
          <a:lstStyle/>
          <a:p>
            <a:pPr eaLnBrk="1" hangingPunct="1"/>
            <a:r>
              <a:rPr lang="en-GB" sz="3600" dirty="0" smtClean="0">
                <a:solidFill>
                  <a:srgbClr val="0070C0"/>
                </a:solidFill>
                <a:latin typeface="Calibri" pitchFamily="34" charset="0"/>
                <a:cs typeface="Calibri" pitchFamily="34" charset="0"/>
              </a:rPr>
              <a:t>Science </a:t>
            </a:r>
            <a:r>
              <a:rPr lang="en-GB" sz="3600" dirty="0" smtClean="0">
                <a:solidFill>
                  <a:srgbClr val="0070C0"/>
                </a:solidFill>
                <a:latin typeface="Calibri" pitchFamily="34" charset="0"/>
                <a:cs typeface="Calibri" pitchFamily="34" charset="0"/>
              </a:rPr>
              <a:t>outcomes</a:t>
            </a:r>
            <a:endParaRPr lang="en-GB" sz="3600" dirty="0" smtClean="0">
              <a:solidFill>
                <a:srgbClr val="0070C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5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fade">
                                      <p:cBhvr>
                                        <p:cTn id="12" dur="500"/>
                                        <p:tgtEl>
                                          <p:spTgt spid="40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2">
                                            <p:txEl>
                                              <p:pRg st="2" end="2"/>
                                            </p:txEl>
                                          </p:spTgt>
                                        </p:tgtEl>
                                        <p:attrNameLst>
                                          <p:attrName>style.visibility</p:attrName>
                                        </p:attrNameLst>
                                      </p:cBhvr>
                                      <p:to>
                                        <p:strVal val="visible"/>
                                      </p:to>
                                    </p:set>
                                    <p:animEffect transition="in" filter="fade">
                                      <p:cBhvr>
                                        <p:cTn id="17" dur="500"/>
                                        <p:tgtEl>
                                          <p:spTgt spid="409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2">
                                            <p:txEl>
                                              <p:pRg st="3" end="3"/>
                                            </p:txEl>
                                          </p:spTgt>
                                        </p:tgtEl>
                                        <p:attrNameLst>
                                          <p:attrName>style.visibility</p:attrName>
                                        </p:attrNameLst>
                                      </p:cBhvr>
                                      <p:to>
                                        <p:strVal val="visible"/>
                                      </p:to>
                                    </p:set>
                                    <p:animEffect transition="in" filter="fade">
                                      <p:cBhvr>
                                        <p:cTn id="22" dur="500"/>
                                        <p:tgtEl>
                                          <p:spTgt spid="409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2">
                                            <p:txEl>
                                              <p:pRg st="4" end="4"/>
                                            </p:txEl>
                                          </p:spTgt>
                                        </p:tgtEl>
                                        <p:attrNameLst>
                                          <p:attrName>style.visibility</p:attrName>
                                        </p:attrNameLst>
                                      </p:cBhvr>
                                      <p:to>
                                        <p:strVal val="visible"/>
                                      </p:to>
                                    </p:set>
                                    <p:animEffect transition="in" filter="fade">
                                      <p:cBhvr>
                                        <p:cTn id="27" dur="500"/>
                                        <p:tgtEl>
                                          <p:spTgt spid="409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62">
                                            <p:txEl>
                                              <p:pRg st="5" end="5"/>
                                            </p:txEl>
                                          </p:spTgt>
                                        </p:tgtEl>
                                        <p:attrNameLst>
                                          <p:attrName>style.visibility</p:attrName>
                                        </p:attrNameLst>
                                      </p:cBhvr>
                                      <p:to>
                                        <p:strVal val="visible"/>
                                      </p:to>
                                    </p:set>
                                    <p:animEffect transition="in" filter="fade">
                                      <p:cBhvr>
                                        <p:cTn id="32" dur="500"/>
                                        <p:tgtEl>
                                          <p:spTgt spid="409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62">
                                            <p:txEl>
                                              <p:pRg st="6" end="6"/>
                                            </p:txEl>
                                          </p:spTgt>
                                        </p:tgtEl>
                                        <p:attrNameLst>
                                          <p:attrName>style.visibility</p:attrName>
                                        </p:attrNameLst>
                                      </p:cBhvr>
                                      <p:to>
                                        <p:strVal val="visible"/>
                                      </p:to>
                                    </p:set>
                                    <p:animEffect transition="in" filter="fade">
                                      <p:cBhvr>
                                        <p:cTn id="37" dur="500"/>
                                        <p:tgtEl>
                                          <p:spTgt spid="409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273050" y="152400"/>
            <a:ext cx="8691438" cy="1200329"/>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GB" sz="3600" dirty="0">
                <a:solidFill>
                  <a:srgbClr val="0070C0"/>
                </a:solidFill>
                <a:latin typeface="Calibri" pitchFamily="34" charset="0"/>
              </a:rPr>
              <a:t>How </a:t>
            </a:r>
            <a:r>
              <a:rPr lang="en-GB" sz="3600" dirty="0" smtClean="0">
                <a:solidFill>
                  <a:srgbClr val="0070C0"/>
                </a:solidFill>
                <a:latin typeface="Calibri" pitchFamily="34" charset="0"/>
              </a:rPr>
              <a:t>does/will global to regional </a:t>
            </a:r>
            <a:r>
              <a:rPr lang="en-GB" sz="3600" dirty="0">
                <a:solidFill>
                  <a:srgbClr val="0070C0"/>
                </a:solidFill>
                <a:latin typeface="Calibri" pitchFamily="34" charset="0"/>
              </a:rPr>
              <a:t>precipitation respond to climate change?</a:t>
            </a:r>
          </a:p>
        </p:txBody>
      </p:sp>
      <p:pic>
        <p:nvPicPr>
          <p:cNvPr id="20482" name="Picture 5"/>
          <p:cNvPicPr>
            <a:picLocks noChangeAspect="1" noChangeArrowheads="1"/>
          </p:cNvPicPr>
          <p:nvPr/>
        </p:nvPicPr>
        <p:blipFill>
          <a:blip r:embed="rId3"/>
          <a:srcRect/>
          <a:stretch>
            <a:fillRect/>
          </a:stretch>
        </p:blipFill>
        <p:spPr bwMode="auto">
          <a:xfrm>
            <a:off x="35496" y="1340768"/>
            <a:ext cx="6045200" cy="4886325"/>
          </a:xfrm>
          <a:prstGeom prst="rect">
            <a:avLst/>
          </a:prstGeom>
          <a:noFill/>
          <a:ln w="9525">
            <a:noFill/>
            <a:miter lim="800000"/>
            <a:headEnd/>
            <a:tailEnd/>
          </a:ln>
        </p:spPr>
      </p:pic>
      <p:sp>
        <p:nvSpPr>
          <p:cNvPr id="20483" name="Text Box 6"/>
          <p:cNvSpPr txBox="1">
            <a:spLocks noChangeArrowheads="1"/>
          </p:cNvSpPr>
          <p:nvPr/>
        </p:nvSpPr>
        <p:spPr bwMode="auto">
          <a:xfrm>
            <a:off x="5796136" y="1340768"/>
            <a:ext cx="3168352" cy="5009064"/>
          </a:xfrm>
          <a:prstGeom prst="rect">
            <a:avLst/>
          </a:prstGeom>
          <a:noFill/>
          <a:ln w="9525">
            <a:noFill/>
            <a:miter lim="800000"/>
            <a:headEnd/>
            <a:tailEnd/>
          </a:ln>
        </p:spPr>
        <p:txBody>
          <a:bodyPr wrap="square">
            <a:spAutoFit/>
          </a:bodyPr>
          <a:lstStyle/>
          <a:p>
            <a:pPr>
              <a:spcBef>
                <a:spcPts val="0"/>
              </a:spcBef>
              <a:spcAft>
                <a:spcPts val="300"/>
              </a:spcAft>
            </a:pPr>
            <a:r>
              <a:rPr lang="en-GB" sz="2400" dirty="0" smtClean="0"/>
              <a:t>Global constraints: energy balance</a:t>
            </a:r>
          </a:p>
          <a:p>
            <a:pPr marL="342900" indent="-342900">
              <a:spcBef>
                <a:spcPts val="0"/>
              </a:spcBef>
              <a:spcAft>
                <a:spcPts val="300"/>
              </a:spcAft>
              <a:buFontTx/>
              <a:buChar char="-"/>
            </a:pPr>
            <a:r>
              <a:rPr lang="en-GB" sz="2000" dirty="0" smtClean="0"/>
              <a:t>Surface T</a:t>
            </a:r>
          </a:p>
          <a:p>
            <a:pPr marL="342900" indent="-342900">
              <a:spcBef>
                <a:spcPts val="0"/>
              </a:spcBef>
              <a:spcAft>
                <a:spcPts val="300"/>
              </a:spcAft>
              <a:buFontTx/>
              <a:buChar char="-"/>
            </a:pPr>
            <a:r>
              <a:rPr lang="en-GB" sz="2000" dirty="0" err="1" smtClean="0"/>
              <a:t>Radiative</a:t>
            </a:r>
            <a:r>
              <a:rPr lang="en-GB" sz="2000" dirty="0" smtClean="0"/>
              <a:t> forcing (GHG, AA)</a:t>
            </a:r>
          </a:p>
          <a:p>
            <a:pPr>
              <a:spcBef>
                <a:spcPts val="0"/>
              </a:spcBef>
              <a:spcAft>
                <a:spcPts val="300"/>
              </a:spcAft>
            </a:pPr>
            <a:endParaRPr lang="en-GB" sz="800" dirty="0" smtClean="0"/>
          </a:p>
          <a:p>
            <a:pPr>
              <a:spcBef>
                <a:spcPts val="0"/>
              </a:spcBef>
              <a:spcAft>
                <a:spcPts val="300"/>
              </a:spcAft>
            </a:pPr>
            <a:r>
              <a:rPr lang="en-GB" sz="2400" dirty="0" smtClean="0"/>
              <a:t>Regional constraints:</a:t>
            </a:r>
          </a:p>
          <a:p>
            <a:pPr marL="342900" indent="-342900">
              <a:spcBef>
                <a:spcPts val="0"/>
              </a:spcBef>
              <a:spcAft>
                <a:spcPts val="300"/>
              </a:spcAft>
              <a:buFontTx/>
              <a:buChar char="-"/>
            </a:pPr>
            <a:r>
              <a:rPr lang="en-GB" sz="2000" dirty="0" smtClean="0"/>
              <a:t>Water vapour transports</a:t>
            </a:r>
          </a:p>
          <a:p>
            <a:pPr marL="342900" indent="-342900">
              <a:spcBef>
                <a:spcPts val="0"/>
              </a:spcBef>
              <a:spcAft>
                <a:spcPts val="300"/>
              </a:spcAft>
              <a:buFontTx/>
              <a:buChar char="-"/>
            </a:pPr>
            <a:r>
              <a:rPr lang="en-GB" sz="2000" dirty="0" err="1" smtClean="0"/>
              <a:t>Radiative</a:t>
            </a:r>
            <a:r>
              <a:rPr lang="en-GB" sz="2000" dirty="0" smtClean="0"/>
              <a:t> forcing:</a:t>
            </a:r>
          </a:p>
          <a:p>
            <a:pPr>
              <a:spcBef>
                <a:spcPts val="0"/>
              </a:spcBef>
              <a:spcAft>
                <a:spcPts val="300"/>
              </a:spcAft>
            </a:pPr>
            <a:r>
              <a:rPr lang="en-GB" dirty="0" smtClean="0"/>
              <a:t>Land </a:t>
            </a:r>
            <a:r>
              <a:rPr lang="en-GB" dirty="0" err="1" smtClean="0"/>
              <a:t>vs</a:t>
            </a:r>
            <a:r>
              <a:rPr lang="en-GB" dirty="0" smtClean="0"/>
              <a:t> ocean</a:t>
            </a:r>
          </a:p>
          <a:p>
            <a:pPr>
              <a:spcBef>
                <a:spcPts val="0"/>
              </a:spcBef>
              <a:spcAft>
                <a:spcPts val="300"/>
              </a:spcAft>
            </a:pPr>
            <a:r>
              <a:rPr lang="en-GB" dirty="0" smtClean="0"/>
              <a:t>Circulation change</a:t>
            </a:r>
          </a:p>
          <a:p>
            <a:pPr marL="342900" indent="-342900">
              <a:spcBef>
                <a:spcPts val="0"/>
              </a:spcBef>
              <a:spcAft>
                <a:spcPts val="300"/>
              </a:spcAft>
              <a:buFontTx/>
              <a:buChar char="-"/>
            </a:pPr>
            <a:r>
              <a:rPr lang="en-GB" sz="2000" dirty="0" smtClean="0"/>
              <a:t>Feedbacks</a:t>
            </a:r>
          </a:p>
          <a:p>
            <a:pPr>
              <a:spcBef>
                <a:spcPts val="0"/>
              </a:spcBef>
              <a:spcAft>
                <a:spcPts val="300"/>
              </a:spcAft>
            </a:pPr>
            <a:r>
              <a:rPr lang="en-GB" dirty="0"/>
              <a:t>Land </a:t>
            </a:r>
            <a:r>
              <a:rPr lang="en-GB" dirty="0" err="1"/>
              <a:t>vs</a:t>
            </a:r>
            <a:r>
              <a:rPr lang="en-GB" dirty="0"/>
              <a:t> ocean</a:t>
            </a:r>
          </a:p>
          <a:p>
            <a:pPr>
              <a:spcBef>
                <a:spcPts val="0"/>
              </a:spcBef>
              <a:spcAft>
                <a:spcPts val="300"/>
              </a:spcAft>
            </a:pPr>
            <a:r>
              <a:rPr lang="en-GB" dirty="0"/>
              <a:t>Circulation </a:t>
            </a:r>
            <a:r>
              <a:rPr lang="en-GB" dirty="0" smtClean="0"/>
              <a:t>change</a:t>
            </a:r>
          </a:p>
        </p:txBody>
      </p:sp>
      <p:sp>
        <p:nvSpPr>
          <p:cNvPr id="20484" name="Text Box 5"/>
          <p:cNvSpPr txBox="1">
            <a:spLocks noChangeArrowheads="1"/>
          </p:cNvSpPr>
          <p:nvPr/>
        </p:nvSpPr>
        <p:spPr bwMode="auto">
          <a:xfrm>
            <a:off x="246275" y="6128573"/>
            <a:ext cx="6228184" cy="684803"/>
          </a:xfrm>
          <a:prstGeom prst="rect">
            <a:avLst/>
          </a:prstGeom>
          <a:noFill/>
          <a:ln w="9525">
            <a:noFill/>
            <a:miter lim="800000"/>
            <a:headEnd/>
            <a:tailEnd/>
          </a:ln>
        </p:spPr>
        <p:txBody>
          <a:bodyPr wrap="square">
            <a:spAutoFit/>
          </a:bodyPr>
          <a:lstStyle/>
          <a:p>
            <a:pPr eaLnBrk="0" hangingPunct="0">
              <a:spcBef>
                <a:spcPts val="0"/>
              </a:spcBef>
              <a:spcAft>
                <a:spcPts val="300"/>
              </a:spcAft>
            </a:pPr>
            <a:r>
              <a:rPr lang="en-GB" dirty="0">
                <a:hlinkClick r:id="rId4"/>
              </a:rPr>
              <a:t>Allan et al. (2013) </a:t>
            </a:r>
            <a:r>
              <a:rPr lang="en-GB" dirty="0" err="1">
                <a:hlinkClick r:id="rId4"/>
              </a:rPr>
              <a:t>Surv</a:t>
            </a:r>
            <a:r>
              <a:rPr lang="en-GB" dirty="0">
                <a:hlinkClick r:id="rId4"/>
              </a:rPr>
              <a:t>. </a:t>
            </a:r>
            <a:r>
              <a:rPr lang="en-GB" dirty="0" err="1">
                <a:hlinkClick r:id="rId4"/>
              </a:rPr>
              <a:t>Geophys</a:t>
            </a:r>
            <a:r>
              <a:rPr lang="en-GB" dirty="0">
                <a:hlinkClick r:id="rId4"/>
              </a:rPr>
              <a:t>. in press</a:t>
            </a:r>
            <a:r>
              <a:rPr lang="en-GB" dirty="0"/>
              <a:t>. </a:t>
            </a:r>
          </a:p>
          <a:p>
            <a:pPr eaLnBrk="0" hangingPunct="0">
              <a:spcBef>
                <a:spcPts val="0"/>
              </a:spcBef>
              <a:spcAft>
                <a:spcPts val="300"/>
              </a:spcAft>
            </a:pPr>
            <a:r>
              <a:rPr lang="en-GB" dirty="0"/>
              <a:t>See also: Hawkins &amp; Sutton (2010) </a:t>
            </a:r>
            <a:r>
              <a:rPr lang="en-GB" dirty="0" err="1"/>
              <a:t>Clim</a:t>
            </a:r>
            <a:r>
              <a:rPr lang="en-GB" dirty="0"/>
              <a:t>. </a:t>
            </a:r>
            <a:r>
              <a:rPr lang="en-GB" dirty="0" err="1"/>
              <a:t>Dyn</a:t>
            </a:r>
            <a:r>
              <a:rPr lang="en-GB" dirty="0"/>
              <a:t>.</a:t>
            </a:r>
          </a:p>
        </p:txBody>
      </p:sp>
      <p:sp>
        <p:nvSpPr>
          <p:cNvPr id="2" name="Oval 1"/>
          <p:cNvSpPr/>
          <p:nvPr/>
        </p:nvSpPr>
        <p:spPr bwMode="auto">
          <a:xfrm>
            <a:off x="1762919" y="4436566"/>
            <a:ext cx="1295177" cy="122386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253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8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8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8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830101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latin typeface="Calibri" pitchFamily="34" charset="0"/>
              </a:rPr>
              <a:t>PAGODA WP3 Outputs</a:t>
            </a:r>
            <a:endParaRPr lang="en-GB" dirty="0">
              <a:solidFill>
                <a:schemeClr val="accent2"/>
              </a:solidFill>
              <a:latin typeface="Calibri" pitchFamily="34" charset="0"/>
            </a:endParaRPr>
          </a:p>
        </p:txBody>
      </p:sp>
      <p:sp>
        <p:nvSpPr>
          <p:cNvPr id="3" name="Content Placeholder 2"/>
          <p:cNvSpPr>
            <a:spLocks noGrp="1"/>
          </p:cNvSpPr>
          <p:nvPr>
            <p:ph idx="1"/>
          </p:nvPr>
        </p:nvSpPr>
        <p:spPr>
          <a:xfrm>
            <a:off x="457200" y="1412776"/>
            <a:ext cx="8229600" cy="4525963"/>
          </a:xfrm>
        </p:spPr>
        <p:txBody>
          <a:bodyPr/>
          <a:lstStyle/>
          <a:p>
            <a:r>
              <a:rPr lang="en-GB" sz="1800" dirty="0"/>
              <a:t>R. P. Allan, C. Liu, M. Zahn, D. A. Lavers, E. </a:t>
            </a:r>
            <a:r>
              <a:rPr lang="en-GB" sz="1800" dirty="0" err="1"/>
              <a:t>Koukouvagias</a:t>
            </a:r>
            <a:r>
              <a:rPr lang="en-GB" sz="1800" dirty="0"/>
              <a:t> and A. </a:t>
            </a:r>
            <a:r>
              <a:rPr lang="en-GB" sz="1800" dirty="0" err="1"/>
              <a:t>Bodas-Salcedo</a:t>
            </a:r>
            <a:r>
              <a:rPr lang="en-GB" sz="1800" dirty="0"/>
              <a:t> (2013) Physically consistent responses of the global atmospheric hydrological cycle in models and observations, </a:t>
            </a:r>
            <a:r>
              <a:rPr lang="en-GB" sz="1800" dirty="0" err="1" smtClean="0"/>
              <a:t>Surv</a:t>
            </a:r>
            <a:r>
              <a:rPr lang="en-GB" sz="1800" dirty="0" smtClean="0"/>
              <a:t>. </a:t>
            </a:r>
            <a:r>
              <a:rPr lang="en-GB" sz="1800" dirty="0" err="1" smtClean="0"/>
              <a:t>Geophys</a:t>
            </a:r>
            <a:r>
              <a:rPr lang="en-GB" sz="1800" dirty="0"/>
              <a:t>., </a:t>
            </a:r>
            <a:r>
              <a:rPr lang="en-GB" sz="1800" dirty="0" smtClean="0"/>
              <a:t>doi:10.1007/s10712-012-9213-z </a:t>
            </a:r>
            <a:r>
              <a:rPr lang="en-GB" sz="1800" dirty="0"/>
              <a:t>. </a:t>
            </a:r>
            <a:r>
              <a:rPr lang="en-GB" sz="1800" b="1" u="sng" dirty="0">
                <a:hlinkClick r:id="rId2"/>
              </a:rPr>
              <a:t>PDF</a:t>
            </a:r>
            <a:endParaRPr lang="en-GB" sz="1800" dirty="0" smtClean="0"/>
          </a:p>
          <a:p>
            <a:r>
              <a:rPr lang="en-GB" sz="1800" dirty="0"/>
              <a:t>Allan, R.P., (2012) Regime dependent changes in global precipitation, Climate Dynamics 39, 827-840 </a:t>
            </a:r>
            <a:r>
              <a:rPr lang="en-GB" sz="1800" dirty="0" smtClean="0"/>
              <a:t>10.1007/s00382-011-1134-x </a:t>
            </a:r>
            <a:r>
              <a:rPr lang="en-GB" sz="1800" dirty="0"/>
              <a:t> </a:t>
            </a:r>
            <a:r>
              <a:rPr lang="en-GB" sz="1800" b="1" u="sng" dirty="0">
                <a:hlinkClick r:id="rId3"/>
              </a:rPr>
              <a:t>Online</a:t>
            </a:r>
            <a:endParaRPr lang="en-GB" sz="1800" dirty="0" smtClean="0"/>
          </a:p>
          <a:p>
            <a:r>
              <a:rPr lang="en-GB" sz="1800" dirty="0"/>
              <a:t> Liu, C., R. P. Allan, and G. J. Huffman (2012) Co-variation of temperature and precipitation in CMIP5 models and satellite observations, </a:t>
            </a:r>
            <a:r>
              <a:rPr lang="en-GB" sz="1800" dirty="0" err="1"/>
              <a:t>Geophys</a:t>
            </a:r>
            <a:r>
              <a:rPr lang="en-GB" sz="1800" dirty="0"/>
              <a:t>. Res. </a:t>
            </a:r>
            <a:r>
              <a:rPr lang="en-GB" sz="1800" dirty="0" err="1"/>
              <a:t>Lett</a:t>
            </a:r>
            <a:r>
              <a:rPr lang="en-GB" sz="1800" dirty="0"/>
              <a:t>., 39, L13803, </a:t>
            </a:r>
            <a:r>
              <a:rPr lang="en-GB" sz="1800" dirty="0" smtClean="0"/>
              <a:t>doi:10.1029/2012GL052093 </a:t>
            </a:r>
            <a:r>
              <a:rPr lang="en-GB" sz="1800" dirty="0"/>
              <a:t> </a:t>
            </a:r>
            <a:r>
              <a:rPr lang="en-GB" sz="1800" b="1" u="sng" dirty="0" smtClean="0">
                <a:hlinkClick r:id="rId4"/>
              </a:rPr>
              <a:t>Online</a:t>
            </a:r>
            <a:endParaRPr lang="en-GB" sz="1800" dirty="0" smtClean="0"/>
          </a:p>
          <a:p>
            <a:r>
              <a:rPr lang="en-GB" sz="1800" dirty="0"/>
              <a:t>Liu, C.-L. and R. P. Allan, (2012) Multi-satellite observed responses of precipitation and its extremes to </a:t>
            </a:r>
            <a:r>
              <a:rPr lang="en-GB" sz="1800" dirty="0" err="1"/>
              <a:t>interannual</a:t>
            </a:r>
            <a:r>
              <a:rPr lang="en-GB" sz="1800" dirty="0"/>
              <a:t> climate variability, J. </a:t>
            </a:r>
            <a:r>
              <a:rPr lang="en-GB" sz="1800" dirty="0" err="1"/>
              <a:t>Geophys</a:t>
            </a:r>
            <a:r>
              <a:rPr lang="en-GB" sz="1800" dirty="0"/>
              <a:t>. Res. 117, D03101, </a:t>
            </a:r>
            <a:r>
              <a:rPr lang="en-GB" sz="1800" dirty="0" smtClean="0"/>
              <a:t>doi:10.1029/2011JD016568 </a:t>
            </a:r>
            <a:r>
              <a:rPr lang="en-GB" sz="1800" b="1" u="sng" dirty="0"/>
              <a:t> </a:t>
            </a:r>
            <a:r>
              <a:rPr lang="en-GB" sz="1800" b="1" u="sng" dirty="0" smtClean="0">
                <a:hlinkClick r:id="rId5"/>
              </a:rPr>
              <a:t>Online</a:t>
            </a:r>
            <a:endParaRPr lang="en-GB" sz="1800" dirty="0" smtClean="0"/>
          </a:p>
          <a:p>
            <a:r>
              <a:rPr lang="en-GB" sz="1800" dirty="0"/>
              <a:t>O'Gorman, P. A., R. P. Allan, M. P. Byrne and M. </a:t>
            </a:r>
            <a:r>
              <a:rPr lang="en-GB" sz="1800" dirty="0" err="1"/>
              <a:t>Previdi</a:t>
            </a:r>
            <a:r>
              <a:rPr lang="en-GB" sz="1800" dirty="0"/>
              <a:t> (2012) Energetic constraints on precipitation under climate change, </a:t>
            </a:r>
            <a:r>
              <a:rPr lang="en-GB" sz="1800" dirty="0" err="1"/>
              <a:t>Surv</a:t>
            </a:r>
            <a:r>
              <a:rPr lang="en-GB" sz="1800" dirty="0"/>
              <a:t>. </a:t>
            </a:r>
            <a:r>
              <a:rPr lang="en-GB" sz="1800" dirty="0" err="1"/>
              <a:t>Geophys</a:t>
            </a:r>
            <a:r>
              <a:rPr lang="en-GB" sz="1800" dirty="0"/>
              <a:t>., 33, 585-608, </a:t>
            </a:r>
            <a:r>
              <a:rPr lang="en-GB" sz="1800" dirty="0" err="1"/>
              <a:t>doi</a:t>
            </a:r>
            <a:r>
              <a:rPr lang="en-GB" sz="1800" dirty="0"/>
              <a:t>: </a:t>
            </a:r>
            <a:r>
              <a:rPr lang="en-GB" sz="1800" dirty="0" smtClean="0"/>
              <a:t>10.1007/s10712-011-9159-6  </a:t>
            </a:r>
            <a:r>
              <a:rPr lang="en-GB" sz="1800" dirty="0"/>
              <a:t> </a:t>
            </a:r>
            <a:r>
              <a:rPr lang="en-GB" sz="1800" b="1" u="sng" dirty="0">
                <a:hlinkClick r:id="rId6"/>
              </a:rPr>
              <a:t>PDF</a:t>
            </a:r>
            <a:endParaRPr lang="en-GB" sz="1800" dirty="0" smtClean="0"/>
          </a:p>
          <a:p>
            <a:r>
              <a:rPr lang="en-GB" sz="1800" dirty="0"/>
              <a:t>R. P. Allan (2012) The role of water vapour in Earth's energy flows, </a:t>
            </a:r>
            <a:r>
              <a:rPr lang="en-GB" sz="1800" dirty="0" err="1"/>
              <a:t>Surv</a:t>
            </a:r>
            <a:r>
              <a:rPr lang="en-GB" sz="1800" dirty="0"/>
              <a:t>. </a:t>
            </a:r>
            <a:r>
              <a:rPr lang="en-GB" sz="1800" dirty="0" err="1"/>
              <a:t>Geophys</a:t>
            </a:r>
            <a:r>
              <a:rPr lang="en-GB" sz="1800" dirty="0"/>
              <a:t>., 33, 557-564, </a:t>
            </a:r>
            <a:r>
              <a:rPr lang="en-GB" sz="1800" dirty="0" err="1"/>
              <a:t>doi</a:t>
            </a:r>
            <a:r>
              <a:rPr lang="en-GB" sz="1800" dirty="0"/>
              <a:t>: 10.1007/s10712-011-9157-8</a:t>
            </a:r>
            <a:r>
              <a:rPr lang="en-GB" sz="1800" dirty="0" smtClean="0"/>
              <a:t>. </a:t>
            </a:r>
            <a:r>
              <a:rPr lang="en-GB" sz="1800" b="1" u="sng" dirty="0">
                <a:hlinkClick r:id="rId7"/>
              </a:rPr>
              <a:t>PDF </a:t>
            </a:r>
            <a:endParaRPr lang="en-GB" sz="1800" dirty="0" smtClean="0"/>
          </a:p>
          <a:p>
            <a:endParaRPr lang="en-GB" sz="1800" dirty="0"/>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4100173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latin typeface="Calibri" pitchFamily="34" charset="0"/>
              </a:rPr>
              <a:t>Primary Focus</a:t>
            </a:r>
            <a:endParaRPr lang="en-GB" dirty="0">
              <a:solidFill>
                <a:schemeClr val="accent2"/>
              </a:solidFill>
              <a:latin typeface="Calibri" pitchFamily="34" charset="0"/>
            </a:endParaRPr>
          </a:p>
        </p:txBody>
      </p:sp>
      <p:sp>
        <p:nvSpPr>
          <p:cNvPr id="3" name="Content Placeholder 2"/>
          <p:cNvSpPr>
            <a:spLocks noGrp="1"/>
          </p:cNvSpPr>
          <p:nvPr>
            <p:ph idx="1"/>
          </p:nvPr>
        </p:nvSpPr>
        <p:spPr>
          <a:xfrm>
            <a:off x="457200" y="1412776"/>
            <a:ext cx="8507288" cy="4525963"/>
          </a:xfrm>
        </p:spPr>
        <p:txBody>
          <a:bodyPr/>
          <a:lstStyle/>
          <a:p>
            <a:r>
              <a:rPr lang="en-GB" sz="2800" dirty="0" smtClean="0">
                <a:latin typeface="Calibri" pitchFamily="34" charset="0"/>
              </a:rPr>
              <a:t>Satellite </a:t>
            </a:r>
            <a:r>
              <a:rPr lang="en-GB" sz="2800" dirty="0">
                <a:latin typeface="Calibri" pitchFamily="34" charset="0"/>
              </a:rPr>
              <a:t>Era (blended satellite/gauge</a:t>
            </a:r>
            <a:r>
              <a:rPr lang="en-GB" sz="2800" dirty="0" smtClean="0">
                <a:latin typeface="Calibri" pitchFamily="34" charset="0"/>
              </a:rPr>
              <a:t>)</a:t>
            </a:r>
          </a:p>
          <a:p>
            <a:r>
              <a:rPr lang="en-GB" sz="2800" dirty="0" smtClean="0">
                <a:latin typeface="Calibri" pitchFamily="34" charset="0"/>
              </a:rPr>
              <a:t>Daily-monthly diagnostics, decadal changes</a:t>
            </a:r>
          </a:p>
          <a:p>
            <a:r>
              <a:rPr lang="en-GB" sz="2800" dirty="0" smtClean="0">
                <a:latin typeface="Calibri" pitchFamily="34" charset="0"/>
              </a:rPr>
              <a:t>Water vapour and transports, Precipitation</a:t>
            </a:r>
          </a:p>
          <a:p>
            <a:r>
              <a:rPr lang="en-GB" sz="2800" dirty="0" smtClean="0">
                <a:latin typeface="Calibri" pitchFamily="34" charset="0"/>
              </a:rPr>
              <a:t>Simulations: reanalyses, NWP, CMIP5</a:t>
            </a:r>
            <a:endParaRPr lang="en-GB" sz="2800" dirty="0">
              <a:latin typeface="Calibri" pitchFamily="34" charset="0"/>
            </a:endParaRPr>
          </a:p>
          <a:p>
            <a:pPr marL="0" indent="0">
              <a:buNone/>
            </a:pPr>
            <a:r>
              <a:rPr lang="en-GB" dirty="0" smtClean="0">
                <a:solidFill>
                  <a:schemeClr val="accent2"/>
                </a:solidFill>
                <a:latin typeface="Calibri" pitchFamily="34" charset="0"/>
              </a:rPr>
              <a:t>Links:</a:t>
            </a:r>
          </a:p>
          <a:p>
            <a:r>
              <a:rPr lang="en-GB" sz="2800" dirty="0" smtClean="0">
                <a:latin typeface="Calibri" pitchFamily="34" charset="0"/>
              </a:rPr>
              <a:t>P–E </a:t>
            </a:r>
            <a:r>
              <a:rPr lang="en-GB" sz="2800" dirty="0" smtClean="0">
                <a:latin typeface="Calibri" pitchFamily="34" charset="0"/>
              </a:rPr>
              <a:t>and salinity changes (WP2, WP3.2b,e)</a:t>
            </a:r>
          </a:p>
          <a:p>
            <a:r>
              <a:rPr lang="en-GB" sz="2800" dirty="0" smtClean="0">
                <a:latin typeface="Calibri" pitchFamily="34" charset="0"/>
              </a:rPr>
              <a:t>Processed-based detection and attribution, metrics (WP1, WP4)</a:t>
            </a:r>
          </a:p>
          <a:p>
            <a:r>
              <a:rPr lang="en-GB" sz="2800" dirty="0" smtClean="0">
                <a:latin typeface="Calibri" pitchFamily="34" charset="0"/>
              </a:rPr>
              <a:t>Met Office </a:t>
            </a:r>
            <a:r>
              <a:rPr lang="en-GB" sz="2800" dirty="0" smtClean="0">
                <a:latin typeface="Calibri" pitchFamily="34" charset="0"/>
              </a:rPr>
              <a:t>NWP drifts/HadGEM2 bias</a:t>
            </a:r>
            <a:endParaRPr lang="en-GB" sz="2800" dirty="0" smtClean="0">
              <a:latin typeface="Calibri" pitchFamily="34" charset="0"/>
            </a:endParaRPr>
          </a:p>
          <a:p>
            <a:r>
              <a:rPr lang="en-GB" sz="2800" dirty="0" smtClean="0">
                <a:latin typeface="Calibri" pitchFamily="34" charset="0"/>
              </a:rPr>
              <a:t>Land evaporation - WP3.2f </a:t>
            </a:r>
            <a:r>
              <a:rPr lang="en-GB" sz="2800" dirty="0" smtClean="0">
                <a:latin typeface="Calibri" pitchFamily="34" charset="0"/>
              </a:rPr>
              <a:t>(CEH); </a:t>
            </a:r>
          </a:p>
        </p:txBody>
      </p:sp>
    </p:spTree>
    <p:extLst>
      <p:ext uri="{BB962C8B-B14F-4D97-AF65-F5344CB8AC3E}">
        <p14:creationId xmlns:p14="http://schemas.microsoft.com/office/powerpoint/2010/main" val="151413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16416" y="262389"/>
            <a:ext cx="576064" cy="646331"/>
          </a:xfrm>
          <a:prstGeom prst="rect">
            <a:avLst/>
          </a:prstGeom>
          <a:noFill/>
        </p:spPr>
        <p:txBody>
          <a:bodyPr wrap="square" rtlCol="0">
            <a:spAutoFit/>
          </a:bodyPr>
          <a:lstStyle/>
          <a:p>
            <a:r>
              <a:rPr lang="en-GB" sz="3600" dirty="0" smtClean="0">
                <a:solidFill>
                  <a:srgbClr val="FF0000"/>
                </a:solidFill>
                <a:sym typeface="Wingdings"/>
              </a:rPr>
              <a:t></a:t>
            </a:r>
            <a:endParaRPr lang="en-GB" sz="3600" dirty="0">
              <a:solidFill>
                <a:srgbClr val="FF0000"/>
              </a:solidFill>
            </a:endParaRPr>
          </a:p>
        </p:txBody>
      </p:sp>
      <p:sp>
        <p:nvSpPr>
          <p:cNvPr id="7" name="TextBox 6"/>
          <p:cNvSpPr txBox="1"/>
          <p:nvPr/>
        </p:nvSpPr>
        <p:spPr>
          <a:xfrm>
            <a:off x="8316416" y="622429"/>
            <a:ext cx="576064" cy="646331"/>
          </a:xfrm>
          <a:prstGeom prst="rect">
            <a:avLst/>
          </a:prstGeom>
          <a:noFill/>
        </p:spPr>
        <p:txBody>
          <a:bodyPr wrap="square" rtlCol="0">
            <a:spAutoFit/>
          </a:bodyPr>
          <a:lstStyle/>
          <a:p>
            <a:r>
              <a:rPr lang="en-GB" sz="3600" dirty="0" smtClean="0">
                <a:solidFill>
                  <a:srgbClr val="FF0000"/>
                </a:solidFill>
                <a:sym typeface="Wingdings"/>
              </a:rPr>
              <a:t></a:t>
            </a:r>
            <a:endParaRPr lang="en-GB" sz="3600" dirty="0">
              <a:solidFill>
                <a:srgbClr val="FF0000"/>
              </a:solidFill>
            </a:endParaRPr>
          </a:p>
        </p:txBody>
      </p:sp>
      <p:sp>
        <p:nvSpPr>
          <p:cNvPr id="8" name="TextBox 7"/>
          <p:cNvSpPr txBox="1"/>
          <p:nvPr/>
        </p:nvSpPr>
        <p:spPr>
          <a:xfrm>
            <a:off x="8316416" y="1342509"/>
            <a:ext cx="576064" cy="646331"/>
          </a:xfrm>
          <a:prstGeom prst="rect">
            <a:avLst/>
          </a:prstGeom>
          <a:noFill/>
        </p:spPr>
        <p:txBody>
          <a:bodyPr wrap="square" rtlCol="0">
            <a:spAutoFit/>
          </a:bodyPr>
          <a:lstStyle/>
          <a:p>
            <a:r>
              <a:rPr lang="en-GB" sz="3600" dirty="0" smtClean="0">
                <a:solidFill>
                  <a:srgbClr val="FF0000"/>
                </a:solidFill>
                <a:sym typeface="Wingdings"/>
              </a:rPr>
              <a:t></a:t>
            </a:r>
            <a:endParaRPr lang="en-GB" sz="3600" dirty="0">
              <a:solidFill>
                <a:srgbClr val="FF0000"/>
              </a:solidFill>
            </a:endParaRPr>
          </a:p>
        </p:txBody>
      </p:sp>
      <p:sp>
        <p:nvSpPr>
          <p:cNvPr id="9" name="TextBox 8"/>
          <p:cNvSpPr txBox="1"/>
          <p:nvPr/>
        </p:nvSpPr>
        <p:spPr>
          <a:xfrm>
            <a:off x="8316416" y="1700808"/>
            <a:ext cx="576064" cy="646331"/>
          </a:xfrm>
          <a:prstGeom prst="rect">
            <a:avLst/>
          </a:prstGeom>
          <a:noFill/>
        </p:spPr>
        <p:txBody>
          <a:bodyPr wrap="square" rtlCol="0">
            <a:spAutoFit/>
          </a:bodyPr>
          <a:lstStyle/>
          <a:p>
            <a:r>
              <a:rPr lang="en-GB" sz="3600" dirty="0" smtClean="0">
                <a:solidFill>
                  <a:srgbClr val="FF0000"/>
                </a:solidFill>
                <a:sym typeface="Wingdings"/>
              </a:rPr>
              <a:t></a:t>
            </a:r>
            <a:endParaRPr lang="en-GB" sz="3600" dirty="0">
              <a:solidFill>
                <a:srgbClr val="FF0000"/>
              </a:solidFill>
            </a:endParaRPr>
          </a:p>
        </p:txBody>
      </p:sp>
      <p:sp>
        <p:nvSpPr>
          <p:cNvPr id="10" name="TextBox 9"/>
          <p:cNvSpPr txBox="1"/>
          <p:nvPr/>
        </p:nvSpPr>
        <p:spPr>
          <a:xfrm>
            <a:off x="8316416" y="2062589"/>
            <a:ext cx="576064" cy="646331"/>
          </a:xfrm>
          <a:prstGeom prst="rect">
            <a:avLst/>
          </a:prstGeom>
          <a:noFill/>
        </p:spPr>
        <p:txBody>
          <a:bodyPr wrap="square" rtlCol="0">
            <a:spAutoFit/>
          </a:bodyPr>
          <a:lstStyle/>
          <a:p>
            <a:r>
              <a:rPr lang="en-GB" sz="3600" dirty="0" smtClean="0">
                <a:solidFill>
                  <a:srgbClr val="FF0000"/>
                </a:solidFill>
                <a:sym typeface="Wingdings"/>
              </a:rPr>
              <a:t></a:t>
            </a:r>
            <a:endParaRPr lang="en-GB" sz="3600" dirty="0">
              <a:solidFill>
                <a:srgbClr val="FF0000"/>
              </a:solidFill>
            </a:endParaRPr>
          </a:p>
        </p:txBody>
      </p:sp>
      <p:sp>
        <p:nvSpPr>
          <p:cNvPr id="11" name="TextBox 10"/>
          <p:cNvSpPr txBox="1"/>
          <p:nvPr/>
        </p:nvSpPr>
        <p:spPr>
          <a:xfrm>
            <a:off x="8244408" y="2412177"/>
            <a:ext cx="576064" cy="584775"/>
          </a:xfrm>
          <a:prstGeom prst="rect">
            <a:avLst/>
          </a:prstGeom>
          <a:noFill/>
        </p:spPr>
        <p:txBody>
          <a:bodyPr wrap="square" rtlCol="0">
            <a:spAutoFit/>
          </a:bodyPr>
          <a:lstStyle/>
          <a:p>
            <a:r>
              <a:rPr lang="en-GB" sz="3200" b="1" dirty="0" smtClean="0">
                <a:solidFill>
                  <a:srgbClr val="00B050"/>
                </a:solidFill>
                <a:sym typeface="Wingdings" pitchFamily="2" charset="2"/>
              </a:rPr>
              <a:t></a:t>
            </a:r>
            <a:endParaRPr lang="en-GB" sz="3200" b="1" dirty="0">
              <a:solidFill>
                <a:srgbClr val="00B050"/>
              </a:solidFill>
            </a:endParaRPr>
          </a:p>
        </p:txBody>
      </p:sp>
      <p:sp>
        <p:nvSpPr>
          <p:cNvPr id="12" name="TextBox 11"/>
          <p:cNvSpPr txBox="1"/>
          <p:nvPr/>
        </p:nvSpPr>
        <p:spPr>
          <a:xfrm>
            <a:off x="8316416" y="3718773"/>
            <a:ext cx="576064" cy="646331"/>
          </a:xfrm>
          <a:prstGeom prst="rect">
            <a:avLst/>
          </a:prstGeom>
          <a:noFill/>
        </p:spPr>
        <p:txBody>
          <a:bodyPr wrap="square" rtlCol="0">
            <a:spAutoFit/>
          </a:bodyPr>
          <a:lstStyle/>
          <a:p>
            <a:r>
              <a:rPr lang="en-GB" sz="3600" dirty="0" smtClean="0">
                <a:solidFill>
                  <a:srgbClr val="FF0000"/>
                </a:solidFill>
                <a:sym typeface="Wingdings"/>
              </a:rPr>
              <a:t></a:t>
            </a:r>
            <a:endParaRPr lang="en-GB" sz="3600" dirty="0">
              <a:solidFill>
                <a:srgbClr val="FF0000"/>
              </a:solidFill>
            </a:endParaRPr>
          </a:p>
        </p:txBody>
      </p:sp>
      <p:sp>
        <p:nvSpPr>
          <p:cNvPr id="13" name="TextBox 12"/>
          <p:cNvSpPr txBox="1"/>
          <p:nvPr/>
        </p:nvSpPr>
        <p:spPr>
          <a:xfrm>
            <a:off x="8316416" y="4726885"/>
            <a:ext cx="576064" cy="646331"/>
          </a:xfrm>
          <a:prstGeom prst="rect">
            <a:avLst/>
          </a:prstGeom>
          <a:noFill/>
        </p:spPr>
        <p:txBody>
          <a:bodyPr wrap="square" rtlCol="0">
            <a:spAutoFit/>
          </a:bodyPr>
          <a:lstStyle/>
          <a:p>
            <a:r>
              <a:rPr lang="en-GB" sz="3600" dirty="0" smtClean="0">
                <a:solidFill>
                  <a:srgbClr val="FF0000"/>
                </a:solidFill>
                <a:sym typeface="Wingdings"/>
              </a:rPr>
              <a:t></a:t>
            </a:r>
            <a:endParaRPr lang="en-GB" sz="3600" dirty="0">
              <a:solidFill>
                <a:srgbClr val="FF0000"/>
              </a:solidFill>
            </a:endParaRPr>
          </a:p>
        </p:txBody>
      </p:sp>
      <p:sp>
        <p:nvSpPr>
          <p:cNvPr id="15" name="TextBox 14"/>
          <p:cNvSpPr txBox="1"/>
          <p:nvPr/>
        </p:nvSpPr>
        <p:spPr>
          <a:xfrm>
            <a:off x="8244408" y="5157192"/>
            <a:ext cx="576064" cy="584775"/>
          </a:xfrm>
          <a:prstGeom prst="rect">
            <a:avLst/>
          </a:prstGeom>
          <a:noFill/>
        </p:spPr>
        <p:txBody>
          <a:bodyPr wrap="square" rtlCol="0">
            <a:spAutoFit/>
          </a:bodyPr>
          <a:lstStyle/>
          <a:p>
            <a:r>
              <a:rPr lang="en-GB" sz="3200" b="1" dirty="0" smtClean="0">
                <a:solidFill>
                  <a:srgbClr val="00B050"/>
                </a:solidFill>
                <a:sym typeface="Wingdings" pitchFamily="2" charset="2"/>
              </a:rPr>
              <a:t></a:t>
            </a:r>
            <a:endParaRPr lang="en-GB" sz="3200" b="1" dirty="0">
              <a:solidFill>
                <a:srgbClr val="00B050"/>
              </a:solidFill>
            </a:endParaRPr>
          </a:p>
        </p:txBody>
      </p:sp>
      <p:sp>
        <p:nvSpPr>
          <p:cNvPr id="16" name="TextBox 15"/>
          <p:cNvSpPr txBox="1"/>
          <p:nvPr/>
        </p:nvSpPr>
        <p:spPr>
          <a:xfrm>
            <a:off x="8244408" y="5805264"/>
            <a:ext cx="576064" cy="584775"/>
          </a:xfrm>
          <a:prstGeom prst="rect">
            <a:avLst/>
          </a:prstGeom>
          <a:noFill/>
        </p:spPr>
        <p:txBody>
          <a:bodyPr wrap="square" rtlCol="0">
            <a:spAutoFit/>
          </a:bodyPr>
          <a:lstStyle/>
          <a:p>
            <a:r>
              <a:rPr lang="en-GB" sz="3200" b="1" dirty="0" smtClean="0">
                <a:solidFill>
                  <a:srgbClr val="00B050"/>
                </a:solidFill>
                <a:sym typeface="Wingdings" pitchFamily="2" charset="2"/>
              </a:rPr>
              <a:t></a:t>
            </a:r>
            <a:endParaRPr lang="en-GB" sz="3200" b="1" dirty="0">
              <a:solidFill>
                <a:srgbClr val="00B050"/>
              </a:solidFill>
            </a:endParaRPr>
          </a:p>
        </p:txBody>
      </p:sp>
      <p:sp>
        <p:nvSpPr>
          <p:cNvPr id="6" name="Oval 5"/>
          <p:cNvSpPr/>
          <p:nvPr/>
        </p:nvSpPr>
        <p:spPr bwMode="auto">
          <a:xfrm>
            <a:off x="251520" y="1844824"/>
            <a:ext cx="1944216" cy="50231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21" name="Oval 20"/>
          <p:cNvSpPr/>
          <p:nvPr/>
        </p:nvSpPr>
        <p:spPr bwMode="auto">
          <a:xfrm>
            <a:off x="323528" y="2422629"/>
            <a:ext cx="1944216" cy="50231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22" name="Oval 21"/>
          <p:cNvSpPr/>
          <p:nvPr/>
        </p:nvSpPr>
        <p:spPr bwMode="auto">
          <a:xfrm>
            <a:off x="179512" y="2996952"/>
            <a:ext cx="1944216" cy="64807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02796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5" grpId="0"/>
      <p:bldP spid="16" grpId="0"/>
      <p:bldP spid="6"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27168" cy="1143000"/>
          </a:xfrm>
        </p:spPr>
        <p:txBody>
          <a:bodyPr/>
          <a:lstStyle/>
          <a:p>
            <a:r>
              <a:rPr lang="en-GB" sz="3600" dirty="0" smtClean="0">
                <a:solidFill>
                  <a:schemeClr val="accent2"/>
                </a:solidFill>
                <a:latin typeface="Calibri" pitchFamily="34" charset="0"/>
              </a:rPr>
              <a:t>WP3 Objectives</a:t>
            </a:r>
            <a:endParaRPr lang="en-GB" sz="3600" dirty="0">
              <a:solidFill>
                <a:schemeClr val="accent2"/>
              </a:solidFill>
              <a:latin typeface="Calibri" pitchFamily="34" charset="0"/>
            </a:endParaRPr>
          </a:p>
        </p:txBody>
      </p:sp>
      <p:sp>
        <p:nvSpPr>
          <p:cNvPr id="4" name="Content Placeholder 3"/>
          <p:cNvSpPr>
            <a:spLocks noGrp="1"/>
          </p:cNvSpPr>
          <p:nvPr>
            <p:ph idx="1"/>
          </p:nvPr>
        </p:nvSpPr>
        <p:spPr/>
        <p:txBody>
          <a:bodyPr/>
          <a:lstStyle/>
          <a:p>
            <a:pPr marL="0" indent="0" algn="just">
              <a:buNone/>
            </a:pPr>
            <a:r>
              <a:rPr lang="en-GB" sz="2400" dirty="0" smtClean="0"/>
              <a:t>1</a:t>
            </a:r>
            <a:r>
              <a:rPr lang="en-GB" sz="2400" dirty="0"/>
              <a:t>. Quantify observed changes in the water cycle on global-to-regional space scales and decadal time </a:t>
            </a:r>
            <a:r>
              <a:rPr lang="en-GB" sz="2400" dirty="0" smtClean="0"/>
              <a:t>scales and </a:t>
            </a:r>
            <a:r>
              <a:rPr lang="en-GB" sz="2400" dirty="0"/>
              <a:t>evaluate consistency with processes anticipated by simple models and depicted by GCMs.</a:t>
            </a:r>
          </a:p>
          <a:p>
            <a:pPr marL="0" indent="0" algn="just">
              <a:buNone/>
            </a:pPr>
            <a:r>
              <a:rPr lang="en-GB" sz="2400" dirty="0"/>
              <a:t>2. Elucidate key regional processes and feedbacks relating to energy and water fluxes, ocean salinity, </a:t>
            </a:r>
            <a:r>
              <a:rPr lang="en-GB" sz="2400" dirty="0" smtClean="0"/>
              <a:t>ocean surface </a:t>
            </a:r>
            <a:r>
              <a:rPr lang="en-GB" sz="2400" dirty="0"/>
              <a:t>heat flux tendencies and the partitioning between land interception, evaporation and transpiration.</a:t>
            </a:r>
          </a:p>
          <a:p>
            <a:pPr marL="0" indent="0" algn="just">
              <a:buNone/>
            </a:pPr>
            <a:r>
              <a:rPr lang="en-GB" sz="2400" dirty="0"/>
              <a:t>3. Monitor current observed changes in global water cycle variables, also employing global NWP </a:t>
            </a:r>
            <a:r>
              <a:rPr lang="en-GB" sz="2400" dirty="0" smtClean="0"/>
              <a:t>forecasts to evaluate </a:t>
            </a:r>
            <a:r>
              <a:rPr lang="en-GB" sz="2400" dirty="0"/>
              <a:t>model drifts from analyses linking mean state errors to predicted hydrological response</a:t>
            </a:r>
            <a:r>
              <a:rPr lang="en-GB" sz="2400" dirty="0" smtClean="0"/>
              <a:t>.</a:t>
            </a:r>
            <a:endParaRPr lang="en-GB" sz="2400" dirty="0" smtClean="0"/>
          </a:p>
        </p:txBody>
      </p:sp>
      <p:sp>
        <p:nvSpPr>
          <p:cNvPr id="2" name="Date Placeholder 1"/>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89937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179388" y="115888"/>
            <a:ext cx="7315200" cy="1143000"/>
          </a:xfrm>
        </p:spPr>
        <p:txBody>
          <a:bodyPr/>
          <a:lstStyle/>
          <a:p>
            <a:r>
              <a:rPr lang="en-GB" sz="3600" dirty="0" smtClean="0">
                <a:solidFill>
                  <a:srgbClr val="0070C0"/>
                </a:solidFill>
                <a:latin typeface="Calibri" pitchFamily="34" charset="0"/>
              </a:rPr>
              <a:t>Global changes in water vapour</a:t>
            </a:r>
          </a:p>
        </p:txBody>
      </p:sp>
      <p:pic>
        <p:nvPicPr>
          <p:cNvPr id="33794" name="Picture 2"/>
          <p:cNvPicPr>
            <a:picLocks noChangeAspect="1" noChangeArrowheads="1"/>
          </p:cNvPicPr>
          <p:nvPr/>
        </p:nvPicPr>
        <p:blipFill>
          <a:blip r:embed="rId3"/>
          <a:srcRect/>
          <a:stretch>
            <a:fillRect/>
          </a:stretch>
        </p:blipFill>
        <p:spPr bwMode="auto">
          <a:xfrm>
            <a:off x="0" y="1196752"/>
            <a:ext cx="8915400" cy="4640263"/>
          </a:xfrm>
          <a:prstGeom prst="rect">
            <a:avLst/>
          </a:prstGeom>
          <a:noFill/>
          <a:ln w="9525">
            <a:noFill/>
            <a:miter lim="800000"/>
            <a:headEnd/>
            <a:tailEnd/>
          </a:ln>
        </p:spPr>
      </p:pic>
      <p:sp>
        <p:nvSpPr>
          <p:cNvPr id="33795" name="TextBox 5"/>
          <p:cNvSpPr txBox="1">
            <a:spLocks noChangeArrowheads="1"/>
          </p:cNvSpPr>
          <p:nvPr/>
        </p:nvSpPr>
        <p:spPr bwMode="auto">
          <a:xfrm>
            <a:off x="76200" y="6093296"/>
            <a:ext cx="8991600" cy="366713"/>
          </a:xfrm>
          <a:prstGeom prst="rect">
            <a:avLst/>
          </a:prstGeom>
          <a:noFill/>
          <a:ln w="9525">
            <a:noFill/>
            <a:miter lim="800000"/>
            <a:headEnd/>
            <a:tailEnd/>
          </a:ln>
        </p:spPr>
        <p:txBody>
          <a:bodyPr>
            <a:spAutoFit/>
          </a:bodyPr>
          <a:lstStyle/>
          <a:p>
            <a:pPr eaLnBrk="0" hangingPunct="0"/>
            <a:r>
              <a:rPr lang="en-GB" dirty="0">
                <a:hlinkClick r:id="rId4"/>
              </a:rPr>
              <a:t>Allan et al. (2013) </a:t>
            </a:r>
            <a:r>
              <a:rPr lang="en-GB" dirty="0" err="1">
                <a:hlinkClick r:id="rId4"/>
              </a:rPr>
              <a:t>Surv</a:t>
            </a:r>
            <a:r>
              <a:rPr lang="en-GB" dirty="0">
                <a:hlinkClick r:id="rId4"/>
              </a:rPr>
              <a:t>. </a:t>
            </a:r>
            <a:r>
              <a:rPr lang="en-GB" dirty="0" err="1">
                <a:hlinkClick r:id="rId4"/>
              </a:rPr>
              <a:t>Geophys</a:t>
            </a:r>
            <a:r>
              <a:rPr lang="en-GB" dirty="0"/>
              <a:t>; see also </a:t>
            </a:r>
            <a:r>
              <a:rPr lang="en-GB" dirty="0">
                <a:hlinkClick r:id="rId5"/>
              </a:rPr>
              <a:t>O’Gorman et al. (2012); </a:t>
            </a:r>
            <a:r>
              <a:rPr lang="en-GB" dirty="0">
                <a:hlinkClick r:id="rId6"/>
              </a:rPr>
              <a:t>John et al. (2009)</a:t>
            </a:r>
            <a:endParaRPr lang="en-GB" dirty="0"/>
          </a:p>
        </p:txBody>
      </p:sp>
      <p:sp>
        <p:nvSpPr>
          <p:cNvPr id="2" name="TextBox 1"/>
          <p:cNvSpPr txBox="1"/>
          <p:nvPr/>
        </p:nvSpPr>
        <p:spPr>
          <a:xfrm>
            <a:off x="-2484784" y="2924944"/>
            <a:ext cx="5472608" cy="369332"/>
          </a:xfrm>
          <a:prstGeom prst="rect">
            <a:avLst/>
          </a:prstGeom>
          <a:solidFill>
            <a:schemeClr val="bg1"/>
          </a:solidFill>
          <a:scene3d>
            <a:camera prst="orthographicFront">
              <a:rot lat="0" lon="0" rev="5400000"/>
            </a:camera>
            <a:lightRig rig="threePt" dir="t"/>
          </a:scene3d>
        </p:spPr>
        <p:txBody>
          <a:bodyPr>
            <a:spAutoFit/>
          </a:bodyPr>
          <a:lstStyle/>
          <a:p>
            <a:pPr>
              <a:defRPr/>
            </a:pPr>
            <a:r>
              <a:rPr lang="en-GB" dirty="0"/>
              <a:t>Water Vapour (%)	    Surface </a:t>
            </a:r>
            <a:r>
              <a:rPr lang="en-GB" dirty="0" err="1"/>
              <a:t>Tempertaure</a:t>
            </a:r>
            <a:r>
              <a:rPr lang="en-GB" dirty="0"/>
              <a:t> (K)</a:t>
            </a:r>
          </a:p>
        </p:txBody>
      </p:sp>
      <p:pic>
        <p:nvPicPr>
          <p:cNvPr id="33797" name="Picture 2"/>
          <p:cNvPicPr>
            <a:picLocks noChangeAspect="1" noChangeArrowheads="1"/>
          </p:cNvPicPr>
          <p:nvPr/>
        </p:nvPicPr>
        <p:blipFill>
          <a:blip r:embed="rId3"/>
          <a:srcRect b="95290"/>
          <a:stretch>
            <a:fillRect/>
          </a:stretch>
        </p:blipFill>
        <p:spPr bwMode="auto">
          <a:xfrm>
            <a:off x="49213" y="5877272"/>
            <a:ext cx="8915400" cy="217488"/>
          </a:xfrm>
          <a:prstGeom prst="rect">
            <a:avLst/>
          </a:prstGeom>
          <a:noFill/>
          <a:ln w="9525">
            <a:noFill/>
            <a:miter lim="800000"/>
            <a:headEnd/>
            <a:tailEnd/>
          </a:ln>
        </p:spPr>
      </p:pic>
      <p:pic>
        <p:nvPicPr>
          <p:cNvPr id="33798" name="Picture 6"/>
          <p:cNvPicPr>
            <a:picLocks noChangeAspect="1" noChangeArrowheads="1"/>
          </p:cNvPicPr>
          <p:nvPr/>
        </p:nvPicPr>
        <p:blipFill>
          <a:blip r:embed="rId7"/>
          <a:srcRect/>
          <a:stretch>
            <a:fillRect/>
          </a:stretch>
        </p:blipFill>
        <p:spPr bwMode="auto">
          <a:xfrm>
            <a:off x="7518400" y="714375"/>
            <a:ext cx="1450975" cy="457200"/>
          </a:xfrm>
          <a:prstGeom prst="rect">
            <a:avLst/>
          </a:prstGeom>
          <a:noFill/>
          <a:ln w="9525">
            <a:noFill/>
            <a:miter lim="800000"/>
            <a:headEnd/>
            <a:tailEnd/>
          </a:ln>
        </p:spPr>
      </p:pic>
    </p:spTree>
    <p:extLst>
      <p:ext uri="{BB962C8B-B14F-4D97-AF65-F5344CB8AC3E}">
        <p14:creationId xmlns:p14="http://schemas.microsoft.com/office/powerpoint/2010/main" val="1069420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1" y="341784"/>
            <a:ext cx="6851104" cy="1143000"/>
          </a:xfrm>
          <a:solidFill>
            <a:schemeClr val="bg1"/>
          </a:solidFill>
        </p:spPr>
        <p:txBody>
          <a:bodyPr/>
          <a:lstStyle/>
          <a:p>
            <a:pPr algn="l"/>
            <a:r>
              <a:rPr lang="en-GB" sz="3600" dirty="0" smtClean="0">
                <a:solidFill>
                  <a:srgbClr val="0070C0"/>
                </a:solidFill>
                <a:latin typeface="Calibri" pitchFamily="34" charset="0"/>
              </a:rPr>
              <a:t>Changes in moisture transports into tropical wet region per K warming </a:t>
            </a:r>
            <a:r>
              <a:rPr lang="en-GB" sz="2800" b="1" dirty="0" smtClean="0">
                <a:solidFill>
                  <a:srgbClr val="00B0F0"/>
                </a:solidFill>
                <a:latin typeface="Calibri" pitchFamily="34" charset="0"/>
              </a:rPr>
              <a:t>PREPARE project</a:t>
            </a:r>
            <a:endParaRPr lang="en-GB" sz="2800" b="1" dirty="0" smtClean="0">
              <a:solidFill>
                <a:srgbClr val="00B0F0"/>
              </a:solidFill>
              <a:latin typeface="Calibri" pitchFamily="34" charset="0"/>
            </a:endParaRPr>
          </a:p>
        </p:txBody>
      </p:sp>
      <p:pic>
        <p:nvPicPr>
          <p:cNvPr id="36866" name="Picture 5"/>
          <p:cNvPicPr>
            <a:picLocks noChangeAspect="1" noChangeArrowheads="1"/>
          </p:cNvPicPr>
          <p:nvPr/>
        </p:nvPicPr>
        <p:blipFill>
          <a:blip r:embed="rId2"/>
          <a:srcRect/>
          <a:stretch>
            <a:fillRect/>
          </a:stretch>
        </p:blipFill>
        <p:spPr bwMode="auto">
          <a:xfrm>
            <a:off x="0" y="2060575"/>
            <a:ext cx="9144000" cy="3106738"/>
          </a:xfrm>
          <a:prstGeom prst="rect">
            <a:avLst/>
          </a:prstGeom>
          <a:noFill/>
          <a:ln w="9525">
            <a:noFill/>
            <a:miter lim="800000"/>
            <a:headEnd/>
            <a:tailEnd/>
          </a:ln>
        </p:spPr>
      </p:pic>
      <p:sp>
        <p:nvSpPr>
          <p:cNvPr id="36867" name="Text Box 6"/>
          <p:cNvSpPr txBox="1">
            <a:spLocks noChangeArrowheads="1"/>
          </p:cNvSpPr>
          <p:nvPr/>
        </p:nvSpPr>
        <p:spPr bwMode="auto">
          <a:xfrm>
            <a:off x="395288" y="5084763"/>
            <a:ext cx="8497887" cy="1323439"/>
          </a:xfrm>
          <a:prstGeom prst="rect">
            <a:avLst/>
          </a:prstGeom>
          <a:noFill/>
          <a:ln w="9525">
            <a:noFill/>
            <a:miter lim="800000"/>
            <a:headEnd/>
            <a:tailEnd/>
          </a:ln>
        </p:spPr>
        <p:txBody>
          <a:bodyPr>
            <a:spAutoFit/>
          </a:bodyPr>
          <a:lstStyle/>
          <a:p>
            <a:pPr>
              <a:spcBef>
                <a:spcPts val="0"/>
              </a:spcBef>
              <a:spcAft>
                <a:spcPts val="300"/>
              </a:spcAft>
            </a:pPr>
            <a:r>
              <a:rPr lang="en-GB" sz="2400" dirty="0"/>
              <a:t>Enhanced moisture convergence at low levels with warming</a:t>
            </a:r>
          </a:p>
          <a:p>
            <a:pPr>
              <a:spcBef>
                <a:spcPts val="0"/>
              </a:spcBef>
              <a:spcAft>
                <a:spcPts val="300"/>
              </a:spcAft>
            </a:pPr>
            <a:r>
              <a:rPr lang="en-GB" sz="2400" dirty="0"/>
              <a:t>Significant </a:t>
            </a:r>
            <a:r>
              <a:rPr lang="en-GB" sz="2400" dirty="0" smtClean="0"/>
              <a:t>but smaller enhancement in mid-level outflow</a:t>
            </a:r>
            <a:endParaRPr lang="en-GB" sz="2400" dirty="0"/>
          </a:p>
          <a:p>
            <a:pPr>
              <a:spcBef>
                <a:spcPct val="50000"/>
              </a:spcBef>
            </a:pPr>
            <a:r>
              <a:rPr lang="en-GB" dirty="0">
                <a:hlinkClick r:id="rId3"/>
              </a:rPr>
              <a:t>Zahn and Allan (2013) J </a:t>
            </a:r>
            <a:r>
              <a:rPr lang="en-GB" dirty="0" err="1">
                <a:hlinkClick r:id="rId3"/>
              </a:rPr>
              <a:t>Clim</a:t>
            </a:r>
            <a:r>
              <a:rPr lang="en-GB" dirty="0"/>
              <a:t>, in press; </a:t>
            </a:r>
            <a:r>
              <a:rPr lang="en-GB" dirty="0">
                <a:hlinkClick r:id="rId4"/>
              </a:rPr>
              <a:t>Allan et al. (2013) </a:t>
            </a:r>
            <a:r>
              <a:rPr lang="en-GB" dirty="0" err="1">
                <a:hlinkClick r:id="rId4"/>
              </a:rPr>
              <a:t>Surv</a:t>
            </a:r>
            <a:r>
              <a:rPr lang="en-GB" dirty="0">
                <a:hlinkClick r:id="rId4"/>
              </a:rPr>
              <a:t> </a:t>
            </a:r>
            <a:r>
              <a:rPr lang="en-GB" dirty="0" err="1">
                <a:hlinkClick r:id="rId4"/>
              </a:rPr>
              <a:t>Geophys</a:t>
            </a:r>
            <a:r>
              <a:rPr lang="en-GB" dirty="0">
                <a:hlinkClick r:id="rId4"/>
              </a:rPr>
              <a:t>, in press</a:t>
            </a:r>
            <a:endParaRPr lang="en-GB" dirty="0"/>
          </a:p>
        </p:txBody>
      </p:sp>
      <p:sp>
        <p:nvSpPr>
          <p:cNvPr id="36869" name="Text Box 6"/>
          <p:cNvSpPr txBox="1">
            <a:spLocks noChangeArrowheads="1"/>
          </p:cNvSpPr>
          <p:nvPr/>
        </p:nvSpPr>
        <p:spPr bwMode="auto">
          <a:xfrm>
            <a:off x="1403350" y="1493838"/>
            <a:ext cx="7740650" cy="642937"/>
          </a:xfrm>
          <a:prstGeom prst="rect">
            <a:avLst/>
          </a:prstGeom>
          <a:noFill/>
          <a:ln w="9525">
            <a:noFill/>
            <a:miter lim="800000"/>
            <a:headEnd/>
            <a:tailEnd/>
          </a:ln>
        </p:spPr>
        <p:txBody>
          <a:bodyPr>
            <a:spAutoFit/>
          </a:bodyPr>
          <a:lstStyle/>
          <a:p>
            <a:pPr>
              <a:lnSpc>
                <a:spcPct val="75000"/>
              </a:lnSpc>
              <a:spcBef>
                <a:spcPct val="50000"/>
              </a:spcBef>
            </a:pPr>
            <a:endParaRPr lang="en-GB"/>
          </a:p>
          <a:p>
            <a:pPr>
              <a:lnSpc>
                <a:spcPct val="75000"/>
              </a:lnSpc>
              <a:spcBef>
                <a:spcPct val="50000"/>
              </a:spcBef>
            </a:pPr>
            <a:r>
              <a:rPr lang="en-GB"/>
              <a:t>interannual variability			climate change</a:t>
            </a:r>
          </a:p>
        </p:txBody>
      </p:sp>
    </p:spTree>
    <p:extLst>
      <p:ext uri="{BB962C8B-B14F-4D97-AF65-F5344CB8AC3E}">
        <p14:creationId xmlns:p14="http://schemas.microsoft.com/office/powerpoint/2010/main" val="2076934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13792"/>
            <a:ext cx="8435280" cy="1143000"/>
          </a:xfrm>
        </p:spPr>
        <p:txBody>
          <a:bodyPr/>
          <a:lstStyle/>
          <a:p>
            <a:r>
              <a:rPr lang="en-GB" sz="3600" dirty="0">
                <a:solidFill>
                  <a:srgbClr val="0070C0"/>
                </a:solidFill>
                <a:latin typeface="Calibri" pitchFamily="34" charset="0"/>
              </a:rPr>
              <a:t>M</a:t>
            </a:r>
            <a:r>
              <a:rPr lang="en-GB" sz="3600" dirty="0" smtClean="0">
                <a:solidFill>
                  <a:srgbClr val="0070C0"/>
                </a:solidFill>
                <a:latin typeface="Calibri" pitchFamily="34" charset="0"/>
              </a:rPr>
              <a:t>oisture transports into continental regions</a:t>
            </a:r>
            <a:endParaRPr lang="en-GB" sz="3600" dirty="0">
              <a:solidFill>
                <a:srgbClr val="0070C0"/>
              </a:solidFill>
              <a:latin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7" y="2062589"/>
            <a:ext cx="908576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76056" y="5518973"/>
            <a:ext cx="3816424" cy="646331"/>
          </a:xfrm>
          <a:prstGeom prst="rect">
            <a:avLst/>
          </a:prstGeom>
          <a:noFill/>
        </p:spPr>
        <p:txBody>
          <a:bodyPr wrap="square" rtlCol="0">
            <a:spAutoFit/>
          </a:bodyPr>
          <a:lstStyle/>
          <a:p>
            <a:r>
              <a:rPr lang="en-GB" b="1" dirty="0">
                <a:solidFill>
                  <a:srgbClr val="00B0F0"/>
                </a:solidFill>
              </a:rPr>
              <a:t>PREPARE project</a:t>
            </a:r>
          </a:p>
          <a:p>
            <a:r>
              <a:rPr lang="en-GB" dirty="0" smtClean="0"/>
              <a:t>Zahn and Allan, submitted to WRR</a:t>
            </a:r>
            <a:endParaRPr lang="en-GB" dirty="0"/>
          </a:p>
        </p:txBody>
      </p:sp>
      <p:sp>
        <p:nvSpPr>
          <p:cNvPr id="3" name="TextBox 2"/>
          <p:cNvSpPr txBox="1"/>
          <p:nvPr/>
        </p:nvSpPr>
        <p:spPr>
          <a:xfrm>
            <a:off x="1115616" y="1628800"/>
            <a:ext cx="7344816" cy="461665"/>
          </a:xfrm>
          <a:prstGeom prst="rect">
            <a:avLst/>
          </a:prstGeom>
          <a:noFill/>
        </p:spPr>
        <p:txBody>
          <a:bodyPr wrap="square" rtlCol="0">
            <a:spAutoFit/>
          </a:bodyPr>
          <a:lstStyle/>
          <a:p>
            <a:r>
              <a:rPr lang="en-GB" sz="2400" dirty="0" smtClean="0"/>
              <a:t>20C			21C			21C-20C</a:t>
            </a:r>
            <a:endParaRPr lang="en-GB" sz="2400" dirty="0"/>
          </a:p>
        </p:txBody>
      </p:sp>
    </p:spTree>
    <p:extLst>
      <p:ext uri="{BB962C8B-B14F-4D97-AF65-F5344CB8AC3E}">
        <p14:creationId xmlns:p14="http://schemas.microsoft.com/office/powerpoint/2010/main" val="497681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6026</TotalTime>
  <Words>1572</Words>
  <Application>Microsoft Office PowerPoint</Application>
  <PresentationFormat>On-screen Show (4:3)</PresentationFormat>
  <Paragraphs>194</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PAGODA WP3 - Observed changes in the global water cycle</vt:lpstr>
      <vt:lpstr>Introduction (WP3)</vt:lpstr>
      <vt:lpstr>PowerPoint Presentation</vt:lpstr>
      <vt:lpstr>Primary Focus</vt:lpstr>
      <vt:lpstr>PowerPoint Presentation</vt:lpstr>
      <vt:lpstr>WP3 Objectives</vt:lpstr>
      <vt:lpstr>Global changes in water vapour</vt:lpstr>
      <vt:lpstr>Changes in moisture transports into tropical wet region per K warming PREPARE project</vt:lpstr>
      <vt:lpstr>Moisture transports into continental regions</vt:lpstr>
      <vt:lpstr>How consistent are satellite precipitation datasets?</vt:lpstr>
      <vt:lpstr>PowerPoint Presentation</vt:lpstr>
      <vt:lpstr>PowerPoint Presentation</vt:lpstr>
      <vt:lpstr>Contrasting land/ocean changes relate to ENSO</vt:lpstr>
      <vt:lpstr>CMIP5 simulations: Wet regions get wetter, dry regions get drier</vt:lpstr>
      <vt:lpstr>Spatial signatures of Precipitation trends</vt:lpstr>
      <vt:lpstr>Spatial signatures of Precipitation trends</vt:lpstr>
      <vt:lpstr>Use of NWP simulations</vt:lpstr>
      <vt:lpstr>Systematic biases in water vapour and precipitation in NWP and climate models</vt:lpstr>
      <vt:lpstr>Diurnal Cycle in Precipitation:  UK Met Office NWP vs TRMM data</vt:lpstr>
      <vt:lpstr>Propagation of precipitation anomaly</vt:lpstr>
      <vt:lpstr>Evaluating climate model  simulations of precipitation extremes</vt:lpstr>
      <vt:lpstr>Response of 5-day Precip intensity distribution to warming: CMIP5 and observations </vt:lpstr>
      <vt:lpstr>Floating Tasks in WP3</vt:lpstr>
      <vt:lpstr>Links to PAGODA WPs and other projects </vt:lpstr>
      <vt:lpstr>Fingerprints: precipitation bias and response by dynamical regime</vt:lpstr>
      <vt:lpstr>Applications: Linking flooding to moisture transports (HydEF)</vt:lpstr>
      <vt:lpstr>Identifying “Atmospheric Rivers” simulated by climate models</vt:lpstr>
      <vt:lpstr>PowerPoint Presentation</vt:lpstr>
      <vt:lpstr>Science outcomes</vt:lpstr>
      <vt:lpstr>PowerPoint Presentation</vt:lpstr>
      <vt:lpstr>PAGODA WP3 Outputs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Philip Allan</dc:creator>
  <cp:lastModifiedBy>Richard Allan</cp:lastModifiedBy>
  <cp:revision>552</cp:revision>
  <cp:lastPrinted>1601-01-01T00:00:00Z</cp:lastPrinted>
  <dcterms:created xsi:type="dcterms:W3CDTF">1601-01-01T00:00:00Z</dcterms:created>
  <dcterms:modified xsi:type="dcterms:W3CDTF">2012-12-05T10:25:36Z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