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 id="2147483792" r:id="rId2"/>
    <p:sldMasterId id="2147483826" r:id="rId3"/>
    <p:sldMasterId id="2147483850" r:id="rId4"/>
    <p:sldMasterId id="2147483871" r:id="rId5"/>
    <p:sldMasterId id="2147483892" r:id="rId6"/>
    <p:sldMasterId id="2147483905" r:id="rId7"/>
  </p:sldMasterIdLst>
  <p:notesMasterIdLst>
    <p:notesMasterId r:id="rId34"/>
  </p:notesMasterIdLst>
  <p:handoutMasterIdLst>
    <p:handoutMasterId r:id="rId35"/>
  </p:handoutMasterIdLst>
  <p:sldIdLst>
    <p:sldId id="265" r:id="rId8"/>
    <p:sldId id="406" r:id="rId9"/>
    <p:sldId id="376" r:id="rId10"/>
    <p:sldId id="413" r:id="rId11"/>
    <p:sldId id="416" r:id="rId12"/>
    <p:sldId id="417" r:id="rId13"/>
    <p:sldId id="367" r:id="rId14"/>
    <p:sldId id="361" r:id="rId15"/>
    <p:sldId id="399" r:id="rId16"/>
    <p:sldId id="400" r:id="rId17"/>
    <p:sldId id="410" r:id="rId18"/>
    <p:sldId id="411" r:id="rId19"/>
    <p:sldId id="412" r:id="rId20"/>
    <p:sldId id="418" r:id="rId21"/>
    <p:sldId id="419" r:id="rId22"/>
    <p:sldId id="381" r:id="rId23"/>
    <p:sldId id="401" r:id="rId24"/>
    <p:sldId id="414" r:id="rId25"/>
    <p:sldId id="421" r:id="rId26"/>
    <p:sldId id="415" r:id="rId27"/>
    <p:sldId id="420" r:id="rId28"/>
    <p:sldId id="352" r:id="rId29"/>
    <p:sldId id="325" r:id="rId30"/>
    <p:sldId id="326" r:id="rId31"/>
    <p:sldId id="327" r:id="rId32"/>
    <p:sldId id="407" r:id="rId33"/>
  </p:sldIdLst>
  <p:sldSz cx="9144000" cy="6858000" type="screen4x3"/>
  <p:notesSz cx="6718300" cy="9867900"/>
  <p:embeddedFontLst>
    <p:embeddedFont>
      <p:font typeface="AngsanaUPC" panose="02020603050405020304" pitchFamily="18" charset="-34"/>
      <p:regular r:id="rId36"/>
      <p:bold r:id="rId37"/>
      <p:italic r:id="rId38"/>
      <p:boldItalic r:id="rId39"/>
    </p:embeddedFont>
    <p:embeddedFont>
      <p:font typeface="Effra" panose="020B0604020202020204" charset="0"/>
      <p:regular r:id="rId40"/>
      <p:bold r:id="rId41"/>
      <p:italic r:id="rId42"/>
      <p:boldItalic r:id="rId43"/>
    </p:embeddedFont>
    <p:embeddedFont>
      <p:font typeface="Cambria Math" panose="02040503050406030204" pitchFamily="18" charset="0"/>
      <p:regular r:id="rId44"/>
    </p:embeddedFont>
    <p:embeddedFont>
      <p:font typeface="Calibri" panose="020F0502020204030204" pitchFamily="34" charset="0"/>
      <p:regular r:id="rId45"/>
      <p:bold r:id="rId46"/>
      <p:italic r:id="rId47"/>
      <p:boldItalic r:id="rId48"/>
    </p:embeddedFont>
    <p:embeddedFont>
      <p:font typeface="Effra Heavy" panose="020B0604020202020204" charset="0"/>
      <p:bold r:id="rId49"/>
      <p:boldItalic r:id="rId50"/>
    </p:embeddedFont>
    <p:embeddedFont>
      <p:font typeface="Rdg Vesta" panose="02000503060000020004" pitchFamily="50" charset="0"/>
      <p:regular r:id="rId51"/>
      <p:bold r:id="rId52"/>
      <p:italic r:id="rId53"/>
      <p:boldItalic r:id="rId54"/>
    </p:embeddedFont>
    <p:embeddedFont>
      <p:font typeface="Effra Bold" panose="020B0604020202020204" charset="0"/>
      <p:bold r:id="rId55"/>
    </p:embeddedFont>
    <p:embeddedFont>
      <p:font typeface="Effra Light" panose="020B0604020202020204" charset="0"/>
      <p:regular r:id="rId56"/>
      <p:italic r:id="rId57"/>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000000"/>
    <a:srgbClr val="9894F0"/>
    <a:srgbClr val="FDFDFD"/>
    <a:srgbClr val="D799A1"/>
    <a:srgbClr val="BF0071"/>
    <a:srgbClr val="7EAF35"/>
    <a:srgbClr val="F3F3F3"/>
    <a:srgbClr val="F0F0F0"/>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11" autoAdjust="0"/>
    <p:restoredTop sz="90081" autoAdjust="0"/>
  </p:normalViewPr>
  <p:slideViewPr>
    <p:cSldViewPr showGuides="1">
      <p:cViewPr varScale="1">
        <p:scale>
          <a:sx n="67" d="100"/>
          <a:sy n="67" d="100"/>
        </p:scale>
        <p:origin x="522" y="48"/>
      </p:cViewPr>
      <p:guideLst>
        <p:guide orient="horz" pos="2160"/>
        <p:guide pos="2880"/>
      </p:guideLst>
    </p:cSldViewPr>
  </p:slideViewPr>
  <p:notesTextViewPr>
    <p:cViewPr>
      <p:scale>
        <a:sx n="100" d="100"/>
        <a:sy n="100" d="100"/>
      </p:scale>
      <p:origin x="0" y="0"/>
    </p:cViewPr>
  </p:notesTextViewPr>
  <p:notesViewPr>
    <p:cSldViewPr showGuides="1">
      <p:cViewPr varScale="1">
        <p:scale>
          <a:sx n="113" d="100"/>
          <a:sy n="113" d="100"/>
        </p:scale>
        <p:origin x="-1326" y="-102"/>
      </p:cViewPr>
      <p:guideLst>
        <p:guide orient="horz" pos="3108"/>
        <p:guide pos="211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4.fntdata"/><Relationship Id="rId21" Type="http://schemas.openxmlformats.org/officeDocument/2006/relationships/slide" Target="slides/slide14.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61"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1.xml"/><Relationship Id="rId5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3806825"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lgn="r">
              <a:defRPr sz="12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0"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3806825"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3805238"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lgn="r">
              <a:defRPr sz="12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893763" y="739775"/>
            <a:ext cx="4933950" cy="37004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1513" y="4687888"/>
            <a:ext cx="5375275" cy="444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GB" altLang="en-US" dirty="0" smtClean="0"/>
              <a:t>Click to edit Master text styles</a:t>
            </a:r>
          </a:p>
          <a:p>
            <a:pPr lvl="1"/>
            <a:r>
              <a:rPr lang="en-GB" altLang="en-US" dirty="0" smtClean="0"/>
              <a:t>Second level</a:t>
            </a:r>
          </a:p>
          <a:p>
            <a:pPr lvl="2"/>
            <a:r>
              <a:rPr lang="en-GB" altLang="en-US" dirty="0" smtClean="0"/>
              <a:t>Third level</a:t>
            </a:r>
          </a:p>
          <a:p>
            <a:pPr lvl="3"/>
            <a:r>
              <a:rPr lang="en-GB" altLang="en-US" dirty="0" smtClean="0"/>
              <a:t>Fourth level</a:t>
            </a:r>
          </a:p>
          <a:p>
            <a:pPr lvl="4"/>
            <a:r>
              <a:rPr lang="en-GB" altLang="en-US" dirty="0" smtClean="0"/>
              <a:t>Fifth level</a:t>
            </a:r>
          </a:p>
        </p:txBody>
      </p:sp>
      <p:sp>
        <p:nvSpPr>
          <p:cNvPr id="9222" name="Rectangle 6"/>
          <p:cNvSpPr>
            <a:spLocks noGrp="1" noChangeArrowheads="1"/>
          </p:cNvSpPr>
          <p:nvPr>
            <p:ph type="ftr" sz="quarter" idx="4"/>
          </p:nvPr>
        </p:nvSpPr>
        <p:spPr bwMode="auto">
          <a:xfrm>
            <a:off x="0"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3805238"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PRECIPITATION: [Tech </a:t>
            </a:r>
            <a:r>
              <a:rPr lang="en-GB" dirty="0" err="1" smtClean="0"/>
              <a:t>Summ</a:t>
            </a:r>
            <a:r>
              <a:rPr lang="en-GB" dirty="0" smtClean="0"/>
              <a:t> Fig. 2]</a:t>
            </a:r>
          </a:p>
          <a:p>
            <a:r>
              <a:rPr lang="en-GB" dirty="0" smtClean="0"/>
              <a:t>RCP8.5 ANN: Multi-model CMIP5 average mm/day change. </a:t>
            </a:r>
          </a:p>
          <a:p>
            <a:r>
              <a:rPr lang="en-GB" dirty="0" smtClean="0"/>
              <a:t>Hatching: multi-model mean change is small (&lt;1SD of internal variability)</a:t>
            </a:r>
          </a:p>
          <a:p>
            <a:r>
              <a:rPr lang="en-GB" dirty="0" smtClean="0"/>
              <a:t>Stippling: multi-model mean change is big (&gt;2SD of internal variability and 90% of models agree on sign)</a:t>
            </a:r>
          </a:p>
          <a:p>
            <a:endParaRPr lang="en-GB" dirty="0" smtClean="0"/>
          </a:p>
          <a:p>
            <a:r>
              <a:rPr lang="en-GB" dirty="0" smtClean="0"/>
              <a:t>P INTENSITY:</a:t>
            </a:r>
          </a:p>
          <a:p>
            <a:r>
              <a:rPr lang="en-GB" dirty="0" err="1" smtClean="0"/>
              <a:t>Percent</a:t>
            </a:r>
            <a:r>
              <a:rPr lang="en-GB" dirty="0" smtClean="0"/>
              <a:t> change in annual maximum 5-day precipitation 2081-2100 relative to 1981-2000 for RCP8.5 CMIP5 ensemble.</a:t>
            </a:r>
          </a:p>
          <a:p>
            <a:r>
              <a:rPr lang="en-GB" dirty="0" smtClean="0"/>
              <a:t>Fig. 12.26, Chapter 12.</a:t>
            </a:r>
          </a:p>
          <a:p>
            <a:r>
              <a:rPr lang="en-GB" dirty="0" smtClean="0"/>
              <a:t>Stippling </a:t>
            </a:r>
            <a:r>
              <a:rPr lang="en-GB" dirty="0" smtClean="0">
                <a:sym typeface="Wingdings" panose="05000000000000000000" pitchFamily="2" charset="2"/>
              </a:rPr>
              <a:t> significant change</a:t>
            </a:r>
            <a:r>
              <a:rPr lang="en-GB" dirty="0" smtClean="0"/>
              <a:t> </a:t>
            </a:r>
          </a:p>
          <a:p>
            <a:endParaRPr lang="en-GB" dirty="0" smtClean="0"/>
          </a:p>
          <a:p>
            <a:r>
              <a:rPr lang="en-GB" dirty="0" smtClean="0"/>
              <a:t>SOIL MOISTURE: [Tech </a:t>
            </a:r>
            <a:r>
              <a:rPr lang="en-GB" dirty="0" err="1" smtClean="0"/>
              <a:t>Summ</a:t>
            </a:r>
            <a:r>
              <a:rPr lang="en-GB" dirty="0" smtClean="0"/>
              <a:t>, Fig. 2]</a:t>
            </a:r>
          </a:p>
          <a:p>
            <a:r>
              <a:rPr lang="en-GB" dirty="0" smtClean="0"/>
              <a:t>RCP8.5 ANN change in %, Upper 10cm</a:t>
            </a:r>
          </a:p>
          <a:p>
            <a:r>
              <a:rPr lang="en-GB" dirty="0" smtClean="0"/>
              <a:t>Hatching: multi-model mean change is small (&lt;1SD of internal variability)</a:t>
            </a:r>
          </a:p>
          <a:p>
            <a:r>
              <a:rPr lang="en-GB" dirty="0" smtClean="0"/>
              <a:t>Stippling: multi-model mean change is big (&gt;2SD of internal variability and 90% of models agree on sign)</a:t>
            </a:r>
          </a:p>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3</a:t>
            </a:fld>
            <a:endParaRPr lang="en-GB"/>
          </a:p>
        </p:txBody>
      </p:sp>
    </p:spTree>
    <p:extLst>
      <p:ext uri="{BB962C8B-B14F-4D97-AF65-F5344CB8AC3E}">
        <p14:creationId xmlns:p14="http://schemas.microsoft.com/office/powerpoint/2010/main" val="3804874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5-day</a:t>
            </a:r>
            <a:r>
              <a:rPr lang="en-GB" baseline="0" dirty="0" smtClean="0"/>
              <a:t> means.</a:t>
            </a:r>
          </a:p>
          <a:p>
            <a:pPr marL="228600" indent="-228600">
              <a:buAutoNum type="arabicParenR"/>
            </a:pPr>
            <a:r>
              <a:rPr lang="en-GB" baseline="0" dirty="0" smtClean="0"/>
              <a:t>More </a:t>
            </a:r>
            <a:r>
              <a:rPr lang="en-GB" baseline="0" dirty="0" err="1" smtClean="0"/>
              <a:t>positve</a:t>
            </a:r>
            <a:r>
              <a:rPr lang="en-GB" baseline="0" dirty="0" smtClean="0"/>
              <a:t> </a:t>
            </a:r>
            <a:r>
              <a:rPr lang="en-GB" baseline="0" dirty="0" err="1" smtClean="0"/>
              <a:t>dP</a:t>
            </a:r>
            <a:r>
              <a:rPr lang="en-GB" baseline="0" dirty="0" smtClean="0"/>
              <a:t>/</a:t>
            </a:r>
            <a:r>
              <a:rPr lang="en-GB" baseline="0" dirty="0" err="1" smtClean="0"/>
              <a:t>dT</a:t>
            </a:r>
            <a:r>
              <a:rPr lang="en-GB" baseline="0" dirty="0" smtClean="0"/>
              <a:t> for heavier percentiles (</a:t>
            </a:r>
            <a:r>
              <a:rPr lang="en-GB" baseline="0" dirty="0" err="1" smtClean="0"/>
              <a:t>obs</a:t>
            </a:r>
            <a:r>
              <a:rPr lang="en-GB" baseline="0" dirty="0" smtClean="0"/>
              <a:t> and models)</a:t>
            </a:r>
          </a:p>
          <a:p>
            <a:pPr marL="228600" indent="-228600">
              <a:buAutoNum type="arabicParenR"/>
            </a:pPr>
            <a:r>
              <a:rPr lang="en-GB" baseline="0" dirty="0" smtClean="0"/>
              <a:t>Higher observed sensitivity than models over ocean, good agreement over land.</a:t>
            </a:r>
          </a:p>
          <a:p>
            <a:pPr marL="228600" indent="-228600">
              <a:buAutoNum type="arabicParenR"/>
            </a:pPr>
            <a:r>
              <a:rPr lang="en-GB" baseline="0" dirty="0" smtClean="0"/>
              <a:t>Mostly negative </a:t>
            </a:r>
            <a:r>
              <a:rPr lang="en-GB" baseline="0" dirty="0" err="1" smtClean="0"/>
              <a:t>dP</a:t>
            </a:r>
            <a:r>
              <a:rPr lang="en-GB" baseline="0" dirty="0" smtClean="0"/>
              <a:t>/</a:t>
            </a:r>
            <a:r>
              <a:rPr lang="en-GB" baseline="0" dirty="0" err="1" smtClean="0"/>
              <a:t>dT</a:t>
            </a:r>
            <a:r>
              <a:rPr lang="en-GB" baseline="0" dirty="0" smtClean="0"/>
              <a:t> for all percentiles (apart from heaviest) over land. Partly due to less rainfall over land in El Nino when warmer tropical T</a:t>
            </a:r>
          </a:p>
          <a:p>
            <a:pPr marL="228600" indent="-228600">
              <a:buAutoNum type="arabicParenR"/>
            </a:pPr>
            <a:r>
              <a:rPr lang="en-GB" baseline="0" dirty="0" smtClean="0"/>
              <a:t>Coupled models: similar picture over ocean.  Smaller sensitivity for highest percentiles under climate change since global increases in P with warming are muted by increasing CO2 levels.</a:t>
            </a:r>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11</a:t>
            </a:fld>
            <a:endParaRPr lang="en-GB"/>
          </a:p>
        </p:txBody>
      </p:sp>
    </p:spTree>
    <p:extLst>
      <p:ext uri="{BB962C8B-B14F-4D97-AF65-F5344CB8AC3E}">
        <p14:creationId xmlns:p14="http://schemas.microsoft.com/office/powerpoint/2010/main" val="509171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5-day</a:t>
            </a:r>
            <a:r>
              <a:rPr lang="en-GB" baseline="0" dirty="0" smtClean="0"/>
              <a:t> means.</a:t>
            </a:r>
          </a:p>
          <a:p>
            <a:pPr marL="228600" indent="-228600">
              <a:buAutoNum type="arabicParenR"/>
            </a:pPr>
            <a:r>
              <a:rPr lang="en-GB" baseline="0" dirty="0" smtClean="0"/>
              <a:t>More </a:t>
            </a:r>
            <a:r>
              <a:rPr lang="en-GB" baseline="0" dirty="0" err="1" smtClean="0"/>
              <a:t>positve</a:t>
            </a:r>
            <a:r>
              <a:rPr lang="en-GB" baseline="0" dirty="0" smtClean="0"/>
              <a:t> </a:t>
            </a:r>
            <a:r>
              <a:rPr lang="en-GB" baseline="0" dirty="0" err="1" smtClean="0"/>
              <a:t>dP</a:t>
            </a:r>
            <a:r>
              <a:rPr lang="en-GB" baseline="0" dirty="0" smtClean="0"/>
              <a:t>/</a:t>
            </a:r>
            <a:r>
              <a:rPr lang="en-GB" baseline="0" dirty="0" err="1" smtClean="0"/>
              <a:t>dT</a:t>
            </a:r>
            <a:r>
              <a:rPr lang="en-GB" baseline="0" dirty="0" smtClean="0"/>
              <a:t> for heavier percentiles (</a:t>
            </a:r>
            <a:r>
              <a:rPr lang="en-GB" baseline="0" dirty="0" err="1" smtClean="0"/>
              <a:t>obs</a:t>
            </a:r>
            <a:r>
              <a:rPr lang="en-GB" baseline="0" dirty="0" smtClean="0"/>
              <a:t> and models)</a:t>
            </a:r>
          </a:p>
          <a:p>
            <a:pPr marL="228600" indent="-228600">
              <a:buAutoNum type="arabicParenR"/>
            </a:pPr>
            <a:r>
              <a:rPr lang="en-GB" baseline="0" dirty="0" smtClean="0"/>
              <a:t>Higher observed sensitivity than models over ocean, good agreement over land.</a:t>
            </a:r>
          </a:p>
          <a:p>
            <a:pPr marL="228600" indent="-228600">
              <a:buAutoNum type="arabicParenR"/>
            </a:pPr>
            <a:r>
              <a:rPr lang="en-GB" baseline="0" dirty="0" smtClean="0"/>
              <a:t>Mostly negative </a:t>
            </a:r>
            <a:r>
              <a:rPr lang="en-GB" baseline="0" dirty="0" err="1" smtClean="0"/>
              <a:t>dP</a:t>
            </a:r>
            <a:r>
              <a:rPr lang="en-GB" baseline="0" dirty="0" smtClean="0"/>
              <a:t>/</a:t>
            </a:r>
            <a:r>
              <a:rPr lang="en-GB" baseline="0" dirty="0" err="1" smtClean="0"/>
              <a:t>dT</a:t>
            </a:r>
            <a:r>
              <a:rPr lang="en-GB" baseline="0" dirty="0" smtClean="0"/>
              <a:t> for all percentiles (apart from heaviest) over land. Partly due to less rainfall over land in El Nino when warmer tropical T</a:t>
            </a:r>
          </a:p>
          <a:p>
            <a:pPr marL="228600" indent="-228600">
              <a:buAutoNum type="arabicParenR"/>
            </a:pPr>
            <a:r>
              <a:rPr lang="en-GB" baseline="0" dirty="0" smtClean="0"/>
              <a:t>Coupled models: similar picture over ocean.  Smaller sensitivity for highest percentiles under climate change since global increases in P with warming are muted by increasing CO2 levels.</a:t>
            </a:r>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12</a:t>
            </a:fld>
            <a:endParaRPr lang="en-GB"/>
          </a:p>
        </p:txBody>
      </p:sp>
    </p:spTree>
    <p:extLst>
      <p:ext uri="{BB962C8B-B14F-4D97-AF65-F5344CB8AC3E}">
        <p14:creationId xmlns:p14="http://schemas.microsoft.com/office/powerpoint/2010/main" val="60927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degree of consensus on the sign of the projected change (</a:t>
            </a:r>
            <a:r>
              <a:rPr lang="en-GB" dirty="0" err="1" smtClean="0"/>
              <a:t>colored</a:t>
            </a:r>
            <a:r>
              <a:rPr lang="en-GB" dirty="0" smtClean="0"/>
              <a:t> shading), the areas where the MMEM change exceeds the </a:t>
            </a:r>
            <a:r>
              <a:rPr lang="en-GB" dirty="0" err="1" smtClean="0"/>
              <a:t>intermodel</a:t>
            </a:r>
            <a:r>
              <a:rPr lang="en-GB" dirty="0" smtClean="0"/>
              <a:t> standard deviation (dots), and regions where the projected change is very likely small relative to variability (small triangles). In virtually all cases triangles only appear where the degree of consensus is very low or absent—for MAM only.</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20</a:t>
            </a:fld>
            <a:endParaRPr lang="en-GB" altLang="en-US" dirty="0"/>
          </a:p>
        </p:txBody>
      </p:sp>
    </p:spTree>
    <p:extLst>
      <p:ext uri="{BB962C8B-B14F-4D97-AF65-F5344CB8AC3E}">
        <p14:creationId xmlns:p14="http://schemas.microsoft.com/office/powerpoint/2010/main" val="1681772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a:t>
            </a:r>
            <a:r>
              <a:rPr lang="en-GB" dirty="0" err="1" smtClean="0"/>
              <a:t>P</a:t>
            </a:r>
            <a:r>
              <a:rPr lang="en-GB" dirty="0" err="1" smtClean="0">
                <a:sym typeface="Wingdings" panose="05000000000000000000" pitchFamily="2" charset="2"/>
              </a:rPr>
              <a:t>big</a:t>
            </a:r>
            <a:r>
              <a:rPr lang="en-GB" dirty="0" smtClean="0">
                <a:sym typeface="Wingdings" panose="05000000000000000000" pitchFamily="2" charset="2"/>
              </a:rPr>
              <a:t>, E</a:t>
            </a:r>
            <a:endParaRPr lang="en-GB" dirty="0"/>
          </a:p>
        </p:txBody>
      </p:sp>
      <p:sp>
        <p:nvSpPr>
          <p:cNvPr id="4" name="Slide Number Placeholder 3"/>
          <p:cNvSpPr>
            <a:spLocks noGrp="1"/>
          </p:cNvSpPr>
          <p:nvPr>
            <p:ph type="sldNum" sz="quarter" idx="10"/>
          </p:nvPr>
        </p:nvSpPr>
        <p:spPr/>
        <p:txBody>
          <a:bodyPr/>
          <a:lstStyle/>
          <a:p>
            <a:fld id="{0C489272-2740-4E8B-BD24-5A12CEE98301}" type="slidenum">
              <a:rPr lang="en-US" altLang="en-US" smtClean="0"/>
              <a:pPr/>
              <a:t>21</a:t>
            </a:fld>
            <a:endParaRPr lang="en-US" altLang="en-US"/>
          </a:p>
        </p:txBody>
      </p:sp>
    </p:spTree>
    <p:extLst>
      <p:ext uri="{BB962C8B-B14F-4D97-AF65-F5344CB8AC3E}">
        <p14:creationId xmlns:p14="http://schemas.microsoft.com/office/powerpoint/2010/main" val="2899626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55090379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tx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smtClean="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3998380634"/>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1307107453"/>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8FFFFA-72EE-4341-AAC3-151A90D5E5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786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D8C085-72A6-4F1E-8290-BAF919B8867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646211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0A065B-F59A-44A9-A03E-879E9D7DA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46707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49F1C3-B872-4406-A0D1-456AAC463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53067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6BBAE3-2AF5-4BF1-B0D8-0701D9327F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04748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4B57F21-3CC3-4BE6-92B3-E33251BACD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7784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938954-6DB0-4371-83B5-7759225F35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46977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8FFFFA-72EE-4341-AAC3-151A90D5E5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36092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68A1BE-2963-40AC-A7D7-2F6B6AE2C3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9085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282282585"/>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0A4620-51D8-46E0-ACF2-A5A04D2944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37083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470278-5C0B-404D-A971-5FB55E6848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53249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C6BAEC-2FFF-49BF-9B23-7C0240349F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05137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5E044634-2AB1-4130-AAB6-E35C4BA79B89}" type="slidenum">
              <a:rPr lang="en-US" altLang="en-US"/>
              <a:pPr/>
              <a:t>‹#›</a:t>
            </a:fld>
            <a:endParaRPr lang="en-US" altLang="en-US"/>
          </a:p>
        </p:txBody>
      </p:sp>
    </p:spTree>
    <p:extLst>
      <p:ext uri="{BB962C8B-B14F-4D97-AF65-F5344CB8AC3E}">
        <p14:creationId xmlns:p14="http://schemas.microsoft.com/office/powerpoint/2010/main" val="4551388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D8C085-72A6-4F1E-8290-BAF919B8867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046933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0A065B-F59A-44A9-A03E-879E9D7DA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92387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49F1C3-B872-4406-A0D1-456AAC463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15020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6BBAE3-2AF5-4BF1-B0D8-0701D9327F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77237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4B57F21-3CC3-4BE6-92B3-E33251BACD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74275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938954-6DB0-4371-83B5-7759225F35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828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184663863"/>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8FFFFA-72EE-4341-AAC3-151A90D5E5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01210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68A1BE-2963-40AC-A7D7-2F6B6AE2C3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28043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0A4620-51D8-46E0-ACF2-A5A04D2944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71547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470278-5C0B-404D-A971-5FB55E6848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7275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C6BAEC-2FFF-49BF-9B23-7C0240349F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6299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328170634"/>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56056774"/>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044653840"/>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307169246"/>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4037311900"/>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pPr/>
              <a:t>‹#›</a:t>
            </a:fld>
            <a:endParaRPr lang="en-GB" altLang="en-US"/>
          </a:p>
        </p:txBody>
      </p:sp>
    </p:spTree>
    <p:extLst>
      <p:ext uri="{BB962C8B-B14F-4D97-AF65-F5344CB8AC3E}">
        <p14:creationId xmlns:p14="http://schemas.microsoft.com/office/powerpoint/2010/main" val="963104412"/>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a:solidFill>
                <a:srgbClr val="50535A"/>
              </a:solidFill>
            </a:endParaRPr>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83618036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a:solidFill>
                <a:srgbClr val="50535A"/>
              </a:solidFill>
            </a:endParaRPr>
          </a:p>
        </p:txBody>
      </p:sp>
    </p:spTree>
    <p:extLst>
      <p:ext uri="{BB962C8B-B14F-4D97-AF65-F5344CB8AC3E}">
        <p14:creationId xmlns:p14="http://schemas.microsoft.com/office/powerpoint/2010/main" val="81084841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a:solidFill>
                <a:srgbClr val="FFFFFF"/>
              </a:solidFill>
            </a:endParaRPr>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solidFill>
                  <a:srgbClr val="E0E0E1"/>
                </a:solidFill>
              </a:rPr>
              <a:t>Wednesday, 11 June 2014</a:t>
            </a:r>
            <a:endParaRPr lang="en-GB" dirty="0">
              <a:solidFill>
                <a:srgbClr val="E0E0E1"/>
              </a:solidFill>
            </a:endParaRP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a:spcBef>
                <a:spcPct val="20000"/>
              </a:spcBef>
              <a:buClr>
                <a:srgbClr val="D2002E"/>
              </a:buClr>
              <a:buFont typeface="Arial" charset="0"/>
              <a:buNone/>
              <a:defRPr/>
            </a:pPr>
            <a:r>
              <a:rPr lang="en-GB" sz="800" kern="0" dirty="0" smtClean="0">
                <a:solidFill>
                  <a:srgbClr val="E0E0E1"/>
                </a:solidFill>
              </a:rPr>
              <a:t>Copyright University of Reading</a:t>
            </a:r>
            <a:endParaRPr lang="en-GB" sz="800" kern="0" dirty="0">
              <a:solidFill>
                <a:srgbClr val="E0E0E1"/>
              </a:solidFill>
            </a:endParaRPr>
          </a:p>
        </p:txBody>
      </p:sp>
    </p:spTree>
    <p:extLst>
      <p:ext uri="{BB962C8B-B14F-4D97-AF65-F5344CB8AC3E}">
        <p14:creationId xmlns:p14="http://schemas.microsoft.com/office/powerpoint/2010/main" val="1318173805"/>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smtClean="0">
                <a:solidFill>
                  <a:srgbClr val="E0E0E1"/>
                </a:solidFill>
              </a:rPr>
              <a:t>Copyright University of Reading</a:t>
            </a:r>
            <a:endParaRPr lang="en-GB" dirty="0">
              <a:solidFill>
                <a:srgbClr val="E0E0E1"/>
              </a:solidFill>
            </a:endParaRPr>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solidFill>
                  <a:srgbClr val="E0E0E1"/>
                </a:solidFill>
              </a:rPr>
              <a:t>Wednesday, 11 June 2014</a:t>
            </a:r>
            <a:endParaRPr lang="en-GB" dirty="0">
              <a:solidFill>
                <a:srgbClr val="E0E0E1"/>
              </a:solidFill>
            </a:endParaRPr>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a:spcBef>
                <a:spcPct val="20000"/>
              </a:spcBef>
              <a:buClr>
                <a:srgbClr val="D2002E"/>
              </a:buClr>
              <a:buFont typeface="Arial" charset="0"/>
              <a:buNone/>
              <a:defRPr/>
            </a:pPr>
            <a:r>
              <a:rPr lang="en-GB" sz="800" kern="0" dirty="0" smtClean="0">
                <a:solidFill>
                  <a:srgbClr val="E0E0E1"/>
                </a:solidFill>
              </a:rPr>
              <a:t>Copyright University of Reading</a:t>
            </a:r>
            <a:endParaRPr lang="en-GB" sz="800" kern="0" dirty="0">
              <a:solidFill>
                <a:srgbClr val="E0E0E1"/>
              </a:solidFill>
            </a:endParaRP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Tree>
    <p:extLst>
      <p:ext uri="{BB962C8B-B14F-4D97-AF65-F5344CB8AC3E}">
        <p14:creationId xmlns:p14="http://schemas.microsoft.com/office/powerpoint/2010/main" val="1607732196"/>
      </p:ext>
    </p:extLst>
  </p:cSld>
  <p:clrMapOvr>
    <a:masterClrMapping/>
  </p:clrMapOvr>
  <p:transition spd="med">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Tree>
    <p:extLst>
      <p:ext uri="{BB962C8B-B14F-4D97-AF65-F5344CB8AC3E}">
        <p14:creationId xmlns:p14="http://schemas.microsoft.com/office/powerpoint/2010/main" val="219308076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02047151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96649943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72965094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rgbClr val="FFFFFF"/>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smtClean="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2882367897"/>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rgbClr val="50535A"/>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smtClean="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4232440782"/>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t>Wednesday, 11 June 2014</a:t>
            </a:r>
            <a:endParaRPr lang="en-GB" dirty="0"/>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smtClean="0">
                <a:ln>
                  <a:noFill/>
                </a:ln>
                <a:solidFill>
                  <a:schemeClr val="bg2"/>
                </a:solidFill>
                <a:effectLst/>
                <a:uLnTx/>
                <a:uFillTx/>
                <a:latin typeface="Effra"/>
              </a:rPr>
              <a:t>Copyright University of Reading</a:t>
            </a:r>
            <a:endParaRPr kumimoji="0" lang="en-GB" sz="800" b="0" i="0" u="none" strike="noStrike" kern="0" cap="none" spc="0" normalizeH="0" baseline="0" noProof="0" dirty="0">
              <a:ln>
                <a:noFill/>
              </a:ln>
              <a:solidFill>
                <a:schemeClr val="bg2"/>
              </a:solidFill>
              <a:effectLst/>
              <a:uLnTx/>
              <a:uFillTx/>
              <a:latin typeface="Effra"/>
            </a:endParaRPr>
          </a:p>
        </p:txBody>
      </p:sp>
    </p:spTree>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4075605016"/>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037929700"/>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672712273"/>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34410157"/>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844528528"/>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3173583725"/>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961543719"/>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239234039"/>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298868755"/>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8FFFFA-72EE-4341-AAC3-151A90D5E5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795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smtClean="0"/>
              <a:t>Copyright University of Reading</a:t>
            </a:r>
            <a:endParaRPr lang="en-GB" dirty="0"/>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t>Wednesday, 11 June 2014</a:t>
            </a:r>
            <a:endParaRPr lang="en-GB" dirty="0"/>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smtClean="0">
                <a:ln>
                  <a:noFill/>
                </a:ln>
                <a:solidFill>
                  <a:schemeClr val="bg2"/>
                </a:solidFill>
                <a:effectLst/>
                <a:uLnTx/>
                <a:uFillTx/>
                <a:latin typeface="Effra"/>
              </a:rPr>
              <a:t>Copyright University of Reading</a:t>
            </a:r>
            <a:endParaRPr kumimoji="0" lang="en-GB" sz="800" b="0" i="0" u="none" strike="noStrike" kern="0" cap="none" spc="0" normalizeH="0" baseline="0" noProof="0" dirty="0">
              <a:ln>
                <a:noFill/>
              </a:ln>
              <a:solidFill>
                <a:schemeClr val="bg2"/>
              </a:solidFill>
              <a:effectLst/>
              <a:uLnTx/>
              <a:uFillTx/>
              <a:latin typeface="Effra"/>
            </a:endParaRP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Tree>
    <p:extLst>
      <p:ext uri="{BB962C8B-B14F-4D97-AF65-F5344CB8AC3E}">
        <p14:creationId xmlns:p14="http://schemas.microsoft.com/office/powerpoint/2010/main" val="2691051544"/>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a:solidFill>
                <a:srgbClr val="50535A"/>
              </a:solidFill>
            </a:endParaRPr>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35244970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a:solidFill>
                <a:srgbClr val="50535A"/>
              </a:solidFill>
            </a:endParaRPr>
          </a:p>
        </p:txBody>
      </p:sp>
    </p:spTree>
    <p:extLst>
      <p:ext uri="{BB962C8B-B14F-4D97-AF65-F5344CB8AC3E}">
        <p14:creationId xmlns:p14="http://schemas.microsoft.com/office/powerpoint/2010/main" val="297280039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a:solidFill>
                <a:srgbClr val="FFFFFF"/>
              </a:solidFill>
            </a:endParaRPr>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solidFill>
                  <a:srgbClr val="E0E0E1"/>
                </a:solidFill>
              </a:rPr>
              <a:t>Wednesday, 11 June 2014</a:t>
            </a:r>
            <a:endParaRPr lang="en-GB" dirty="0">
              <a:solidFill>
                <a:srgbClr val="E0E0E1"/>
              </a:solidFill>
            </a:endParaRP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a:spcBef>
                <a:spcPct val="20000"/>
              </a:spcBef>
              <a:buClr>
                <a:srgbClr val="D2002E"/>
              </a:buClr>
              <a:buFont typeface="Arial" charset="0"/>
              <a:buNone/>
              <a:defRPr/>
            </a:pPr>
            <a:r>
              <a:rPr lang="en-GB" sz="800" kern="0" dirty="0" smtClean="0">
                <a:solidFill>
                  <a:srgbClr val="E0E0E1"/>
                </a:solidFill>
              </a:rPr>
              <a:t>Copyright University of Reading</a:t>
            </a:r>
            <a:endParaRPr lang="en-GB" sz="800" kern="0" dirty="0">
              <a:solidFill>
                <a:srgbClr val="E0E0E1"/>
              </a:solidFill>
            </a:endParaRPr>
          </a:p>
        </p:txBody>
      </p:sp>
    </p:spTree>
    <p:extLst>
      <p:ext uri="{BB962C8B-B14F-4D97-AF65-F5344CB8AC3E}">
        <p14:creationId xmlns:p14="http://schemas.microsoft.com/office/powerpoint/2010/main" val="1320339537"/>
      </p:ext>
    </p:extLst>
  </p:cSld>
  <p:clrMapOvr>
    <a:masterClrMapping/>
  </p:clrMapOvr>
  <p:transition spd="med">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smtClean="0">
                <a:solidFill>
                  <a:srgbClr val="E0E0E1"/>
                </a:solidFill>
              </a:rPr>
              <a:t>Copyright University of Reading</a:t>
            </a:r>
            <a:endParaRPr lang="en-GB" dirty="0">
              <a:solidFill>
                <a:srgbClr val="E0E0E1"/>
              </a:solidFill>
            </a:endParaRPr>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solidFill>
                  <a:srgbClr val="E0E0E1"/>
                </a:solidFill>
              </a:rPr>
              <a:t>Wednesday, 11 June 2014</a:t>
            </a:r>
            <a:endParaRPr lang="en-GB" dirty="0">
              <a:solidFill>
                <a:srgbClr val="E0E0E1"/>
              </a:solidFill>
            </a:endParaRPr>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a:spcBef>
                <a:spcPct val="20000"/>
              </a:spcBef>
              <a:buClr>
                <a:srgbClr val="D2002E"/>
              </a:buClr>
              <a:buFont typeface="Arial" charset="0"/>
              <a:buNone/>
              <a:defRPr/>
            </a:pPr>
            <a:r>
              <a:rPr lang="en-GB" sz="800" kern="0" dirty="0" smtClean="0">
                <a:solidFill>
                  <a:srgbClr val="E0E0E1"/>
                </a:solidFill>
              </a:rPr>
              <a:t>Copyright University of Reading</a:t>
            </a:r>
            <a:endParaRPr lang="en-GB" sz="800" kern="0" dirty="0">
              <a:solidFill>
                <a:srgbClr val="E0E0E1"/>
              </a:solidFill>
            </a:endParaRP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Tree>
    <p:extLst>
      <p:ext uri="{BB962C8B-B14F-4D97-AF65-F5344CB8AC3E}">
        <p14:creationId xmlns:p14="http://schemas.microsoft.com/office/powerpoint/2010/main" val="2801404525"/>
      </p:ext>
    </p:extLst>
  </p:cSld>
  <p:clrMapOvr>
    <a:masterClrMapping/>
  </p:clrMapOvr>
  <p:transition spd="med">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Tree>
    <p:extLst>
      <p:ext uri="{BB962C8B-B14F-4D97-AF65-F5344CB8AC3E}">
        <p14:creationId xmlns:p14="http://schemas.microsoft.com/office/powerpoint/2010/main" val="278058411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48434831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9564824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21422585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rgbClr val="FFFFFF"/>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smtClean="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110791186"/>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rgbClr val="50535A"/>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smtClean="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1564701452"/>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Tree>
    <p:extLst>
      <p:ext uri="{BB962C8B-B14F-4D97-AF65-F5344CB8AC3E}">
        <p14:creationId xmlns:p14="http://schemas.microsoft.com/office/powerpoint/2010/main" val="249850555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082018804"/>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1574300738"/>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1020676434"/>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031588954"/>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291820463"/>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2536943604"/>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2357593034"/>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3085238208"/>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2091499953"/>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8FFFFA-72EE-4341-AAC3-151A90D5E5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88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64484830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23068F-F456-4397-B194-A222F97D865E}" type="slidenum">
              <a:rPr lang="en-GB">
                <a:solidFill>
                  <a:srgbClr val="50535A"/>
                </a:solidFill>
              </a:rPr>
              <a:pPr>
                <a:defRPr/>
              </a:pPr>
              <a:t>‹#›</a:t>
            </a:fld>
            <a:endParaRPr lang="en-GB">
              <a:solidFill>
                <a:srgbClr val="50535A"/>
              </a:solidFill>
            </a:endParaRPr>
          </a:p>
        </p:txBody>
      </p:sp>
    </p:spTree>
    <p:extLst>
      <p:ext uri="{BB962C8B-B14F-4D97-AF65-F5344CB8AC3E}">
        <p14:creationId xmlns:p14="http://schemas.microsoft.com/office/powerpoint/2010/main" val="7855765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a:solidFill>
                <a:srgbClr val="50535A"/>
              </a:solidFill>
            </a:endParaRPr>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22028496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a:solidFill>
                <a:srgbClr val="50535A"/>
              </a:solidFill>
            </a:endParaRPr>
          </a:p>
        </p:txBody>
      </p:sp>
    </p:spTree>
    <p:extLst>
      <p:ext uri="{BB962C8B-B14F-4D97-AF65-F5344CB8AC3E}">
        <p14:creationId xmlns:p14="http://schemas.microsoft.com/office/powerpoint/2010/main" val="188278782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a:solidFill>
                <a:srgbClr val="FFFFFF"/>
              </a:solidFill>
            </a:endParaRPr>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solidFill>
                  <a:srgbClr val="E0E0E1"/>
                </a:solidFill>
              </a:rPr>
              <a:t>Wednesday, 11 June 2014</a:t>
            </a:r>
            <a:endParaRPr lang="en-GB" dirty="0">
              <a:solidFill>
                <a:srgbClr val="E0E0E1"/>
              </a:solidFill>
            </a:endParaRP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a:spcBef>
                <a:spcPct val="20000"/>
              </a:spcBef>
              <a:buClr>
                <a:srgbClr val="D2002E"/>
              </a:buClr>
              <a:buFont typeface="Arial" charset="0"/>
              <a:buNone/>
              <a:defRPr/>
            </a:pPr>
            <a:r>
              <a:rPr lang="en-GB" sz="800" kern="0" dirty="0" smtClean="0">
                <a:solidFill>
                  <a:srgbClr val="E0E0E1"/>
                </a:solidFill>
              </a:rPr>
              <a:t>Copyright University of Reading</a:t>
            </a:r>
            <a:endParaRPr lang="en-GB" sz="800" kern="0" dirty="0">
              <a:solidFill>
                <a:srgbClr val="E0E0E1"/>
              </a:solidFill>
            </a:endParaRPr>
          </a:p>
        </p:txBody>
      </p:sp>
    </p:spTree>
    <p:extLst>
      <p:ext uri="{BB962C8B-B14F-4D97-AF65-F5344CB8AC3E}">
        <p14:creationId xmlns:p14="http://schemas.microsoft.com/office/powerpoint/2010/main" val="570495697"/>
      </p:ext>
    </p:extLst>
  </p:cSld>
  <p:clrMapOvr>
    <a:masterClrMapping/>
  </p:clrMapOvr>
  <p:transition spd="med">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smtClean="0">
                <a:solidFill>
                  <a:srgbClr val="E0E0E1"/>
                </a:solidFill>
              </a:rPr>
              <a:t>Copyright University of Reading</a:t>
            </a:r>
            <a:endParaRPr lang="en-GB" dirty="0">
              <a:solidFill>
                <a:srgbClr val="E0E0E1"/>
              </a:solidFill>
            </a:endParaRPr>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solidFill>
                  <a:srgbClr val="E0E0E1"/>
                </a:solidFill>
              </a:rPr>
              <a:t>Wednesday, 11 June 2014</a:t>
            </a:r>
            <a:endParaRPr lang="en-GB" dirty="0">
              <a:solidFill>
                <a:srgbClr val="E0E0E1"/>
              </a:solidFill>
            </a:endParaRPr>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a:spcBef>
                <a:spcPct val="20000"/>
              </a:spcBef>
              <a:buClr>
                <a:srgbClr val="D2002E"/>
              </a:buClr>
              <a:buFont typeface="Arial" charset="0"/>
              <a:buNone/>
              <a:defRPr/>
            </a:pPr>
            <a:r>
              <a:rPr lang="en-GB" sz="800" kern="0" dirty="0" smtClean="0">
                <a:solidFill>
                  <a:srgbClr val="E0E0E1"/>
                </a:solidFill>
              </a:rPr>
              <a:t>Copyright University of Reading</a:t>
            </a:r>
            <a:endParaRPr lang="en-GB" sz="800" kern="0" dirty="0">
              <a:solidFill>
                <a:srgbClr val="E0E0E1"/>
              </a:solidFill>
            </a:endParaRP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Tree>
    <p:extLst>
      <p:ext uri="{BB962C8B-B14F-4D97-AF65-F5344CB8AC3E}">
        <p14:creationId xmlns:p14="http://schemas.microsoft.com/office/powerpoint/2010/main" val="2396077219"/>
      </p:ext>
    </p:extLst>
  </p:cSld>
  <p:clrMapOvr>
    <a:masterClrMapping/>
  </p:clrMapOvr>
  <p:transition spd="med">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Tree>
    <p:extLst>
      <p:ext uri="{BB962C8B-B14F-4D97-AF65-F5344CB8AC3E}">
        <p14:creationId xmlns:p14="http://schemas.microsoft.com/office/powerpoint/2010/main" val="125658791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60051244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84114814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77878300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rgbClr val="FFFFFF"/>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smtClean="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962103440"/>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rgbClr val="50535A"/>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smtClean="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3143405962"/>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1734305106"/>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922829388"/>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407145918"/>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69123396"/>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980968191"/>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2548677766"/>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1462722233"/>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2353880837"/>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3829169190"/>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709214450"/>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8FFFFA-72EE-4341-AAC3-151A90D5E5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75684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439523B7-438F-482D-B876-FA2007FECCAB}" type="datetimeFigureOut">
              <a:rPr lang="en-GB"/>
              <a:pPr>
                <a:defRPr/>
              </a:pPr>
              <a:t>13/04/2016</a:t>
            </a:fld>
            <a:endParaRPr lang="en-GB"/>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r>
              <a:rPr lang="en-GB"/>
              <a:t>MTMG16 2009 L3     </a:t>
            </a:r>
            <a:fld id="{69CF852A-2538-4F43-A252-C9CBD68EB679}" type="slidenum">
              <a:rPr lang="en-GB"/>
              <a:pPr>
                <a:defRPr/>
              </a:pPr>
              <a:t>‹#›</a:t>
            </a:fld>
            <a:endParaRPr lang="en-GB"/>
          </a:p>
        </p:txBody>
      </p:sp>
    </p:spTree>
    <p:extLst>
      <p:ext uri="{BB962C8B-B14F-4D97-AF65-F5344CB8AC3E}">
        <p14:creationId xmlns:p14="http://schemas.microsoft.com/office/powerpoint/2010/main" val="523600175"/>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a:solidFill>
                <a:srgbClr val="50535A"/>
              </a:solidFill>
            </a:endParaRPr>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732341741"/>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a:solidFill>
                <a:srgbClr val="50535A"/>
              </a:solidFill>
            </a:endParaRPr>
          </a:p>
        </p:txBody>
      </p:sp>
    </p:spTree>
    <p:extLst>
      <p:ext uri="{BB962C8B-B14F-4D97-AF65-F5344CB8AC3E}">
        <p14:creationId xmlns:p14="http://schemas.microsoft.com/office/powerpoint/2010/main" val="251565383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a:solidFill>
                <a:srgbClr val="FFFFFF"/>
              </a:solidFill>
            </a:endParaRPr>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solidFill>
                  <a:srgbClr val="E0E0E1"/>
                </a:solidFill>
              </a:rPr>
              <a:t>Wednesday, 11 June 2014</a:t>
            </a:r>
            <a:endParaRPr lang="en-GB" dirty="0">
              <a:solidFill>
                <a:srgbClr val="E0E0E1"/>
              </a:solidFill>
            </a:endParaRP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a:spcBef>
                <a:spcPct val="20000"/>
              </a:spcBef>
              <a:buClr>
                <a:srgbClr val="D2002E"/>
              </a:buClr>
              <a:buFont typeface="Arial" charset="0"/>
              <a:buNone/>
              <a:defRPr/>
            </a:pPr>
            <a:r>
              <a:rPr lang="en-GB" sz="800" kern="0" dirty="0" smtClean="0">
                <a:solidFill>
                  <a:srgbClr val="E0E0E1"/>
                </a:solidFill>
              </a:rPr>
              <a:t>Copyright University of Reading</a:t>
            </a:r>
            <a:endParaRPr lang="en-GB" sz="800" kern="0" dirty="0">
              <a:solidFill>
                <a:srgbClr val="E0E0E1"/>
              </a:solidFill>
            </a:endParaRPr>
          </a:p>
        </p:txBody>
      </p:sp>
    </p:spTree>
    <p:extLst>
      <p:ext uri="{BB962C8B-B14F-4D97-AF65-F5344CB8AC3E}">
        <p14:creationId xmlns:p14="http://schemas.microsoft.com/office/powerpoint/2010/main" val="2945520249"/>
      </p:ext>
    </p:extLst>
  </p:cSld>
  <p:clrMapOvr>
    <a:masterClrMapping/>
  </p:clrMapOvr>
  <p:transition spd="med">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smtClean="0">
                <a:solidFill>
                  <a:srgbClr val="E0E0E1"/>
                </a:solidFill>
              </a:rPr>
              <a:t>Copyright University of Reading</a:t>
            </a:r>
            <a:endParaRPr lang="en-GB" dirty="0">
              <a:solidFill>
                <a:srgbClr val="E0E0E1"/>
              </a:solidFill>
            </a:endParaRPr>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solidFill>
                  <a:srgbClr val="E0E0E1"/>
                </a:solidFill>
              </a:rPr>
              <a:t>Wednesday, 11 June 2014</a:t>
            </a:r>
            <a:endParaRPr lang="en-GB" dirty="0">
              <a:solidFill>
                <a:srgbClr val="E0E0E1"/>
              </a:solidFill>
            </a:endParaRPr>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a:spcBef>
                <a:spcPct val="20000"/>
              </a:spcBef>
              <a:buClr>
                <a:srgbClr val="D2002E"/>
              </a:buClr>
              <a:buFont typeface="Arial" charset="0"/>
              <a:buNone/>
              <a:defRPr/>
            </a:pPr>
            <a:r>
              <a:rPr lang="en-GB" sz="800" kern="0" dirty="0" smtClean="0">
                <a:solidFill>
                  <a:srgbClr val="E0E0E1"/>
                </a:solidFill>
              </a:rPr>
              <a:t>Copyright University of Reading</a:t>
            </a:r>
            <a:endParaRPr lang="en-GB" sz="800" kern="0" dirty="0">
              <a:solidFill>
                <a:srgbClr val="E0E0E1"/>
              </a:solidFill>
            </a:endParaRP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Tree>
    <p:extLst>
      <p:ext uri="{BB962C8B-B14F-4D97-AF65-F5344CB8AC3E}">
        <p14:creationId xmlns:p14="http://schemas.microsoft.com/office/powerpoint/2010/main" val="1348489186"/>
      </p:ext>
    </p:extLst>
  </p:cSld>
  <p:clrMapOvr>
    <a:masterClrMapping/>
  </p:clrMapOvr>
  <p:transition spd="med">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Tree>
    <p:extLst>
      <p:ext uri="{BB962C8B-B14F-4D97-AF65-F5344CB8AC3E}">
        <p14:creationId xmlns:p14="http://schemas.microsoft.com/office/powerpoint/2010/main" val="3571074046"/>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98904515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99722111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59547498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bg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smtClean="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1689526319"/>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rgbClr val="FFFFFF"/>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smtClean="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263128765"/>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rgbClr val="50535A"/>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smtClean="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1699883238"/>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233980454"/>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1134203902"/>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2128963184"/>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585897706"/>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729520000"/>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2351617940"/>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3517774034"/>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smtClean="0">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4019005115"/>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3.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2.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image" Target="../media/image3.png"/><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image" Target="../media/image2.png"/><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image" Target="../media/image1.png"/><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image" Target="../media/image3.png"/><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image" Target="../media/image2.png"/><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image" Target="../media/image1.png"/><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21" Type="http://schemas.openxmlformats.org/officeDocument/2006/relationships/theme" Target="../theme/theme5.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image" Target="../media/image3.png"/><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image" Target="../media/image2.png"/><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6.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3.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7.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hyperlink" Target="mailto:r.p.allan@reading.ac.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smtClean="0"/>
              <a:t>Click to edit Master title style</a:t>
            </a:r>
            <a:endParaRPr lang="en-GB" altLang="en-US" dirty="0" smtClean="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pPr/>
              <a:t>‹#›</a:t>
            </a:fld>
            <a:endParaRPr lang="en-GB" altLang="en-US" dirty="0"/>
          </a:p>
        </p:txBody>
      </p:sp>
      <p:pic>
        <p:nvPicPr>
          <p:cNvPr id="1074" name="Picture 50" descr="Device-win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tx1"/>
                </a:solidFill>
                <a:latin typeface="Effra Light" pitchFamily="34" charset="0"/>
              </a:rPr>
              <a:t>LIMITLESS </a:t>
            </a:r>
            <a:r>
              <a:rPr lang="en-GB" altLang="en-US" sz="1400" dirty="0">
                <a:solidFill>
                  <a:schemeClr val="tx1"/>
                </a:solidFill>
                <a:latin typeface="Effra Heavy" pitchFamily="34" charset="0"/>
              </a:rPr>
              <a:t>POTENTIAL</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OPPORTUNITIES</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IMPACT</a:t>
            </a:r>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705" r:id="rId3"/>
    <p:sldLayoutId id="2147483696" r:id="rId4"/>
    <p:sldLayoutId id="2147483698" r:id="rId5"/>
    <p:sldLayoutId id="2147483700" r:id="rId6"/>
    <p:sldLayoutId id="2147483701" r:id="rId7"/>
    <p:sldLayoutId id="2147483702" r:id="rId8"/>
    <p:sldLayoutId id="2147483706" r:id="rId9"/>
    <p:sldLayoutId id="2147483707" r:id="rId10"/>
    <p:sldLayoutId id="2147483708" r:id="rId11"/>
    <p:sldLayoutId id="2147483713" r:id="rId12"/>
    <p:sldLayoutId id="2147483709" r:id="rId13"/>
    <p:sldLayoutId id="2147483710" r:id="rId14"/>
    <p:sldLayoutId id="2147483711" r:id="rId15"/>
    <p:sldLayoutId id="2147483712" r:id="rId16"/>
    <p:sldLayoutId id="2147483714" r:id="rId17"/>
    <p:sldLayoutId id="2147483715" r:id="rId18"/>
    <p:sldLayoutId id="2147483716" r:id="rId19"/>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10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1000"/>
                                        <p:tgtEl>
                                          <p:spTgt spid="10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tgtEl>
                                          <p:spTgt spid="1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bldLvl="5">
        <p:tmplLst>
          <p:tmpl lvl="1">
            <p:tnLst>
              <p:par>
                <p:cTn presetID="10" presetClass="entr" presetSubtype="0" fill="hold" nodeType="clickEffect">
                  <p:stCondLst>
                    <p:cond delay="10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Lst>
      </p:bldP>
    </p:bld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smtClean="0"/>
              <a:t>Click to edit Master title style</a:t>
            </a:r>
            <a:endParaRPr lang="en-GB" altLang="en-US" dirty="0" smtClean="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solidFill>
                  <a:srgbClr val="50535A"/>
                </a:solidFill>
              </a:rPr>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50535A"/>
                </a:solidFill>
                <a:latin typeface="Effra Light" pitchFamily="34" charset="0"/>
              </a:rPr>
              <a:t>LIMITLESS </a:t>
            </a:r>
            <a:r>
              <a:rPr lang="en-GB" altLang="en-US" sz="1400" dirty="0">
                <a:solidFill>
                  <a:srgbClr val="50535A"/>
                </a:solidFill>
                <a:latin typeface="Effra Heavy" pitchFamily="34" charset="0"/>
              </a:rPr>
              <a:t>POTENTIAL</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OPPORTUNITIES</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IMPACT</a:t>
            </a:r>
          </a:p>
        </p:txBody>
      </p:sp>
    </p:spTree>
    <p:extLst>
      <p:ext uri="{BB962C8B-B14F-4D97-AF65-F5344CB8AC3E}">
        <p14:creationId xmlns:p14="http://schemas.microsoft.com/office/powerpoint/2010/main" val="86009472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1000"/>
                                        <p:tgtEl>
                                          <p:spTgt spid="10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tgtEl>
                                          <p:spTgt spid="1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bldLvl="5">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Lst>
      </p:bldP>
    </p:bld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smtClean="0"/>
              <a:t>Click to edit Master title style</a:t>
            </a:r>
            <a:endParaRPr lang="en-GB" altLang="en-US" dirty="0" smtClean="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solidFill>
                  <a:srgbClr val="50535A"/>
                </a:solidFill>
              </a:rPr>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50535A"/>
                </a:solidFill>
                <a:latin typeface="Effra Light" pitchFamily="34" charset="0"/>
              </a:rPr>
              <a:t>LIMITLESS </a:t>
            </a:r>
            <a:r>
              <a:rPr lang="en-GB" altLang="en-US" sz="1400" dirty="0">
                <a:solidFill>
                  <a:srgbClr val="50535A"/>
                </a:solidFill>
                <a:latin typeface="Effra Heavy" pitchFamily="34" charset="0"/>
              </a:rPr>
              <a:t>POTENTIAL</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OPPORTUNITIES</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IMPACT</a:t>
            </a:r>
          </a:p>
        </p:txBody>
      </p:sp>
    </p:spTree>
    <p:extLst>
      <p:ext uri="{BB962C8B-B14F-4D97-AF65-F5344CB8AC3E}">
        <p14:creationId xmlns:p14="http://schemas.microsoft.com/office/powerpoint/2010/main" val="259128892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1000"/>
                                        <p:tgtEl>
                                          <p:spTgt spid="10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tgtEl>
                                          <p:spTgt spid="1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bldLvl="5">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Lst>
      </p:bldP>
    </p:bld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smtClean="0"/>
              <a:t>Click to edit Master title style</a:t>
            </a:r>
            <a:endParaRPr lang="en-GB" altLang="en-US" dirty="0" smtClean="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solidFill>
                  <a:srgbClr val="50535A"/>
                </a:solidFill>
              </a:rPr>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50535A"/>
                </a:solidFill>
                <a:latin typeface="Effra Light" pitchFamily="34" charset="0"/>
              </a:rPr>
              <a:t>LIMITLESS </a:t>
            </a:r>
            <a:r>
              <a:rPr lang="en-GB" altLang="en-US" sz="1400" dirty="0">
                <a:solidFill>
                  <a:srgbClr val="50535A"/>
                </a:solidFill>
                <a:latin typeface="Effra Heavy" pitchFamily="34" charset="0"/>
              </a:rPr>
              <a:t>POTENTIAL</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OPPORTUNITIES</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IMPACT</a:t>
            </a:r>
          </a:p>
        </p:txBody>
      </p:sp>
    </p:spTree>
    <p:extLst>
      <p:ext uri="{BB962C8B-B14F-4D97-AF65-F5344CB8AC3E}">
        <p14:creationId xmlns:p14="http://schemas.microsoft.com/office/powerpoint/2010/main" val="239827509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904" r:id="rId2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10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1000"/>
                                        <p:tgtEl>
                                          <p:spTgt spid="10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tgtEl>
                                          <p:spTgt spid="1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bldLvl="5">
        <p:tmplLst>
          <p:tmpl lvl="1">
            <p:tnLst>
              <p:par>
                <p:cTn presetID="10" presetClass="entr" presetSubtype="0" fill="hold" nodeType="clickEffect">
                  <p:stCondLst>
                    <p:cond delay="10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Lst>
      </p:bldP>
    </p:bld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smtClean="0"/>
              <a:t>Click to edit Master title style</a:t>
            </a:r>
            <a:endParaRPr lang="en-GB" altLang="en-US" dirty="0" smtClean="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solidFill>
                  <a:srgbClr val="50535A"/>
                </a:solidFill>
              </a:rPr>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50535A"/>
                </a:solidFill>
                <a:latin typeface="Effra Light" pitchFamily="34" charset="0"/>
              </a:rPr>
              <a:t>LIMITLESS </a:t>
            </a:r>
            <a:r>
              <a:rPr lang="en-GB" altLang="en-US" sz="1400" dirty="0">
                <a:solidFill>
                  <a:srgbClr val="50535A"/>
                </a:solidFill>
                <a:latin typeface="Effra Heavy" pitchFamily="34" charset="0"/>
              </a:rPr>
              <a:t>POTENTIAL</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OPPORTUNITIES</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IMPACT</a:t>
            </a:r>
          </a:p>
        </p:txBody>
      </p:sp>
    </p:spTree>
    <p:extLst>
      <p:ext uri="{BB962C8B-B14F-4D97-AF65-F5344CB8AC3E}">
        <p14:creationId xmlns:p14="http://schemas.microsoft.com/office/powerpoint/2010/main" val="3434337787"/>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 id="2147483890" r:id="rId19"/>
    <p:sldLayoutId id="2147483891" r:id="rId20"/>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10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1000"/>
                                        <p:tgtEl>
                                          <p:spTgt spid="10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tgtEl>
                                          <p:spTgt spid="1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bldLvl="5">
        <p:tmplLst>
          <p:tmpl lvl="1">
            <p:tnLst>
              <p:par>
                <p:cTn presetID="10" presetClass="entr" presetSubtype="0" fill="hold" nodeType="clickEffect">
                  <p:stCondLst>
                    <p:cond delay="10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Lst>
      </p:bldP>
    </p:bld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defRPr>
            </a:lvl1pPr>
          </a:lstStyle>
          <a:p>
            <a:pPr>
              <a:defRPr/>
            </a:pPr>
            <a:fld id="{0A949D58-2573-43F4-BD28-6145B531C616}" type="slidenum">
              <a:rPr lang="en-US">
                <a:solidFill>
                  <a:srgbClr val="000000"/>
                </a:solidFill>
              </a:rPr>
              <a:pPr>
                <a:defRPr/>
              </a:pPr>
              <a:t>‹#›</a:t>
            </a:fld>
            <a:endParaRPr lang="en-US">
              <a:solidFill>
                <a:srgbClr val="000000"/>
              </a:solidFill>
            </a:endParaRPr>
          </a:p>
        </p:txBody>
      </p:sp>
      <p:pic>
        <p:nvPicPr>
          <p:cNvPr id="1031" name="Picture 9" descr="Device-white"/>
          <p:cNvPicPr>
            <a:picLocks noChangeAspect="1" noChangeArrowheads="1"/>
          </p:cNvPicPr>
          <p:nvPr userDrawn="1"/>
        </p:nvPicPr>
        <p:blipFill>
          <a:blip r:embed="rId14"/>
          <a:srcRect/>
          <a:stretch>
            <a:fillRect/>
          </a:stretch>
        </p:blipFill>
        <p:spPr bwMode="hidden">
          <a:xfrm>
            <a:off x="7731125" y="228600"/>
            <a:ext cx="1184275" cy="387350"/>
          </a:xfrm>
          <a:prstGeom prst="rect">
            <a:avLst/>
          </a:prstGeom>
          <a:noFill/>
          <a:ln w="9525">
            <a:noFill/>
            <a:miter lim="800000"/>
            <a:headEnd/>
            <a:tailEnd/>
          </a:ln>
        </p:spPr>
      </p:pic>
      <p:sp>
        <p:nvSpPr>
          <p:cNvPr id="1034" name="Rectangle 10"/>
          <p:cNvSpPr>
            <a:spLocks noChangeArrowheads="1"/>
          </p:cNvSpPr>
          <p:nvPr userDrawn="1"/>
        </p:nvSpPr>
        <p:spPr bwMode="auto">
          <a:xfrm>
            <a:off x="152400" y="6324600"/>
            <a:ext cx="3352800" cy="476250"/>
          </a:xfrm>
          <a:prstGeom prst="rect">
            <a:avLst/>
          </a:prstGeom>
          <a:noFill/>
          <a:ln w="9525">
            <a:noFill/>
            <a:miter lim="800000"/>
            <a:headEnd/>
            <a:tailEnd/>
          </a:ln>
          <a:effectLst/>
        </p:spPr>
        <p:txBody>
          <a:bodyPr/>
          <a:lstStyle/>
          <a:p>
            <a:pPr>
              <a:defRPr/>
            </a:pPr>
            <a:endParaRPr lang="en-GB" sz="1400">
              <a:solidFill>
                <a:srgbClr val="000000"/>
              </a:solidFill>
              <a:latin typeface="Rdg Vesta" pitchFamily="2" charset="0"/>
            </a:endParaRPr>
          </a:p>
        </p:txBody>
      </p:sp>
    </p:spTree>
    <p:extLst>
      <p:ext uri="{BB962C8B-B14F-4D97-AF65-F5344CB8AC3E}">
        <p14:creationId xmlns:p14="http://schemas.microsoft.com/office/powerpoint/2010/main" val="3122587105"/>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17" r:id="rId12"/>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defRPr>
            </a:lvl1pPr>
          </a:lstStyle>
          <a:p>
            <a:pPr>
              <a:defRPr/>
            </a:pPr>
            <a:fld id="{0A949D58-2573-43F4-BD28-6145B531C616}" type="slidenum">
              <a:rPr lang="en-US">
                <a:solidFill>
                  <a:srgbClr val="000000"/>
                </a:solidFill>
              </a:rPr>
              <a:pPr>
                <a:defRPr/>
              </a:pPr>
              <a:t>‹#›</a:t>
            </a:fld>
            <a:endParaRPr lang="en-US">
              <a:solidFill>
                <a:srgbClr val="000000"/>
              </a:solidFill>
            </a:endParaRPr>
          </a:p>
        </p:txBody>
      </p:sp>
      <p:pic>
        <p:nvPicPr>
          <p:cNvPr id="1031" name="Picture 9" descr="Device-white"/>
          <p:cNvPicPr>
            <a:picLocks noChangeAspect="1" noChangeArrowheads="1"/>
          </p:cNvPicPr>
          <p:nvPr userDrawn="1"/>
        </p:nvPicPr>
        <p:blipFill>
          <a:blip r:embed="rId13"/>
          <a:srcRect/>
          <a:stretch>
            <a:fillRect/>
          </a:stretch>
        </p:blipFill>
        <p:spPr bwMode="hidden">
          <a:xfrm>
            <a:off x="7731125" y="228600"/>
            <a:ext cx="1184275" cy="387350"/>
          </a:xfrm>
          <a:prstGeom prst="rect">
            <a:avLst/>
          </a:prstGeom>
          <a:noFill/>
          <a:ln w="9525">
            <a:noFill/>
            <a:miter lim="800000"/>
            <a:headEnd/>
            <a:tailEnd/>
          </a:ln>
        </p:spPr>
      </p:pic>
      <p:sp>
        <p:nvSpPr>
          <p:cNvPr id="1034" name="Rectangle 10"/>
          <p:cNvSpPr>
            <a:spLocks noChangeArrowheads="1"/>
          </p:cNvSpPr>
          <p:nvPr userDrawn="1"/>
        </p:nvSpPr>
        <p:spPr bwMode="auto">
          <a:xfrm>
            <a:off x="152400" y="6324600"/>
            <a:ext cx="3352800" cy="476250"/>
          </a:xfrm>
          <a:prstGeom prst="rect">
            <a:avLst/>
          </a:prstGeom>
          <a:noFill/>
          <a:ln w="9525">
            <a:noFill/>
            <a:miter lim="800000"/>
            <a:headEnd/>
            <a:tailEnd/>
          </a:ln>
          <a:effectLst/>
        </p:spPr>
        <p:txBody>
          <a:bodyPr/>
          <a:lstStyle/>
          <a:p>
            <a:pPr>
              <a:defRPr/>
            </a:pPr>
            <a:endParaRPr lang="en-GB" sz="1400">
              <a:solidFill>
                <a:srgbClr val="000000"/>
              </a:solidFill>
              <a:latin typeface="Rdg Vesta" pitchFamily="2" charset="0"/>
            </a:endParaRPr>
          </a:p>
        </p:txBody>
      </p:sp>
      <p:sp>
        <p:nvSpPr>
          <p:cNvPr id="9" name="Rectangle 5"/>
          <p:cNvSpPr txBox="1">
            <a:spLocks noChangeArrowheads="1"/>
          </p:cNvSpPr>
          <p:nvPr userDrawn="1"/>
        </p:nvSpPr>
        <p:spPr>
          <a:xfrm>
            <a:off x="6444208" y="6409134"/>
            <a:ext cx="2699792" cy="476250"/>
          </a:xfrm>
          <a:prstGeom prst="rect">
            <a:avLst/>
          </a:prstGeom>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1800" dirty="0" smtClean="0">
                <a:solidFill>
                  <a:srgbClr val="000000"/>
                </a:solidFill>
                <a:hlinkClick r:id="rId14"/>
              </a:rPr>
              <a:t>r.p.allan@reading.ac.uk</a:t>
            </a:r>
            <a:r>
              <a:rPr lang="en-US" sz="1800" dirty="0" smtClean="0">
                <a:solidFill>
                  <a:srgbClr val="000000"/>
                </a:solidFill>
              </a:rPr>
              <a:t> </a:t>
            </a:r>
          </a:p>
          <a:p>
            <a:pPr>
              <a:defRPr/>
            </a:pPr>
            <a:r>
              <a:rPr lang="en-US" sz="1800" dirty="0" smtClean="0">
                <a:solidFill>
                  <a:srgbClr val="000000"/>
                </a:solidFill>
              </a:rPr>
              <a:t> </a:t>
            </a:r>
            <a:endParaRPr lang="en-US" sz="1800" dirty="0">
              <a:solidFill>
                <a:srgbClr val="000000"/>
              </a:solidFill>
            </a:endParaRPr>
          </a:p>
        </p:txBody>
      </p:sp>
    </p:spTree>
    <p:extLst>
      <p:ext uri="{BB962C8B-B14F-4D97-AF65-F5344CB8AC3E}">
        <p14:creationId xmlns:p14="http://schemas.microsoft.com/office/powerpoint/2010/main" val="2248616519"/>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hyperlink" Target="mailto:r.p.allan@reading.ac.uk" TargetMode="Externa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hyperlink" Target="http://www.nature.com/ngeo/journal/v6/n6/full/ngeo1799.html" TargetMode="External"/><Relationship Id="rId3" Type="http://schemas.openxmlformats.org/officeDocument/2006/relationships/image" Target="../media/image35.wmf"/><Relationship Id="rId7" Type="http://schemas.openxmlformats.org/officeDocument/2006/relationships/image" Target="../media/image38.emf"/><Relationship Id="rId2" Type="http://schemas.openxmlformats.org/officeDocument/2006/relationships/image" Target="../media/image34.wmf"/><Relationship Id="rId1" Type="http://schemas.openxmlformats.org/officeDocument/2006/relationships/slideLayout" Target="../slideLayouts/slideLayout108.xml"/><Relationship Id="rId6" Type="http://schemas.openxmlformats.org/officeDocument/2006/relationships/hyperlink" Target="http://dx.doi.org/10.1007/s00382-011-1134-x" TargetMode="External"/><Relationship Id="rId5" Type="http://schemas.openxmlformats.org/officeDocument/2006/relationships/image" Target="../media/image37.png"/><Relationship Id="rId10" Type="http://schemas.openxmlformats.org/officeDocument/2006/relationships/hyperlink" Target="http://onlinelibrary.wiley.com/doi/10.1029/2010JD013817/abstract" TargetMode="External"/><Relationship Id="rId4" Type="http://schemas.openxmlformats.org/officeDocument/2006/relationships/image" Target="../media/image36.wmf"/><Relationship Id="rId9" Type="http://schemas.openxmlformats.org/officeDocument/2006/relationships/hyperlink" Target="http://journals.ametsoc.org/doi/abs/10.1175/JCLI-D-12-00543.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81.xml"/><Relationship Id="rId4" Type="http://schemas.openxmlformats.org/officeDocument/2006/relationships/hyperlink" Target="http://link.springer.com/article/10.1007/s10712-012-9213-z"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81.xml"/><Relationship Id="rId4" Type="http://schemas.openxmlformats.org/officeDocument/2006/relationships/hyperlink" Target="http://link.springer.com/article/10.1007/s10712-012-9213-z"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agu.org/pubs/crossref/2011/2011GL049783.shtml" TargetMode="External"/><Relationship Id="rId2" Type="http://schemas.openxmlformats.org/officeDocument/2006/relationships/image" Target="../media/image40.gif"/><Relationship Id="rId1" Type="http://schemas.openxmlformats.org/officeDocument/2006/relationships/slideLayout" Target="../slideLayouts/slideLayout62.xml"/><Relationship Id="rId6" Type="http://schemas.openxmlformats.org/officeDocument/2006/relationships/image" Target="../media/image7.png"/><Relationship Id="rId5" Type="http://schemas.openxmlformats.org/officeDocument/2006/relationships/hyperlink" Target="http://iopscience.iop.org/1748-9326/8/3/034010" TargetMode="Externa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103.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103.xml"/><Relationship Id="rId4" Type="http://schemas.openxmlformats.org/officeDocument/2006/relationships/hyperlink" Target="http://dx.doi.org/10.1175/JCLI-D-11-00354.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13.xml"/><Relationship Id="rId5" Type="http://schemas.openxmlformats.org/officeDocument/2006/relationships/hyperlink" Target="http://www.hydrol-earth-syst-sci.net/18/1575/2014/hess-18-1575-2014.html" TargetMode="Externa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7.png"/><Relationship Id="rId1" Type="http://schemas.openxmlformats.org/officeDocument/2006/relationships/slideLayout" Target="../slideLayouts/slideLayout41.xml"/><Relationship Id="rId5" Type="http://schemas.openxmlformats.org/officeDocument/2006/relationships/image" Target="../media/image48.png"/><Relationship Id="rId4" Type="http://schemas.openxmlformats.org/officeDocument/2006/relationships/hyperlink" Target="http://onlinelibrary.wiley.com/doi/10.1002/2015JD023264/ful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link.springer.com/article/10.1007/s00382-015-2766-z" TargetMode="External"/><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onlinelibrary.wiley.com/doi/10.1002/2015GL066903/abstract"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iopscience.iop.org/1748-9326/8/3/034002/"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onlinelibrary.wiley.com/doi/10.1002/qj.49711347517/pdf" TargetMode="External"/><Relationship Id="rId7" Type="http://schemas.openxmlformats.org/officeDocument/2006/relationships/image" Target="../media/image16.png"/><Relationship Id="rId12" Type="http://schemas.openxmlformats.org/officeDocument/2006/relationships/hyperlink" Target="http://www.nature.com/ngeo/journal/v7/n10/full/ngeo2247.html" TargetMode="External"/><Relationship Id="rId2" Type="http://schemas.openxmlformats.org/officeDocument/2006/relationships/hyperlink" Target="http://journals.ametsoc.org/doi/abs/10.1175/JCLI3990.1" TargetMode="External"/><Relationship Id="rId1" Type="http://schemas.openxmlformats.org/officeDocument/2006/relationships/slideLayout" Target="../slideLayouts/slideLayout120.xml"/><Relationship Id="rId6" Type="http://schemas.openxmlformats.org/officeDocument/2006/relationships/image" Target="../media/image15.wmf"/><Relationship Id="rId11" Type="http://schemas.openxmlformats.org/officeDocument/2006/relationships/hyperlink" Target="http://www.hydrol-earth-syst-sci.net/18/1575/2014/hess-18-1575-2014.html" TargetMode="External"/><Relationship Id="rId5" Type="http://schemas.openxmlformats.org/officeDocument/2006/relationships/image" Target="../media/image14.png"/><Relationship Id="rId10" Type="http://schemas.openxmlformats.org/officeDocument/2006/relationships/image" Target="../media/image19.wmf"/><Relationship Id="rId4" Type="http://schemas.openxmlformats.org/officeDocument/2006/relationships/hyperlink" Target="http://www.sciencemag.org/content/336/6080/455" TargetMode="External"/><Relationship Id="rId9" Type="http://schemas.openxmlformats.org/officeDocument/2006/relationships/image" Target="../media/image18.wmf"/></Relationships>
</file>

<file path=ppt/slides/_rels/slide5.xml.rels><?xml version="1.0" encoding="UTF-8" standalone="yes"?>
<Relationships xmlns="http://schemas.openxmlformats.org/package/2006/relationships"><Relationship Id="rId8" Type="http://schemas.openxmlformats.org/officeDocument/2006/relationships/hyperlink" Target="http://journals.ametsoc.org/doi/abs/10.1175/JCLI-D-14-00480.1" TargetMode="External"/><Relationship Id="rId13" Type="http://schemas.openxmlformats.org/officeDocument/2006/relationships/hyperlink" Target="http://journals.ametsoc.org/doi/full/10.1175/JCLI-D-12-00543.1" TargetMode="External"/><Relationship Id="rId3" Type="http://schemas.openxmlformats.org/officeDocument/2006/relationships/hyperlink" Target="http://www.nature.com/ngeo/journal/v7/n10/full/ngeo2247.html" TargetMode="External"/><Relationship Id="rId7" Type="http://schemas.openxmlformats.org/officeDocument/2006/relationships/hyperlink" Target="http://onlinelibrary.wiley.com/doi/10.1002/2013EF000159/full" TargetMode="External"/><Relationship Id="rId12" Type="http://schemas.openxmlformats.org/officeDocument/2006/relationships/hyperlink" Target="http://journals.ametsoc.org/doi/abs/10.1175/JCLI-D-11-00393.1" TargetMode="External"/><Relationship Id="rId2" Type="http://schemas.openxmlformats.org/officeDocument/2006/relationships/hyperlink" Target="http://journals.ametsoc.org/doi/abs/10.1175/JCLI3990.1" TargetMode="External"/><Relationship Id="rId16"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hyperlink" Target="http://iopscience.iop.org/1748-9326/8/3/034002/" TargetMode="External"/><Relationship Id="rId11" Type="http://schemas.openxmlformats.org/officeDocument/2006/relationships/hyperlink" Target="http://onlinelibrary.wiley.com/doi/10.1002/2015GL066858/abstract" TargetMode="External"/><Relationship Id="rId5" Type="http://schemas.openxmlformats.org/officeDocument/2006/relationships/hyperlink" Target="http://www.nature.com/ngeo/journal/v6/n4/abs/ngeo1744.html" TargetMode="External"/><Relationship Id="rId15" Type="http://schemas.openxmlformats.org/officeDocument/2006/relationships/hyperlink" Target="http://www.nature.com/ngeo/journal/v7/n10/full/ngeo2243.html" TargetMode="External"/><Relationship Id="rId10" Type="http://schemas.openxmlformats.org/officeDocument/2006/relationships/hyperlink" Target="http://www.hydrol-earth-syst-sci.net/18/1575/2014/hess-18-1575-2014.html" TargetMode="External"/><Relationship Id="rId4" Type="http://schemas.openxmlformats.org/officeDocument/2006/relationships/hyperlink" Target="http://journals.ametsoc.org/doi/abs/10.1175/JCLI-D-15-0369.1" TargetMode="External"/><Relationship Id="rId9" Type="http://schemas.openxmlformats.org/officeDocument/2006/relationships/hyperlink" Target="http://onlinelibrary.wiley.com/doi/10.1002/2015GL064127/full" TargetMode="External"/><Relationship Id="rId14" Type="http://schemas.openxmlformats.org/officeDocument/2006/relationships/hyperlink" Target="http://www.nature.com/nclimate/journal/v1/n5/abs/nclimate1169.html"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22.png"/><Relationship Id="rId7" Type="http://schemas.openxmlformats.org/officeDocument/2006/relationships/hyperlink" Target="http://onlinelibrary.wiley.com/doi/10.1002/2015GL066858/abstract" TargetMode="External"/><Relationship Id="rId2" Type="http://schemas.openxmlformats.org/officeDocument/2006/relationships/image" Target="../media/image21.png"/><Relationship Id="rId1" Type="http://schemas.openxmlformats.org/officeDocument/2006/relationships/slideLayout" Target="../slideLayouts/slideLayout21.xml"/><Relationship Id="rId6" Type="http://schemas.openxmlformats.org/officeDocument/2006/relationships/hyperlink" Target="http://www.hydrol-earth-syst-sci.net/18/1575/2014/hess-18-1575-2014.html" TargetMode="External"/><Relationship Id="rId5" Type="http://schemas.openxmlformats.org/officeDocument/2006/relationships/hyperlink" Target="http://onlinelibrary.wiley.com/doi/10.1002/2015GL064127/full" TargetMode="Externa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hyperlink" Target="http://onlinelibrary.wiley.com/doi/10.1002/2015GL066903/abstract" TargetMode="External"/><Relationship Id="rId3" Type="http://schemas.openxmlformats.org/officeDocument/2006/relationships/image" Target="../media/image25.png"/><Relationship Id="rId7" Type="http://schemas.openxmlformats.org/officeDocument/2006/relationships/hyperlink" Target="http://link.springer.com/article/10.1007/s00382-015-2766-z" TargetMode="Externa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http://dx.doi.org/10.1038/nclimate2664" TargetMode="External"/><Relationship Id="rId5" Type="http://schemas.openxmlformats.org/officeDocument/2006/relationships/hyperlink" Target="http://link.springer.com/article/10.1007/s00382-010-0984-y" TargetMode="External"/><Relationship Id="rId10" Type="http://schemas.openxmlformats.org/officeDocument/2006/relationships/hyperlink" Target="http://www.nature.com/nclimate/journal/v3/n7/full/nclimate1857.html" TargetMode="External"/><Relationship Id="rId4" Type="http://schemas.openxmlformats.org/officeDocument/2006/relationships/hyperlink" Target="http://www.sciencemag.org/content/334/6055/502" TargetMode="External"/><Relationship Id="rId9" Type="http://schemas.openxmlformats.org/officeDocument/2006/relationships/hyperlink" Target="http://onlinelibrary.wiley.com/doi/10.1002/grl.50502/abstract"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onlinelibrary.wiley.com/doi/10.1002/2015GL065765/abstract" TargetMode="External"/><Relationship Id="rId3" Type="http://schemas.openxmlformats.org/officeDocument/2006/relationships/hyperlink" Target="http://dx.doi.org/10.1038/nclimate2664" TargetMode="External"/><Relationship Id="rId7" Type="http://schemas.openxmlformats.org/officeDocument/2006/relationships/hyperlink" Target="http://dx.doi.org/10.1175/BAMS-D-14-00108.1"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www.dacciwa.eu/" TargetMode="External"/><Relationship Id="rId5" Type="http://schemas.openxmlformats.org/officeDocument/2006/relationships/hyperlink" Target="http://www.met.reading.ac.uk/tamsat/about/" TargetMode="External"/><Relationship Id="rId10" Type="http://schemas.openxmlformats.org/officeDocument/2006/relationships/image" Target="../media/image29.jpeg"/><Relationship Id="rId4" Type="http://schemas.openxmlformats.org/officeDocument/2006/relationships/image" Target="../media/image27.pn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3.xml"/><Relationship Id="rId6" Type="http://schemas.openxmlformats.org/officeDocument/2006/relationships/hyperlink" Target="http://dx.doi.org/10.1007/s00382-011-1134-x" TargetMode="Externa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692696"/>
            <a:ext cx="8618865" cy="1442112"/>
          </a:xfrm>
        </p:spPr>
        <p:txBody>
          <a:bodyPr/>
          <a:lstStyle/>
          <a:p>
            <a:r>
              <a:rPr lang="en-GB" sz="3200" dirty="0" smtClean="0"/>
              <a:t>Accounting  for  circulation  changes to  interpret  water  cycle  responses</a:t>
            </a:r>
            <a:endParaRPr lang="en-GB" sz="3200" dirty="0"/>
          </a:p>
        </p:txBody>
      </p:sp>
      <p:sp>
        <p:nvSpPr>
          <p:cNvPr id="3" name="Subtitle 2"/>
          <p:cNvSpPr>
            <a:spLocks noGrp="1"/>
          </p:cNvSpPr>
          <p:nvPr>
            <p:ph type="subTitle" idx="1"/>
          </p:nvPr>
        </p:nvSpPr>
        <p:spPr>
          <a:xfrm>
            <a:off x="395536" y="4725144"/>
            <a:ext cx="8280000" cy="709488"/>
          </a:xfrm>
        </p:spPr>
        <p:txBody>
          <a:bodyPr/>
          <a:lstStyle/>
          <a:p>
            <a:r>
              <a:rPr lang="en-GB" sz="2800" dirty="0" smtClean="0"/>
              <a:t>Richard Allan          </a:t>
            </a:r>
            <a:r>
              <a:rPr lang="en-GB" sz="2400" dirty="0" smtClean="0">
                <a:solidFill>
                  <a:srgbClr val="FF0000"/>
                </a:solidFill>
                <a:hlinkClick r:id="rId2"/>
              </a:rPr>
              <a:t>r.p.allan@reading.ac.uk</a:t>
            </a:r>
            <a:r>
              <a:rPr lang="en-GB" sz="2400" dirty="0" smtClean="0">
                <a:solidFill>
                  <a:srgbClr val="FF0000"/>
                </a:solidFill>
              </a:rPr>
              <a:t> </a:t>
            </a:r>
            <a:r>
              <a:rPr lang="en-GB" sz="2400" dirty="0" smtClean="0"/>
              <a:t>                 </a:t>
            </a:r>
            <a:r>
              <a:rPr lang="en-GB" sz="2400" dirty="0" smtClean="0">
                <a:solidFill>
                  <a:schemeClr val="accent3">
                    <a:lumMod val="60000"/>
                    <a:lumOff val="40000"/>
                  </a:schemeClr>
                </a:solidFill>
              </a:rPr>
              <a:t>@</a:t>
            </a:r>
            <a:r>
              <a:rPr lang="en-GB" sz="2400" dirty="0" err="1" smtClean="0">
                <a:solidFill>
                  <a:schemeClr val="accent3">
                    <a:lumMod val="60000"/>
                    <a:lumOff val="40000"/>
                  </a:schemeClr>
                </a:solidFill>
              </a:rPr>
              <a:t>rpallanuk</a:t>
            </a:r>
            <a:endParaRPr lang="en-GB" sz="2400" dirty="0">
              <a:solidFill>
                <a:schemeClr val="accent3">
                  <a:lumMod val="60000"/>
                  <a:lumOff val="40000"/>
                </a:schemeClr>
              </a:solidFill>
            </a:endParaRPr>
          </a:p>
          <a:p>
            <a:r>
              <a:rPr lang="en-GB" sz="2400" dirty="0" smtClean="0"/>
              <a:t>Thanks to </a:t>
            </a:r>
            <a:r>
              <a:rPr lang="en-GB" sz="2400" dirty="0" err="1" smtClean="0"/>
              <a:t>Chunlei</a:t>
            </a:r>
            <a:r>
              <a:rPr lang="en-GB" sz="2400" dirty="0" smtClean="0"/>
              <a:t> Liu	</a:t>
            </a:r>
            <a:r>
              <a:rPr lang="en-GB" sz="2400" dirty="0"/>
              <a:t> </a:t>
            </a:r>
            <a:endParaRPr lang="en-GB" sz="2400" dirty="0" smtClean="0"/>
          </a:p>
        </p:txBody>
      </p:sp>
      <p:sp>
        <p:nvSpPr>
          <p:cNvPr id="4" name="Slide Number Placeholder 3"/>
          <p:cNvSpPr>
            <a:spLocks noGrp="1"/>
          </p:cNvSpPr>
          <p:nvPr>
            <p:ph type="sldNum" sz="quarter" idx="4"/>
          </p:nvPr>
        </p:nvSpPr>
        <p:spPr/>
        <p:txBody>
          <a:bodyPr/>
          <a:lstStyle/>
          <a:p>
            <a:fld id="{44C01B32-D1A0-401C-8867-70456BBB1E87}" type="slidenum">
              <a:rPr lang="en-GB" altLang="en-US" smtClean="0"/>
              <a:pPr/>
              <a:t>1</a:t>
            </a:fld>
            <a:endParaRPr lang="en-GB" altLang="en-US" dirty="0"/>
          </a:p>
        </p:txBody>
      </p:sp>
      <p:sp>
        <p:nvSpPr>
          <p:cNvPr id="5" name="Text Placeholder 4"/>
          <p:cNvSpPr>
            <a:spLocks noGrp="1"/>
          </p:cNvSpPr>
          <p:nvPr>
            <p:ph type="body" sz="quarter" idx="13"/>
          </p:nvPr>
        </p:nvSpPr>
        <p:spPr>
          <a:xfrm>
            <a:off x="417512" y="0"/>
            <a:ext cx="2858344" cy="651662"/>
          </a:xfrm>
        </p:spPr>
        <p:txBody>
          <a:bodyPr/>
          <a:lstStyle/>
          <a:p>
            <a:r>
              <a:rPr lang="en-GB" dirty="0" smtClean="0"/>
              <a:t>Department of Meteorology</a:t>
            </a:r>
            <a:endParaRPr lang="en-GB" dirty="0"/>
          </a:p>
        </p:txBody>
      </p:sp>
      <p:pic>
        <p:nvPicPr>
          <p:cNvPr id="7" name="Picture Placeholder 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t="11965" b="52112"/>
          <a:stretch/>
        </p:blipFill>
        <p:spPr>
          <a:xfrm>
            <a:off x="0" y="2204864"/>
            <a:ext cx="9144000" cy="2448272"/>
          </a:xfrm>
        </p:spPr>
      </p:pic>
      <p:pic>
        <p:nvPicPr>
          <p:cNvPr id="8" name="Picture 2" descr="NER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5678712"/>
            <a:ext cx="1022829" cy="7115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CEO - National Centre for Earth Observ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5678712"/>
            <a:ext cx="2795309" cy="7115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68112"/>
          <a:stretch/>
        </p:blipFill>
        <p:spPr bwMode="auto">
          <a:xfrm>
            <a:off x="3446874" y="5678712"/>
            <a:ext cx="2781310" cy="71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AutoShape 2" descr="Image result for Met Office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descr="Image result for Met Office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2" name="Picture 8" descr="https://encrypted-tbn3.gstatic.com/images?q=tbn:ANd9GcRIxBHO1z2cm1HBz5XlCMVzlS7TiYMoMQm16FZVWGLQZtfKrXb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24328" y="5678711"/>
            <a:ext cx="774339" cy="71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67045"/>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idx="4294967295"/>
          </p:nvPr>
        </p:nvSpPr>
        <p:spPr>
          <a:xfrm>
            <a:off x="304800" y="309985"/>
            <a:ext cx="7075512" cy="670743"/>
          </a:xfrm>
        </p:spPr>
        <p:txBody>
          <a:bodyPr/>
          <a:lstStyle/>
          <a:p>
            <a:pPr algn="l"/>
            <a:r>
              <a:rPr lang="en-GB" sz="3600" dirty="0">
                <a:solidFill>
                  <a:srgbClr val="0070C0"/>
                </a:solidFill>
                <a:latin typeface="Calibri" pitchFamily="34" charset="0"/>
              </a:rPr>
              <a:t>P</a:t>
            </a:r>
            <a:r>
              <a:rPr lang="en-GB" sz="3600" dirty="0" smtClean="0">
                <a:solidFill>
                  <a:srgbClr val="0070C0"/>
                </a:solidFill>
                <a:latin typeface="Calibri" pitchFamily="34" charset="0"/>
              </a:rPr>
              <a:t>recipitation bias and response by dynamical regime</a:t>
            </a:r>
          </a:p>
        </p:txBody>
      </p:sp>
      <p:grpSp>
        <p:nvGrpSpPr>
          <p:cNvPr id="117763" name="Group 6"/>
          <p:cNvGrpSpPr>
            <a:grpSpLocks/>
          </p:cNvGrpSpPr>
          <p:nvPr/>
        </p:nvGrpSpPr>
        <p:grpSpPr bwMode="auto">
          <a:xfrm>
            <a:off x="4189413" y="4129088"/>
            <a:ext cx="4954588" cy="2805112"/>
            <a:chOff x="2639" y="1641"/>
            <a:chExt cx="3121" cy="1767"/>
          </a:xfrm>
        </p:grpSpPr>
        <p:pic>
          <p:nvPicPr>
            <p:cNvPr id="117764"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354"/>
            <a:stretch/>
          </p:blipFill>
          <p:spPr bwMode="auto">
            <a:xfrm>
              <a:off x="2670" y="1641"/>
              <a:ext cx="3090" cy="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907"/>
            <a:stretch/>
          </p:blipFill>
          <p:spPr bwMode="auto">
            <a:xfrm>
              <a:off x="2639" y="2851"/>
              <a:ext cx="3121" cy="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7767" name="Group 14"/>
          <p:cNvGrpSpPr>
            <a:grpSpLocks/>
          </p:cNvGrpSpPr>
          <p:nvPr/>
        </p:nvGrpSpPr>
        <p:grpSpPr bwMode="auto">
          <a:xfrm>
            <a:off x="4108450" y="1050925"/>
            <a:ext cx="4741863" cy="3063875"/>
            <a:chOff x="2588" y="528"/>
            <a:chExt cx="2987" cy="1930"/>
          </a:xfrm>
        </p:grpSpPr>
        <p:grpSp>
          <p:nvGrpSpPr>
            <p:cNvPr id="117768" name="Group 12"/>
            <p:cNvGrpSpPr>
              <a:grpSpLocks/>
            </p:cNvGrpSpPr>
            <p:nvPr/>
          </p:nvGrpSpPr>
          <p:grpSpPr bwMode="auto">
            <a:xfrm>
              <a:off x="2588" y="735"/>
              <a:ext cx="2987" cy="1723"/>
              <a:chOff x="2588" y="735"/>
              <a:chExt cx="2987" cy="1723"/>
            </a:xfrm>
          </p:grpSpPr>
          <p:pic>
            <p:nvPicPr>
              <p:cNvPr id="11776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8" y="735"/>
                <a:ext cx="383"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0"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8" y="768"/>
                <a:ext cx="2647" cy="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7772" name="Text Box 13"/>
            <p:cNvSpPr txBox="1">
              <a:spLocks noChangeArrowheads="1"/>
            </p:cNvSpPr>
            <p:nvPr/>
          </p:nvSpPr>
          <p:spPr bwMode="auto">
            <a:xfrm>
              <a:off x="2976" y="528"/>
              <a:ext cx="24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800" dirty="0">
                  <a:solidFill>
                    <a:srgbClr val="000000"/>
                  </a:solidFill>
                </a:rPr>
                <a:t>Warmer surface temperature </a:t>
              </a:r>
              <a:r>
                <a:rPr lang="en-GB" sz="1800" dirty="0">
                  <a:solidFill>
                    <a:srgbClr val="000000"/>
                  </a:solidFill>
                  <a:sym typeface="Wingdings" pitchFamily="2" charset="2"/>
                </a:rPr>
                <a:t></a:t>
              </a:r>
              <a:endParaRPr lang="en-GB" sz="1800" dirty="0">
                <a:solidFill>
                  <a:srgbClr val="000000"/>
                </a:solidFill>
              </a:endParaRPr>
            </a:p>
          </p:txBody>
        </p:sp>
      </p:grpSp>
      <p:sp>
        <p:nvSpPr>
          <p:cNvPr id="117773" name="Rectangle 3"/>
          <p:cNvSpPr>
            <a:spLocks noChangeArrowheads="1"/>
          </p:cNvSpPr>
          <p:nvPr/>
        </p:nvSpPr>
        <p:spPr bwMode="auto">
          <a:xfrm>
            <a:off x="251520" y="1340768"/>
            <a:ext cx="3352800" cy="2514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GB" sz="2400" dirty="0">
                <a:solidFill>
                  <a:srgbClr val="000000"/>
                </a:solidFill>
                <a:latin typeface="Calibri" panose="020F0502020204030204" pitchFamily="34" charset="0"/>
              </a:rPr>
              <a:t>Model biases in warm, dry regime </a:t>
            </a:r>
            <a:r>
              <a:rPr lang="en-GB" sz="2400" dirty="0" smtClean="0">
                <a:solidFill>
                  <a:srgbClr val="000000"/>
                </a:solidFill>
                <a:latin typeface="Calibri" panose="020F0502020204030204" pitchFamily="34" charset="0"/>
              </a:rPr>
              <a:t> </a:t>
            </a:r>
            <a:endParaRPr lang="en-GB" sz="2400" dirty="0">
              <a:solidFill>
                <a:srgbClr val="000000"/>
              </a:solidFill>
              <a:latin typeface="Calibri" panose="020F0502020204030204" pitchFamily="34" charset="0"/>
            </a:endParaRPr>
          </a:p>
          <a:p>
            <a:pPr marL="342900" indent="-342900">
              <a:spcBef>
                <a:spcPct val="20000"/>
              </a:spcBef>
              <a:buFontTx/>
              <a:buChar char="•"/>
            </a:pPr>
            <a:r>
              <a:rPr lang="en-GB" sz="2400" dirty="0">
                <a:solidFill>
                  <a:srgbClr val="000000"/>
                </a:solidFill>
                <a:latin typeface="Calibri" panose="020F0502020204030204" pitchFamily="34" charset="0"/>
              </a:rPr>
              <a:t>Strong wet/dry fingerprint in model projections </a:t>
            </a:r>
            <a:r>
              <a:rPr lang="en-GB" sz="2400" dirty="0" smtClean="0">
                <a:solidFill>
                  <a:srgbClr val="000000"/>
                </a:solidFill>
                <a:latin typeface="Calibri" panose="020F0502020204030204" pitchFamily="34" charset="0"/>
              </a:rPr>
              <a:t>(even for land) </a:t>
            </a:r>
            <a:r>
              <a:rPr lang="en-GB" sz="1800" i="1" dirty="0">
                <a:solidFill>
                  <a:srgbClr val="000000"/>
                </a:solidFill>
                <a:latin typeface="Calibri" panose="020F0502020204030204" pitchFamily="34" charset="0"/>
                <a:hlinkClick r:id="rId6"/>
              </a:rPr>
              <a:t>Allan (2012) </a:t>
            </a:r>
            <a:r>
              <a:rPr lang="en-GB" sz="1800" i="1" dirty="0" err="1">
                <a:solidFill>
                  <a:srgbClr val="000000"/>
                </a:solidFill>
                <a:latin typeface="Calibri" panose="020F0502020204030204" pitchFamily="34" charset="0"/>
                <a:hlinkClick r:id="rId6"/>
              </a:rPr>
              <a:t>Clim</a:t>
            </a:r>
            <a:r>
              <a:rPr lang="en-GB" sz="1800" i="1" dirty="0">
                <a:solidFill>
                  <a:srgbClr val="000000"/>
                </a:solidFill>
                <a:latin typeface="Calibri" panose="020F0502020204030204" pitchFamily="34" charset="0"/>
                <a:hlinkClick r:id="rId6"/>
              </a:rPr>
              <a:t>. </a:t>
            </a:r>
            <a:r>
              <a:rPr lang="en-GB" sz="1800" i="1" dirty="0" err="1">
                <a:solidFill>
                  <a:srgbClr val="000000"/>
                </a:solidFill>
                <a:latin typeface="Calibri" panose="020F0502020204030204" pitchFamily="34" charset="0"/>
                <a:hlinkClick r:id="rId6"/>
              </a:rPr>
              <a:t>Dyn</a:t>
            </a:r>
            <a:endParaRPr lang="en-GB" sz="1800" dirty="0">
              <a:solidFill>
                <a:srgbClr val="000000"/>
              </a:solidFill>
              <a:latin typeface="Calibri" panose="020F0502020204030204" pitchFamily="34" charset="0"/>
            </a:endParaRPr>
          </a:p>
        </p:txBody>
      </p:sp>
      <p:sp>
        <p:nvSpPr>
          <p:cNvPr id="117775" name="Line 17"/>
          <p:cNvSpPr>
            <a:spLocks noChangeShapeType="1"/>
          </p:cNvSpPr>
          <p:nvPr/>
        </p:nvSpPr>
        <p:spPr bwMode="auto">
          <a:xfrm>
            <a:off x="3505200" y="3429000"/>
            <a:ext cx="990600" cy="7620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117776" name="Text Box 16"/>
          <p:cNvSpPr txBox="1">
            <a:spLocks noChangeArrowheads="1"/>
          </p:cNvSpPr>
          <p:nvPr/>
        </p:nvSpPr>
        <p:spPr bwMode="auto">
          <a:xfrm>
            <a:off x="702568" y="3789040"/>
            <a:ext cx="3581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i="1" dirty="0" smtClean="0">
                <a:solidFill>
                  <a:srgbClr val="000000"/>
                </a:solidFill>
                <a:hlinkClick r:id="rId6"/>
              </a:rPr>
              <a:t>.</a:t>
            </a:r>
            <a:endParaRPr lang="en-GB" sz="1800" i="1" dirty="0" smtClean="0">
              <a:solidFill>
                <a:srgbClr val="000000"/>
              </a:solidFill>
            </a:endParaRPr>
          </a:p>
        </p:txBody>
      </p:sp>
      <p:pic>
        <p:nvPicPr>
          <p:cNvPr id="2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4492" y="4437112"/>
            <a:ext cx="508182" cy="15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17"/>
          <p:cNvSpPr>
            <a:spLocks noChangeShapeType="1"/>
          </p:cNvSpPr>
          <p:nvPr/>
        </p:nvSpPr>
        <p:spPr bwMode="auto">
          <a:xfrm flipV="1">
            <a:off x="3248026" y="1792635"/>
            <a:ext cx="4276302" cy="193522"/>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endParaRPr>
          </a:p>
        </p:txBody>
      </p:sp>
      <p:sp>
        <p:nvSpPr>
          <p:cNvPr id="19" name="Text Box 9"/>
          <p:cNvSpPr txBox="1">
            <a:spLocks noChangeArrowheads="1"/>
          </p:cNvSpPr>
          <p:nvPr/>
        </p:nvSpPr>
        <p:spPr bwMode="auto">
          <a:xfrm rot="16200000">
            <a:off x="3022351" y="2120231"/>
            <a:ext cx="1897063" cy="338138"/>
          </a:xfrm>
          <a:prstGeom prst="rect">
            <a:avLst/>
          </a:prstGeom>
          <a:solidFill>
            <a:schemeClr val="bg1">
              <a:alpha val="85000"/>
            </a:schemeClr>
          </a:solidFill>
          <a:ln>
            <a:noFill/>
          </a:ln>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600" dirty="0" smtClean="0">
                <a:solidFill>
                  <a:srgbClr val="000000"/>
                </a:solidFill>
                <a:sym typeface="Wingdings" panose="05000000000000000000" pitchFamily="2" charset="2"/>
              </a:rPr>
              <a:t></a:t>
            </a:r>
            <a:r>
              <a:rPr lang="en-GB" sz="1600" dirty="0" smtClean="0">
                <a:solidFill>
                  <a:srgbClr val="000000"/>
                </a:solidFill>
              </a:rPr>
              <a:t>Stronger </a:t>
            </a:r>
            <a:r>
              <a:rPr lang="en-GB" sz="1600" dirty="0">
                <a:solidFill>
                  <a:srgbClr val="000000"/>
                </a:solidFill>
              </a:rPr>
              <a:t>ascent </a:t>
            </a:r>
          </a:p>
        </p:txBody>
      </p:sp>
      <p:pic>
        <p:nvPicPr>
          <p:cNvPr id="2" name="Picture 1"/>
          <p:cNvPicPr>
            <a:picLocks noChangeAspect="1"/>
          </p:cNvPicPr>
          <p:nvPr/>
        </p:nvPicPr>
        <p:blipFill>
          <a:blip r:embed="rId7"/>
          <a:stretch>
            <a:fillRect/>
          </a:stretch>
        </p:blipFill>
        <p:spPr>
          <a:xfrm>
            <a:off x="4139952" y="4475509"/>
            <a:ext cx="4954588" cy="2436682"/>
          </a:xfrm>
          <a:prstGeom prst="rect">
            <a:avLst/>
          </a:prstGeom>
        </p:spPr>
      </p:pic>
      <p:sp>
        <p:nvSpPr>
          <p:cNvPr id="20" name="Text Box 3"/>
          <p:cNvSpPr txBox="1">
            <a:spLocks noChangeArrowheads="1"/>
          </p:cNvSpPr>
          <p:nvPr/>
        </p:nvSpPr>
        <p:spPr bwMode="auto">
          <a:xfrm>
            <a:off x="187282" y="3933056"/>
            <a:ext cx="3279338" cy="25853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20000"/>
              </a:spcBef>
            </a:pPr>
            <a:r>
              <a:rPr lang="en-GB" sz="1800" b="1" dirty="0" smtClean="0">
                <a:solidFill>
                  <a:srgbClr val="000000"/>
                </a:solidFill>
                <a:latin typeface="Calibri" pitchFamily="34" charset="0"/>
              </a:rPr>
              <a:t>Note: </a:t>
            </a:r>
            <a:r>
              <a:rPr lang="en-GB" sz="1800" dirty="0" smtClean="0">
                <a:solidFill>
                  <a:srgbClr val="000000"/>
                </a:solidFill>
                <a:latin typeface="Calibri" pitchFamily="34" charset="0"/>
              </a:rPr>
              <a:t>Since P constrained by energetics to increase more slowly than water vapour and static stability increases, reduced circulation/regional adjustments in circulation likely, e.g.:</a:t>
            </a:r>
            <a:r>
              <a:rPr lang="en-GB" sz="1800" dirty="0">
                <a:solidFill>
                  <a:srgbClr val="000000"/>
                </a:solidFill>
                <a:latin typeface="Calibri" pitchFamily="34" charset="0"/>
              </a:rPr>
              <a:t> </a:t>
            </a:r>
            <a:r>
              <a:rPr lang="en-GB" sz="1800" dirty="0" smtClean="0">
                <a:solidFill>
                  <a:srgbClr val="000000"/>
                </a:solidFill>
                <a:latin typeface="Calibri" pitchFamily="34" charset="0"/>
                <a:hlinkClick r:id="rId8"/>
              </a:rPr>
              <a:t>Bony et al. (2013) Nat </a:t>
            </a:r>
            <a:r>
              <a:rPr lang="en-GB" sz="1800" dirty="0" err="1" smtClean="0">
                <a:solidFill>
                  <a:srgbClr val="000000"/>
                </a:solidFill>
                <a:latin typeface="Calibri" pitchFamily="34" charset="0"/>
                <a:hlinkClick r:id="rId8"/>
              </a:rPr>
              <a:t>Geosci</a:t>
            </a:r>
            <a:r>
              <a:rPr lang="en-GB" sz="1800" dirty="0" smtClean="0">
                <a:solidFill>
                  <a:srgbClr val="000000"/>
                </a:solidFill>
                <a:latin typeface="Calibri" pitchFamily="34" charset="0"/>
                <a:hlinkClick r:id="rId8"/>
              </a:rPr>
              <a:t> </a:t>
            </a:r>
            <a:r>
              <a:rPr lang="en-GB" sz="1800" dirty="0" smtClean="0">
                <a:solidFill>
                  <a:srgbClr val="000000"/>
                </a:solidFill>
                <a:latin typeface="Calibri" pitchFamily="34" charset="0"/>
              </a:rPr>
              <a:t>; </a:t>
            </a:r>
            <a:r>
              <a:rPr lang="en-GB" sz="1800" dirty="0" smtClean="0">
                <a:solidFill>
                  <a:srgbClr val="000000"/>
                </a:solidFill>
                <a:latin typeface="Calibri" pitchFamily="34" charset="0"/>
                <a:hlinkClick r:id="rId9"/>
              </a:rPr>
              <a:t>Chadwick et al. (2012) J </a:t>
            </a:r>
            <a:r>
              <a:rPr lang="en-GB" sz="1800" dirty="0" err="1" smtClean="0">
                <a:solidFill>
                  <a:srgbClr val="000000"/>
                </a:solidFill>
                <a:latin typeface="Calibri" pitchFamily="34" charset="0"/>
                <a:hlinkClick r:id="rId9"/>
              </a:rPr>
              <a:t>Clim</a:t>
            </a:r>
            <a:r>
              <a:rPr lang="en-GB" sz="1800" dirty="0" smtClean="0">
                <a:solidFill>
                  <a:srgbClr val="000000"/>
                </a:solidFill>
                <a:latin typeface="Calibri" pitchFamily="34" charset="0"/>
              </a:rPr>
              <a:t> ; </a:t>
            </a:r>
            <a:r>
              <a:rPr lang="en-GB" sz="1800" dirty="0" err="1" smtClean="0">
                <a:solidFill>
                  <a:srgbClr val="000000"/>
                </a:solidFill>
                <a:latin typeface="Calibri" pitchFamily="34" charset="0"/>
                <a:cs typeface="Arial" pitchFamily="34" charset="0"/>
                <a:hlinkClick r:id="rId10"/>
              </a:rPr>
              <a:t>Zelinka</a:t>
            </a:r>
            <a:r>
              <a:rPr lang="en-GB" sz="1800" dirty="0" smtClean="0">
                <a:solidFill>
                  <a:srgbClr val="000000"/>
                </a:solidFill>
                <a:latin typeface="Calibri" pitchFamily="34" charset="0"/>
                <a:cs typeface="Arial" pitchFamily="34" charset="0"/>
                <a:hlinkClick r:id="rId10"/>
              </a:rPr>
              <a:t> &amp; Hartmann (2010) JGR</a:t>
            </a:r>
            <a:endParaRPr lang="en-GB" sz="1800" dirty="0" smtClean="0">
              <a:solidFill>
                <a:srgbClr val="000000"/>
              </a:solidFill>
              <a:latin typeface="Calibri" pitchFamily="34" charset="0"/>
              <a:cs typeface="Arial" pitchFamily="34" charset="0"/>
            </a:endParaRPr>
          </a:p>
        </p:txBody>
      </p:sp>
      <p:sp>
        <p:nvSpPr>
          <p:cNvPr id="117766" name="Text Box 10"/>
          <p:cNvSpPr txBox="1">
            <a:spLocks noChangeArrowheads="1"/>
          </p:cNvSpPr>
          <p:nvPr/>
        </p:nvSpPr>
        <p:spPr bwMode="auto">
          <a:xfrm rot="-5400000">
            <a:off x="2662104" y="5054392"/>
            <a:ext cx="18970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600" dirty="0" smtClean="0">
                <a:solidFill>
                  <a:srgbClr val="000000"/>
                </a:solidFill>
                <a:sym typeface="Wingdings" panose="05000000000000000000" pitchFamily="2" charset="2"/>
              </a:rPr>
              <a:t></a:t>
            </a:r>
            <a:r>
              <a:rPr lang="en-GB" sz="1600" dirty="0" smtClean="0">
                <a:solidFill>
                  <a:srgbClr val="000000"/>
                </a:solidFill>
              </a:rPr>
              <a:t>Stronger </a:t>
            </a:r>
            <a:r>
              <a:rPr lang="en-GB" sz="1600" dirty="0">
                <a:solidFill>
                  <a:srgbClr val="000000"/>
                </a:solidFill>
              </a:rPr>
              <a:t>ascent </a:t>
            </a:r>
          </a:p>
        </p:txBody>
      </p:sp>
    </p:spTree>
    <p:extLst>
      <p:ext uri="{BB962C8B-B14F-4D97-AF65-F5344CB8AC3E}">
        <p14:creationId xmlns:p14="http://schemas.microsoft.com/office/powerpoint/2010/main" val="294769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395536" y="847300"/>
            <a:ext cx="8201347" cy="301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590872" y="202630"/>
            <a:ext cx="6789440" cy="778098"/>
          </a:xfrm>
          <a:solidFill>
            <a:schemeClr val="bg1"/>
          </a:solidFill>
        </p:spPr>
        <p:txBody>
          <a:bodyPr/>
          <a:lstStyle/>
          <a:p>
            <a:r>
              <a:rPr lang="en-GB" sz="2800" dirty="0" smtClean="0"/>
              <a:t>Probability distribution approach</a:t>
            </a:r>
            <a:br>
              <a:rPr lang="en-GB" sz="2800" dirty="0" smtClean="0"/>
            </a:br>
            <a:r>
              <a:rPr lang="en-GB" sz="2800" dirty="0" smtClean="0"/>
              <a:t>to precipitation extremes</a:t>
            </a:r>
            <a:endParaRPr lang="en-GB" sz="2800" dirty="0"/>
          </a:p>
        </p:txBody>
      </p:sp>
      <p:sp>
        <p:nvSpPr>
          <p:cNvPr id="5" name="TextBox 4"/>
          <p:cNvSpPr txBox="1"/>
          <p:nvPr/>
        </p:nvSpPr>
        <p:spPr>
          <a:xfrm>
            <a:off x="1187624" y="1268760"/>
            <a:ext cx="1944216" cy="646331"/>
          </a:xfrm>
          <a:prstGeom prst="rect">
            <a:avLst/>
          </a:prstGeom>
          <a:noFill/>
        </p:spPr>
        <p:txBody>
          <a:bodyPr wrap="square" rtlCol="0">
            <a:spAutoFit/>
          </a:bodyPr>
          <a:lstStyle/>
          <a:p>
            <a:pPr lvl="0">
              <a:spcBef>
                <a:spcPct val="50000"/>
              </a:spcBef>
            </a:pPr>
            <a:r>
              <a:rPr lang="en-GB" sz="1800" dirty="0" smtClean="0">
                <a:solidFill>
                  <a:srgbClr val="000000"/>
                </a:solidFill>
                <a:latin typeface="Calibri" pitchFamily="34" charset="0"/>
                <a:hlinkClick r:id="rId4"/>
              </a:rPr>
              <a:t>Allan </a:t>
            </a:r>
            <a:r>
              <a:rPr lang="en-GB" sz="1800" dirty="0">
                <a:solidFill>
                  <a:srgbClr val="000000"/>
                </a:solidFill>
                <a:latin typeface="Calibri" pitchFamily="34" charset="0"/>
                <a:hlinkClick r:id="rId4"/>
              </a:rPr>
              <a:t>et al. (</a:t>
            </a:r>
            <a:r>
              <a:rPr lang="en-GB" sz="1800" dirty="0" smtClean="0">
                <a:solidFill>
                  <a:srgbClr val="000000"/>
                </a:solidFill>
                <a:latin typeface="Calibri" pitchFamily="34" charset="0"/>
                <a:hlinkClick r:id="rId4"/>
              </a:rPr>
              <a:t>2014) </a:t>
            </a:r>
            <a:r>
              <a:rPr lang="en-GB" sz="1800" dirty="0" err="1">
                <a:solidFill>
                  <a:srgbClr val="000000"/>
                </a:solidFill>
                <a:latin typeface="Calibri" pitchFamily="34" charset="0"/>
                <a:hlinkClick r:id="rId4"/>
              </a:rPr>
              <a:t>Surv</a:t>
            </a:r>
            <a:r>
              <a:rPr lang="en-GB" sz="1800" dirty="0">
                <a:solidFill>
                  <a:srgbClr val="000000"/>
                </a:solidFill>
                <a:latin typeface="Calibri" pitchFamily="34" charset="0"/>
                <a:hlinkClick r:id="rId4"/>
              </a:rPr>
              <a:t>. </a:t>
            </a:r>
            <a:r>
              <a:rPr lang="en-GB" sz="1800" dirty="0" err="1" smtClean="0">
                <a:solidFill>
                  <a:srgbClr val="000000"/>
                </a:solidFill>
                <a:latin typeface="Calibri" pitchFamily="34" charset="0"/>
                <a:hlinkClick r:id="rId4"/>
              </a:rPr>
              <a:t>Geophys</a:t>
            </a:r>
            <a:endParaRPr lang="en-GB" sz="1800" dirty="0">
              <a:solidFill>
                <a:srgbClr val="000000"/>
              </a:solidFill>
              <a:latin typeface="Calibri" pitchFamily="34" charset="0"/>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9714"/>
          <a:stretch/>
        </p:blipFill>
        <p:spPr bwMode="auto">
          <a:xfrm>
            <a:off x="392758" y="3672886"/>
            <a:ext cx="8204125" cy="620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12875" y="2204864"/>
            <a:ext cx="2520280" cy="461665"/>
          </a:xfrm>
          <a:prstGeom prst="rect">
            <a:avLst/>
          </a:prstGeom>
          <a:solidFill>
            <a:schemeClr val="bg1"/>
          </a:solidFill>
          <a:scene3d>
            <a:camera prst="orthographicFront">
              <a:rot lat="0" lon="0" rev="5400000"/>
            </a:camera>
            <a:lightRig rig="threePt" dir="t"/>
          </a:scene3d>
        </p:spPr>
        <p:txBody>
          <a:bodyPr wrap="square" rtlCol="0">
            <a:spAutoFit/>
          </a:bodyPr>
          <a:lstStyle/>
          <a:p>
            <a:r>
              <a:rPr lang="en-GB" sz="2400" dirty="0" err="1" smtClean="0">
                <a:solidFill>
                  <a:schemeClr val="tx1"/>
                </a:solidFill>
                <a:latin typeface="Calibri" pitchFamily="34" charset="0"/>
              </a:rPr>
              <a:t>dP</a:t>
            </a:r>
            <a:r>
              <a:rPr lang="en-GB" sz="2400" dirty="0" smtClean="0">
                <a:solidFill>
                  <a:schemeClr val="tx1"/>
                </a:solidFill>
                <a:latin typeface="Calibri" pitchFamily="34" charset="0"/>
              </a:rPr>
              <a:t>/</a:t>
            </a:r>
            <a:r>
              <a:rPr lang="en-GB" sz="2400" dirty="0" err="1" smtClean="0">
                <a:solidFill>
                  <a:schemeClr val="tx1"/>
                </a:solidFill>
                <a:latin typeface="Calibri" pitchFamily="34" charset="0"/>
              </a:rPr>
              <a:t>dT</a:t>
            </a:r>
            <a:r>
              <a:rPr lang="en-GB" sz="2400" dirty="0" smtClean="0">
                <a:solidFill>
                  <a:schemeClr val="tx1"/>
                </a:solidFill>
                <a:latin typeface="Calibri" pitchFamily="34" charset="0"/>
              </a:rPr>
              <a:t> (%) </a:t>
            </a:r>
            <a:r>
              <a:rPr lang="en-GB" sz="2400" dirty="0" smtClean="0">
                <a:solidFill>
                  <a:srgbClr val="FF0000"/>
                </a:solidFill>
                <a:latin typeface="Calibri" pitchFamily="34" charset="0"/>
              </a:rPr>
              <a:t>Tropics</a:t>
            </a:r>
          </a:p>
        </p:txBody>
      </p:sp>
      <p:sp>
        <p:nvSpPr>
          <p:cNvPr id="10" name="Content Placeholder 3"/>
          <p:cNvSpPr txBox="1">
            <a:spLocks/>
          </p:cNvSpPr>
          <p:nvPr/>
        </p:nvSpPr>
        <p:spPr>
          <a:xfrm>
            <a:off x="547265" y="4437112"/>
            <a:ext cx="8345215" cy="201622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800" kern="0" dirty="0" smtClean="0">
                <a:latin typeface="Calibri" panose="020F0502020204030204" pitchFamily="34" charset="0"/>
              </a:rPr>
              <a:t>5-day means (observations and simulations)</a:t>
            </a:r>
            <a:endParaRPr lang="en-GB" sz="2800" dirty="0"/>
          </a:p>
          <a:p>
            <a:pPr marL="0" indent="0">
              <a:buNone/>
            </a:pPr>
            <a:r>
              <a:rPr lang="en-GB" sz="2000" b="1" dirty="0" smtClean="0">
                <a:solidFill>
                  <a:schemeClr val="accent2"/>
                </a:solidFill>
                <a:latin typeface="Calibri" panose="020F0502020204030204" pitchFamily="34" charset="0"/>
              </a:rPr>
              <a:t>①</a:t>
            </a:r>
            <a:r>
              <a:rPr lang="en-GB" sz="2000" dirty="0" smtClean="0">
                <a:latin typeface="Calibri" panose="020F0502020204030204" pitchFamily="34" charset="0"/>
              </a:rPr>
              <a:t> More </a:t>
            </a:r>
            <a:r>
              <a:rPr lang="en-GB" sz="2000" dirty="0" err="1">
                <a:latin typeface="Calibri" panose="020F0502020204030204" pitchFamily="34" charset="0"/>
              </a:rPr>
              <a:t>positve</a:t>
            </a:r>
            <a:r>
              <a:rPr lang="en-GB" sz="2000" dirty="0">
                <a:latin typeface="Calibri" panose="020F0502020204030204" pitchFamily="34" charset="0"/>
              </a:rPr>
              <a:t> </a:t>
            </a:r>
            <a:r>
              <a:rPr lang="en-GB" sz="2000" dirty="0" err="1">
                <a:latin typeface="Calibri" panose="020F0502020204030204" pitchFamily="34" charset="0"/>
              </a:rPr>
              <a:t>dP</a:t>
            </a:r>
            <a:r>
              <a:rPr lang="en-GB" sz="2000" dirty="0">
                <a:latin typeface="Calibri" panose="020F0502020204030204" pitchFamily="34" charset="0"/>
              </a:rPr>
              <a:t>/</a:t>
            </a:r>
            <a:r>
              <a:rPr lang="en-GB" sz="2000" dirty="0" err="1">
                <a:latin typeface="Calibri" panose="020F0502020204030204" pitchFamily="34" charset="0"/>
              </a:rPr>
              <a:t>dT</a:t>
            </a:r>
            <a:r>
              <a:rPr lang="en-GB" sz="2000" dirty="0">
                <a:latin typeface="Calibri" panose="020F0502020204030204" pitchFamily="34" charset="0"/>
              </a:rPr>
              <a:t> for heavier percentiles (</a:t>
            </a:r>
            <a:r>
              <a:rPr lang="en-GB" sz="2000" dirty="0" smtClean="0">
                <a:latin typeface="Calibri" panose="020F0502020204030204" pitchFamily="34" charset="0"/>
              </a:rPr>
              <a:t>observations &amp; </a:t>
            </a:r>
            <a:r>
              <a:rPr lang="en-GB" sz="2000" dirty="0">
                <a:latin typeface="Calibri" panose="020F0502020204030204" pitchFamily="34" charset="0"/>
              </a:rPr>
              <a:t>models</a:t>
            </a:r>
            <a:r>
              <a:rPr lang="en-GB" sz="2000" dirty="0" smtClean="0">
                <a:latin typeface="Calibri" panose="020F0502020204030204" pitchFamily="34" charset="0"/>
              </a:rPr>
              <a:t>)</a:t>
            </a:r>
            <a:endParaRPr lang="en-GB" sz="2000" dirty="0">
              <a:latin typeface="Calibri" panose="020F0502020204030204" pitchFamily="34" charset="0"/>
            </a:endParaRPr>
          </a:p>
          <a:p>
            <a:pPr marL="0" indent="0">
              <a:buNone/>
            </a:pPr>
            <a:r>
              <a:rPr lang="en-GB" sz="2000" b="1" dirty="0" smtClean="0">
                <a:solidFill>
                  <a:srgbClr val="00B0F0"/>
                </a:solidFill>
                <a:latin typeface="Calibri" panose="020F0502020204030204" pitchFamily="34" charset="0"/>
              </a:rPr>
              <a:t>②</a:t>
            </a:r>
            <a:r>
              <a:rPr lang="en-GB" sz="2000" dirty="0" smtClean="0">
                <a:latin typeface="Calibri" panose="020F0502020204030204" pitchFamily="34" charset="0"/>
              </a:rPr>
              <a:t> Observations have more positive sensitivity over the ocean</a:t>
            </a:r>
          </a:p>
          <a:p>
            <a:pPr marL="0" indent="0">
              <a:buNone/>
            </a:pPr>
            <a:r>
              <a:rPr lang="en-GB" sz="2000" b="1" dirty="0" smtClean="0">
                <a:solidFill>
                  <a:srgbClr val="FF0000"/>
                </a:solidFill>
                <a:latin typeface="Calibri" panose="020F0502020204030204" pitchFamily="34" charset="0"/>
              </a:rPr>
              <a:t>③</a:t>
            </a:r>
            <a:r>
              <a:rPr lang="en-GB" sz="2000" dirty="0" smtClean="0">
                <a:latin typeface="Calibri" panose="020F0502020204030204" pitchFamily="34" charset="0"/>
              </a:rPr>
              <a:t> Mostly </a:t>
            </a:r>
            <a:r>
              <a:rPr lang="en-GB" sz="2000" dirty="0">
                <a:latin typeface="Calibri" panose="020F0502020204030204" pitchFamily="34" charset="0"/>
              </a:rPr>
              <a:t>negative </a:t>
            </a:r>
            <a:r>
              <a:rPr lang="en-GB" sz="2000" dirty="0" err="1">
                <a:latin typeface="Calibri" panose="020F0502020204030204" pitchFamily="34" charset="0"/>
              </a:rPr>
              <a:t>dP</a:t>
            </a:r>
            <a:r>
              <a:rPr lang="en-GB" sz="2000" dirty="0">
                <a:latin typeface="Calibri" panose="020F0502020204030204" pitchFamily="34" charset="0"/>
              </a:rPr>
              <a:t>/</a:t>
            </a:r>
            <a:r>
              <a:rPr lang="en-GB" sz="2000" dirty="0" err="1">
                <a:latin typeface="Calibri" panose="020F0502020204030204" pitchFamily="34" charset="0"/>
              </a:rPr>
              <a:t>dT</a:t>
            </a:r>
            <a:r>
              <a:rPr lang="en-GB" sz="2000" dirty="0">
                <a:latin typeface="Calibri" panose="020F0502020204030204" pitchFamily="34" charset="0"/>
              </a:rPr>
              <a:t> for all percentiles </a:t>
            </a:r>
            <a:r>
              <a:rPr lang="en-GB" sz="2000" dirty="0" smtClean="0">
                <a:latin typeface="Calibri" panose="020F0502020204030204" pitchFamily="34" charset="0"/>
              </a:rPr>
              <a:t>over land due </a:t>
            </a:r>
            <a:r>
              <a:rPr lang="en-GB" sz="2000" dirty="0">
                <a:latin typeface="Calibri" panose="020F0502020204030204" pitchFamily="34" charset="0"/>
              </a:rPr>
              <a:t>to less rainfall over land </a:t>
            </a:r>
            <a:r>
              <a:rPr lang="en-GB" sz="2000" dirty="0" smtClean="0">
                <a:latin typeface="Calibri" panose="020F0502020204030204" pitchFamily="34" charset="0"/>
              </a:rPr>
              <a:t>during </a:t>
            </a:r>
            <a:r>
              <a:rPr lang="en-GB" sz="2000" dirty="0">
                <a:latin typeface="Calibri" panose="020F0502020204030204" pitchFamily="34" charset="0"/>
              </a:rPr>
              <a:t>El </a:t>
            </a:r>
            <a:r>
              <a:rPr lang="en-GB" sz="2000" dirty="0" smtClean="0">
                <a:latin typeface="Calibri" panose="020F0502020204030204" pitchFamily="34" charset="0"/>
              </a:rPr>
              <a:t>Niño </a:t>
            </a:r>
            <a:r>
              <a:rPr lang="en-GB" sz="2000" dirty="0">
                <a:latin typeface="Calibri" panose="020F0502020204030204" pitchFamily="34" charset="0"/>
              </a:rPr>
              <a:t>when warmer tropical </a:t>
            </a:r>
            <a:r>
              <a:rPr lang="en-GB" sz="2000" dirty="0" smtClean="0">
                <a:latin typeface="Calibri" panose="020F0502020204030204" pitchFamily="34" charset="0"/>
              </a:rPr>
              <a:t>mean Temperatures</a:t>
            </a:r>
            <a:endParaRPr lang="en-GB" sz="2000" dirty="0">
              <a:latin typeface="Calibri" panose="020F0502020204030204" pitchFamily="34" charset="0"/>
            </a:endParaRPr>
          </a:p>
          <a:p>
            <a:endParaRPr lang="en-GB" sz="2800" kern="0" dirty="0">
              <a:latin typeface="Calibri" panose="020F0502020204030204" pitchFamily="34" charset="0"/>
            </a:endParaRPr>
          </a:p>
        </p:txBody>
      </p:sp>
      <p:sp>
        <p:nvSpPr>
          <p:cNvPr id="12" name="TextBox 11"/>
          <p:cNvSpPr txBox="1"/>
          <p:nvPr/>
        </p:nvSpPr>
        <p:spPr>
          <a:xfrm>
            <a:off x="7236296" y="2448552"/>
            <a:ext cx="504056" cy="461665"/>
          </a:xfrm>
          <a:prstGeom prst="rect">
            <a:avLst/>
          </a:prstGeom>
          <a:noFill/>
        </p:spPr>
        <p:txBody>
          <a:bodyPr wrap="square" rtlCol="0">
            <a:spAutoFit/>
          </a:bodyPr>
          <a:lstStyle/>
          <a:p>
            <a:r>
              <a:rPr lang="en-GB" sz="2400" b="1" dirty="0" smtClean="0">
                <a:solidFill>
                  <a:srgbClr val="FF0000"/>
                </a:solidFill>
                <a:latin typeface="Calibri" pitchFamily="34" charset="0"/>
              </a:rPr>
              <a:t>③</a:t>
            </a:r>
          </a:p>
        </p:txBody>
      </p:sp>
      <p:sp>
        <p:nvSpPr>
          <p:cNvPr id="14" name="TextBox 13"/>
          <p:cNvSpPr txBox="1"/>
          <p:nvPr/>
        </p:nvSpPr>
        <p:spPr>
          <a:xfrm>
            <a:off x="2699792" y="2420888"/>
            <a:ext cx="504056" cy="461665"/>
          </a:xfrm>
          <a:prstGeom prst="rect">
            <a:avLst/>
          </a:prstGeom>
          <a:noFill/>
        </p:spPr>
        <p:txBody>
          <a:bodyPr wrap="square" rtlCol="0">
            <a:spAutoFit/>
          </a:bodyPr>
          <a:lstStyle/>
          <a:p>
            <a:r>
              <a:rPr lang="en-GB" sz="2400" b="1" dirty="0" smtClean="0">
                <a:solidFill>
                  <a:schemeClr val="accent2"/>
                </a:solidFill>
                <a:latin typeface="Calibri" pitchFamily="34" charset="0"/>
              </a:rPr>
              <a:t>①</a:t>
            </a:r>
          </a:p>
        </p:txBody>
      </p:sp>
      <p:sp>
        <p:nvSpPr>
          <p:cNvPr id="15" name="TextBox 14"/>
          <p:cNvSpPr txBox="1"/>
          <p:nvPr/>
        </p:nvSpPr>
        <p:spPr>
          <a:xfrm>
            <a:off x="3779912" y="1239143"/>
            <a:ext cx="504056" cy="461665"/>
          </a:xfrm>
          <a:prstGeom prst="rect">
            <a:avLst/>
          </a:prstGeom>
          <a:noFill/>
        </p:spPr>
        <p:txBody>
          <a:bodyPr wrap="square" rtlCol="0">
            <a:spAutoFit/>
          </a:bodyPr>
          <a:lstStyle/>
          <a:p>
            <a:r>
              <a:rPr lang="en-GB" sz="2400" b="1" dirty="0" smtClean="0">
                <a:solidFill>
                  <a:srgbClr val="00B0F0"/>
                </a:solidFill>
                <a:latin typeface="Calibri" pitchFamily="34" charset="0"/>
              </a:rPr>
              <a:t>②</a:t>
            </a:r>
          </a:p>
        </p:txBody>
      </p:sp>
      <p:sp>
        <p:nvSpPr>
          <p:cNvPr id="13" name="Rectangle 12"/>
          <p:cNvSpPr/>
          <p:nvPr/>
        </p:nvSpPr>
        <p:spPr bwMode="auto">
          <a:xfrm>
            <a:off x="4427984" y="3312000"/>
            <a:ext cx="1080120" cy="32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cxnSp>
        <p:nvCxnSpPr>
          <p:cNvPr id="19" name="Straight Connector 18"/>
          <p:cNvCxnSpPr/>
          <p:nvPr/>
        </p:nvCxnSpPr>
        <p:spPr bwMode="auto">
          <a:xfrm flipV="1">
            <a:off x="395536" y="2838128"/>
            <a:ext cx="0" cy="230832"/>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2" name="TextBox 1"/>
          <p:cNvSpPr txBox="1"/>
          <p:nvPr/>
        </p:nvSpPr>
        <p:spPr>
          <a:xfrm>
            <a:off x="4355976" y="3306470"/>
            <a:ext cx="1224136" cy="338554"/>
          </a:xfrm>
          <a:prstGeom prst="rect">
            <a:avLst/>
          </a:prstGeom>
          <a:noFill/>
        </p:spPr>
        <p:txBody>
          <a:bodyPr wrap="square" rtlCol="0">
            <a:spAutoFit/>
          </a:bodyPr>
          <a:lstStyle/>
          <a:p>
            <a:r>
              <a:rPr lang="en-GB" sz="1600" dirty="0" smtClean="0">
                <a:solidFill>
                  <a:schemeClr val="tx2"/>
                </a:solidFill>
                <a:latin typeface="Arial" panose="020B0604020202020204" pitchFamily="34" charset="0"/>
                <a:cs typeface="Arial" panose="020B0604020202020204" pitchFamily="34" charset="0"/>
              </a:rPr>
              <a:t> 1998-2008</a:t>
            </a:r>
          </a:p>
        </p:txBody>
      </p:sp>
    </p:spTree>
    <p:extLst>
      <p:ext uri="{BB962C8B-B14F-4D97-AF65-F5344CB8AC3E}">
        <p14:creationId xmlns:p14="http://schemas.microsoft.com/office/powerpoint/2010/main" val="2653300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395536" y="847300"/>
            <a:ext cx="8201347" cy="301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381871" y="1268760"/>
            <a:ext cx="8201347"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87624" y="1268760"/>
            <a:ext cx="1944216" cy="646331"/>
          </a:xfrm>
          <a:prstGeom prst="rect">
            <a:avLst/>
          </a:prstGeom>
          <a:noFill/>
        </p:spPr>
        <p:txBody>
          <a:bodyPr wrap="square" rtlCol="0">
            <a:spAutoFit/>
          </a:bodyPr>
          <a:lstStyle/>
          <a:p>
            <a:pPr lvl="0">
              <a:spcBef>
                <a:spcPct val="50000"/>
              </a:spcBef>
            </a:pPr>
            <a:r>
              <a:rPr lang="en-GB" sz="1800" dirty="0" smtClean="0">
                <a:solidFill>
                  <a:srgbClr val="000000"/>
                </a:solidFill>
                <a:latin typeface="Calibri" pitchFamily="34" charset="0"/>
                <a:hlinkClick r:id="rId4"/>
              </a:rPr>
              <a:t>Allan </a:t>
            </a:r>
            <a:r>
              <a:rPr lang="en-GB" sz="1800" dirty="0">
                <a:solidFill>
                  <a:srgbClr val="000000"/>
                </a:solidFill>
                <a:latin typeface="Calibri" pitchFamily="34" charset="0"/>
                <a:hlinkClick r:id="rId4"/>
              </a:rPr>
              <a:t>et al. (</a:t>
            </a:r>
            <a:r>
              <a:rPr lang="en-GB" sz="1800" dirty="0" smtClean="0">
                <a:solidFill>
                  <a:srgbClr val="000000"/>
                </a:solidFill>
                <a:latin typeface="Calibri" pitchFamily="34" charset="0"/>
                <a:hlinkClick r:id="rId4"/>
              </a:rPr>
              <a:t>2014) </a:t>
            </a:r>
            <a:r>
              <a:rPr lang="en-GB" sz="1800" dirty="0" err="1">
                <a:solidFill>
                  <a:srgbClr val="000000"/>
                </a:solidFill>
                <a:latin typeface="Calibri" pitchFamily="34" charset="0"/>
                <a:hlinkClick r:id="rId4"/>
              </a:rPr>
              <a:t>Surv</a:t>
            </a:r>
            <a:r>
              <a:rPr lang="en-GB" sz="1800" dirty="0">
                <a:solidFill>
                  <a:srgbClr val="000000"/>
                </a:solidFill>
                <a:latin typeface="Calibri" pitchFamily="34" charset="0"/>
                <a:hlinkClick r:id="rId4"/>
              </a:rPr>
              <a:t>. </a:t>
            </a:r>
            <a:r>
              <a:rPr lang="en-GB" sz="1800" dirty="0" err="1" smtClean="0">
                <a:solidFill>
                  <a:srgbClr val="000000"/>
                </a:solidFill>
                <a:latin typeface="Calibri" pitchFamily="34" charset="0"/>
                <a:hlinkClick r:id="rId4"/>
              </a:rPr>
              <a:t>Geophys</a:t>
            </a:r>
            <a:endParaRPr lang="en-GB" sz="1800" dirty="0">
              <a:solidFill>
                <a:srgbClr val="000000"/>
              </a:solidFill>
              <a:latin typeface="Calibri" pitchFamily="34" charset="0"/>
            </a:endParaRPr>
          </a:p>
        </p:txBody>
      </p:sp>
      <p:sp>
        <p:nvSpPr>
          <p:cNvPr id="8" name="TextBox 7"/>
          <p:cNvSpPr txBox="1"/>
          <p:nvPr/>
        </p:nvSpPr>
        <p:spPr>
          <a:xfrm>
            <a:off x="-712875" y="2204864"/>
            <a:ext cx="2520280" cy="461665"/>
          </a:xfrm>
          <a:prstGeom prst="rect">
            <a:avLst/>
          </a:prstGeom>
          <a:solidFill>
            <a:schemeClr val="bg1"/>
          </a:solidFill>
          <a:scene3d>
            <a:camera prst="orthographicFront">
              <a:rot lat="0" lon="0" rev="5400000"/>
            </a:camera>
            <a:lightRig rig="threePt" dir="t"/>
          </a:scene3d>
        </p:spPr>
        <p:txBody>
          <a:bodyPr wrap="square" rtlCol="0">
            <a:spAutoFit/>
          </a:bodyPr>
          <a:lstStyle/>
          <a:p>
            <a:r>
              <a:rPr lang="en-GB" sz="2400" dirty="0" err="1" smtClean="0">
                <a:solidFill>
                  <a:schemeClr val="tx1"/>
                </a:solidFill>
                <a:latin typeface="Calibri" pitchFamily="34" charset="0"/>
              </a:rPr>
              <a:t>dP</a:t>
            </a:r>
            <a:r>
              <a:rPr lang="en-GB" sz="2400" dirty="0" smtClean="0">
                <a:solidFill>
                  <a:schemeClr val="tx1"/>
                </a:solidFill>
                <a:latin typeface="Calibri" pitchFamily="34" charset="0"/>
              </a:rPr>
              <a:t>/</a:t>
            </a:r>
            <a:r>
              <a:rPr lang="en-GB" sz="2400" dirty="0" err="1" smtClean="0">
                <a:solidFill>
                  <a:schemeClr val="tx1"/>
                </a:solidFill>
                <a:latin typeface="Calibri" pitchFamily="34" charset="0"/>
              </a:rPr>
              <a:t>dT</a:t>
            </a:r>
            <a:r>
              <a:rPr lang="en-GB" sz="2400" dirty="0" smtClean="0">
                <a:solidFill>
                  <a:schemeClr val="tx1"/>
                </a:solidFill>
                <a:latin typeface="Calibri" pitchFamily="34" charset="0"/>
              </a:rPr>
              <a:t> (%) </a:t>
            </a:r>
            <a:r>
              <a:rPr lang="en-GB" sz="2400" dirty="0" smtClean="0">
                <a:solidFill>
                  <a:srgbClr val="FF0000"/>
                </a:solidFill>
                <a:latin typeface="Calibri" pitchFamily="34" charset="0"/>
              </a:rPr>
              <a:t>Tropics</a:t>
            </a:r>
          </a:p>
        </p:txBody>
      </p:sp>
      <p:sp>
        <p:nvSpPr>
          <p:cNvPr id="9" name="Content Placeholder 3"/>
          <p:cNvSpPr txBox="1">
            <a:spLocks/>
          </p:cNvSpPr>
          <p:nvPr/>
        </p:nvSpPr>
        <p:spPr>
          <a:xfrm>
            <a:off x="547265" y="4221088"/>
            <a:ext cx="8489231" cy="2636912"/>
          </a:xfrm>
          <a:prstGeom prst="rect">
            <a:avLst/>
          </a:prstGeom>
          <a:solidFill>
            <a:schemeClr val="bg1"/>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sz="2000" b="1" dirty="0" smtClean="0">
                <a:solidFill>
                  <a:schemeClr val="accent2"/>
                </a:solidFill>
                <a:latin typeface="Calibri" panose="020F0502020204030204" pitchFamily="34" charset="0"/>
              </a:rPr>
              <a:t>①</a:t>
            </a:r>
            <a:r>
              <a:rPr lang="en-GB" sz="2000" dirty="0" smtClean="0">
                <a:latin typeface="Calibri" panose="020F0502020204030204" pitchFamily="34" charset="0"/>
              </a:rPr>
              <a:t> Smaller </a:t>
            </a:r>
            <a:r>
              <a:rPr lang="en-GB" sz="2000" dirty="0" err="1" smtClean="0">
                <a:latin typeface="Calibri" panose="020F0502020204030204" pitchFamily="34" charset="0"/>
              </a:rPr>
              <a:t>dP</a:t>
            </a:r>
            <a:r>
              <a:rPr lang="en-GB" sz="2000" dirty="0" smtClean="0">
                <a:latin typeface="Calibri" panose="020F0502020204030204" pitchFamily="34" charset="0"/>
              </a:rPr>
              <a:t>/</a:t>
            </a:r>
            <a:r>
              <a:rPr lang="en-GB" sz="2000" dirty="0" err="1" smtClean="0">
                <a:latin typeface="Calibri" panose="020F0502020204030204" pitchFamily="34" charset="0"/>
              </a:rPr>
              <a:t>dT</a:t>
            </a:r>
            <a:r>
              <a:rPr lang="en-GB" sz="2000" dirty="0" smtClean="0">
                <a:latin typeface="Calibri" panose="020F0502020204030204" pitchFamily="34" charset="0"/>
              </a:rPr>
              <a:t> sensitivity for coupled simulations (</a:t>
            </a:r>
            <a:r>
              <a:rPr lang="en-GB" sz="2000" b="1" dirty="0" smtClean="0">
                <a:solidFill>
                  <a:srgbClr val="002060"/>
                </a:solidFill>
                <a:latin typeface="Calibri" panose="020F0502020204030204" pitchFamily="34" charset="0"/>
              </a:rPr>
              <a:t>historical</a:t>
            </a:r>
            <a:r>
              <a:rPr lang="en-GB" sz="2000" dirty="0">
                <a:latin typeface="Calibri" panose="020F0502020204030204" pitchFamily="34" charset="0"/>
              </a:rPr>
              <a:t> </a:t>
            </a:r>
            <a:r>
              <a:rPr lang="en-GB" sz="2000" dirty="0" err="1">
                <a:latin typeface="Calibri" panose="020F0502020204030204" pitchFamily="34" charset="0"/>
              </a:rPr>
              <a:t>vs</a:t>
            </a:r>
            <a:r>
              <a:rPr lang="en-GB" sz="2000" b="1" dirty="0" smtClean="0">
                <a:solidFill>
                  <a:schemeClr val="accent2"/>
                </a:solidFill>
                <a:latin typeface="Calibri" panose="020F0502020204030204" pitchFamily="34" charset="0"/>
              </a:rPr>
              <a:t> </a:t>
            </a:r>
            <a:r>
              <a:rPr lang="en-GB" sz="2000" b="1" dirty="0" err="1" smtClean="0">
                <a:solidFill>
                  <a:srgbClr val="00B050"/>
                </a:solidFill>
                <a:latin typeface="Calibri" panose="020F0502020204030204" pitchFamily="34" charset="0"/>
              </a:rPr>
              <a:t>amip</a:t>
            </a:r>
            <a:r>
              <a:rPr lang="en-GB" sz="2000" dirty="0" smtClean="0">
                <a:latin typeface="Calibri" panose="020F0502020204030204" pitchFamily="34" charset="0"/>
              </a:rPr>
              <a:t>)</a:t>
            </a:r>
          </a:p>
          <a:p>
            <a:pPr marL="0" indent="0">
              <a:buNone/>
            </a:pPr>
            <a:r>
              <a:rPr lang="en-GB" sz="2000" b="1" dirty="0" smtClean="0">
                <a:solidFill>
                  <a:srgbClr val="00B0F0"/>
                </a:solidFill>
                <a:latin typeface="Calibri" panose="020F0502020204030204" pitchFamily="34" charset="0"/>
              </a:rPr>
              <a:t>②</a:t>
            </a:r>
            <a:r>
              <a:rPr lang="en-GB" sz="2000" dirty="0" smtClean="0">
                <a:latin typeface="Calibri" panose="020F0502020204030204" pitchFamily="34" charset="0"/>
              </a:rPr>
              <a:t> Smaller </a:t>
            </a:r>
            <a:r>
              <a:rPr lang="en-GB" sz="2000" dirty="0" err="1" smtClean="0">
                <a:latin typeface="Calibri" panose="020F0502020204030204" pitchFamily="34" charset="0"/>
              </a:rPr>
              <a:t>dP</a:t>
            </a:r>
            <a:r>
              <a:rPr lang="en-GB" sz="2000" dirty="0" smtClean="0">
                <a:latin typeface="Calibri" panose="020F0502020204030204" pitchFamily="34" charset="0"/>
              </a:rPr>
              <a:t>/</a:t>
            </a:r>
            <a:r>
              <a:rPr lang="en-GB" sz="2000" dirty="0" err="1" smtClean="0">
                <a:latin typeface="Calibri" panose="020F0502020204030204" pitchFamily="34" charset="0"/>
              </a:rPr>
              <a:t>dT</a:t>
            </a:r>
            <a:r>
              <a:rPr lang="en-GB" sz="2000" dirty="0" smtClean="0">
                <a:latin typeface="Calibri" panose="020F0502020204030204" pitchFamily="34" charset="0"/>
              </a:rPr>
              <a:t> sensitivity under climate change (</a:t>
            </a:r>
            <a:r>
              <a:rPr lang="en-GB" sz="2000" b="1" dirty="0" smtClean="0">
                <a:solidFill>
                  <a:srgbClr val="002060"/>
                </a:solidFill>
                <a:latin typeface="Calibri" panose="020F0502020204030204" pitchFamily="34" charset="0"/>
              </a:rPr>
              <a:t>historical</a:t>
            </a:r>
            <a:r>
              <a:rPr lang="en-GB" sz="2000" dirty="0" smtClean="0">
                <a:latin typeface="Calibri" panose="020F0502020204030204" pitchFamily="34" charset="0"/>
              </a:rPr>
              <a:t> </a:t>
            </a:r>
            <a:r>
              <a:rPr lang="en-GB" sz="2000" dirty="0" err="1" smtClean="0">
                <a:latin typeface="Calibri" panose="020F0502020204030204" pitchFamily="34" charset="0"/>
              </a:rPr>
              <a:t>vs</a:t>
            </a:r>
            <a:r>
              <a:rPr lang="en-GB" sz="2000" dirty="0" smtClean="0">
                <a:latin typeface="Calibri" panose="020F0502020204030204" pitchFamily="34" charset="0"/>
              </a:rPr>
              <a:t> </a:t>
            </a:r>
            <a:r>
              <a:rPr lang="en-GB" sz="2000" b="1" dirty="0" smtClean="0">
                <a:solidFill>
                  <a:srgbClr val="33CCCC"/>
                </a:solidFill>
                <a:latin typeface="Calibri" panose="020F0502020204030204" pitchFamily="34" charset="0"/>
              </a:rPr>
              <a:t>rcp4.5</a:t>
            </a:r>
            <a:r>
              <a:rPr lang="en-GB" sz="2000" dirty="0" smtClean="0">
                <a:latin typeface="Calibri" panose="020F0502020204030204" pitchFamily="34" charset="0"/>
              </a:rPr>
              <a:t>) as </a:t>
            </a:r>
            <a:r>
              <a:rPr lang="en-GB" sz="2000" dirty="0" err="1" smtClean="0">
                <a:latin typeface="Calibri" panose="020F0502020204030204" pitchFamily="34" charset="0"/>
              </a:rPr>
              <a:t>dP</a:t>
            </a:r>
            <a:r>
              <a:rPr lang="en-GB" sz="2000" dirty="0" smtClean="0">
                <a:latin typeface="Calibri" panose="020F0502020204030204" pitchFamily="34" charset="0"/>
              </a:rPr>
              <a:t>/</a:t>
            </a:r>
            <a:r>
              <a:rPr lang="en-GB" sz="2000" dirty="0" err="1" smtClean="0">
                <a:latin typeface="Calibri" panose="020F0502020204030204" pitchFamily="34" charset="0"/>
              </a:rPr>
              <a:t>dT</a:t>
            </a:r>
            <a:r>
              <a:rPr lang="en-GB" sz="2000" dirty="0" smtClean="0">
                <a:latin typeface="Calibri" panose="020F0502020204030204" pitchFamily="34" charset="0"/>
              </a:rPr>
              <a:t> supressed by direct atmospheric heating from rising greenhouse gases </a:t>
            </a:r>
          </a:p>
          <a:p>
            <a:pPr marL="0" indent="0">
              <a:buNone/>
            </a:pPr>
            <a:r>
              <a:rPr lang="en-GB" sz="2000" b="1" dirty="0" smtClean="0">
                <a:solidFill>
                  <a:srgbClr val="FF0000"/>
                </a:solidFill>
                <a:latin typeface="Calibri" panose="020F0502020204030204" pitchFamily="34" charset="0"/>
              </a:rPr>
              <a:t>③</a:t>
            </a:r>
            <a:r>
              <a:rPr lang="en-GB" sz="2000" dirty="0" smtClean="0">
                <a:latin typeface="Calibri" panose="020F0502020204030204" pitchFamily="34" charset="0"/>
              </a:rPr>
              <a:t> More positive </a:t>
            </a:r>
            <a:r>
              <a:rPr lang="en-GB" sz="2000" dirty="0" err="1" smtClean="0">
                <a:latin typeface="Calibri" panose="020F0502020204030204" pitchFamily="34" charset="0"/>
              </a:rPr>
              <a:t>dP</a:t>
            </a:r>
            <a:r>
              <a:rPr lang="en-GB" sz="2000" dirty="0" smtClean="0">
                <a:latin typeface="Calibri" panose="020F0502020204030204" pitchFamily="34" charset="0"/>
              </a:rPr>
              <a:t>/</a:t>
            </a:r>
            <a:r>
              <a:rPr lang="en-GB" sz="2000" dirty="0" err="1" smtClean="0">
                <a:latin typeface="Calibri" panose="020F0502020204030204" pitchFamily="34" charset="0"/>
              </a:rPr>
              <a:t>dT</a:t>
            </a:r>
            <a:r>
              <a:rPr lang="en-GB" sz="2000" dirty="0" smtClean="0">
                <a:latin typeface="Calibri" panose="020F0502020204030204" pitchFamily="34" charset="0"/>
              </a:rPr>
              <a:t> over land under climate change (</a:t>
            </a:r>
            <a:r>
              <a:rPr lang="en-GB" sz="2000" b="1" dirty="0" smtClean="0">
                <a:solidFill>
                  <a:srgbClr val="33CCCC"/>
                </a:solidFill>
                <a:latin typeface="Calibri" panose="020F0502020204030204" pitchFamily="34" charset="0"/>
              </a:rPr>
              <a:t>rcp4.5</a:t>
            </a:r>
            <a:r>
              <a:rPr lang="en-GB" sz="2000" dirty="0">
                <a:latin typeface="Calibri" panose="020F0502020204030204" pitchFamily="34" charset="0"/>
              </a:rPr>
              <a:t> </a:t>
            </a:r>
            <a:r>
              <a:rPr lang="en-GB" sz="2000" dirty="0" err="1">
                <a:latin typeface="Calibri" panose="020F0502020204030204" pitchFamily="34" charset="0"/>
              </a:rPr>
              <a:t>vs</a:t>
            </a:r>
            <a:r>
              <a:rPr lang="en-GB" sz="2000" b="1" dirty="0" smtClean="0">
                <a:solidFill>
                  <a:srgbClr val="33CCCC"/>
                </a:solidFill>
                <a:latin typeface="Calibri" panose="020F0502020204030204" pitchFamily="34" charset="0"/>
              </a:rPr>
              <a:t> </a:t>
            </a:r>
            <a:r>
              <a:rPr lang="en-GB" sz="2000" b="1" dirty="0" smtClean="0">
                <a:solidFill>
                  <a:srgbClr val="002060"/>
                </a:solidFill>
                <a:latin typeface="Calibri" panose="020F0502020204030204" pitchFamily="34" charset="0"/>
              </a:rPr>
              <a:t>historical</a:t>
            </a:r>
            <a:r>
              <a:rPr lang="en-GB" sz="2000" dirty="0" smtClean="0">
                <a:latin typeface="Calibri" panose="020F0502020204030204" pitchFamily="34" charset="0"/>
              </a:rPr>
              <a:t>) as Temperature rises un-related to ENSO for climate change response</a:t>
            </a:r>
          </a:p>
          <a:p>
            <a:pPr marL="0" indent="0">
              <a:buNone/>
            </a:pPr>
            <a:r>
              <a:rPr lang="en-GB" sz="2000" b="1" dirty="0" smtClean="0">
                <a:latin typeface="Calibri" panose="020F0502020204030204" pitchFamily="34" charset="0"/>
              </a:rPr>
              <a:t>CONCLUSIONS: a. </a:t>
            </a:r>
            <a:r>
              <a:rPr lang="en-GB" sz="2000" dirty="0" smtClean="0">
                <a:latin typeface="Calibri" panose="020F0502020204030204" pitchFamily="34" charset="0"/>
              </a:rPr>
              <a:t>Amplification of precipitation extremes with climate warming</a:t>
            </a:r>
          </a:p>
          <a:p>
            <a:pPr marL="0" indent="0">
              <a:buNone/>
            </a:pPr>
            <a:r>
              <a:rPr lang="en-GB" sz="2000" b="1" dirty="0" smtClean="0">
                <a:latin typeface="Calibri" panose="020F0502020204030204" pitchFamily="34" charset="0"/>
              </a:rPr>
              <a:t>b. </a:t>
            </a:r>
            <a:r>
              <a:rPr lang="en-GB" sz="2000" dirty="0" err="1" smtClean="0">
                <a:latin typeface="Calibri" panose="020F0502020204030204" pitchFamily="34" charset="0"/>
              </a:rPr>
              <a:t>Interannual</a:t>
            </a:r>
            <a:r>
              <a:rPr lang="en-GB" sz="2000" dirty="0" smtClean="0">
                <a:latin typeface="Calibri" panose="020F0502020204030204" pitchFamily="34" charset="0"/>
              </a:rPr>
              <a:t> variability is not a good proxy for climate change over land </a:t>
            </a:r>
          </a:p>
          <a:p>
            <a:endParaRPr lang="en-GB" sz="2800" kern="0" dirty="0">
              <a:latin typeface="Calibri" panose="020F0502020204030204" pitchFamily="34" charset="0"/>
            </a:endParaRPr>
          </a:p>
        </p:txBody>
      </p:sp>
      <p:sp>
        <p:nvSpPr>
          <p:cNvPr id="10" name="TextBox 9"/>
          <p:cNvSpPr txBox="1"/>
          <p:nvPr/>
        </p:nvSpPr>
        <p:spPr>
          <a:xfrm>
            <a:off x="6736650" y="2319263"/>
            <a:ext cx="504056" cy="461665"/>
          </a:xfrm>
          <a:prstGeom prst="rect">
            <a:avLst/>
          </a:prstGeom>
          <a:noFill/>
        </p:spPr>
        <p:txBody>
          <a:bodyPr wrap="square" rtlCol="0">
            <a:spAutoFit/>
          </a:bodyPr>
          <a:lstStyle/>
          <a:p>
            <a:r>
              <a:rPr lang="en-GB" sz="2400" b="1" dirty="0" smtClean="0">
                <a:solidFill>
                  <a:srgbClr val="FF0000"/>
                </a:solidFill>
                <a:latin typeface="Calibri" pitchFamily="34" charset="0"/>
              </a:rPr>
              <a:t>③</a:t>
            </a:r>
          </a:p>
        </p:txBody>
      </p:sp>
      <p:sp>
        <p:nvSpPr>
          <p:cNvPr id="11" name="TextBox 10"/>
          <p:cNvSpPr txBox="1"/>
          <p:nvPr/>
        </p:nvSpPr>
        <p:spPr>
          <a:xfrm>
            <a:off x="5004048" y="1383159"/>
            <a:ext cx="504056" cy="461665"/>
          </a:xfrm>
          <a:prstGeom prst="rect">
            <a:avLst/>
          </a:prstGeom>
          <a:noFill/>
        </p:spPr>
        <p:txBody>
          <a:bodyPr wrap="square" rtlCol="0">
            <a:spAutoFit/>
          </a:bodyPr>
          <a:lstStyle/>
          <a:p>
            <a:r>
              <a:rPr lang="en-GB" sz="2400" b="1" dirty="0" smtClean="0">
                <a:solidFill>
                  <a:schemeClr val="accent2"/>
                </a:solidFill>
                <a:latin typeface="Calibri" pitchFamily="34" charset="0"/>
              </a:rPr>
              <a:t>①</a:t>
            </a:r>
          </a:p>
        </p:txBody>
      </p:sp>
      <p:sp>
        <p:nvSpPr>
          <p:cNvPr id="12" name="TextBox 11"/>
          <p:cNvSpPr txBox="1"/>
          <p:nvPr/>
        </p:nvSpPr>
        <p:spPr>
          <a:xfrm>
            <a:off x="5076056" y="2483381"/>
            <a:ext cx="504056" cy="461665"/>
          </a:xfrm>
          <a:prstGeom prst="rect">
            <a:avLst/>
          </a:prstGeom>
          <a:noFill/>
        </p:spPr>
        <p:txBody>
          <a:bodyPr wrap="square" rtlCol="0">
            <a:spAutoFit/>
          </a:bodyPr>
          <a:lstStyle/>
          <a:p>
            <a:r>
              <a:rPr lang="en-GB" sz="2400" b="1" dirty="0" smtClean="0">
                <a:solidFill>
                  <a:srgbClr val="00B0F0"/>
                </a:solidFill>
                <a:latin typeface="Calibri" pitchFamily="34" charset="0"/>
              </a:rPr>
              <a:t>②</a:t>
            </a: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975" t="41533" r="38643" b="52529"/>
          <a:stretch/>
        </p:blipFill>
        <p:spPr bwMode="auto">
          <a:xfrm>
            <a:off x="4427984" y="3212976"/>
            <a:ext cx="1097567" cy="357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211960" y="2492896"/>
            <a:ext cx="1097567" cy="523220"/>
          </a:xfrm>
          <a:prstGeom prst="rect">
            <a:avLst/>
          </a:prstGeom>
          <a:noFill/>
        </p:spPr>
        <p:txBody>
          <a:bodyPr wrap="square" rtlCol="0">
            <a:spAutoFit/>
          </a:bodyPr>
          <a:lstStyle/>
          <a:p>
            <a:r>
              <a:rPr lang="en-GB" sz="1400" b="1" dirty="0" smtClean="0">
                <a:solidFill>
                  <a:srgbClr val="002060"/>
                </a:solidFill>
                <a:latin typeface="Calibri" pitchFamily="34" charset="0"/>
              </a:rPr>
              <a:t>Historical 1985-2005</a:t>
            </a:r>
          </a:p>
        </p:txBody>
      </p:sp>
      <p:sp>
        <p:nvSpPr>
          <p:cNvPr id="15" name="TextBox 14"/>
          <p:cNvSpPr txBox="1"/>
          <p:nvPr/>
        </p:nvSpPr>
        <p:spPr>
          <a:xfrm>
            <a:off x="3635895" y="1412776"/>
            <a:ext cx="1340871" cy="954107"/>
          </a:xfrm>
          <a:prstGeom prst="rect">
            <a:avLst/>
          </a:prstGeom>
          <a:noFill/>
        </p:spPr>
        <p:txBody>
          <a:bodyPr wrap="square" rtlCol="0">
            <a:spAutoFit/>
          </a:bodyPr>
          <a:lstStyle/>
          <a:p>
            <a:r>
              <a:rPr lang="en-GB" sz="1400" b="1" dirty="0" smtClean="0">
                <a:solidFill>
                  <a:srgbClr val="00B0F0"/>
                </a:solidFill>
                <a:latin typeface="Calibri" pitchFamily="34" charset="0"/>
              </a:rPr>
              <a:t>RCP4.5 </a:t>
            </a:r>
          </a:p>
          <a:p>
            <a:r>
              <a:rPr lang="en-GB" sz="1400" b="1" dirty="0" smtClean="0">
                <a:solidFill>
                  <a:srgbClr val="00B0F0"/>
                </a:solidFill>
                <a:latin typeface="Calibri" pitchFamily="34" charset="0"/>
              </a:rPr>
              <a:t>2080-2099 minus 1985-2005</a:t>
            </a:r>
          </a:p>
        </p:txBody>
      </p:sp>
      <p:sp>
        <p:nvSpPr>
          <p:cNvPr id="2" name="Rectangle 1"/>
          <p:cNvSpPr/>
          <p:nvPr/>
        </p:nvSpPr>
        <p:spPr>
          <a:xfrm>
            <a:off x="4679412" y="1722294"/>
            <a:ext cx="612668" cy="338554"/>
          </a:xfrm>
          <a:prstGeom prst="rect">
            <a:avLst/>
          </a:prstGeom>
        </p:spPr>
        <p:txBody>
          <a:bodyPr wrap="none">
            <a:spAutoFit/>
          </a:bodyPr>
          <a:lstStyle/>
          <a:p>
            <a:r>
              <a:rPr lang="en-GB" sz="1600" b="1" dirty="0" err="1">
                <a:solidFill>
                  <a:srgbClr val="00B050"/>
                </a:solidFill>
                <a:latin typeface="Calibri" panose="020F0502020204030204" pitchFamily="34" charset="0"/>
              </a:rPr>
              <a:t>amip</a:t>
            </a:r>
            <a:endParaRPr lang="en-GB" sz="1600" dirty="0"/>
          </a:p>
        </p:txBody>
      </p:sp>
      <p:sp>
        <p:nvSpPr>
          <p:cNvPr id="19" name="Rectangle 18"/>
          <p:cNvSpPr/>
          <p:nvPr/>
        </p:nvSpPr>
        <p:spPr>
          <a:xfrm>
            <a:off x="7508648" y="2010326"/>
            <a:ext cx="612668" cy="338554"/>
          </a:xfrm>
          <a:prstGeom prst="rect">
            <a:avLst/>
          </a:prstGeom>
        </p:spPr>
        <p:txBody>
          <a:bodyPr wrap="none">
            <a:spAutoFit/>
          </a:bodyPr>
          <a:lstStyle/>
          <a:p>
            <a:r>
              <a:rPr lang="en-GB" sz="1600" b="1" dirty="0" err="1">
                <a:solidFill>
                  <a:srgbClr val="00B050"/>
                </a:solidFill>
                <a:latin typeface="Calibri" panose="020F0502020204030204" pitchFamily="34" charset="0"/>
              </a:rPr>
              <a:t>amip</a:t>
            </a:r>
            <a:endParaRPr lang="en-GB" sz="1600" dirty="0"/>
          </a:p>
        </p:txBody>
      </p:sp>
      <p:cxnSp>
        <p:nvCxnSpPr>
          <p:cNvPr id="21" name="Straight Connector 20"/>
          <p:cNvCxnSpPr/>
          <p:nvPr/>
        </p:nvCxnSpPr>
        <p:spPr bwMode="auto">
          <a:xfrm flipV="1">
            <a:off x="395536" y="2838128"/>
            <a:ext cx="0" cy="230832"/>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20" name="Freeform 19"/>
          <p:cNvSpPr/>
          <p:nvPr/>
        </p:nvSpPr>
        <p:spPr bwMode="auto">
          <a:xfrm>
            <a:off x="6184232" y="1701842"/>
            <a:ext cx="1937084" cy="1079086"/>
          </a:xfrm>
          <a:custGeom>
            <a:avLst/>
            <a:gdLst>
              <a:gd name="connsiteX0" fmla="*/ 0 w 1937084"/>
              <a:gd name="connsiteY0" fmla="*/ 842211 h 1022685"/>
              <a:gd name="connsiteX1" fmla="*/ 60157 w 1937084"/>
              <a:gd name="connsiteY1" fmla="*/ 890337 h 1022685"/>
              <a:gd name="connsiteX2" fmla="*/ 96252 w 1937084"/>
              <a:gd name="connsiteY2" fmla="*/ 1022685 h 1022685"/>
              <a:gd name="connsiteX3" fmla="*/ 132347 w 1937084"/>
              <a:gd name="connsiteY3" fmla="*/ 1010653 h 1022685"/>
              <a:gd name="connsiteX4" fmla="*/ 180473 w 1937084"/>
              <a:gd name="connsiteY4" fmla="*/ 938463 h 1022685"/>
              <a:gd name="connsiteX5" fmla="*/ 228600 w 1937084"/>
              <a:gd name="connsiteY5" fmla="*/ 878306 h 1022685"/>
              <a:gd name="connsiteX6" fmla="*/ 264694 w 1937084"/>
              <a:gd name="connsiteY6" fmla="*/ 806116 h 1022685"/>
              <a:gd name="connsiteX7" fmla="*/ 300789 w 1937084"/>
              <a:gd name="connsiteY7" fmla="*/ 733927 h 1022685"/>
              <a:gd name="connsiteX8" fmla="*/ 336884 w 1937084"/>
              <a:gd name="connsiteY8" fmla="*/ 721895 h 1022685"/>
              <a:gd name="connsiteX9" fmla="*/ 372979 w 1937084"/>
              <a:gd name="connsiteY9" fmla="*/ 697832 h 1022685"/>
              <a:gd name="connsiteX10" fmla="*/ 409073 w 1937084"/>
              <a:gd name="connsiteY10" fmla="*/ 685800 h 1022685"/>
              <a:gd name="connsiteX11" fmla="*/ 445168 w 1937084"/>
              <a:gd name="connsiteY11" fmla="*/ 661737 h 1022685"/>
              <a:gd name="connsiteX12" fmla="*/ 529389 w 1937084"/>
              <a:gd name="connsiteY12" fmla="*/ 637674 h 1022685"/>
              <a:gd name="connsiteX13" fmla="*/ 613610 w 1937084"/>
              <a:gd name="connsiteY13" fmla="*/ 589548 h 1022685"/>
              <a:gd name="connsiteX14" fmla="*/ 649705 w 1937084"/>
              <a:gd name="connsiteY14" fmla="*/ 577516 h 1022685"/>
              <a:gd name="connsiteX15" fmla="*/ 721894 w 1937084"/>
              <a:gd name="connsiteY15" fmla="*/ 541421 h 1022685"/>
              <a:gd name="connsiteX16" fmla="*/ 818147 w 1937084"/>
              <a:gd name="connsiteY16" fmla="*/ 529390 h 1022685"/>
              <a:gd name="connsiteX17" fmla="*/ 1046747 w 1937084"/>
              <a:gd name="connsiteY17" fmla="*/ 505327 h 1022685"/>
              <a:gd name="connsiteX18" fmla="*/ 1191126 w 1937084"/>
              <a:gd name="connsiteY18" fmla="*/ 457200 h 1022685"/>
              <a:gd name="connsiteX19" fmla="*/ 1239252 w 1937084"/>
              <a:gd name="connsiteY19" fmla="*/ 433137 h 1022685"/>
              <a:gd name="connsiteX20" fmla="*/ 1335505 w 1937084"/>
              <a:gd name="connsiteY20" fmla="*/ 409074 h 1022685"/>
              <a:gd name="connsiteX21" fmla="*/ 1371600 w 1937084"/>
              <a:gd name="connsiteY21" fmla="*/ 397042 h 1022685"/>
              <a:gd name="connsiteX22" fmla="*/ 1515979 w 1937084"/>
              <a:gd name="connsiteY22" fmla="*/ 372979 h 1022685"/>
              <a:gd name="connsiteX23" fmla="*/ 1624263 w 1937084"/>
              <a:gd name="connsiteY23" fmla="*/ 324853 h 1022685"/>
              <a:gd name="connsiteX24" fmla="*/ 1696452 w 1937084"/>
              <a:gd name="connsiteY24" fmla="*/ 264695 h 1022685"/>
              <a:gd name="connsiteX25" fmla="*/ 1732547 w 1937084"/>
              <a:gd name="connsiteY25" fmla="*/ 240632 h 1022685"/>
              <a:gd name="connsiteX26" fmla="*/ 1768642 w 1937084"/>
              <a:gd name="connsiteY26" fmla="*/ 204537 h 1022685"/>
              <a:gd name="connsiteX27" fmla="*/ 1864894 w 1937084"/>
              <a:gd name="connsiteY27" fmla="*/ 120316 h 1022685"/>
              <a:gd name="connsiteX28" fmla="*/ 1888957 w 1937084"/>
              <a:gd name="connsiteY28" fmla="*/ 84221 h 1022685"/>
              <a:gd name="connsiteX29" fmla="*/ 1900989 w 1937084"/>
              <a:gd name="connsiteY29" fmla="*/ 48127 h 1022685"/>
              <a:gd name="connsiteX30" fmla="*/ 1937084 w 1937084"/>
              <a:gd name="connsiteY30" fmla="*/ 0 h 102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37084" h="1022685">
                <a:moveTo>
                  <a:pt x="0" y="842211"/>
                </a:moveTo>
                <a:cubicBezTo>
                  <a:pt x="20052" y="858253"/>
                  <a:pt x="45431" y="869299"/>
                  <a:pt x="60157" y="890337"/>
                </a:cubicBezTo>
                <a:cubicBezTo>
                  <a:pt x="77256" y="914764"/>
                  <a:pt x="90076" y="991803"/>
                  <a:pt x="96252" y="1022685"/>
                </a:cubicBezTo>
                <a:cubicBezTo>
                  <a:pt x="108284" y="1018674"/>
                  <a:pt x="121795" y="1017688"/>
                  <a:pt x="132347" y="1010653"/>
                </a:cubicBezTo>
                <a:cubicBezTo>
                  <a:pt x="183667" y="976440"/>
                  <a:pt x="158398" y="982614"/>
                  <a:pt x="180473" y="938463"/>
                </a:cubicBezTo>
                <a:cubicBezTo>
                  <a:pt x="195650" y="908108"/>
                  <a:pt x="206218" y="900687"/>
                  <a:pt x="228600" y="878306"/>
                </a:cubicBezTo>
                <a:cubicBezTo>
                  <a:pt x="258838" y="787587"/>
                  <a:pt x="218050" y="899403"/>
                  <a:pt x="264694" y="806116"/>
                </a:cubicBezTo>
                <a:cubicBezTo>
                  <a:pt x="279224" y="777055"/>
                  <a:pt x="272056" y="756913"/>
                  <a:pt x="300789" y="733927"/>
                </a:cubicBezTo>
                <a:cubicBezTo>
                  <a:pt x="310692" y="726004"/>
                  <a:pt x="325540" y="727567"/>
                  <a:pt x="336884" y="721895"/>
                </a:cubicBezTo>
                <a:cubicBezTo>
                  <a:pt x="349818" y="715428"/>
                  <a:pt x="360045" y="704299"/>
                  <a:pt x="372979" y="697832"/>
                </a:cubicBezTo>
                <a:cubicBezTo>
                  <a:pt x="384322" y="692160"/>
                  <a:pt x="397730" y="691472"/>
                  <a:pt x="409073" y="685800"/>
                </a:cubicBezTo>
                <a:cubicBezTo>
                  <a:pt x="422007" y="679333"/>
                  <a:pt x="432234" y="668204"/>
                  <a:pt x="445168" y="661737"/>
                </a:cubicBezTo>
                <a:cubicBezTo>
                  <a:pt x="462424" y="653109"/>
                  <a:pt x="513975" y="641528"/>
                  <a:pt x="529389" y="637674"/>
                </a:cubicBezTo>
                <a:cubicBezTo>
                  <a:pt x="565639" y="613508"/>
                  <a:pt x="570868" y="607866"/>
                  <a:pt x="613610" y="589548"/>
                </a:cubicBezTo>
                <a:cubicBezTo>
                  <a:pt x="625267" y="584552"/>
                  <a:pt x="638361" y="583188"/>
                  <a:pt x="649705" y="577516"/>
                </a:cubicBezTo>
                <a:cubicBezTo>
                  <a:pt x="693736" y="555500"/>
                  <a:pt x="674376" y="550061"/>
                  <a:pt x="721894" y="541421"/>
                </a:cubicBezTo>
                <a:cubicBezTo>
                  <a:pt x="753706" y="535637"/>
                  <a:pt x="786138" y="533963"/>
                  <a:pt x="818147" y="529390"/>
                </a:cubicBezTo>
                <a:cubicBezTo>
                  <a:pt x="986622" y="505322"/>
                  <a:pt x="770183" y="526600"/>
                  <a:pt x="1046747" y="505327"/>
                </a:cubicBezTo>
                <a:lnTo>
                  <a:pt x="1191126" y="457200"/>
                </a:lnTo>
                <a:cubicBezTo>
                  <a:pt x="1208141" y="451528"/>
                  <a:pt x="1222767" y="440202"/>
                  <a:pt x="1239252" y="433137"/>
                </a:cubicBezTo>
                <a:cubicBezTo>
                  <a:pt x="1277751" y="416638"/>
                  <a:pt x="1290316" y="420372"/>
                  <a:pt x="1335505" y="409074"/>
                </a:cubicBezTo>
                <a:cubicBezTo>
                  <a:pt x="1347809" y="405998"/>
                  <a:pt x="1359164" y="399529"/>
                  <a:pt x="1371600" y="397042"/>
                </a:cubicBezTo>
                <a:cubicBezTo>
                  <a:pt x="1413786" y="388605"/>
                  <a:pt x="1472924" y="385896"/>
                  <a:pt x="1515979" y="372979"/>
                </a:cubicBezTo>
                <a:cubicBezTo>
                  <a:pt x="1543116" y="364838"/>
                  <a:pt x="1598071" y="339820"/>
                  <a:pt x="1624263" y="324853"/>
                </a:cubicBezTo>
                <a:cubicBezTo>
                  <a:pt x="1681289" y="292267"/>
                  <a:pt x="1642161" y="309937"/>
                  <a:pt x="1696452" y="264695"/>
                </a:cubicBezTo>
                <a:cubicBezTo>
                  <a:pt x="1707561" y="255438"/>
                  <a:pt x="1721438" y="249889"/>
                  <a:pt x="1732547" y="240632"/>
                </a:cubicBezTo>
                <a:cubicBezTo>
                  <a:pt x="1745619" y="229739"/>
                  <a:pt x="1755570" y="215430"/>
                  <a:pt x="1768642" y="204537"/>
                </a:cubicBezTo>
                <a:cubicBezTo>
                  <a:pt x="1816337" y="164790"/>
                  <a:pt x="1818035" y="190606"/>
                  <a:pt x="1864894" y="120316"/>
                </a:cubicBezTo>
                <a:cubicBezTo>
                  <a:pt x="1872915" y="108284"/>
                  <a:pt x="1882490" y="97155"/>
                  <a:pt x="1888957" y="84221"/>
                </a:cubicBezTo>
                <a:cubicBezTo>
                  <a:pt x="1894629" y="72878"/>
                  <a:pt x="1895317" y="59470"/>
                  <a:pt x="1900989" y="48127"/>
                </a:cubicBezTo>
                <a:cubicBezTo>
                  <a:pt x="1914595" y="20916"/>
                  <a:pt x="1920163" y="16921"/>
                  <a:pt x="1937084" y="0"/>
                </a:cubicBezTo>
              </a:path>
            </a:pathLst>
          </a:custGeom>
          <a:noFill/>
          <a:ln w="3810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3" name="Freeform 22"/>
          <p:cNvSpPr/>
          <p:nvPr/>
        </p:nvSpPr>
        <p:spPr bwMode="auto">
          <a:xfrm>
            <a:off x="3727067" y="1482370"/>
            <a:ext cx="1925053" cy="1802614"/>
          </a:xfrm>
          <a:custGeom>
            <a:avLst/>
            <a:gdLst>
              <a:gd name="connsiteX0" fmla="*/ 0 w 1925053"/>
              <a:gd name="connsiteY0" fmla="*/ 1528010 h 1528010"/>
              <a:gd name="connsiteX1" fmla="*/ 336884 w 1925053"/>
              <a:gd name="connsiteY1" fmla="*/ 950495 h 1528010"/>
              <a:gd name="connsiteX2" fmla="*/ 1143000 w 1925053"/>
              <a:gd name="connsiteY2" fmla="*/ 625642 h 1528010"/>
              <a:gd name="connsiteX3" fmla="*/ 1768642 w 1925053"/>
              <a:gd name="connsiteY3" fmla="*/ 300789 h 1528010"/>
              <a:gd name="connsiteX4" fmla="*/ 1925053 w 1925053"/>
              <a:gd name="connsiteY4" fmla="*/ 0 h 1528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053" h="1528010">
                <a:moveTo>
                  <a:pt x="0" y="1528010"/>
                </a:moveTo>
                <a:cubicBezTo>
                  <a:pt x="73192" y="1314450"/>
                  <a:pt x="146384" y="1100890"/>
                  <a:pt x="336884" y="950495"/>
                </a:cubicBezTo>
                <a:cubicBezTo>
                  <a:pt x="527384" y="800100"/>
                  <a:pt x="904374" y="733926"/>
                  <a:pt x="1143000" y="625642"/>
                </a:cubicBezTo>
                <a:cubicBezTo>
                  <a:pt x="1381626" y="517358"/>
                  <a:pt x="1638300" y="405063"/>
                  <a:pt x="1768642" y="300789"/>
                </a:cubicBezTo>
                <a:cubicBezTo>
                  <a:pt x="1898984" y="196515"/>
                  <a:pt x="1912018" y="98257"/>
                  <a:pt x="1925053" y="0"/>
                </a:cubicBezTo>
              </a:path>
            </a:pathLst>
          </a:custGeom>
          <a:noFill/>
          <a:ln w="3810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4" name="Freeform 23"/>
          <p:cNvSpPr/>
          <p:nvPr/>
        </p:nvSpPr>
        <p:spPr bwMode="auto">
          <a:xfrm>
            <a:off x="1203158" y="1828982"/>
            <a:ext cx="1925053" cy="1528010"/>
          </a:xfrm>
          <a:custGeom>
            <a:avLst/>
            <a:gdLst>
              <a:gd name="connsiteX0" fmla="*/ 0 w 1925053"/>
              <a:gd name="connsiteY0" fmla="*/ 1528010 h 1528010"/>
              <a:gd name="connsiteX1" fmla="*/ 336884 w 1925053"/>
              <a:gd name="connsiteY1" fmla="*/ 950495 h 1528010"/>
              <a:gd name="connsiteX2" fmla="*/ 1143000 w 1925053"/>
              <a:gd name="connsiteY2" fmla="*/ 625642 h 1528010"/>
              <a:gd name="connsiteX3" fmla="*/ 1768642 w 1925053"/>
              <a:gd name="connsiteY3" fmla="*/ 300789 h 1528010"/>
              <a:gd name="connsiteX4" fmla="*/ 1925053 w 1925053"/>
              <a:gd name="connsiteY4" fmla="*/ 0 h 1528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053" h="1528010">
                <a:moveTo>
                  <a:pt x="0" y="1528010"/>
                </a:moveTo>
                <a:cubicBezTo>
                  <a:pt x="73192" y="1314450"/>
                  <a:pt x="146384" y="1100890"/>
                  <a:pt x="336884" y="950495"/>
                </a:cubicBezTo>
                <a:cubicBezTo>
                  <a:pt x="527384" y="800100"/>
                  <a:pt x="904374" y="733926"/>
                  <a:pt x="1143000" y="625642"/>
                </a:cubicBezTo>
                <a:cubicBezTo>
                  <a:pt x="1381626" y="517358"/>
                  <a:pt x="1638300" y="405063"/>
                  <a:pt x="1768642" y="300789"/>
                </a:cubicBezTo>
                <a:cubicBezTo>
                  <a:pt x="1898984" y="196515"/>
                  <a:pt x="1912018" y="98257"/>
                  <a:pt x="1925053" y="0"/>
                </a:cubicBezTo>
              </a:path>
            </a:pathLst>
          </a:custGeom>
          <a:noFill/>
          <a:ln w="3810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5" name="Title 2"/>
          <p:cNvSpPr>
            <a:spLocks noGrp="1"/>
          </p:cNvSpPr>
          <p:nvPr>
            <p:ph type="title"/>
          </p:nvPr>
        </p:nvSpPr>
        <p:spPr>
          <a:xfrm>
            <a:off x="590872" y="202630"/>
            <a:ext cx="6917776" cy="778098"/>
          </a:xfrm>
          <a:solidFill>
            <a:schemeClr val="bg1"/>
          </a:solidFill>
        </p:spPr>
        <p:txBody>
          <a:bodyPr/>
          <a:lstStyle/>
          <a:p>
            <a:r>
              <a:rPr lang="en-GB" sz="2800" dirty="0" smtClean="0"/>
              <a:t>Probability distribution approach</a:t>
            </a:r>
            <a:br>
              <a:rPr lang="en-GB" sz="2800" dirty="0" smtClean="0"/>
            </a:br>
            <a:r>
              <a:rPr lang="en-GB" sz="2800" dirty="0" smtClean="0"/>
              <a:t>to precipitation extremes</a:t>
            </a:r>
            <a:endParaRPr lang="en-GB" sz="2800" dirty="0"/>
          </a:p>
        </p:txBody>
      </p:sp>
    </p:spTree>
    <p:extLst>
      <p:ext uri="{BB962C8B-B14F-4D97-AF65-F5344CB8AC3E}">
        <p14:creationId xmlns:p14="http://schemas.microsoft.com/office/powerpoint/2010/main" val="20137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19" y="1200376"/>
            <a:ext cx="5107567" cy="3635896"/>
          </a:xfrm>
          <a:prstGeom prst="rect">
            <a:avLst/>
          </a:prstGeom>
        </p:spPr>
      </p:pic>
      <p:sp>
        <p:nvSpPr>
          <p:cNvPr id="9" name="TextBox 8"/>
          <p:cNvSpPr txBox="1"/>
          <p:nvPr/>
        </p:nvSpPr>
        <p:spPr>
          <a:xfrm>
            <a:off x="4283968" y="5013176"/>
            <a:ext cx="2269361" cy="479822"/>
          </a:xfrm>
          <a:prstGeom prst="rect">
            <a:avLst/>
          </a:prstGeom>
          <a:solidFill>
            <a:schemeClr val="bg1"/>
          </a:solidFill>
          <a:scene3d>
            <a:camera prst="orthographicFront">
              <a:rot lat="0" lon="0" rev="5400000"/>
            </a:camera>
            <a:lightRig rig="threePt" dir="t"/>
          </a:scene3d>
        </p:spPr>
        <p:txBody>
          <a:bodyPr wrap="square" rtlCol="0">
            <a:spAutoFit/>
          </a:bodyPr>
          <a:lstStyle/>
          <a:p>
            <a:pPr algn="ctr"/>
            <a:r>
              <a:rPr lang="en-GB" sz="2400" dirty="0" smtClean="0">
                <a:solidFill>
                  <a:schemeClr val="tx1"/>
                </a:solidFill>
                <a:latin typeface="Calibri" pitchFamily="34" charset="0"/>
              </a:rPr>
              <a:t>Number of ARs</a:t>
            </a:r>
          </a:p>
        </p:txBody>
      </p:sp>
      <p:sp>
        <p:nvSpPr>
          <p:cNvPr id="3" name="Title 2"/>
          <p:cNvSpPr>
            <a:spLocks noGrp="1"/>
          </p:cNvSpPr>
          <p:nvPr>
            <p:ph type="title"/>
          </p:nvPr>
        </p:nvSpPr>
        <p:spPr>
          <a:xfrm>
            <a:off x="457201" y="274638"/>
            <a:ext cx="4330824" cy="1143000"/>
          </a:xfrm>
        </p:spPr>
        <p:txBody>
          <a:bodyPr/>
          <a:lstStyle/>
          <a:p>
            <a:pPr algn="l"/>
            <a:r>
              <a:rPr lang="en-GB" sz="3600" dirty="0" smtClean="0"/>
              <a:t>Projecting Impact-</a:t>
            </a:r>
            <a:br>
              <a:rPr lang="en-GB" sz="3600" dirty="0" smtClean="0"/>
            </a:br>
            <a:r>
              <a:rPr lang="en-GB" sz="3600" dirty="0" smtClean="0"/>
              <a:t>relevant metrics </a:t>
            </a:r>
            <a:endParaRPr lang="en-GB" sz="3600" dirty="0"/>
          </a:p>
        </p:txBody>
      </p:sp>
      <p:sp>
        <p:nvSpPr>
          <p:cNvPr id="4" name="Content Placeholder 3"/>
          <p:cNvSpPr>
            <a:spLocks noGrp="1"/>
          </p:cNvSpPr>
          <p:nvPr>
            <p:ph idx="1"/>
          </p:nvPr>
        </p:nvSpPr>
        <p:spPr>
          <a:xfrm>
            <a:off x="5402142" y="1413644"/>
            <a:ext cx="3585515" cy="2044824"/>
          </a:xfrm>
        </p:spPr>
        <p:txBody>
          <a:bodyPr/>
          <a:lstStyle/>
          <a:p>
            <a:r>
              <a:rPr lang="en-GB" sz="2200" dirty="0" smtClean="0"/>
              <a:t>UK winter flooding linked to strong moisture transport events</a:t>
            </a:r>
          </a:p>
          <a:p>
            <a:pPr lvl="1"/>
            <a:r>
              <a:rPr lang="en-GB" sz="1800" dirty="0" smtClean="0"/>
              <a:t>Cumbria November 2009 (</a:t>
            </a:r>
            <a:r>
              <a:rPr lang="en-GB" sz="1800" dirty="0" smtClean="0">
                <a:hlinkClick r:id="rId3"/>
              </a:rPr>
              <a:t>Lavers et al. 2011 GRL</a:t>
            </a:r>
            <a:r>
              <a:rPr lang="en-GB" sz="1800" dirty="0" smtClean="0"/>
              <a:t>)</a:t>
            </a:r>
          </a:p>
          <a:p>
            <a:pPr lvl="1"/>
            <a:r>
              <a:rPr lang="en-GB" sz="1800" dirty="0" smtClean="0"/>
              <a:t>“Atmospheric Rivers” (ARs) in warm conveyor</a:t>
            </a:r>
            <a:endParaRPr lang="en-GB" sz="1800" dirty="0"/>
          </a:p>
          <a:p>
            <a:endParaRPr lang="en-GB" sz="2400" dirty="0"/>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313"/>
          <a:stretch/>
        </p:blipFill>
        <p:spPr bwMode="auto">
          <a:xfrm>
            <a:off x="5580112" y="3918173"/>
            <a:ext cx="3312368" cy="2679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3"/>
          <p:cNvSpPr txBox="1">
            <a:spLocks/>
          </p:cNvSpPr>
          <p:nvPr/>
        </p:nvSpPr>
        <p:spPr bwMode="auto">
          <a:xfrm>
            <a:off x="683569" y="4639419"/>
            <a:ext cx="3923326" cy="20448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200" kern="0" dirty="0" smtClean="0"/>
              <a:t>Future increase in moisture explains most (but not all) of intensification of AR events</a:t>
            </a:r>
            <a:endParaRPr lang="en-GB" sz="2400" kern="0" dirty="0" smtClean="0"/>
          </a:p>
          <a:p>
            <a:pPr lvl="1"/>
            <a:r>
              <a:rPr lang="en-GB" sz="1800" kern="0" dirty="0" smtClean="0"/>
              <a:t>Confident in the mechanisms and physics involved</a:t>
            </a:r>
            <a:endParaRPr lang="en-GB" sz="1800" kern="0" dirty="0"/>
          </a:p>
        </p:txBody>
      </p:sp>
      <p:sp>
        <p:nvSpPr>
          <p:cNvPr id="6" name="Rectangle 5"/>
          <p:cNvSpPr/>
          <p:nvPr/>
        </p:nvSpPr>
        <p:spPr>
          <a:xfrm>
            <a:off x="5466645" y="4000736"/>
            <a:ext cx="2310165" cy="646331"/>
          </a:xfrm>
          <a:prstGeom prst="rect">
            <a:avLst/>
          </a:prstGeom>
        </p:spPr>
        <p:txBody>
          <a:bodyPr wrap="square">
            <a:spAutoFit/>
          </a:bodyPr>
          <a:lstStyle/>
          <a:p>
            <a:pPr lvl="1"/>
            <a:r>
              <a:rPr lang="en-GB" sz="1800" kern="0" dirty="0">
                <a:latin typeface="Calibri" pitchFamily="34" charset="0"/>
                <a:hlinkClick r:id="rId5"/>
              </a:rPr>
              <a:t>Lavers et al. (2013) ERL</a:t>
            </a:r>
            <a:endParaRPr lang="en-GB" sz="1800" kern="0" dirty="0">
              <a:latin typeface="Calibri" pitchFamily="34" charset="0"/>
            </a:endParaRPr>
          </a:p>
        </p:txBody>
      </p:sp>
      <p:sp>
        <p:nvSpPr>
          <p:cNvPr id="2" name="Rectangle 1"/>
          <p:cNvSpPr/>
          <p:nvPr/>
        </p:nvSpPr>
        <p:spPr>
          <a:xfrm>
            <a:off x="8262664" y="5682734"/>
            <a:ext cx="1421904" cy="338554"/>
          </a:xfrm>
          <a:prstGeom prst="rect">
            <a:avLst/>
          </a:prstGeom>
          <a:scene3d>
            <a:camera prst="orthographicFront">
              <a:rot lat="0" lon="0" rev="16200000"/>
            </a:camera>
            <a:lightRig rig="threePt" dir="t"/>
          </a:scene3d>
        </p:spPr>
        <p:txBody>
          <a:bodyPr wrap="square">
            <a:spAutoFit/>
          </a:bodyPr>
          <a:lstStyle/>
          <a:p>
            <a:r>
              <a:rPr lang="en-GB" sz="1600" dirty="0">
                <a:solidFill>
                  <a:schemeClr val="tx1"/>
                </a:solidFill>
                <a:latin typeface="+mn-lt"/>
              </a:rPr>
              <a:t>NorESM1-M</a:t>
            </a:r>
          </a:p>
        </p:txBody>
      </p:sp>
      <p:pic>
        <p:nvPicPr>
          <p:cNvPr id="14" name="Picture 2" descr="NERC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309139"/>
            <a:ext cx="965408" cy="67158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bwMode="auto">
          <a:xfrm flipV="1">
            <a:off x="6156176" y="4264534"/>
            <a:ext cx="1728192" cy="1036674"/>
          </a:xfrm>
          <a:prstGeom prst="straightConnector1">
            <a:avLst/>
          </a:prstGeom>
          <a:solidFill>
            <a:schemeClr val="accent1"/>
          </a:solidFill>
          <a:ln w="63500" cap="flat" cmpd="sng" algn="ctr">
            <a:solidFill>
              <a:srgbClr val="0066FF"/>
            </a:solidFill>
            <a:prstDash val="solid"/>
            <a:round/>
            <a:headEnd type="oval" w="med" len="med"/>
            <a:tailEnd type="triangle"/>
          </a:ln>
          <a:effectLst/>
        </p:spPr>
      </p:cxnSp>
    </p:spTree>
    <p:extLst>
      <p:ext uri="{BB962C8B-B14F-4D97-AF65-F5344CB8AC3E}">
        <p14:creationId xmlns:p14="http://schemas.microsoft.com/office/powerpoint/2010/main" val="3148030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childTnLst>
                                </p:cTn>
                              </p:par>
                              <p:par>
                                <p:cTn id="11" presetID="10" presetClass="entr" presetSubtype="0" fill="hold" grpId="0" nodeType="withEffect">
                                  <p:stCondLst>
                                    <p:cond delay="10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childTnLst>
                                </p:cTn>
                              </p:par>
                              <p:par>
                                <p:cTn id="14" presetID="10" presetClass="entr" presetSubtype="0" fill="hold" grpId="0" nodeType="withEffect">
                                  <p:stCondLst>
                                    <p:cond delay="10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10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bldLvl="5"/>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14</a:t>
            </a:fld>
            <a:endParaRPr lang="en-GB" altLang="en-US">
              <a:solidFill>
                <a:srgbClr val="50535A"/>
              </a:solidFill>
            </a:endParaRPr>
          </a:p>
        </p:txBody>
      </p:sp>
      <p:sp>
        <p:nvSpPr>
          <p:cNvPr id="5" name="Content Placeholder 2"/>
          <p:cNvSpPr>
            <a:spLocks noGrp="1"/>
          </p:cNvSpPr>
          <p:nvPr>
            <p:ph idx="1"/>
          </p:nvPr>
        </p:nvSpPr>
        <p:spPr/>
        <p:txBody>
          <a:bodyPr/>
          <a:lstStyle/>
          <a:p>
            <a:r>
              <a:rPr lang="en-GB" sz="2400" dirty="0" smtClean="0"/>
              <a:t>Changes in the global water cycle are dictated by </a:t>
            </a:r>
            <a:r>
              <a:rPr lang="en-GB" sz="2400" dirty="0" err="1" smtClean="0"/>
              <a:t>radiatve</a:t>
            </a:r>
            <a:r>
              <a:rPr lang="en-GB" sz="2400" dirty="0" smtClean="0"/>
              <a:t> transfer and thermodynamics but dominated locally by circulation changes</a:t>
            </a:r>
          </a:p>
          <a:p>
            <a:r>
              <a:rPr lang="en-GB" sz="2400" dirty="0" smtClean="0"/>
              <a:t>Separating thermodynamic/dynamic factors necessary for detection, physical understanding and prediction of regional changes in the water cycle</a:t>
            </a:r>
          </a:p>
          <a:p>
            <a:r>
              <a:rPr lang="en-GB" sz="2400" dirty="0"/>
              <a:t>Some regional changes are unpredictable – deal with it</a:t>
            </a:r>
            <a:r>
              <a:rPr lang="en-GB" sz="2400" dirty="0" smtClean="0"/>
              <a:t>!</a:t>
            </a:r>
          </a:p>
          <a:p>
            <a:pPr lvl="1"/>
            <a:r>
              <a:rPr lang="en-GB" sz="2400" dirty="0"/>
              <a:t>e</a:t>
            </a:r>
            <a:r>
              <a:rPr lang="en-GB" sz="2400" dirty="0" smtClean="0"/>
              <a:t>.g. </a:t>
            </a:r>
            <a:r>
              <a:rPr lang="en-GB" sz="2400" dirty="0"/>
              <a:t>w</a:t>
            </a:r>
            <a:r>
              <a:rPr lang="en-GB" sz="2400" dirty="0" smtClean="0"/>
              <a:t>hen weather patterns deliver hydrological extremes they are liable to be more severe in a warmer world</a:t>
            </a:r>
          </a:p>
          <a:p>
            <a:endParaRPr lang="en-GB" sz="2400" dirty="0"/>
          </a:p>
        </p:txBody>
      </p:sp>
    </p:spTree>
    <p:extLst>
      <p:ext uri="{BB962C8B-B14F-4D97-AF65-F5344CB8AC3E}">
        <p14:creationId xmlns:p14="http://schemas.microsoft.com/office/powerpoint/2010/main" val="306126652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15</a:t>
            </a:fld>
            <a:endParaRPr lang="en-GB" altLang="en-US">
              <a:solidFill>
                <a:srgbClr val="50535A"/>
              </a:solidFill>
            </a:endParaRPr>
          </a:p>
        </p:txBody>
      </p:sp>
    </p:spTree>
    <p:extLst>
      <p:ext uri="{BB962C8B-B14F-4D97-AF65-F5344CB8AC3E}">
        <p14:creationId xmlns:p14="http://schemas.microsoft.com/office/powerpoint/2010/main" val="166588756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80000" cy="828000"/>
          </a:xfrm>
        </p:spPr>
        <p:txBody>
          <a:bodyPr/>
          <a:lstStyle/>
          <a:p>
            <a:r>
              <a:rPr lang="en-GB" dirty="0" smtClean="0"/>
              <a:t>conclusions</a:t>
            </a:r>
            <a:endParaRPr lang="en-GB" dirty="0"/>
          </a:p>
        </p:txBody>
      </p:sp>
      <p:sp>
        <p:nvSpPr>
          <p:cNvPr id="3" name="Content Placeholder 2"/>
          <p:cNvSpPr>
            <a:spLocks noGrp="1"/>
          </p:cNvSpPr>
          <p:nvPr>
            <p:ph idx="1"/>
          </p:nvPr>
        </p:nvSpPr>
        <p:spPr>
          <a:xfrm>
            <a:off x="395536" y="1268760"/>
            <a:ext cx="8280000" cy="4464496"/>
          </a:xfrm>
        </p:spPr>
        <p:txBody>
          <a:bodyPr/>
          <a:lstStyle/>
          <a:p>
            <a:r>
              <a:rPr lang="en-GB" dirty="0" smtClean="0"/>
              <a:t>Radiative </a:t>
            </a:r>
            <a:r>
              <a:rPr lang="en-GB" dirty="0"/>
              <a:t>transfer &amp; Thermodynamics explain increased global precipitation with warming ≈ 2%/K</a:t>
            </a:r>
          </a:p>
          <a:p>
            <a:pPr lvl="1"/>
            <a:r>
              <a:rPr lang="en-GB" dirty="0">
                <a:solidFill>
                  <a:srgbClr val="92D050"/>
                </a:solidFill>
              </a:rPr>
              <a:t>Radiative </a:t>
            </a:r>
            <a:r>
              <a:rPr lang="en-GB" dirty="0" err="1">
                <a:solidFill>
                  <a:srgbClr val="92D050"/>
                </a:solidFill>
              </a:rPr>
              <a:t>forcings</a:t>
            </a:r>
            <a:r>
              <a:rPr lang="en-GB" dirty="0">
                <a:solidFill>
                  <a:srgbClr val="92D050"/>
                </a:solidFill>
              </a:rPr>
              <a:t> also </a:t>
            </a:r>
            <a:r>
              <a:rPr lang="en-GB" dirty="0" smtClean="0">
                <a:solidFill>
                  <a:srgbClr val="92D050"/>
                </a:solidFill>
              </a:rPr>
              <a:t>directly affect </a:t>
            </a:r>
            <a:r>
              <a:rPr lang="en-GB" dirty="0">
                <a:solidFill>
                  <a:srgbClr val="92D050"/>
                </a:solidFill>
              </a:rPr>
              <a:t>water cycle responses</a:t>
            </a:r>
          </a:p>
          <a:p>
            <a:pPr lvl="1"/>
            <a:r>
              <a:rPr lang="en-GB" dirty="0">
                <a:solidFill>
                  <a:srgbClr val="92D050"/>
                </a:solidFill>
              </a:rPr>
              <a:t>Greenhouse gas &amp; absorbing aerosol forcing supress global precipitation response to </a:t>
            </a:r>
            <a:r>
              <a:rPr lang="en-GB" dirty="0" smtClean="0">
                <a:solidFill>
                  <a:srgbClr val="92D050"/>
                </a:solidFill>
              </a:rPr>
              <a:t>warming (“hydrological sensitivity”)</a:t>
            </a:r>
            <a:endParaRPr lang="en-GB" dirty="0">
              <a:solidFill>
                <a:srgbClr val="92D050"/>
              </a:solidFill>
            </a:endParaRPr>
          </a:p>
          <a:p>
            <a:r>
              <a:rPr lang="en-GB" dirty="0"/>
              <a:t>Inter-hemispheric heating, moisture budget &amp; unforced variability dictate regional </a:t>
            </a:r>
            <a:r>
              <a:rPr lang="en-GB" dirty="0" smtClean="0"/>
              <a:t>responses and determine climate model biases </a:t>
            </a:r>
            <a:endParaRPr lang="en-GB" dirty="0"/>
          </a:p>
          <a:p>
            <a:pPr lvl="1"/>
            <a:r>
              <a:rPr lang="en-GB" dirty="0" smtClean="0">
                <a:solidFill>
                  <a:srgbClr val="92D050"/>
                </a:solidFill>
              </a:rPr>
              <a:t>Decadal changes in ITCZ and global atmospheric/ocean circulation</a:t>
            </a:r>
          </a:p>
          <a:p>
            <a:pPr lvl="1"/>
            <a:r>
              <a:rPr lang="en-GB" dirty="0" smtClean="0">
                <a:solidFill>
                  <a:srgbClr val="92D050"/>
                </a:solidFill>
              </a:rPr>
              <a:t>Heterogeneous forcing (e.g. aerosol, ozone)</a:t>
            </a:r>
          </a:p>
          <a:p>
            <a:pPr lvl="1"/>
            <a:r>
              <a:rPr lang="en-GB" dirty="0" smtClean="0">
                <a:solidFill>
                  <a:srgbClr val="92D050"/>
                </a:solidFill>
              </a:rPr>
              <a:t>Has the “hiatus” </a:t>
            </a:r>
            <a:r>
              <a:rPr lang="en-GB" dirty="0">
                <a:solidFill>
                  <a:srgbClr val="92D050"/>
                </a:solidFill>
              </a:rPr>
              <a:t>affected water cycle?</a:t>
            </a:r>
          </a:p>
          <a:p>
            <a:pPr lvl="1"/>
            <a:r>
              <a:rPr lang="en-GB" dirty="0">
                <a:solidFill>
                  <a:srgbClr val="92D050"/>
                </a:solidFill>
              </a:rPr>
              <a:t>How do changes in cloud/circulation fit in?</a:t>
            </a:r>
          </a:p>
          <a:p>
            <a:r>
              <a:rPr lang="en-GB" dirty="0"/>
              <a:t>Changes in the global water cycle are dictated by </a:t>
            </a:r>
            <a:r>
              <a:rPr lang="en-GB" dirty="0" err="1"/>
              <a:t>radiatve</a:t>
            </a:r>
            <a:r>
              <a:rPr lang="en-GB" dirty="0"/>
              <a:t> transfer and thermodynamics but dominated locally by circulation </a:t>
            </a:r>
            <a:r>
              <a:rPr lang="en-GB" dirty="0" smtClean="0"/>
              <a:t>changes</a:t>
            </a:r>
          </a:p>
          <a:p>
            <a:endParaRPr lang="en-GB" dirty="0"/>
          </a:p>
          <a:p>
            <a:r>
              <a:rPr lang="en-GB" dirty="0"/>
              <a:t>There is a distinction between detection, physical understanding and prediction of regional changes in the water cycle but all are linked</a:t>
            </a:r>
          </a:p>
          <a:p>
            <a:r>
              <a:rPr lang="en-GB" dirty="0"/>
              <a:t>How can the influences of circulation and thermodynamics be separated to better understand &amp; predict regional water cycle </a:t>
            </a:r>
          </a:p>
          <a:p>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16</a:t>
            </a:fld>
            <a:endParaRPr lang="en-GB" altLang="en-US"/>
          </a:p>
        </p:txBody>
      </p:sp>
    </p:spTree>
    <p:extLst>
      <p:ext uri="{BB962C8B-B14F-4D97-AF65-F5344CB8AC3E}">
        <p14:creationId xmlns:p14="http://schemas.microsoft.com/office/powerpoint/2010/main" val="256718648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solidFill>
                  <a:srgbClr val="0066FF"/>
                </a:solidFill>
                <a:latin typeface="Calibri" panose="020F0502020204030204" pitchFamily="34" charset="0"/>
              </a:rPr>
              <a:t>Conclusions (1)</a:t>
            </a:r>
            <a:endParaRPr lang="en-GB" sz="4000" dirty="0">
              <a:solidFill>
                <a:srgbClr val="0066FF"/>
              </a:solidFill>
              <a:latin typeface="Calibri" panose="020F0502020204030204" pitchFamily="34" charset="0"/>
            </a:endParaRPr>
          </a:p>
        </p:txBody>
      </p:sp>
      <p:sp>
        <p:nvSpPr>
          <p:cNvPr id="3" name="Content Placeholder 2"/>
          <p:cNvSpPr>
            <a:spLocks noGrp="1"/>
          </p:cNvSpPr>
          <p:nvPr>
            <p:ph idx="1"/>
          </p:nvPr>
        </p:nvSpPr>
        <p:spPr/>
        <p:txBody>
          <a:bodyPr/>
          <a:lstStyle/>
          <a:p>
            <a:r>
              <a:rPr lang="en-GB" sz="2800" dirty="0" smtClean="0">
                <a:latin typeface="Calibri" panose="020F0502020204030204" pitchFamily="34" charset="0"/>
              </a:rPr>
              <a:t>Method for consistently comparing model and observations using dynamical regimes</a:t>
            </a:r>
          </a:p>
          <a:p>
            <a:r>
              <a:rPr lang="en-GB" sz="2800" dirty="0" smtClean="0">
                <a:latin typeface="Calibri" panose="020F0502020204030204" pitchFamily="34" charset="0"/>
              </a:rPr>
              <a:t>Large precipitation biases in subtropical dry regimes</a:t>
            </a:r>
          </a:p>
          <a:p>
            <a:r>
              <a:rPr lang="en-GB" sz="2800" dirty="0" smtClean="0">
                <a:latin typeface="Calibri" panose="020F0502020204030204" pitchFamily="34" charset="0"/>
              </a:rPr>
              <a:t>Clear wet/dry tropical signal of climate change</a:t>
            </a:r>
          </a:p>
          <a:p>
            <a:r>
              <a:rPr lang="en-GB" sz="2800" dirty="0" smtClean="0">
                <a:latin typeface="Calibri" panose="020F0502020204030204" pitchFamily="34" charset="0"/>
              </a:rPr>
              <a:t>Reduced Walker circulation offsets but does not cancel this </a:t>
            </a:r>
            <a:r>
              <a:rPr lang="en-GB" sz="2800" dirty="0" err="1" smtClean="0">
                <a:latin typeface="Calibri" panose="020F0502020204030204" pitchFamily="34" charset="0"/>
              </a:rPr>
              <a:t>thermodynamical</a:t>
            </a:r>
            <a:r>
              <a:rPr lang="en-GB" sz="2800" dirty="0" smtClean="0">
                <a:latin typeface="Calibri" panose="020F0502020204030204" pitchFamily="34" charset="0"/>
              </a:rPr>
              <a:t> signal</a:t>
            </a:r>
          </a:p>
          <a:p>
            <a:r>
              <a:rPr lang="en-GB" sz="2800" dirty="0" smtClean="0">
                <a:latin typeface="Calibri" panose="020F0502020204030204" pitchFamily="34" charset="0"/>
              </a:rPr>
              <a:t>Sampling daily or sub-daily data required for better representing regimes and extremes</a:t>
            </a:r>
            <a:endParaRPr lang="en-GB" sz="2800" dirty="0">
              <a:latin typeface="Calibri" panose="020F0502020204030204" pitchFamily="34" charset="0"/>
            </a:endParaRP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Tree>
    <p:extLst>
      <p:ext uri="{BB962C8B-B14F-4D97-AF65-F5344CB8AC3E}">
        <p14:creationId xmlns:p14="http://schemas.microsoft.com/office/powerpoint/2010/main" val="15449876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994" y="332656"/>
            <a:ext cx="8280000" cy="576064"/>
          </a:xfrm>
        </p:spPr>
        <p:txBody>
          <a:bodyPr/>
          <a:lstStyle/>
          <a:p>
            <a:r>
              <a:rPr lang="en-GB" sz="3200" dirty="0"/>
              <a:t>Precipitation bias &amp; response</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18</a:t>
            </a:fld>
            <a:endParaRPr lang="en-GB" alt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052736"/>
            <a:ext cx="4932016" cy="3154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043608" y="1412776"/>
            <a:ext cx="2364430" cy="461665"/>
          </a:xfrm>
          <a:prstGeom prst="rect">
            <a:avLst/>
          </a:prstGeom>
          <a:ln>
            <a:solidFill>
              <a:schemeClr val="tx1"/>
            </a:solidFill>
          </a:ln>
        </p:spPr>
        <p:txBody>
          <a:bodyPr wrap="none">
            <a:spAutoFit/>
          </a:bodyPr>
          <a:lstStyle/>
          <a:p>
            <a:r>
              <a:rPr lang="en-GB" sz="2400" dirty="0">
                <a:solidFill>
                  <a:srgbClr val="000000"/>
                </a:solidFill>
                <a:latin typeface="Calibri" panose="020F0502020204030204" pitchFamily="34" charset="0"/>
              </a:rPr>
              <a:t>Positional errors?</a:t>
            </a:r>
          </a:p>
        </p:txBody>
      </p:sp>
      <p:sp>
        <p:nvSpPr>
          <p:cNvPr id="7" name="Rectangle 6"/>
          <p:cNvSpPr/>
          <p:nvPr/>
        </p:nvSpPr>
        <p:spPr>
          <a:xfrm>
            <a:off x="1316503" y="3371800"/>
            <a:ext cx="2091535" cy="461665"/>
          </a:xfrm>
          <a:prstGeom prst="rect">
            <a:avLst/>
          </a:prstGeom>
          <a:ln>
            <a:solidFill>
              <a:schemeClr val="tx1"/>
            </a:solidFill>
          </a:ln>
        </p:spPr>
        <p:txBody>
          <a:bodyPr wrap="none">
            <a:spAutoFit/>
          </a:bodyPr>
          <a:lstStyle/>
          <a:p>
            <a:r>
              <a:rPr lang="en-GB" sz="2400" dirty="0">
                <a:solidFill>
                  <a:srgbClr val="000000"/>
                </a:solidFill>
                <a:latin typeface="Calibri" panose="020F0502020204030204" pitchFamily="34" charset="0"/>
              </a:rPr>
              <a:t>Process errors?</a:t>
            </a:r>
          </a:p>
        </p:txBody>
      </p:sp>
      <p:cxnSp>
        <p:nvCxnSpPr>
          <p:cNvPr id="8" name="Straight Arrow Connector 7"/>
          <p:cNvCxnSpPr>
            <a:stCxn id="6" idx="3"/>
          </p:cNvCxnSpPr>
          <p:nvPr/>
        </p:nvCxnSpPr>
        <p:spPr bwMode="auto">
          <a:xfrm>
            <a:off x="3408038" y="1643609"/>
            <a:ext cx="2785072" cy="633263"/>
          </a:xfrm>
          <a:prstGeom prst="straightConnector1">
            <a:avLst/>
          </a:prstGeom>
          <a:solidFill>
            <a:schemeClr val="accent1"/>
          </a:solidFill>
          <a:ln w="50800" cap="flat" cmpd="sng" algn="ctr">
            <a:solidFill>
              <a:schemeClr val="tx1"/>
            </a:solidFill>
            <a:prstDash val="solid"/>
            <a:round/>
            <a:headEnd type="none" w="med" len="med"/>
            <a:tailEnd type="arrow"/>
          </a:ln>
          <a:effectLst/>
        </p:spPr>
      </p:cxnSp>
      <p:cxnSp>
        <p:nvCxnSpPr>
          <p:cNvPr id="9" name="Straight Arrow Connector 8"/>
          <p:cNvCxnSpPr>
            <a:stCxn id="7" idx="3"/>
          </p:cNvCxnSpPr>
          <p:nvPr/>
        </p:nvCxnSpPr>
        <p:spPr bwMode="auto">
          <a:xfrm flipV="1">
            <a:off x="3408038" y="2564904"/>
            <a:ext cx="2353024" cy="1037729"/>
          </a:xfrm>
          <a:prstGeom prst="straightConnector1">
            <a:avLst/>
          </a:prstGeom>
          <a:solidFill>
            <a:schemeClr val="accent1"/>
          </a:solidFill>
          <a:ln w="50800" cap="flat" cmpd="sng" algn="ctr">
            <a:solidFill>
              <a:schemeClr val="tx1"/>
            </a:solidFill>
            <a:prstDash val="solid"/>
            <a:round/>
            <a:headEnd type="none" w="med" len="med"/>
            <a:tailEnd type="arrow"/>
          </a:ln>
          <a:effectLst/>
        </p:spPr>
      </p:cxnSp>
      <p:pic>
        <p:nvPicPr>
          <p:cNvPr id="10" name="Picture 9"/>
          <p:cNvPicPr>
            <a:picLocks noChangeAspect="1"/>
          </p:cNvPicPr>
          <p:nvPr/>
        </p:nvPicPr>
        <p:blipFill rotWithShape="1">
          <a:blip r:embed="rId3"/>
          <a:srcRect l="51341" t="10116" b="17202"/>
          <a:stretch/>
        </p:blipFill>
        <p:spPr>
          <a:xfrm>
            <a:off x="4846933" y="4383040"/>
            <a:ext cx="3817107" cy="1972186"/>
          </a:xfrm>
          <a:prstGeom prst="rect">
            <a:avLst/>
          </a:prstGeom>
        </p:spPr>
      </p:pic>
      <p:pic>
        <p:nvPicPr>
          <p:cNvPr id="11" name="Picture 10"/>
          <p:cNvPicPr>
            <a:picLocks noChangeAspect="1"/>
          </p:cNvPicPr>
          <p:nvPr/>
        </p:nvPicPr>
        <p:blipFill rotWithShape="1">
          <a:blip r:embed="rId3"/>
          <a:srcRect l="10623" t="81974" r="4184" b="4128"/>
          <a:stretch/>
        </p:blipFill>
        <p:spPr>
          <a:xfrm>
            <a:off x="4195257" y="6321827"/>
            <a:ext cx="4731890" cy="267003"/>
          </a:xfrm>
          <a:prstGeom prst="rect">
            <a:avLst/>
          </a:prstGeom>
        </p:spPr>
      </p:pic>
      <p:pic>
        <p:nvPicPr>
          <p:cNvPr id="12" name="Picture 11"/>
          <p:cNvPicPr>
            <a:picLocks noChangeAspect="1"/>
          </p:cNvPicPr>
          <p:nvPr/>
        </p:nvPicPr>
        <p:blipFill rotWithShape="1">
          <a:blip r:embed="rId3"/>
          <a:srcRect l="17443" t="-1149" r="46264" b="91285"/>
          <a:stretch/>
        </p:blipFill>
        <p:spPr>
          <a:xfrm>
            <a:off x="5291213" y="4189223"/>
            <a:ext cx="2600762" cy="244497"/>
          </a:xfrm>
          <a:prstGeom prst="rect">
            <a:avLst/>
          </a:prstGeom>
        </p:spPr>
      </p:pic>
      <p:sp>
        <p:nvSpPr>
          <p:cNvPr id="13" name="Rectangle 12"/>
          <p:cNvSpPr/>
          <p:nvPr/>
        </p:nvSpPr>
        <p:spPr>
          <a:xfrm>
            <a:off x="651561" y="5119381"/>
            <a:ext cx="3128351" cy="830997"/>
          </a:xfrm>
          <a:prstGeom prst="rect">
            <a:avLst/>
          </a:prstGeom>
          <a:ln>
            <a:solidFill>
              <a:schemeClr val="tx1"/>
            </a:solidFill>
          </a:ln>
        </p:spPr>
        <p:txBody>
          <a:bodyPr wrap="square">
            <a:spAutoFit/>
          </a:bodyPr>
          <a:lstStyle/>
          <a:p>
            <a:r>
              <a:rPr lang="en-GB" sz="2400" dirty="0" smtClean="0">
                <a:solidFill>
                  <a:srgbClr val="000000"/>
                </a:solidFill>
                <a:latin typeface="Calibri" panose="020F0502020204030204" pitchFamily="34" charset="0"/>
              </a:rPr>
              <a:t>Disagreement in sign of precipitation change</a:t>
            </a:r>
            <a:endParaRPr lang="en-GB" sz="2400" dirty="0">
              <a:solidFill>
                <a:srgbClr val="000000"/>
              </a:solidFill>
              <a:latin typeface="Calibri" panose="020F0502020204030204" pitchFamily="34" charset="0"/>
            </a:endParaRPr>
          </a:p>
        </p:txBody>
      </p:sp>
      <p:cxnSp>
        <p:nvCxnSpPr>
          <p:cNvPr id="14" name="Straight Arrow Connector 13"/>
          <p:cNvCxnSpPr>
            <a:stCxn id="13" idx="3"/>
          </p:cNvCxnSpPr>
          <p:nvPr/>
        </p:nvCxnSpPr>
        <p:spPr bwMode="auto">
          <a:xfrm flipV="1">
            <a:off x="3779912" y="5119381"/>
            <a:ext cx="1511301" cy="415499"/>
          </a:xfrm>
          <a:prstGeom prst="straightConnector1">
            <a:avLst/>
          </a:prstGeom>
          <a:solidFill>
            <a:schemeClr val="accent1"/>
          </a:solidFill>
          <a:ln w="508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875427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6768752" cy="562074"/>
          </a:xfrm>
        </p:spPr>
        <p:txBody>
          <a:bodyPr/>
          <a:lstStyle/>
          <a:p>
            <a:r>
              <a:rPr lang="en-GB" sz="3600" dirty="0" smtClean="0">
                <a:solidFill>
                  <a:srgbClr val="0070C0"/>
                </a:solidFill>
                <a:latin typeface="Calibri" panose="020F0502020204030204" pitchFamily="34" charset="0"/>
              </a:rPr>
              <a:t>Accounting for dynamical changes</a:t>
            </a:r>
            <a:endParaRPr lang="en-GB" sz="3600" dirty="0">
              <a:solidFill>
                <a:srgbClr val="0070C0"/>
              </a:solidFill>
              <a:latin typeface="Calibri" panose="020F0502020204030204" pitchFamily="34" charset="0"/>
            </a:endParaRPr>
          </a:p>
        </p:txBody>
      </p:sp>
      <p:sp>
        <p:nvSpPr>
          <p:cNvPr id="3" name="Content Placeholder 2"/>
          <p:cNvSpPr>
            <a:spLocks noGrp="1"/>
          </p:cNvSpPr>
          <p:nvPr>
            <p:ph idx="1"/>
          </p:nvPr>
        </p:nvSpPr>
        <p:spPr>
          <a:xfrm>
            <a:off x="539551" y="908720"/>
            <a:ext cx="3996293" cy="4525963"/>
          </a:xfrm>
        </p:spPr>
        <p:txBody>
          <a:bodyPr/>
          <a:lstStyle/>
          <a:p>
            <a:r>
              <a:rPr lang="en-GB" sz="2400" dirty="0" smtClean="0">
                <a:latin typeface="Calibri" panose="020F0502020204030204" pitchFamily="34" charset="0"/>
              </a:rPr>
              <a:t>Most tropical precipitation where air is rising…</a:t>
            </a:r>
          </a:p>
          <a:p>
            <a:pPr lvl="1"/>
            <a:r>
              <a:rPr lang="en-GB" sz="2000" dirty="0" smtClean="0">
                <a:latin typeface="Calibri" panose="020F0502020204030204" pitchFamily="34" charset="0"/>
              </a:rPr>
              <a:t>500 </a:t>
            </a:r>
            <a:r>
              <a:rPr lang="en-GB" sz="2000" dirty="0" err="1" smtClean="0">
                <a:latin typeface="Calibri" panose="020F0502020204030204" pitchFamily="34" charset="0"/>
              </a:rPr>
              <a:t>hPa</a:t>
            </a:r>
            <a:r>
              <a:rPr lang="en-GB" sz="2000" dirty="0" smtClean="0">
                <a:latin typeface="Calibri" panose="020F0502020204030204" pitchFamily="34" charset="0"/>
              </a:rPr>
              <a:t> vertical motion commonly used diagnostic</a:t>
            </a:r>
          </a:p>
          <a:p>
            <a:pPr lvl="1"/>
            <a:r>
              <a:rPr lang="en-GB" sz="2000" dirty="0" smtClean="0">
                <a:latin typeface="Calibri" panose="020F0502020204030204" pitchFamily="34" charset="0"/>
              </a:rPr>
              <a:t>Strong association between  model bias in precipitation and vertical motion (below)</a:t>
            </a:r>
          </a:p>
          <a:p>
            <a:pPr lvl="1"/>
            <a:r>
              <a:rPr lang="en-GB" sz="2000" dirty="0" smtClean="0">
                <a:latin typeface="Calibri" panose="020F0502020204030204" pitchFamily="34" charset="0"/>
              </a:rPr>
              <a:t>Thermodynamics also crucial</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8751"/>
          <a:stretch/>
        </p:blipFill>
        <p:spPr bwMode="auto">
          <a:xfrm>
            <a:off x="4535845" y="703897"/>
            <a:ext cx="4616337" cy="6154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2947" b="-1985"/>
          <a:stretch/>
        </p:blipFill>
        <p:spPr bwMode="auto">
          <a:xfrm>
            <a:off x="819759" y="3975718"/>
            <a:ext cx="3392201" cy="2882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1410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a:t>
            </a:r>
            <a:endParaRPr lang="en-GB" dirty="0"/>
          </a:p>
        </p:txBody>
      </p:sp>
      <p:sp>
        <p:nvSpPr>
          <p:cNvPr id="3" name="Content Placeholder 2"/>
          <p:cNvSpPr>
            <a:spLocks noGrp="1"/>
          </p:cNvSpPr>
          <p:nvPr>
            <p:ph idx="1"/>
          </p:nvPr>
        </p:nvSpPr>
        <p:spPr>
          <a:xfrm>
            <a:off x="424800" y="2214000"/>
            <a:ext cx="8467680" cy="3960000"/>
          </a:xfrm>
        </p:spPr>
        <p:txBody>
          <a:bodyPr/>
          <a:lstStyle/>
          <a:p>
            <a:r>
              <a:rPr lang="en-GB" sz="2400" dirty="0" smtClean="0"/>
              <a:t>Changes in the global water cycle are dictated by </a:t>
            </a:r>
            <a:r>
              <a:rPr lang="en-GB" sz="2400" dirty="0" err="1" smtClean="0"/>
              <a:t>radiatve</a:t>
            </a:r>
            <a:r>
              <a:rPr lang="en-GB" sz="2400" dirty="0" smtClean="0"/>
              <a:t> transfer and thermodynamics but dominated locally by circulation changes</a:t>
            </a:r>
          </a:p>
          <a:p>
            <a:r>
              <a:rPr lang="en-GB" sz="2400" dirty="0" smtClean="0"/>
              <a:t>There is a distinction between detection, physical understanding and prediction of regional changes in the water cycle but all are linked</a:t>
            </a:r>
          </a:p>
          <a:p>
            <a:r>
              <a:rPr lang="en-GB" sz="2400" dirty="0" smtClean="0"/>
              <a:t>How can the influences of circulation and thermodynamics be separated to better understand &amp; predict regional water cycle? </a:t>
            </a:r>
          </a:p>
          <a:p>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a:t>
            </a:fld>
            <a:endParaRPr lang="en-GB" altLang="en-US"/>
          </a:p>
        </p:txBody>
      </p:sp>
    </p:spTree>
    <p:extLst>
      <p:ext uri="{BB962C8B-B14F-4D97-AF65-F5344CB8AC3E}">
        <p14:creationId xmlns:p14="http://schemas.microsoft.com/office/powerpoint/2010/main" val="163487879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r>
            <a:br>
              <a:rPr lang="en-GB" dirty="0" smtClean="0"/>
            </a:br>
            <a:r>
              <a:rPr lang="en-GB" dirty="0"/>
              <a:t/>
            </a:r>
            <a:br>
              <a:rPr lang="en-GB" dirty="0"/>
            </a:br>
            <a:r>
              <a:rPr lang="en-GB" dirty="0" smtClean="0"/>
              <a:t>Changing PRECIPITATION:</a:t>
            </a:r>
            <a:br>
              <a:rPr lang="en-GB" dirty="0" smtClean="0"/>
            </a:br>
            <a:r>
              <a:rPr lang="en-GB" sz="3200" dirty="0" smtClean="0"/>
              <a:t>WHERE IS BIG/SMALL CHANGE ROBUST?</a:t>
            </a:r>
            <a:endParaRPr lang="en-GB" sz="3200"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20</a:t>
            </a:fld>
            <a:endParaRPr lang="en-GB" altLang="en-US"/>
          </a:p>
        </p:txBody>
      </p:sp>
      <p:pic>
        <p:nvPicPr>
          <p:cNvPr id="1026" name="Picture 2" descr="http://journals.ametsoc.org/na101/home/literatum/publisher/ams/journals/content/clim/2012/15200442-25.11/jcli-d-11-00354.1/production/images/large/jcli-d-11-00354.1-f4.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2272628"/>
            <a:ext cx="7008713" cy="39013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35896" y="5661248"/>
            <a:ext cx="2952328" cy="707886"/>
          </a:xfrm>
          <a:prstGeom prst="rect">
            <a:avLst/>
          </a:prstGeom>
          <a:solidFill>
            <a:srgbClr val="FDFDFD"/>
          </a:solidFill>
          <a:ln>
            <a:solidFill>
              <a:srgbClr val="002060"/>
            </a:solidFill>
          </a:ln>
        </p:spPr>
        <p:txBody>
          <a:bodyPr wrap="square" rtlCol="0">
            <a:spAutoFit/>
          </a:bodyPr>
          <a:lstStyle/>
          <a:p>
            <a:pPr algn="ctr"/>
            <a:r>
              <a:rPr lang="en-GB" dirty="0" smtClean="0">
                <a:solidFill>
                  <a:schemeClr val="tx2"/>
                </a:solidFill>
                <a:latin typeface="+mn-lt"/>
              </a:rPr>
              <a:t>Number of models that agree on sign of change</a:t>
            </a:r>
          </a:p>
        </p:txBody>
      </p:sp>
      <p:sp>
        <p:nvSpPr>
          <p:cNvPr id="6" name="TextBox 5"/>
          <p:cNvSpPr txBox="1"/>
          <p:nvPr/>
        </p:nvSpPr>
        <p:spPr>
          <a:xfrm>
            <a:off x="251520" y="2276872"/>
            <a:ext cx="2304256" cy="461665"/>
          </a:xfrm>
          <a:prstGeom prst="rect">
            <a:avLst/>
          </a:prstGeom>
          <a:noFill/>
          <a:ln>
            <a:solidFill>
              <a:srgbClr val="002060"/>
            </a:solidFill>
          </a:ln>
        </p:spPr>
        <p:txBody>
          <a:bodyPr wrap="square" rtlCol="0">
            <a:spAutoFit/>
          </a:bodyPr>
          <a:lstStyle/>
          <a:p>
            <a:r>
              <a:rPr lang="en-GB" sz="2400" dirty="0" smtClean="0">
                <a:solidFill>
                  <a:schemeClr val="tx2"/>
                </a:solidFill>
                <a:latin typeface="Calibri" panose="020F0502020204030204" pitchFamily="34" charset="0"/>
              </a:rPr>
              <a:t>Change &gt; </a:t>
            </a:r>
            <a:r>
              <a:rPr lang="el-GR" sz="2400" dirty="0" smtClean="0">
                <a:solidFill>
                  <a:schemeClr val="tx2"/>
                </a:solidFill>
                <a:latin typeface="Calibri" panose="020F0502020204030204" pitchFamily="34" charset="0"/>
              </a:rPr>
              <a:t>σ</a:t>
            </a:r>
            <a:r>
              <a:rPr lang="en-GB" sz="2400" baseline="-25000" dirty="0" smtClean="0">
                <a:solidFill>
                  <a:schemeClr val="tx2"/>
                </a:solidFill>
                <a:latin typeface="Calibri" panose="020F0502020204030204" pitchFamily="34" charset="0"/>
              </a:rPr>
              <a:t>models</a:t>
            </a:r>
          </a:p>
        </p:txBody>
      </p:sp>
      <p:sp>
        <p:nvSpPr>
          <p:cNvPr id="8" name="TextBox 7"/>
          <p:cNvSpPr txBox="1"/>
          <p:nvPr/>
        </p:nvSpPr>
        <p:spPr>
          <a:xfrm>
            <a:off x="251520" y="4686235"/>
            <a:ext cx="1872208" cy="830997"/>
          </a:xfrm>
          <a:prstGeom prst="rect">
            <a:avLst/>
          </a:prstGeom>
          <a:noFill/>
          <a:ln>
            <a:solidFill>
              <a:srgbClr val="002060"/>
            </a:solidFill>
          </a:ln>
        </p:spPr>
        <p:txBody>
          <a:bodyPr wrap="square" rtlCol="0">
            <a:spAutoFit/>
          </a:bodyPr>
          <a:lstStyle/>
          <a:p>
            <a:r>
              <a:rPr lang="en-GB" sz="2400" dirty="0" smtClean="0">
                <a:solidFill>
                  <a:schemeClr val="tx2"/>
                </a:solidFill>
                <a:latin typeface="Calibri" panose="020F0502020204030204" pitchFamily="34" charset="0"/>
              </a:rPr>
              <a:t>Small change </a:t>
            </a:r>
            <a:r>
              <a:rPr lang="en-GB" sz="2400" dirty="0" smtClean="0">
                <a:latin typeface="Calibri" panose="020F0502020204030204" pitchFamily="34" charset="0"/>
              </a:rPr>
              <a:t>vs. </a:t>
            </a:r>
            <a:r>
              <a:rPr lang="en-GB" sz="2400" dirty="0" smtClean="0">
                <a:solidFill>
                  <a:schemeClr val="tx2"/>
                </a:solidFill>
                <a:latin typeface="Calibri" panose="020F0502020204030204" pitchFamily="34" charset="0"/>
              </a:rPr>
              <a:t>variability</a:t>
            </a:r>
          </a:p>
        </p:txBody>
      </p:sp>
      <p:cxnSp>
        <p:nvCxnSpPr>
          <p:cNvPr id="9" name="Straight Arrow Connector 8"/>
          <p:cNvCxnSpPr>
            <a:stCxn id="6" idx="3"/>
          </p:cNvCxnSpPr>
          <p:nvPr/>
        </p:nvCxnSpPr>
        <p:spPr bwMode="auto">
          <a:xfrm>
            <a:off x="2555776" y="2507705"/>
            <a:ext cx="216024" cy="147072"/>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 name="Straight Arrow Connector 10"/>
          <p:cNvCxnSpPr/>
          <p:nvPr/>
        </p:nvCxnSpPr>
        <p:spPr bwMode="auto">
          <a:xfrm flipV="1">
            <a:off x="2123728" y="4758243"/>
            <a:ext cx="216024" cy="254933"/>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 name="Rectangle 15"/>
          <p:cNvSpPr/>
          <p:nvPr/>
        </p:nvSpPr>
        <p:spPr>
          <a:xfrm>
            <a:off x="116685" y="6122024"/>
            <a:ext cx="3807243" cy="400110"/>
          </a:xfrm>
          <a:prstGeom prst="rect">
            <a:avLst/>
          </a:prstGeom>
        </p:spPr>
        <p:txBody>
          <a:bodyPr wrap="square">
            <a:spAutoFit/>
          </a:bodyPr>
          <a:lstStyle/>
          <a:p>
            <a:r>
              <a:rPr lang="en-GB" dirty="0" smtClean="0">
                <a:hlinkClick r:id="rId4"/>
              </a:rPr>
              <a:t>Power, et al. (2012) J</a:t>
            </a:r>
            <a:r>
              <a:rPr lang="en-GB" dirty="0">
                <a:hlinkClick r:id="rId4"/>
              </a:rPr>
              <a:t>. </a:t>
            </a:r>
            <a:r>
              <a:rPr lang="en-GB" dirty="0" smtClean="0">
                <a:hlinkClick r:id="rId4"/>
              </a:rPr>
              <a:t>Climate</a:t>
            </a:r>
            <a:endParaRPr lang="en-GB" dirty="0"/>
          </a:p>
        </p:txBody>
      </p:sp>
    </p:spTree>
    <p:extLst>
      <p:ext uri="{BB962C8B-B14F-4D97-AF65-F5344CB8AC3E}">
        <p14:creationId xmlns:p14="http://schemas.microsoft.com/office/powerpoint/2010/main" val="1233277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659" y="1484784"/>
            <a:ext cx="4646837" cy="4682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p:txBody>
          <a:bodyPr/>
          <a:lstStyle/>
          <a:p>
            <a:r>
              <a:rPr lang="en-GB" sz="3600" dirty="0" smtClean="0">
                <a:solidFill>
                  <a:srgbClr val="C00000"/>
                </a:solidFill>
                <a:latin typeface="Calibri" panose="020F0502020204030204" pitchFamily="34" charset="0"/>
              </a:rPr>
              <a:t>Constraints on evaporation  over land</a:t>
            </a:r>
            <a:endParaRPr lang="en-GB" sz="3600" dirty="0">
              <a:solidFill>
                <a:srgbClr val="C00000"/>
              </a:solidFill>
              <a:latin typeface="Calibri" panose="020F0502020204030204" pitchFamily="34" charset="0"/>
            </a:endParaRPr>
          </a:p>
        </p:txBody>
      </p:sp>
      <p:sp>
        <p:nvSpPr>
          <p:cNvPr id="7" name="Content Placeholder 6"/>
          <p:cNvSpPr>
            <a:spLocks noGrp="1"/>
          </p:cNvSpPr>
          <p:nvPr>
            <p:ph sz="half" idx="1"/>
          </p:nvPr>
        </p:nvSpPr>
        <p:spPr>
          <a:xfrm>
            <a:off x="457199" y="1600200"/>
            <a:ext cx="4402833" cy="4525963"/>
          </a:xfrm>
        </p:spPr>
        <p:txBody>
          <a:bodyPr/>
          <a:lstStyle/>
          <a:p>
            <a:r>
              <a:rPr lang="en-GB" sz="2400" dirty="0" smtClean="0">
                <a:latin typeface="Calibri" panose="020F0502020204030204" pitchFamily="34" charset="0"/>
              </a:rPr>
              <a:t>Energy &amp; precipitation (P) constraints on evaporation (E)</a:t>
            </a:r>
          </a:p>
          <a:p>
            <a:endParaRPr lang="en-GB" sz="2400" dirty="0">
              <a:latin typeface="Calibri" panose="020F0502020204030204" pitchFamily="34" charset="0"/>
            </a:endParaRPr>
          </a:p>
          <a:p>
            <a:endParaRPr lang="en-GB" sz="2400" dirty="0" smtClean="0">
              <a:latin typeface="Calibri" panose="020F0502020204030204" pitchFamily="34" charset="0"/>
            </a:endParaRPr>
          </a:p>
          <a:p>
            <a:endParaRPr lang="en-GB" sz="2400" dirty="0">
              <a:latin typeface="Calibri" panose="020F0502020204030204" pitchFamily="34" charset="0"/>
            </a:endParaRPr>
          </a:p>
          <a:p>
            <a:pPr marL="0" indent="0">
              <a:buNone/>
            </a:pPr>
            <a:r>
              <a:rPr lang="en-GB" sz="2000" dirty="0" err="1" smtClean="0">
                <a:latin typeface="Calibri" panose="020F0502020204030204" pitchFamily="34" charset="0"/>
              </a:rPr>
              <a:t>Budyko</a:t>
            </a:r>
            <a:r>
              <a:rPr lang="en-GB" sz="2000" dirty="0" smtClean="0">
                <a:latin typeface="Calibri" panose="020F0502020204030204" pitchFamily="34" charset="0"/>
              </a:rPr>
              <a:t> Framework</a:t>
            </a:r>
          </a:p>
          <a:p>
            <a:pPr>
              <a:buFont typeface="Wingdings" panose="05000000000000000000" pitchFamily="2" charset="2"/>
              <a:buChar char="Ø"/>
            </a:pPr>
            <a:r>
              <a:rPr lang="en-GB" sz="2000" b="1" dirty="0" smtClean="0">
                <a:latin typeface="Calibri" panose="020F0502020204030204" pitchFamily="34" charset="0"/>
              </a:rPr>
              <a:t>E</a:t>
            </a:r>
            <a:r>
              <a:rPr lang="en-GB" sz="2000" b="1" baseline="-25000" dirty="0" smtClean="0">
                <a:latin typeface="Calibri" panose="020F0502020204030204" pitchFamily="34" charset="0"/>
              </a:rPr>
              <a:t>o</a:t>
            </a:r>
            <a:r>
              <a:rPr lang="en-GB" sz="2000" dirty="0" smtClean="0">
                <a:latin typeface="Calibri" panose="020F0502020204030204" pitchFamily="34" charset="0"/>
              </a:rPr>
              <a:t> is maximum theoretical  evaporation (E </a:t>
            </a:r>
            <a:r>
              <a:rPr lang="en-GB" sz="2000" dirty="0">
                <a:latin typeface="Calibri" panose="020F0502020204030204" pitchFamily="34" charset="0"/>
              </a:rPr>
              <a:t>is </a:t>
            </a:r>
            <a:r>
              <a:rPr lang="en-GB" sz="2000" dirty="0" smtClean="0">
                <a:latin typeface="Calibri" panose="020F0502020204030204" pitchFamily="34" charset="0"/>
              </a:rPr>
              <a:t>energy limited)</a:t>
            </a:r>
          </a:p>
          <a:p>
            <a:pPr>
              <a:buFont typeface="Wingdings" panose="05000000000000000000" pitchFamily="2" charset="2"/>
              <a:buChar char="Ø"/>
            </a:pPr>
            <a:r>
              <a:rPr lang="en-GB" sz="2000" b="1" dirty="0" smtClean="0">
                <a:latin typeface="Calibri" panose="020F0502020204030204" pitchFamily="34" charset="0"/>
              </a:rPr>
              <a:t>E</a:t>
            </a:r>
            <a:r>
              <a:rPr lang="en-GB" sz="2000" dirty="0" smtClean="0">
                <a:latin typeface="Calibri" panose="020F0502020204030204" pitchFamily="34" charset="0"/>
              </a:rPr>
              <a:t> is also limited by water availability (determined by P)</a:t>
            </a:r>
          </a:p>
          <a:p>
            <a:pPr>
              <a:buFont typeface="Wingdings" panose="05000000000000000000" pitchFamily="2" charset="2"/>
              <a:buChar char="Ø"/>
            </a:pPr>
            <a:r>
              <a:rPr lang="en-GB" sz="2000" b="1" dirty="0">
                <a:latin typeface="Calibri" panose="020F0502020204030204" pitchFamily="34" charset="0"/>
              </a:rPr>
              <a:t>n</a:t>
            </a:r>
            <a:r>
              <a:rPr lang="en-GB" sz="2000" dirty="0" smtClean="0">
                <a:latin typeface="Calibri" panose="020F0502020204030204" pitchFamily="34" charset="0"/>
              </a:rPr>
              <a:t> is a catchment-specific parameter</a:t>
            </a:r>
          </a:p>
          <a:p>
            <a:pPr marL="0" indent="0">
              <a:buNone/>
            </a:pPr>
            <a:r>
              <a:rPr lang="en-GB" sz="2000" dirty="0" smtClean="0">
                <a:latin typeface="Calibri" panose="020F0502020204030204" pitchFamily="34" charset="0"/>
              </a:rPr>
              <a:t>If P&gt;&gt;</a:t>
            </a:r>
            <a:r>
              <a:rPr lang="en-GB" sz="2000" dirty="0" err="1" smtClean="0">
                <a:latin typeface="Calibri" panose="020F0502020204030204" pitchFamily="34" charset="0"/>
              </a:rPr>
              <a:t>E</a:t>
            </a:r>
            <a:r>
              <a:rPr lang="en-GB" sz="2000" baseline="-25000" dirty="0" err="1" smtClean="0">
                <a:latin typeface="Calibri" panose="020F0502020204030204" pitchFamily="34" charset="0"/>
              </a:rPr>
              <a:t>o</a:t>
            </a:r>
            <a:r>
              <a:rPr lang="en-GB" sz="2000" dirty="0" smtClean="0">
                <a:latin typeface="Calibri" panose="020F0502020204030204" pitchFamily="34" charset="0"/>
              </a:rPr>
              <a:t>, </a:t>
            </a:r>
            <a:r>
              <a:rPr lang="en-GB" sz="2000" dirty="0" err="1" smtClean="0">
                <a:latin typeface="Calibri" panose="020F0502020204030204" pitchFamily="34" charset="0"/>
              </a:rPr>
              <a:t>E</a:t>
            </a:r>
            <a:r>
              <a:rPr lang="en-GB" sz="2000" dirty="0" err="1" smtClean="0">
                <a:latin typeface="Calibri" panose="020F0502020204030204" pitchFamily="34" charset="0"/>
                <a:sym typeface="Wingdings" panose="05000000000000000000" pitchFamily="2" charset="2"/>
              </a:rPr>
              <a:t>E</a:t>
            </a:r>
            <a:r>
              <a:rPr lang="en-GB" sz="2000" baseline="-25000" dirty="0" err="1" smtClean="0">
                <a:latin typeface="Calibri" panose="020F0502020204030204" pitchFamily="34" charset="0"/>
                <a:sym typeface="Wingdings" panose="05000000000000000000" pitchFamily="2" charset="2"/>
              </a:rPr>
              <a:t>o</a:t>
            </a:r>
            <a:endParaRPr lang="en-GB" sz="2000" baseline="-25000" dirty="0" smtClean="0">
              <a:latin typeface="Calibri" panose="020F0502020204030204" pitchFamily="34" charset="0"/>
              <a:sym typeface="Wingdings" panose="05000000000000000000" pitchFamily="2" charset="2"/>
            </a:endParaRPr>
          </a:p>
          <a:p>
            <a:pPr marL="0" indent="0">
              <a:buNone/>
            </a:pPr>
            <a:r>
              <a:rPr lang="en-GB" sz="2000" dirty="0" smtClean="0">
                <a:latin typeface="Calibri" panose="020F0502020204030204" pitchFamily="34" charset="0"/>
                <a:sym typeface="Wingdings" panose="05000000000000000000" pitchFamily="2" charset="2"/>
              </a:rPr>
              <a:t>If </a:t>
            </a:r>
            <a:r>
              <a:rPr lang="en-GB" sz="2000" dirty="0" err="1" smtClean="0">
                <a:latin typeface="Calibri" panose="020F0502020204030204" pitchFamily="34" charset="0"/>
                <a:sym typeface="Wingdings" panose="05000000000000000000" pitchFamily="2" charset="2"/>
              </a:rPr>
              <a:t>E</a:t>
            </a:r>
            <a:r>
              <a:rPr lang="en-GB" sz="2000" baseline="-25000" dirty="0" err="1" smtClean="0">
                <a:latin typeface="Calibri" panose="020F0502020204030204" pitchFamily="34" charset="0"/>
                <a:sym typeface="Wingdings" panose="05000000000000000000" pitchFamily="2" charset="2"/>
              </a:rPr>
              <a:t>o</a:t>
            </a:r>
            <a:r>
              <a:rPr lang="en-GB" sz="2000" dirty="0" smtClean="0">
                <a:latin typeface="Calibri" panose="020F0502020204030204" pitchFamily="34" charset="0"/>
                <a:sym typeface="Wingdings" panose="05000000000000000000" pitchFamily="2" charset="2"/>
              </a:rPr>
              <a:t>&gt;&gt;P, EP </a:t>
            </a:r>
            <a:endParaRPr lang="en-GB" sz="2000" dirty="0">
              <a:latin typeface="Calibri" panose="020F0502020204030204" pitchFamily="34" charset="0"/>
            </a:endParaRPr>
          </a:p>
        </p:txBody>
      </p:sp>
      <p:pic>
        <p:nvPicPr>
          <p:cNvPr id="1239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04" y="2492896"/>
            <a:ext cx="2647950"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860032" y="6093296"/>
            <a:ext cx="3494709" cy="369332"/>
          </a:xfrm>
          <a:prstGeom prst="rect">
            <a:avLst/>
          </a:prstGeom>
          <a:noFill/>
        </p:spPr>
        <p:txBody>
          <a:bodyPr wrap="square" rtlCol="0">
            <a:spAutoFit/>
          </a:bodyPr>
          <a:lstStyle/>
          <a:p>
            <a:r>
              <a:rPr lang="en-GB" dirty="0" smtClean="0">
                <a:hlinkClick r:id="rId5"/>
              </a:rPr>
              <a:t>Roderick et al. (2014) HESS</a:t>
            </a:r>
            <a:endParaRPr lang="en-GB" dirty="0"/>
          </a:p>
        </p:txBody>
      </p:sp>
    </p:spTree>
    <p:extLst>
      <p:ext uri="{BB962C8B-B14F-4D97-AF65-F5344CB8AC3E}">
        <p14:creationId xmlns:p14="http://schemas.microsoft.com/office/powerpoint/2010/main" val="83235234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4854" r="38581" b="8328"/>
          <a:stretch/>
        </p:blipFill>
        <p:spPr bwMode="auto">
          <a:xfrm>
            <a:off x="656196" y="3645024"/>
            <a:ext cx="5499980" cy="1748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6420374" y="1772816"/>
            <a:ext cx="2472106" cy="3960000"/>
          </a:xfrm>
        </p:spPr>
        <p:txBody>
          <a:bodyPr/>
          <a:lstStyle/>
          <a:p>
            <a:r>
              <a:rPr lang="en-GB" dirty="0" smtClean="0"/>
              <a:t>Changes in energy fluxes 1986-2000  to 2001-2008</a:t>
            </a:r>
          </a:p>
          <a:p>
            <a:r>
              <a:rPr lang="en-GB" dirty="0" smtClean="0"/>
              <a:t>Surface energy flux dominated by atmos. transports</a:t>
            </a:r>
          </a:p>
          <a:p>
            <a:r>
              <a:rPr lang="en-GB" dirty="0" smtClean="0"/>
              <a:t>More investigation of mechanisms &amp; feedbacks by…</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22</a:t>
            </a:fld>
            <a:endParaRPr lang="en-GB" altLang="en-US">
              <a:solidFill>
                <a:srgbClr val="50535A"/>
              </a:solidFill>
            </a:endParaRPr>
          </a:p>
        </p:txBody>
      </p:sp>
      <p:pic>
        <p:nvPicPr>
          <p:cNvPr id="9" name="Picture 2" descr="NCEO - National Centre for Earth Observ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932075"/>
            <a:ext cx="1888468" cy="48070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358073" y="404664"/>
            <a:ext cx="7027520" cy="828000"/>
          </a:xfrm>
        </p:spPr>
        <p:txBody>
          <a:bodyPr/>
          <a:lstStyle/>
          <a:p>
            <a:r>
              <a:rPr lang="en-GB" sz="3600" dirty="0" smtClean="0"/>
              <a:t>Where  is  the  heat  going?</a:t>
            </a:r>
            <a:br>
              <a:rPr lang="en-GB" sz="3600" dirty="0" smtClean="0"/>
            </a:br>
            <a:r>
              <a:rPr lang="en-GB" sz="2800" b="0" dirty="0" smtClean="0"/>
              <a:t>changes  in  surface  energy  flux</a:t>
            </a:r>
            <a:endParaRPr lang="en-GB" sz="2800" b="0" dirty="0"/>
          </a:p>
        </p:txBody>
      </p:sp>
      <p:sp>
        <p:nvSpPr>
          <p:cNvPr id="10" name="TextBox 9"/>
          <p:cNvSpPr txBox="1"/>
          <p:nvPr/>
        </p:nvSpPr>
        <p:spPr>
          <a:xfrm>
            <a:off x="179512" y="5097378"/>
            <a:ext cx="1440160" cy="707886"/>
          </a:xfrm>
          <a:prstGeom prst="rect">
            <a:avLst/>
          </a:prstGeom>
          <a:noFill/>
        </p:spPr>
        <p:txBody>
          <a:bodyPr wrap="square" rtlCol="0">
            <a:spAutoFit/>
          </a:bodyPr>
          <a:lstStyle/>
          <a:p>
            <a:r>
              <a:rPr lang="en-GB" dirty="0" smtClean="0">
                <a:solidFill>
                  <a:srgbClr val="000000"/>
                </a:solidFill>
                <a:hlinkClick r:id="rId4"/>
              </a:rPr>
              <a:t>Liu et al. (2015) JGR</a:t>
            </a:r>
            <a:endParaRPr lang="en-GB" dirty="0" smtClean="0">
              <a:solidFill>
                <a:srgbClr val="00000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46" r="38581" b="76510"/>
          <a:stretch/>
        </p:blipFill>
        <p:spPr bwMode="auto">
          <a:xfrm>
            <a:off x="672597" y="1556792"/>
            <a:ext cx="5499980" cy="2135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71" t="92181" r="21644" b="-57"/>
          <a:stretch/>
        </p:blipFill>
        <p:spPr bwMode="auto">
          <a:xfrm>
            <a:off x="1691680" y="5310971"/>
            <a:ext cx="4360306" cy="689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descr="http://www.smurfs.com/resources/images/history2/las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635202"/>
            <a:ext cx="4191000" cy="196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950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70384" y="83393"/>
            <a:ext cx="6858000" cy="665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08104" y="3019268"/>
            <a:ext cx="5688632" cy="913787"/>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298160" y="3121804"/>
            <a:ext cx="1170384" cy="523220"/>
          </a:xfrm>
          <a:prstGeom prst="rect">
            <a:avLst/>
          </a:prstGeom>
          <a:noFill/>
          <a:scene3d>
            <a:camera prst="orthographicFront">
              <a:rot lat="0" lon="0" rev="5400000"/>
            </a:camera>
            <a:lightRig rig="threePt" dir="t"/>
          </a:scene3d>
        </p:spPr>
        <p:txBody>
          <a:bodyPr wrap="square" rtlCol="0">
            <a:spAutoFit/>
          </a:bodyPr>
          <a:lstStyle/>
          <a:p>
            <a:r>
              <a:rPr lang="en-GB" sz="2800" b="1" dirty="0" smtClean="0">
                <a:latin typeface="+mn-lt"/>
              </a:rPr>
              <a:t>Wm</a:t>
            </a:r>
            <a:r>
              <a:rPr lang="en-GB" sz="2800" b="1" baseline="30000" dirty="0" smtClean="0">
                <a:latin typeface="+mn-lt"/>
              </a:rPr>
              <a:t>-2</a:t>
            </a:r>
            <a:endParaRPr lang="en-GB" sz="2800" b="1" baseline="30000" dirty="0">
              <a:latin typeface="+mn-lt"/>
            </a:endParaRPr>
          </a:p>
        </p:txBody>
      </p:sp>
      <p:sp>
        <p:nvSpPr>
          <p:cNvPr id="5" name="TextBox 4"/>
          <p:cNvSpPr txBox="1"/>
          <p:nvPr/>
        </p:nvSpPr>
        <p:spPr>
          <a:xfrm>
            <a:off x="-36512" y="131569"/>
            <a:ext cx="1547664" cy="1015663"/>
          </a:xfrm>
          <a:prstGeom prst="rect">
            <a:avLst/>
          </a:prstGeom>
          <a:noFill/>
        </p:spPr>
        <p:txBody>
          <a:bodyPr wrap="square" rtlCol="0">
            <a:spAutoFit/>
          </a:bodyPr>
          <a:lstStyle/>
          <a:p>
            <a:r>
              <a:rPr lang="en-GB" sz="2000" b="1" dirty="0" smtClean="0">
                <a:solidFill>
                  <a:srgbClr val="FF0000"/>
                </a:solidFill>
                <a:latin typeface="+mn-lt"/>
              </a:rPr>
              <a:t>Outgoing </a:t>
            </a:r>
            <a:r>
              <a:rPr lang="en-GB" sz="2000" b="1" dirty="0" err="1" smtClean="0">
                <a:solidFill>
                  <a:srgbClr val="FF0000"/>
                </a:solidFill>
                <a:latin typeface="+mn-lt"/>
              </a:rPr>
              <a:t>Longwave</a:t>
            </a:r>
            <a:r>
              <a:rPr lang="en-GB" sz="2000" b="1" dirty="0" smtClean="0">
                <a:solidFill>
                  <a:srgbClr val="FF0000"/>
                </a:solidFill>
                <a:latin typeface="+mn-lt"/>
              </a:rPr>
              <a:t> Radiation</a:t>
            </a:r>
            <a:endParaRPr lang="en-GB" sz="2000" b="1" dirty="0">
              <a:solidFill>
                <a:srgbClr val="FF0000"/>
              </a:solidFill>
              <a:latin typeface="+mn-lt"/>
            </a:endParaRPr>
          </a:p>
        </p:txBody>
      </p:sp>
    </p:spTree>
    <p:extLst>
      <p:ext uri="{BB962C8B-B14F-4D97-AF65-F5344CB8AC3E}">
        <p14:creationId xmlns:p14="http://schemas.microsoft.com/office/powerpoint/2010/main" val="3005396147"/>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47775" y="166688"/>
            <a:ext cx="6648450"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08104" y="3019268"/>
            <a:ext cx="5688632" cy="913787"/>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298160" y="3121804"/>
            <a:ext cx="1170384" cy="523220"/>
          </a:xfrm>
          <a:prstGeom prst="rect">
            <a:avLst/>
          </a:prstGeom>
          <a:noFill/>
          <a:scene3d>
            <a:camera prst="orthographicFront">
              <a:rot lat="0" lon="0" rev="5400000"/>
            </a:camera>
            <a:lightRig rig="threePt" dir="t"/>
          </a:scene3d>
        </p:spPr>
        <p:txBody>
          <a:bodyPr wrap="square" rtlCol="0">
            <a:spAutoFit/>
          </a:bodyPr>
          <a:lstStyle/>
          <a:p>
            <a:r>
              <a:rPr lang="en-GB" sz="2800" b="1" dirty="0" smtClean="0">
                <a:latin typeface="+mn-lt"/>
              </a:rPr>
              <a:t>Wm</a:t>
            </a:r>
            <a:r>
              <a:rPr lang="en-GB" sz="2800" b="1" baseline="30000" dirty="0" smtClean="0">
                <a:latin typeface="+mn-lt"/>
              </a:rPr>
              <a:t>-2</a:t>
            </a:r>
            <a:endParaRPr lang="en-GB" sz="2800" b="1" baseline="30000" dirty="0">
              <a:latin typeface="+mn-lt"/>
            </a:endParaRPr>
          </a:p>
        </p:txBody>
      </p:sp>
      <p:sp>
        <p:nvSpPr>
          <p:cNvPr id="7" name="TextBox 6"/>
          <p:cNvSpPr txBox="1"/>
          <p:nvPr/>
        </p:nvSpPr>
        <p:spPr>
          <a:xfrm>
            <a:off x="-36512" y="131569"/>
            <a:ext cx="1547664" cy="1015663"/>
          </a:xfrm>
          <a:prstGeom prst="rect">
            <a:avLst/>
          </a:prstGeom>
          <a:noFill/>
        </p:spPr>
        <p:txBody>
          <a:bodyPr wrap="square" rtlCol="0">
            <a:spAutoFit/>
          </a:bodyPr>
          <a:lstStyle/>
          <a:p>
            <a:r>
              <a:rPr lang="en-GB" sz="2000" b="1" dirty="0" smtClean="0">
                <a:solidFill>
                  <a:srgbClr val="FF0000"/>
                </a:solidFill>
                <a:latin typeface="+mn-lt"/>
              </a:rPr>
              <a:t>Absorbed Shortwave Radiation</a:t>
            </a:r>
            <a:endParaRPr lang="en-GB" sz="2000" b="1" dirty="0">
              <a:solidFill>
                <a:srgbClr val="FF0000"/>
              </a:solidFill>
              <a:latin typeface="+mn-lt"/>
            </a:endParaRPr>
          </a:p>
        </p:txBody>
      </p:sp>
    </p:spTree>
    <p:extLst>
      <p:ext uri="{BB962C8B-B14F-4D97-AF65-F5344CB8AC3E}">
        <p14:creationId xmlns:p14="http://schemas.microsoft.com/office/powerpoint/2010/main" val="97601904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7624" y="116632"/>
            <a:ext cx="6811193"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8064" y="3011190"/>
            <a:ext cx="6454790" cy="777850"/>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6512" y="131569"/>
            <a:ext cx="1547664" cy="830997"/>
          </a:xfrm>
          <a:prstGeom prst="rect">
            <a:avLst/>
          </a:prstGeom>
          <a:noFill/>
        </p:spPr>
        <p:txBody>
          <a:bodyPr wrap="square" rtlCol="0">
            <a:spAutoFit/>
          </a:bodyPr>
          <a:lstStyle/>
          <a:p>
            <a:r>
              <a:rPr lang="en-GB" sz="2400" b="1" dirty="0" smtClean="0">
                <a:solidFill>
                  <a:srgbClr val="FF0000"/>
                </a:solidFill>
                <a:latin typeface="+mn-lt"/>
              </a:rPr>
              <a:t>NET Radiation</a:t>
            </a:r>
            <a:endParaRPr lang="en-GB" sz="2400" b="1" dirty="0">
              <a:solidFill>
                <a:srgbClr val="FF0000"/>
              </a:solidFill>
              <a:latin typeface="+mn-lt"/>
            </a:endParaRPr>
          </a:p>
        </p:txBody>
      </p:sp>
    </p:spTree>
    <p:extLst>
      <p:ext uri="{BB962C8B-B14F-4D97-AF65-F5344CB8AC3E}">
        <p14:creationId xmlns:p14="http://schemas.microsoft.com/office/powerpoint/2010/main" val="415025289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276872"/>
            <a:ext cx="5530665" cy="4147998"/>
          </a:xfrm>
          <a:prstGeom prst="rect">
            <a:avLst/>
          </a:prstGeom>
        </p:spPr>
      </p:pic>
      <p:sp>
        <p:nvSpPr>
          <p:cNvPr id="2" name="Title 1"/>
          <p:cNvSpPr>
            <a:spLocks noGrp="1"/>
          </p:cNvSpPr>
          <p:nvPr>
            <p:ph type="title"/>
          </p:nvPr>
        </p:nvSpPr>
        <p:spPr/>
        <p:txBody>
          <a:bodyPr/>
          <a:lstStyle/>
          <a:p>
            <a:r>
              <a:rPr lang="en-GB" sz="3200" dirty="0" smtClean="0"/>
              <a:t>Cross-Equatorial  heat  transport</a:t>
            </a:r>
            <a:br>
              <a:rPr lang="en-GB" sz="3200" dirty="0" smtClean="0"/>
            </a:br>
            <a:r>
              <a:rPr lang="en-GB" sz="3200" dirty="0" smtClean="0"/>
              <a:t>linked  to  model  precipitation  bias</a:t>
            </a:r>
            <a:endParaRPr lang="en-GB" sz="3200" dirty="0"/>
          </a:p>
        </p:txBody>
      </p:sp>
      <p:sp>
        <p:nvSpPr>
          <p:cNvPr id="3" name="Content Placeholder 2"/>
          <p:cNvSpPr>
            <a:spLocks noGrp="1"/>
          </p:cNvSpPr>
          <p:nvPr>
            <p:ph idx="1"/>
          </p:nvPr>
        </p:nvSpPr>
        <p:spPr>
          <a:xfrm>
            <a:off x="5436096" y="2420888"/>
            <a:ext cx="3268704" cy="3753111"/>
          </a:xfrm>
        </p:spPr>
        <p:txBody>
          <a:bodyPr/>
          <a:lstStyle/>
          <a:p>
            <a:r>
              <a:rPr lang="en-GB" dirty="0" smtClean="0"/>
              <a:t>Clear link between bias in cross-equatorial heat transport  by atmosphere and inter-hemispheric precipitation asymmetry </a:t>
            </a:r>
            <a:r>
              <a:rPr lang="en-GB" sz="1800" dirty="0" smtClean="0">
                <a:hlinkClick r:id="rId3"/>
              </a:rPr>
              <a:t>Loeb </a:t>
            </a:r>
            <a:r>
              <a:rPr lang="en-GB" sz="1800" dirty="0">
                <a:hlinkClick r:id="rId3"/>
              </a:rPr>
              <a:t>et al. (2015) </a:t>
            </a:r>
            <a:r>
              <a:rPr lang="en-GB" sz="1800" dirty="0" err="1">
                <a:hlinkClick r:id="rId3"/>
              </a:rPr>
              <a:t>Clim</a:t>
            </a:r>
            <a:r>
              <a:rPr lang="en-GB" sz="1800" dirty="0">
                <a:hlinkClick r:id="rId3"/>
              </a:rPr>
              <a:t>. </a:t>
            </a:r>
            <a:r>
              <a:rPr lang="en-GB" sz="1800" dirty="0" err="1" smtClean="0">
                <a:hlinkClick r:id="rId3"/>
              </a:rPr>
              <a:t>Dyn</a:t>
            </a:r>
            <a:endParaRPr lang="en-GB" sz="1800" dirty="0"/>
          </a:p>
          <a:p>
            <a:pPr marL="0" indent="0">
              <a:buNone/>
            </a:pPr>
            <a:r>
              <a:rPr lang="en-GB" sz="1800" dirty="0"/>
              <a:t>A</a:t>
            </a:r>
            <a:r>
              <a:rPr lang="en-GB" sz="1800" dirty="0" smtClean="0"/>
              <a:t>lso:</a:t>
            </a:r>
            <a:r>
              <a:rPr lang="en-GB" sz="1800" dirty="0" smtClean="0">
                <a:hlinkClick r:id="rId4"/>
              </a:rPr>
              <a:t> Haywood et al. (2016) GRL</a:t>
            </a:r>
            <a:endParaRPr lang="en-GB" sz="1800" dirty="0" smtClean="0"/>
          </a:p>
          <a:p>
            <a:endParaRPr lang="en-GB" sz="1800" dirty="0"/>
          </a:p>
          <a:p>
            <a:pPr marL="0" indent="0">
              <a:buNone/>
            </a:pPr>
            <a:r>
              <a:rPr lang="en-GB" sz="1800" dirty="0"/>
              <a:t>	</a:t>
            </a:r>
            <a:endParaRPr lang="en-GB" dirty="0" smtClean="0"/>
          </a:p>
        </p:txBody>
      </p:sp>
      <p:sp>
        <p:nvSpPr>
          <p:cNvPr id="4" name="Slide Number Placeholder 3"/>
          <p:cNvSpPr>
            <a:spLocks noGrp="1"/>
          </p:cNvSpPr>
          <p:nvPr>
            <p:ph type="sldNum" sz="quarter" idx="10"/>
          </p:nvPr>
        </p:nvSpPr>
        <p:spPr>
          <a:xfrm>
            <a:off x="8028525" y="6273344"/>
            <a:ext cx="676275" cy="252000"/>
          </a:xfrm>
        </p:spPr>
        <p:txBody>
          <a:bodyPr/>
          <a:lstStyle/>
          <a:p>
            <a:fld id="{DCF6A46F-80AB-49F3-8C7E-9717ED945456}" type="slidenum">
              <a:rPr lang="en-GB" altLang="en-US" smtClean="0"/>
              <a:pPr/>
              <a:t>26</a:t>
            </a:fld>
            <a:endParaRPr lang="en-GB" altLang="en-US"/>
          </a:p>
        </p:txBody>
      </p:sp>
      <p:pic>
        <p:nvPicPr>
          <p:cNvPr id="12" name="Picture 2" descr="NCEO - National Centre for Earth Observ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2084" y="331149"/>
            <a:ext cx="1888468" cy="48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62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bldLvl="5"/>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932040" y="3747834"/>
            <a:ext cx="2952328" cy="400110"/>
          </a:xfrm>
          <a:prstGeom prst="rect">
            <a:avLst/>
          </a:prstGeom>
        </p:spPr>
        <p:txBody>
          <a:bodyPr wrap="square">
            <a:spAutoFit/>
          </a:bodyPr>
          <a:lstStyle/>
          <a:p>
            <a:r>
              <a:rPr lang="en-US" sz="2000" dirty="0" smtClean="0">
                <a:solidFill>
                  <a:schemeClr val="bg1"/>
                </a:solidFill>
                <a:latin typeface="Calibri" pitchFamily="34" charset="0"/>
                <a:hlinkClick r:id="rId3"/>
              </a:rPr>
              <a:t>e.g. Liu </a:t>
            </a:r>
            <a:r>
              <a:rPr lang="en-US" sz="2000" dirty="0">
                <a:solidFill>
                  <a:schemeClr val="bg1"/>
                </a:solidFill>
                <a:latin typeface="Calibri" pitchFamily="34" charset="0"/>
                <a:hlinkClick r:id="rId3"/>
              </a:rPr>
              <a:t>&amp;</a:t>
            </a:r>
            <a:r>
              <a:rPr lang="en-US" sz="2000" dirty="0" smtClean="0">
                <a:solidFill>
                  <a:schemeClr val="bg1"/>
                </a:solidFill>
                <a:latin typeface="Calibri" pitchFamily="34" charset="0"/>
                <a:hlinkClick r:id="rId3"/>
              </a:rPr>
              <a:t> </a:t>
            </a:r>
            <a:r>
              <a:rPr lang="en-US" sz="2000" dirty="0">
                <a:solidFill>
                  <a:schemeClr val="bg1"/>
                </a:solidFill>
                <a:latin typeface="Calibri" pitchFamily="34" charset="0"/>
                <a:hlinkClick r:id="rId3"/>
              </a:rPr>
              <a:t>Allan (2013) </a:t>
            </a:r>
            <a:r>
              <a:rPr lang="en-US" sz="2000" dirty="0" smtClean="0">
                <a:solidFill>
                  <a:schemeClr val="bg1"/>
                </a:solidFill>
                <a:latin typeface="Calibri" pitchFamily="34" charset="0"/>
                <a:hlinkClick r:id="rId3"/>
              </a:rPr>
              <a:t>ERL</a:t>
            </a:r>
            <a:r>
              <a:rPr lang="en-US" sz="2000" i="1" dirty="0" smtClean="0">
                <a:solidFill>
                  <a:schemeClr val="bg1"/>
                </a:solidFill>
                <a:latin typeface="Calibri" pitchFamily="34" charset="0"/>
              </a:rPr>
              <a:t> </a:t>
            </a:r>
            <a:endParaRPr lang="en-GB" sz="2000" dirty="0">
              <a:solidFill>
                <a:schemeClr val="bg1"/>
              </a:solidFill>
            </a:endParaRPr>
          </a:p>
        </p:txBody>
      </p:sp>
      <p:sp>
        <p:nvSpPr>
          <p:cNvPr id="19459" name="Rectangle 4"/>
          <p:cNvSpPr>
            <a:spLocks noGrp="1" noChangeArrowheads="1"/>
          </p:cNvSpPr>
          <p:nvPr>
            <p:ph idx="1"/>
          </p:nvPr>
        </p:nvSpPr>
        <p:spPr>
          <a:xfrm>
            <a:off x="4355976" y="993775"/>
            <a:ext cx="4536504" cy="1935163"/>
          </a:xfrm>
        </p:spPr>
        <p:txBody>
          <a:bodyPr/>
          <a:lstStyle/>
          <a:p>
            <a:pPr eaLnBrk="1" hangingPunct="1">
              <a:lnSpc>
                <a:spcPct val="80000"/>
              </a:lnSpc>
            </a:pPr>
            <a:r>
              <a:rPr lang="en-GB" sz="2800" dirty="0" smtClean="0">
                <a:latin typeface="Calibri" pitchFamily="34" charset="0"/>
                <a:cs typeface="Calibri" pitchFamily="34" charset="0"/>
              </a:rPr>
              <a:t>More global mean </a:t>
            </a:r>
            <a:r>
              <a:rPr lang="en-GB" sz="2800" dirty="0" err="1">
                <a:latin typeface="Calibri" pitchFamily="34" charset="0"/>
                <a:cs typeface="Calibri" pitchFamily="34" charset="0"/>
              </a:rPr>
              <a:t>p</a:t>
            </a:r>
            <a:r>
              <a:rPr lang="en-GB" sz="2800" dirty="0" err="1" smtClean="0">
                <a:latin typeface="Calibri" pitchFamily="34" charset="0"/>
                <a:cs typeface="Calibri" pitchFamily="34" charset="0"/>
              </a:rPr>
              <a:t>recip</a:t>
            </a:r>
            <a:r>
              <a:rPr lang="en-GB" sz="2800" dirty="0" smtClean="0">
                <a:latin typeface="Calibri" pitchFamily="34" charset="0"/>
                <a:cs typeface="Calibri" pitchFamily="34" charset="0"/>
              </a:rPr>
              <a:t>.</a:t>
            </a:r>
          </a:p>
          <a:p>
            <a:pPr eaLnBrk="1" hangingPunct="1">
              <a:lnSpc>
                <a:spcPct val="80000"/>
              </a:lnSpc>
            </a:pPr>
            <a:r>
              <a:rPr lang="en-GB" sz="2800" dirty="0" smtClean="0">
                <a:latin typeface="Calibri" pitchFamily="34" charset="0"/>
                <a:cs typeface="Calibri" pitchFamily="34" charset="0"/>
              </a:rPr>
              <a:t>More intense </a:t>
            </a:r>
            <a:r>
              <a:rPr lang="en-GB" sz="2800" dirty="0">
                <a:latin typeface="Calibri" pitchFamily="34" charset="0"/>
                <a:cs typeface="Calibri" pitchFamily="34" charset="0"/>
              </a:rPr>
              <a:t>r</a:t>
            </a:r>
            <a:r>
              <a:rPr lang="en-GB" sz="2800" dirty="0" smtClean="0">
                <a:latin typeface="Calibri" pitchFamily="34" charset="0"/>
                <a:cs typeface="Calibri" pitchFamily="34" charset="0"/>
              </a:rPr>
              <a:t>ainfall</a:t>
            </a:r>
          </a:p>
          <a:p>
            <a:pPr eaLnBrk="1" hangingPunct="1">
              <a:lnSpc>
                <a:spcPct val="80000"/>
              </a:lnSpc>
            </a:pPr>
            <a:r>
              <a:rPr lang="en-GB" sz="2800" dirty="0" smtClean="0">
                <a:latin typeface="Calibri" pitchFamily="34" charset="0"/>
                <a:cs typeface="Calibri" pitchFamily="34" charset="0"/>
              </a:rPr>
              <a:t>More intense droughts?</a:t>
            </a:r>
          </a:p>
          <a:p>
            <a:pPr eaLnBrk="1" hangingPunct="1">
              <a:lnSpc>
                <a:spcPct val="80000"/>
              </a:lnSpc>
            </a:pPr>
            <a:r>
              <a:rPr lang="en-GB" sz="2800" dirty="0" smtClean="0">
                <a:latin typeface="Calibri" pitchFamily="34" charset="0"/>
                <a:cs typeface="Calibri" pitchFamily="34" charset="0"/>
              </a:rPr>
              <a:t>Intensification of wet and dry seasons?</a:t>
            </a:r>
          </a:p>
          <a:p>
            <a:pPr eaLnBrk="1" hangingPunct="1">
              <a:lnSpc>
                <a:spcPct val="80000"/>
              </a:lnSpc>
            </a:pPr>
            <a:r>
              <a:rPr lang="en-GB" sz="2800" dirty="0" smtClean="0">
                <a:latin typeface="Calibri" pitchFamily="34" charset="0"/>
                <a:cs typeface="Calibri" pitchFamily="34" charset="0"/>
              </a:rPr>
              <a:t>Regional projections??</a:t>
            </a:r>
            <a:endParaRPr lang="en-US" sz="2800" dirty="0" smtClean="0">
              <a:latin typeface="Calibri" pitchFamily="34" charset="0"/>
              <a:cs typeface="Calibri"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3501008"/>
            <a:ext cx="4392488" cy="324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070" r="2077"/>
          <a:stretch/>
        </p:blipFill>
        <p:spPr bwMode="auto">
          <a:xfrm>
            <a:off x="93177" y="3717032"/>
            <a:ext cx="4046775" cy="3057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779912" y="5949280"/>
            <a:ext cx="1152128" cy="830997"/>
          </a:xfrm>
          <a:prstGeom prst="rect">
            <a:avLst/>
          </a:prstGeom>
          <a:solidFill>
            <a:schemeClr val="bg1"/>
          </a:solidFill>
        </p:spPr>
        <p:txBody>
          <a:bodyPr wrap="square" rtlCol="0">
            <a:spAutoFit/>
          </a:bodyPr>
          <a:lstStyle/>
          <a:p>
            <a:r>
              <a:rPr lang="en-GB" sz="2400" dirty="0" smtClean="0">
                <a:solidFill>
                  <a:schemeClr val="accent3">
                    <a:lumMod val="65000"/>
                  </a:schemeClr>
                </a:solidFill>
                <a:latin typeface="Arial" charset="0"/>
              </a:rPr>
              <a:t>IPCC (2013)</a:t>
            </a:r>
            <a:endParaRPr lang="en-GB" sz="2400" dirty="0">
              <a:solidFill>
                <a:schemeClr val="accent3">
                  <a:lumMod val="65000"/>
                </a:schemeClr>
              </a:solidFill>
              <a:latin typeface="Arial" charset="0"/>
            </a:endParaRPr>
          </a:p>
        </p:txBody>
      </p:sp>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4115" t="8665" b="-666"/>
          <a:stretch/>
        </p:blipFill>
        <p:spPr bwMode="auto">
          <a:xfrm>
            <a:off x="102755" y="1245919"/>
            <a:ext cx="4037197" cy="247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66851" y="971436"/>
            <a:ext cx="2376264" cy="338554"/>
          </a:xfrm>
          <a:prstGeom prst="rect">
            <a:avLst/>
          </a:prstGeom>
          <a:noFill/>
        </p:spPr>
        <p:txBody>
          <a:bodyPr wrap="square" rtlCol="0">
            <a:spAutoFit/>
          </a:bodyPr>
          <a:lstStyle/>
          <a:p>
            <a:r>
              <a:rPr lang="en-GB" sz="1600" b="1" dirty="0" smtClean="0">
                <a:solidFill>
                  <a:schemeClr val="tx1">
                    <a:lumMod val="65000"/>
                    <a:lumOff val="35000"/>
                  </a:schemeClr>
                </a:solidFill>
                <a:latin typeface="+mn-lt"/>
              </a:rPr>
              <a:t>Precipitation intensity</a:t>
            </a:r>
          </a:p>
        </p:txBody>
      </p:sp>
      <p:sp>
        <p:nvSpPr>
          <p:cNvPr id="19461" name="Text Box 6"/>
          <p:cNvSpPr txBox="1">
            <a:spLocks noChangeArrowheads="1"/>
          </p:cNvSpPr>
          <p:nvPr/>
        </p:nvSpPr>
        <p:spPr bwMode="auto">
          <a:xfrm>
            <a:off x="179512" y="200834"/>
            <a:ext cx="7272808" cy="584775"/>
          </a:xfrm>
          <a:prstGeom prst="rect">
            <a:avLst/>
          </a:prstGeom>
          <a:solidFill>
            <a:schemeClr val="bg1"/>
          </a:solidFill>
          <a:ln w="9525">
            <a:noFill/>
            <a:miter lim="800000"/>
            <a:headEnd/>
            <a:tailEnd/>
          </a:ln>
        </p:spPr>
        <p:txBody>
          <a:bodyPr wrap="square">
            <a:spAutoFit/>
          </a:bodyPr>
          <a:lstStyle/>
          <a:p>
            <a:pPr algn="l" eaLnBrk="0" hangingPunct="0">
              <a:spcBef>
                <a:spcPct val="50000"/>
              </a:spcBef>
            </a:pPr>
            <a:r>
              <a:rPr lang="en-US" sz="3200" cap="all" dirty="0">
                <a:solidFill>
                  <a:schemeClr val="accent1"/>
                </a:solidFill>
                <a:latin typeface="Effra Bold" panose="020B0604020202020204" charset="0"/>
                <a:cs typeface="Calibri" pitchFamily="34" charset="0"/>
              </a:rPr>
              <a:t>H</a:t>
            </a:r>
            <a:r>
              <a:rPr lang="en-US" sz="3200" cap="all" dirty="0" smtClean="0">
                <a:solidFill>
                  <a:schemeClr val="accent1"/>
                </a:solidFill>
                <a:latin typeface="Effra Bold" panose="020B0604020202020204" charset="0"/>
                <a:cs typeface="Calibri" pitchFamily="34" charset="0"/>
              </a:rPr>
              <a:t>ow  will  water  cycle  change?</a:t>
            </a:r>
            <a:endParaRPr lang="en-US" sz="3200" cap="all" dirty="0">
              <a:solidFill>
                <a:schemeClr val="accent1"/>
              </a:solidFill>
              <a:latin typeface="Effra Bold" panose="020B0604020202020204" charset="0"/>
              <a:cs typeface="Calibri" pitchFamily="34" charset="0"/>
            </a:endParaRPr>
          </a:p>
        </p:txBody>
      </p:sp>
      <p:sp>
        <p:nvSpPr>
          <p:cNvPr id="4" name="Rectangle 3"/>
          <p:cNvSpPr/>
          <p:nvPr/>
        </p:nvSpPr>
        <p:spPr>
          <a:xfrm>
            <a:off x="6444208" y="4185096"/>
            <a:ext cx="108000" cy="108000"/>
          </a:xfrm>
          <a:prstGeom prst="rect">
            <a:avLst/>
          </a:prstGeom>
          <a:noFill/>
          <a:ln w="25400">
            <a:solidFill>
              <a:schemeClr val="tx2"/>
            </a:solidFill>
          </a:ln>
        </p:spPr>
        <p:txBody>
          <a:bodyPr wrap="none" rtlCol="0" anchor="ctr">
            <a:spAutoFit/>
          </a:bodyPr>
          <a:lstStyle/>
          <a:p>
            <a:pPr algn="ctr"/>
            <a:endParaRPr lang="en-GB" dirty="0">
              <a:solidFill>
                <a:schemeClr val="tx2"/>
              </a:solidFill>
              <a:latin typeface="+mn-lt"/>
            </a:endParaRPr>
          </a:p>
        </p:txBody>
      </p:sp>
    </p:spTree>
    <p:extLst>
      <p:ext uri="{BB962C8B-B14F-4D97-AF65-F5344CB8AC3E}">
        <p14:creationId xmlns:p14="http://schemas.microsoft.com/office/powerpoint/2010/main" val="2714430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61111E-6 4.44444E-6 C -0.00052 0.00046 -0.00104 0.00138 -0.00121 0.00138 C -0.00243 0.00138 -0.00364 -0.00579 -0.00364 -0.01297 C -0.00364 -0.0095 -0.00434 -0.00579 -0.00486 -0.00579 C -0.00538 -0.00579 -0.0059 -0.00996 -0.0059 -0.01297 C -0.0059 -0.01158 -0.00642 -0.0095 -0.00642 -0.0095 C -0.00694 -0.0095 -0.00729 -0.01158 -0.00729 -0.01297 C -0.00729 -0.0125 -0.00729 -0.01158 -0.00729 -0.01158 C -0.00764 -0.01158 -0.00781 -0.0125 -0.00781 -0.01297 C -0.00781 -0.01297 -0.00781 -0.0125 -0.00798 -0.0125 C -0.00798 -0.01227 -0.00798 -0.01297 -0.00798 -0.01297 C -0.00798 -0.01297 -0.00798 -0.0125 -0.00798 -0.01297 C -0.00798 -0.0125 -0.00798 -0.01297 -0.00798 -0.01297 C -0.00798 -0.01297 -0.00798 -0.01297 -0.00798 -0.01297 C -0.00798 -0.01297 -0.00798 -0.01297 -0.00798 -0.01297 C -0.00798 -0.01297 -0.00798 -0.01297 -0.00798 -0.01297 C -0.00798 -0.01297 -0.00798 -0.01297 -0.00798 -0.01297 C -0.00798 -0.01297 -0.00798 -0.01297 -0.00798 -0.01297 C -0.00798 -0.01297 -0.00798 -0.01297 -0.00798 -0.01297 " pathEditMode="relative" rAng="0" ptsTypes="fffffffffffffffffff">
                                      <p:cBhvr>
                                        <p:cTn id="6" dur="2000" fill="hold"/>
                                        <p:tgtEl>
                                          <p:spTgt spid="4"/>
                                        </p:tgtEl>
                                        <p:attrNameLst>
                                          <p:attrName>ppt_x</p:attrName>
                                          <p:attrName>ppt_y</p:attrName>
                                        </p:attrNameLst>
                                      </p:cBhvr>
                                      <p:rCtr x="-39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56060" y="178762"/>
            <a:ext cx="4543736" cy="3985706"/>
          </a:xfrm>
          <a:prstGeom prst="rect">
            <a:avLst/>
          </a:prstGeom>
        </p:spPr>
        <p:txBody>
          <a:bodyPr wrap="square">
            <a:spAutoFit/>
          </a:bodyPr>
          <a:lstStyle/>
          <a:p>
            <a:endParaRPr lang="en-GB" sz="1100" dirty="0" smtClean="0">
              <a:solidFill>
                <a:schemeClr val="accent2"/>
              </a:solidFill>
              <a:latin typeface="Calibri" pitchFamily="34" charset="0"/>
            </a:endParaRPr>
          </a:p>
          <a:p>
            <a:endParaRPr lang="en-GB" sz="1100" dirty="0">
              <a:solidFill>
                <a:schemeClr val="accent2"/>
              </a:solidFill>
              <a:latin typeface="Calibri" pitchFamily="34" charset="0"/>
            </a:endParaRPr>
          </a:p>
          <a:p>
            <a:r>
              <a:rPr lang="en-GB" sz="1100" dirty="0">
                <a:solidFill>
                  <a:schemeClr val="accent2"/>
                </a:solidFill>
                <a:latin typeface="Calibri" pitchFamily="34" charset="0"/>
              </a:rPr>
              <a:t/>
            </a:r>
            <a:br>
              <a:rPr lang="en-GB" sz="1100" dirty="0">
                <a:solidFill>
                  <a:schemeClr val="accent2"/>
                </a:solidFill>
                <a:latin typeface="Calibri" pitchFamily="34" charset="0"/>
              </a:rPr>
            </a:br>
            <a:r>
              <a:rPr lang="en-GB" sz="1100" dirty="0">
                <a:solidFill>
                  <a:schemeClr val="accent2"/>
                </a:solidFill>
                <a:latin typeface="Calibri" pitchFamily="34" charset="0"/>
              </a:rPr>
              <a:t/>
            </a:r>
            <a:br>
              <a:rPr lang="en-GB" sz="1100" dirty="0">
                <a:solidFill>
                  <a:schemeClr val="accent2"/>
                </a:solidFill>
                <a:latin typeface="Calibri" pitchFamily="34" charset="0"/>
              </a:rPr>
            </a:br>
            <a:r>
              <a:rPr lang="en-GB" sz="1100" dirty="0">
                <a:solidFill>
                  <a:schemeClr val="accent2"/>
                </a:solidFill>
                <a:latin typeface="Calibri" pitchFamily="34" charset="0"/>
              </a:rPr>
              <a:t/>
            </a:r>
            <a:br>
              <a:rPr lang="en-GB" sz="1100" dirty="0">
                <a:solidFill>
                  <a:schemeClr val="accent2"/>
                </a:solidFill>
                <a:latin typeface="Calibri" pitchFamily="34" charset="0"/>
              </a:rPr>
            </a:br>
            <a:r>
              <a:rPr lang="en-GB" sz="1100" dirty="0">
                <a:solidFill>
                  <a:schemeClr val="accent2"/>
                </a:solidFill>
                <a:latin typeface="Calibri" pitchFamily="34" charset="0"/>
              </a:rPr>
              <a:t/>
            </a:r>
            <a:br>
              <a:rPr lang="en-GB" sz="1100" dirty="0">
                <a:solidFill>
                  <a:schemeClr val="accent2"/>
                </a:solidFill>
                <a:latin typeface="Calibri" pitchFamily="34" charset="0"/>
              </a:rPr>
            </a:br>
            <a:r>
              <a:rPr lang="en-GB" sz="1100" dirty="0">
                <a:solidFill>
                  <a:schemeClr val="accent2"/>
                </a:solidFill>
                <a:latin typeface="Calibri" pitchFamily="34" charset="0"/>
              </a:rPr>
              <a:t/>
            </a:r>
            <a:br>
              <a:rPr lang="en-GB" sz="1100" dirty="0">
                <a:solidFill>
                  <a:schemeClr val="accent2"/>
                </a:solidFill>
                <a:latin typeface="Calibri" pitchFamily="34" charset="0"/>
              </a:rPr>
            </a:br>
            <a:r>
              <a:rPr lang="en-GB" sz="1100" dirty="0">
                <a:solidFill>
                  <a:schemeClr val="accent2"/>
                </a:solidFill>
                <a:latin typeface="Calibri" pitchFamily="34" charset="0"/>
              </a:rPr>
              <a:t/>
            </a:r>
            <a:br>
              <a:rPr lang="en-GB" sz="1100" dirty="0">
                <a:solidFill>
                  <a:schemeClr val="accent2"/>
                </a:solidFill>
                <a:latin typeface="Calibri" pitchFamily="34" charset="0"/>
              </a:rPr>
            </a:br>
            <a:r>
              <a:rPr lang="en-GB" sz="1100" dirty="0">
                <a:solidFill>
                  <a:schemeClr val="accent2"/>
                </a:solidFill>
                <a:latin typeface="Calibri" pitchFamily="34" charset="0"/>
              </a:rPr>
              <a:t/>
            </a:r>
            <a:br>
              <a:rPr lang="en-GB" sz="1100" dirty="0">
                <a:solidFill>
                  <a:schemeClr val="accent2"/>
                </a:solidFill>
                <a:latin typeface="Calibri" pitchFamily="34" charset="0"/>
              </a:rPr>
            </a:br>
            <a:r>
              <a:rPr lang="en-GB" sz="1100" dirty="0">
                <a:solidFill>
                  <a:schemeClr val="accent2"/>
                </a:solidFill>
                <a:latin typeface="Calibri" pitchFamily="34" charset="0"/>
              </a:rPr>
              <a:t/>
            </a:r>
            <a:br>
              <a:rPr lang="en-GB" sz="1100" dirty="0">
                <a:solidFill>
                  <a:schemeClr val="accent2"/>
                </a:solidFill>
                <a:latin typeface="Calibri" pitchFamily="34" charset="0"/>
              </a:rPr>
            </a:br>
            <a:endParaRPr lang="en-GB" sz="1100" dirty="0" smtClean="0">
              <a:solidFill>
                <a:schemeClr val="accent2"/>
              </a:solidFill>
              <a:latin typeface="Calibri" pitchFamily="34" charset="0"/>
            </a:endParaRPr>
          </a:p>
          <a:p>
            <a:r>
              <a:rPr lang="en-GB" sz="2400" dirty="0" smtClean="0">
                <a:solidFill>
                  <a:schemeClr val="tx1"/>
                </a:solidFill>
                <a:latin typeface="Calibri" pitchFamily="34" charset="0"/>
              </a:rPr>
              <a:t>Enhanced </a:t>
            </a:r>
            <a:r>
              <a:rPr lang="en-GB" sz="2400" dirty="0">
                <a:solidFill>
                  <a:schemeClr val="tx1"/>
                </a:solidFill>
                <a:latin typeface="Calibri" pitchFamily="34" charset="0"/>
              </a:rPr>
              <a:t>moisture transport </a:t>
            </a:r>
            <a:r>
              <a:rPr lang="en-GB" sz="2400" i="1" dirty="0">
                <a:solidFill>
                  <a:schemeClr val="tx1"/>
                </a:solidFill>
                <a:latin typeface="Calibri" pitchFamily="34" charset="0"/>
              </a:rPr>
              <a:t>F</a:t>
            </a:r>
            <a:r>
              <a:rPr lang="en-GB" sz="2400" dirty="0">
                <a:solidFill>
                  <a:schemeClr val="tx1"/>
                </a:solidFill>
                <a:latin typeface="Calibri" pitchFamily="34" charset="0"/>
              </a:rPr>
              <a:t> leads to amplification </a:t>
            </a:r>
            <a:r>
              <a:rPr lang="en-GB" sz="2400" dirty="0" smtClean="0">
                <a:solidFill>
                  <a:schemeClr val="tx1"/>
                </a:solidFill>
                <a:latin typeface="Calibri" pitchFamily="34" charset="0"/>
              </a:rPr>
              <a:t>of:</a:t>
            </a:r>
            <a:r>
              <a:rPr lang="en-GB" sz="2400" dirty="0">
                <a:solidFill>
                  <a:schemeClr val="tx1"/>
                </a:solidFill>
                <a:latin typeface="Calibri" pitchFamily="34" charset="0"/>
              </a:rPr>
              <a:t/>
            </a:r>
            <a:br>
              <a:rPr lang="en-GB" sz="2400" dirty="0">
                <a:solidFill>
                  <a:schemeClr val="tx1"/>
                </a:solidFill>
                <a:latin typeface="Calibri" pitchFamily="34" charset="0"/>
              </a:rPr>
            </a:br>
            <a:r>
              <a:rPr lang="en-GB" sz="2400" dirty="0">
                <a:solidFill>
                  <a:schemeClr val="tx1"/>
                </a:solidFill>
                <a:latin typeface="Calibri" pitchFamily="34" charset="0"/>
              </a:rPr>
              <a:t>(1) P–E patterns (left) </a:t>
            </a:r>
            <a:r>
              <a:rPr lang="en-GB" sz="1600" dirty="0">
                <a:solidFill>
                  <a:schemeClr val="tx1"/>
                </a:solidFill>
                <a:latin typeface="Calibri" pitchFamily="34" charset="0"/>
              </a:rPr>
              <a:t/>
            </a:r>
            <a:br>
              <a:rPr lang="en-GB" sz="1600" dirty="0">
                <a:solidFill>
                  <a:schemeClr val="tx1"/>
                </a:solidFill>
                <a:latin typeface="Calibri" pitchFamily="34" charset="0"/>
              </a:rPr>
            </a:br>
            <a:r>
              <a:rPr lang="en-GB" sz="1800" dirty="0">
                <a:solidFill>
                  <a:srgbClr val="000000"/>
                </a:solidFill>
                <a:latin typeface="Calibri" pitchFamily="34" charset="0"/>
                <a:hlinkClick r:id="rId2"/>
              </a:rPr>
              <a:t>Held &amp; </a:t>
            </a:r>
            <a:r>
              <a:rPr lang="en-GB" sz="1800" dirty="0" err="1">
                <a:solidFill>
                  <a:srgbClr val="000000"/>
                </a:solidFill>
                <a:latin typeface="Calibri" pitchFamily="34" charset="0"/>
                <a:hlinkClick r:id="rId2"/>
              </a:rPr>
              <a:t>Soden</a:t>
            </a:r>
            <a:r>
              <a:rPr lang="en-GB" sz="1800" dirty="0">
                <a:solidFill>
                  <a:srgbClr val="000000"/>
                </a:solidFill>
                <a:latin typeface="Calibri" pitchFamily="34" charset="0"/>
                <a:hlinkClick r:id="rId2"/>
              </a:rPr>
              <a:t> (2006) </a:t>
            </a:r>
            <a:r>
              <a:rPr lang="en-GB" sz="1800" i="1" dirty="0" smtClean="0">
                <a:solidFill>
                  <a:srgbClr val="000000"/>
                </a:solidFill>
                <a:latin typeface="Calibri" pitchFamily="34" charset="0"/>
              </a:rPr>
              <a:t>; </a:t>
            </a:r>
            <a:r>
              <a:rPr lang="en-GB" sz="1800" dirty="0">
                <a:solidFill>
                  <a:srgbClr val="000000"/>
                </a:solidFill>
                <a:latin typeface="Calibri" pitchFamily="34" charset="0"/>
                <a:hlinkClick r:id="rId3"/>
              </a:rPr>
              <a:t>Mitchell et al. (1987) </a:t>
            </a:r>
            <a:r>
              <a:rPr lang="en-GB" sz="1600" dirty="0">
                <a:solidFill>
                  <a:srgbClr val="000000"/>
                </a:solidFill>
                <a:latin typeface="Calibri" pitchFamily="34" charset="0"/>
              </a:rPr>
              <a:t/>
            </a:r>
            <a:br>
              <a:rPr lang="en-GB" sz="1600" dirty="0">
                <a:solidFill>
                  <a:srgbClr val="000000"/>
                </a:solidFill>
                <a:latin typeface="Calibri" pitchFamily="34" charset="0"/>
              </a:rPr>
            </a:br>
            <a:r>
              <a:rPr lang="en-GB" sz="2400" dirty="0">
                <a:solidFill>
                  <a:srgbClr val="000000"/>
                </a:solidFill>
                <a:latin typeface="Calibri" pitchFamily="34" charset="0"/>
              </a:rPr>
              <a:t>(2) ocean salinity patterns </a:t>
            </a:r>
            <a:r>
              <a:rPr lang="en-GB" sz="1600" dirty="0">
                <a:solidFill>
                  <a:srgbClr val="000000"/>
                </a:solidFill>
                <a:latin typeface="Calibri" pitchFamily="34" charset="0"/>
              </a:rPr>
              <a:t/>
            </a:r>
            <a:br>
              <a:rPr lang="en-GB" sz="1600" dirty="0">
                <a:solidFill>
                  <a:srgbClr val="000000"/>
                </a:solidFill>
                <a:latin typeface="Calibri" pitchFamily="34" charset="0"/>
              </a:rPr>
            </a:br>
            <a:r>
              <a:rPr lang="en-GB" sz="1800" dirty="0" err="1">
                <a:solidFill>
                  <a:srgbClr val="000000"/>
                </a:solidFill>
                <a:latin typeface="Calibri" pitchFamily="34" charset="0"/>
                <a:hlinkClick r:id="rId4"/>
              </a:rPr>
              <a:t>Durack</a:t>
            </a:r>
            <a:r>
              <a:rPr lang="en-GB" sz="1800" dirty="0">
                <a:solidFill>
                  <a:srgbClr val="000000"/>
                </a:solidFill>
                <a:latin typeface="Calibri" pitchFamily="34" charset="0"/>
                <a:hlinkClick r:id="rId4"/>
              </a:rPr>
              <a:t> et al. (2012) </a:t>
            </a:r>
            <a:r>
              <a:rPr lang="en-GB" sz="1800" i="1" dirty="0">
                <a:solidFill>
                  <a:srgbClr val="000000"/>
                </a:solidFill>
                <a:latin typeface="Calibri" pitchFamily="34" charset="0"/>
                <a:hlinkClick r:id="rId4"/>
              </a:rPr>
              <a:t>Science</a:t>
            </a:r>
            <a:endParaRPr lang="en-GB" sz="1800" dirty="0"/>
          </a:p>
        </p:txBody>
      </p:sp>
      <p:pic>
        <p:nvPicPr>
          <p:cNvPr id="29698" name="Picture 3"/>
          <p:cNvPicPr>
            <a:picLocks noChangeAspect="1" noChangeArrowheads="1"/>
          </p:cNvPicPr>
          <p:nvPr/>
        </p:nvPicPr>
        <p:blipFill>
          <a:blip r:embed="rId5"/>
          <a:srcRect/>
          <a:stretch>
            <a:fillRect/>
          </a:stretch>
        </p:blipFill>
        <p:spPr bwMode="auto">
          <a:xfrm>
            <a:off x="246040" y="692696"/>
            <a:ext cx="4084403" cy="5873080"/>
          </a:xfrm>
          <a:prstGeom prst="rect">
            <a:avLst/>
          </a:prstGeom>
          <a:noFill/>
          <a:ln w="9525">
            <a:noFill/>
            <a:miter lim="800000"/>
            <a:headEnd/>
            <a:tailEnd/>
          </a:ln>
        </p:spPr>
      </p:pic>
      <p:pic>
        <p:nvPicPr>
          <p:cNvPr id="29703" name="Picture 8"/>
          <p:cNvPicPr>
            <a:picLocks noChangeAspect="1" noChangeArrowheads="1"/>
          </p:cNvPicPr>
          <p:nvPr/>
        </p:nvPicPr>
        <p:blipFill>
          <a:blip r:embed="rId6"/>
          <a:srcRect/>
          <a:stretch>
            <a:fillRect/>
          </a:stretch>
        </p:blipFill>
        <p:spPr bwMode="auto">
          <a:xfrm>
            <a:off x="7428196" y="1104792"/>
            <a:ext cx="1371600" cy="323850"/>
          </a:xfrm>
          <a:prstGeom prst="rect">
            <a:avLst/>
          </a:prstGeom>
          <a:noFill/>
          <a:ln w="9525">
            <a:noFill/>
            <a:miter lim="800000"/>
            <a:headEnd/>
            <a:tailEnd/>
          </a:ln>
        </p:spPr>
      </p:pic>
      <p:sp>
        <p:nvSpPr>
          <p:cNvPr id="2" name="TextBox 1"/>
          <p:cNvSpPr txBox="1"/>
          <p:nvPr/>
        </p:nvSpPr>
        <p:spPr>
          <a:xfrm>
            <a:off x="4436042" y="4342313"/>
            <a:ext cx="4572000" cy="830997"/>
          </a:xfrm>
          <a:prstGeom prst="rect">
            <a:avLst/>
          </a:prstGeom>
          <a:noFill/>
          <a:ln>
            <a:solidFill>
              <a:srgbClr val="C00000"/>
            </a:solidFill>
          </a:ln>
        </p:spPr>
        <p:txBody>
          <a:bodyPr wrap="square" rtlCol="0">
            <a:spAutoFit/>
          </a:bodyPr>
          <a:lstStyle/>
          <a:p>
            <a:r>
              <a:rPr lang="en-GB" sz="2400" i="1" dirty="0" smtClean="0">
                <a:solidFill>
                  <a:srgbClr val="FF0000"/>
                </a:solidFill>
                <a:latin typeface="Calibri" pitchFamily="34" charset="0"/>
              </a:rPr>
              <a:t>Changes over land are less clear as multi-annual P-E &gt; 0 </a:t>
            </a:r>
            <a:r>
              <a:rPr lang="en-GB" sz="2400" i="1" dirty="0">
                <a:solidFill>
                  <a:srgbClr val="FF0000"/>
                </a:solidFill>
                <a:latin typeface="Calibri" pitchFamily="34" charset="0"/>
              </a:rPr>
              <a:t>&amp;</a:t>
            </a:r>
            <a:r>
              <a:rPr lang="en-GB" sz="2400" i="1" dirty="0" smtClean="0">
                <a:solidFill>
                  <a:srgbClr val="FF0000"/>
                </a:solidFill>
                <a:latin typeface="Calibri" pitchFamily="34" charset="0"/>
              </a:rPr>
              <a:t> RH changes</a:t>
            </a:r>
            <a:endParaRPr lang="en-GB" sz="2400" i="1" dirty="0">
              <a:solidFill>
                <a:srgbClr val="FF0000"/>
              </a:solidFill>
              <a:latin typeface="Calibri" pitchFamily="34" charset="0"/>
            </a:endParaRPr>
          </a:p>
        </p:txBody>
      </p:sp>
      <p:pic>
        <p:nvPicPr>
          <p:cNvPr id="11" name="Picture 9"/>
          <p:cNvPicPr>
            <a:picLocks noChangeAspect="1" noChangeArrowheads="1"/>
          </p:cNvPicPr>
          <p:nvPr/>
        </p:nvPicPr>
        <p:blipFill>
          <a:blip r:embed="rId7"/>
          <a:srcRect/>
          <a:stretch>
            <a:fillRect/>
          </a:stretch>
        </p:blipFill>
        <p:spPr bwMode="auto">
          <a:xfrm>
            <a:off x="4556339" y="692696"/>
            <a:ext cx="2590800" cy="1160463"/>
          </a:xfrm>
          <a:prstGeom prst="rect">
            <a:avLst/>
          </a:prstGeom>
          <a:noFill/>
          <a:ln w="9525">
            <a:noFill/>
            <a:miter lim="800000"/>
            <a:headEnd/>
            <a:tailEnd/>
          </a:ln>
        </p:spPr>
      </p:pic>
      <p:pic>
        <p:nvPicPr>
          <p:cNvPr id="1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216" y="5733256"/>
            <a:ext cx="2557223" cy="1195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1" name="Picture 6"/>
          <p:cNvPicPr>
            <a:picLocks noChangeAspect="1" noChangeArrowheads="1"/>
          </p:cNvPicPr>
          <p:nvPr/>
        </p:nvPicPr>
        <p:blipFill>
          <a:blip r:embed="rId9"/>
          <a:srcRect/>
          <a:stretch>
            <a:fillRect/>
          </a:stretch>
        </p:blipFill>
        <p:spPr bwMode="auto">
          <a:xfrm>
            <a:off x="7515927" y="1652072"/>
            <a:ext cx="1566862" cy="407988"/>
          </a:xfrm>
          <a:prstGeom prst="rect">
            <a:avLst/>
          </a:prstGeom>
          <a:noFill/>
          <a:ln w="9525">
            <a:noFill/>
            <a:miter lim="800000"/>
            <a:headEnd/>
            <a:tailEnd/>
          </a:ln>
        </p:spPr>
      </p:pic>
      <p:pic>
        <p:nvPicPr>
          <p:cNvPr id="10" name="Picture 5"/>
          <p:cNvPicPr>
            <a:picLocks noChangeAspect="1" noChangeArrowheads="1"/>
          </p:cNvPicPr>
          <p:nvPr/>
        </p:nvPicPr>
        <p:blipFill>
          <a:blip r:embed="rId10"/>
          <a:srcRect/>
          <a:stretch>
            <a:fillRect/>
          </a:stretch>
        </p:blipFill>
        <p:spPr bwMode="auto">
          <a:xfrm>
            <a:off x="4355976" y="1665343"/>
            <a:ext cx="3048000" cy="466725"/>
          </a:xfrm>
          <a:prstGeom prst="rect">
            <a:avLst/>
          </a:prstGeom>
          <a:noFill/>
          <a:ln w="9525">
            <a:noFill/>
            <a:miter lim="800000"/>
            <a:headEnd/>
            <a:tailEnd/>
          </a:ln>
        </p:spPr>
      </p:pic>
      <p:sp>
        <p:nvSpPr>
          <p:cNvPr id="29702" name="Text Box 7"/>
          <p:cNvSpPr txBox="1">
            <a:spLocks noChangeArrowheads="1"/>
          </p:cNvSpPr>
          <p:nvPr/>
        </p:nvSpPr>
        <p:spPr bwMode="auto">
          <a:xfrm>
            <a:off x="7172672" y="1608848"/>
            <a:ext cx="381000" cy="523220"/>
          </a:xfrm>
          <a:prstGeom prst="rect">
            <a:avLst/>
          </a:prstGeom>
          <a:noFill/>
          <a:ln w="9525">
            <a:noFill/>
            <a:miter lim="800000"/>
            <a:headEnd/>
            <a:tailEnd/>
          </a:ln>
        </p:spPr>
        <p:txBody>
          <a:bodyPr>
            <a:spAutoFit/>
          </a:bodyPr>
          <a:lstStyle/>
          <a:p>
            <a:pPr eaLnBrk="0" hangingPunct="0">
              <a:spcBef>
                <a:spcPct val="50000"/>
              </a:spcBef>
            </a:pPr>
            <a:r>
              <a:rPr lang="en-GB" sz="2800" dirty="0" smtClean="0">
                <a:solidFill>
                  <a:srgbClr val="000000"/>
                </a:solidFill>
              </a:rPr>
              <a:t>≈</a:t>
            </a:r>
            <a:endParaRPr lang="en-GB" sz="2800" dirty="0">
              <a:solidFill>
                <a:srgbClr val="000000"/>
              </a:solidFill>
            </a:endParaRPr>
          </a:p>
        </p:txBody>
      </p:sp>
      <p:sp>
        <p:nvSpPr>
          <p:cNvPr id="4" name="TextBox 3"/>
          <p:cNvSpPr txBox="1"/>
          <p:nvPr/>
        </p:nvSpPr>
        <p:spPr>
          <a:xfrm>
            <a:off x="4355976" y="5365447"/>
            <a:ext cx="4443820" cy="646331"/>
          </a:xfrm>
          <a:prstGeom prst="rect">
            <a:avLst/>
          </a:prstGeom>
          <a:noFill/>
        </p:spPr>
        <p:txBody>
          <a:bodyPr wrap="square" rtlCol="0">
            <a:spAutoFit/>
          </a:bodyPr>
          <a:lstStyle/>
          <a:p>
            <a:r>
              <a:rPr lang="en-GB" sz="1800" dirty="0" err="1" smtClean="0">
                <a:latin typeface="Calibri" panose="020F0502020204030204" pitchFamily="34" charset="0"/>
              </a:rPr>
              <a:t>Budyko</a:t>
            </a:r>
            <a:r>
              <a:rPr lang="en-GB" sz="1800" dirty="0" smtClean="0">
                <a:latin typeface="Calibri" panose="020F0502020204030204" pitchFamily="34" charset="0"/>
              </a:rPr>
              <a:t> </a:t>
            </a:r>
            <a:r>
              <a:rPr lang="en-GB" sz="1800" dirty="0" smtClean="0">
                <a:latin typeface="Calibri" panose="020F0502020204030204" pitchFamily="34" charset="0"/>
              </a:rPr>
              <a:t>framework useful (e.g. </a:t>
            </a:r>
            <a:r>
              <a:rPr lang="en-GB" sz="1800" dirty="0">
                <a:latin typeface="Calibri" panose="020F0502020204030204" pitchFamily="34" charset="0"/>
                <a:hlinkClick r:id="rId11"/>
              </a:rPr>
              <a:t>Roderick et al. </a:t>
            </a:r>
            <a:r>
              <a:rPr lang="en-GB" sz="1800" dirty="0" smtClean="0">
                <a:latin typeface="Calibri" panose="020F0502020204030204" pitchFamily="34" charset="0"/>
                <a:hlinkClick r:id="rId11"/>
              </a:rPr>
              <a:t>2014 </a:t>
            </a:r>
            <a:r>
              <a:rPr lang="en-GB" sz="1800" dirty="0" smtClean="0">
                <a:latin typeface="Calibri" panose="020F0502020204030204" pitchFamily="34" charset="0"/>
              </a:rPr>
              <a:t>; </a:t>
            </a:r>
            <a:r>
              <a:rPr lang="en-GB" sz="1800" dirty="0" err="1">
                <a:latin typeface="Calibri" panose="020F0502020204030204" pitchFamily="34" charset="0"/>
                <a:hlinkClick r:id="rId12"/>
              </a:rPr>
              <a:t>Greve</a:t>
            </a:r>
            <a:r>
              <a:rPr lang="en-GB" sz="1800" dirty="0">
                <a:latin typeface="Calibri" panose="020F0502020204030204" pitchFamily="34" charset="0"/>
                <a:hlinkClick r:id="rId12"/>
              </a:rPr>
              <a:t> et al. </a:t>
            </a:r>
            <a:r>
              <a:rPr lang="en-GB" sz="1800" dirty="0" smtClean="0">
                <a:latin typeface="Calibri" panose="020F0502020204030204" pitchFamily="34" charset="0"/>
                <a:hlinkClick r:id="rId12"/>
              </a:rPr>
              <a:t>2014</a:t>
            </a:r>
            <a:r>
              <a:rPr lang="en-GB" sz="1800" dirty="0" smtClean="0">
                <a:latin typeface="Calibri" panose="020F0502020204030204" pitchFamily="34" charset="0"/>
              </a:rPr>
              <a:t> )</a:t>
            </a:r>
            <a:endParaRPr lang="en-GB" sz="1800" dirty="0">
              <a:latin typeface="Calibri" panose="020F0502020204030204" pitchFamily="34" charset="0"/>
            </a:endParaRPr>
          </a:p>
        </p:txBody>
      </p:sp>
      <p:cxnSp>
        <p:nvCxnSpPr>
          <p:cNvPr id="6" name="Straight Arrow Connector 5"/>
          <p:cNvCxnSpPr>
            <a:stCxn id="2" idx="1"/>
          </p:cNvCxnSpPr>
          <p:nvPr/>
        </p:nvCxnSpPr>
        <p:spPr bwMode="auto">
          <a:xfrm flipH="1" flipV="1">
            <a:off x="3563888" y="4663014"/>
            <a:ext cx="872154" cy="94798"/>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4" name="Text Box 6"/>
          <p:cNvSpPr txBox="1">
            <a:spLocks noChangeArrowheads="1"/>
          </p:cNvSpPr>
          <p:nvPr/>
        </p:nvSpPr>
        <p:spPr bwMode="auto">
          <a:xfrm>
            <a:off x="179512" y="116632"/>
            <a:ext cx="7272808" cy="584775"/>
          </a:xfrm>
          <a:prstGeom prst="rect">
            <a:avLst/>
          </a:prstGeom>
          <a:noFill/>
          <a:ln w="9525">
            <a:noFill/>
            <a:miter lim="800000"/>
            <a:headEnd/>
            <a:tailEnd/>
          </a:ln>
        </p:spPr>
        <p:txBody>
          <a:bodyPr wrap="square">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sz="3200" b="0" i="0" u="none" strike="noStrike" kern="0" cap="all" spc="0" normalizeH="0" baseline="0" noProof="0" dirty="0" smtClean="0">
                <a:ln>
                  <a:noFill/>
                </a:ln>
                <a:solidFill>
                  <a:srgbClr val="D2002E"/>
                </a:solidFill>
                <a:effectLst/>
                <a:uLnTx/>
                <a:uFillTx/>
                <a:latin typeface="Effra Bold" panose="020B0604020202020204" charset="0"/>
                <a:cs typeface="Calibri" pitchFamily="34" charset="0"/>
              </a:rPr>
              <a:t>Moisture</a:t>
            </a:r>
            <a:r>
              <a:rPr kumimoji="0" lang="en-US" sz="3200" b="0" i="0" u="none" strike="noStrike" kern="0" cap="all" spc="0" normalizeH="0" noProof="0" dirty="0" smtClean="0">
                <a:ln>
                  <a:noFill/>
                </a:ln>
                <a:solidFill>
                  <a:srgbClr val="D2002E"/>
                </a:solidFill>
                <a:effectLst/>
                <a:uLnTx/>
                <a:uFillTx/>
                <a:latin typeface="Effra Bold" panose="020B0604020202020204" charset="0"/>
                <a:cs typeface="Calibri" pitchFamily="34" charset="0"/>
              </a:rPr>
              <a:t> balance constraint</a:t>
            </a:r>
            <a:endParaRPr kumimoji="0" lang="en-US" sz="3200" b="0" i="0" u="none" strike="noStrike" kern="0" cap="all" spc="0" normalizeH="0" baseline="0" noProof="0" dirty="0" smtClean="0">
              <a:ln>
                <a:noFill/>
              </a:ln>
              <a:solidFill>
                <a:srgbClr val="D2002E"/>
              </a:solidFill>
              <a:effectLst/>
              <a:uLnTx/>
              <a:uFillTx/>
              <a:latin typeface="Effra Bold" panose="020B0604020202020204" charset="0"/>
              <a:cs typeface="Calibri" pitchFamily="34" charset="0"/>
            </a:endParaRPr>
          </a:p>
        </p:txBody>
      </p:sp>
      <p:sp>
        <p:nvSpPr>
          <p:cNvPr id="5" name="TextBox 4"/>
          <p:cNvSpPr txBox="1"/>
          <p:nvPr/>
        </p:nvSpPr>
        <p:spPr>
          <a:xfrm>
            <a:off x="467544" y="2636912"/>
            <a:ext cx="1756495" cy="400110"/>
          </a:xfrm>
          <a:prstGeom prst="rect">
            <a:avLst/>
          </a:prstGeom>
          <a:noFill/>
        </p:spPr>
        <p:txBody>
          <a:bodyPr wrap="square" rtlCol="0">
            <a:spAutoFit/>
          </a:bodyPr>
          <a:lstStyle/>
          <a:p>
            <a:r>
              <a:rPr lang="en-GB" dirty="0" smtClean="0"/>
              <a:t>Model d(P-E)</a:t>
            </a:r>
            <a:endParaRPr lang="en-GB" dirty="0"/>
          </a:p>
        </p:txBody>
      </p:sp>
      <p:sp>
        <p:nvSpPr>
          <p:cNvPr id="16" name="TextBox 15"/>
          <p:cNvSpPr txBox="1"/>
          <p:nvPr/>
        </p:nvSpPr>
        <p:spPr>
          <a:xfrm>
            <a:off x="467544" y="5301208"/>
            <a:ext cx="2664296" cy="400110"/>
          </a:xfrm>
          <a:prstGeom prst="rect">
            <a:avLst/>
          </a:prstGeom>
          <a:noFill/>
        </p:spPr>
        <p:txBody>
          <a:bodyPr wrap="square" rtlCol="0">
            <a:spAutoFit/>
          </a:bodyPr>
          <a:lstStyle/>
          <a:p>
            <a:r>
              <a:rPr lang="en-GB" dirty="0" smtClean="0"/>
              <a:t>Simple scaling d(P-E)</a:t>
            </a:r>
            <a:endParaRPr lang="en-GB" dirty="0"/>
          </a:p>
        </p:txBody>
      </p:sp>
    </p:spTree>
    <p:extLst>
      <p:ext uri="{BB962C8B-B14F-4D97-AF65-F5344CB8AC3E}">
        <p14:creationId xmlns:p14="http://schemas.microsoft.com/office/powerpoint/2010/main" val="15501370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620688"/>
            <a:ext cx="8280000" cy="828000"/>
          </a:xfrm>
        </p:spPr>
        <p:txBody>
          <a:bodyPr/>
          <a:lstStyle/>
          <a:p>
            <a:r>
              <a:rPr lang="en-GB" sz="3200" dirty="0" smtClean="0"/>
              <a:t>Moisture  transport  and </a:t>
            </a:r>
            <a:br>
              <a:rPr lang="en-GB" sz="3200" dirty="0" smtClean="0"/>
            </a:br>
            <a:r>
              <a:rPr lang="en-GB" sz="3200" dirty="0" smtClean="0"/>
              <a:t>intensification  of  wet/dry  </a:t>
            </a:r>
            <a:r>
              <a:rPr lang="en-GB" sz="3200" dirty="0" err="1" smtClean="0"/>
              <a:t>seasonS</a:t>
            </a:r>
            <a:endParaRPr lang="en-GB" sz="3200" dirty="0"/>
          </a:p>
        </p:txBody>
      </p:sp>
      <p:sp>
        <p:nvSpPr>
          <p:cNvPr id="4" name="Content Placeholder 3"/>
          <p:cNvSpPr>
            <a:spLocks noGrp="1"/>
          </p:cNvSpPr>
          <p:nvPr>
            <p:ph idx="1"/>
          </p:nvPr>
        </p:nvSpPr>
        <p:spPr>
          <a:xfrm>
            <a:off x="323528" y="1701248"/>
            <a:ext cx="4752528" cy="3960000"/>
          </a:xfrm>
        </p:spPr>
        <p:txBody>
          <a:bodyPr/>
          <a:lstStyle/>
          <a:p>
            <a:r>
              <a:rPr lang="en-GB" dirty="0" smtClean="0"/>
              <a:t>Increased moisture with warming implies amplified P-E </a:t>
            </a:r>
            <a:r>
              <a:rPr lang="en-GB" sz="1800" dirty="0" smtClean="0"/>
              <a:t>(e.g. </a:t>
            </a:r>
            <a:r>
              <a:rPr lang="en-GB" sz="1800" dirty="0" smtClean="0">
                <a:hlinkClick r:id="rId2"/>
              </a:rPr>
              <a:t>Held &amp; </a:t>
            </a:r>
            <a:r>
              <a:rPr lang="en-GB" sz="1800" dirty="0" err="1" smtClean="0">
                <a:hlinkClick r:id="rId2"/>
              </a:rPr>
              <a:t>Soden</a:t>
            </a:r>
            <a:r>
              <a:rPr lang="en-GB" sz="1800" dirty="0" smtClean="0">
                <a:hlinkClick r:id="rId2"/>
              </a:rPr>
              <a:t> 2006</a:t>
            </a:r>
            <a:r>
              <a:rPr lang="en-GB" sz="1800" dirty="0" smtClean="0"/>
              <a:t>)</a:t>
            </a:r>
          </a:p>
          <a:p>
            <a:r>
              <a:rPr lang="en-GB" dirty="0" smtClean="0"/>
              <a:t>Multi-annual P-E &gt; 0 over land implies increased P-E </a:t>
            </a:r>
            <a:r>
              <a:rPr lang="en-GB" sz="1800" dirty="0" smtClean="0"/>
              <a:t>(e.g. </a:t>
            </a:r>
            <a:r>
              <a:rPr lang="en-GB" sz="1800" dirty="0" smtClean="0">
                <a:hlinkClick r:id="rId3"/>
              </a:rPr>
              <a:t>Greve et al. 2014</a:t>
            </a:r>
            <a:r>
              <a:rPr lang="en-GB" sz="1800" dirty="0" smtClean="0"/>
              <a:t>)</a:t>
            </a:r>
          </a:p>
          <a:p>
            <a:r>
              <a:rPr lang="en-GB" dirty="0" smtClean="0"/>
              <a:t>Changes in T/RH gradients also     important </a:t>
            </a:r>
            <a:r>
              <a:rPr lang="en-GB" sz="1800" dirty="0" smtClean="0"/>
              <a:t>(</a:t>
            </a:r>
            <a:r>
              <a:rPr lang="en-GB" sz="1800" dirty="0" smtClean="0">
                <a:hlinkClick r:id="rId4"/>
              </a:rPr>
              <a:t>Byrne &amp; O’Gorman 2015</a:t>
            </a:r>
            <a:r>
              <a:rPr lang="en-GB" sz="1800" dirty="0" smtClean="0"/>
              <a:t>)</a:t>
            </a:r>
          </a:p>
          <a:p>
            <a:r>
              <a:rPr lang="en-GB" dirty="0" smtClean="0"/>
              <a:t>P-E &lt; 0 in dry season over land: more intense dry </a:t>
            </a:r>
            <a:r>
              <a:rPr lang="en-GB" i="1" dirty="0" smtClean="0"/>
              <a:t>and</a:t>
            </a:r>
            <a:r>
              <a:rPr lang="en-GB" dirty="0" smtClean="0"/>
              <a:t> wet seasons? </a:t>
            </a:r>
            <a:r>
              <a:rPr lang="en-GB" sz="1800" dirty="0" smtClean="0"/>
              <a:t>(</a:t>
            </a:r>
            <a:r>
              <a:rPr lang="en-GB" sz="1800" dirty="0" smtClean="0">
                <a:hlinkClick r:id="rId5"/>
              </a:rPr>
              <a:t>Chou et al. 2013</a:t>
            </a:r>
            <a:r>
              <a:rPr lang="en-GB" sz="1800" dirty="0" smtClean="0"/>
              <a:t>; </a:t>
            </a:r>
            <a:r>
              <a:rPr lang="en-GB" sz="1800" dirty="0" smtClean="0">
                <a:hlinkClick r:id="rId6"/>
              </a:rPr>
              <a:t>Liu &amp; Allan 2013</a:t>
            </a:r>
            <a:r>
              <a:rPr lang="en-GB" sz="1800" dirty="0" smtClean="0"/>
              <a:t>; </a:t>
            </a:r>
            <a:r>
              <a:rPr lang="en-GB" sz="1800" dirty="0" smtClean="0">
                <a:hlinkClick r:id="rId7"/>
              </a:rPr>
              <a:t>Kumar et al.  2014</a:t>
            </a:r>
            <a:r>
              <a:rPr lang="en-GB" sz="1800" dirty="0" smtClean="0"/>
              <a:t>)</a:t>
            </a:r>
          </a:p>
          <a:p>
            <a:r>
              <a:rPr lang="en-GB" dirty="0" smtClean="0"/>
              <a:t>Aridity metrics more relevant </a:t>
            </a:r>
            <a:r>
              <a:rPr lang="en-GB" sz="1800" dirty="0" smtClean="0"/>
              <a:t>(</a:t>
            </a:r>
            <a:r>
              <a:rPr lang="en-GB" sz="1800" dirty="0" smtClean="0">
                <a:hlinkClick r:id="rId8"/>
              </a:rPr>
              <a:t>Scheff &amp; Frierson 2015</a:t>
            </a:r>
            <a:r>
              <a:rPr lang="en-GB" sz="1800" dirty="0" smtClean="0"/>
              <a:t>; </a:t>
            </a:r>
            <a:r>
              <a:rPr lang="en-GB" sz="1800" dirty="0" smtClean="0">
                <a:hlinkClick r:id="rId9"/>
              </a:rPr>
              <a:t>Greve &amp; </a:t>
            </a:r>
            <a:r>
              <a:rPr lang="en-GB" sz="1800" dirty="0" err="1" smtClean="0">
                <a:hlinkClick r:id="rId9"/>
              </a:rPr>
              <a:t>Seneviratne</a:t>
            </a:r>
            <a:r>
              <a:rPr lang="en-GB" sz="1800" dirty="0" smtClean="0">
                <a:hlinkClick r:id="rId9"/>
              </a:rPr>
              <a:t> 2015</a:t>
            </a:r>
            <a:r>
              <a:rPr lang="en-GB" sz="1800" dirty="0" smtClean="0"/>
              <a:t>; </a:t>
            </a:r>
            <a:r>
              <a:rPr lang="en-GB" sz="1800" dirty="0" smtClean="0">
                <a:hlinkClick r:id="rId10"/>
              </a:rPr>
              <a:t>Roderick et al. 2014</a:t>
            </a:r>
            <a:r>
              <a:rPr lang="en-GB" sz="1800" dirty="0" smtClean="0"/>
              <a:t> ; </a:t>
            </a:r>
            <a:r>
              <a:rPr lang="en-GB" sz="1800" dirty="0" smtClean="0">
                <a:hlinkClick r:id="rId11"/>
              </a:rPr>
              <a:t>Kumar et al. 2016 </a:t>
            </a:r>
            <a:r>
              <a:rPr lang="en-GB" sz="1800" dirty="0" smtClean="0"/>
              <a:t>)</a:t>
            </a:r>
          </a:p>
          <a:p>
            <a:r>
              <a:rPr lang="en-GB" dirty="0" smtClean="0"/>
              <a:t>Changes in circulation dominate locally </a:t>
            </a:r>
            <a:r>
              <a:rPr lang="en-GB" sz="1800" dirty="0" smtClean="0"/>
              <a:t>(e.g. </a:t>
            </a:r>
            <a:r>
              <a:rPr lang="en-GB" sz="1800" dirty="0" smtClean="0">
                <a:hlinkClick r:id="rId12"/>
              </a:rPr>
              <a:t>Scheff &amp; Frierson 2012</a:t>
            </a:r>
            <a:r>
              <a:rPr lang="en-GB" sz="1800" dirty="0" smtClean="0"/>
              <a:t>; </a:t>
            </a:r>
            <a:r>
              <a:rPr lang="en-GB" sz="1800" dirty="0" smtClean="0">
                <a:hlinkClick r:id="rId13"/>
              </a:rPr>
              <a:t>Chadwick et al. 2013</a:t>
            </a:r>
            <a:r>
              <a:rPr lang="en-GB" sz="1800" dirty="0" smtClean="0"/>
              <a:t>; </a:t>
            </a:r>
            <a:r>
              <a:rPr lang="en-GB" sz="1800" dirty="0" smtClean="0">
                <a:hlinkClick r:id="rId14"/>
              </a:rPr>
              <a:t>Muller &amp; O’Gorman 2011</a:t>
            </a:r>
            <a:r>
              <a:rPr lang="en-GB" sz="1800" dirty="0" smtClean="0"/>
              <a:t>; </a:t>
            </a:r>
            <a:r>
              <a:rPr lang="en-GB" sz="1800" dirty="0" smtClean="0">
                <a:hlinkClick r:id="rId15"/>
              </a:rPr>
              <a:t>Allan 2014</a:t>
            </a:r>
            <a:r>
              <a:rPr lang="en-GB" sz="1800" dirty="0" smtClean="0"/>
              <a:t>)</a:t>
            </a:r>
            <a:endParaRPr lang="en-GB" sz="1800" dirty="0"/>
          </a:p>
        </p:txBody>
      </p:sp>
      <p:sp>
        <p:nvSpPr>
          <p:cNvPr id="2" name="Slide Number Placeholder 1"/>
          <p:cNvSpPr>
            <a:spLocks noGrp="1"/>
          </p:cNvSpPr>
          <p:nvPr>
            <p:ph type="sldNum" sz="quarter" idx="10"/>
          </p:nvPr>
        </p:nvSpPr>
        <p:spPr/>
        <p:txBody>
          <a:bodyPr/>
          <a:lstStyle/>
          <a:p>
            <a:pPr>
              <a:defRPr/>
            </a:pPr>
            <a:fld id="{FC8FFFFA-72EE-4341-AAC3-151A90D5E51F}" type="slidenum">
              <a:rPr lang="en-US" smtClean="0">
                <a:solidFill>
                  <a:srgbClr val="000000"/>
                </a:solidFill>
              </a:rPr>
              <a:pPr>
                <a:defRPr/>
              </a:pPr>
              <a:t>5</a:t>
            </a:fld>
            <a:endParaRPr lang="en-US">
              <a:solidFill>
                <a:srgbClr val="000000"/>
              </a:solidFill>
            </a:endParaRPr>
          </a:p>
        </p:txBody>
      </p:sp>
      <p:pic>
        <p:nvPicPr>
          <p:cNvPr id="20" name="Picture 2" descr="http://ej.iop.org/images/1748-9326/8/3/034002/Full/erl470150f2_online.jpg"/>
          <p:cNvPicPr>
            <a:picLocks noChangeAspect="1" noChangeArrowheads="1"/>
          </p:cNvPicPr>
          <p:nvPr/>
        </p:nvPicPr>
        <p:blipFill rotWithShape="1">
          <a:blip r:embed="rId16">
            <a:extLst>
              <a:ext uri="{28A0092B-C50C-407E-A947-70E740481C1C}">
                <a14:useLocalDpi xmlns:a14="http://schemas.microsoft.com/office/drawing/2010/main" val="0"/>
              </a:ext>
            </a:extLst>
          </a:blip>
          <a:srcRect l="52448" t="3105" b="1430"/>
          <a:stretch/>
        </p:blipFill>
        <p:spPr bwMode="auto">
          <a:xfrm>
            <a:off x="5645614" y="1728000"/>
            <a:ext cx="3246866" cy="430088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084168" y="3645024"/>
            <a:ext cx="3168352" cy="292388"/>
          </a:xfrm>
          <a:prstGeom prst="rect">
            <a:avLst/>
          </a:prstGeom>
          <a:noFill/>
        </p:spPr>
        <p:txBody>
          <a:bodyPr wrap="square" lIns="0" tIns="0" rIns="0" bIns="0" rtlCol="0">
            <a:spAutoFit/>
          </a:bodyPr>
          <a:lstStyle/>
          <a:p>
            <a:r>
              <a:rPr lang="en-GB" sz="1900" dirty="0" smtClean="0">
                <a:solidFill>
                  <a:srgbClr val="000000"/>
                </a:solidFill>
                <a:latin typeface="Calibri" pitchFamily="34" charset="0"/>
              </a:rPr>
              <a:t>1900  1950  2000  2050  2100</a:t>
            </a:r>
            <a:endParaRPr lang="en-GB" sz="1900" dirty="0">
              <a:solidFill>
                <a:srgbClr val="000000"/>
              </a:solidFill>
              <a:latin typeface="Calibri" pitchFamily="34" charset="0"/>
            </a:endParaRPr>
          </a:p>
        </p:txBody>
      </p:sp>
      <p:sp>
        <p:nvSpPr>
          <p:cNvPr id="22" name="TextBox 21"/>
          <p:cNvSpPr txBox="1"/>
          <p:nvPr/>
        </p:nvSpPr>
        <p:spPr>
          <a:xfrm>
            <a:off x="5410363" y="1792411"/>
            <a:ext cx="457781" cy="1946687"/>
          </a:xfrm>
          <a:prstGeom prst="rect">
            <a:avLst/>
          </a:prstGeom>
          <a:solidFill>
            <a:schemeClr val="bg1"/>
          </a:solidFill>
        </p:spPr>
        <p:txBody>
          <a:bodyPr wrap="square" rtlCol="0">
            <a:spAutoFit/>
          </a:bodyPr>
          <a:lstStyle/>
          <a:p>
            <a:pPr algn="r">
              <a:spcBef>
                <a:spcPts val="300"/>
              </a:spcBef>
            </a:pPr>
            <a:r>
              <a:rPr lang="en-GB" sz="1800" dirty="0" smtClean="0">
                <a:solidFill>
                  <a:srgbClr val="000000"/>
                </a:solidFill>
                <a:latin typeface="Calibri" pitchFamily="34" charset="0"/>
              </a:rPr>
              <a:t>6</a:t>
            </a:r>
          </a:p>
          <a:p>
            <a:pPr algn="r">
              <a:spcBef>
                <a:spcPts val="300"/>
              </a:spcBef>
            </a:pPr>
            <a:r>
              <a:rPr lang="en-GB" sz="1800" dirty="0" smtClean="0">
                <a:solidFill>
                  <a:srgbClr val="000000"/>
                </a:solidFill>
                <a:latin typeface="Calibri" pitchFamily="34" charset="0"/>
              </a:rPr>
              <a:t>4</a:t>
            </a:r>
          </a:p>
          <a:p>
            <a:pPr algn="r">
              <a:spcBef>
                <a:spcPts val="300"/>
              </a:spcBef>
            </a:pPr>
            <a:r>
              <a:rPr lang="en-GB" sz="1800" dirty="0" smtClean="0">
                <a:solidFill>
                  <a:srgbClr val="000000"/>
                </a:solidFill>
                <a:latin typeface="Calibri" pitchFamily="34" charset="0"/>
              </a:rPr>
              <a:t>2</a:t>
            </a:r>
          </a:p>
          <a:p>
            <a:pPr algn="r">
              <a:spcBef>
                <a:spcPts val="300"/>
              </a:spcBef>
            </a:pPr>
            <a:r>
              <a:rPr lang="en-GB" sz="1800" dirty="0" smtClean="0">
                <a:solidFill>
                  <a:srgbClr val="000000"/>
                </a:solidFill>
                <a:latin typeface="Calibri" pitchFamily="34" charset="0"/>
              </a:rPr>
              <a:t>0</a:t>
            </a:r>
          </a:p>
          <a:p>
            <a:pPr algn="r">
              <a:spcBef>
                <a:spcPts val="300"/>
              </a:spcBef>
            </a:pPr>
            <a:r>
              <a:rPr lang="en-GB" sz="1800" dirty="0" smtClean="0">
                <a:solidFill>
                  <a:srgbClr val="000000"/>
                </a:solidFill>
                <a:latin typeface="Calibri" pitchFamily="34" charset="0"/>
              </a:rPr>
              <a:t>-2</a:t>
            </a:r>
          </a:p>
          <a:p>
            <a:pPr algn="r">
              <a:spcBef>
                <a:spcPts val="300"/>
              </a:spcBef>
            </a:pPr>
            <a:r>
              <a:rPr lang="en-GB" sz="1800" dirty="0" smtClean="0">
                <a:solidFill>
                  <a:srgbClr val="000000"/>
                </a:solidFill>
                <a:latin typeface="Calibri" pitchFamily="34" charset="0"/>
              </a:rPr>
              <a:t>-4</a:t>
            </a:r>
          </a:p>
        </p:txBody>
      </p:sp>
      <p:sp>
        <p:nvSpPr>
          <p:cNvPr id="24" name="TextBox 23"/>
          <p:cNvSpPr txBox="1"/>
          <p:nvPr/>
        </p:nvSpPr>
        <p:spPr>
          <a:xfrm>
            <a:off x="6084168" y="5868000"/>
            <a:ext cx="2987825" cy="292388"/>
          </a:xfrm>
          <a:prstGeom prst="rect">
            <a:avLst/>
          </a:prstGeom>
          <a:solidFill>
            <a:schemeClr val="bg1"/>
          </a:solidFill>
        </p:spPr>
        <p:txBody>
          <a:bodyPr wrap="square" lIns="0" tIns="0" rIns="0" bIns="0" rtlCol="0">
            <a:spAutoFit/>
          </a:bodyPr>
          <a:lstStyle/>
          <a:p>
            <a:r>
              <a:rPr lang="en-GB" sz="1900" dirty="0" smtClean="0">
                <a:solidFill>
                  <a:srgbClr val="000000"/>
                </a:solidFill>
                <a:latin typeface="Calibri" pitchFamily="34" charset="0"/>
              </a:rPr>
              <a:t>1900  1950  2000  2050  2100</a:t>
            </a:r>
            <a:endParaRPr lang="en-GB" sz="1900" dirty="0">
              <a:solidFill>
                <a:srgbClr val="000000"/>
              </a:solidFill>
              <a:latin typeface="Calibri" pitchFamily="34" charset="0"/>
            </a:endParaRPr>
          </a:p>
        </p:txBody>
      </p:sp>
      <p:sp>
        <p:nvSpPr>
          <p:cNvPr id="27" name="TextBox 26"/>
          <p:cNvSpPr txBox="1"/>
          <p:nvPr/>
        </p:nvSpPr>
        <p:spPr>
          <a:xfrm>
            <a:off x="5949711" y="5528266"/>
            <a:ext cx="2078814" cy="276999"/>
          </a:xfrm>
          <a:prstGeom prst="rect">
            <a:avLst/>
          </a:prstGeom>
          <a:solidFill>
            <a:schemeClr val="bg1"/>
          </a:solidFill>
          <a:ln w="25400">
            <a:solidFill>
              <a:schemeClr val="tx1"/>
            </a:solidFill>
          </a:ln>
        </p:spPr>
        <p:txBody>
          <a:bodyPr wrap="square" lIns="0" tIns="0" rIns="0" bIns="0" rtlCol="0">
            <a:spAutoFit/>
          </a:bodyPr>
          <a:lstStyle/>
          <a:p>
            <a:r>
              <a:rPr lang="en-GB" sz="1800" b="1" dirty="0" smtClean="0">
                <a:solidFill>
                  <a:srgbClr val="000000"/>
                </a:solidFill>
              </a:rPr>
              <a:t> CMIP5 Simulations</a:t>
            </a:r>
            <a:endParaRPr lang="en-GB" sz="1800" b="1" dirty="0">
              <a:solidFill>
                <a:srgbClr val="000000"/>
              </a:solidFill>
            </a:endParaRPr>
          </a:p>
        </p:txBody>
      </p:sp>
      <p:cxnSp>
        <p:nvCxnSpPr>
          <p:cNvPr id="28" name="Straight Arrow Connector 27"/>
          <p:cNvCxnSpPr/>
          <p:nvPr/>
        </p:nvCxnSpPr>
        <p:spPr bwMode="auto">
          <a:xfrm flipV="1">
            <a:off x="7578080" y="5157192"/>
            <a:ext cx="531871" cy="371073"/>
          </a:xfrm>
          <a:prstGeom prst="straightConnector1">
            <a:avLst/>
          </a:prstGeom>
          <a:solidFill>
            <a:schemeClr val="accent1"/>
          </a:solidFill>
          <a:ln w="38100" cap="flat" cmpd="sng" algn="ctr">
            <a:solidFill>
              <a:schemeClr val="tx2">
                <a:lumMod val="75000"/>
                <a:lumOff val="25000"/>
              </a:schemeClr>
            </a:solidFill>
            <a:prstDash val="solid"/>
            <a:round/>
            <a:headEnd type="none" w="med" len="med"/>
            <a:tailEnd type="arrow"/>
          </a:ln>
          <a:effectLst/>
        </p:spPr>
      </p:cxnSp>
      <p:sp>
        <p:nvSpPr>
          <p:cNvPr id="31" name="TextBox 30"/>
          <p:cNvSpPr txBox="1"/>
          <p:nvPr/>
        </p:nvSpPr>
        <p:spPr>
          <a:xfrm>
            <a:off x="6156176" y="1340768"/>
            <a:ext cx="2232248" cy="461665"/>
          </a:xfrm>
          <a:prstGeom prst="rect">
            <a:avLst/>
          </a:prstGeom>
          <a:noFill/>
        </p:spPr>
        <p:txBody>
          <a:bodyPr wrap="square" rtlCol="0">
            <a:spAutoFit/>
          </a:bodyPr>
          <a:lstStyle/>
          <a:p>
            <a:r>
              <a:rPr lang="en-GB" sz="2400" dirty="0" smtClean="0">
                <a:solidFill>
                  <a:srgbClr val="000000"/>
                </a:solidFill>
              </a:rPr>
              <a:t>Tropical Land</a:t>
            </a:r>
            <a:endParaRPr lang="en-GB" sz="2400" dirty="0">
              <a:solidFill>
                <a:srgbClr val="000000"/>
              </a:solidFill>
            </a:endParaRPr>
          </a:p>
        </p:txBody>
      </p:sp>
      <p:sp>
        <p:nvSpPr>
          <p:cNvPr id="32" name="TextBox 31"/>
          <p:cNvSpPr txBox="1"/>
          <p:nvPr/>
        </p:nvSpPr>
        <p:spPr>
          <a:xfrm>
            <a:off x="6156176" y="1841206"/>
            <a:ext cx="1512168" cy="369332"/>
          </a:xfrm>
          <a:prstGeom prst="rect">
            <a:avLst/>
          </a:prstGeom>
          <a:noFill/>
          <a:ln w="25400">
            <a:solidFill>
              <a:srgbClr val="0000FF"/>
            </a:solidFill>
          </a:ln>
        </p:spPr>
        <p:txBody>
          <a:bodyPr wrap="square" rtlCol="0">
            <a:spAutoFit/>
          </a:bodyPr>
          <a:lstStyle/>
          <a:p>
            <a:r>
              <a:rPr lang="en-GB" sz="1800" b="1" dirty="0" smtClean="0">
                <a:solidFill>
                  <a:srgbClr val="0000FF"/>
                </a:solidFill>
              </a:rPr>
              <a:t>GPCC  </a:t>
            </a:r>
            <a:r>
              <a:rPr lang="en-GB" sz="1800" b="1" dirty="0" smtClean="0">
                <a:solidFill>
                  <a:srgbClr val="FF0000"/>
                </a:solidFill>
              </a:rPr>
              <a:t>GPCP</a:t>
            </a:r>
            <a:endParaRPr lang="en-GB" sz="1800" b="1" dirty="0">
              <a:solidFill>
                <a:srgbClr val="FF0000"/>
              </a:solidFill>
            </a:endParaRPr>
          </a:p>
        </p:txBody>
      </p:sp>
      <p:cxnSp>
        <p:nvCxnSpPr>
          <p:cNvPr id="33" name="Straight Arrow Connector 32"/>
          <p:cNvCxnSpPr/>
          <p:nvPr/>
        </p:nvCxnSpPr>
        <p:spPr bwMode="auto">
          <a:xfrm>
            <a:off x="6588224" y="2210538"/>
            <a:ext cx="0" cy="277608"/>
          </a:xfrm>
          <a:prstGeom prst="straightConnector1">
            <a:avLst/>
          </a:prstGeom>
          <a:solidFill>
            <a:schemeClr val="accent1"/>
          </a:solidFill>
          <a:ln w="38100" cap="flat" cmpd="sng" algn="ctr">
            <a:solidFill>
              <a:srgbClr val="0000FF"/>
            </a:solidFill>
            <a:prstDash val="solid"/>
            <a:round/>
            <a:headEnd type="none" w="med" len="med"/>
            <a:tailEnd type="arrow"/>
          </a:ln>
          <a:effectLst/>
        </p:spPr>
      </p:cxnSp>
      <p:cxnSp>
        <p:nvCxnSpPr>
          <p:cNvPr id="34" name="Straight Arrow Connector 33"/>
          <p:cNvCxnSpPr/>
          <p:nvPr/>
        </p:nvCxnSpPr>
        <p:spPr bwMode="auto">
          <a:xfrm>
            <a:off x="7269047" y="2210538"/>
            <a:ext cx="209431" cy="426374"/>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41" name="TextBox 40"/>
          <p:cNvSpPr txBox="1"/>
          <p:nvPr/>
        </p:nvSpPr>
        <p:spPr>
          <a:xfrm>
            <a:off x="7884368" y="3244914"/>
            <a:ext cx="792087" cy="369332"/>
          </a:xfrm>
          <a:prstGeom prst="rect">
            <a:avLst/>
          </a:prstGeom>
          <a:solidFill>
            <a:schemeClr val="bg1"/>
          </a:solidFill>
        </p:spPr>
        <p:txBody>
          <a:bodyPr wrap="square" rtlCol="0">
            <a:spAutoFit/>
          </a:bodyPr>
          <a:lstStyle/>
          <a:p>
            <a:r>
              <a:rPr lang="en-GB" sz="1800" b="1" dirty="0" smtClean="0">
                <a:solidFill>
                  <a:srgbClr val="0070C0"/>
                </a:solidFill>
              </a:rPr>
              <a:t>WET</a:t>
            </a:r>
          </a:p>
        </p:txBody>
      </p:sp>
      <p:sp>
        <p:nvSpPr>
          <p:cNvPr id="42" name="TextBox 41"/>
          <p:cNvSpPr txBox="1"/>
          <p:nvPr/>
        </p:nvSpPr>
        <p:spPr>
          <a:xfrm>
            <a:off x="7884368" y="4067780"/>
            <a:ext cx="792087" cy="369332"/>
          </a:xfrm>
          <a:prstGeom prst="rect">
            <a:avLst/>
          </a:prstGeom>
          <a:solidFill>
            <a:schemeClr val="bg1"/>
          </a:solidFill>
        </p:spPr>
        <p:txBody>
          <a:bodyPr wrap="square" rtlCol="0">
            <a:spAutoFit/>
          </a:bodyPr>
          <a:lstStyle/>
          <a:p>
            <a:r>
              <a:rPr lang="en-GB" sz="1800" b="1" dirty="0" smtClean="0">
                <a:solidFill>
                  <a:srgbClr val="FFC000"/>
                </a:solidFill>
              </a:rPr>
              <a:t>DRY</a:t>
            </a:r>
          </a:p>
        </p:txBody>
      </p:sp>
      <p:sp>
        <p:nvSpPr>
          <p:cNvPr id="8" name="Rectangle 7"/>
          <p:cNvSpPr/>
          <p:nvPr/>
        </p:nvSpPr>
        <p:spPr>
          <a:xfrm>
            <a:off x="6516216" y="6165304"/>
            <a:ext cx="2408032" cy="400110"/>
          </a:xfrm>
          <a:prstGeom prst="rect">
            <a:avLst/>
          </a:prstGeom>
          <a:solidFill>
            <a:schemeClr val="bg1"/>
          </a:solidFill>
        </p:spPr>
        <p:txBody>
          <a:bodyPr wrap="none">
            <a:spAutoFit/>
          </a:bodyPr>
          <a:lstStyle/>
          <a:p>
            <a:r>
              <a:rPr lang="en-GB" dirty="0">
                <a:solidFill>
                  <a:srgbClr val="000000"/>
                </a:solidFill>
                <a:hlinkClick r:id="rId6"/>
              </a:rPr>
              <a:t>Liu &amp; Allan </a:t>
            </a:r>
            <a:r>
              <a:rPr lang="en-GB" dirty="0" smtClean="0">
                <a:solidFill>
                  <a:srgbClr val="000000"/>
                </a:solidFill>
                <a:hlinkClick r:id="rId6"/>
              </a:rPr>
              <a:t>2013 ERL</a:t>
            </a:r>
            <a:endParaRPr lang="en-GB" dirty="0">
              <a:solidFill>
                <a:srgbClr val="000000"/>
              </a:solidFill>
            </a:endParaRPr>
          </a:p>
        </p:txBody>
      </p:sp>
      <p:sp>
        <p:nvSpPr>
          <p:cNvPr id="23" name="TextBox 22"/>
          <p:cNvSpPr txBox="1"/>
          <p:nvPr/>
        </p:nvSpPr>
        <p:spPr>
          <a:xfrm>
            <a:off x="5266347" y="4005064"/>
            <a:ext cx="601797" cy="1938992"/>
          </a:xfrm>
          <a:prstGeom prst="rect">
            <a:avLst/>
          </a:prstGeom>
          <a:solidFill>
            <a:schemeClr val="bg1"/>
          </a:solidFill>
        </p:spPr>
        <p:txBody>
          <a:bodyPr wrap="square" rtlCol="0">
            <a:spAutoFit/>
          </a:bodyPr>
          <a:lstStyle/>
          <a:p>
            <a:pPr algn="r">
              <a:spcBef>
                <a:spcPts val="900"/>
              </a:spcBef>
            </a:pPr>
            <a:r>
              <a:rPr lang="en-GB" sz="1800" dirty="0" smtClean="0">
                <a:solidFill>
                  <a:srgbClr val="000000"/>
                </a:solidFill>
                <a:latin typeface="Calibri" pitchFamily="34" charset="0"/>
              </a:rPr>
              <a:t>5</a:t>
            </a:r>
          </a:p>
          <a:p>
            <a:pPr algn="r">
              <a:spcBef>
                <a:spcPts val="900"/>
              </a:spcBef>
            </a:pPr>
            <a:r>
              <a:rPr lang="en-GB" sz="1800" dirty="0" smtClean="0">
                <a:solidFill>
                  <a:srgbClr val="000000"/>
                </a:solidFill>
                <a:latin typeface="Calibri" pitchFamily="34" charset="0"/>
              </a:rPr>
              <a:t>0</a:t>
            </a:r>
          </a:p>
          <a:p>
            <a:pPr algn="r">
              <a:spcBef>
                <a:spcPts val="900"/>
              </a:spcBef>
            </a:pPr>
            <a:r>
              <a:rPr lang="en-GB" sz="1800" dirty="0" smtClean="0">
                <a:solidFill>
                  <a:srgbClr val="000000"/>
                </a:solidFill>
                <a:latin typeface="Calibri" pitchFamily="34" charset="0"/>
              </a:rPr>
              <a:t>-5</a:t>
            </a:r>
          </a:p>
          <a:p>
            <a:pPr algn="r">
              <a:spcBef>
                <a:spcPts val="900"/>
              </a:spcBef>
            </a:pPr>
            <a:r>
              <a:rPr lang="en-GB" sz="1800" dirty="0" smtClean="0">
                <a:solidFill>
                  <a:srgbClr val="000000"/>
                </a:solidFill>
                <a:latin typeface="Calibri" pitchFamily="34" charset="0"/>
              </a:rPr>
              <a:t>-10</a:t>
            </a:r>
          </a:p>
          <a:p>
            <a:pPr algn="r">
              <a:spcBef>
                <a:spcPts val="900"/>
              </a:spcBef>
            </a:pPr>
            <a:r>
              <a:rPr lang="en-GB" sz="1800" dirty="0" smtClean="0">
                <a:solidFill>
                  <a:srgbClr val="000000"/>
                </a:solidFill>
                <a:latin typeface="Calibri" pitchFamily="34" charset="0"/>
              </a:rPr>
              <a:t>-15</a:t>
            </a:r>
          </a:p>
        </p:txBody>
      </p:sp>
      <p:sp>
        <p:nvSpPr>
          <p:cNvPr id="40" name="TextBox 39"/>
          <p:cNvSpPr txBox="1"/>
          <p:nvPr/>
        </p:nvSpPr>
        <p:spPr>
          <a:xfrm>
            <a:off x="3092003" y="3573016"/>
            <a:ext cx="4288309" cy="523220"/>
          </a:xfrm>
          <a:prstGeom prst="rect">
            <a:avLst/>
          </a:prstGeom>
          <a:solidFill>
            <a:schemeClr val="bg1"/>
          </a:solidFill>
          <a:scene3d>
            <a:camera prst="orthographicFront">
              <a:rot lat="0" lon="0" rev="5400000"/>
            </a:camera>
            <a:lightRig rig="threePt" dir="t"/>
          </a:scene3d>
        </p:spPr>
        <p:txBody>
          <a:bodyPr wrap="square">
            <a:spAutoFit/>
          </a:bodyPr>
          <a:lstStyle/>
          <a:p>
            <a:pPr>
              <a:defRPr/>
            </a:pPr>
            <a:r>
              <a:rPr lang="en-GB" sz="2800" dirty="0" smtClean="0">
                <a:solidFill>
                  <a:srgbClr val="000000"/>
                </a:solidFill>
                <a:latin typeface="Arial" charset="0"/>
              </a:rPr>
              <a:t>Precipitation Change (%)</a:t>
            </a:r>
            <a:endParaRPr lang="en-GB" sz="2800" dirty="0">
              <a:solidFill>
                <a:srgbClr val="000000"/>
              </a:solidFill>
              <a:latin typeface="Arial" charset="0"/>
            </a:endParaRPr>
          </a:p>
        </p:txBody>
      </p:sp>
    </p:spTree>
    <p:extLst>
      <p:ext uri="{BB962C8B-B14F-4D97-AF65-F5344CB8AC3E}">
        <p14:creationId xmlns:p14="http://schemas.microsoft.com/office/powerpoint/2010/main" val="163137412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82217"/>
            <a:ext cx="4507240" cy="828000"/>
          </a:xfrm>
        </p:spPr>
        <p:txBody>
          <a:bodyPr/>
          <a:lstStyle/>
          <a:p>
            <a:r>
              <a:rPr lang="en-GB" sz="3200" dirty="0" smtClean="0"/>
              <a:t>Amplification of </a:t>
            </a:r>
            <a:br>
              <a:rPr lang="en-GB" sz="3200" dirty="0" smtClean="0"/>
            </a:br>
            <a:r>
              <a:rPr lang="en-GB" sz="3200" dirty="0" smtClean="0"/>
              <a:t>wet/dry seasons?</a:t>
            </a:r>
            <a:endParaRPr lang="en-GB" sz="3200"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6</a:t>
            </a:fld>
            <a:endParaRPr lang="en-GB" altLang="en-US">
              <a:solidFill>
                <a:srgbClr val="50535A"/>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404665"/>
            <a:ext cx="3703269"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73" t="3307" r="50473" b="77231"/>
          <a:stretch/>
        </p:blipFill>
        <p:spPr bwMode="auto">
          <a:xfrm>
            <a:off x="4409240" y="4365104"/>
            <a:ext cx="4529138" cy="2065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8938" r="50000" b="12833"/>
          <a:stretch/>
        </p:blipFill>
        <p:spPr bwMode="auto">
          <a:xfrm>
            <a:off x="4428553" y="2564905"/>
            <a:ext cx="4529138" cy="1934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92080" y="2708920"/>
            <a:ext cx="3456384" cy="400110"/>
          </a:xfrm>
          <a:prstGeom prst="rect">
            <a:avLst/>
          </a:prstGeom>
          <a:solidFill>
            <a:schemeClr val="bg1"/>
          </a:solidFill>
        </p:spPr>
        <p:txBody>
          <a:bodyPr wrap="square" rtlCol="0">
            <a:spAutoFit/>
          </a:bodyPr>
          <a:lstStyle/>
          <a:p>
            <a:r>
              <a:rPr lang="en-GB" b="1" dirty="0" smtClean="0">
                <a:solidFill>
                  <a:srgbClr val="000000"/>
                </a:solidFill>
              </a:rPr>
              <a:t>RCP8.5: </a:t>
            </a:r>
            <a:r>
              <a:rPr lang="en-GB" dirty="0" smtClean="0">
                <a:solidFill>
                  <a:srgbClr val="000000"/>
                </a:solidFill>
              </a:rPr>
              <a:t>Dry land, dry season</a:t>
            </a:r>
          </a:p>
        </p:txBody>
      </p:sp>
      <p:sp>
        <p:nvSpPr>
          <p:cNvPr id="9" name="TextBox 8"/>
          <p:cNvSpPr txBox="1"/>
          <p:nvPr/>
        </p:nvSpPr>
        <p:spPr>
          <a:xfrm>
            <a:off x="5292080" y="4581128"/>
            <a:ext cx="2592288" cy="400110"/>
          </a:xfrm>
          <a:prstGeom prst="rect">
            <a:avLst/>
          </a:prstGeom>
          <a:solidFill>
            <a:schemeClr val="bg1"/>
          </a:solidFill>
        </p:spPr>
        <p:txBody>
          <a:bodyPr wrap="square" rtlCol="0">
            <a:spAutoFit/>
          </a:bodyPr>
          <a:lstStyle/>
          <a:p>
            <a:r>
              <a:rPr lang="en-GB" dirty="0" smtClean="0">
                <a:solidFill>
                  <a:srgbClr val="000000"/>
                </a:solidFill>
              </a:rPr>
              <a:t>Wet land, wet season</a:t>
            </a:r>
          </a:p>
        </p:txBody>
      </p:sp>
      <p:grpSp>
        <p:nvGrpSpPr>
          <p:cNvPr id="11" name="Group 10"/>
          <p:cNvGrpSpPr/>
          <p:nvPr/>
        </p:nvGrpSpPr>
        <p:grpSpPr>
          <a:xfrm>
            <a:off x="5145574" y="204609"/>
            <a:ext cx="3818914" cy="2360296"/>
            <a:chOff x="3778976" y="2708920"/>
            <a:chExt cx="5257520" cy="3200676"/>
          </a:xfrm>
        </p:grpSpPr>
        <p:pic>
          <p:nvPicPr>
            <p:cNvPr id="12" name="Picture 2" descr="Figure 3. "/>
            <p:cNvPicPr>
              <a:picLocks noChangeAspect="1" noChangeArrowheads="1"/>
            </p:cNvPicPr>
            <p:nvPr/>
          </p:nvPicPr>
          <p:blipFill rotWithShape="1">
            <a:blip r:embed="rId4">
              <a:extLst>
                <a:ext uri="{28A0092B-C50C-407E-A947-70E740481C1C}">
                  <a14:useLocalDpi xmlns:a14="http://schemas.microsoft.com/office/drawing/2010/main" val="0"/>
                </a:ext>
              </a:extLst>
            </a:blip>
            <a:srcRect b="54093"/>
            <a:stretch/>
          </p:blipFill>
          <p:spPr bwMode="auto">
            <a:xfrm>
              <a:off x="3778976" y="2708920"/>
              <a:ext cx="5113504"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igure 3. "/>
            <p:cNvPicPr>
              <a:picLocks noChangeAspect="1" noChangeArrowheads="1"/>
            </p:cNvPicPr>
            <p:nvPr/>
          </p:nvPicPr>
          <p:blipFill rotWithShape="1">
            <a:blip r:embed="rId4">
              <a:extLst>
                <a:ext uri="{28A0092B-C50C-407E-A947-70E740481C1C}">
                  <a14:useLocalDpi xmlns:a14="http://schemas.microsoft.com/office/drawing/2010/main" val="0"/>
                </a:ext>
              </a:extLst>
            </a:blip>
            <a:srcRect l="-3862" t="90359" r="-3394"/>
            <a:stretch/>
          </p:blipFill>
          <p:spPr bwMode="auto">
            <a:xfrm>
              <a:off x="3778976" y="5373215"/>
              <a:ext cx="5257520" cy="536381"/>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24800" y="1449000"/>
                <a:ext cx="4147200" cy="3960000"/>
              </a:xfrm>
            </p:spPr>
            <p:txBody>
              <a:bodyPr/>
              <a:lstStyle/>
              <a:p>
                <a:r>
                  <a:rPr lang="en-GB" sz="2200" dirty="0">
                    <a:latin typeface="Calibri" panose="020F0502020204030204" pitchFamily="34" charset="0"/>
                  </a:rPr>
                  <a:t>A</a:t>
                </a:r>
                <a:r>
                  <a:rPr lang="en-GB" sz="2200" dirty="0" smtClean="0">
                    <a:latin typeface="Calibri" panose="020F0502020204030204" pitchFamily="34" charset="0"/>
                  </a:rPr>
                  <a:t>ridity </a:t>
                </a:r>
                <a:r>
                  <a:rPr lang="en-GB" sz="2200" dirty="0">
                    <a:latin typeface="Calibri" panose="020F0502020204030204" pitchFamily="34" charset="0"/>
                  </a:rPr>
                  <a:t>index:</a:t>
                </a:r>
                <a:r>
                  <a:rPr lang="en-GB" sz="2200" dirty="0" smtClean="0">
                    <a:latin typeface="Calibri" panose="020F0502020204030204" pitchFamily="34" charset="0"/>
                  </a:rPr>
                  <a:t> </a:t>
                </a:r>
                <a14:m>
                  <m:oMath xmlns:m="http://schemas.openxmlformats.org/officeDocument/2006/math">
                    <m:r>
                      <a:rPr lang="en-GB" sz="2200" i="1">
                        <a:latin typeface="Cambria Math"/>
                      </a:rPr>
                      <m:t>𝑃</m:t>
                    </m:r>
                    <m:r>
                      <a:rPr lang="en-GB" sz="2200" i="1">
                        <a:latin typeface="Cambria Math"/>
                      </a:rPr>
                      <m:t>−</m:t>
                    </m:r>
                    <m:r>
                      <a:rPr lang="en-GB" sz="2200" i="1">
                        <a:latin typeface="Cambria Math"/>
                      </a:rPr>
                      <m:t>𝐸𝑜</m:t>
                    </m:r>
                    <m:r>
                      <a:rPr lang="en-GB" sz="2200" i="1">
                        <a:latin typeface="Cambria Math"/>
                      </a:rPr>
                      <m:t> ~ </m:t>
                    </m:r>
                    <m:r>
                      <a:rPr lang="en-GB" sz="2200" i="1">
                        <a:latin typeface="Cambria Math"/>
                        <a:ea typeface="Cambria Math"/>
                      </a:rPr>
                      <m:t>𝑃</m:t>
                    </m:r>
                    <m:r>
                      <a:rPr lang="en-GB" sz="2200" i="1">
                        <a:latin typeface="Cambria Math"/>
                        <a:ea typeface="Cambria Math"/>
                      </a:rPr>
                      <m:t>−</m:t>
                    </m:r>
                    <m:r>
                      <a:rPr lang="en-GB" sz="2200" i="1">
                        <a:latin typeface="Cambria Math"/>
                        <a:ea typeface="Cambria Math"/>
                      </a:rPr>
                      <m:t>𝑅𝑛</m:t>
                    </m:r>
                    <m:r>
                      <a:rPr lang="en-GB" sz="2200" i="1">
                        <a:latin typeface="Cambria Math"/>
                        <a:ea typeface="Cambria Math"/>
                      </a:rPr>
                      <m:t>/</m:t>
                    </m:r>
                    <m:r>
                      <m:rPr>
                        <m:sty m:val="p"/>
                      </m:rPr>
                      <a:rPr lang="el-GR" sz="2200" i="1">
                        <a:latin typeface="Cambria Math"/>
                        <a:ea typeface="Cambria Math"/>
                      </a:rPr>
                      <m:t>λ</m:t>
                    </m:r>
                  </m:oMath>
                </a14:m>
                <a:endParaRPr lang="en-GB" sz="2200" dirty="0">
                  <a:latin typeface="Calibri" panose="020F0502020204030204" pitchFamily="34" charset="0"/>
                </a:endParaRPr>
              </a:p>
              <a:p>
                <a:pPr marL="0" indent="0">
                  <a:buNone/>
                </a:pPr>
                <a:r>
                  <a:rPr lang="en-GB" dirty="0">
                    <a:latin typeface="Calibri" panose="020F0502020204030204" pitchFamily="34" charset="0"/>
                  </a:rPr>
                  <a:t>(E</a:t>
                </a:r>
                <a:r>
                  <a:rPr lang="en-GB" baseline="-25000" dirty="0">
                    <a:latin typeface="Calibri" panose="020F0502020204030204" pitchFamily="34" charset="0"/>
                  </a:rPr>
                  <a:t>o</a:t>
                </a:r>
                <a:r>
                  <a:rPr lang="en-GB" dirty="0">
                    <a:latin typeface="Calibri" panose="020F0502020204030204" pitchFamily="34" charset="0"/>
                  </a:rPr>
                  <a:t> is potential evaporation, R</a:t>
                </a:r>
                <a:r>
                  <a:rPr lang="en-GB" baseline="-25000" dirty="0">
                    <a:latin typeface="Calibri" panose="020F0502020204030204" pitchFamily="34" charset="0"/>
                  </a:rPr>
                  <a:t>n</a:t>
                </a:r>
                <a:r>
                  <a:rPr lang="en-GB" dirty="0">
                    <a:latin typeface="Calibri" panose="020F0502020204030204" pitchFamily="34" charset="0"/>
                  </a:rPr>
                  <a:t> is net radiation and </a:t>
                </a:r>
                <a:r>
                  <a:rPr lang="el-GR" dirty="0">
                    <a:latin typeface="Calibri" panose="020F0502020204030204" pitchFamily="34" charset="0"/>
                  </a:rPr>
                  <a:t>λ</a:t>
                </a:r>
                <a:r>
                  <a:rPr lang="en-GB" dirty="0">
                    <a:latin typeface="Calibri" panose="020F0502020204030204" pitchFamily="34" charset="0"/>
                  </a:rPr>
                  <a:t> is latent heat of </a:t>
                </a:r>
                <a:r>
                  <a:rPr lang="en-GB" dirty="0" err="1" smtClean="0">
                    <a:latin typeface="Calibri" panose="020F0502020204030204" pitchFamily="34" charset="0"/>
                  </a:rPr>
                  <a:t>vapourization</a:t>
                </a:r>
                <a:r>
                  <a:rPr lang="en-GB" dirty="0" smtClean="0">
                    <a:latin typeface="Calibri" panose="020F0502020204030204" pitchFamily="34" charset="0"/>
                  </a:rPr>
                  <a:t>). </a:t>
                </a:r>
                <a:r>
                  <a:rPr lang="en-GB" u="sng" dirty="0" smtClean="0">
                    <a:latin typeface="Calibri" panose="020F0502020204030204" pitchFamily="34" charset="0"/>
                  </a:rPr>
                  <a:t>Top right</a:t>
                </a:r>
                <a:r>
                  <a:rPr lang="en-GB" u="sng" dirty="0">
                    <a:latin typeface="Calibri" panose="020F0502020204030204" pitchFamily="34" charset="0"/>
                  </a:rPr>
                  <a:t>: </a:t>
                </a:r>
                <a14:m>
                  <m:oMath xmlns:m="http://schemas.openxmlformats.org/officeDocument/2006/math">
                    <m:r>
                      <m:rPr>
                        <m:sty m:val="p"/>
                      </m:rPr>
                      <a:rPr lang="el-GR" i="1">
                        <a:latin typeface="Cambria Math"/>
                        <a:ea typeface="Cambria Math"/>
                      </a:rPr>
                      <m:t>Δ</m:t>
                    </m:r>
                    <m:r>
                      <a:rPr lang="en-GB" i="1">
                        <a:latin typeface="Cambria Math"/>
                        <a:ea typeface="Cambria Math"/>
                      </a:rPr>
                      <m:t>(</m:t>
                    </m:r>
                    <m:r>
                      <a:rPr lang="en-GB" i="1">
                        <a:latin typeface="Cambria Math"/>
                        <a:ea typeface="Cambria Math"/>
                      </a:rPr>
                      <m:t>𝑃</m:t>
                    </m:r>
                    <m:r>
                      <a:rPr lang="en-GB" i="1">
                        <a:latin typeface="Cambria Math"/>
                        <a:ea typeface="Cambria Math"/>
                      </a:rPr>
                      <m:t>−</m:t>
                    </m:r>
                    <m:r>
                      <a:rPr lang="en-GB" i="1">
                        <a:latin typeface="Cambria Math"/>
                        <a:ea typeface="Cambria Math"/>
                      </a:rPr>
                      <m:t>𝑅𝑛</m:t>
                    </m:r>
                    <m:r>
                      <a:rPr lang="en-GB" i="1">
                        <a:latin typeface="Cambria Math"/>
                        <a:ea typeface="Cambria Math"/>
                      </a:rPr>
                      <m:t>/</m:t>
                    </m:r>
                    <m:r>
                      <m:rPr>
                        <m:sty m:val="p"/>
                      </m:rPr>
                      <a:rPr lang="el-GR" i="1">
                        <a:latin typeface="Cambria Math"/>
                        <a:ea typeface="Cambria Math"/>
                      </a:rPr>
                      <m:t>λ</m:t>
                    </m:r>
                  </m:oMath>
                </a14:m>
                <a:r>
                  <a:rPr lang="en-GB" dirty="0">
                    <a:latin typeface="Calibri" panose="020F0502020204030204" pitchFamily="34" charset="0"/>
                  </a:rPr>
                  <a:t>)</a:t>
                </a:r>
              </a:p>
              <a:p>
                <a:pPr marL="0" indent="0">
                  <a:buNone/>
                </a:pPr>
                <a:r>
                  <a:rPr lang="en-GB" sz="1800" dirty="0">
                    <a:latin typeface="Calibri" panose="020F0502020204030204" pitchFamily="34" charset="0"/>
                    <a:hlinkClick r:id="rId5"/>
                  </a:rPr>
                  <a:t>Greve &amp; </a:t>
                </a:r>
                <a:r>
                  <a:rPr lang="en-GB" sz="1800" dirty="0" err="1">
                    <a:latin typeface="Calibri" panose="020F0502020204030204" pitchFamily="34" charset="0"/>
                    <a:hlinkClick r:id="rId5"/>
                  </a:rPr>
                  <a:t>Seneviratne</a:t>
                </a:r>
                <a:r>
                  <a:rPr lang="en-GB" sz="1800" dirty="0">
                    <a:latin typeface="Calibri" panose="020F0502020204030204" pitchFamily="34" charset="0"/>
                    <a:hlinkClick r:id="rId5"/>
                  </a:rPr>
                  <a:t> (2015) </a:t>
                </a:r>
                <a:r>
                  <a:rPr lang="en-GB" sz="1800" dirty="0" smtClean="0">
                    <a:latin typeface="Calibri" panose="020F0502020204030204" pitchFamily="34" charset="0"/>
                    <a:hlinkClick r:id="rId5"/>
                  </a:rPr>
                  <a:t>GRL</a:t>
                </a:r>
                <a:r>
                  <a:rPr lang="en-GB" sz="1800" dirty="0" smtClean="0">
                    <a:latin typeface="Calibri" panose="020F0502020204030204" pitchFamily="34" charset="0"/>
                  </a:rPr>
                  <a:t> </a:t>
                </a:r>
                <a:endParaRPr lang="en-GB" sz="1800" dirty="0">
                  <a:latin typeface="Calibri" panose="020F0502020204030204" pitchFamily="34" charset="0"/>
                </a:endParaRPr>
              </a:p>
              <a:p>
                <a:pPr marL="0" indent="0">
                  <a:buNone/>
                </a:pPr>
                <a:r>
                  <a:rPr lang="en-GB" sz="1800" dirty="0">
                    <a:latin typeface="Calibri" panose="020F0502020204030204" pitchFamily="34" charset="0"/>
                  </a:rPr>
                  <a:t> </a:t>
                </a:r>
                <a:r>
                  <a:rPr lang="en-GB" sz="1800" dirty="0" smtClean="0">
                    <a:latin typeface="Calibri" panose="020F0502020204030204" pitchFamily="34" charset="0"/>
                  </a:rPr>
                  <a:t>See also</a:t>
                </a:r>
                <a:r>
                  <a:rPr lang="en-GB" sz="1800" dirty="0">
                    <a:latin typeface="Calibri" panose="020F0502020204030204" pitchFamily="34" charset="0"/>
                  </a:rPr>
                  <a:t>: </a:t>
                </a:r>
                <a:r>
                  <a:rPr lang="en-GB" sz="1800" dirty="0">
                    <a:latin typeface="Calibri" panose="020F0502020204030204" pitchFamily="34" charset="0"/>
                    <a:hlinkClick r:id="rId6"/>
                  </a:rPr>
                  <a:t>Roderick et al. (2014) HESS</a:t>
                </a:r>
                <a:endParaRPr lang="en-GB" sz="1800" dirty="0">
                  <a:latin typeface="Calibri" panose="020F0502020204030204" pitchFamily="34" charset="0"/>
                </a:endParaRPr>
              </a:p>
              <a:p>
                <a:r>
                  <a:rPr lang="en-GB" dirty="0"/>
                  <a:t>Trends in wetness and dryness:</a:t>
                </a:r>
              </a:p>
              <a:p>
                <a:pPr lvl="1"/>
                <a:r>
                  <a:rPr lang="en-GB" dirty="0"/>
                  <a:t>Strongly influenced by shifts in atmospheric circulation</a:t>
                </a:r>
              </a:p>
              <a:p>
                <a:pPr lvl="1"/>
                <a:r>
                  <a:rPr lang="en-GB" dirty="0"/>
                  <a:t>Constrained by P&gt;E and water limitation over land</a:t>
                </a:r>
              </a:p>
              <a:p>
                <a:pPr lvl="1"/>
                <a:r>
                  <a:rPr lang="en-GB" dirty="0"/>
                  <a:t>But: P-E &lt; 0 after wet season</a:t>
                </a:r>
              </a:p>
              <a:p>
                <a:r>
                  <a:rPr lang="en-GB" dirty="0" smtClean="0"/>
                  <a:t>Amplification </a:t>
                </a:r>
                <a:r>
                  <a:rPr lang="en-GB" dirty="0"/>
                  <a:t>of </a:t>
                </a:r>
                <a:r>
                  <a:rPr lang="en-GB" dirty="0" smtClean="0"/>
                  <a:t>wet/dry </a:t>
                </a:r>
                <a:r>
                  <a:rPr lang="en-GB" dirty="0"/>
                  <a:t>seasons over </a:t>
                </a:r>
                <a:r>
                  <a:rPr lang="en-GB" dirty="0" smtClean="0"/>
                  <a:t>land  </a:t>
                </a:r>
                <a:r>
                  <a:rPr lang="en-GB" dirty="0" smtClean="0">
                    <a:hlinkClick r:id="rId7"/>
                  </a:rPr>
                  <a:t>Kumar </a:t>
                </a:r>
                <a:r>
                  <a:rPr lang="en-GB" dirty="0">
                    <a:hlinkClick r:id="rId7"/>
                  </a:rPr>
                  <a:t>et al. </a:t>
                </a:r>
                <a:r>
                  <a:rPr lang="en-GB" dirty="0" smtClean="0">
                    <a:hlinkClick r:id="rId7"/>
                  </a:rPr>
                  <a:t>2016 GRL </a:t>
                </a:r>
                <a:r>
                  <a:rPr lang="en-GB" dirty="0" smtClean="0"/>
                  <a:t> </a:t>
                </a:r>
                <a:r>
                  <a:rPr lang="en-GB" dirty="0" smtClean="0">
                    <a:sym typeface="Wingdings" panose="05000000000000000000" pitchFamily="2" charset="2"/>
                  </a:rPr>
                  <a:t></a:t>
                </a:r>
                <a:endParaRPr lang="en-GB" dirty="0"/>
              </a:p>
              <a:p>
                <a:pPr marL="0" indent="0">
                  <a:buNone/>
                </a:pPr>
                <a:endParaRPr lang="en-GB" dirty="0">
                  <a:latin typeface="Calibri" panose="020F0502020204030204" pitchFamily="34" charset="0"/>
                </a:endParaRPr>
              </a:p>
              <a:p>
                <a:endParaRPr lang="en-GB" dirty="0" smtClean="0"/>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24800" y="1449000"/>
                <a:ext cx="4147200" cy="3960000"/>
              </a:xfrm>
              <a:blipFill rotWithShape="1">
                <a:blip r:embed="rId8"/>
                <a:stretch>
                  <a:fillRect l="-3971" t="-2157" r="-1029" b="-22958"/>
                </a:stretch>
              </a:blipFill>
            </p:spPr>
            <p:txBody>
              <a:bodyPr/>
              <a:lstStyle/>
              <a:p>
                <a:r>
                  <a:rPr lang="en-GB">
                    <a:noFill/>
                  </a:rPr>
                  <a:t> </a:t>
                </a:r>
              </a:p>
            </p:txBody>
          </p:sp>
        </mc:Fallback>
      </mc:AlternateContent>
      <p:sp>
        <p:nvSpPr>
          <p:cNvPr id="6" name="Rectangle 5"/>
          <p:cNvSpPr/>
          <p:nvPr/>
        </p:nvSpPr>
        <p:spPr>
          <a:xfrm>
            <a:off x="7884368" y="4581128"/>
            <a:ext cx="72008" cy="200055"/>
          </a:xfrm>
          <a:prstGeom prst="rect">
            <a:avLst/>
          </a:prstGeom>
          <a:solidFill>
            <a:schemeClr val="bg1"/>
          </a:solidFill>
          <a:ln w="38100">
            <a:solidFill>
              <a:schemeClr val="bg1"/>
            </a:solidFill>
          </a:ln>
        </p:spPr>
        <p:txBody>
          <a:bodyPr wrap="none" rtlCol="0" anchor="ctr">
            <a:spAutoFit/>
          </a:bodyPr>
          <a:lstStyle/>
          <a:p>
            <a:pPr algn="ctr"/>
            <a:endParaRPr lang="en-GB" dirty="0">
              <a:solidFill>
                <a:srgbClr val="000000"/>
              </a:solidFill>
            </a:endParaRPr>
          </a:p>
        </p:txBody>
      </p:sp>
      <p:sp>
        <p:nvSpPr>
          <p:cNvPr id="8" name="TextBox 7"/>
          <p:cNvSpPr txBox="1"/>
          <p:nvPr/>
        </p:nvSpPr>
        <p:spPr>
          <a:xfrm>
            <a:off x="6084168" y="5157192"/>
            <a:ext cx="1584176" cy="369332"/>
          </a:xfrm>
          <a:prstGeom prst="rect">
            <a:avLst/>
          </a:prstGeom>
          <a:noFill/>
        </p:spPr>
        <p:txBody>
          <a:bodyPr wrap="square" rtlCol="0">
            <a:spAutoFit/>
          </a:bodyPr>
          <a:lstStyle/>
          <a:p>
            <a:r>
              <a:rPr lang="en-GB" sz="1800" dirty="0">
                <a:solidFill>
                  <a:srgbClr val="0070C0"/>
                </a:solidFill>
              </a:rPr>
              <a:t>w</a:t>
            </a:r>
            <a:r>
              <a:rPr lang="en-GB" sz="1800" dirty="0" smtClean="0">
                <a:solidFill>
                  <a:srgbClr val="0070C0"/>
                </a:solidFill>
              </a:rPr>
              <a:t>et wetter</a:t>
            </a:r>
          </a:p>
        </p:txBody>
      </p:sp>
      <p:sp>
        <p:nvSpPr>
          <p:cNvPr id="15" name="TextBox 14"/>
          <p:cNvSpPr txBox="1"/>
          <p:nvPr/>
        </p:nvSpPr>
        <p:spPr>
          <a:xfrm>
            <a:off x="6804248" y="3356992"/>
            <a:ext cx="1584176" cy="369332"/>
          </a:xfrm>
          <a:prstGeom prst="rect">
            <a:avLst/>
          </a:prstGeom>
          <a:noFill/>
        </p:spPr>
        <p:txBody>
          <a:bodyPr wrap="square" rtlCol="0">
            <a:spAutoFit/>
          </a:bodyPr>
          <a:lstStyle/>
          <a:p>
            <a:r>
              <a:rPr lang="en-GB" sz="1800" dirty="0">
                <a:solidFill>
                  <a:srgbClr val="0070C0"/>
                </a:solidFill>
              </a:rPr>
              <a:t>d</a:t>
            </a:r>
            <a:r>
              <a:rPr lang="en-GB" sz="1800" dirty="0" smtClean="0">
                <a:solidFill>
                  <a:srgbClr val="0070C0"/>
                </a:solidFill>
              </a:rPr>
              <a:t>ry drier</a:t>
            </a:r>
          </a:p>
        </p:txBody>
      </p:sp>
      <p:sp>
        <p:nvSpPr>
          <p:cNvPr id="16" name="TextBox 15"/>
          <p:cNvSpPr txBox="1"/>
          <p:nvPr/>
        </p:nvSpPr>
        <p:spPr>
          <a:xfrm>
            <a:off x="7596336" y="3645024"/>
            <a:ext cx="1584176" cy="369332"/>
          </a:xfrm>
          <a:prstGeom prst="rect">
            <a:avLst/>
          </a:prstGeom>
          <a:noFill/>
        </p:spPr>
        <p:txBody>
          <a:bodyPr wrap="square" rtlCol="0">
            <a:spAutoFit/>
          </a:bodyPr>
          <a:lstStyle/>
          <a:p>
            <a:r>
              <a:rPr lang="en-GB" sz="1800" dirty="0">
                <a:solidFill>
                  <a:srgbClr val="C00000"/>
                </a:solidFill>
              </a:rPr>
              <a:t>d</a:t>
            </a:r>
            <a:r>
              <a:rPr lang="en-GB" sz="1800" dirty="0" smtClean="0">
                <a:solidFill>
                  <a:srgbClr val="C00000"/>
                </a:solidFill>
              </a:rPr>
              <a:t>ry wetter</a:t>
            </a:r>
          </a:p>
        </p:txBody>
      </p:sp>
      <p:sp>
        <p:nvSpPr>
          <p:cNvPr id="17" name="TextBox 16"/>
          <p:cNvSpPr txBox="1"/>
          <p:nvPr/>
        </p:nvSpPr>
        <p:spPr>
          <a:xfrm>
            <a:off x="7812360" y="5589240"/>
            <a:ext cx="1584176" cy="369332"/>
          </a:xfrm>
          <a:prstGeom prst="rect">
            <a:avLst/>
          </a:prstGeom>
          <a:noFill/>
        </p:spPr>
        <p:txBody>
          <a:bodyPr wrap="square" rtlCol="0">
            <a:spAutoFit/>
          </a:bodyPr>
          <a:lstStyle/>
          <a:p>
            <a:r>
              <a:rPr lang="en-GB" sz="1800" dirty="0" smtClean="0">
                <a:solidFill>
                  <a:srgbClr val="C00000"/>
                </a:solidFill>
              </a:rPr>
              <a:t>wet drier</a:t>
            </a:r>
          </a:p>
        </p:txBody>
      </p:sp>
    </p:spTree>
    <p:extLst>
      <p:ext uri="{BB962C8B-B14F-4D97-AF65-F5344CB8AC3E}">
        <p14:creationId xmlns:p14="http://schemas.microsoft.com/office/powerpoint/2010/main" val="466119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bldLvl="5"/>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 y="418654"/>
            <a:ext cx="6413592" cy="634082"/>
          </a:xfrm>
          <a:solidFill>
            <a:schemeClr val="bg1"/>
          </a:solidFill>
        </p:spPr>
        <p:txBody>
          <a:bodyPr/>
          <a:lstStyle/>
          <a:p>
            <a:r>
              <a:rPr lang="en-GB" sz="3200" dirty="0" smtClean="0">
                <a:solidFill>
                  <a:srgbClr val="C00000"/>
                </a:solidFill>
                <a:latin typeface="Calibri" pitchFamily="34" charset="0"/>
              </a:rPr>
              <a:t>earth’s energy budget &amp; regional </a:t>
            </a:r>
            <a:br>
              <a:rPr lang="en-GB" sz="3200" dirty="0" smtClean="0">
                <a:solidFill>
                  <a:srgbClr val="C00000"/>
                </a:solidFill>
                <a:latin typeface="Calibri" pitchFamily="34" charset="0"/>
              </a:rPr>
            </a:br>
            <a:r>
              <a:rPr lang="en-GB" sz="3200" dirty="0" smtClean="0">
                <a:solidFill>
                  <a:srgbClr val="C00000"/>
                </a:solidFill>
                <a:latin typeface="Calibri" pitchFamily="34" charset="0"/>
              </a:rPr>
              <a:t>changes in the water cycle</a:t>
            </a:r>
            <a:endParaRPr lang="en-GB" sz="3200" dirty="0">
              <a:solidFill>
                <a:srgbClr val="C00000"/>
              </a:solidFill>
              <a:latin typeface="Calibri" pitchFamily="34" charset="0"/>
            </a:endParaRPr>
          </a:p>
        </p:txBody>
      </p:sp>
      <p:grpSp>
        <p:nvGrpSpPr>
          <p:cNvPr id="8" name="Group 7"/>
          <p:cNvGrpSpPr/>
          <p:nvPr/>
        </p:nvGrpSpPr>
        <p:grpSpPr>
          <a:xfrm>
            <a:off x="4499992" y="1096291"/>
            <a:ext cx="4392488" cy="3052789"/>
            <a:chOff x="3065587" y="-68957"/>
            <a:chExt cx="4392488" cy="3052789"/>
          </a:xfrm>
        </p:grpSpPr>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3902"/>
            <a:stretch/>
          </p:blipFill>
          <p:spPr bwMode="auto">
            <a:xfrm>
              <a:off x="3065587" y="219075"/>
              <a:ext cx="4392488" cy="2764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724128" y="1196752"/>
              <a:ext cx="936104" cy="369332"/>
            </a:xfrm>
            <a:prstGeom prst="rect">
              <a:avLst/>
            </a:prstGeom>
            <a:noFill/>
          </p:spPr>
          <p:txBody>
            <a:bodyPr wrap="square" rtlCol="0">
              <a:spAutoFit/>
            </a:bodyPr>
            <a:lstStyle/>
            <a:p>
              <a:pPr algn="l"/>
              <a:r>
                <a:rPr lang="en-GB" dirty="0" smtClean="0">
                  <a:solidFill>
                    <a:srgbClr val="00B0F0"/>
                  </a:solidFill>
                  <a:latin typeface="Calibri" pitchFamily="34" charset="0"/>
                </a:rPr>
                <a:t>cooling</a:t>
              </a:r>
              <a:endParaRPr lang="en-GB" dirty="0">
                <a:solidFill>
                  <a:srgbClr val="00B0F0"/>
                </a:solidFill>
                <a:latin typeface="Calibri" pitchFamily="34" charset="0"/>
              </a:endParaRPr>
            </a:p>
          </p:txBody>
        </p:sp>
        <p:sp>
          <p:nvSpPr>
            <p:cNvPr id="7" name="TextBox 6"/>
            <p:cNvSpPr txBox="1"/>
            <p:nvPr/>
          </p:nvSpPr>
          <p:spPr>
            <a:xfrm>
              <a:off x="3065587" y="-68957"/>
              <a:ext cx="1944216" cy="707886"/>
            </a:xfrm>
            <a:prstGeom prst="rect">
              <a:avLst/>
            </a:prstGeom>
            <a:noFill/>
          </p:spPr>
          <p:txBody>
            <a:bodyPr wrap="square" rtlCol="0">
              <a:spAutoFit/>
            </a:bodyPr>
            <a:lstStyle/>
            <a:p>
              <a:pPr algn="ctr"/>
              <a:r>
                <a:rPr lang="en-GB" dirty="0" smtClean="0">
                  <a:solidFill>
                    <a:srgbClr val="FF0000"/>
                  </a:solidFill>
                  <a:latin typeface="Calibri" pitchFamily="34" charset="0"/>
                </a:rPr>
                <a:t>Enhanced energy transport</a:t>
              </a:r>
              <a:endParaRPr lang="en-GB" dirty="0">
                <a:solidFill>
                  <a:srgbClr val="FF0000"/>
                </a:solidFill>
                <a:latin typeface="Calibri" pitchFamily="34" charset="0"/>
              </a:endParaRPr>
            </a:p>
          </p:txBody>
        </p:sp>
      </p:gr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0160" y="4653136"/>
            <a:ext cx="4154326" cy="1806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txBox="1">
            <a:spLocks/>
          </p:cNvSpPr>
          <p:nvPr/>
        </p:nvSpPr>
        <p:spPr bwMode="auto">
          <a:xfrm>
            <a:off x="4716016" y="4077072"/>
            <a:ext cx="4248472"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1800" kern="0" dirty="0" smtClean="0">
                <a:solidFill>
                  <a:srgbClr val="000000"/>
                </a:solidFill>
                <a:latin typeface="Calibri" pitchFamily="34" charset="0"/>
              </a:rPr>
              <a:t>Sulphate aerosol effects on Asian monsoon  e.g. </a:t>
            </a:r>
            <a:r>
              <a:rPr lang="en-GB" sz="1800" kern="0" dirty="0" smtClean="0">
                <a:solidFill>
                  <a:srgbClr val="000000"/>
                </a:solidFill>
                <a:latin typeface="Calibri" pitchFamily="34" charset="0"/>
                <a:hlinkClick r:id="rId4"/>
              </a:rPr>
              <a:t>Bollasina et al. 2011 Science</a:t>
            </a:r>
            <a:r>
              <a:rPr lang="en-GB" sz="1800" kern="0" dirty="0" smtClean="0">
                <a:solidFill>
                  <a:srgbClr val="000000"/>
                </a:solidFill>
                <a:latin typeface="Calibri" pitchFamily="34" charset="0"/>
              </a:rPr>
              <a:t> (left) &amp;</a:t>
            </a:r>
            <a:r>
              <a:rPr lang="en-GB" sz="1800" kern="0" dirty="0">
                <a:solidFill>
                  <a:srgbClr val="000000"/>
                </a:solidFill>
                <a:latin typeface="Calibri" pitchFamily="34" charset="0"/>
              </a:rPr>
              <a:t> </a:t>
            </a:r>
            <a:r>
              <a:rPr lang="en-GB" sz="1800" kern="0" dirty="0" smtClean="0">
                <a:solidFill>
                  <a:srgbClr val="000000"/>
                </a:solidFill>
                <a:latin typeface="Calibri" pitchFamily="34" charset="0"/>
              </a:rPr>
              <a:t>links to drought in Horn of Africa? </a:t>
            </a:r>
            <a:r>
              <a:rPr lang="en-GB" sz="1800" kern="0" dirty="0" smtClean="0">
                <a:solidFill>
                  <a:srgbClr val="000000"/>
                </a:solidFill>
                <a:latin typeface="Calibri" pitchFamily="34" charset="0"/>
                <a:hlinkClick r:id="rId5"/>
              </a:rPr>
              <a:t>Park et al. (2011) </a:t>
            </a:r>
            <a:r>
              <a:rPr lang="en-GB" sz="1800" kern="0" dirty="0" err="1" smtClean="0">
                <a:solidFill>
                  <a:srgbClr val="000000"/>
                </a:solidFill>
                <a:latin typeface="Calibri" pitchFamily="34" charset="0"/>
                <a:hlinkClick r:id="rId5"/>
              </a:rPr>
              <a:t>Clim</a:t>
            </a:r>
            <a:r>
              <a:rPr lang="en-GB" sz="1800" kern="0" dirty="0" smtClean="0">
                <a:solidFill>
                  <a:srgbClr val="000000"/>
                </a:solidFill>
                <a:latin typeface="Calibri" pitchFamily="34" charset="0"/>
                <a:hlinkClick r:id="rId5"/>
              </a:rPr>
              <a:t> </a:t>
            </a:r>
            <a:r>
              <a:rPr lang="en-GB" sz="1800" kern="0" dirty="0" err="1" smtClean="0">
                <a:solidFill>
                  <a:srgbClr val="000000"/>
                </a:solidFill>
                <a:latin typeface="Calibri" pitchFamily="34" charset="0"/>
                <a:hlinkClick r:id="rId5"/>
              </a:rPr>
              <a:t>Dyn</a:t>
            </a:r>
            <a:endParaRPr lang="en-GB" sz="1800" kern="0" dirty="0" smtClean="0">
              <a:solidFill>
                <a:srgbClr val="000000"/>
              </a:solidFill>
              <a:latin typeface="Calibri" pitchFamily="34" charset="0"/>
            </a:endParaRPr>
          </a:p>
          <a:p>
            <a:r>
              <a:rPr lang="en-GB" sz="1800" kern="0" dirty="0" smtClean="0">
                <a:solidFill>
                  <a:srgbClr val="000000"/>
                </a:solidFill>
                <a:latin typeface="Calibri" pitchFamily="34" charset="0"/>
              </a:rPr>
              <a:t>GHGs &amp; Sahel rainfall  recovery? </a:t>
            </a:r>
            <a:r>
              <a:rPr lang="en-GB" sz="1800" kern="0" dirty="0" smtClean="0">
                <a:solidFill>
                  <a:srgbClr val="000000"/>
                </a:solidFill>
                <a:latin typeface="Calibri" pitchFamily="34" charset="0"/>
                <a:hlinkClick r:id="rId6"/>
              </a:rPr>
              <a:t>Dong &amp; Sutton (2015) Nature </a:t>
            </a:r>
            <a:r>
              <a:rPr lang="en-GB" sz="1800" kern="0" dirty="0" err="1" smtClean="0">
                <a:solidFill>
                  <a:srgbClr val="000000"/>
                </a:solidFill>
                <a:latin typeface="Calibri" pitchFamily="34" charset="0"/>
                <a:hlinkClick r:id="rId6"/>
              </a:rPr>
              <a:t>Clim</a:t>
            </a:r>
            <a:endParaRPr lang="en-GB" sz="1800" kern="0" dirty="0">
              <a:solidFill>
                <a:srgbClr val="000000"/>
              </a:solidFill>
              <a:latin typeface="Calibri" pitchFamily="34" charset="0"/>
            </a:endParaRPr>
          </a:p>
          <a:p>
            <a:pPr marL="0" indent="0">
              <a:buNone/>
            </a:pPr>
            <a:r>
              <a:rPr lang="en-GB" sz="1800" kern="0" dirty="0" smtClean="0">
                <a:solidFill>
                  <a:srgbClr val="000000"/>
                </a:solidFill>
                <a:latin typeface="Calibri" pitchFamily="34" charset="0"/>
              </a:rPr>
              <a:t>Also: posters by Laura Wilcox, Angus Ferraro, Matt </a:t>
            </a:r>
            <a:r>
              <a:rPr lang="en-GB" sz="1800" kern="0" dirty="0" err="1" smtClean="0">
                <a:solidFill>
                  <a:srgbClr val="000000"/>
                </a:solidFill>
                <a:latin typeface="Calibri" pitchFamily="34" charset="0"/>
              </a:rPr>
              <a:t>Hawcroft</a:t>
            </a:r>
            <a:endParaRPr lang="en-GB" sz="1800" kern="0" dirty="0" smtClean="0">
              <a:solidFill>
                <a:srgbClr val="000000"/>
              </a:solidFill>
              <a:latin typeface="Calibri" pitchFamily="34" charset="0"/>
            </a:endParaRPr>
          </a:p>
          <a:p>
            <a:endParaRPr lang="en-GB" sz="1800" kern="0" dirty="0" smtClean="0">
              <a:solidFill>
                <a:srgbClr val="000000"/>
              </a:solidFill>
              <a:latin typeface="Calibri" pitchFamily="34" charset="0"/>
            </a:endParaRPr>
          </a:p>
          <a:p>
            <a:pPr marL="0" indent="0">
              <a:buNone/>
            </a:pPr>
            <a:endParaRPr lang="en-GB" sz="1800" kern="0" dirty="0">
              <a:solidFill>
                <a:srgbClr val="000000"/>
              </a:solidFill>
              <a:latin typeface="Calibri" pitchFamily="34" charset="0"/>
            </a:endParaRPr>
          </a:p>
        </p:txBody>
      </p:sp>
      <p:sp>
        <p:nvSpPr>
          <p:cNvPr id="3" name="Content Placeholder 2"/>
          <p:cNvSpPr>
            <a:spLocks noGrp="1"/>
          </p:cNvSpPr>
          <p:nvPr>
            <p:ph idx="1"/>
          </p:nvPr>
        </p:nvSpPr>
        <p:spPr>
          <a:xfrm>
            <a:off x="457200" y="1196752"/>
            <a:ext cx="4042792" cy="3456384"/>
          </a:xfrm>
        </p:spPr>
        <p:txBody>
          <a:bodyPr/>
          <a:lstStyle/>
          <a:p>
            <a:r>
              <a:rPr lang="en-GB" sz="1800" dirty="0" smtClean="0"/>
              <a:t>Regional precipitation biases/changes sensitive to asymmetries in Earth’s energy budget e.g. </a:t>
            </a:r>
            <a:r>
              <a:rPr lang="en-GB" sz="1800" dirty="0" smtClean="0">
                <a:hlinkClick r:id="rId7"/>
              </a:rPr>
              <a:t>Loeb </a:t>
            </a:r>
            <a:r>
              <a:rPr lang="en-GB" sz="1800" dirty="0">
                <a:hlinkClick r:id="rId7"/>
              </a:rPr>
              <a:t>et al. (2015) </a:t>
            </a:r>
            <a:r>
              <a:rPr lang="en-GB" sz="1800" dirty="0" err="1">
                <a:hlinkClick r:id="rId7"/>
              </a:rPr>
              <a:t>Clim</a:t>
            </a:r>
            <a:r>
              <a:rPr lang="en-GB" sz="1800" dirty="0">
                <a:hlinkClick r:id="rId7"/>
              </a:rPr>
              <a:t>. </a:t>
            </a:r>
            <a:r>
              <a:rPr lang="en-GB" sz="1800" dirty="0" err="1" smtClean="0">
                <a:hlinkClick r:id="rId7"/>
              </a:rPr>
              <a:t>Dyn</a:t>
            </a:r>
            <a:r>
              <a:rPr lang="en-GB" sz="1800" dirty="0" smtClean="0"/>
              <a:t>; </a:t>
            </a:r>
            <a:r>
              <a:rPr lang="en-GB" sz="1800" dirty="0" smtClean="0">
                <a:hlinkClick r:id="rId8"/>
              </a:rPr>
              <a:t>Haywood </a:t>
            </a:r>
            <a:r>
              <a:rPr lang="en-GB" sz="1800" dirty="0">
                <a:hlinkClick r:id="rId8"/>
              </a:rPr>
              <a:t>et al. (2016) </a:t>
            </a:r>
            <a:r>
              <a:rPr lang="en-GB" sz="1800" dirty="0" smtClean="0">
                <a:hlinkClick r:id="rId8"/>
              </a:rPr>
              <a:t>GRL</a:t>
            </a:r>
            <a:endParaRPr lang="en-GB" sz="1800" dirty="0" smtClean="0"/>
          </a:p>
          <a:p>
            <a:r>
              <a:rPr lang="en-GB" sz="1800" dirty="0" smtClean="0"/>
              <a:t>N. Hemisphere cooling: less heat transport out of hemisphere</a:t>
            </a:r>
            <a:endParaRPr lang="en-GB" sz="1800" dirty="0"/>
          </a:p>
          <a:p>
            <a:r>
              <a:rPr lang="en-GB" sz="1800" dirty="0"/>
              <a:t>R</a:t>
            </a:r>
            <a:r>
              <a:rPr lang="en-GB" sz="1800" dirty="0" smtClean="0"/>
              <a:t>educed Sahel rainfall from:</a:t>
            </a:r>
          </a:p>
          <a:p>
            <a:pPr>
              <a:buFontTx/>
              <a:buChar char="-"/>
            </a:pPr>
            <a:r>
              <a:rPr lang="en-GB" sz="1800" dirty="0" smtClean="0"/>
              <a:t>Anthropogenic aerosol cooling 1950s-1980s: </a:t>
            </a:r>
            <a:r>
              <a:rPr lang="en-GB" sz="1800" dirty="0" smtClean="0">
                <a:solidFill>
                  <a:srgbClr val="000000"/>
                </a:solidFill>
                <a:hlinkClick r:id="rId9"/>
              </a:rPr>
              <a:t>Hwang </a:t>
            </a:r>
            <a:r>
              <a:rPr lang="en-GB" sz="1800" dirty="0">
                <a:solidFill>
                  <a:srgbClr val="000000"/>
                </a:solidFill>
                <a:hlinkClick r:id="rId9"/>
              </a:rPr>
              <a:t>et al. (2013) </a:t>
            </a:r>
            <a:r>
              <a:rPr lang="en-GB" sz="1800" dirty="0" smtClean="0">
                <a:solidFill>
                  <a:srgbClr val="000000"/>
                </a:solidFill>
                <a:hlinkClick r:id="rId9"/>
              </a:rPr>
              <a:t>GRL</a:t>
            </a:r>
            <a:r>
              <a:rPr lang="en-GB" sz="1800" dirty="0" smtClean="0">
                <a:solidFill>
                  <a:srgbClr val="000000"/>
                </a:solidFill>
              </a:rPr>
              <a:t>  </a:t>
            </a:r>
            <a:r>
              <a:rPr lang="en-GB" sz="1800" dirty="0" smtClean="0">
                <a:solidFill>
                  <a:srgbClr val="000000"/>
                </a:solidFill>
                <a:sym typeface="Wingdings" panose="05000000000000000000" pitchFamily="2" charset="2"/>
              </a:rPr>
              <a:t></a:t>
            </a:r>
            <a:endParaRPr lang="en-GB" sz="1800" dirty="0" smtClean="0"/>
          </a:p>
          <a:p>
            <a:pPr>
              <a:buFontTx/>
              <a:buChar char="-"/>
            </a:pPr>
            <a:r>
              <a:rPr lang="en-GB" sz="1800" dirty="0" smtClean="0"/>
              <a:t>Asymmetric volcanic forcing e.g. </a:t>
            </a:r>
            <a:r>
              <a:rPr lang="en-GB" sz="1800" dirty="0" smtClean="0">
                <a:hlinkClick r:id="rId10"/>
              </a:rPr>
              <a:t>Haywood et al. (2013) Nature Climate</a:t>
            </a:r>
            <a:endParaRPr lang="en-GB" sz="1800" dirty="0"/>
          </a:p>
        </p:txBody>
      </p:sp>
      <p:sp>
        <p:nvSpPr>
          <p:cNvPr id="4" name="TextBox 3"/>
          <p:cNvSpPr txBox="1"/>
          <p:nvPr/>
        </p:nvSpPr>
        <p:spPr>
          <a:xfrm>
            <a:off x="6804248" y="3068960"/>
            <a:ext cx="1290389" cy="584775"/>
          </a:xfrm>
          <a:prstGeom prst="rect">
            <a:avLst/>
          </a:prstGeom>
          <a:noFill/>
        </p:spPr>
        <p:txBody>
          <a:bodyPr wrap="square" rtlCol="0">
            <a:spAutoFit/>
          </a:bodyPr>
          <a:lstStyle/>
          <a:p>
            <a:r>
              <a:rPr lang="en-GB" sz="1600" dirty="0" smtClean="0">
                <a:solidFill>
                  <a:schemeClr val="tx2"/>
                </a:solidFill>
                <a:latin typeface="+mn-lt"/>
              </a:rPr>
              <a:t>Anomalous heat fluxes</a:t>
            </a:r>
          </a:p>
        </p:txBody>
      </p:sp>
    </p:spTree>
    <p:extLst>
      <p:ext uri="{BB962C8B-B14F-4D97-AF65-F5344CB8AC3E}">
        <p14:creationId xmlns:p14="http://schemas.microsoft.com/office/powerpoint/2010/main" val="1223421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charRg st="4294967295" end="4294967295"/>
                                            </p:txEl>
                                          </p:spTgt>
                                        </p:tgtEl>
                                        <p:attrNameLst>
                                          <p:attrName>style.visibility</p:attrName>
                                        </p:attrNameLst>
                                      </p:cBhvr>
                                      <p:to>
                                        <p:strVal val="visible"/>
                                      </p:to>
                                    </p:set>
                                    <p:animEffect transition="in" filter="fade">
                                      <p:cBhvr>
                                        <p:cTn id="7" dur="1000"/>
                                        <p:tgtEl>
                                          <p:spTgt spid="2">
                                            <p:txEl>
                                              <p:charRg st="4294967295" end="4294967295"/>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3" grpId="0" uiExpand="1" build="p" bldLvl="5"/>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426189"/>
            <a:ext cx="2376264" cy="387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304968" y="1781369"/>
            <a:ext cx="2410592" cy="1261884"/>
          </a:xfrm>
          <a:prstGeom prst="rect">
            <a:avLst/>
          </a:prstGeom>
        </p:spPr>
        <p:txBody>
          <a:bodyPr wrap="square">
            <a:spAutoFit/>
          </a:bodyPr>
          <a:lstStyle/>
          <a:p>
            <a:r>
              <a:rPr lang="en-GB" kern="0" dirty="0" smtClean="0">
                <a:solidFill>
                  <a:srgbClr val="000000"/>
                </a:solidFill>
                <a:latin typeface="Calibri" pitchFamily="34" charset="0"/>
              </a:rPr>
              <a:t>Role of GHGs in </a:t>
            </a:r>
            <a:r>
              <a:rPr lang="en-GB" kern="0" dirty="0">
                <a:solidFill>
                  <a:srgbClr val="000000"/>
                </a:solidFill>
                <a:latin typeface="Calibri" pitchFamily="34" charset="0"/>
              </a:rPr>
              <a:t>Sahel rainfall  </a:t>
            </a:r>
            <a:r>
              <a:rPr lang="en-GB" kern="0" dirty="0" smtClean="0">
                <a:solidFill>
                  <a:srgbClr val="000000"/>
                </a:solidFill>
                <a:latin typeface="Calibri" pitchFamily="34" charset="0"/>
              </a:rPr>
              <a:t>recovery:</a:t>
            </a:r>
            <a:endParaRPr lang="en-GB" kern="0" dirty="0">
              <a:solidFill>
                <a:srgbClr val="000000"/>
              </a:solidFill>
              <a:latin typeface="Calibri" pitchFamily="34" charset="0"/>
            </a:endParaRPr>
          </a:p>
          <a:p>
            <a:pPr marL="0" indent="0">
              <a:buNone/>
            </a:pPr>
            <a:r>
              <a:rPr lang="en-GB" sz="1800" kern="0" dirty="0">
                <a:solidFill>
                  <a:srgbClr val="000000"/>
                </a:solidFill>
                <a:latin typeface="Calibri" pitchFamily="34" charset="0"/>
                <a:hlinkClick r:id="rId3"/>
              </a:rPr>
              <a:t>Dong &amp; Sutton </a:t>
            </a:r>
            <a:r>
              <a:rPr lang="en-GB" sz="1800" kern="0" dirty="0" smtClean="0">
                <a:solidFill>
                  <a:srgbClr val="000000"/>
                </a:solidFill>
                <a:latin typeface="Calibri" pitchFamily="34" charset="0"/>
                <a:hlinkClick r:id="rId3"/>
              </a:rPr>
              <a:t>(2015</a:t>
            </a:r>
            <a:r>
              <a:rPr lang="en-GB" sz="1800" kern="0" dirty="0">
                <a:solidFill>
                  <a:srgbClr val="000000"/>
                </a:solidFill>
                <a:latin typeface="Calibri" pitchFamily="34" charset="0"/>
                <a:hlinkClick r:id="rId3"/>
              </a:rPr>
              <a:t>) Nature </a:t>
            </a:r>
            <a:r>
              <a:rPr lang="en-GB" sz="1800" kern="0" dirty="0" err="1">
                <a:solidFill>
                  <a:srgbClr val="000000"/>
                </a:solidFill>
                <a:latin typeface="Calibri" pitchFamily="34" charset="0"/>
                <a:hlinkClick r:id="rId3"/>
              </a:rPr>
              <a:t>Clim</a:t>
            </a:r>
            <a:endParaRPr lang="en-GB" sz="1800" dirty="0"/>
          </a:p>
        </p:txBody>
      </p:sp>
      <p:sp>
        <p:nvSpPr>
          <p:cNvPr id="2" name="Title 1"/>
          <p:cNvSpPr>
            <a:spLocks noGrp="1"/>
          </p:cNvSpPr>
          <p:nvPr>
            <p:ph type="title"/>
          </p:nvPr>
        </p:nvSpPr>
        <p:spPr>
          <a:xfrm>
            <a:off x="424800" y="548680"/>
            <a:ext cx="5731376" cy="828000"/>
          </a:xfrm>
        </p:spPr>
        <p:txBody>
          <a:bodyPr/>
          <a:lstStyle/>
          <a:p>
            <a:r>
              <a:rPr lang="en-GB" sz="3200" dirty="0" smtClean="0"/>
              <a:t>Africa rainfall and </a:t>
            </a:r>
            <a:br>
              <a:rPr lang="en-GB" sz="3200" dirty="0" smtClean="0"/>
            </a:br>
            <a:r>
              <a:rPr lang="en-GB" sz="3200" dirty="0" smtClean="0"/>
              <a:t>circulation changes</a:t>
            </a:r>
            <a:endParaRPr lang="en-GB" sz="3200"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8</a:t>
            </a:fld>
            <a:endParaRPr lang="en-GB" alt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981622"/>
            <a:ext cx="6265864" cy="237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bwMode="auto">
          <a:xfrm>
            <a:off x="424799" y="1484784"/>
            <a:ext cx="6308609" cy="382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a:lstStyle>
          <a:p>
            <a:r>
              <a:rPr lang="en-GB" kern="0" dirty="0" smtClean="0"/>
              <a:t>Regional rainfall sensitive to radiative </a:t>
            </a:r>
            <a:r>
              <a:rPr lang="en-GB" kern="0" dirty="0" err="1" smtClean="0"/>
              <a:t>forcings</a:t>
            </a:r>
            <a:r>
              <a:rPr lang="en-GB" kern="0" dirty="0" smtClean="0"/>
              <a:t>,           inter-hemispheric heating &amp; internal variability</a:t>
            </a:r>
          </a:p>
          <a:p>
            <a:r>
              <a:rPr lang="en-GB" kern="0" dirty="0" smtClean="0"/>
              <a:t>Africa susceptible to changes in water cycle:  monitoring essential (e.g. </a:t>
            </a:r>
            <a:r>
              <a:rPr lang="en-GB" kern="0" dirty="0" smtClean="0">
                <a:hlinkClick r:id="rId5"/>
              </a:rPr>
              <a:t>TAMSAT </a:t>
            </a:r>
            <a:r>
              <a:rPr lang="en-GB" kern="0" dirty="0" smtClean="0"/>
              <a:t>group)</a:t>
            </a:r>
          </a:p>
          <a:p>
            <a:r>
              <a:rPr lang="en-GB" kern="0" dirty="0" smtClean="0"/>
              <a:t>West Africa - mix of pollution/cloud/dynamics:  </a:t>
            </a:r>
            <a:r>
              <a:rPr lang="en-GB" kern="0" dirty="0" smtClean="0">
                <a:hlinkClick r:id="rId6"/>
              </a:rPr>
              <a:t>DACCIWA</a:t>
            </a:r>
            <a:r>
              <a:rPr lang="en-GB" kern="0" dirty="0" smtClean="0"/>
              <a:t> project, </a:t>
            </a:r>
            <a:r>
              <a:rPr lang="en-GB" kern="0" dirty="0" err="1" smtClean="0">
                <a:hlinkClick r:id="rId7"/>
              </a:rPr>
              <a:t>Knippertz</a:t>
            </a:r>
            <a:r>
              <a:rPr lang="en-GB" kern="0" dirty="0" smtClean="0">
                <a:hlinkClick r:id="rId7"/>
              </a:rPr>
              <a:t> et al. 2015 </a:t>
            </a:r>
            <a:endParaRPr lang="en-GB" kern="0" dirty="0" smtClean="0"/>
          </a:p>
          <a:p>
            <a:pPr algn="r"/>
            <a:r>
              <a:rPr lang="en-GB" kern="0" dirty="0" smtClean="0"/>
              <a:t>Recent trends Africa rainfall: </a:t>
            </a:r>
            <a:r>
              <a:rPr lang="en-GB" dirty="0" err="1">
                <a:hlinkClick r:id="rId8"/>
              </a:rPr>
              <a:t>Maidment</a:t>
            </a:r>
            <a:r>
              <a:rPr lang="en-GB" dirty="0">
                <a:hlinkClick r:id="rId8"/>
              </a:rPr>
              <a:t> et al. (2015) GRL</a:t>
            </a:r>
            <a:r>
              <a:rPr lang="en-GB" dirty="0"/>
              <a:t> </a:t>
            </a:r>
            <a:r>
              <a:rPr lang="en-GB" dirty="0" smtClean="0"/>
              <a:t>- </a:t>
            </a:r>
            <a:r>
              <a:rPr lang="en-GB" sz="1800" dirty="0" smtClean="0"/>
              <a:t>see also poster by Rachel James</a:t>
            </a:r>
            <a:endParaRPr lang="en-GB" sz="1800" dirty="0"/>
          </a:p>
          <a:p>
            <a:endParaRPr lang="en-GB" kern="0" dirty="0" smtClean="0"/>
          </a:p>
        </p:txBody>
      </p:sp>
      <p:pic>
        <p:nvPicPr>
          <p:cNvPr id="1026" name="Picture 2" descr="https://62e528761d0685343e1c-f3d1b99a743ffa4142d9d7f1978d9686.ssl.cf2.rackcdn.com/files/92702/width668/image-20150821-31397-15aalmu.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00057" y="1340768"/>
            <a:ext cx="2620415" cy="17024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dacciwa.eu/content/950/Live/image/pag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38863"/>
          <a:stretch/>
        </p:blipFill>
        <p:spPr bwMode="auto">
          <a:xfrm>
            <a:off x="7219329" y="3212976"/>
            <a:ext cx="1592001" cy="15746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04248" y="5120134"/>
            <a:ext cx="2231080" cy="400110"/>
          </a:xfrm>
          <a:prstGeom prst="rect">
            <a:avLst/>
          </a:prstGeom>
          <a:noFill/>
          <a:ln>
            <a:solidFill>
              <a:schemeClr val="accent1"/>
            </a:solidFill>
          </a:ln>
        </p:spPr>
        <p:txBody>
          <a:bodyPr wrap="square" rtlCol="0">
            <a:spAutoFit/>
          </a:bodyPr>
          <a:lstStyle/>
          <a:p>
            <a:r>
              <a:rPr lang="en-GB" dirty="0" smtClean="0">
                <a:solidFill>
                  <a:schemeClr val="tx2"/>
                </a:solidFill>
                <a:latin typeface="+mn-lt"/>
              </a:rPr>
              <a:t>Radiative forcing?</a:t>
            </a:r>
          </a:p>
        </p:txBody>
      </p:sp>
      <p:sp>
        <p:nvSpPr>
          <p:cNvPr id="13" name="TextBox 12"/>
          <p:cNvSpPr txBox="1"/>
          <p:nvPr/>
        </p:nvSpPr>
        <p:spPr>
          <a:xfrm>
            <a:off x="6804249" y="5607462"/>
            <a:ext cx="1440159" cy="707886"/>
          </a:xfrm>
          <a:prstGeom prst="rect">
            <a:avLst/>
          </a:prstGeom>
          <a:noFill/>
          <a:ln>
            <a:solidFill>
              <a:schemeClr val="accent1"/>
            </a:solidFill>
          </a:ln>
        </p:spPr>
        <p:txBody>
          <a:bodyPr wrap="square" rtlCol="0">
            <a:spAutoFit/>
          </a:bodyPr>
          <a:lstStyle/>
          <a:p>
            <a:pPr algn="ctr"/>
            <a:r>
              <a:rPr lang="en-GB" dirty="0" smtClean="0"/>
              <a:t>Internal variability</a:t>
            </a:r>
            <a:r>
              <a:rPr lang="en-GB" dirty="0" smtClean="0">
                <a:solidFill>
                  <a:schemeClr val="tx2"/>
                </a:solidFill>
                <a:latin typeface="+mn-lt"/>
              </a:rPr>
              <a:t>?</a:t>
            </a:r>
          </a:p>
        </p:txBody>
      </p:sp>
      <p:cxnSp>
        <p:nvCxnSpPr>
          <p:cNvPr id="11" name="Straight Arrow Connector 10"/>
          <p:cNvCxnSpPr>
            <a:stCxn id="6" idx="1"/>
          </p:cNvCxnSpPr>
          <p:nvPr/>
        </p:nvCxnSpPr>
        <p:spPr bwMode="auto">
          <a:xfrm flipH="1" flipV="1">
            <a:off x="5866976" y="5220161"/>
            <a:ext cx="937272" cy="100028"/>
          </a:xfrm>
          <a:prstGeom prst="straightConnector1">
            <a:avLst/>
          </a:prstGeom>
          <a:noFill/>
          <a:ln w="38100" cap="flat" cmpd="sng" algn="ctr">
            <a:solidFill>
              <a:schemeClr val="accent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 name="Straight Arrow Connector 15"/>
          <p:cNvCxnSpPr>
            <a:stCxn id="13" idx="1"/>
          </p:cNvCxnSpPr>
          <p:nvPr/>
        </p:nvCxnSpPr>
        <p:spPr bwMode="auto">
          <a:xfrm flipH="1">
            <a:off x="6200059" y="5961405"/>
            <a:ext cx="604190" cy="6083"/>
          </a:xfrm>
          <a:prstGeom prst="straightConnector1">
            <a:avLst/>
          </a:prstGeom>
          <a:noFill/>
          <a:ln w="38100" cap="flat" cmpd="sng" algn="ctr">
            <a:solidFill>
              <a:schemeClr val="accent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355600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6995120" cy="1143000"/>
          </a:xfrm>
        </p:spPr>
        <p:txBody>
          <a:bodyPr/>
          <a:lstStyle/>
          <a:p>
            <a:pPr algn="l"/>
            <a:r>
              <a:rPr lang="en-GB" sz="3600" dirty="0" smtClean="0">
                <a:solidFill>
                  <a:srgbClr val="0070C0"/>
                </a:solidFill>
                <a:latin typeface="Calibri" panose="020F0502020204030204" pitchFamily="34" charset="0"/>
              </a:rPr>
              <a:t>Using dynamical regime composites to analyse precipitation</a:t>
            </a:r>
            <a:endParaRPr lang="en-GB" sz="3600" dirty="0">
              <a:solidFill>
                <a:srgbClr val="0070C0"/>
              </a:solidFill>
              <a:latin typeface="Calibri" panose="020F0502020204030204" pitchFamily="34" charset="0"/>
            </a:endParaRPr>
          </a:p>
        </p:txBody>
      </p:sp>
      <p:pic>
        <p:nvPicPr>
          <p:cNvPr id="205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660233" y="2521844"/>
            <a:ext cx="2376263" cy="472346"/>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020272" y="2492896"/>
            <a:ext cx="2470325" cy="369332"/>
          </a:xfrm>
          <a:prstGeom prst="rect">
            <a:avLst/>
          </a:prstGeom>
          <a:noFill/>
          <a:scene3d>
            <a:camera prst="orthographicFront">
              <a:rot lat="0" lon="0" rev="5400000"/>
            </a:camera>
            <a:lightRig rig="threePt" dir="t"/>
          </a:scene3d>
        </p:spPr>
        <p:txBody>
          <a:bodyPr wrap="square" rtlCol="0">
            <a:spAutoFit/>
          </a:bodyPr>
          <a:lstStyle/>
          <a:p>
            <a:r>
              <a:rPr lang="en-GB" sz="1800" dirty="0" smtClean="0">
                <a:solidFill>
                  <a:srgbClr val="000000"/>
                </a:solidFill>
              </a:rPr>
              <a:t>Precipitation (mm/day)</a:t>
            </a:r>
            <a:endParaRPr lang="en-GB" sz="1800" dirty="0">
              <a:solidFill>
                <a:srgbClr val="000000"/>
              </a:solidFill>
            </a:endParaRPr>
          </a:p>
        </p:txBody>
      </p:sp>
      <p:sp>
        <p:nvSpPr>
          <p:cNvPr id="9" name="Content Placeholder 2"/>
          <p:cNvSpPr txBox="1">
            <a:spLocks/>
          </p:cNvSpPr>
          <p:nvPr/>
        </p:nvSpPr>
        <p:spPr bwMode="auto">
          <a:xfrm>
            <a:off x="539551" y="4797152"/>
            <a:ext cx="7632849" cy="1440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000" kern="0" dirty="0" smtClean="0">
                <a:solidFill>
                  <a:srgbClr val="000000"/>
                </a:solidFill>
                <a:latin typeface="Calibri" panose="020F0502020204030204" pitchFamily="34" charset="0"/>
              </a:rPr>
              <a:t>Composite precipitation by percentiles of  vertical motion (strong decent to strong ascent) and temperature </a:t>
            </a:r>
          </a:p>
          <a:p>
            <a:r>
              <a:rPr lang="en-GB" sz="2000" kern="0" dirty="0" smtClean="0">
                <a:solidFill>
                  <a:srgbClr val="000000"/>
                </a:solidFill>
                <a:latin typeface="Calibri" panose="020F0502020204030204" pitchFamily="34" charset="0"/>
              </a:rPr>
              <a:t>Contour values enclose % of total area (left) or show percentage contribution of each composite box to total area </a:t>
            </a:r>
            <a:r>
              <a:rPr lang="en-GB" sz="2000" kern="0" dirty="0">
                <a:solidFill>
                  <a:srgbClr val="000000"/>
                </a:solidFill>
                <a:latin typeface="Calibri" panose="020F0502020204030204" pitchFamily="34" charset="0"/>
              </a:rPr>
              <a:t>(right) </a:t>
            </a:r>
            <a:endParaRPr lang="en-GB" sz="2000" kern="0" dirty="0" smtClean="0">
              <a:solidFill>
                <a:srgbClr val="000000"/>
              </a:solidFill>
              <a:latin typeface="Calibri" panose="020F0502020204030204" pitchFamily="34" charset="0"/>
            </a:endParaRPr>
          </a:p>
          <a:p>
            <a:endParaRPr lang="en-GB" sz="2000" kern="0" dirty="0" smtClean="0">
              <a:solidFill>
                <a:srgbClr val="000000"/>
              </a:solidFill>
              <a:latin typeface="Calibri" panose="020F0502020204030204" pitchFamily="34" charset="0"/>
            </a:endParaRPr>
          </a:p>
        </p:txBody>
      </p:sp>
      <p:grpSp>
        <p:nvGrpSpPr>
          <p:cNvPr id="6" name="Group 5"/>
          <p:cNvGrpSpPr/>
          <p:nvPr/>
        </p:nvGrpSpPr>
        <p:grpSpPr>
          <a:xfrm>
            <a:off x="35496" y="1533106"/>
            <a:ext cx="7576889" cy="2197065"/>
            <a:chOff x="35496" y="1533106"/>
            <a:chExt cx="7576889" cy="2197065"/>
          </a:xfrm>
        </p:grpSpPr>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26174"/>
            <a:stretch/>
          </p:blipFill>
          <p:spPr bwMode="auto">
            <a:xfrm>
              <a:off x="35496" y="1533106"/>
              <a:ext cx="4312543" cy="2197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457" t="16410" r="92287" b="27931"/>
            <a:stretch/>
          </p:blipFill>
          <p:spPr bwMode="auto">
            <a:xfrm>
              <a:off x="611560" y="1654629"/>
              <a:ext cx="303425" cy="1553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t="12219" b="11658"/>
            <a:stretch/>
          </p:blipFill>
          <p:spPr bwMode="auto">
            <a:xfrm>
              <a:off x="4211960" y="1533106"/>
              <a:ext cx="3400425" cy="2095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Rectangle 14"/>
          <p:cNvSpPr/>
          <p:nvPr/>
        </p:nvSpPr>
        <p:spPr>
          <a:xfrm>
            <a:off x="6058117" y="4005064"/>
            <a:ext cx="1924309" cy="461665"/>
          </a:xfrm>
          <a:prstGeom prst="rect">
            <a:avLst/>
          </a:prstGeom>
          <a:ln>
            <a:solidFill>
              <a:schemeClr val="tx1"/>
            </a:solidFill>
          </a:ln>
        </p:spPr>
        <p:txBody>
          <a:bodyPr wrap="none">
            <a:spAutoFit/>
          </a:bodyPr>
          <a:lstStyle/>
          <a:p>
            <a:r>
              <a:rPr lang="en-GB" sz="2400" dirty="0" smtClean="0">
                <a:solidFill>
                  <a:srgbClr val="000000"/>
                </a:solidFill>
                <a:latin typeface="Calibri" panose="020F0502020204030204" pitchFamily="34" charset="0"/>
              </a:rPr>
              <a:t>Tropical moist</a:t>
            </a:r>
            <a:endParaRPr lang="en-GB" sz="2400" dirty="0">
              <a:solidFill>
                <a:srgbClr val="000000"/>
              </a:solidFill>
              <a:latin typeface="Calibri" panose="020F0502020204030204" pitchFamily="34" charset="0"/>
            </a:endParaRPr>
          </a:p>
        </p:txBody>
      </p:sp>
      <p:cxnSp>
        <p:nvCxnSpPr>
          <p:cNvPr id="16" name="Straight Arrow Connector 15"/>
          <p:cNvCxnSpPr>
            <a:stCxn id="15" idx="0"/>
          </p:cNvCxnSpPr>
          <p:nvPr/>
        </p:nvCxnSpPr>
        <p:spPr bwMode="auto">
          <a:xfrm flipH="1" flipV="1">
            <a:off x="7020271" y="3356992"/>
            <a:ext cx="1" cy="648072"/>
          </a:xfrm>
          <a:prstGeom prst="straightConnector1">
            <a:avLst/>
          </a:prstGeom>
          <a:solidFill>
            <a:schemeClr val="accent1"/>
          </a:solidFill>
          <a:ln w="50800" cap="flat" cmpd="sng" algn="ctr">
            <a:solidFill>
              <a:schemeClr val="tx1"/>
            </a:solidFill>
            <a:prstDash val="solid"/>
            <a:round/>
            <a:headEnd type="none" w="med" len="med"/>
            <a:tailEnd type="arrow"/>
          </a:ln>
          <a:effectLst/>
        </p:spPr>
      </p:cxnSp>
      <p:sp>
        <p:nvSpPr>
          <p:cNvPr id="19" name="Rectangle 18"/>
          <p:cNvSpPr/>
          <p:nvPr/>
        </p:nvSpPr>
        <p:spPr>
          <a:xfrm>
            <a:off x="6210517" y="836712"/>
            <a:ext cx="2148986" cy="461665"/>
          </a:xfrm>
          <a:prstGeom prst="rect">
            <a:avLst/>
          </a:prstGeom>
          <a:ln>
            <a:solidFill>
              <a:schemeClr val="tx1"/>
            </a:solidFill>
          </a:ln>
        </p:spPr>
        <p:txBody>
          <a:bodyPr wrap="none">
            <a:spAutoFit/>
          </a:bodyPr>
          <a:lstStyle/>
          <a:p>
            <a:r>
              <a:rPr lang="en-GB" sz="2400" dirty="0" smtClean="0">
                <a:solidFill>
                  <a:srgbClr val="000000"/>
                </a:solidFill>
                <a:latin typeface="Calibri" panose="020F0502020204030204" pitchFamily="34" charset="0"/>
              </a:rPr>
              <a:t>Subtropical, dry</a:t>
            </a:r>
            <a:endParaRPr lang="en-GB" sz="2400" dirty="0">
              <a:solidFill>
                <a:srgbClr val="000000"/>
              </a:solidFill>
              <a:latin typeface="Calibri" panose="020F0502020204030204" pitchFamily="34" charset="0"/>
            </a:endParaRPr>
          </a:p>
        </p:txBody>
      </p:sp>
      <p:cxnSp>
        <p:nvCxnSpPr>
          <p:cNvPr id="20" name="Straight Arrow Connector 19"/>
          <p:cNvCxnSpPr/>
          <p:nvPr/>
        </p:nvCxnSpPr>
        <p:spPr bwMode="auto">
          <a:xfrm flipH="1">
            <a:off x="6444208" y="1298377"/>
            <a:ext cx="632233" cy="618455"/>
          </a:xfrm>
          <a:prstGeom prst="straightConnector1">
            <a:avLst/>
          </a:prstGeom>
          <a:solidFill>
            <a:schemeClr val="accent1"/>
          </a:solidFill>
          <a:ln w="50800" cap="flat" cmpd="sng" algn="ctr">
            <a:solidFill>
              <a:schemeClr val="tx1"/>
            </a:solidFill>
            <a:prstDash val="solid"/>
            <a:round/>
            <a:headEnd type="none" w="med" len="med"/>
            <a:tailEnd type="arrow"/>
          </a:ln>
          <a:effectLst/>
        </p:spPr>
      </p:cxnSp>
      <p:sp>
        <p:nvSpPr>
          <p:cNvPr id="12" name="TextBox 11"/>
          <p:cNvSpPr txBox="1"/>
          <p:nvPr/>
        </p:nvSpPr>
        <p:spPr>
          <a:xfrm>
            <a:off x="1187624" y="1268760"/>
            <a:ext cx="6521738" cy="369332"/>
          </a:xfrm>
          <a:prstGeom prst="rect">
            <a:avLst/>
          </a:prstGeom>
          <a:noFill/>
        </p:spPr>
        <p:txBody>
          <a:bodyPr wrap="square" rtlCol="0">
            <a:spAutoFit/>
          </a:bodyPr>
          <a:lstStyle/>
          <a:p>
            <a:r>
              <a:rPr lang="en-GB" sz="1800" dirty="0" smtClean="0">
                <a:solidFill>
                  <a:srgbClr val="000000"/>
                </a:solidFill>
              </a:rPr>
              <a:t>Model ensemble mean              GPCP observations</a:t>
            </a:r>
            <a:endParaRPr lang="en-GB" sz="1800" dirty="0">
              <a:solidFill>
                <a:srgbClr val="000000"/>
              </a:solidFill>
            </a:endParaRPr>
          </a:p>
        </p:txBody>
      </p:sp>
      <p:sp>
        <p:nvSpPr>
          <p:cNvPr id="23" name="Rectangle 22"/>
          <p:cNvSpPr/>
          <p:nvPr/>
        </p:nvSpPr>
        <p:spPr>
          <a:xfrm>
            <a:off x="3450453" y="4000710"/>
            <a:ext cx="1859740" cy="461665"/>
          </a:xfrm>
          <a:prstGeom prst="rect">
            <a:avLst/>
          </a:prstGeom>
          <a:ln>
            <a:solidFill>
              <a:schemeClr val="tx1"/>
            </a:solidFill>
          </a:ln>
        </p:spPr>
        <p:txBody>
          <a:bodyPr wrap="none">
            <a:spAutoFit/>
          </a:bodyPr>
          <a:lstStyle/>
          <a:p>
            <a:r>
              <a:rPr lang="en-GB" sz="2400" dirty="0" smtClean="0">
                <a:solidFill>
                  <a:srgbClr val="000000"/>
                </a:solidFill>
                <a:latin typeface="Calibri" panose="020F0502020204030204" pitchFamily="34" charset="0"/>
              </a:rPr>
              <a:t>Extra-tropical</a:t>
            </a:r>
            <a:endParaRPr lang="en-GB" sz="2400" dirty="0">
              <a:solidFill>
                <a:srgbClr val="000000"/>
              </a:solidFill>
              <a:latin typeface="Calibri" panose="020F0502020204030204" pitchFamily="34" charset="0"/>
            </a:endParaRPr>
          </a:p>
        </p:txBody>
      </p:sp>
      <p:cxnSp>
        <p:nvCxnSpPr>
          <p:cNvPr id="24" name="Straight Arrow Connector 23"/>
          <p:cNvCxnSpPr>
            <a:stCxn id="23" idx="0"/>
          </p:cNvCxnSpPr>
          <p:nvPr/>
        </p:nvCxnSpPr>
        <p:spPr bwMode="auto">
          <a:xfrm flipV="1">
            <a:off x="4380323" y="2994190"/>
            <a:ext cx="499628" cy="1006520"/>
          </a:xfrm>
          <a:prstGeom prst="straightConnector1">
            <a:avLst/>
          </a:prstGeom>
          <a:solidFill>
            <a:schemeClr val="accent1"/>
          </a:solidFill>
          <a:ln w="50800" cap="flat" cmpd="sng" algn="ctr">
            <a:solidFill>
              <a:schemeClr val="tx1"/>
            </a:solidFill>
            <a:prstDash val="solid"/>
            <a:round/>
            <a:headEnd type="none" w="med" len="med"/>
            <a:tailEnd type="arrow"/>
          </a:ln>
          <a:effectLst/>
        </p:spPr>
      </p:cxnSp>
      <p:sp>
        <p:nvSpPr>
          <p:cNvPr id="26" name="Text Box 9"/>
          <p:cNvSpPr txBox="1">
            <a:spLocks noChangeArrowheads="1"/>
          </p:cNvSpPr>
          <p:nvPr/>
        </p:nvSpPr>
        <p:spPr bwMode="auto">
          <a:xfrm rot="16200000">
            <a:off x="-599950" y="2135188"/>
            <a:ext cx="1897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600" dirty="0" smtClean="0">
                <a:solidFill>
                  <a:srgbClr val="000000"/>
                </a:solidFill>
                <a:sym typeface="Wingdings" panose="05000000000000000000" pitchFamily="2" charset="2"/>
              </a:rPr>
              <a:t></a:t>
            </a:r>
            <a:r>
              <a:rPr lang="en-GB" sz="1600" dirty="0" smtClean="0">
                <a:solidFill>
                  <a:srgbClr val="000000"/>
                </a:solidFill>
              </a:rPr>
              <a:t>Stronger </a:t>
            </a:r>
            <a:r>
              <a:rPr lang="en-GB" sz="1600" dirty="0">
                <a:solidFill>
                  <a:srgbClr val="000000"/>
                </a:solidFill>
              </a:rPr>
              <a:t>ascent </a:t>
            </a:r>
          </a:p>
        </p:txBody>
      </p:sp>
      <p:sp>
        <p:nvSpPr>
          <p:cNvPr id="18" name="Text Box 13"/>
          <p:cNvSpPr txBox="1">
            <a:spLocks noChangeArrowheads="1"/>
          </p:cNvSpPr>
          <p:nvPr/>
        </p:nvSpPr>
        <p:spPr bwMode="auto">
          <a:xfrm>
            <a:off x="1045839" y="3638319"/>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800" dirty="0">
                <a:solidFill>
                  <a:srgbClr val="000000"/>
                </a:solidFill>
              </a:rPr>
              <a:t>Warmer surface temperature </a:t>
            </a:r>
            <a:r>
              <a:rPr lang="en-GB" sz="1800" dirty="0">
                <a:solidFill>
                  <a:srgbClr val="000000"/>
                </a:solidFill>
                <a:sym typeface="Wingdings" pitchFamily="2" charset="2"/>
              </a:rPr>
              <a:t></a:t>
            </a:r>
            <a:endParaRPr lang="en-GB" sz="1800" dirty="0">
              <a:solidFill>
                <a:srgbClr val="000000"/>
              </a:solidFill>
            </a:endParaRPr>
          </a:p>
        </p:txBody>
      </p:sp>
      <p:sp>
        <p:nvSpPr>
          <p:cNvPr id="3" name="Rectangle 2"/>
          <p:cNvSpPr/>
          <p:nvPr/>
        </p:nvSpPr>
        <p:spPr>
          <a:xfrm>
            <a:off x="714064" y="4109010"/>
            <a:ext cx="2489784" cy="400110"/>
          </a:xfrm>
          <a:prstGeom prst="rect">
            <a:avLst/>
          </a:prstGeom>
        </p:spPr>
        <p:txBody>
          <a:bodyPr wrap="none">
            <a:spAutoFit/>
          </a:bodyPr>
          <a:lstStyle/>
          <a:p>
            <a:pPr>
              <a:spcBef>
                <a:spcPct val="20000"/>
              </a:spcBef>
            </a:pPr>
            <a:r>
              <a:rPr lang="en-GB" i="1" dirty="0">
                <a:solidFill>
                  <a:srgbClr val="000000"/>
                </a:solidFill>
                <a:latin typeface="Calibri" panose="020F0502020204030204" pitchFamily="34" charset="0"/>
                <a:hlinkClick r:id="rId6"/>
              </a:rPr>
              <a:t>Allan (2012) </a:t>
            </a:r>
            <a:r>
              <a:rPr lang="en-GB" i="1" dirty="0" err="1">
                <a:solidFill>
                  <a:srgbClr val="000000"/>
                </a:solidFill>
                <a:latin typeface="Calibri" panose="020F0502020204030204" pitchFamily="34" charset="0"/>
                <a:hlinkClick r:id="rId6"/>
              </a:rPr>
              <a:t>Clim</a:t>
            </a:r>
            <a:r>
              <a:rPr lang="en-GB" i="1" dirty="0">
                <a:solidFill>
                  <a:srgbClr val="000000"/>
                </a:solidFill>
                <a:latin typeface="Calibri" panose="020F0502020204030204" pitchFamily="34" charset="0"/>
                <a:hlinkClick r:id="rId6"/>
              </a:rPr>
              <a:t>. </a:t>
            </a:r>
            <a:r>
              <a:rPr lang="en-GB" i="1" dirty="0" err="1">
                <a:solidFill>
                  <a:srgbClr val="000000"/>
                </a:solidFill>
                <a:latin typeface="Calibri" panose="020F0502020204030204" pitchFamily="34" charset="0"/>
                <a:hlinkClick r:id="rId6"/>
              </a:rPr>
              <a:t>Dyn</a:t>
            </a:r>
            <a:endParaRPr lang="en-GB"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13937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3" grpId="0" animBg="1"/>
      <p:bldP spid="26" grpId="0"/>
      <p:bldP spid="18" grpId="0"/>
    </p:bldLst>
  </p:timing>
</p:sld>
</file>

<file path=ppt/theme/theme1.xml><?xml version="1.0" encoding="utf-8"?>
<a:theme xmlns:a="http://schemas.openxmlformats.org/drawingml/2006/main" name="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UoR-PP-Template-STANDARD-WIDTH-v-24</Template>
  <TotalTime>2642</TotalTime>
  <Words>2025</Words>
  <Application>Microsoft Office PowerPoint</Application>
  <PresentationFormat>On-screen Show (4:3)</PresentationFormat>
  <Paragraphs>255</Paragraphs>
  <Slides>26</Slides>
  <Notes>5</Notes>
  <HiddenSlides>1</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26</vt:i4>
      </vt:variant>
    </vt:vector>
  </HeadingPairs>
  <TitlesOfParts>
    <vt:vector size="43" baseType="lpstr">
      <vt:lpstr>AngsanaUPC</vt:lpstr>
      <vt:lpstr>Effra</vt:lpstr>
      <vt:lpstr>Cambria Math</vt:lpstr>
      <vt:lpstr>Calibri</vt:lpstr>
      <vt:lpstr>Effra Heavy</vt:lpstr>
      <vt:lpstr>Rdg Vesta</vt:lpstr>
      <vt:lpstr>Arial</vt:lpstr>
      <vt:lpstr>Wingdings</vt:lpstr>
      <vt:lpstr>Effra Bold</vt:lpstr>
      <vt:lpstr>Effra Light</vt:lpstr>
      <vt:lpstr>UoR Theme</vt:lpstr>
      <vt:lpstr>1_UoR Theme</vt:lpstr>
      <vt:lpstr>2_UoR Theme</vt:lpstr>
      <vt:lpstr>3_UoR Theme</vt:lpstr>
      <vt:lpstr>4_UoR Theme</vt:lpstr>
      <vt:lpstr>Default Design</vt:lpstr>
      <vt:lpstr>1_Default Design</vt:lpstr>
      <vt:lpstr>Accounting  for  circulation  changes to  interpret  water  cycle  responses</vt:lpstr>
      <vt:lpstr>introduction</vt:lpstr>
      <vt:lpstr>PowerPoint Presentation</vt:lpstr>
      <vt:lpstr>PowerPoint Presentation</vt:lpstr>
      <vt:lpstr>Moisture  transport  and  intensification  of  wet/dry  seasonS</vt:lpstr>
      <vt:lpstr>Amplification of  wet/dry seasons?</vt:lpstr>
      <vt:lpstr>earth’s energy budget &amp; regional  changes in the water cycle</vt:lpstr>
      <vt:lpstr>Africa rainfall and  circulation changes</vt:lpstr>
      <vt:lpstr>Using dynamical regime composites to analyse precipitation</vt:lpstr>
      <vt:lpstr>Precipitation bias and response by dynamical regime</vt:lpstr>
      <vt:lpstr>Probability distribution approach to precipitation extremes</vt:lpstr>
      <vt:lpstr>Probability distribution approach to precipitation extremes</vt:lpstr>
      <vt:lpstr>Projecting Impact- relevant metrics </vt:lpstr>
      <vt:lpstr>conclusions</vt:lpstr>
      <vt:lpstr>PowerPoint Presentation</vt:lpstr>
      <vt:lpstr>conclusions</vt:lpstr>
      <vt:lpstr>Conclusions (1)</vt:lpstr>
      <vt:lpstr>Precipitation bias &amp; response</vt:lpstr>
      <vt:lpstr>Accounting for dynamical changes</vt:lpstr>
      <vt:lpstr>  Changing PRECIPITATION: WHERE IS BIG/SMALL CHANGE ROBUST?</vt:lpstr>
      <vt:lpstr>Constraints on evaporation  over land</vt:lpstr>
      <vt:lpstr>Where  is  the  heat  going? changes  in  surface  energy  flux</vt:lpstr>
      <vt:lpstr>PowerPoint Presentation</vt:lpstr>
      <vt:lpstr>PowerPoint Presentation</vt:lpstr>
      <vt:lpstr>PowerPoint Presentation</vt:lpstr>
      <vt:lpstr>Cross-Equatorial  heat  transport linked  to  model  precipitation  bias</vt:lpstr>
    </vt:vector>
  </TitlesOfParts>
  <Company>University of Reading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Philip Allan</dc:creator>
  <cp:lastModifiedBy>Richard Allan</cp:lastModifiedBy>
  <cp:revision>238</cp:revision>
  <cp:lastPrinted>2006-09-19T14:59:33Z</cp:lastPrinted>
  <dcterms:created xsi:type="dcterms:W3CDTF">2015-04-10T14:31:41Z</dcterms:created>
  <dcterms:modified xsi:type="dcterms:W3CDTF">2016-04-13T08:26:46Z</dcterms:modified>
</cp:coreProperties>
</file>