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92" r:id="rId2"/>
    <p:sldMasterId id="2147483826" r:id="rId3"/>
  </p:sldMasterIdLst>
  <p:notesMasterIdLst>
    <p:notesMasterId r:id="rId12"/>
  </p:notesMasterIdLst>
  <p:handoutMasterIdLst>
    <p:handoutMasterId r:id="rId13"/>
  </p:handoutMasterIdLst>
  <p:sldIdLst>
    <p:sldId id="369" r:id="rId4"/>
    <p:sldId id="370" r:id="rId5"/>
    <p:sldId id="384" r:id="rId6"/>
    <p:sldId id="381" r:id="rId7"/>
    <p:sldId id="382" r:id="rId8"/>
    <p:sldId id="383" r:id="rId9"/>
    <p:sldId id="374" r:id="rId10"/>
    <p:sldId id="385" r:id="rId11"/>
  </p:sldIdLst>
  <p:sldSz cx="9144000" cy="6858000" type="screen4x3"/>
  <p:notesSz cx="6718300" cy="9867900"/>
  <p:embeddedFontLst>
    <p:embeddedFont>
      <p:font typeface="Cambria Math" panose="02040503050406030204" pitchFamily="18" charset="0"/>
      <p:regular r:id="rId14"/>
    </p:embeddedFont>
    <p:embeddedFont>
      <p:font typeface="Effra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ffra Bold" panose="020B0604020202020204" charset="0"/>
      <p:bold r:id="rId23"/>
    </p:embeddedFont>
    <p:embeddedFont>
      <p:font typeface="Effra Heavy" panose="020B0604020202020204" charset="0"/>
      <p:bold r:id="rId24"/>
      <p:boldItalic r:id="rId25"/>
    </p:embeddedFont>
    <p:embeddedFont>
      <p:font typeface="Effra Light" panose="020B0604020202020204" charset="0"/>
      <p:regular r:id="rId26"/>
      <p:italic r:id="rId27"/>
    </p:embeddedFont>
    <p:embeddedFont>
      <p:font typeface="AngsanaUPC" panose="02020603050405020304" pitchFamily="18" charset="-34"/>
      <p:regular r:id="rId28"/>
      <p:bold r:id="rId29"/>
      <p:italic r:id="rId30"/>
      <p:boldItalic r:id="rId3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894F0"/>
    <a:srgbClr val="FDFDFD"/>
    <a:srgbClr val="D799A1"/>
    <a:srgbClr val="BF0071"/>
    <a:srgbClr val="7EAF35"/>
    <a:srgbClr val="F3F3F3"/>
    <a:srgbClr val="F0F0F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 autoAdjust="0"/>
    <p:restoredTop sz="90081" autoAdjust="0"/>
  </p:normalViewPr>
  <p:slideViewPr>
    <p:cSldViewPr showGuides="1">
      <p:cViewPr varScale="1">
        <p:scale>
          <a:sx n="67" d="100"/>
          <a:sy n="67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1259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803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84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31817380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60773219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1930807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7151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994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5094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678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44078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6050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9297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122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01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5285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5837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4371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03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87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2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449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03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32033953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80140452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80584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483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2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22585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118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014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188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007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764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58895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2046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4360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30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820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400" dirty="0" err="1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9995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6" r:id="rId3"/>
    <p:sldLayoutId id="2147483698" r:id="rId4"/>
    <p:sldLayoutId id="2147483700" r:id="rId5"/>
    <p:sldLayoutId id="2147483701" r:id="rId6"/>
    <p:sldLayoutId id="2147483702" r:id="rId7"/>
    <p:sldLayoutId id="2147483706" r:id="rId8"/>
    <p:sldLayoutId id="2147483707" r:id="rId9"/>
    <p:sldLayoutId id="2147483708" r:id="rId10"/>
    <p:sldLayoutId id="2147483713" r:id="rId11"/>
    <p:sldLayoutId id="2147483709" r:id="rId12"/>
    <p:sldLayoutId id="2147483710" r:id="rId13"/>
    <p:sldLayoutId id="2147483711" r:id="rId14"/>
    <p:sldLayoutId id="2147483712" r:id="rId15"/>
    <p:sldLayoutId id="2147483714" r:id="rId16"/>
    <p:sldLayoutId id="2147483715" r:id="rId17"/>
    <p:sldLayoutId id="2147483716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009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5912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omms/2014/141111/ncomms6382/full/ncomms6382.html" TargetMode="External"/><Relationship Id="rId3" Type="http://schemas.openxmlformats.org/officeDocument/2006/relationships/hyperlink" Target="http://iopscience.iop.org/article/10.1088/1748-9326/10/5/054021" TargetMode="External"/><Relationship Id="rId7" Type="http://schemas.openxmlformats.org/officeDocument/2006/relationships/hyperlink" Target="https://www.metoffice.gov.uk/learning/library/archive-hidden-treasures/british-rainfall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office.gov.uk/learning/library/archive-hidden-treasures/monthly-weather-report-1990s" TargetMode="External"/><Relationship Id="rId5" Type="http://schemas.openxmlformats.org/officeDocument/2006/relationships/hyperlink" Target="http://onlinelibrary.wiley.com/doi/10.1002/2014JD022863/full" TargetMode="External"/><Relationship Id="rId4" Type="http://schemas.openxmlformats.org/officeDocument/2006/relationships/hyperlink" Target="http://onlinelibrary.wiley.com/doi/10.1002/joc.4547/full" TargetMode="External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joc.4547/full" TargetMode="External"/><Relationship Id="rId2" Type="http://schemas.openxmlformats.org/officeDocument/2006/relationships/hyperlink" Target="http://onlinelibrary.wiley.com/doi/10.1002/2014JD022863/fu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Richard Allan, Adrian Champion (University of Reading)</a:t>
            </a:r>
          </a:p>
          <a:p>
            <a:r>
              <a:rPr lang="en-GB" dirty="0"/>
              <a:t>Stephen Blenkinsop, Hayley Fowler (Newcastle University)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>
                <a:latin typeface="Calibri" panose="020F0502020204030204" pitchFamily="34" charset="0"/>
              </a:rPr>
              <a:t>ST2.2 </a:t>
            </a:r>
            <a:r>
              <a:rPr lang="en-GB" sz="3200" dirty="0">
                <a:latin typeface="Calibri" panose="020F0502020204030204" pitchFamily="34" charset="0"/>
              </a:rPr>
              <a:t>Atmospheric Precursors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/>
              <a:t>Department of Meteorology</a:t>
            </a:r>
          </a:p>
        </p:txBody>
      </p:sp>
      <p:pic>
        <p:nvPicPr>
          <p:cNvPr id="9" name="Picture Placeholder 8" descr="http://www.met.reading.ac.uk/~sgs02rpa/research/SINATRA/June2012MF.gif"/>
          <p:cNvPicPr>
            <a:picLocks noGrp="1" noChangeAspect="1" noChangeArrowheads="1" noCrop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0" b="32440"/>
          <a:stretch>
            <a:fillRect/>
          </a:stretch>
        </p:blipFill>
        <p:spPr bwMode="auto">
          <a:xfrm>
            <a:off x="0" y="2276872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2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534"/>
          <a:stretch/>
        </p:blipFill>
        <p:spPr>
          <a:xfrm>
            <a:off x="4931647" y="956675"/>
            <a:ext cx="3909058" cy="320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000" cy="504056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St1.3/ST2.2 atmospheric precursors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4896544" cy="2880320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</a:rPr>
              <a:t>Atmospheric precursors to heavy 3hr summer rainfall events (</a:t>
            </a:r>
            <a:r>
              <a:rPr lang="en-GB" sz="1800" dirty="0">
                <a:latin typeface="Calibri" panose="020F0502020204030204" pitchFamily="34" charset="0"/>
                <a:hlinkClick r:id="rId3"/>
              </a:rPr>
              <a:t>Blenkinsop et al. 2016</a:t>
            </a:r>
            <a:r>
              <a:rPr lang="en-GB" sz="1800" dirty="0">
                <a:latin typeface="Calibri" panose="020F0502020204030204" pitchFamily="34" charset="0"/>
              </a:rPr>
              <a:t>); extends daily analysis </a:t>
            </a:r>
            <a:r>
              <a:rPr lang="en-GB" sz="1600" dirty="0">
                <a:latin typeface="Calibri" panose="020F0502020204030204" pitchFamily="34" charset="0"/>
              </a:rPr>
              <a:t>(</a:t>
            </a:r>
            <a:r>
              <a:rPr lang="en-GB" sz="1600" dirty="0">
                <a:hlinkClick r:id="rId4"/>
              </a:rPr>
              <a:t>Allan et al. 2015</a:t>
            </a:r>
            <a:r>
              <a:rPr lang="en-GB" sz="1600" dirty="0"/>
              <a:t>; </a:t>
            </a:r>
            <a:r>
              <a:rPr lang="en-GB" sz="1600" dirty="0">
                <a:hlinkClick r:id="rId5"/>
              </a:rPr>
              <a:t>Champion et al. 2015)</a:t>
            </a:r>
            <a:endParaRPr lang="en-GB" sz="1600" dirty="0">
              <a:latin typeface="Calibri" panose="020F0502020204030204" pitchFamily="34" charset="0"/>
            </a:endParaRPr>
          </a:p>
          <a:p>
            <a:pPr algn="ctr"/>
            <a:r>
              <a:rPr lang="en-GB" sz="1600" dirty="0">
                <a:latin typeface="Calibri" panose="020F0502020204030204" pitchFamily="34" charset="0"/>
              </a:rPr>
              <a:t>e.g. August 1990 </a:t>
            </a:r>
            <a:r>
              <a:rPr lang="en-GB" sz="1600" dirty="0">
                <a:latin typeface="Calibri" panose="020F0502020204030204" pitchFamily="34" charset="0"/>
                <a:hlinkClick r:id="rId6"/>
              </a:rPr>
              <a:t>Monthly Weather Reports</a:t>
            </a:r>
            <a:r>
              <a:rPr lang="en-GB" sz="1600" dirty="0">
                <a:latin typeface="Calibri" panose="020F0502020204030204" pitchFamily="34" charset="0"/>
              </a:rPr>
              <a:t>: </a:t>
            </a:r>
            <a:r>
              <a:rPr lang="en-GB" sz="1600" i="1" dirty="0">
                <a:latin typeface="Calibri" panose="020F0502020204030204" pitchFamily="34" charset="0"/>
              </a:rPr>
              <a:t>“During the 28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 and 29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 part of a trailing cold front crossed most areas… Thundery outbreaks occurred… more extensively in Eastern parts on 29</a:t>
            </a:r>
            <a:r>
              <a:rPr lang="en-GB" sz="1600" i="1" baseline="30000" dirty="0">
                <a:latin typeface="Calibri" panose="020F0502020204030204" pitchFamily="34" charset="0"/>
              </a:rPr>
              <a:t>th</a:t>
            </a:r>
            <a:r>
              <a:rPr lang="en-GB" sz="1600" i="1" dirty="0">
                <a:latin typeface="Calibri" panose="020F0502020204030204" pitchFamily="34" charset="0"/>
              </a:rPr>
              <a:t>…” </a:t>
            </a:r>
            <a:r>
              <a:rPr lang="en-GB" sz="1600" dirty="0">
                <a:latin typeface="Calibri" panose="020F0502020204030204" pitchFamily="34" charset="0"/>
              </a:rPr>
              <a:t>[+</a:t>
            </a:r>
            <a:r>
              <a:rPr lang="en-GB" sz="1600" dirty="0">
                <a:latin typeface="Calibri" panose="020F0502020204030204" pitchFamily="34" charset="0"/>
                <a:hlinkClick r:id="rId7"/>
              </a:rPr>
              <a:t>British Rainfall</a:t>
            </a:r>
            <a:r>
              <a:rPr lang="en-GB" sz="1600" dirty="0">
                <a:latin typeface="Calibri" panose="020F0502020204030204" pitchFamily="34" charset="0"/>
              </a:rPr>
              <a:t>]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800" dirty="0">
                <a:latin typeface="Calibri" panose="020F0502020204030204" pitchFamily="34" charset="0"/>
              </a:rPr>
              <a:t>Composite analysis of anomalous atmospheric conditions prior to heavy rainfall events as context for end to end system (see also </a:t>
            </a:r>
            <a:r>
              <a:rPr lang="en-GB" sz="1800" dirty="0">
                <a:latin typeface="Calibri" panose="020F0502020204030204" pitchFamily="34" charset="0"/>
                <a:hlinkClick r:id="rId8"/>
              </a:rPr>
              <a:t>Lavers et al. 2014</a:t>
            </a:r>
            <a:r>
              <a:rPr lang="en-GB" sz="18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197637"/>
            <a:ext cx="9115275" cy="2327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344" y="1556792"/>
            <a:ext cx="99136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1-4pm*</a:t>
            </a:r>
          </a:p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140mm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596338" y="2203123"/>
            <a:ext cx="432187" cy="289773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508104" y="393305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  <a:latin typeface="+mn-lt"/>
              </a:rPr>
              <a:t>*this is on “Hailstone Hill” near </a:t>
            </a:r>
            <a:r>
              <a:rPr lang="en-GB" sz="1600" i="1" dirty="0" err="1">
                <a:solidFill>
                  <a:schemeClr val="tx2"/>
                </a:solidFill>
                <a:latin typeface="+mn-lt"/>
              </a:rPr>
              <a:t>Bacup</a:t>
            </a:r>
            <a:r>
              <a:rPr lang="en-GB" sz="1600" i="1" dirty="0">
                <a:solidFill>
                  <a:schemeClr val="tx2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031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7404" y="1196753"/>
            <a:ext cx="7985255" cy="4392487"/>
            <a:chOff x="917404" y="1484785"/>
            <a:chExt cx="7985255" cy="43924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611" b="85641"/>
            <a:stretch/>
          </p:blipFill>
          <p:spPr>
            <a:xfrm>
              <a:off x="917404" y="1484785"/>
              <a:ext cx="7980932" cy="12961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223" t="42097" r="-223" b="46155"/>
            <a:stretch/>
          </p:blipFill>
          <p:spPr>
            <a:xfrm>
              <a:off x="917404" y="2744925"/>
              <a:ext cx="7980932" cy="12961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77" t="82257" r="-277" b="1447"/>
            <a:stretch/>
          </p:blipFill>
          <p:spPr>
            <a:xfrm>
              <a:off x="921727" y="4079340"/>
              <a:ext cx="7980932" cy="179793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CCF58D-AB74-492E-A9F9-BF3730B67845}"/>
              </a:ext>
            </a:extLst>
          </p:cNvPr>
          <p:cNvGrpSpPr/>
          <p:nvPr/>
        </p:nvGrpSpPr>
        <p:grpSpPr>
          <a:xfrm>
            <a:off x="79323" y="5300171"/>
            <a:ext cx="1468341" cy="1515550"/>
            <a:chOff x="20087" y="5438182"/>
            <a:chExt cx="1468341" cy="136234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DD8A44-C614-4513-8717-6F5CAFA00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87" y="5438182"/>
              <a:ext cx="1468341" cy="136234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6E3BAD-34E2-4BB1-BE0E-E583348BC8F6}"/>
                </a:ext>
              </a:extLst>
            </p:cNvPr>
            <p:cNvSpPr/>
            <p:nvPr/>
          </p:nvSpPr>
          <p:spPr>
            <a:xfrm>
              <a:off x="1043467" y="6093296"/>
              <a:ext cx="144157" cy="252763"/>
            </a:xfrm>
            <a:prstGeom prst="rect">
              <a:avLst/>
            </a:prstGeom>
            <a:solidFill>
              <a:srgbClr val="0070C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064B29-5A9D-4E45-9455-2CF195D96DC2}"/>
                </a:ext>
              </a:extLst>
            </p:cNvPr>
            <p:cNvSpPr/>
            <p:nvPr/>
          </p:nvSpPr>
          <p:spPr>
            <a:xfrm>
              <a:off x="827443" y="6093296"/>
              <a:ext cx="144157" cy="252763"/>
            </a:xfrm>
            <a:prstGeom prst="rect">
              <a:avLst/>
            </a:prstGeom>
            <a:solidFill>
              <a:srgbClr val="00B0F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0A83E0-E24B-4FD9-8274-AA2076EF1787}"/>
                </a:ext>
              </a:extLst>
            </p:cNvPr>
            <p:cNvSpPr/>
            <p:nvPr/>
          </p:nvSpPr>
          <p:spPr>
            <a:xfrm>
              <a:off x="395536" y="6165304"/>
              <a:ext cx="276115" cy="2527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B9C0AC-A5B6-40A4-AEBB-501500FC289D}"/>
                </a:ext>
              </a:extLst>
            </p:cNvPr>
            <p:cNvSpPr/>
            <p:nvPr/>
          </p:nvSpPr>
          <p:spPr>
            <a:xfrm>
              <a:off x="407453" y="5661248"/>
              <a:ext cx="276115" cy="2527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BF8685-A233-498C-AB6E-A5158756D00D}"/>
                </a:ext>
              </a:extLst>
            </p:cNvPr>
            <p:cNvSpPr/>
            <p:nvPr/>
          </p:nvSpPr>
          <p:spPr>
            <a:xfrm>
              <a:off x="1249414" y="6012339"/>
              <a:ext cx="60091" cy="333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prstDash val="dash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ACA563-E2EB-47F7-95E2-A4B92A4E8505}"/>
                </a:ext>
              </a:extLst>
            </p:cNvPr>
            <p:cNvSpPr/>
            <p:nvPr/>
          </p:nvSpPr>
          <p:spPr>
            <a:xfrm>
              <a:off x="1115475" y="5624509"/>
              <a:ext cx="144157" cy="252763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5949280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116632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EXAMPLE composites </a:t>
            </a:r>
            <a:r>
              <a:rPr lang="en-GB" sz="2000" dirty="0">
                <a:latin typeface="Calibri" panose="020F0502020204030204" pitchFamily="34" charset="0"/>
              </a:rPr>
              <a:t>(top 25 events NW)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836712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607104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-4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472EC7-D60F-45DB-A242-F5A52C827D86}"/>
              </a:ext>
            </a:extLst>
          </p:cNvPr>
          <p:cNvGrpSpPr/>
          <p:nvPr/>
        </p:nvGrpSpPr>
        <p:grpSpPr>
          <a:xfrm>
            <a:off x="1474086" y="5373216"/>
            <a:ext cx="1873778" cy="1491122"/>
            <a:chOff x="1331640" y="5373216"/>
            <a:chExt cx="1873778" cy="149112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/>
            <a:srcRect l="74607" t="4406" r="-1018" b="54723"/>
            <a:stretch/>
          </p:blipFill>
          <p:spPr>
            <a:xfrm>
              <a:off x="1331640" y="5373216"/>
              <a:ext cx="1873778" cy="149112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705C23-4F0B-421C-B79F-88B943456F62}"/>
                </a:ext>
              </a:extLst>
            </p:cNvPr>
            <p:cNvSpPr txBox="1"/>
            <p:nvPr/>
          </p:nvSpPr>
          <p:spPr>
            <a:xfrm>
              <a:off x="1677083" y="5373216"/>
              <a:ext cx="446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Td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CF9500-91AF-40B2-80C6-ACB5B6A9AE16}"/>
              </a:ext>
            </a:extLst>
          </p:cNvPr>
          <p:cNvGrpSpPr/>
          <p:nvPr/>
        </p:nvGrpSpPr>
        <p:grpSpPr>
          <a:xfrm>
            <a:off x="3068570" y="5353676"/>
            <a:ext cx="1575437" cy="1491122"/>
            <a:chOff x="2996562" y="5353676"/>
            <a:chExt cx="1575437" cy="149112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51886" t="3878" r="25908" b="55251"/>
            <a:stretch/>
          </p:blipFill>
          <p:spPr>
            <a:xfrm>
              <a:off x="2996562" y="5353676"/>
              <a:ext cx="1575437" cy="14911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920C4B-E895-4C7C-9A78-6CCFC8D6EC4F}"/>
                </a:ext>
              </a:extLst>
            </p:cNvPr>
            <p:cNvSpPr txBox="1"/>
            <p:nvPr/>
          </p:nvSpPr>
          <p:spPr>
            <a:xfrm>
              <a:off x="3203848" y="630002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PMSL</a:t>
              </a:r>
              <a:endParaRPr lang="en-GB" sz="18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88AFB0-CB78-4E68-94BF-4611A3BE7685}"/>
              </a:ext>
            </a:extLst>
          </p:cNvPr>
          <p:cNvGrpSpPr/>
          <p:nvPr/>
        </p:nvGrpSpPr>
        <p:grpSpPr>
          <a:xfrm>
            <a:off x="4521082" y="5301208"/>
            <a:ext cx="1635094" cy="1584176"/>
            <a:chOff x="4427984" y="5301208"/>
            <a:chExt cx="1635094" cy="158417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26589" t="4121" r="50364" b="53896"/>
            <a:stretch/>
          </p:blipFill>
          <p:spPr>
            <a:xfrm>
              <a:off x="4427984" y="5353676"/>
              <a:ext cx="1635094" cy="15317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CB25FB-CAF4-42F4-8C9B-5565DF70834B}"/>
                </a:ext>
              </a:extLst>
            </p:cNvPr>
            <p:cNvSpPr txBox="1"/>
            <p:nvPr/>
          </p:nvSpPr>
          <p:spPr>
            <a:xfrm>
              <a:off x="4716016" y="530120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Z</a:t>
              </a:r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0B7F41-CC4C-4B92-938C-8D2D159603C9}"/>
              </a:ext>
            </a:extLst>
          </p:cNvPr>
          <p:cNvGrpSpPr/>
          <p:nvPr/>
        </p:nvGrpSpPr>
        <p:grpSpPr>
          <a:xfrm>
            <a:off x="7596336" y="5319607"/>
            <a:ext cx="1512168" cy="1525189"/>
            <a:chOff x="7596336" y="5319607"/>
            <a:chExt cx="1512168" cy="15251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3332" t="4035" r="75355" b="54160"/>
            <a:stretch/>
          </p:blipFill>
          <p:spPr>
            <a:xfrm>
              <a:off x="7596336" y="5319607"/>
              <a:ext cx="1512168" cy="152518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60C37A-D4A4-473B-AB2F-C0CDEDE93E93}"/>
                </a:ext>
              </a:extLst>
            </p:cNvPr>
            <p:cNvSpPr txBox="1"/>
            <p:nvPr/>
          </p:nvSpPr>
          <p:spPr>
            <a:xfrm>
              <a:off x="7846412" y="5319946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2"/>
                  </a:solidFill>
                  <a:latin typeface="Calibri" panose="020F0502020204030204" pitchFamily="34" charset="0"/>
                </a:rPr>
                <a:t>IWV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83247-717C-4233-93C2-C15E63465195}"/>
              </a:ext>
            </a:extLst>
          </p:cNvPr>
          <p:cNvGrpSpPr/>
          <p:nvPr/>
        </p:nvGrpSpPr>
        <p:grpSpPr>
          <a:xfrm>
            <a:off x="6075430" y="5319608"/>
            <a:ext cx="1592914" cy="1525189"/>
            <a:chOff x="5961242" y="5319608"/>
            <a:chExt cx="1592914" cy="152518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96E596-D752-40A4-911B-840956FFC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748" t="48391" r="26799" b="10738"/>
            <a:stretch/>
          </p:blipFill>
          <p:spPr>
            <a:xfrm>
              <a:off x="5961242" y="5353675"/>
              <a:ext cx="1592914" cy="149112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623E5D-075B-411F-A197-A1BB4A819804}"/>
                </a:ext>
              </a:extLst>
            </p:cNvPr>
            <p:cNvSpPr txBox="1"/>
            <p:nvPr/>
          </p:nvSpPr>
          <p:spPr>
            <a:xfrm>
              <a:off x="6285828" y="5319608"/>
              <a:ext cx="878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err="1">
                  <a:solidFill>
                    <a:schemeClr val="tx2"/>
                  </a:solidFill>
                  <a:latin typeface="Calibri" panose="020F0502020204030204" pitchFamily="34" charset="0"/>
                </a:rPr>
                <a:t>IVTn</a:t>
              </a:r>
              <a:endParaRPr lang="en-GB" sz="18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17163"/>
          <a:stretch/>
        </p:blipFill>
        <p:spPr>
          <a:xfrm>
            <a:off x="3542612" y="793213"/>
            <a:ext cx="2730516" cy="16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5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A6F0D-89C3-4D74-BC65-29279067450E}"/>
              </a:ext>
            </a:extLst>
          </p:cNvPr>
          <p:cNvSpPr txBox="1"/>
          <p:nvPr/>
        </p:nvSpPr>
        <p:spPr>
          <a:xfrm>
            <a:off x="2627784" y="278266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This page is intentionally blank</a:t>
            </a:r>
            <a:endParaRPr lang="en-GB" sz="3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672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3644" y="1203165"/>
            <a:ext cx="7871156" cy="4818123"/>
            <a:chOff x="833644" y="1203165"/>
            <a:chExt cx="7871156" cy="4818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80298"/>
            <a:stretch/>
          </p:blipFill>
          <p:spPr>
            <a:xfrm>
              <a:off x="833644" y="1203165"/>
              <a:ext cx="7871156" cy="21538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77" t="42815" r="-77" b="40059"/>
            <a:stretch/>
          </p:blipFill>
          <p:spPr>
            <a:xfrm>
              <a:off x="833644" y="2780928"/>
              <a:ext cx="7871156" cy="18722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77" t="82337" r="-77" b="-121"/>
            <a:stretch/>
          </p:blipFill>
          <p:spPr>
            <a:xfrm>
              <a:off x="833644" y="4077072"/>
              <a:ext cx="7871156" cy="1944216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260648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NW UK composites </a:t>
            </a:r>
            <a:r>
              <a:rPr lang="en-GB" sz="2000" dirty="0">
                <a:latin typeface="Calibri" panose="020F0502020204030204" pitchFamily="34" charset="0"/>
              </a:rPr>
              <a:t>(top 25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1012665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895136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-4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0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27584" y="1340769"/>
            <a:ext cx="7983702" cy="4536503"/>
            <a:chOff x="827584" y="1340769"/>
            <a:chExt cx="7983702" cy="45365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86051"/>
            <a:stretch/>
          </p:blipFill>
          <p:spPr>
            <a:xfrm>
              <a:off x="827584" y="1340769"/>
              <a:ext cx="7983702" cy="151216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42691" b="46197"/>
            <a:stretch/>
          </p:blipFill>
          <p:spPr>
            <a:xfrm>
              <a:off x="827584" y="2872382"/>
              <a:ext cx="7983702" cy="12046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t="82541" b="1034"/>
            <a:stretch/>
          </p:blipFill>
          <p:spPr>
            <a:xfrm>
              <a:off x="827584" y="4096518"/>
              <a:ext cx="7983702" cy="1780754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3905" y="260648"/>
            <a:ext cx="8280000" cy="576064"/>
          </a:xfrm>
        </p:spPr>
        <p:txBody>
          <a:bodyPr/>
          <a:lstStyle/>
          <a:p>
            <a:r>
              <a:rPr lang="en-GB" sz="3200" dirty="0">
                <a:latin typeface="Calibri" panose="020F0502020204030204" pitchFamily="34" charset="0"/>
              </a:rPr>
              <a:t>SE </a:t>
            </a:r>
            <a:r>
              <a:rPr lang="en-GB" sz="3200" dirty="0" err="1">
                <a:latin typeface="Calibri" panose="020F0502020204030204" pitchFamily="34" charset="0"/>
              </a:rPr>
              <a:t>england</a:t>
            </a:r>
            <a:r>
              <a:rPr lang="en-GB" sz="3200" dirty="0">
                <a:latin typeface="Calibri" panose="020F0502020204030204" pitchFamily="34" charset="0"/>
              </a:rPr>
              <a:t> composites </a:t>
            </a:r>
            <a:r>
              <a:rPr lang="en-GB" sz="2000" dirty="0">
                <a:latin typeface="Calibri" panose="020F0502020204030204" pitchFamily="34" charset="0"/>
              </a:rPr>
              <a:t>(top 25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9878" y="1012665"/>
            <a:ext cx="73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</a:rPr>
              <a:t>Td’ (K), PMSL’ (</a:t>
            </a:r>
            <a:r>
              <a:rPr lang="en-GB" sz="1800" dirty="0" err="1">
                <a:solidFill>
                  <a:schemeClr val="tx2"/>
                </a:solidFill>
                <a:latin typeface="Calibri" panose="020F0502020204030204" pitchFamily="34" charset="0"/>
              </a:rPr>
              <a:t>hPa</a:t>
            </a:r>
            <a:r>
              <a:rPr lang="en-GB" sz="1800" dirty="0">
                <a:latin typeface="Calibri" panose="020F0502020204030204" pitchFamily="34" charset="0"/>
              </a:rPr>
              <a:t>)               E’ (mm), Z200’ (m)	    WV’ (mm), IVT’ (kg/m/s)</a:t>
            </a:r>
            <a:endParaRPr lang="en-GB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-5400000">
            <a:off x="-1020320" y="2895136"/>
            <a:ext cx="37840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Day 0           Day -2         Day -3</a:t>
            </a:r>
            <a:endParaRPr lang="en-GB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308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828000"/>
          </a:xfrm>
        </p:spPr>
        <p:txBody>
          <a:bodyPr/>
          <a:lstStyle/>
          <a:p>
            <a:r>
              <a:rPr lang="en-GB" sz="3200" dirty="0"/>
              <a:t>Outputs/Deliverables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000" cy="3960000"/>
          </a:xfrm>
        </p:spPr>
        <p:txBody>
          <a:bodyPr/>
          <a:lstStyle/>
          <a:p>
            <a:r>
              <a:rPr lang="en-GB" b="1" dirty="0"/>
              <a:t>Dissemination: </a:t>
            </a:r>
            <a:r>
              <a:rPr lang="en-GB" dirty="0"/>
              <a:t>Various talks on SINATRA work (e.g. EMS conference)</a:t>
            </a:r>
          </a:p>
          <a:p>
            <a:r>
              <a:rPr lang="en-GB" b="1" dirty="0"/>
              <a:t>Outreach: </a:t>
            </a:r>
            <a:r>
              <a:rPr lang="en-GB" dirty="0"/>
              <a:t>schools events, talks to general public, development of online courses, twitter, media interviews</a:t>
            </a:r>
          </a:p>
          <a:p>
            <a:r>
              <a:rPr lang="en-GB" b="1" dirty="0"/>
              <a:t>Additional Activities: </a:t>
            </a:r>
          </a:p>
          <a:p>
            <a:pPr marL="0" indent="0">
              <a:buNone/>
            </a:pPr>
            <a:r>
              <a:rPr lang="en-GB" dirty="0"/>
              <a:t>- Meetings with FFC, Nigel Roberts and Newcastle to discuss diagnostics</a:t>
            </a:r>
          </a:p>
          <a:p>
            <a:pPr marL="0" indent="0">
              <a:buNone/>
            </a:pPr>
            <a:r>
              <a:rPr lang="en-GB" dirty="0"/>
              <a:t>- 2 MSc projects: daily/hourly rain gauge datasets (</a:t>
            </a:r>
            <a:r>
              <a:rPr lang="en-GB" dirty="0" err="1"/>
              <a:t>inc.</a:t>
            </a:r>
            <a:r>
              <a:rPr lang="en-GB" dirty="0"/>
              <a:t> link to XL Catlin)</a:t>
            </a:r>
          </a:p>
          <a:p>
            <a:pPr marL="0" indent="0">
              <a:buNone/>
            </a:pPr>
            <a:r>
              <a:rPr lang="en-GB" b="1" dirty="0"/>
              <a:t>Publications/Reports:</a:t>
            </a:r>
          </a:p>
          <a:p>
            <a:pPr lvl="0"/>
            <a:r>
              <a:rPr lang="en-GB" sz="1800" dirty="0"/>
              <a:t>Champion, A.J., R.P. Allan and D.A. Lavers, (2015) Atmospheric Rivers don't explain UK Summer Extreme Rainfall, Journal of Geophysical Research, 120, 6731-6741, </a:t>
            </a:r>
            <a:r>
              <a:rPr lang="en-GB" sz="1800" dirty="0">
                <a:hlinkClick r:id="rId2"/>
              </a:rPr>
              <a:t>doi: 10.1002/2014JD022863</a:t>
            </a:r>
            <a:endParaRPr lang="en-GB" sz="1800" dirty="0"/>
          </a:p>
          <a:p>
            <a:pPr lvl="0"/>
            <a:r>
              <a:rPr lang="en-GB" sz="1800" dirty="0"/>
              <a:t>Allan, R. P., D. A. Lavers and A. J. Champion (2015), Diagnosing links between atmospheric moisture and extreme daily precipitation over the UK, Int. J. </a:t>
            </a:r>
            <a:r>
              <a:rPr lang="en-GB" sz="1800" dirty="0" err="1"/>
              <a:t>Climatol</a:t>
            </a:r>
            <a:r>
              <a:rPr lang="en-GB" sz="1800" dirty="0"/>
              <a:t>., in press, </a:t>
            </a:r>
            <a:r>
              <a:rPr lang="en-GB" sz="1800" dirty="0">
                <a:hlinkClick r:id="rId3"/>
              </a:rPr>
              <a:t>doi: 10.1002/joc.4547</a:t>
            </a:r>
            <a:r>
              <a:rPr lang="en-GB" sz="1800" dirty="0"/>
              <a:t>.</a:t>
            </a:r>
          </a:p>
          <a:p>
            <a:pPr lvl="0"/>
            <a:r>
              <a:rPr lang="en-GB" sz="1800" dirty="0"/>
              <a:t>Allan R.P. (2015) Scientific Knowledge of Meteorological Drivers of Widespread Flooding, report to JBA/Environment Agency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5276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802250" y="980728"/>
                <a:ext cx="7931150" cy="5011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Arial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3656A"/>
                  </a:buClr>
                  <a:buSzTx/>
                  <a:buFont typeface="Effra" panose="020B0603020203020204" pitchFamily="34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2pPr>
                <a:lvl3pPr marL="90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•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3pPr>
                <a:lvl4pPr marL="126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&gt;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4pPr>
                <a:lvl5pPr marL="162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Effra" panose="020B0603020203020204" pitchFamily="34" charset="0"/>
                  <a:buChar char="-"/>
                  <a:tabLst/>
                  <a:defRPr sz="2000" baseline="0">
                    <a:solidFill>
                      <a:schemeClr val="tx2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lnSpc>
                    <a:spcPct val="110000"/>
                  </a:lnSpc>
                  <a:spcBef>
                    <a:spcPct val="10000"/>
                  </a:spcBef>
                  <a:spcAft>
                    <a:spcPct val="0"/>
                  </a:spcAft>
                  <a:buClr>
                    <a:schemeClr val="tx2"/>
                  </a:buClr>
                  <a:buFont typeface="Effra" pitchFamily="2" charset="0"/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/>
                  <a:t>IVT – vertically integrated horizontal water vapour transport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1800" i="1" kern="0">
                        <a:latin typeface="Cambria Math"/>
                      </a:rPr>
                      <m:t>𝐼𝑉𝑇</m:t>
                    </m:r>
                    <m:r>
                      <a:rPr lang="en-GB" sz="1800" i="1" ker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𝑔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000</m:t>
                                    </m:r>
                                  </m:sub>
                                  <m:sup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300</m:t>
                                    </m:r>
                                  </m:sup>
                                  <m:e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𝑞𝑢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𝑑𝑝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1800" i="1" ker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1800" i="1" ker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𝑔</m:t>
                                    </m:r>
                                  </m:den>
                                </m:f>
                                <m:nary>
                                  <m:nary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sz="1800" i="1" ker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000</m:t>
                                    </m:r>
                                  </m:sub>
                                  <m:sup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300</m:t>
                                    </m:r>
                                  </m:sup>
                                  <m:e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𝑞𝑣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sz="1800" i="1" kern="0">
                                        <a:latin typeface="Cambria Math"/>
                                      </a:rPr>
                                      <m:t>𝑑𝑝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1800" i="1" ker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1800" kern="0" dirty="0"/>
              </a:p>
              <a:p>
                <a:r>
                  <a:rPr lang="en-GB" kern="0" dirty="0"/>
                  <a:t>Equivalent dry-bulb potential temperature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+2.46×</m:t>
                        </m:r>
                        <m:sSup>
                          <m:sSupPr>
                            <m:ctrlP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sSup>
                      <m:sSup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0.285</m:t>
                        </m:r>
                      </m:sup>
                    </m:sSup>
                  </m:oMath>
                </a14:m>
                <a:endParaRPr lang="en-GB" sz="1800" kern="0" dirty="0"/>
              </a:p>
              <a:p>
                <a:pPr lvl="1"/>
                <a:r>
                  <a:rPr lang="en-GB" sz="1800" kern="0" dirty="0"/>
                  <a:t>Difference between 850 and 500 </a:t>
                </a:r>
                <a:r>
                  <a:rPr lang="en-GB" sz="1800" kern="0" dirty="0" err="1"/>
                  <a:t>hPa</a:t>
                </a:r>
                <a:r>
                  <a:rPr lang="en-GB" sz="1800" kern="0" dirty="0"/>
                  <a:t> (also tried 850/700 and 700/500)</a:t>
                </a:r>
              </a:p>
              <a:p>
                <a:r>
                  <a:rPr lang="en-GB" kern="0" dirty="0"/>
                  <a:t>Equivalent wet-bulb potential temperature</a:t>
                </a:r>
              </a:p>
              <a:p>
                <a:pPr lvl="1"/>
                <a:r>
                  <a:rPr lang="en-GB" sz="1800" kern="0" dirty="0"/>
                  <a:t>Davies-Jones (2008), </a:t>
                </a:r>
                <a:r>
                  <a:rPr lang="en-GB" sz="1800" i="1" kern="0" dirty="0"/>
                  <a:t>Mon. </a:t>
                </a:r>
                <a:r>
                  <a:rPr lang="en-GB" sz="1800" i="1" kern="0" dirty="0" err="1"/>
                  <a:t>Wea</a:t>
                </a:r>
                <a:r>
                  <a:rPr lang="en-GB" sz="1800" i="1" kern="0" dirty="0"/>
                  <a:t>. Rev.</a:t>
                </a:r>
                <a:r>
                  <a:rPr lang="en-GB" sz="1800" kern="0" dirty="0"/>
                  <a:t>, </a:t>
                </a:r>
                <a:r>
                  <a:rPr lang="en-GB" sz="1800" b="1" kern="0" dirty="0"/>
                  <a:t>136</a:t>
                </a:r>
                <a:r>
                  <a:rPr lang="en-GB" sz="1800" kern="0" dirty="0"/>
                  <a:t>, 2764-2785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GB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800" i="1" kern="0">
                        <a:latin typeface="Cambria Math" panose="02040503050406030204" pitchFamily="18" charset="0"/>
                      </a:rPr>
                      <m:t>45.114−51.489</m:t>
                    </m:r>
                    <m:sSup>
                      <m:sSup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800" i="1" ker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GB" sz="1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 ker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GB" sz="1800" i="1" ker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GB" sz="1800" kern="0" dirty="0"/>
              </a:p>
              <a:p>
                <a:pPr lvl="1"/>
                <a:r>
                  <a:rPr lang="en-GB" sz="1800" kern="0" dirty="0"/>
                  <a:t>Same levels as for dry-bulb</a:t>
                </a:r>
              </a:p>
              <a:p>
                <a:r>
                  <a:rPr lang="en-GB" kern="0" dirty="0"/>
                  <a:t>Total column water vapour</a:t>
                </a:r>
              </a:p>
              <a:p>
                <a:r>
                  <a:rPr lang="en-GB" kern="0" dirty="0"/>
                  <a:t>Geopotential height @ 200 </a:t>
                </a:r>
                <a:r>
                  <a:rPr lang="en-GB" kern="0" dirty="0" err="1"/>
                  <a:t>hPa</a:t>
                </a:r>
                <a:r>
                  <a:rPr lang="en-GB" kern="0" dirty="0"/>
                  <a:t> (and at 300, 400 and 500 </a:t>
                </a:r>
                <a:r>
                  <a:rPr lang="en-GB" kern="0" dirty="0" err="1"/>
                  <a:t>hPa</a:t>
                </a:r>
                <a:r>
                  <a:rPr lang="en-GB" kern="0" dirty="0"/>
                  <a:t>)</a:t>
                </a:r>
              </a:p>
              <a:p>
                <a:pPr lvl="1"/>
                <a:r>
                  <a:rPr lang="en-GB" sz="1800" kern="0" dirty="0"/>
                  <a:t>Cut-off lows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250" y="980728"/>
                <a:ext cx="7931150" cy="5011472"/>
              </a:xfrm>
              <a:prstGeom prst="rect">
                <a:avLst/>
              </a:prstGeom>
              <a:blipFill>
                <a:blip r:embed="rId2"/>
                <a:stretch>
                  <a:fillRect l="-1845" t="-15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216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UoR-PP-Template-STANDARD-WIDTH-v-24</Template>
  <TotalTime>2650</TotalTime>
  <Words>447</Words>
  <Application>Microsoft Office PowerPoint</Application>
  <PresentationFormat>On-screen Show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Cambria Math</vt:lpstr>
      <vt:lpstr>Effra</vt:lpstr>
      <vt:lpstr>Arial</vt:lpstr>
      <vt:lpstr>Calibri</vt:lpstr>
      <vt:lpstr>Effra Bold</vt:lpstr>
      <vt:lpstr>Effra Heavy</vt:lpstr>
      <vt:lpstr>Effra Light</vt:lpstr>
      <vt:lpstr>Wingdings</vt:lpstr>
      <vt:lpstr>AngsanaUPC</vt:lpstr>
      <vt:lpstr>UoR Theme</vt:lpstr>
      <vt:lpstr>1_UoR Theme</vt:lpstr>
      <vt:lpstr>2_UoR Theme</vt:lpstr>
      <vt:lpstr>ST2.2 Atmospheric Precursors </vt:lpstr>
      <vt:lpstr>St1.3/ST2.2 atmospheric precursors</vt:lpstr>
      <vt:lpstr>EXAMPLE composites (top 25 events NW)</vt:lpstr>
      <vt:lpstr>PowerPoint Presentation</vt:lpstr>
      <vt:lpstr>NW UK composites (top 25 events)</vt:lpstr>
      <vt:lpstr>SE england composites (top 25 events)</vt:lpstr>
      <vt:lpstr>Outputs/Deliverables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Allan</cp:lastModifiedBy>
  <cp:revision>177</cp:revision>
  <cp:lastPrinted>2006-09-19T14:59:33Z</cp:lastPrinted>
  <dcterms:created xsi:type="dcterms:W3CDTF">2015-04-10T14:31:41Z</dcterms:created>
  <dcterms:modified xsi:type="dcterms:W3CDTF">2017-11-28T10:04:08Z</dcterms:modified>
</cp:coreProperties>
</file>