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03" r:id="rId2"/>
  </p:sldMasterIdLst>
  <p:notesMasterIdLst>
    <p:notesMasterId r:id="rId30"/>
  </p:notesMasterIdLst>
  <p:handoutMasterIdLst>
    <p:handoutMasterId r:id="rId31"/>
  </p:handoutMasterIdLst>
  <p:sldIdLst>
    <p:sldId id="869" r:id="rId3"/>
    <p:sldId id="902" r:id="rId4"/>
    <p:sldId id="929" r:id="rId5"/>
    <p:sldId id="934" r:id="rId6"/>
    <p:sldId id="908" r:id="rId7"/>
    <p:sldId id="922" r:id="rId8"/>
    <p:sldId id="935" r:id="rId9"/>
    <p:sldId id="919" r:id="rId10"/>
    <p:sldId id="931" r:id="rId11"/>
    <p:sldId id="925" r:id="rId12"/>
    <p:sldId id="933" r:id="rId13"/>
    <p:sldId id="930" r:id="rId14"/>
    <p:sldId id="913" r:id="rId15"/>
    <p:sldId id="912" r:id="rId16"/>
    <p:sldId id="876" r:id="rId17"/>
    <p:sldId id="885" r:id="rId18"/>
    <p:sldId id="915" r:id="rId19"/>
    <p:sldId id="895" r:id="rId20"/>
    <p:sldId id="904" r:id="rId21"/>
    <p:sldId id="905" r:id="rId22"/>
    <p:sldId id="936" r:id="rId23"/>
    <p:sldId id="927" r:id="rId24"/>
    <p:sldId id="937" r:id="rId25"/>
    <p:sldId id="939" r:id="rId26"/>
    <p:sldId id="938" r:id="rId27"/>
    <p:sldId id="924" r:id="rId28"/>
    <p:sldId id="921" r:id="rId29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A46202"/>
    <a:srgbClr val="993300"/>
    <a:srgbClr val="006699"/>
    <a:srgbClr val="DDDDDD"/>
    <a:srgbClr val="CC3300"/>
    <a:srgbClr val="66FF33"/>
    <a:srgbClr val="4D4D4D"/>
    <a:srgbClr val="00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53" d="100"/>
          <a:sy n="53" d="100"/>
        </p:scale>
        <p:origin x="8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last decade the rate of global warming appears to have dwindled. Is this important and what are the implications?</a:t>
            </a:r>
          </a:p>
          <a:p>
            <a:r>
              <a:rPr lang="en-GB" sz="2400" dirty="0" smtClean="0"/>
              <a:t>What is the hiatus?</a:t>
            </a:r>
          </a:p>
          <a:p>
            <a:pPr lvl="1"/>
            <a:r>
              <a:rPr lang="en-GB" sz="2000" dirty="0" smtClean="0"/>
              <a:t>Surface temperature, DJF NH land</a:t>
            </a:r>
          </a:p>
          <a:p>
            <a:pPr lvl="1"/>
            <a:r>
              <a:rPr lang="en-GB" sz="2000" dirty="0" smtClean="0"/>
              <a:t>Oceans still heating, sea levels rising</a:t>
            </a:r>
          </a:p>
          <a:p>
            <a:r>
              <a:rPr lang="en-GB" sz="2400" dirty="0" smtClean="0"/>
              <a:t>What are the issues (slowing warming, less warming than models, implications for future warming)</a:t>
            </a:r>
          </a:p>
          <a:p>
            <a:r>
              <a:rPr lang="en-GB" sz="2400" dirty="0" smtClean="0"/>
              <a:t>What has caused the hiatus?</a:t>
            </a:r>
          </a:p>
          <a:p>
            <a:pPr lvl="1"/>
            <a:r>
              <a:rPr lang="en-GB" sz="2000" dirty="0" smtClean="0"/>
              <a:t>Coverage bias</a:t>
            </a:r>
          </a:p>
          <a:p>
            <a:pPr lvl="1"/>
            <a:r>
              <a:rPr lang="en-GB" sz="2000" dirty="0" smtClean="0"/>
              <a:t>Radiative Forcing</a:t>
            </a:r>
          </a:p>
          <a:p>
            <a:pPr lvl="1"/>
            <a:r>
              <a:rPr lang="en-GB" sz="2000" dirty="0" smtClean="0"/>
              <a:t>Internal ocean variability</a:t>
            </a:r>
          </a:p>
          <a:p>
            <a:r>
              <a:rPr lang="en-GB" sz="2400" dirty="0" smtClean="0"/>
              <a:t>Future</a:t>
            </a:r>
          </a:p>
          <a:p>
            <a:pPr lvl="1"/>
            <a:r>
              <a:rPr lang="en-GB" sz="2000" dirty="0" smtClean="0"/>
              <a:t>How long will it last</a:t>
            </a:r>
          </a:p>
          <a:p>
            <a:pPr lvl="1"/>
            <a:r>
              <a:rPr lang="en-GB" sz="2000" dirty="0" smtClean="0"/>
              <a:t>Current PDO</a:t>
            </a:r>
          </a:p>
          <a:p>
            <a:pPr lvl="1"/>
            <a:r>
              <a:rPr lang="en-GB" sz="2000" dirty="0" smtClean="0"/>
              <a:t>Climate Sensitivity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0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8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6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7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3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6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8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2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-lab-book.ac.uk/2013/what-will-the-simulations-do-nex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et.reading.ac.uk/~sgs02rpa/research/DEEP-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1748-9326/6/4/044022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hyperlink" Target="http://www.skepticalscience.com/graphics.php?g=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183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.reading.ac.uk/~sgs02rpa/research/DEEP-C.html" TargetMode="External"/><Relationship Id="rId5" Type="http://schemas.openxmlformats.org/officeDocument/2006/relationships/hyperlink" Target="http://journals.ametsoc.org/doi/abs/10.1175/JCLI-D-12-00752.1" TargetMode="External"/><Relationship Id="rId4" Type="http://schemas.openxmlformats.org/officeDocument/2006/relationships/hyperlink" Target="http://onlinelibrary.wiley.com/doi/10.1002/qj.2297/abstrac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hyperlink" Target="http://www.sciencemag.org/content/343/6170/493.summary?sid=c54fbc45-0f0f-439b-a565-e6b7468e07ab" TargetMode="External"/><Relationship Id="rId7" Type="http://schemas.openxmlformats.org/officeDocument/2006/relationships/hyperlink" Target="http://www.climatechange2013.org/images/report/WG1AR5_Chapter08_FINAL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nature.com/ngeo/journal/v7/n10/full/ngeo2236.html" TargetMode="External"/><Relationship Id="rId4" Type="http://schemas.openxmlformats.org/officeDocument/2006/relationships/hyperlink" Target="http://www.sciencemag.org/content/327/5970/1219.abstrac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early/2011/06/27/1102467108" TargetMode="External"/><Relationship Id="rId2" Type="http://schemas.openxmlformats.org/officeDocument/2006/relationships/hyperlink" Target="http://www.plosone.org/article/info:doi/10.1371/journal.pone.00816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grl.50156/full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://onlinelibrary.wiley.com/doi/10.1029/2011GL047563/abstrac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mag.org/content/333/6044/866.full" TargetMode="External"/><Relationship Id="rId11" Type="http://schemas.openxmlformats.org/officeDocument/2006/relationships/hyperlink" Target="http://onlinelibrary.wiley.com/doi/10.1002/2014GL061541/abstract" TargetMode="External"/><Relationship Id="rId5" Type="http://schemas.openxmlformats.org/officeDocument/2006/relationships/image" Target="../media/image36.png"/><Relationship Id="rId10" Type="http://schemas.openxmlformats.org/officeDocument/2006/relationships/hyperlink" Target="http://www.nature.com/ngeo/journal/v7/n3/full/ngeo2098.h" TargetMode="External"/><Relationship Id="rId4" Type="http://schemas.openxmlformats.org/officeDocument/2006/relationships/image" Target="../media/image35.jpeg"/><Relationship Id="rId9" Type="http://schemas.openxmlformats.org/officeDocument/2006/relationships/hyperlink" Target="http://www.nature.com/ngeo/journal/v7/n3/full/ngeo210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latest.html#ROS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geo/journal/v6/n4/full/ngeo1740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5/n2/abs/ngeo1375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3" Type="http://schemas.openxmlformats.org/officeDocument/2006/relationships/hyperlink" Target="http://onlinelibrary.wiley.com/doi/10.1002/grl.50541/abstract" TargetMode="External"/><Relationship Id="rId7" Type="http://schemas.openxmlformats.org/officeDocument/2006/relationships/hyperlink" Target="http://link.springer.com/article/10.1007/s00382-012-1484-z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s.ametsoc.org/doi/abs/10.1175/2011JCLI3932.1" TargetMode="External"/><Relationship Id="rId5" Type="http://schemas.openxmlformats.org/officeDocument/2006/relationships/hyperlink" Target="http://journals.ametsoc.org/doi/abs/10.1175/JCLI-D-13-00294.1" TargetMode="External"/><Relationship Id="rId10" Type="http://schemas.openxmlformats.org/officeDocument/2006/relationships/hyperlink" Target="http://dx.doi.org/10.1038/nclimate2106" TargetMode="External"/><Relationship Id="rId4" Type="http://schemas.openxmlformats.org/officeDocument/2006/relationships/hyperlink" Target="http://onlinelibrary.wiley.com/doi/10.1002/grl.50382/abstract" TargetMode="External"/><Relationship Id="rId9" Type="http://schemas.openxmlformats.org/officeDocument/2006/relationships/hyperlink" Target="http://www.nature.com/nature/journal/vaop/ncurrent/full/nature12534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sciencemag.org/content/345/6199/897.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3/full/nclimate2138.html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nature.com/nclimate/journal/v4/n10/full/nclimate2330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29/2011GL050582/abstract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ature.com/nclimate/journal/v4/n10/full/nclimate2341.html" TargetMode="External"/><Relationship Id="rId5" Type="http://schemas.openxmlformats.org/officeDocument/2006/relationships/hyperlink" Target="http://www.nature.com/nature/journal/v509/n7499/full/nature13260.html" TargetMode="External"/><Relationship Id="rId4" Type="http://schemas.openxmlformats.org/officeDocument/2006/relationships/hyperlink" Target="http://www.nature.com/nature/journal/vaop/ncurrent/full/nature12534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climate-lab-book.ac.uk/2013/what-will-the-simulations-do-nex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5GL063091/abstract" TargetMode="External"/><Relationship Id="rId3" Type="http://schemas.openxmlformats.org/officeDocument/2006/relationships/hyperlink" Target="http://www.nature.com/nature/journal/vaop/ncurrent/full/nature12534.html" TargetMode="External"/><Relationship Id="rId7" Type="http://schemas.openxmlformats.org/officeDocument/2006/relationships/hyperlink" Target="http://onlinelibrary.wiley.com/doi/10.1002/qj.2297/abstrac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4GL062596/abstract" TargetMode="External"/><Relationship Id="rId5" Type="http://schemas.openxmlformats.org/officeDocument/2006/relationships/hyperlink" Target="http://onlinelibrary.wiley.com/doi/10.1029/2011GL050582/abstract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hange2013.org/report/reports-graphic/report-graphic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nclimate2513" TargetMode="Externa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onlinelibrary.wiley.com/doi/10.1002/2014GL061541/abstract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plosone.org/article/info:doi/10.1371/journal.pone.00816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geo/journal/v7/n9/full/ngeo2228.html" TargetMode="External"/><Relationship Id="rId5" Type="http://schemas.openxmlformats.org/officeDocument/2006/relationships/hyperlink" Target="http://www.nature.com/nclimate/journal/v4/n9/full/nclimate2310.html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iopscience.iop.org/1748-9326/6/4/044022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3/full/nclimate2138.html" TargetMode="External"/><Relationship Id="rId5" Type="http://schemas.openxmlformats.org/officeDocument/2006/relationships/hyperlink" Target="http://journals.ametsoc.org/doi/abs/10.1175/JCLI-D-12-00548.1" TargetMode="External"/><Relationship Id="rId4" Type="http://schemas.openxmlformats.org/officeDocument/2006/relationships/hyperlink" Target="http://www.nature.com/nclimate/journal/v1/n7/full/nclimate1229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ature/journal/vaop/ncurrent/full/nature12534.html" TargetMode="External"/><Relationship Id="rId13" Type="http://schemas.openxmlformats.org/officeDocument/2006/relationships/hyperlink" Target="http://www.nature.com/nclimate/journal/vaop/ncurrent/full/nclimate2330.html" TargetMode="External"/><Relationship Id="rId3" Type="http://schemas.openxmlformats.org/officeDocument/2006/relationships/hyperlink" Target="http://www.nature.com/nature/journal/v509/n7499/full/nature13260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journals.ametsoc.org/doi/abs/10.1175/JCLI-D-13-00294.1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onlinelibrary.wiley.com/doi/10.1002/grl.50382/abstract" TargetMode="External"/><Relationship Id="rId5" Type="http://schemas.openxmlformats.org/officeDocument/2006/relationships/hyperlink" Target="http://journals.ametsoc.org/doi/abs/10.1175/2011JCLI3932.1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dx.doi.org/10.1038/nclimate21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dx.doi.org/10.1038/nclimate25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.data.jma.go.jp/tcc/tcc/products/elnino/decadal/pdo_month.html" TargetMode="External"/><Relationship Id="rId5" Type="http://schemas.openxmlformats.org/officeDocument/2006/relationships/hyperlink" Target="http://onlinelibrary.wiley.com/doi/10.1002/2013EF000165/abstract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08674"/>
            <a:ext cx="6904186" cy="106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An update on the hiatus in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global warming at Earth’s surface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365104"/>
            <a:ext cx="4536504" cy="108012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Richard Allan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WCD, Friday 13</a:t>
            </a:r>
            <a:r>
              <a:rPr lang="en-GB" sz="2800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 March 2015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rryja.files.wordpress.com/2013/02/afi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r="13176" b="9869"/>
          <a:stretch/>
        </p:blipFill>
        <p:spPr bwMode="auto">
          <a:xfrm>
            <a:off x="323528" y="534475"/>
            <a:ext cx="7179734" cy="62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Ed Hawkins: see </a:t>
            </a:r>
            <a:r>
              <a:rPr lang="en-GB" dirty="0">
                <a:hlinkClick r:id="rId3"/>
              </a:rPr>
              <a:t>Climate Lab Book</a:t>
            </a:r>
            <a:r>
              <a:rPr lang="en-GB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308304" y="2132856"/>
            <a:ext cx="0" cy="150506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884368" y="534475"/>
            <a:ext cx="0" cy="476673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12160" y="2708920"/>
            <a:ext cx="3168352" cy="36933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Climate sensitivity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699628"/>
            <a:ext cx="6480720" cy="36933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/>
              <a:t>Climate sensitivity and socioeconomic scenario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77809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Implications for projections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915000" cy="1008112"/>
          </a:xfrm>
        </p:spPr>
        <p:txBody>
          <a:bodyPr/>
          <a:lstStyle/>
          <a:p>
            <a:r>
              <a:rPr lang="en-GB" sz="4000" dirty="0" smtClean="0">
                <a:solidFill>
                  <a:srgbClr val="006699"/>
                </a:solidFill>
              </a:rPr>
              <a:t>Conclusions</a:t>
            </a:r>
            <a:endParaRPr lang="en-GB" sz="4000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867"/>
            <a:ext cx="6562998" cy="548360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800" dirty="0"/>
              <a:t>H</a:t>
            </a:r>
            <a:r>
              <a:rPr lang="en-GB" sz="2800" dirty="0" smtClean="0"/>
              <a:t>eating of Earth continues mainly from rising greenhouse gas concentrations</a:t>
            </a:r>
          </a:p>
          <a:p>
            <a:r>
              <a:rPr lang="en-GB" sz="2800" dirty="0" smtClean="0"/>
              <a:t>A mixture of factors (mostly natural) have offset some of this heating since 2000 (weaker sun, small volcanoes, …)</a:t>
            </a:r>
          </a:p>
          <a:p>
            <a:r>
              <a:rPr lang="en-GB" sz="2800" dirty="0"/>
              <a:t>M</a:t>
            </a:r>
            <a:r>
              <a:rPr lang="en-GB" sz="2800" dirty="0" smtClean="0"/>
              <a:t>ore heat currently being mixed below surface ocean layers explaining lack of surface warming. Pacific appears key, but likely also Atlantic/Southern Ocean role.</a:t>
            </a:r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r>
              <a:rPr lang="en-GB" sz="2400" i="1" dirty="0"/>
              <a:t>T</a:t>
            </a:r>
            <a:r>
              <a:rPr lang="en-GB" sz="2400" i="1" dirty="0" smtClean="0"/>
              <a:t>he climate system is complex and will continue to surprise us but the implications of burning fossil fuels are clear… More links on </a:t>
            </a:r>
            <a:r>
              <a:rPr lang="en-GB" sz="2400" i="1" dirty="0" smtClean="0">
                <a:hlinkClick r:id="rId2"/>
              </a:rPr>
              <a:t>DEEP-C website </a:t>
            </a:r>
            <a:endParaRPr lang="en-GB" sz="2400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4D-2272-47F7-8969-DDDA77676334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37092" b="27346"/>
          <a:stretch/>
        </p:blipFill>
        <p:spPr bwMode="auto">
          <a:xfrm>
            <a:off x="7189254" y="3527490"/>
            <a:ext cx="17718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1" r="-1263" b="-3511"/>
          <a:stretch/>
        </p:blipFill>
        <p:spPr bwMode="auto">
          <a:xfrm>
            <a:off x="7174291" y="143114"/>
            <a:ext cx="1801816" cy="14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noaa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71" y="1655282"/>
            <a:ext cx="1745117" cy="1708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attsupwiththat.files.wordpress.com/2011/01/509652main_lanina_stronger_11.jpg?w=640&amp;h=4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6213" r="12200"/>
          <a:stretch/>
        </p:blipFill>
        <p:spPr bwMode="auto">
          <a:xfrm>
            <a:off x="7219371" y="5067828"/>
            <a:ext cx="1741773" cy="16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epticalscience.com/pics/JohnN-G_ENSO_tre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" y="1268760"/>
            <a:ext cx="63367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Influence of El Niño and Volcanoes on Surface Temperature Trends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7332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+mn-lt"/>
              </a:rPr>
              <a:t>John Nielsen-Gammon, </a:t>
            </a:r>
            <a:r>
              <a:rPr lang="en-GB" dirty="0" smtClean="0">
                <a:latin typeface="+mn-lt"/>
              </a:rPr>
              <a:t>Texas </a:t>
            </a:r>
            <a:r>
              <a:rPr lang="en-GB" dirty="0">
                <a:latin typeface="+mn-lt"/>
              </a:rPr>
              <a:t>A&amp;M </a:t>
            </a:r>
            <a:r>
              <a:rPr lang="en-GB" dirty="0" smtClean="0">
                <a:latin typeface="+mn-lt"/>
              </a:rPr>
              <a:t>University</a:t>
            </a:r>
          </a:p>
          <a:p>
            <a:pPr algn="l"/>
            <a:r>
              <a:rPr lang="en-GB" dirty="0" smtClean="0">
                <a:latin typeface="+mn-lt"/>
              </a:rPr>
              <a:t>see </a:t>
            </a:r>
            <a:r>
              <a:rPr lang="en-GB" dirty="0" smtClean="0">
                <a:latin typeface="+mn-lt"/>
                <a:hlinkClick r:id="rId3"/>
              </a:rPr>
              <a:t>Foster &amp; </a:t>
            </a:r>
            <a:r>
              <a:rPr lang="en-GB" dirty="0" err="1" smtClean="0">
                <a:latin typeface="+mn-lt"/>
                <a:hlinkClick r:id="rId3"/>
              </a:rPr>
              <a:t>Rahmstorf</a:t>
            </a:r>
            <a:r>
              <a:rPr lang="en-GB" dirty="0" smtClean="0">
                <a:latin typeface="+mn-lt"/>
                <a:hlinkClick r:id="rId3"/>
              </a:rPr>
              <a:t> (2012) Environ. Res. </a:t>
            </a:r>
            <a:r>
              <a:rPr lang="en-GB" dirty="0" err="1" smtClean="0">
                <a:latin typeface="+mn-lt"/>
                <a:hlinkClick r:id="rId3"/>
              </a:rPr>
              <a:t>Lett</a:t>
            </a:r>
            <a:r>
              <a:rPr lang="en-GB" dirty="0" smtClean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pic>
        <p:nvPicPr>
          <p:cNvPr id="1028" name="Picture 4" descr="http://www.skepticalscience.com/graphics/Escalator_2012_50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824522" cy="26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436096" y="4293096"/>
            <a:ext cx="3240360" cy="216024"/>
          </a:xfrm>
          <a:prstGeom prst="rect">
            <a:avLst/>
          </a:prstGeom>
          <a:solidFill>
            <a:schemeClr val="bg1"/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98884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But why have there been more La </a:t>
            </a:r>
            <a:r>
              <a:rPr lang="en-GB" sz="2000" dirty="0" err="1" smtClean="0">
                <a:latin typeface="+mn-lt"/>
              </a:rPr>
              <a:t>Niñas</a:t>
            </a:r>
            <a:r>
              <a:rPr lang="en-GB" sz="2000" dirty="0" smtClean="0">
                <a:latin typeface="+mn-lt"/>
              </a:rPr>
              <a:t> recently and hasn’t the slowdown in surface warming lasted a long time?</a:t>
            </a:r>
            <a:endParaRPr lang="en-GB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2930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graph for animation…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2060"/>
                </a:solidFill>
              </a:rPr>
              <a:t>Is the temperature record wrong or are computer models inaccurate?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558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39952" y="2708920"/>
            <a:ext cx="1944216" cy="1080120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GB" sz="8600">
              <a:solidFill>
                <a:srgbClr val="FFFFFF"/>
              </a:solidFill>
              <a:latin typeface="Rdg Vesta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228184" y="1628800"/>
            <a:ext cx="0" cy="16201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16216" y="1268760"/>
            <a:ext cx="2304256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Can comparisons tell us about how sensitive climate is to radiative forcing? e.g. </a:t>
            </a:r>
            <a:r>
              <a:rPr lang="en-GB" sz="2000" dirty="0" smtClean="0">
                <a:latin typeface="+mn-lt"/>
                <a:hlinkClick r:id="rId3"/>
              </a:rPr>
              <a:t>Otto et al. (2013) </a:t>
            </a:r>
            <a:r>
              <a:rPr lang="en-GB" dirty="0" smtClean="0">
                <a:latin typeface="+mn-lt"/>
                <a:hlinkClick r:id="rId3"/>
              </a:rPr>
              <a:t>Nature </a:t>
            </a:r>
            <a:r>
              <a:rPr lang="en-GB" dirty="0" err="1" smtClean="0">
                <a:latin typeface="+mn-lt"/>
                <a:hlinkClick r:id="rId3"/>
              </a:rPr>
              <a:t>Geosci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040" y="3429000"/>
            <a:ext cx="230425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Spatial infilling of data gaps influences trends in surface temperature (</a:t>
            </a:r>
            <a:r>
              <a:rPr lang="en-GB" sz="2000" dirty="0" err="1" smtClean="0">
                <a:latin typeface="+mn-lt"/>
                <a:hlinkClick r:id="rId4"/>
              </a:rPr>
              <a:t>Cowtan</a:t>
            </a:r>
            <a:r>
              <a:rPr lang="en-GB" sz="2000" dirty="0" smtClean="0">
                <a:latin typeface="+mn-lt"/>
                <a:hlinkClick r:id="rId4"/>
              </a:rPr>
              <a:t> </a:t>
            </a:r>
            <a:r>
              <a:rPr lang="en-GB" sz="2000" dirty="0">
                <a:latin typeface="+mn-lt"/>
                <a:hlinkClick r:id="rId4"/>
              </a:rPr>
              <a:t>&amp;</a:t>
            </a:r>
            <a:r>
              <a:rPr lang="en-GB" sz="2000" dirty="0" smtClean="0">
                <a:latin typeface="+mn-lt"/>
                <a:hlinkClick r:id="rId4"/>
              </a:rPr>
              <a:t> Way, 2013 QJRMS</a:t>
            </a:r>
            <a:r>
              <a:rPr lang="en-GB" sz="2000" dirty="0" smtClean="0">
                <a:latin typeface="+mn-lt"/>
              </a:rPr>
              <a:t>) and ocean heat content (</a:t>
            </a:r>
            <a:r>
              <a:rPr lang="en-GB" sz="2000" dirty="0" smtClean="0">
                <a:latin typeface="+mn-lt"/>
                <a:hlinkClick r:id="rId5"/>
              </a:rPr>
              <a:t>Lyman &amp; Johnson 2014 J. </a:t>
            </a:r>
            <a:r>
              <a:rPr lang="en-GB" sz="2000" dirty="0" err="1" smtClean="0">
                <a:latin typeface="+mn-lt"/>
                <a:hlinkClick r:id="rId5"/>
              </a:rPr>
              <a:t>Clim</a:t>
            </a:r>
            <a:r>
              <a:rPr lang="en-GB" sz="2000" dirty="0" smtClean="0">
                <a:latin typeface="+mn-lt"/>
                <a:hlinkClick r:id="rId5"/>
              </a:rPr>
              <a:t>.) </a:t>
            </a:r>
            <a:endParaRPr lang="en-GB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940152" y="3645024"/>
            <a:ext cx="57488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9552" y="5805264"/>
            <a:ext cx="518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Research in </a:t>
            </a:r>
            <a:r>
              <a:rPr lang="en-GB" sz="2000" dirty="0" smtClean="0">
                <a:latin typeface="+mn-lt"/>
                <a:hlinkClick r:id="rId6"/>
              </a:rPr>
              <a:t>DEEP-C project </a:t>
            </a:r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(Reading</a:t>
            </a:r>
            <a:r>
              <a:rPr lang="en-GB" sz="2000" dirty="0">
                <a:latin typeface="+mn-lt"/>
              </a:rPr>
              <a:t>, NOC-Southampton &amp; </a:t>
            </a:r>
            <a:r>
              <a:rPr lang="en-GB" sz="2000" dirty="0" smtClean="0">
                <a:latin typeface="+mn-lt"/>
              </a:rPr>
              <a:t>Met Office)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7" y="479715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Graph by </a:t>
            </a:r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una Loa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2" y="2708920"/>
            <a:ext cx="43797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4824462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99"/>
                </a:solidFill>
              </a:rPr>
              <a:t>“</a:t>
            </a:r>
            <a:r>
              <a:rPr lang="en-GB" dirty="0" err="1" smtClean="0">
                <a:solidFill>
                  <a:srgbClr val="006699"/>
                </a:solidFill>
              </a:rPr>
              <a:t>Radiative</a:t>
            </a:r>
            <a:r>
              <a:rPr lang="en-GB" dirty="0" smtClean="0">
                <a:solidFill>
                  <a:srgbClr val="006699"/>
                </a:solidFill>
              </a:rPr>
              <a:t> forcing” </a:t>
            </a:r>
            <a:br>
              <a:rPr lang="en-GB" dirty="0" smtClean="0">
                <a:solidFill>
                  <a:srgbClr val="006699"/>
                </a:solidFill>
              </a:rPr>
            </a:br>
            <a:r>
              <a:rPr lang="en-GB" dirty="0" smtClean="0">
                <a:solidFill>
                  <a:srgbClr val="006699"/>
                </a:solidFill>
              </a:rPr>
              <a:t>of climate</a:t>
            </a:r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916832"/>
            <a:ext cx="4405195" cy="4343400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Increased concentrations of greenhouse gases heat planet by reducing the efficiency at which Earth can cool to space 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More small pollutant particles (aerosols) can cool the planet by reflecting sunlight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If more energy is arriving than is leaving the planet should heat up…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4D-2272-47F7-8969-DDDA77676334}" type="slidenum">
              <a:rPr lang="en-GB" smtClean="0">
                <a:solidFill>
                  <a:srgbClr val="FFFFFF"/>
                </a:solidFill>
              </a:rPr>
              <a:pPr/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3"/>
            <a:ext cx="2721903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06699"/>
                </a:solidFill>
              </a:rPr>
              <a:t>Have other factors offset </a:t>
            </a:r>
            <a:br>
              <a:rPr lang="en-GB" sz="4000" dirty="0" smtClean="0">
                <a:solidFill>
                  <a:srgbClr val="006699"/>
                </a:solidFill>
              </a:rPr>
            </a:br>
            <a:r>
              <a:rPr lang="en-GB" sz="4000" dirty="0" smtClean="0">
                <a:solidFill>
                  <a:srgbClr val="006699"/>
                </a:solidFill>
              </a:rPr>
              <a:t>warming from greenhouse gases?</a:t>
            </a:r>
            <a:endParaRPr lang="en-GB" sz="4000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6264622" cy="4343400"/>
          </a:xfrm>
        </p:spPr>
        <p:txBody>
          <a:bodyPr/>
          <a:lstStyle/>
          <a:p>
            <a:r>
              <a:rPr lang="en-GB" sz="2800" dirty="0" smtClean="0"/>
              <a:t>The sun has weakened in the 2000s </a:t>
            </a:r>
          </a:p>
          <a:p>
            <a:r>
              <a:rPr lang="en-GB" sz="2800" dirty="0" smtClean="0"/>
              <a:t>There were a series of small volcanic eruptions causing reflection of sunlight</a:t>
            </a:r>
          </a:p>
          <a:p>
            <a:r>
              <a:rPr lang="en-GB" sz="2800" dirty="0" smtClean="0"/>
              <a:t>Particle pollution from Asia, changes in stratosphere water vapour, changes in Methane and sampling of temperature observations may also be important</a:t>
            </a:r>
          </a:p>
          <a:p>
            <a:endParaRPr lang="en-GB" sz="1200" dirty="0" smtClean="0"/>
          </a:p>
          <a:p>
            <a:r>
              <a:rPr lang="en-GB" sz="2800" dirty="0"/>
              <a:t>N</a:t>
            </a:r>
            <a:r>
              <a:rPr lang="en-GB" sz="2800" dirty="0" smtClean="0"/>
              <a:t>atural chaotic fluctuations </a:t>
            </a:r>
            <a:r>
              <a:rPr lang="en-GB" sz="2800" dirty="0"/>
              <a:t>in the ocean </a:t>
            </a:r>
            <a:r>
              <a:rPr lang="en-GB" sz="2800" dirty="0" smtClean="0"/>
              <a:t>appear to </a:t>
            </a:r>
            <a:r>
              <a:rPr lang="en-GB" sz="2800" dirty="0"/>
              <a:t>play an important role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4D-2272-47F7-8969-DDDA77676334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37092" b="27346"/>
          <a:stretch/>
        </p:blipFill>
        <p:spPr bwMode="auto">
          <a:xfrm>
            <a:off x="7092280" y="3583206"/>
            <a:ext cx="17718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1" r="-1263" b="-3511"/>
          <a:stretch/>
        </p:blipFill>
        <p:spPr bwMode="auto">
          <a:xfrm>
            <a:off x="7092280" y="5095374"/>
            <a:ext cx="1801816" cy="14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noaa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97" y="1730430"/>
            <a:ext cx="1745117" cy="1708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sz="4000" dirty="0" smtClean="0">
                <a:solidFill>
                  <a:srgbClr val="1861F4"/>
                </a:solidFill>
              </a:rPr>
              <a:t>Changes in radiative forcing since 1750</a:t>
            </a:r>
            <a:endParaRPr lang="en-GB" sz="4000" dirty="0">
              <a:solidFill>
                <a:srgbClr val="1861F4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185"/>
            <a:ext cx="9144000" cy="55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157753"/>
            <a:ext cx="903649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 algn="r" eaLnBrk="1" hangingPunct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Methane: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prstClr val="black"/>
                </a:solidFill>
                <a:latin typeface="+mn-lt"/>
                <a:hlinkClick r:id="rId3"/>
              </a:rPr>
              <a:t>Nisbet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hlinkClick r:id="rId3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+mn-lt"/>
                <a:hlinkClick r:id="rId3"/>
              </a:rPr>
              <a:t>et al. (2014) Science 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 marL="342900" indent="-342900" algn="r" eaLnBrk="1" hangingPunct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Strat.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Water 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Vapour: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hlinkClick r:id="rId4"/>
              </a:rPr>
              <a:t>Solomon et al. (2010) Science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;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a-DK" sz="1800" u="sng" dirty="0" smtClean="0">
                <a:latin typeface="+mn-lt"/>
                <a:hlinkClick r:id="rId5"/>
              </a:rPr>
              <a:t>Hegglin </a:t>
            </a:r>
            <a:r>
              <a:rPr lang="da-DK" sz="1800" u="sng" dirty="0">
                <a:latin typeface="+mn-lt"/>
                <a:hlinkClick r:id="rId5"/>
              </a:rPr>
              <a:t>et al. (2014) </a:t>
            </a:r>
            <a:r>
              <a:rPr lang="da-DK" sz="1800" u="sng" dirty="0" smtClean="0">
                <a:latin typeface="+mn-lt"/>
                <a:hlinkClick r:id="rId5"/>
              </a:rPr>
              <a:t>Nature </a:t>
            </a:r>
            <a:r>
              <a:rPr lang="da-DK" sz="1800" u="sng" dirty="0">
                <a:latin typeface="+mn-lt"/>
                <a:hlinkClick r:id="rId5"/>
              </a:rPr>
              <a:t>Geosci.</a:t>
            </a:r>
            <a:r>
              <a:rPr lang="da-DK" sz="1800" dirty="0">
                <a:latin typeface="+mn-lt"/>
              </a:rPr>
              <a:t>: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04248" y="1772816"/>
            <a:ext cx="576064" cy="36004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87624" y="2348880"/>
            <a:ext cx="1512168" cy="360040"/>
          </a:xfrm>
          <a:prstGeom prst="ellipse">
            <a:avLst/>
          </a:prstGeom>
          <a:noFill/>
          <a:ln w="25400" cap="flat" cmpd="sng" algn="ctr">
            <a:solidFill>
              <a:srgbClr val="A4620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 descr="Methane _Nisbet Et Al (201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53" y="2773872"/>
            <a:ext cx="3102312" cy="22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1187624" y="1772816"/>
            <a:ext cx="1512168" cy="36004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0496" y="501317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+mn-lt"/>
                <a:hlinkClick r:id="rId7"/>
              </a:rPr>
              <a:t>IPCC (2013) Figure </a:t>
            </a:r>
            <a:r>
              <a:rPr lang="en-GB" sz="2400" dirty="0" smtClean="0">
                <a:solidFill>
                  <a:prstClr val="black"/>
                </a:solidFill>
                <a:latin typeface="+mn-lt"/>
                <a:hlinkClick r:id="rId7"/>
              </a:rPr>
              <a:t>8.18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14" name="Picture 2" descr="http://www.skepticalscience.com/images/Radiative_Forcing_Vapo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2906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800000" y="1196752"/>
            <a:ext cx="4428184" cy="16921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248000" y="1196752"/>
            <a:ext cx="2556248" cy="1692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419872" y="2888940"/>
            <a:ext cx="828128" cy="1404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053400" y="2888940"/>
            <a:ext cx="746600" cy="1404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02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268144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99"/>
                </a:solidFill>
              </a:rPr>
              <a:t>Weaker Solar Output?</a:t>
            </a:r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946023"/>
            <a:ext cx="76328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u="sng" dirty="0" smtClean="0">
                <a:hlinkClick r:id="rId2"/>
              </a:rPr>
              <a:t>Hansen et al. (2013) PLOSONE</a:t>
            </a:r>
            <a:r>
              <a:rPr lang="en-GB" u="sng" dirty="0" smtClean="0"/>
              <a:t>; </a:t>
            </a:r>
            <a:r>
              <a:rPr lang="en-GB" dirty="0" smtClean="0"/>
              <a:t>see also </a:t>
            </a:r>
            <a:r>
              <a:rPr lang="en-GB" dirty="0" smtClean="0">
                <a:hlinkClick r:id="rId3"/>
              </a:rPr>
              <a:t>Kaufmann et al. (2011) PNAS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8287069" y="2280662"/>
            <a:ext cx="0" cy="13698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323581" y="2570435"/>
            <a:ext cx="85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>
                <a:latin typeface="+mn-lt"/>
              </a:rPr>
              <a:t>0.5 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14" name="Picture 6" descr="noaa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6331"/>
            <a:ext cx="1376614" cy="1347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90602" y="1127646"/>
            <a:ext cx="6561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IPCC: </a:t>
            </a:r>
            <a:r>
              <a:rPr lang="en-GB" sz="3200" dirty="0" smtClean="0">
                <a:latin typeface="+mn-lt"/>
              </a:rPr>
              <a:t>Solar Radiative Forcing change of  –0.04 Wm</a:t>
            </a:r>
            <a:r>
              <a:rPr lang="en-GB" sz="3200" baseline="30000" dirty="0" smtClean="0">
                <a:latin typeface="+mn-lt"/>
              </a:rPr>
              <a:t>-2</a:t>
            </a:r>
            <a:r>
              <a:rPr lang="en-GB" sz="3200" dirty="0" smtClean="0">
                <a:latin typeface="+mn-lt"/>
              </a:rPr>
              <a:t>  from 1986 to 2008</a:t>
            </a:r>
            <a:endParaRPr lang="en-GB" sz="3200" dirty="0">
              <a:latin typeface="+mn-lt"/>
            </a:endParaRPr>
          </a:p>
        </p:txBody>
      </p:sp>
      <p:pic>
        <p:nvPicPr>
          <p:cNvPr id="2054" name="Picture 6" descr="Left scale is the energy passing through an area perpendicular to Sun-Earth line. Averaged over Earth’s surface the absorbed solar energy is ~240 W/m2, so the full amplitude of measured solar variability is ~0.25 W/m2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7"/>
          <a:stretch/>
        </p:blipFill>
        <p:spPr bwMode="auto">
          <a:xfrm>
            <a:off x="31143" y="2280663"/>
            <a:ext cx="9112858" cy="36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09613" y="2564904"/>
            <a:ext cx="1152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Solar Radiative </a:t>
            </a:r>
            <a:r>
              <a:rPr lang="en-GB" dirty="0"/>
              <a:t>Forcing</a:t>
            </a:r>
          </a:p>
        </p:txBody>
      </p:sp>
    </p:spTree>
    <p:extLst>
      <p:ext uri="{BB962C8B-B14F-4D97-AF65-F5344CB8AC3E}">
        <p14:creationId xmlns:p14="http://schemas.microsoft.com/office/powerpoint/2010/main" val="12674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arychev 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78" y="188935"/>
            <a:ext cx="3477677" cy="23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onlinelibrary.wiley.com/store/10.1002/grl.50156/asset/image_n/grl50156-fig-0002.png?v=1&amp;t=hs7c7xa9&amp;s=d9eb22b8913b7d0f344019e982e3059fb17b5d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29067"/>
            <a:ext cx="2743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matechange2013.org/images/figures/WGI_AR5_Fig8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744572" cy="40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0"/>
          <a:stretch/>
        </p:blipFill>
        <p:spPr bwMode="auto">
          <a:xfrm>
            <a:off x="5720975" y="2854998"/>
            <a:ext cx="3218326" cy="19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826767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Cooling from small volcanos?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3848" y="4149080"/>
            <a:ext cx="2736304" cy="13586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utoShape 4" descr="http://onlinelibrary.wiley.com/store/10.1002/grl.50156/asset/image_n/grl50156-fig-0001.png?v=1&amp;t=hs7c7x90&amp;s=45e26d6c1572fd1723f3aedf37d3d936c3fae5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://onlinelibrary.wiley.com/store/10.1002/grl.50156/asset/image_n/grl50156-fig-0001.png?v=1&amp;t=hs7c7x90&amp;s=45e26d6c1572fd1723f3aedf37d3d936c3fae58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://onlinelibrary.wiley.com/store/10.1002/grl.50156/asset/image_n/grl50156-fig-0001.png?v=1&amp;t=hs7c7x90&amp;s=45e26d6c1572fd1723f3aedf37d3d936c3fae58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7974" y="5805264"/>
            <a:ext cx="864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by </a:t>
            </a:r>
            <a:r>
              <a:rPr lang="en-GB" dirty="0" smtClean="0">
                <a:hlinkClick r:id="rId6"/>
              </a:rPr>
              <a:t>Solomon et al. (2011) Science</a:t>
            </a:r>
            <a:r>
              <a:rPr lang="en-GB" dirty="0" smtClean="0"/>
              <a:t>; </a:t>
            </a:r>
            <a:r>
              <a:rPr lang="en-GB" dirty="0" smtClean="0">
                <a:hlinkClick r:id="rId7"/>
              </a:rPr>
              <a:t>Vernier et al. (2011) GRL</a:t>
            </a:r>
            <a:r>
              <a:rPr lang="en-GB" dirty="0" smtClean="0"/>
              <a:t>; </a:t>
            </a:r>
            <a:r>
              <a:rPr lang="en-GB" dirty="0" smtClean="0">
                <a:hlinkClick r:id="rId8"/>
              </a:rPr>
              <a:t>Fyfe et al. (2013) GRL</a:t>
            </a:r>
            <a:r>
              <a:rPr lang="en-GB" dirty="0" smtClean="0"/>
              <a:t>; </a:t>
            </a:r>
            <a:r>
              <a:rPr lang="en-GB" dirty="0" smtClean="0">
                <a:hlinkClick r:id="rId9"/>
              </a:rPr>
              <a:t>Schmidt et al. (2014) Nature </a:t>
            </a:r>
            <a:r>
              <a:rPr lang="en-GB" dirty="0" err="1" smtClean="0">
                <a:hlinkClick r:id="rId9"/>
              </a:rPr>
              <a:t>Geosci</a:t>
            </a:r>
            <a:r>
              <a:rPr lang="en-GB" dirty="0" smtClean="0"/>
              <a:t>; </a:t>
            </a:r>
            <a:r>
              <a:rPr lang="en-GB" dirty="0" smtClean="0">
                <a:hlinkClick r:id="rId10"/>
              </a:rPr>
              <a:t>Santer et al. (2014) Nature </a:t>
            </a:r>
            <a:r>
              <a:rPr lang="en-GB" dirty="0" err="1" smtClean="0">
                <a:hlinkClick r:id="rId10"/>
              </a:rPr>
              <a:t>Geosci</a:t>
            </a:r>
            <a:r>
              <a:rPr lang="en-GB" dirty="0" smtClean="0">
                <a:hlinkClick r:id="rId10"/>
              </a:rPr>
              <a:t>.</a:t>
            </a:r>
            <a:r>
              <a:rPr lang="en-GB" dirty="0" smtClean="0"/>
              <a:t>;</a:t>
            </a:r>
            <a:r>
              <a:rPr lang="da-DK" b="1" u="sng" dirty="0">
                <a:hlinkClick r:id="rId11"/>
              </a:rPr>
              <a:t> </a:t>
            </a:r>
            <a:r>
              <a:rPr lang="da-DK" u="sng" dirty="0">
                <a:hlinkClick r:id="rId11"/>
              </a:rPr>
              <a:t>Ridley et al. (2014) GRL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6379" y="4797152"/>
            <a:ext cx="26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El </a:t>
            </a:r>
            <a:r>
              <a:rPr lang="en-GB" dirty="0" err="1" smtClean="0"/>
              <a:t>Chichon</a:t>
            </a:r>
            <a:r>
              <a:rPr lang="en-GB" dirty="0" smtClean="0"/>
              <a:t>      Pinatubo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291916"/>
            <a:ext cx="26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IPCC (2013) Fig. 8.13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18" y="477483"/>
            <a:ext cx="7579522" cy="791277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Calibri" pitchFamily="34" charset="0"/>
              </a:rPr>
              <a:t>Has global warming stopped?</a:t>
            </a:r>
          </a:p>
        </p:txBody>
      </p:sp>
      <p:pic>
        <p:nvPicPr>
          <p:cNvPr id="1026" name="Picture 2" descr="http://www.carbonbrief.org/media/157445/dr_greenswindle_499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480720" cy="43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874532"/>
            <a:ext cx="432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hlinkClick r:id="rId3"/>
              </a:rPr>
              <a:t>Mail on Sunday 16</a:t>
            </a:r>
            <a:r>
              <a:rPr lang="en-GB" baseline="30000" dirty="0" smtClean="0">
                <a:hlinkClick r:id="rId3"/>
              </a:rPr>
              <a:t>th</a:t>
            </a:r>
            <a:r>
              <a:rPr lang="en-GB" dirty="0" smtClean="0">
                <a:hlinkClick r:id="rId3"/>
              </a:rPr>
              <a:t> March 2013</a:t>
            </a:r>
            <a:endParaRPr lang="en-GB" dirty="0"/>
          </a:p>
        </p:txBody>
      </p:sp>
      <p:pic>
        <p:nvPicPr>
          <p:cNvPr id="8194" name="Picture 2" descr="http://www.carbonbrief.org/umbraco/ImageGen.ashx?image=/media/157515/dr_greenswindl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92" y="4403972"/>
            <a:ext cx="3309064" cy="20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Has </a:t>
            </a:r>
            <a:r>
              <a:rPr lang="en-GB" sz="3600" dirty="0">
                <a:solidFill>
                  <a:srgbClr val="002060"/>
                </a:solidFill>
              </a:rPr>
              <a:t>i</a:t>
            </a:r>
            <a:r>
              <a:rPr lang="en-GB" sz="3600" dirty="0" smtClean="0">
                <a:solidFill>
                  <a:srgbClr val="002060"/>
                </a:solidFill>
              </a:rPr>
              <a:t>ncreased </a:t>
            </a:r>
            <a:r>
              <a:rPr lang="en-GB" sz="3600" dirty="0">
                <a:solidFill>
                  <a:srgbClr val="002060"/>
                </a:solidFill>
              </a:rPr>
              <a:t>a</a:t>
            </a:r>
            <a:r>
              <a:rPr lang="en-GB" sz="3600" dirty="0" smtClean="0">
                <a:solidFill>
                  <a:srgbClr val="002060"/>
                </a:solidFill>
              </a:rPr>
              <a:t>erosol pollution </a:t>
            </a:r>
            <a:r>
              <a:rPr lang="en-GB" sz="3600" dirty="0" err="1" smtClean="0">
                <a:solidFill>
                  <a:srgbClr val="002060"/>
                </a:solidFill>
              </a:rPr>
              <a:t>refelected</a:t>
            </a:r>
            <a:r>
              <a:rPr lang="en-GB" sz="3600" dirty="0" smtClean="0">
                <a:solidFill>
                  <a:srgbClr val="002060"/>
                </a:solidFill>
              </a:rPr>
              <a:t> more sunlight back to space ?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g.timeinc.net/time/daily/2009/0901/360_browncloud_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95" y="1484784"/>
            <a:ext cx="46330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8851" y="4134485"/>
            <a:ext cx="26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ALEX HOFFORD / EPA</a:t>
            </a:r>
          </a:p>
        </p:txBody>
      </p:sp>
      <p:pic>
        <p:nvPicPr>
          <p:cNvPr id="1028" name="Picture 4" descr="The average trend in clear-sky radiative forcing as a function of cloud fraction at that location and seas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9" b="50000"/>
          <a:stretch/>
        </p:blipFill>
        <p:spPr bwMode="auto">
          <a:xfrm>
            <a:off x="251520" y="3958826"/>
            <a:ext cx="4264209" cy="25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700808"/>
            <a:ext cx="3710759" cy="15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/>
              <a:t>Increased Asian aerosol offset by decreases elsewhere – little change in 2000s: </a:t>
            </a:r>
            <a:r>
              <a:rPr lang="en-GB" sz="2400" kern="0" dirty="0" smtClean="0">
                <a:hlinkClick r:id="rId4"/>
              </a:rPr>
              <a:t>Murphy (2013) Nature </a:t>
            </a:r>
            <a:r>
              <a:rPr lang="en-GB" sz="2400" kern="0" dirty="0" err="1" smtClean="0">
                <a:hlinkClick r:id="rId4"/>
              </a:rPr>
              <a:t>Geosci</a:t>
            </a:r>
            <a:r>
              <a:rPr lang="en-GB" sz="2400" kern="0" dirty="0" smtClean="0"/>
              <a:t> (below)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3547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06699"/>
                </a:solidFill>
              </a:rPr>
              <a:t>What explains the hiatus?</a:t>
            </a:r>
            <a:endParaRPr lang="en-GB" sz="4000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6264622" cy="4343400"/>
          </a:xfrm>
        </p:spPr>
        <p:txBody>
          <a:bodyPr/>
          <a:lstStyle/>
          <a:p>
            <a:r>
              <a:rPr lang="en-GB" sz="2800" dirty="0" smtClean="0"/>
              <a:t>The sun weakened in the 2000s </a:t>
            </a:r>
          </a:p>
          <a:p>
            <a:r>
              <a:rPr lang="en-GB" sz="2800" dirty="0" smtClean="0"/>
              <a:t>There were a series of small volcanic eruptions causing reflection of sunlight</a:t>
            </a:r>
          </a:p>
          <a:p>
            <a:r>
              <a:rPr lang="en-GB" sz="2800" dirty="0" smtClean="0"/>
              <a:t>Particle pollution from Asia, changes in stratosphere water vapour, changes in Methane and sampling of temperature observations may also contribute</a:t>
            </a:r>
          </a:p>
          <a:p>
            <a:endParaRPr lang="en-GB" sz="1200" dirty="0" smtClean="0"/>
          </a:p>
          <a:p>
            <a:r>
              <a:rPr lang="en-GB" sz="2800" dirty="0"/>
              <a:t>N</a:t>
            </a:r>
            <a:r>
              <a:rPr lang="en-GB" sz="2800" dirty="0" smtClean="0"/>
              <a:t>atural chaotic fluctuations </a:t>
            </a:r>
            <a:r>
              <a:rPr lang="en-GB" sz="2800" dirty="0"/>
              <a:t>in the ocean </a:t>
            </a:r>
            <a:r>
              <a:rPr lang="en-GB" sz="2800" dirty="0" smtClean="0"/>
              <a:t>appear to </a:t>
            </a:r>
            <a:r>
              <a:rPr lang="en-GB" sz="2800" dirty="0"/>
              <a:t>play an important role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4D-2272-47F7-8969-DDDA77676334}" type="slidenum">
              <a:rPr lang="en-GB" smtClean="0">
                <a:solidFill>
                  <a:srgbClr val="FFFFFF"/>
                </a:solidFill>
              </a:rPr>
              <a:pPr/>
              <a:t>21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37092" b="27346"/>
          <a:stretch/>
        </p:blipFill>
        <p:spPr bwMode="auto">
          <a:xfrm>
            <a:off x="7092280" y="3583206"/>
            <a:ext cx="17718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1" r="-1263" b="-3511"/>
          <a:stretch/>
        </p:blipFill>
        <p:spPr bwMode="auto">
          <a:xfrm>
            <a:off x="7092280" y="5095374"/>
            <a:ext cx="1801816" cy="14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noaa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97" y="1730430"/>
            <a:ext cx="1745117" cy="1708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t.reading.ac.uk/~sgs02rpa/CONTED/Heating-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7776864" cy="54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480720" cy="1152128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Heating of Earth continues…</a:t>
            </a:r>
            <a:br>
              <a:rPr lang="en-GB" sz="3600" dirty="0" smtClean="0">
                <a:solidFill>
                  <a:srgbClr val="0070C0"/>
                </a:solidFill>
              </a:rPr>
            </a:b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367017"/>
            <a:ext cx="66031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Arial" pitchFamily="34" charset="0"/>
                <a:cs typeface="Arial" pitchFamily="34" charset="0"/>
                <a:hlinkClick r:id="rId3"/>
              </a:rPr>
              <a:t>Loeb et al. (2012) Nat. </a:t>
            </a:r>
            <a:r>
              <a:rPr lang="en-GB" sz="2000" dirty="0" err="1">
                <a:latin typeface="Arial" pitchFamily="34" charset="0"/>
                <a:cs typeface="Arial" pitchFamily="34" charset="0"/>
                <a:hlinkClick r:id="rId3"/>
              </a:rPr>
              <a:t>Geosci</a:t>
            </a:r>
            <a:r>
              <a:rPr lang="en-GB" sz="2000" dirty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2000" dirty="0" smtClean="0">
                <a:hlinkClick r:id="rId4"/>
              </a:rPr>
              <a:t>Allan et al. (2014) GRL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012666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1" y="1012666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7030A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696445" y="1476000"/>
            <a:ext cx="342910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148064" y="1476000"/>
            <a:ext cx="30027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33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/>
          <a:p>
            <a:r>
              <a:rPr lang="en-GB" sz="2800" dirty="0">
                <a:solidFill>
                  <a:srgbClr val="002060"/>
                </a:solidFill>
              </a:rPr>
              <a:t>C</a:t>
            </a:r>
            <a:r>
              <a:rPr lang="en-GB" sz="2800" dirty="0" smtClean="0">
                <a:solidFill>
                  <a:srgbClr val="002060"/>
                </a:solidFill>
              </a:rPr>
              <a:t>haotic ocean fluctuations have contributed to the hiatus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4D-2272-47F7-8969-DDDA77676334}" type="slidenum">
              <a:rPr lang="en-GB" smtClean="0">
                <a:solidFill>
                  <a:srgbClr val="FFFFFF"/>
                </a:solidFill>
              </a:rPr>
              <a:pPr/>
              <a:t>23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www.met.reading.ac.uk/~sgs02rpa/MISC/SMC_Slowdown_carto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15399" r="6826" b="5589"/>
          <a:stretch/>
        </p:blipFill>
        <p:spPr bwMode="auto">
          <a:xfrm>
            <a:off x="971600" y="980727"/>
            <a:ext cx="691276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Increased heat flux to deeper layers of the ocean: </a:t>
            </a:r>
            <a:r>
              <a:rPr lang="en-GB" dirty="0" smtClean="0">
                <a:hlinkClick r:id="rId3"/>
              </a:rPr>
              <a:t>Watanabe et al. (2013) GRL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Balmaseda et al. (2013) GRL</a:t>
            </a:r>
            <a:r>
              <a:rPr lang="en-GB" dirty="0" smtClean="0"/>
              <a:t>; </a:t>
            </a:r>
            <a:r>
              <a:rPr lang="en-GB" dirty="0" smtClean="0">
                <a:hlinkClick r:id="rId5"/>
              </a:rPr>
              <a:t>Trenberth et al. (2014) J. Climate</a:t>
            </a:r>
            <a:r>
              <a:rPr lang="en-GB" dirty="0" smtClean="0"/>
              <a:t> ; </a:t>
            </a:r>
            <a:r>
              <a:rPr lang="en-GB" dirty="0">
                <a:hlinkClick r:id="rId6"/>
              </a:rPr>
              <a:t>Merrifield (2010) J. Climate</a:t>
            </a:r>
            <a:r>
              <a:rPr lang="en-GB" dirty="0"/>
              <a:t>; </a:t>
            </a:r>
            <a:r>
              <a:rPr lang="en-GB" dirty="0" err="1">
                <a:hlinkClick r:id="rId7"/>
              </a:rPr>
              <a:t>Sohn</a:t>
            </a:r>
            <a:r>
              <a:rPr lang="en-GB" dirty="0">
                <a:hlinkClick r:id="rId7"/>
              </a:rPr>
              <a:t> et al. (2013) </a:t>
            </a:r>
            <a:r>
              <a:rPr lang="en-GB" dirty="0" err="1">
                <a:hlinkClick r:id="rId7"/>
              </a:rPr>
              <a:t>Clim</a:t>
            </a:r>
            <a:r>
              <a:rPr lang="en-GB" dirty="0">
                <a:hlinkClick r:id="rId7"/>
              </a:rPr>
              <a:t>. </a:t>
            </a:r>
            <a:r>
              <a:rPr lang="en-GB" dirty="0" err="1">
                <a:hlinkClick r:id="rId7"/>
              </a:rPr>
              <a:t>Dyn</a:t>
            </a:r>
            <a:r>
              <a:rPr lang="en-GB" dirty="0"/>
              <a:t>.; </a:t>
            </a:r>
            <a:r>
              <a:rPr lang="en-GB" dirty="0" err="1">
                <a:hlinkClick r:id="rId8"/>
              </a:rPr>
              <a:t>L’Heureux</a:t>
            </a:r>
            <a:r>
              <a:rPr lang="en-GB" dirty="0">
                <a:hlinkClick r:id="rId8"/>
              </a:rPr>
              <a:t> et al. (2013) Nature Climate Change</a:t>
            </a:r>
            <a:r>
              <a:rPr lang="en-GB" dirty="0"/>
              <a:t>; </a:t>
            </a:r>
            <a:r>
              <a:rPr lang="en-GB" dirty="0" err="1">
                <a:hlinkClick r:id="rId9"/>
              </a:rPr>
              <a:t>Kosaka</a:t>
            </a:r>
            <a:r>
              <a:rPr lang="en-GB" dirty="0">
                <a:hlinkClick r:id="rId9"/>
              </a:rPr>
              <a:t> and </a:t>
            </a:r>
            <a:r>
              <a:rPr lang="en-GB" dirty="0" err="1">
                <a:hlinkClick r:id="rId9"/>
              </a:rPr>
              <a:t>Xie</a:t>
            </a:r>
            <a:r>
              <a:rPr lang="en-GB" dirty="0">
                <a:hlinkClick r:id="rId9"/>
              </a:rPr>
              <a:t> (2013) Nature</a:t>
            </a:r>
            <a:r>
              <a:rPr lang="en-GB" dirty="0"/>
              <a:t>; </a:t>
            </a:r>
            <a:r>
              <a:rPr lang="en-GB" dirty="0">
                <a:hlinkClick r:id="rId10"/>
              </a:rPr>
              <a:t>England et al. (2014) Nature Climate Change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Mechanisms of ocean variability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GB" sz="2800" dirty="0" smtClean="0"/>
              <a:t>Pacific Decadal Variability Pattern</a:t>
            </a:r>
          </a:p>
          <a:p>
            <a:r>
              <a:rPr lang="en-GB" sz="2800" dirty="0" smtClean="0"/>
              <a:t>Is Atlantic driving Pacific changes?</a:t>
            </a:r>
          </a:p>
          <a:p>
            <a:r>
              <a:rPr lang="en-GB" sz="2800" dirty="0" smtClean="0"/>
              <a:t>Atlantic circulation salinity feedback? </a:t>
            </a:r>
            <a:r>
              <a:rPr lang="en-GB" sz="2400" dirty="0" smtClean="0"/>
              <a:t>(</a:t>
            </a:r>
            <a:r>
              <a:rPr lang="en-GB" sz="2400" dirty="0">
                <a:hlinkClick r:id="rId2"/>
              </a:rPr>
              <a:t>Chen &amp; Tung </a:t>
            </a:r>
            <a:r>
              <a:rPr lang="en-GB" sz="2400" dirty="0" smtClean="0">
                <a:hlinkClick r:id="rId2"/>
              </a:rPr>
              <a:t>2014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4598450" y="3446605"/>
            <a:ext cx="3942959" cy="1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4667003" y="5283603"/>
            <a:ext cx="3907779" cy="1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914110"/>
            <a:ext cx="38921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latin typeface="+mn-lt"/>
              </a:rPr>
              <a:t>Model simulates stronger Pacific trades when apply Atlantic SSTs + Pacific SST allowed to respond </a:t>
            </a:r>
            <a:r>
              <a:rPr lang="en-GB" sz="28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800" dirty="0" smtClean="0">
              <a:latin typeface="+mn-lt"/>
            </a:endParaRPr>
          </a:p>
          <a:p>
            <a:pPr algn="r"/>
            <a:r>
              <a:rPr lang="en-GB" sz="2400" dirty="0" smtClean="0">
                <a:latin typeface="+mn-lt"/>
                <a:hlinkClick r:id="rId4"/>
              </a:rPr>
              <a:t>McGregor </a:t>
            </a:r>
            <a:r>
              <a:rPr lang="en-GB" sz="2400" dirty="0">
                <a:latin typeface="+mn-lt"/>
                <a:hlinkClick r:id="rId4"/>
              </a:rPr>
              <a:t>et al. (2014) </a:t>
            </a:r>
            <a:endParaRPr lang="en-GB" sz="2400" dirty="0">
              <a:latin typeface="+mn-lt"/>
            </a:endParaRPr>
          </a:p>
        </p:txBody>
      </p:sp>
      <p:pic>
        <p:nvPicPr>
          <p:cNvPr id="9" name="Picture 4" descr="Recent surface trend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3" y="379131"/>
            <a:ext cx="2761331" cy="19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8187" y="234888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>
                <a:hlinkClick r:id="rId6"/>
              </a:rPr>
              <a:t>Kosaka</a:t>
            </a:r>
            <a:r>
              <a:rPr lang="en-GB" dirty="0">
                <a:hlinkClick r:id="rId6"/>
              </a:rPr>
              <a:t> 2014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20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7" t="29797" b="41086"/>
          <a:stretch/>
        </p:blipFill>
        <p:spPr bwMode="auto">
          <a:xfrm>
            <a:off x="228679" y="980728"/>
            <a:ext cx="3598450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r="54796" b="41086"/>
          <a:stretch/>
        </p:blipFill>
        <p:spPr bwMode="auto">
          <a:xfrm>
            <a:off x="1657311" y="2023167"/>
            <a:ext cx="3578747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B33B5"/>
                </a:solidFill>
              </a:rPr>
              <a:t>Remote influences on </a:t>
            </a:r>
            <a:r>
              <a:rPr lang="en-GB" sz="3600" dirty="0" smtClean="0">
                <a:solidFill>
                  <a:srgbClr val="0B33B5"/>
                </a:solidFill>
              </a:rPr>
              <a:t>weather patterns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586" y="1124744"/>
            <a:ext cx="3742901" cy="5544616"/>
          </a:xfrm>
        </p:spPr>
        <p:txBody>
          <a:bodyPr/>
          <a:lstStyle/>
          <a:p>
            <a:r>
              <a:rPr lang="en-GB" sz="2400" dirty="0" smtClean="0"/>
              <a:t>Hiatus dominated by northern winter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3"/>
              </a:rPr>
              <a:t>Cohen et al. 2012</a:t>
            </a:r>
            <a:r>
              <a:rPr lang="en-GB" sz="2000" dirty="0" smtClean="0"/>
              <a:t>) </a:t>
            </a:r>
            <a:endParaRPr lang="en-GB" sz="2000" dirty="0"/>
          </a:p>
          <a:p>
            <a:r>
              <a:rPr lang="en-GB" sz="2400" dirty="0" smtClean="0"/>
              <a:t>Cooling in east Pacific explains reduced heat export during northern winter</a:t>
            </a:r>
            <a:r>
              <a:rPr lang="en-GB" sz="2000" dirty="0" smtClean="0"/>
              <a:t> (</a:t>
            </a:r>
            <a:r>
              <a:rPr lang="en-GB" sz="2000" dirty="0" err="1" smtClean="0">
                <a:hlinkClick r:id="rId4"/>
              </a:rPr>
              <a:t>Kosaka</a:t>
            </a:r>
            <a:r>
              <a:rPr lang="en-GB" sz="2000" dirty="0" smtClean="0">
                <a:hlinkClick r:id="rId4"/>
              </a:rPr>
              <a:t> </a:t>
            </a:r>
            <a:r>
              <a:rPr lang="en-GB" sz="2000" dirty="0">
                <a:hlinkClick r:id="rId4"/>
              </a:rPr>
              <a:t>&amp; </a:t>
            </a:r>
            <a:r>
              <a:rPr lang="en-GB" sz="2000" dirty="0" err="1">
                <a:hlinkClick r:id="rId4"/>
              </a:rPr>
              <a:t>Xie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smtClean="0">
                <a:hlinkClick r:id="rId4"/>
              </a:rPr>
              <a:t>2013</a:t>
            </a:r>
            <a:r>
              <a:rPr lang="en-GB" sz="2000" dirty="0">
                <a:hlinkClick r:id="rId4"/>
              </a:rPr>
              <a:t>) </a:t>
            </a:r>
            <a:endParaRPr lang="en-GB" sz="2000" dirty="0"/>
          </a:p>
          <a:p>
            <a:r>
              <a:rPr lang="en-GB" sz="2400" dirty="0" smtClean="0"/>
              <a:t>Rapid Arctic warming linked to tropical changes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5"/>
              </a:rPr>
              <a:t>Ding et al. 2014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400" dirty="0" smtClean="0"/>
              <a:t>Atmospheric bridges link tropical anomalies &amp; mid latitude weather patterns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6"/>
              </a:rPr>
              <a:t>Trenberth et al. 2014b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3074" name="Picture 2" descr="The 300 hPa streamfunction for the differences between 1999-2012 and 1979-1998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9"/>
          <a:stretch/>
        </p:blipFill>
        <p:spPr bwMode="auto">
          <a:xfrm>
            <a:off x="262854" y="3708199"/>
            <a:ext cx="4629150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059016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Implications for future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iatus animatio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1523"/>
            <a:ext cx="6264696" cy="51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climatechange2013.org/images/figures/WGI_AR5_FigSPM-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6" b="69041"/>
          <a:stretch/>
        </p:blipFill>
        <p:spPr bwMode="auto">
          <a:xfrm>
            <a:off x="5940152" y="116632"/>
            <a:ext cx="3100767" cy="16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538599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smtClean="0">
                <a:hlinkClick r:id="rId2"/>
              </a:rPr>
              <a:t>Climate Lab Book</a:t>
            </a:r>
            <a:r>
              <a:rPr lang="en-GB" dirty="0" smtClean="0"/>
              <a:t> blog (Ed Hawkins)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75896" y="19577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graph for animation…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4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0909"/>
            <a:ext cx="392249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1) There has been a slowing</a:t>
            </a:r>
          </a:p>
          <a:p>
            <a:pPr algn="l"/>
            <a:r>
              <a:rPr lang="en-GB" sz="2000" dirty="0" smtClean="0">
                <a:latin typeface="+mn-lt"/>
              </a:rPr>
              <a:t>(rather than a pause) in the rate of surface warming</a:t>
            </a:r>
          </a:p>
          <a:p>
            <a:pPr algn="l"/>
            <a:r>
              <a:rPr lang="en-GB" sz="2000" dirty="0" smtClean="0">
                <a:latin typeface="+mn-lt"/>
              </a:rPr>
              <a:t>2) Heating from greenhouse gases </a:t>
            </a:r>
          </a:p>
          <a:p>
            <a:pPr algn="l"/>
            <a:r>
              <a:rPr lang="en-GB" sz="2000" dirty="0" smtClean="0">
                <a:latin typeface="+mn-lt"/>
              </a:rPr>
              <a:t>continue to warm upper oceans</a:t>
            </a:r>
          </a:p>
          <a:p>
            <a:pPr algn="l"/>
            <a:r>
              <a:rPr lang="en-GB" sz="2000" dirty="0" smtClean="0">
                <a:latin typeface="+mn-lt"/>
              </a:rPr>
              <a:t>3) Currently more heat is reaching</a:t>
            </a:r>
          </a:p>
          <a:p>
            <a:pPr algn="l"/>
            <a:r>
              <a:rPr lang="en-GB" sz="2000" dirty="0" smtClean="0">
                <a:latin typeface="+mn-lt"/>
              </a:rPr>
              <a:t>deeper ocean levels rather than warming the mixed layer which influences surface temperature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http://www.met.reading.ac.uk/~sgs02rpa/CONTED/oc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 bwMode="auto">
          <a:xfrm>
            <a:off x="1691680" y="3438647"/>
            <a:ext cx="6222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6" y="221683"/>
            <a:ext cx="4521448" cy="32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4352"/>
            <a:ext cx="7059838" cy="5023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6779096" cy="90941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B33B5"/>
                </a:solidFill>
              </a:rPr>
              <a:t>What hiatus?</a:t>
            </a:r>
            <a:endParaRPr lang="en-GB" dirty="0">
              <a:solidFill>
                <a:srgbClr val="0B33B5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/>
          <a:stretch/>
        </p:blipFill>
        <p:spPr bwMode="auto">
          <a:xfrm>
            <a:off x="7680176" y="2321793"/>
            <a:ext cx="1296144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057575"/>
            <a:ext cx="1296144" cy="16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1.gstatic.com/images?q=tbn:ANd9GcT3F1kcd6Ob6-a5u4sk-DKE1_8P4FPKGturdgZw3LZjTXLHNa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9249"/>
            <a:ext cx="1307976" cy="19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served and simulated trend patterns in boreal winter for 2002-2012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91" b="58848"/>
          <a:stretch/>
        </p:blipFill>
        <p:spPr bwMode="auto">
          <a:xfrm>
            <a:off x="179512" y="2495041"/>
            <a:ext cx="5920640" cy="29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served and simulated trend patterns in boreal winter for 2002-2012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40253" r="15290" b="49684"/>
          <a:stretch/>
        </p:blipFill>
        <p:spPr bwMode="auto">
          <a:xfrm>
            <a:off x="339512" y="5385410"/>
            <a:ext cx="59046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512" y="5961474"/>
            <a:ext cx="552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Observed trends in DJF near surface temperature, 2002-2012: </a:t>
            </a:r>
            <a:r>
              <a:rPr lang="en-GB" sz="2000" b="1" u="sng" dirty="0" err="1" smtClean="0">
                <a:latin typeface="+mn-lt"/>
                <a:hlinkClick r:id="rId3"/>
              </a:rPr>
              <a:t>Kosaka</a:t>
            </a:r>
            <a:r>
              <a:rPr lang="en-GB" sz="2000" b="1" u="sng" dirty="0" smtClean="0">
                <a:latin typeface="+mn-lt"/>
                <a:hlinkClick r:id="rId3"/>
              </a:rPr>
              <a:t> </a:t>
            </a:r>
            <a:r>
              <a:rPr lang="en-GB" sz="2000" b="1" u="sng" dirty="0">
                <a:latin typeface="+mn-lt"/>
                <a:hlinkClick r:id="rId3"/>
              </a:rPr>
              <a:t>and </a:t>
            </a:r>
            <a:r>
              <a:rPr lang="en-GB" sz="2000" b="1" u="sng" dirty="0" err="1">
                <a:latin typeface="+mn-lt"/>
                <a:hlinkClick r:id="rId3"/>
              </a:rPr>
              <a:t>Xie</a:t>
            </a:r>
            <a:r>
              <a:rPr lang="en-GB" sz="2000" b="1" u="sng" dirty="0">
                <a:latin typeface="+mn-lt"/>
                <a:hlinkClick r:id="rId3"/>
              </a:rPr>
              <a:t> (2013) </a:t>
            </a:r>
            <a:r>
              <a:rPr lang="en-GB" sz="2000" b="1" u="sng" dirty="0" smtClean="0">
                <a:latin typeface="+mn-lt"/>
                <a:hlinkClick r:id="rId3"/>
              </a:rPr>
              <a:t>Nature</a:t>
            </a:r>
            <a:endParaRPr lang="en-GB" sz="2000" dirty="0">
              <a:latin typeface="+mn-lt"/>
            </a:endParaRPr>
          </a:p>
        </p:txBody>
      </p:sp>
      <p:pic>
        <p:nvPicPr>
          <p:cNvPr id="7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7" t="29797" b="41086"/>
          <a:stretch/>
        </p:blipFill>
        <p:spPr bwMode="auto">
          <a:xfrm>
            <a:off x="5515790" y="2309332"/>
            <a:ext cx="3598450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r="54796" b="41086"/>
          <a:stretch/>
        </p:blipFill>
        <p:spPr bwMode="auto">
          <a:xfrm>
            <a:off x="5535493" y="3817625"/>
            <a:ext cx="3578747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578" y="5517232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Cohen et al. </a:t>
            </a:r>
            <a:r>
              <a:rPr lang="en-GB" dirty="0" smtClean="0">
                <a:hlinkClick r:id="rId5"/>
              </a:rPr>
              <a:t>2012 GRL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8325504" cy="1810222"/>
          </a:xfrm>
        </p:spPr>
        <p:txBody>
          <a:bodyPr/>
          <a:lstStyle/>
          <a:p>
            <a:pPr algn="l"/>
            <a:r>
              <a:rPr lang="en-GB" sz="2400" b="1" dirty="0" smtClean="0"/>
              <a:t>Morphology: </a:t>
            </a:r>
            <a:r>
              <a:rPr lang="en-GB" sz="2400" dirty="0" smtClean="0"/>
              <a:t>The hiatus has a low latitude signal (</a:t>
            </a:r>
            <a:r>
              <a:rPr lang="da-DK" sz="2400" u="sng" dirty="0" smtClean="0">
                <a:hlinkClick r:id="rId6"/>
              </a:rPr>
              <a:t>Gleisner et al. 2015 GRL</a:t>
            </a:r>
            <a:r>
              <a:rPr lang="da-DK" sz="2400" u="sng" dirty="0" smtClean="0"/>
              <a:t>) </a:t>
            </a:r>
            <a:r>
              <a:rPr lang="en-GB" sz="2400" dirty="0" smtClean="0"/>
              <a:t>but also in northern winter over land (</a:t>
            </a:r>
            <a:r>
              <a:rPr lang="en-GB" sz="2400" dirty="0" smtClean="0">
                <a:hlinkClick r:id="rId5"/>
              </a:rPr>
              <a:t>Cohen </a:t>
            </a:r>
            <a:r>
              <a:rPr lang="en-GB" sz="2400" dirty="0">
                <a:hlinkClick r:id="rId5"/>
              </a:rPr>
              <a:t>et al. 2012 </a:t>
            </a:r>
            <a:r>
              <a:rPr lang="en-GB" sz="2400" dirty="0" smtClean="0">
                <a:hlinkClick r:id="rId5"/>
              </a:rPr>
              <a:t>GRL</a:t>
            </a:r>
            <a:r>
              <a:rPr lang="en-GB" sz="2400" dirty="0" smtClean="0"/>
              <a:t>) although data gaps are important (</a:t>
            </a:r>
            <a:r>
              <a:rPr lang="en-GB" sz="2400" u="sng" dirty="0" err="1" smtClean="0">
                <a:hlinkClick r:id="rId7"/>
              </a:rPr>
              <a:t>Cowtan</a:t>
            </a:r>
            <a:r>
              <a:rPr lang="en-GB" sz="2400" u="sng" dirty="0" smtClean="0">
                <a:hlinkClick r:id="rId7"/>
              </a:rPr>
              <a:t> and Way 2013 </a:t>
            </a:r>
            <a:r>
              <a:rPr lang="en-GB" sz="2400" u="sng" dirty="0" err="1" smtClean="0">
                <a:hlinkClick r:id="rId7"/>
              </a:rPr>
              <a:t>QJRMetS</a:t>
            </a:r>
            <a:r>
              <a:rPr lang="en-GB" sz="2400" dirty="0" smtClean="0"/>
              <a:t>;</a:t>
            </a:r>
            <a:r>
              <a:rPr lang="en-GB" sz="2400" u="sng" dirty="0" smtClean="0"/>
              <a:t> </a:t>
            </a:r>
            <a:r>
              <a:rPr lang="it-IT" sz="2400" u="sng" dirty="0" smtClean="0">
                <a:hlinkClick r:id="rId8"/>
              </a:rPr>
              <a:t>Saffioti et al. 2015 GRL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93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418654"/>
            <a:ext cx="3106687" cy="2578298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The oceans are continuing to heat up and sea-levels continue to rise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climatechange2013.org/images/figures/WGI_AR5_FigSPM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7505" y="332656"/>
            <a:ext cx="5472608" cy="62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hlinkClick r:id="rId3"/>
              </a:rPr>
              <a:t>IPCC (2013) Figure SPM.3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80112" y="3284984"/>
            <a:ext cx="33843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n-lt"/>
              </a:rPr>
              <a:t>The Earth continues to gain heat </a:t>
            </a:r>
            <a:r>
              <a:rPr lang="en-GB" sz="2000" dirty="0" smtClean="0">
                <a:latin typeface="+mn-lt"/>
              </a:rPr>
              <a:t>(e.g. </a:t>
            </a:r>
            <a:r>
              <a:rPr lang="en-GB" sz="2000" dirty="0" smtClean="0">
                <a:latin typeface="+mn-lt"/>
                <a:cs typeface="Arial" pitchFamily="34" charset="0"/>
                <a:hlinkClick r:id="rId4"/>
              </a:rPr>
              <a:t>Loeb </a:t>
            </a:r>
            <a:r>
              <a:rPr lang="en-GB" sz="2000" dirty="0">
                <a:latin typeface="+mn-lt"/>
                <a:cs typeface="Arial" pitchFamily="34" charset="0"/>
                <a:hlinkClick r:id="rId4"/>
              </a:rPr>
              <a:t>et al. (2012) Nat. </a:t>
            </a:r>
            <a:r>
              <a:rPr lang="en-GB" sz="2000" dirty="0" err="1">
                <a:latin typeface="+mn-lt"/>
                <a:cs typeface="Arial" pitchFamily="34" charset="0"/>
                <a:hlinkClick r:id="rId4"/>
              </a:rPr>
              <a:t>Geosci</a:t>
            </a:r>
            <a:r>
              <a:rPr lang="en-GB" sz="2000" dirty="0" smtClean="0">
                <a:latin typeface="+mn-lt"/>
                <a:cs typeface="Arial" pitchFamily="34" charset="0"/>
                <a:hlinkClick r:id="rId4"/>
              </a:rPr>
              <a:t>.</a:t>
            </a:r>
            <a:r>
              <a:rPr lang="en-GB" sz="2000" dirty="0" smtClean="0">
                <a:latin typeface="+mn-lt"/>
                <a:cs typeface="Arial" pitchFamily="34" charset="0"/>
              </a:rPr>
              <a:t>; </a:t>
            </a:r>
            <a:r>
              <a:rPr lang="en-GB" sz="2000" dirty="0">
                <a:latin typeface="+mn-lt"/>
                <a:hlinkClick r:id="rId5"/>
              </a:rPr>
              <a:t>Allan et al. (2014) </a:t>
            </a:r>
            <a:r>
              <a:rPr lang="en-GB" sz="2000" dirty="0" smtClean="0">
                <a:latin typeface="+mn-lt"/>
                <a:hlinkClick r:id="rId5"/>
              </a:rPr>
              <a:t>GRL</a:t>
            </a:r>
            <a:r>
              <a:rPr lang="en-GB" sz="2000" dirty="0" smtClean="0">
                <a:latin typeface="+mn-lt"/>
              </a:rPr>
              <a:t> ; </a:t>
            </a:r>
            <a:r>
              <a:rPr lang="en-GB" sz="2000" u="sng" dirty="0" err="1">
                <a:latin typeface="+mn-lt"/>
                <a:hlinkClick r:id="rId6"/>
              </a:rPr>
              <a:t>Roemmich</a:t>
            </a:r>
            <a:r>
              <a:rPr lang="en-GB" sz="2000" u="sng" dirty="0">
                <a:latin typeface="+mn-lt"/>
                <a:hlinkClick r:id="rId6"/>
              </a:rPr>
              <a:t> et al. (2015) Nature </a:t>
            </a:r>
            <a:r>
              <a:rPr lang="en-GB" sz="2000" u="sng" dirty="0" smtClean="0">
                <a:latin typeface="+mn-lt"/>
                <a:hlinkClick r:id="rId6"/>
              </a:rPr>
              <a:t>Climate Change</a:t>
            </a:r>
            <a:r>
              <a:rPr lang="en-GB" sz="2000" dirty="0" smtClean="0">
                <a:latin typeface="+mn-lt"/>
              </a:rPr>
              <a:t>)</a:t>
            </a:r>
          </a:p>
          <a:p>
            <a:endParaRPr lang="en-GB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So why has </a:t>
            </a:r>
            <a:r>
              <a:rPr lang="en-GB" sz="2400" dirty="0" smtClean="0">
                <a:latin typeface="+mn-lt"/>
              </a:rPr>
              <a:t>rise in </a:t>
            </a:r>
            <a:r>
              <a:rPr lang="en-GB" sz="2400" dirty="0" smtClean="0">
                <a:latin typeface="+mn-lt"/>
              </a:rPr>
              <a:t>surface </a:t>
            </a:r>
            <a:r>
              <a:rPr lang="en-GB" sz="2400" dirty="0" smtClean="0">
                <a:latin typeface="+mn-lt"/>
              </a:rPr>
              <a:t>temperature </a:t>
            </a:r>
            <a:r>
              <a:rPr lang="en-GB" sz="2400" dirty="0" smtClean="0">
                <a:latin typeface="+mn-lt"/>
              </a:rPr>
              <a:t>slowed</a:t>
            </a:r>
            <a:r>
              <a:rPr lang="en-GB" sz="2400" dirty="0" smtClean="0">
                <a:latin typeface="+mn-lt"/>
              </a:rPr>
              <a:t>?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9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3826768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What explains  the hiatus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525963"/>
          </a:xfrm>
        </p:spPr>
        <p:txBody>
          <a:bodyPr/>
          <a:lstStyle/>
          <a:p>
            <a:r>
              <a:rPr lang="en-GB" sz="2400" dirty="0" smtClean="0"/>
              <a:t>Declining solar forcing (e.g.</a:t>
            </a:r>
            <a:r>
              <a:rPr lang="en-GB" sz="2400" u="sng" dirty="0" smtClean="0">
                <a:hlinkClick r:id="rId2"/>
              </a:rPr>
              <a:t> </a:t>
            </a:r>
            <a:r>
              <a:rPr lang="en-GB" sz="2400" u="sng" dirty="0">
                <a:hlinkClick r:id="rId2"/>
              </a:rPr>
              <a:t>Hansen et al. </a:t>
            </a:r>
            <a:r>
              <a:rPr lang="en-GB" sz="2400" u="sng" dirty="0" smtClean="0">
                <a:hlinkClick r:id="rId2"/>
              </a:rPr>
              <a:t>2013 PLOSONE</a:t>
            </a:r>
            <a:r>
              <a:rPr lang="en-GB" sz="2400" u="sng" dirty="0" smtClean="0"/>
              <a:t>) </a:t>
            </a:r>
            <a:r>
              <a:rPr lang="en-GB" sz="2400" dirty="0" smtClean="0"/>
              <a:t>, more small volcanos (e.g. </a:t>
            </a:r>
            <a:r>
              <a:rPr lang="da-DK" sz="2400" u="sng" dirty="0">
                <a:hlinkClick r:id="rId3"/>
              </a:rPr>
              <a:t>Ridley et al. </a:t>
            </a:r>
            <a:r>
              <a:rPr lang="da-DK" sz="2400" u="sng" dirty="0" smtClean="0">
                <a:hlinkClick r:id="rId3"/>
              </a:rPr>
              <a:t>2014 GRL</a:t>
            </a:r>
            <a:r>
              <a:rPr lang="en-GB" sz="2400" dirty="0" smtClean="0"/>
              <a:t>) </a:t>
            </a:r>
            <a:r>
              <a:rPr lang="en-GB" sz="2400" dirty="0"/>
              <a:t>&amp;</a:t>
            </a:r>
            <a:r>
              <a:rPr lang="en-GB" sz="2400" dirty="0" smtClean="0"/>
              <a:t> more La </a:t>
            </a:r>
            <a:r>
              <a:rPr lang="en-GB" sz="2400" dirty="0" err="1" smtClean="0"/>
              <a:t>Niñas</a:t>
            </a:r>
            <a:r>
              <a:rPr lang="en-GB" sz="2400" dirty="0" smtClean="0"/>
              <a:t>/cold NH land in winter vs late 1990s appear to explain:</a:t>
            </a:r>
          </a:p>
          <a:p>
            <a:pPr lvl="1"/>
            <a:r>
              <a:rPr lang="en-GB" sz="2400" dirty="0"/>
              <a:t>S</a:t>
            </a:r>
            <a:r>
              <a:rPr lang="en-GB" sz="2400" dirty="0" smtClean="0"/>
              <a:t>lowing in surface warming (e.g. </a:t>
            </a:r>
            <a:r>
              <a:rPr lang="en-GB" sz="2400" dirty="0" smtClean="0">
                <a:hlinkClick r:id="rId4"/>
              </a:rPr>
              <a:t>Foster </a:t>
            </a:r>
            <a:r>
              <a:rPr lang="en-GB" sz="2400" dirty="0">
                <a:hlinkClick r:id="rId4"/>
              </a:rPr>
              <a:t>&amp; </a:t>
            </a:r>
            <a:r>
              <a:rPr lang="en-GB" sz="2400" dirty="0" err="1">
                <a:hlinkClick r:id="rId4"/>
              </a:rPr>
              <a:t>Rahmstorf</a:t>
            </a:r>
            <a:r>
              <a:rPr lang="en-GB" sz="2400" dirty="0">
                <a:hlinkClick r:id="rId4"/>
              </a:rPr>
              <a:t> </a:t>
            </a:r>
            <a:r>
              <a:rPr lang="en-GB" sz="2400" dirty="0" smtClean="0">
                <a:hlinkClick r:id="rId4"/>
              </a:rPr>
              <a:t>2012</a:t>
            </a:r>
            <a:r>
              <a:rPr lang="en-GB" sz="2400" dirty="0">
                <a:hlinkClick r:id="rId4"/>
              </a:rPr>
              <a:t>)</a:t>
            </a:r>
            <a:r>
              <a:rPr lang="en-GB" sz="2400" dirty="0"/>
              <a:t> </a:t>
            </a:r>
            <a:endParaRPr lang="en-GB" sz="2400" dirty="0" smtClean="0"/>
          </a:p>
          <a:p>
            <a:pPr lvl="1"/>
            <a:r>
              <a:rPr lang="en-GB" sz="2400" dirty="0" smtClean="0"/>
              <a:t>Slower surface warming compared with coupled simulations   (e.g. </a:t>
            </a:r>
            <a:r>
              <a:rPr lang="en-GB" sz="2400" dirty="0" err="1">
                <a:hlinkClick r:id="rId5"/>
              </a:rPr>
              <a:t>Risbey</a:t>
            </a:r>
            <a:r>
              <a:rPr lang="en-GB" sz="2400" dirty="0">
                <a:hlinkClick r:id="rId5"/>
              </a:rPr>
              <a:t> et al. </a:t>
            </a:r>
            <a:r>
              <a:rPr lang="en-GB" sz="2400" dirty="0" smtClean="0">
                <a:hlinkClick r:id="rId5"/>
              </a:rPr>
              <a:t>2014</a:t>
            </a:r>
            <a:r>
              <a:rPr lang="en-GB" sz="2400" dirty="0" smtClean="0"/>
              <a:t> ; </a:t>
            </a:r>
            <a:r>
              <a:rPr lang="en-GB" sz="2400" dirty="0">
                <a:hlinkClick r:id="rId6"/>
              </a:rPr>
              <a:t>Huber &amp; Knutti </a:t>
            </a:r>
            <a:r>
              <a:rPr lang="en-GB" sz="2400" dirty="0" smtClean="0">
                <a:hlinkClick r:id="rId6"/>
              </a:rPr>
              <a:t>2014</a:t>
            </a:r>
            <a:r>
              <a:rPr lang="en-GB" sz="2400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5651" r="50282" b="9001"/>
          <a:stretch/>
        </p:blipFill>
        <p:spPr bwMode="auto">
          <a:xfrm>
            <a:off x="107504" y="3964248"/>
            <a:ext cx="3510766" cy="26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7" t="49431" b="9002"/>
          <a:stretch/>
        </p:blipFill>
        <p:spPr bwMode="auto">
          <a:xfrm>
            <a:off x="3546262" y="4183789"/>
            <a:ext cx="3060954" cy="24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7912" y="602560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Huber </a:t>
            </a:r>
            <a:r>
              <a:rPr lang="en-GB" dirty="0"/>
              <a:t>&amp; Knutti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450912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Simulations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806034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Adjusted Simulations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147900"/>
            <a:ext cx="21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Observations</a:t>
            </a:r>
            <a:endParaRPr lang="en-GB" b="1" dirty="0"/>
          </a:p>
        </p:txBody>
      </p:sp>
      <p:pic>
        <p:nvPicPr>
          <p:cNvPr id="10" name="Picture 6" descr="noaaSu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278339"/>
            <a:ext cx="1085034" cy="1062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Sarychev Pea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629925" cy="10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e Pacific Decadal Oscillation based on an empirical orthogonal function analysis of sea surface temperature anomalies with the global mean removed from 1900 to May 2013 in the 20[deg] N - 70[deg] N and 110[deg] E - 100[deg] W region of the North Pacific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722" b="53249"/>
          <a:stretch/>
        </p:blipFill>
        <p:spPr bwMode="auto">
          <a:xfrm>
            <a:off x="4637658" y="188934"/>
            <a:ext cx="1286751" cy="12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92512" r="26887" b="-689"/>
          <a:stretch/>
        </p:blipFill>
        <p:spPr bwMode="auto">
          <a:xfrm>
            <a:off x="3563888" y="5786680"/>
            <a:ext cx="2848937" cy="5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Climate models simulate decades with little surface warming despite CO</a:t>
            </a:r>
            <a:r>
              <a:rPr lang="en-GB" sz="3600" baseline="-25000" dirty="0" smtClean="0">
                <a:solidFill>
                  <a:srgbClr val="002060"/>
                </a:solidFill>
              </a:rPr>
              <a:t>2</a:t>
            </a:r>
            <a:r>
              <a:rPr lang="en-GB" sz="3600" dirty="0" smtClean="0">
                <a:solidFill>
                  <a:srgbClr val="002060"/>
                </a:solidFill>
              </a:rPr>
              <a:t> increases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en-GB" sz="2400" dirty="0" smtClean="0"/>
              <a:t>Ocean variability causes heat to mix to deeper levels in some decades</a:t>
            </a:r>
          </a:p>
          <a:p>
            <a:r>
              <a:rPr lang="en-GB" sz="2400" dirty="0" smtClean="0"/>
              <a:t>Associated pattern of sea surface temperature trends match current observations</a:t>
            </a:r>
          </a:p>
          <a:p>
            <a:endParaRPr lang="en-GB" dirty="0"/>
          </a:p>
        </p:txBody>
      </p:sp>
      <p:pic>
        <p:nvPicPr>
          <p:cNvPr id="4100" name="Picture 4" descr="Recent surface tre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12" y="4077072"/>
            <a:ext cx="3230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rface temperatures and ocean heat conten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/>
          <a:stretch/>
        </p:blipFill>
        <p:spPr bwMode="auto">
          <a:xfrm>
            <a:off x="971600" y="3958322"/>
            <a:ext cx="3415446" cy="24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Model (</a:t>
            </a:r>
            <a:r>
              <a:rPr lang="en-GB" dirty="0" smtClean="0">
                <a:hlinkClick r:id="rId4"/>
              </a:rPr>
              <a:t>Meehl et al. 2011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2013</a:t>
            </a:r>
            <a:r>
              <a:rPr lang="en-GB" dirty="0" smtClean="0"/>
              <a:t>)            Observations 2001-2013 (</a:t>
            </a:r>
            <a:r>
              <a:rPr lang="en-GB" dirty="0" smtClean="0">
                <a:hlinkClick r:id="rId6"/>
              </a:rPr>
              <a:t>Kosaka 2014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8" name="Picture 2" descr="Surface temperatures and ocean heat conten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b="65983"/>
          <a:stretch/>
        </p:blipFill>
        <p:spPr bwMode="auto">
          <a:xfrm>
            <a:off x="419099" y="1556792"/>
            <a:ext cx="3726055" cy="24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urface temperatures and ocean heat content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8123" r="10748" b="37933"/>
          <a:stretch/>
        </p:blipFill>
        <p:spPr bwMode="auto">
          <a:xfrm>
            <a:off x="2123729" y="2565040"/>
            <a:ext cx="209647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276872"/>
            <a:ext cx="146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Heating rate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0569" y="2429272"/>
            <a:ext cx="1944217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Temperature (K)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79579" y="4581128"/>
            <a:ext cx="1944217" cy="6463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Temperature Trend (K/decade)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9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Enhanced Walker Circulation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Warm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4F81BD"/>
                </a:solidFill>
                <a:latin typeface="Calibri"/>
              </a:rPr>
              <a:t>Cool water</a:t>
            </a:r>
            <a:endParaRPr lang="en-GB" sz="20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Strengthening trade winds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6" y="836712"/>
            <a:ext cx="835292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Continued heating from rising greenhouse gas concentrations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Equatorial Undercurrent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560" y="4935943"/>
            <a:ext cx="835292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94434" y="1779861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509105"/>
              <a:ext cx="1642836" cy="1477327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Ocean circulation strengthens atmospheric circulation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/>
              <a:t>(</a:t>
            </a:r>
            <a:r>
              <a:rPr lang="en-GB" sz="1700" dirty="0">
                <a:hlinkClick r:id="rId3"/>
              </a:rPr>
              <a:t>Ding et al. </a:t>
            </a:r>
            <a:r>
              <a:rPr lang="en-GB" sz="1700" dirty="0" smtClean="0">
                <a:hlinkClick r:id="rId3"/>
              </a:rPr>
              <a:t>2014</a:t>
            </a:r>
            <a:r>
              <a:rPr lang="en-GB" sz="1700" dirty="0" smtClean="0"/>
              <a:t>; </a:t>
            </a:r>
            <a:r>
              <a:rPr lang="en-GB" sz="1700" dirty="0" err="1">
                <a:hlinkClick r:id="rId4"/>
              </a:rPr>
              <a:t>Trenberth</a:t>
            </a:r>
            <a:r>
              <a:rPr lang="en-GB" sz="1700" dirty="0">
                <a:hlinkClick r:id="rId4"/>
              </a:rPr>
              <a:t> et al. 2014b</a:t>
            </a:r>
            <a:r>
              <a:rPr lang="en-GB" sz="1700" dirty="0" smtClean="0"/>
              <a:t>)</a:t>
            </a:r>
            <a:endParaRPr lang="en-GB" sz="1700" dirty="0"/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90046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Arial" panose="020B0604020202020204" pitchFamily="34" charset="0"/>
              </a:rPr>
              <a:t>See: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5"/>
              </a:rPr>
              <a:t>Merrifield (2010) J.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5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.;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6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6"/>
              </a:rPr>
              <a:t>.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6"/>
              </a:rPr>
              <a:t>Dyn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.;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7"/>
              </a:rPr>
              <a:t>L’Heureux et al. (2013) Nature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7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7"/>
              </a:rPr>
              <a:t>. Change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;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8"/>
              </a:rPr>
              <a:t>Kosaka and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8"/>
              </a:rPr>
              <a:t>Xie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8"/>
              </a:rPr>
              <a:t> (2013) Nature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;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9"/>
              </a:rPr>
              <a:t>England et al. (2014) Nature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9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9"/>
              </a:rPr>
              <a:t>. Change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;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10"/>
              </a:rPr>
              <a:t>Watanabe </a:t>
            </a:r>
            <a:r>
              <a:rPr lang="en-GB" dirty="0">
                <a:latin typeface="+mn-lt"/>
                <a:cs typeface="Arial" panose="020B0604020202020204" pitchFamily="34" charset="0"/>
                <a:hlinkClick r:id="rId10"/>
              </a:rPr>
              <a:t>et al. 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10"/>
              </a:rPr>
              <a:t>2014 Nature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10"/>
              </a:rPr>
              <a:t>. Change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11"/>
              </a:rPr>
              <a:t>;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11"/>
              </a:rPr>
              <a:t>Balmaseda</a:t>
            </a:r>
            <a:r>
              <a:rPr lang="en-GB" dirty="0" smtClean="0">
                <a:latin typeface="+mn-lt"/>
                <a:cs typeface="Arial" panose="020B0604020202020204" pitchFamily="34" charset="0"/>
                <a:hlinkClick r:id="rId11"/>
              </a:rPr>
              <a:t> </a:t>
            </a:r>
            <a:r>
              <a:rPr lang="en-GB" dirty="0">
                <a:latin typeface="+mn-lt"/>
                <a:cs typeface="Arial" panose="020B0604020202020204" pitchFamily="34" charset="0"/>
                <a:hlinkClick r:id="rId11"/>
              </a:rPr>
              <a:t>et al. (2013) GRL</a:t>
            </a:r>
            <a:r>
              <a:rPr lang="en-GB" dirty="0">
                <a:latin typeface="+mn-lt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+mn-lt"/>
                <a:cs typeface="Arial" panose="020B0604020202020204" pitchFamily="34" charset="0"/>
                <a:hlinkClick r:id="rId12"/>
              </a:rPr>
              <a:t>Trenberth</a:t>
            </a:r>
            <a:r>
              <a:rPr lang="en-GB" dirty="0">
                <a:latin typeface="+mn-lt"/>
                <a:cs typeface="Arial" panose="020B0604020202020204" pitchFamily="34" charset="0"/>
                <a:hlinkClick r:id="rId12"/>
              </a:rPr>
              <a:t> et al. (2014) J. </a:t>
            </a:r>
            <a:r>
              <a:rPr lang="en-GB" dirty="0" err="1" smtClean="0">
                <a:latin typeface="+mn-lt"/>
                <a:cs typeface="Arial" panose="020B0604020202020204" pitchFamily="34" charset="0"/>
                <a:hlinkClick r:id="rId12"/>
              </a:rPr>
              <a:t>Clim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.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212976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Increased precipitation</a:t>
            </a:r>
          </a:p>
          <a:p>
            <a:r>
              <a:rPr lang="en-GB" dirty="0"/>
              <a:t>D</a:t>
            </a:r>
            <a:r>
              <a:rPr lang="en-GB" dirty="0" smtClean="0"/>
              <a:t>ecreased salinity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380463"/>
            <a:ext cx="482922" cy="432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75656" y="4419705"/>
            <a:ext cx="0" cy="516238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06300" y="4437112"/>
            <a:ext cx="185380" cy="506641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8229600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F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Role of Pacific Ocean </a:t>
            </a:r>
            <a:r>
              <a:rPr lang="en-GB" sz="4000" kern="0" dirty="0">
                <a:solidFill>
                  <a:srgbClr val="CCCCFF">
                    <a:lumMod val="50000"/>
                  </a:srgbClr>
                </a:solidFill>
                <a:latin typeface="Calibri"/>
              </a:rPr>
              <a:t>V</a:t>
            </a:r>
            <a:r>
              <a:rPr kumimoji="0" lang="en-GB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CCF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ariability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CCCCF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2904" y="3381380"/>
            <a:ext cx="1341584" cy="1415772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Remote link to Atlantic?</a:t>
            </a:r>
          </a:p>
          <a:p>
            <a:r>
              <a:rPr lang="en-GB" sz="1600" b="1" u="sng" dirty="0">
                <a:hlinkClick r:id="rId13"/>
              </a:rPr>
              <a:t>McGregor et al. (2014) </a:t>
            </a:r>
            <a:endParaRPr lang="en-GB" sz="1600" dirty="0"/>
          </a:p>
        </p:txBody>
      </p:sp>
      <p:sp>
        <p:nvSpPr>
          <p:cNvPr id="4" name="Left-Right Arrow 3"/>
          <p:cNvSpPr/>
          <p:nvPr/>
        </p:nvSpPr>
        <p:spPr>
          <a:xfrm>
            <a:off x="6732240" y="3573016"/>
            <a:ext cx="1152128" cy="323166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780"/>
            <a:ext cx="3466728" cy="278747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- Modelling</a:t>
            </a:r>
            <a:r>
              <a:rPr lang="en-GB" sz="2000" b="1" dirty="0"/>
              <a:t>: </a:t>
            </a:r>
            <a:r>
              <a:rPr lang="en-GB" sz="2000" dirty="0"/>
              <a:t>1 in 6 chance </a:t>
            </a:r>
            <a:r>
              <a:rPr lang="en-GB" sz="2000" dirty="0" smtClean="0"/>
              <a:t>of the current </a:t>
            </a:r>
            <a:r>
              <a:rPr lang="en-GB" sz="2000" dirty="0"/>
              <a:t>surface warming hiatus continuing for another </a:t>
            </a:r>
            <a:r>
              <a:rPr lang="en-GB" sz="2000" dirty="0" smtClean="0"/>
              <a:t>  5 years - </a:t>
            </a:r>
            <a:r>
              <a:rPr lang="fr-FR" sz="2000" u="sng" dirty="0">
                <a:hlinkClick r:id="rId2"/>
              </a:rPr>
              <a:t>Roberts et al. (2015) Nature </a:t>
            </a:r>
            <a:r>
              <a:rPr lang="fr-FR" sz="2000" u="sng" dirty="0" err="1">
                <a:hlinkClick r:id="rId2"/>
              </a:rPr>
              <a:t>Climate</a:t>
            </a:r>
            <a:r>
              <a:rPr lang="fr-FR" sz="2000" u="sng" dirty="0">
                <a:hlinkClick r:id="rId2"/>
              </a:rPr>
              <a:t> </a:t>
            </a:r>
            <a:r>
              <a:rPr lang="fr-FR" sz="2000" u="sng" dirty="0" smtClean="0">
                <a:hlinkClick r:id="rId2"/>
              </a:rPr>
              <a:t>Change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- Observations</a:t>
            </a:r>
            <a:r>
              <a:rPr lang="en-GB" sz="2000" dirty="0" smtClean="0"/>
              <a:t>: Is Pacific Decadal </a:t>
            </a:r>
            <a:r>
              <a:rPr lang="en-GB" sz="2000" dirty="0" err="1" smtClean="0"/>
              <a:t>Oscilation</a:t>
            </a:r>
            <a:r>
              <a:rPr lang="en-GB" sz="2000" dirty="0" smtClean="0"/>
              <a:t> (PDO) shifting out of negative phase?</a:t>
            </a:r>
            <a:endParaRPr lang="en-GB" sz="2000" dirty="0"/>
          </a:p>
        </p:txBody>
      </p:sp>
      <p:pic>
        <p:nvPicPr>
          <p:cNvPr id="4098" name="Picture 2" descr="http://www.data.jma.go.jp/gmd/kaiyou/data/db/climate/pdo/pdoinde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59813"/>
            <a:ext cx="8323336" cy="26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nlinelibrary.wiley.com/store/10.1002/2013EF000165/asset/image_n/eft24-fig-0008.png?v=1&amp;t=i74vbkm3&amp;s=3cfc8ded25f049760da8b7b3c821301cfa1d68c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6"/>
          <a:stretch/>
        </p:blipFill>
        <p:spPr bwMode="auto">
          <a:xfrm>
            <a:off x="3779912" y="445829"/>
            <a:ext cx="5000625" cy="33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19144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025A88"/>
                </a:solidFill>
                <a:latin typeface="Lucida Sans" panose="020B0602030504020204" pitchFamily="34" charset="0"/>
                <a:hlinkClick r:id="rId5"/>
              </a:rPr>
              <a:t>Trenberth</a:t>
            </a:r>
            <a:r>
              <a:rPr lang="en-GB" b="1" u="sng" dirty="0">
                <a:solidFill>
                  <a:srgbClr val="025A88"/>
                </a:solidFill>
                <a:latin typeface="Lucida Sans" panose="020B0602030504020204" pitchFamily="34" charset="0"/>
                <a:hlinkClick r:id="rId5"/>
              </a:rPr>
              <a:t> and </a:t>
            </a:r>
            <a:r>
              <a:rPr lang="en-GB" b="1" u="sng" dirty="0" err="1">
                <a:solidFill>
                  <a:srgbClr val="025A88"/>
                </a:solidFill>
                <a:latin typeface="Lucida Sans" panose="020B0602030504020204" pitchFamily="34" charset="0"/>
                <a:hlinkClick r:id="rId5"/>
              </a:rPr>
              <a:t>Fasullo</a:t>
            </a:r>
            <a:r>
              <a:rPr lang="en-GB" b="1" u="sng" dirty="0">
                <a:solidFill>
                  <a:srgbClr val="025A88"/>
                </a:solidFill>
                <a:latin typeface="Lucida Sans" panose="020B0602030504020204" pitchFamily="34" charset="0"/>
                <a:hlinkClick r:id="rId5"/>
              </a:rPr>
              <a:t> (2013) Earth Futures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3504" y="5949280"/>
            <a:ext cx="780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ds.data.jma.go.jp/tcc/tcc/products/elnino/decadal/pdo_month.html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80528" y="171413"/>
            <a:ext cx="3672408" cy="490066"/>
          </a:xfrm>
        </p:spPr>
        <p:txBody>
          <a:bodyPr/>
          <a:lstStyle/>
          <a:p>
            <a:r>
              <a:rPr lang="en-GB" sz="4000" dirty="0" smtClean="0">
                <a:solidFill>
                  <a:srgbClr val="0070C0"/>
                </a:solidFill>
              </a:rPr>
              <a:t>What next?</a:t>
            </a:r>
            <a:endParaRPr lang="en-GB" sz="4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843808" y="3429000"/>
            <a:ext cx="5328592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26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9305</TotalTime>
  <Words>1554</Words>
  <Application>Microsoft Office PowerPoint</Application>
  <PresentationFormat>On-screen Show (4:3)</PresentationFormat>
  <Paragraphs>153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Lucida Sans</vt:lpstr>
      <vt:lpstr>Rdg Vesta</vt:lpstr>
      <vt:lpstr>Times New Roman</vt:lpstr>
      <vt:lpstr>Wingdings</vt:lpstr>
      <vt:lpstr>1_Default Design</vt:lpstr>
      <vt:lpstr>Office Theme</vt:lpstr>
      <vt:lpstr>PowerPoint Presentation</vt:lpstr>
      <vt:lpstr>PowerPoint Presentation</vt:lpstr>
      <vt:lpstr>What hiatus?</vt:lpstr>
      <vt:lpstr>Morphology: The hiatus has a low latitude signal (Gleisner et al. 2015 GRL) but also in northern winter over land (Cohen et al. 2012 GRL) although data gaps are important (Cowtan and Way 2013 QJRMetS; Saffioti et al. 2015 GRL)</vt:lpstr>
      <vt:lpstr>The oceans are continuing to heat up and sea-levels continue to rise</vt:lpstr>
      <vt:lpstr>What explains  the hiatus</vt:lpstr>
      <vt:lpstr>Climate models simulate decades with little surface warming despite CO2 increases</vt:lpstr>
      <vt:lpstr>PowerPoint Presentation</vt:lpstr>
      <vt:lpstr>What next?</vt:lpstr>
      <vt:lpstr>Implications for projections</vt:lpstr>
      <vt:lpstr>Conclusions</vt:lpstr>
      <vt:lpstr>Extra slides</vt:lpstr>
      <vt:lpstr>Influence of El Niño and Volcanoes on Surface Temperature Trends</vt:lpstr>
      <vt:lpstr>Is the temperature record wrong or are computer models inaccurate?</vt:lpstr>
      <vt:lpstr>“Radiative forcing”  of climate</vt:lpstr>
      <vt:lpstr>Have other factors offset  warming from greenhouse gases?</vt:lpstr>
      <vt:lpstr>Changes in radiative forcing since 1750</vt:lpstr>
      <vt:lpstr>Weaker Solar Output?</vt:lpstr>
      <vt:lpstr>Cooling from small volcanos?</vt:lpstr>
      <vt:lpstr>Has increased aerosol pollution refelected more sunlight back to space ?</vt:lpstr>
      <vt:lpstr>What explains the hiatus?</vt:lpstr>
      <vt:lpstr>Heating of Earth continues… </vt:lpstr>
      <vt:lpstr>Chaotic ocean fluctuations have contributed to the hiatus</vt:lpstr>
      <vt:lpstr>Mechanisms of ocean variability</vt:lpstr>
      <vt:lpstr>Remote influences on weather patterns</vt:lpstr>
      <vt:lpstr>Implications for future</vt:lpstr>
      <vt:lpstr>PowerPoint Presentation</vt:lpstr>
    </vt:vector>
  </TitlesOfParts>
  <Company>ESSC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Philip Allan</cp:lastModifiedBy>
  <cp:revision>1525</cp:revision>
  <cp:lastPrinted>2001-12-18T09:43:01Z</cp:lastPrinted>
  <dcterms:created xsi:type="dcterms:W3CDTF">2001-08-31T10:10:14Z</dcterms:created>
  <dcterms:modified xsi:type="dcterms:W3CDTF">2015-03-13T13:01:26Z</dcterms:modified>
</cp:coreProperties>
</file>