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5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1"/>
    <p:sldMasterId id="2147483735" r:id="rId2"/>
    <p:sldMasterId id="2147483792" r:id="rId3"/>
    <p:sldMasterId id="2147483826" r:id="rId4"/>
    <p:sldMasterId id="2147483850" r:id="rId5"/>
    <p:sldMasterId id="2147483871" r:id="rId6"/>
  </p:sldMasterIdLst>
  <p:notesMasterIdLst>
    <p:notesMasterId r:id="rId38"/>
  </p:notesMasterIdLst>
  <p:handoutMasterIdLst>
    <p:handoutMasterId r:id="rId39"/>
  </p:handoutMasterIdLst>
  <p:sldIdLst>
    <p:sldId id="265" r:id="rId7"/>
    <p:sldId id="373" r:id="rId8"/>
    <p:sldId id="376" r:id="rId9"/>
    <p:sldId id="377" r:id="rId10"/>
    <p:sldId id="378" r:id="rId11"/>
    <p:sldId id="383" r:id="rId12"/>
    <p:sldId id="382" r:id="rId13"/>
    <p:sldId id="367" r:id="rId14"/>
    <p:sldId id="374" r:id="rId15"/>
    <p:sldId id="375" r:id="rId16"/>
    <p:sldId id="361" r:id="rId17"/>
    <p:sldId id="389" r:id="rId18"/>
    <p:sldId id="391" r:id="rId19"/>
    <p:sldId id="371" r:id="rId20"/>
    <p:sldId id="397" r:id="rId21"/>
    <p:sldId id="302" r:id="rId22"/>
    <p:sldId id="349" r:id="rId23"/>
    <p:sldId id="351" r:id="rId24"/>
    <p:sldId id="352" r:id="rId25"/>
    <p:sldId id="381" r:id="rId26"/>
    <p:sldId id="346" r:id="rId27"/>
    <p:sldId id="392" r:id="rId28"/>
    <p:sldId id="396" r:id="rId29"/>
    <p:sldId id="393" r:id="rId30"/>
    <p:sldId id="384" r:id="rId31"/>
    <p:sldId id="385" r:id="rId32"/>
    <p:sldId id="315" r:id="rId33"/>
    <p:sldId id="325" r:id="rId34"/>
    <p:sldId id="326" r:id="rId35"/>
    <p:sldId id="327" r:id="rId36"/>
    <p:sldId id="324" r:id="rId37"/>
  </p:sldIdLst>
  <p:sldSz cx="9144000" cy="6858000" type="screen4x3"/>
  <p:notesSz cx="6718300" cy="9867900"/>
  <p:embeddedFontLst>
    <p:embeddedFont>
      <p:font typeface="Effra" panose="020B0604020202020204" charset="0"/>
      <p:regular r:id="rId40"/>
      <p:bold r:id="rId41"/>
      <p:italic r:id="rId42"/>
      <p:boldItalic r:id="rId43"/>
    </p:embeddedFont>
    <p:embeddedFont>
      <p:font typeface="Verdana" panose="020B0604030504040204" pitchFamily="34" charset="0"/>
      <p:regular r:id="rId44"/>
      <p:bold r:id="rId45"/>
      <p:italic r:id="rId46"/>
      <p:boldItalic r:id="rId47"/>
    </p:embeddedFont>
    <p:embeddedFont>
      <p:font typeface="Rdg Vesta" panose="02000503060000020004" pitchFamily="50" charset="0"/>
      <p:regular r:id="rId48"/>
      <p:bold r:id="rId49"/>
      <p:italic r:id="rId50"/>
      <p:boldItalic r:id="rId51"/>
    </p:embeddedFont>
    <p:embeddedFont>
      <p:font typeface="Effra Light" panose="020B0604020202020204" charset="0"/>
      <p:regular r:id="rId52"/>
      <p:italic r:id="rId53"/>
    </p:embeddedFont>
    <p:embeddedFont>
      <p:font typeface="AngsanaUPC" panose="02020603050405020304" pitchFamily="18" charset="-34"/>
      <p:regular r:id="rId54"/>
      <p:bold r:id="rId55"/>
      <p:italic r:id="rId56"/>
      <p:boldItalic r:id="rId57"/>
    </p:embeddedFont>
    <p:embeddedFont>
      <p:font typeface="Effra Bold" panose="020B0604020202020204" charset="0"/>
      <p:bold r:id="rId58"/>
    </p:embeddedFont>
    <p:embeddedFont>
      <p:font typeface="Cambria Math" panose="02040503050406030204" pitchFamily="18" charset="0"/>
      <p:regular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Effra Heavy" panose="020B0604020202020204" charset="0"/>
      <p:bold r:id="rId64"/>
      <p:boldItalic r:id="rId65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0000"/>
    <a:srgbClr val="9894F0"/>
    <a:srgbClr val="FDFDFD"/>
    <a:srgbClr val="D799A1"/>
    <a:srgbClr val="BF0071"/>
    <a:srgbClr val="7EAF35"/>
    <a:srgbClr val="F3F3F3"/>
    <a:srgbClr val="F0F0F0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11" autoAdjust="0"/>
    <p:restoredTop sz="90081" autoAdjust="0"/>
  </p:normalViewPr>
  <p:slideViewPr>
    <p:cSldViewPr showGuides="1">
      <p:cViewPr varScale="1">
        <p:scale>
          <a:sx n="67" d="100"/>
          <a:sy n="67" d="100"/>
        </p:scale>
        <p:origin x="52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113" d="100"/>
          <a:sy n="113" d="100"/>
        </p:scale>
        <p:origin x="-1326" y="-102"/>
      </p:cViewPr>
      <p:guideLst>
        <p:guide orient="horz" pos="3108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font" Target="fonts/font24.fntdata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61" Type="http://schemas.openxmlformats.org/officeDocument/2006/relationships/font" Target="fonts/font22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6825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6825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BDED6D5-33CC-49C8-A14A-4660977D1BEE}" type="slidenum">
              <a:rPr lang="en-GB" altLang="en-US">
                <a:latin typeface="Effra" panose="020B0603020203020204" pitchFamily="34" charset="0"/>
              </a:rPr>
              <a:pPr/>
              <a:t>‹#›</a:t>
            </a:fld>
            <a:endParaRPr lang="en-GB" altLang="en-US" dirty="0">
              <a:latin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238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3763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687888"/>
            <a:ext cx="5375275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r>
              <a:rPr lang="en-GB" altLang="en-US" dirty="0" smtClean="0"/>
              <a:t>Third level</a:t>
            </a:r>
          </a:p>
          <a:p>
            <a:pPr lvl="3"/>
            <a:r>
              <a:rPr lang="en-GB" altLang="en-US" dirty="0" smtClean="0"/>
              <a:t>Fourth level</a:t>
            </a:r>
          </a:p>
          <a:p>
            <a:pPr lvl="4"/>
            <a:r>
              <a:rPr lang="en-GB" altLang="en-US" dirty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fld id="{A3ADB805-8BF7-47B5-B5FB-292FECAF2630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465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PRECIPITATION: [Tech </a:t>
            </a:r>
            <a:r>
              <a:rPr lang="en-GB" dirty="0" err="1" smtClean="0"/>
              <a:t>Summ</a:t>
            </a:r>
            <a:r>
              <a:rPr lang="en-GB" dirty="0" smtClean="0"/>
              <a:t> Fig. 2]</a:t>
            </a:r>
          </a:p>
          <a:p>
            <a:r>
              <a:rPr lang="en-GB" dirty="0" smtClean="0"/>
              <a:t>RCP8.5 ANN: Multi-model CMIP5 average mm/day change. </a:t>
            </a:r>
          </a:p>
          <a:p>
            <a:r>
              <a:rPr lang="en-GB" dirty="0" smtClean="0"/>
              <a:t>Hatching: multi-model mean change is small (&lt;1SD of internal variability)</a:t>
            </a:r>
          </a:p>
          <a:p>
            <a:r>
              <a:rPr lang="en-GB" dirty="0" smtClean="0"/>
              <a:t>Stippling: multi-model mean change is big (&gt;2SD of internal variability and 90% of models agree on sign)</a:t>
            </a:r>
          </a:p>
          <a:p>
            <a:endParaRPr lang="en-GB" dirty="0" smtClean="0"/>
          </a:p>
          <a:p>
            <a:r>
              <a:rPr lang="en-GB" dirty="0" smtClean="0"/>
              <a:t>P INTENSITY:</a:t>
            </a:r>
          </a:p>
          <a:p>
            <a:r>
              <a:rPr lang="en-GB" dirty="0" err="1" smtClean="0"/>
              <a:t>Percent</a:t>
            </a:r>
            <a:r>
              <a:rPr lang="en-GB" dirty="0" smtClean="0"/>
              <a:t> change in annual maximum 5-day precipitation 2081-2100 relative to 1981-2000 for RCP8.5 CMIP5 ensemble.</a:t>
            </a:r>
          </a:p>
          <a:p>
            <a:r>
              <a:rPr lang="en-GB" dirty="0" smtClean="0"/>
              <a:t>Fig. 12.26, Chapter 12.</a:t>
            </a:r>
          </a:p>
          <a:p>
            <a:r>
              <a:rPr lang="en-GB" dirty="0" smtClean="0"/>
              <a:t>Stippling </a:t>
            </a:r>
            <a:r>
              <a:rPr lang="en-GB" dirty="0" smtClean="0">
                <a:sym typeface="Wingdings" panose="05000000000000000000" pitchFamily="2" charset="2"/>
              </a:rPr>
              <a:t> significant change</a:t>
            </a:r>
            <a:r>
              <a:rPr lang="en-GB" dirty="0" smtClean="0"/>
              <a:t> </a:t>
            </a:r>
          </a:p>
          <a:p>
            <a:endParaRPr lang="en-GB" dirty="0" smtClean="0"/>
          </a:p>
          <a:p>
            <a:r>
              <a:rPr lang="en-GB" dirty="0" smtClean="0"/>
              <a:t>SOIL MOISTURE: [Tech </a:t>
            </a:r>
            <a:r>
              <a:rPr lang="en-GB" dirty="0" err="1" smtClean="0"/>
              <a:t>Summ</a:t>
            </a:r>
            <a:r>
              <a:rPr lang="en-GB" dirty="0" smtClean="0"/>
              <a:t>, Fig. 2]</a:t>
            </a:r>
          </a:p>
          <a:p>
            <a:r>
              <a:rPr lang="en-GB" dirty="0" smtClean="0"/>
              <a:t>RCP8.5 ANN change in %, Upper 10cm</a:t>
            </a:r>
          </a:p>
          <a:p>
            <a:r>
              <a:rPr lang="en-GB" dirty="0" smtClean="0"/>
              <a:t>Hatching: multi-model mean change is small (&lt;1SD of internal variability)</a:t>
            </a:r>
          </a:p>
          <a:p>
            <a:r>
              <a:rPr lang="en-GB" dirty="0" smtClean="0"/>
              <a:t>Stippling: multi-model mean change is big (&gt;2SD of internal variability and 90% of models agree on sign)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DB257-6FD9-4ABC-A90E-F8C2E44FE70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874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790554" y="9509896"/>
            <a:ext cx="2899302" cy="49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09" tIns="45405" rIns="90809" bIns="45405"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A48F55DB-5650-41A2-A8ED-D9CBC6265C0E}" type="slidenum">
              <a:rPr lang="en-US" sz="1200"/>
              <a:pPr algn="r" eaLnBrk="1" hangingPunct="1"/>
              <a:t>4</a:t>
            </a:fld>
            <a:endParaRPr lang="en-US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65293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 txBox="1">
            <a:spLocks noGrp="1" noChangeArrowheads="1"/>
          </p:cNvSpPr>
          <p:nvPr/>
        </p:nvSpPr>
        <p:spPr bwMode="auto">
          <a:xfrm>
            <a:off x="3790553" y="9522150"/>
            <a:ext cx="2899302" cy="500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09" tIns="45405" rIns="90809" bIns="45405" anchor="b"/>
          <a:lstStyle/>
          <a:p>
            <a:pPr algn="r"/>
            <a:fld id="{2FD2BB63-DB9F-48E4-B7F9-7D620C5CFE8D}" type="slidenum">
              <a:rPr lang="en-US" sz="1200">
                <a:solidFill>
                  <a:srgbClr val="000000"/>
                </a:solidFill>
              </a:rPr>
              <a:pPr algn="r"/>
              <a:t>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85813"/>
            <a:ext cx="4927600" cy="3697287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914" y="4795570"/>
            <a:ext cx="4913620" cy="4482710"/>
          </a:xfrm>
          <a:noFill/>
          <a:ln/>
        </p:spPr>
        <p:txBody>
          <a:bodyPr/>
          <a:lstStyle/>
          <a:p>
            <a:pPr eaLnBrk="1" hangingPunct="1"/>
            <a:r>
              <a:rPr lang="en-GB" dirty="0" smtClean="0">
                <a:latin typeface="Arial" charset="0"/>
              </a:rPr>
              <a:t>There is huge uncertainty in global precipitation projections, relating both to climate sensitivity and mitigation pathways.</a:t>
            </a:r>
          </a:p>
          <a:p>
            <a:pPr eaLnBrk="1" hangingPunct="1"/>
            <a:r>
              <a:rPr lang="en-GB" dirty="0" smtClean="0">
                <a:latin typeface="Arial" charset="0"/>
              </a:rPr>
              <a:t>In PAGODA we are understanding</a:t>
            </a:r>
            <a:r>
              <a:rPr lang="en-GB" baseline="0" dirty="0" smtClean="0">
                <a:latin typeface="Arial" charset="0"/>
              </a:rPr>
              <a:t> the precipitation changes at the largest scales relating both to the warming (in response to </a:t>
            </a:r>
            <a:r>
              <a:rPr lang="en-GB" baseline="0" dirty="0" err="1" smtClean="0">
                <a:latin typeface="Arial" charset="0"/>
              </a:rPr>
              <a:t>radiative</a:t>
            </a:r>
            <a:r>
              <a:rPr lang="en-GB" baseline="0" dirty="0" smtClean="0">
                <a:latin typeface="Arial" charset="0"/>
              </a:rPr>
              <a:t> </a:t>
            </a:r>
            <a:r>
              <a:rPr lang="en-GB" baseline="0" dirty="0" err="1" smtClean="0">
                <a:latin typeface="Arial" charset="0"/>
              </a:rPr>
              <a:t>forcings</a:t>
            </a:r>
            <a:r>
              <a:rPr lang="en-GB" baseline="0" dirty="0" smtClean="0">
                <a:latin typeface="Arial" charset="0"/>
              </a:rPr>
              <a:t>) and </a:t>
            </a:r>
            <a:r>
              <a:rPr lang="en-GB" baseline="0" dirty="0" err="1" smtClean="0">
                <a:latin typeface="Arial" charset="0"/>
              </a:rPr>
              <a:t>and</a:t>
            </a:r>
            <a:r>
              <a:rPr lang="en-GB" baseline="0" dirty="0" smtClean="0">
                <a:latin typeface="Arial" charset="0"/>
              </a:rPr>
              <a:t> also the direct effect of the </a:t>
            </a:r>
            <a:r>
              <a:rPr lang="en-GB" baseline="0" dirty="0" err="1" smtClean="0">
                <a:latin typeface="Arial" charset="0"/>
              </a:rPr>
              <a:t>radiative</a:t>
            </a:r>
            <a:r>
              <a:rPr lang="en-GB" baseline="0" dirty="0" smtClean="0">
                <a:latin typeface="Arial" charset="0"/>
              </a:rPr>
              <a:t> </a:t>
            </a:r>
            <a:r>
              <a:rPr lang="en-GB" baseline="0" dirty="0" err="1" smtClean="0">
                <a:latin typeface="Arial" charset="0"/>
              </a:rPr>
              <a:t>forcings</a:t>
            </a:r>
            <a:r>
              <a:rPr lang="en-GB" baseline="0" dirty="0" smtClean="0">
                <a:latin typeface="Arial" charset="0"/>
              </a:rPr>
              <a:t> themselves </a:t>
            </a:r>
            <a:r>
              <a:rPr lang="en-GB" baseline="0" smtClean="0">
                <a:latin typeface="Arial" charset="0"/>
              </a:rPr>
              <a:t>on precipitation.</a:t>
            </a:r>
            <a:endParaRPr lang="en-GB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203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As </a:t>
            </a:r>
            <a:r>
              <a:rPr lang="en-GB" dirty="0" err="1" smtClean="0"/>
              <a:t>P</a:t>
            </a:r>
            <a:r>
              <a:rPr lang="en-GB" dirty="0" err="1" smtClean="0">
                <a:sym typeface="Wingdings" panose="05000000000000000000" pitchFamily="2" charset="2"/>
              </a:rPr>
              <a:t>big</a:t>
            </a:r>
            <a:r>
              <a:rPr lang="en-GB" dirty="0" smtClean="0">
                <a:sym typeface="Wingdings" panose="05000000000000000000" pitchFamily="2" charset="2"/>
              </a:rPr>
              <a:t>, 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89272-2740-4E8B-BD24-5A12CEE98301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717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1281113"/>
            <a:r>
              <a:rPr lang="en-GB" sz="1200" b="1" dirty="0" err="1" smtClean="0">
                <a:solidFill>
                  <a:schemeClr val="tx1"/>
                </a:solidFill>
              </a:rPr>
              <a:t>Fi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gure</a:t>
            </a:r>
            <a:r>
              <a:rPr lang="en-US" sz="1200" b="1" dirty="0" smtClean="0">
                <a:solidFill>
                  <a:schemeClr val="tx1"/>
                </a:solidFill>
              </a:rPr>
              <a:t> 3 </a:t>
            </a:r>
            <a:r>
              <a:rPr lang="en-US" sz="1200" dirty="0" smtClean="0">
                <a:solidFill>
                  <a:schemeClr val="tx1"/>
                </a:solidFill>
              </a:rPr>
              <a:t>(a) Global annual average net TOA flux from CERES observations and (b) ERA Interim reanalysis are anchored to an estimate of Earth’s heating rate for 2006–2010 </a:t>
            </a:r>
            <a:r>
              <a:rPr lang="en-US" sz="1200" baseline="30000" dirty="0" smtClean="0">
                <a:solidFill>
                  <a:schemeClr val="tx1"/>
                </a:solidFill>
              </a:rPr>
              <a:t>5</a:t>
            </a:r>
            <a:r>
              <a:rPr lang="en-US" sz="1200" dirty="0" smtClean="0">
                <a:solidFill>
                  <a:schemeClr val="tx1"/>
                </a:solidFill>
              </a:rPr>
              <a:t>  The Pacific Marine Environmental Laboratory/Jet Propulsion Laboratory/Joint Institute for Marine and Atmospheric Research (PMEL/JPL/JIMAR) ocean heating rate estimates</a:t>
            </a:r>
            <a:r>
              <a:rPr lang="en-US" sz="1200" baseline="30000" dirty="0" smtClean="0">
                <a:solidFill>
                  <a:schemeClr val="tx1"/>
                </a:solidFill>
              </a:rPr>
              <a:t>4</a:t>
            </a:r>
            <a:r>
              <a:rPr lang="en-US" sz="1200" dirty="0" smtClean="0">
                <a:solidFill>
                  <a:schemeClr val="tx1"/>
                </a:solidFill>
              </a:rPr>
              <a:t> use data from Argo and World Ocean Database 2009; uncertainties for upper ocean heating rates are given at one-standard error derived from sampling uncertainties. The gray bar in (b) corresponds to one standard deviation about the 2001–2010 average net TOA flux of 15 CMIP3 models</a:t>
            </a:r>
            <a:r>
              <a:rPr lang="en-US" sz="1000" dirty="0" smtClean="0">
                <a:solidFill>
                  <a:schemeClr val="tx1"/>
                </a:solidFill>
              </a:rPr>
              <a:t>.</a:t>
            </a:r>
            <a:endParaRPr lang="en-GB" sz="1000" dirty="0" smtClean="0">
              <a:solidFill>
                <a:schemeClr val="tx1"/>
              </a:solidFill>
            </a:endParaRPr>
          </a:p>
          <a:p>
            <a:pPr defTabSz="1281113"/>
            <a:r>
              <a:rPr lang="en-GB" sz="1000" dirty="0" smtClean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DB257-6FD9-4ABC-A90E-F8C2E44FE70D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059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90379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tx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380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3484891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571074046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9045153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7221116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5474981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1287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98832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9804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42039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89631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2825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58977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95200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16179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7740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0051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1074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FFFFA-72EE-4341-AAC3-151A90D5E5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8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6638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170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567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6538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1692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3119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31044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FFFFA-72EE-4341-AAC3-151A90D5E5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943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AB62B-0FC4-4713-BBFC-824CFFB876A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40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59ADC-4877-4708-9A3B-6A9CFB58C75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873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28EE7-BD90-48A5-8D65-58DEFB005D2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417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6C144-8C7D-413F-9A76-F6CCE4ADD30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759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2399B-09C2-4AEA-9C1D-F281F2B52C2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4695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3068F-F456-4397-B194-A222F97D865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760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E108D-53FF-46DF-8AE1-E09E673ACFE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26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F1BB6-965D-4960-9773-5A383271DA6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8829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A3A92-A3BB-47C9-B202-6CBF5027B34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135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/>
              <a:t>Wednesday, 11 June 2014</a:t>
            </a:r>
            <a:endParaRPr lang="en-GB" dirty="0"/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ffr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CCFF3-867D-4A13-A867-19531170F49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616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5AE93-A2AC-4450-9303-8CA8F43E637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614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9EF5B-9DAB-4491-B320-4BD375E69F7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3605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4F944D-2272-47F7-8969-DDDA77676334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11560" y="6429938"/>
            <a:ext cx="7308304" cy="3970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1800" kern="0" dirty="0">
                <a:solidFill>
                  <a:srgbClr val="FFFFFF"/>
                </a:solidFill>
                <a:latin typeface="Rdg Vesta"/>
              </a:rPr>
              <a:t>	</a:t>
            </a:r>
            <a:r>
              <a:rPr lang="en-US" sz="1800" kern="0" dirty="0" err="1" smtClean="0">
                <a:solidFill>
                  <a:srgbClr val="FFFFFF"/>
                </a:solidFill>
                <a:latin typeface="Rdg Vesta"/>
              </a:rPr>
              <a:t>RMetS</a:t>
            </a:r>
            <a:r>
              <a:rPr lang="en-US" sz="1800" kern="0" dirty="0" smtClean="0">
                <a:solidFill>
                  <a:srgbClr val="FFFFFF"/>
                </a:solidFill>
                <a:latin typeface="Rdg Vesta"/>
              </a:rPr>
              <a:t> SE Meeting, Reading Town Hall, 2014</a:t>
            </a:r>
            <a:endParaRPr lang="en-US" sz="1600" kern="0" dirty="0">
              <a:solidFill>
                <a:srgbClr val="FFFFFF"/>
              </a:solidFill>
              <a:latin typeface="Rdg Vesta"/>
            </a:endParaRPr>
          </a:p>
        </p:txBody>
      </p:sp>
    </p:spTree>
    <p:extLst>
      <p:ext uri="{BB962C8B-B14F-4D97-AF65-F5344CB8AC3E}">
        <p14:creationId xmlns:p14="http://schemas.microsoft.com/office/powerpoint/2010/main" val="107563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4F944D-2272-47F7-8969-DDDA77676334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11560" y="6429938"/>
            <a:ext cx="7308304" cy="3970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1800" kern="0" dirty="0">
                <a:solidFill>
                  <a:srgbClr val="FFFFFF"/>
                </a:solidFill>
                <a:latin typeface="Rdg Vesta"/>
              </a:rPr>
              <a:t>	Year 12 Symposium, University of Reading, </a:t>
            </a:r>
            <a:r>
              <a:rPr lang="en-US" sz="1800" kern="0" dirty="0" smtClean="0">
                <a:solidFill>
                  <a:srgbClr val="FFFFFF"/>
                </a:solidFill>
                <a:latin typeface="Rdg Vesta"/>
              </a:rPr>
              <a:t>2013</a:t>
            </a:r>
            <a:endParaRPr lang="en-US" sz="1600" kern="0" dirty="0">
              <a:solidFill>
                <a:srgbClr val="FFFFFF"/>
              </a:solidFill>
              <a:latin typeface="Rdg Vesta"/>
            </a:endParaRPr>
          </a:p>
        </p:txBody>
      </p:sp>
    </p:spTree>
    <p:extLst>
      <p:ext uri="{BB962C8B-B14F-4D97-AF65-F5344CB8AC3E}">
        <p14:creationId xmlns:p14="http://schemas.microsoft.com/office/powerpoint/2010/main" val="62893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E044634-2AB1-4130-AAB6-E35C4BA79B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71372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618036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84841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1738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6077321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/>
              <a:t>Copyright University of Reading</a:t>
            </a:r>
            <a:endParaRPr lang="en-GB" dirty="0"/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/>
              <a:t>Wednesday, 11 June 2014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ffra"/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6910515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193080768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047151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649943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9650945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23678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24407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56050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79297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27122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4101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498505558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45285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35837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5437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34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68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FFFFA-72EE-4341-AAC3-151A90D5E5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527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2449702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800397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3395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8014045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848305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780584112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348313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648240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4225859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7911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47014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20188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4300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06764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15889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92143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18204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69436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5930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2382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4999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FFFFA-72EE-4341-AAC3-151A90D5E5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888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3068F-F456-4397-B194-A222F97D865E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5765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0284963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787825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4956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214450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3960772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256587913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512449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1148141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8783001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21034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34059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43051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28293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1459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bg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5263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1233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09681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86777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7222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8808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1691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FFFFA-72EE-4341-AAC3-151A90D5E5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684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2341741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653833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202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99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IMPACT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7" r:id="rId2"/>
    <p:sldLayoutId id="2147483705" r:id="rId3"/>
    <p:sldLayoutId id="2147483696" r:id="rId4"/>
    <p:sldLayoutId id="2147483698" r:id="rId5"/>
    <p:sldLayoutId id="2147483700" r:id="rId6"/>
    <p:sldLayoutId id="2147483701" r:id="rId7"/>
    <p:sldLayoutId id="2147483702" r:id="rId8"/>
    <p:sldLayoutId id="2147483706" r:id="rId9"/>
    <p:sldLayoutId id="2147483707" r:id="rId10"/>
    <p:sldLayoutId id="2147483708" r:id="rId11"/>
    <p:sldLayoutId id="2147483713" r:id="rId12"/>
    <p:sldLayoutId id="2147483709" r:id="rId13"/>
    <p:sldLayoutId id="2147483710" r:id="rId14"/>
    <p:sldLayoutId id="2147483711" r:id="rId15"/>
    <p:sldLayoutId id="2147483712" r:id="rId16"/>
    <p:sldLayoutId id="2147483714" r:id="rId17"/>
    <p:sldLayoutId id="2147483715" r:id="rId18"/>
    <p:sldLayoutId id="2147483716" r:id="rId19"/>
    <p:sldLayoutId id="2147483848" r:id="rId20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70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70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>
              <a:defRPr/>
            </a:pPr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70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AD1B6B3A-2844-478A-B084-4527087C74C1}" type="slidenum">
              <a:rPr lang="en-GB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05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84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86009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591288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  <p:sldLayoutId id="2147483847" r:id="rId2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39827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  <p:sldLayoutId id="2147483868" r:id="rId18"/>
    <p:sldLayoutId id="2147483869" r:id="rId19"/>
    <p:sldLayoutId id="2147483870" r:id="rId20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434337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7" r:id="rId16"/>
    <p:sldLayoutId id="2147483888" r:id="rId17"/>
    <p:sldLayoutId id="2147483889" r:id="rId18"/>
    <p:sldLayoutId id="2147483890" r:id="rId19"/>
    <p:sldLayoutId id="2147483891" r:id="rId20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hyperlink" Target="mailto:r.p.allan@reading.ac.uk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link.springer.com/article/10.1007/s00382-015-2766-z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hyperlink" Target="http://onlinelibrary.wiley.com/doi/10.1002/2015GL066903/abstract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0.png"/><Relationship Id="rId7" Type="http://schemas.openxmlformats.org/officeDocument/2006/relationships/hyperlink" Target="http://onlinelibrary.wiley.com/doi/10.1002/2015GL065765/abstract" TargetMode="External"/><Relationship Id="rId2" Type="http://schemas.openxmlformats.org/officeDocument/2006/relationships/hyperlink" Target="http://dx.doi.org/10.1038/nclimate266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x.doi.org/10.1175/BAMS-D-14-00108.1" TargetMode="External"/><Relationship Id="rId5" Type="http://schemas.openxmlformats.org/officeDocument/2006/relationships/hyperlink" Target="http://www.dacciwa.eu/" TargetMode="External"/><Relationship Id="rId4" Type="http://schemas.openxmlformats.org/officeDocument/2006/relationships/hyperlink" Target="http://www.met.reading.ac.uk/tamsat/about/" TargetMode="External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journals.ametsoc.org/doi/abs/10.1175/JCLI-D-14-00480.1" TargetMode="External"/><Relationship Id="rId13" Type="http://schemas.openxmlformats.org/officeDocument/2006/relationships/hyperlink" Target="http://journals.ametsoc.org/doi/full/10.1175/JCLI-D-12-00543.1" TargetMode="External"/><Relationship Id="rId3" Type="http://schemas.openxmlformats.org/officeDocument/2006/relationships/hyperlink" Target="http://www.nature.com/ngeo/journal/v7/n10/full/ngeo2247.html" TargetMode="External"/><Relationship Id="rId7" Type="http://schemas.openxmlformats.org/officeDocument/2006/relationships/hyperlink" Target="http://onlinelibrary.wiley.com/doi/10.1002/2013EF000159/full" TargetMode="External"/><Relationship Id="rId12" Type="http://schemas.openxmlformats.org/officeDocument/2006/relationships/hyperlink" Target="http://journals.ametsoc.org/doi/abs/10.1175/JCLI-D-11-00393.1" TargetMode="External"/><Relationship Id="rId2" Type="http://schemas.openxmlformats.org/officeDocument/2006/relationships/hyperlink" Target="http://journals.ametsoc.org/doi/abs/10.1175/JCLI3990.1" TargetMode="External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opscience.iop.org/1748-9326/8/3/034002/" TargetMode="External"/><Relationship Id="rId11" Type="http://schemas.openxmlformats.org/officeDocument/2006/relationships/hyperlink" Target="http://onlinelibrary.wiley.com/doi/10.1002/2015GL066858/abstract" TargetMode="External"/><Relationship Id="rId5" Type="http://schemas.openxmlformats.org/officeDocument/2006/relationships/hyperlink" Target="http://www.nature.com/ngeo/journal/v6/n4/abs/ngeo1744.html" TargetMode="External"/><Relationship Id="rId15" Type="http://schemas.openxmlformats.org/officeDocument/2006/relationships/hyperlink" Target="http://www.nature.com/ngeo/journal/v7/n10/full/ngeo2243.html" TargetMode="External"/><Relationship Id="rId10" Type="http://schemas.openxmlformats.org/officeDocument/2006/relationships/hyperlink" Target="http://www.hydrol-earth-syst-sci.net/18/1575/2014/hess-18-1575-2014.html" TargetMode="External"/><Relationship Id="rId4" Type="http://schemas.openxmlformats.org/officeDocument/2006/relationships/hyperlink" Target="http://journals.ametsoc.org/doi/abs/10.1175/JCLI-D-15-0369.1" TargetMode="External"/><Relationship Id="rId9" Type="http://schemas.openxmlformats.org/officeDocument/2006/relationships/hyperlink" Target="http://onlinelibrary.wiley.com/doi/10.1002/2015GL064127/full" TargetMode="External"/><Relationship Id="rId14" Type="http://schemas.openxmlformats.org/officeDocument/2006/relationships/hyperlink" Target="http://www.nature.com/nclimate/journal/v1/n5/abs/nclimate1169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.reading.ac.uk/~sgs02rpa/PAPERS/Allan13SG.pdf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onlinelibrary.wiley.com/doi/10.1002/2014GL060962/ful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mag.org/content/295/5556/841" TargetMode="External"/><Relationship Id="rId7" Type="http://schemas.openxmlformats.org/officeDocument/2006/relationships/hyperlink" Target="http://onlinelibrary.wiley.com/doi/10.1002/2014GL060962/full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2.xml"/><Relationship Id="rId6" Type="http://schemas.openxmlformats.org/officeDocument/2006/relationships/hyperlink" Target="http://www.nature.com/ngeo/journal/v5/n2/abs/ngeo1375.html" TargetMode="External"/><Relationship Id="rId5" Type="http://schemas.openxmlformats.org/officeDocument/2006/relationships/hyperlink" Target="http://journals.ametsoc.org/doi/full/10.1175/2009JCLI2797.1" TargetMode="External"/><Relationship Id="rId4" Type="http://schemas.openxmlformats.org/officeDocument/2006/relationships/hyperlink" Target="http://journals.ametsoc.org/doi/full/10.1175/JCLI3838.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onlinelibrary.wiley.com/doi/10.1002/2014GL060962/abstract#footer-support-info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ametsoc.org/doi/full/10.1175/JCLI-D-13-00294.1" TargetMode="External"/><Relationship Id="rId7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6" Type="http://schemas.openxmlformats.org/officeDocument/2006/relationships/hyperlink" Target="http://www.met.rdg.ac.uk/~sgs02rpa/TALKS/Paris2015_Imbalance_AllanRP.pdf" TargetMode="External"/><Relationship Id="rId5" Type="http://schemas.openxmlformats.org/officeDocument/2006/relationships/hyperlink" Target="http://dx.doi.org/10.1038/nclimate2915" TargetMode="External"/><Relationship Id="rId4" Type="http://schemas.openxmlformats.org/officeDocument/2006/relationships/hyperlink" Target="http://www.nature.com/ngeo/journal/v5/n2/abs/ngeo1375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onlinelibrary.wiley.com/wol1/doi/10.1002/2014GL062669/full" TargetMode="External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7" Type="http://schemas.openxmlformats.org/officeDocument/2006/relationships/image" Target="../media/image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7.xml"/><Relationship Id="rId6" Type="http://schemas.openxmlformats.org/officeDocument/2006/relationships/hyperlink" Target="http://link.springer.com/article/10.1007/PL00007927" TargetMode="External"/><Relationship Id="rId5" Type="http://schemas.openxmlformats.org/officeDocument/2006/relationships/hyperlink" Target="http://link.springer.com/article/10.1007/s00382-015-2766-z" TargetMode="External"/><Relationship Id="rId4" Type="http://schemas.openxmlformats.org/officeDocument/2006/relationships/hyperlink" Target="http://onlinelibrary.wiley.com/doi/10.1002/2015JD023264/ful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5.png"/><Relationship Id="rId4" Type="http://schemas.openxmlformats.org/officeDocument/2006/relationships/hyperlink" Target="http://onlinelibrary.wiley.com/doi/10.1002/2015JD023264/ful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t.reading.ac.uk/~sgs02rpa/research/DEEP-C.html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9.png"/><Relationship Id="rId7" Type="http://schemas.openxmlformats.org/officeDocument/2006/relationships/hyperlink" Target="http://onlinelibrary.wiley.com/doi/10.1002/2015GL066858/abstract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8.xml"/><Relationship Id="rId6" Type="http://schemas.openxmlformats.org/officeDocument/2006/relationships/hyperlink" Target="http://www.hydrol-earth-syst-sci.net/18/1575/2014/hess-18-1575-2014.html" TargetMode="External"/><Relationship Id="rId5" Type="http://schemas.openxmlformats.org/officeDocument/2006/relationships/hyperlink" Target="http://onlinelibrary.wiley.com/doi/10.1002/2015GL064127/full" TargetMode="Externa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5" Type="http://schemas.openxmlformats.org/officeDocument/2006/relationships/hyperlink" Target="http://www.hydrol-earth-syst-sci.net/18/1575/2014/hess-18-1575-2014.html" TargetMode="Externa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ametsoc.org/doi/full/10.1175/JCLI3838.1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://www.sciencemag.org/content/295/5556/841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iopscience.iop.org/1748-9326/8/3/034002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hyperlink" Target="http://www.nature.com/nature/journal/v419/n6903/abs/nature01092.html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hyperlink" Target="http://www.nature.com/ngeo/journal/v6/n6/full/ngeo1799.html" TargetMode="External"/><Relationship Id="rId10" Type="http://schemas.openxmlformats.org/officeDocument/2006/relationships/hyperlink" Target="http://journals.ametsoc.org/doi/abs/10.1175/2008JCLI2759.1" TargetMode="External"/><Relationship Id="rId4" Type="http://schemas.openxmlformats.org/officeDocument/2006/relationships/hyperlink" Target="http://link.springer.com/article/10.1007/s10712-011-9159-6" TargetMode="External"/><Relationship Id="rId9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emf"/><Relationship Id="rId5" Type="http://schemas.openxmlformats.org/officeDocument/2006/relationships/hyperlink" Target="http://iopscience.iop.org/1748-9326/9/6/064024" TargetMode="External"/><Relationship Id="rId4" Type="http://schemas.openxmlformats.org/officeDocument/2006/relationships/hyperlink" Target="http://www.met.reading.ac.uk/~sgs02rpa/PAPERS/Allan13SG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hyperlink" Target="http://eclipse.nilu.no/language/en-GB/ProjectOverview/WorkpackageInfo.aspx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onlinelibrary.wiley.com/doi/10.1002/2015GL067231/abstrac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://www.earth-syst-dynam.net/6/525/2015/esd-6-525-2015.html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ature.com/nclimate/journal/v3/n7/full/nclimate1857.html" TargetMode="External"/><Relationship Id="rId3" Type="http://schemas.openxmlformats.org/officeDocument/2006/relationships/image" Target="../media/image26.png"/><Relationship Id="rId7" Type="http://schemas.openxmlformats.org/officeDocument/2006/relationships/hyperlink" Target="http://onlinelibrary.wiley.com/doi/10.1002/grl.50502/abstract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x.doi.org/10.1038/nclimate2664" TargetMode="External"/><Relationship Id="rId5" Type="http://schemas.openxmlformats.org/officeDocument/2006/relationships/hyperlink" Target="http://link.springer.com/article/10.1007/s00382-010-0984-y" TargetMode="External"/><Relationship Id="rId4" Type="http://schemas.openxmlformats.org/officeDocument/2006/relationships/hyperlink" Target="http://www.sciencemag.org/content/334/6055/502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://www.nature.com/ngeo/journal/v6/n11/abs/ngeo1987.html" TargetMode="External"/><Relationship Id="rId7" Type="http://schemas.openxmlformats.org/officeDocument/2006/relationships/image" Target="../media/image27.png"/><Relationship Id="rId2" Type="http://schemas.openxmlformats.org/officeDocument/2006/relationships/hyperlink" Target="http://onlinelibrary.wiley.com/wol1/doi/10.1002/2014RG000449/abstrac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ink.springer.com/article/10.1007/s00382-015-2766-z" TargetMode="External"/><Relationship Id="rId5" Type="http://schemas.openxmlformats.org/officeDocument/2006/relationships/hyperlink" Target="http://onlinelibrary.wiley.com/doi/10.1002/2015JD023264/full" TargetMode="Externa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692696"/>
            <a:ext cx="8618865" cy="1442112"/>
          </a:xfrm>
        </p:spPr>
        <p:txBody>
          <a:bodyPr/>
          <a:lstStyle/>
          <a:p>
            <a:r>
              <a:rPr lang="en-GB" sz="3200" dirty="0" smtClean="0"/>
              <a:t>changes  in  Earth’s  ENERGY  balance and  implications  for  the  water cycle</a:t>
            </a:r>
            <a:endParaRPr lang="en-GB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725144"/>
            <a:ext cx="8280000" cy="709488"/>
          </a:xfrm>
        </p:spPr>
        <p:txBody>
          <a:bodyPr/>
          <a:lstStyle/>
          <a:p>
            <a:r>
              <a:rPr lang="en-GB" sz="2800" dirty="0" smtClean="0"/>
              <a:t>Richard Allan          </a:t>
            </a:r>
            <a:r>
              <a:rPr lang="en-GB" sz="2400" dirty="0" smtClean="0">
                <a:solidFill>
                  <a:srgbClr val="FF0000"/>
                </a:solidFill>
                <a:hlinkClick r:id="rId2"/>
              </a:rPr>
              <a:t>r.p.allan@reading.ac.uk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smtClean="0"/>
              <a:t>                 </a:t>
            </a:r>
            <a:r>
              <a:rPr lang="en-GB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@</a:t>
            </a:r>
            <a:r>
              <a:rPr lang="en-GB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rpallanuk</a:t>
            </a:r>
            <a:endParaRPr lang="en-GB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n-GB" sz="2400" dirty="0" smtClean="0"/>
              <a:t>Thanks to </a:t>
            </a:r>
            <a:r>
              <a:rPr lang="en-GB" sz="2400" dirty="0" err="1" smtClean="0"/>
              <a:t>Chunlei</a:t>
            </a:r>
            <a:r>
              <a:rPr lang="en-GB" sz="2400" dirty="0" smtClean="0"/>
              <a:t> Liu, Norman Loeb and all co-authors	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</a:t>
            </a:fld>
            <a:endParaRPr lang="en-GB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17512" y="0"/>
            <a:ext cx="2858344" cy="651662"/>
          </a:xfrm>
        </p:spPr>
        <p:txBody>
          <a:bodyPr/>
          <a:lstStyle/>
          <a:p>
            <a:r>
              <a:rPr lang="en-GB" dirty="0" smtClean="0"/>
              <a:t>Department of Meteorology</a:t>
            </a:r>
            <a:endParaRPr lang="en-GB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5" b="52112"/>
          <a:stretch/>
        </p:blipFill>
        <p:spPr>
          <a:xfrm>
            <a:off x="0" y="2204864"/>
            <a:ext cx="9144000" cy="2448272"/>
          </a:xfrm>
        </p:spPr>
      </p:pic>
      <p:pic>
        <p:nvPicPr>
          <p:cNvPr id="8" name="Picture 2" descr="NERC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678712"/>
            <a:ext cx="1022829" cy="71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CEO - National Centre for Earth Observ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78712"/>
            <a:ext cx="2795309" cy="71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2"/>
          <a:stretch/>
        </p:blipFill>
        <p:spPr bwMode="auto">
          <a:xfrm>
            <a:off x="3446874" y="5678712"/>
            <a:ext cx="2781310" cy="71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AutoShape 2" descr="Image result for Met Office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4" descr="Image result for Met Office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2" name="Picture 8" descr="https://encrypted-tbn3.gstatic.com/images?q=tbn:ANd9GcRIxBHO1z2cm1HBz5XlCMVzlS7TiYMoMQm16FZVWGLQZtfKrXb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678711"/>
            <a:ext cx="774339" cy="7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43608" y="3790781"/>
            <a:ext cx="8000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tx2"/>
                </a:solidFill>
                <a:latin typeface="+mn-lt"/>
              </a:rPr>
              <a:t>Venue: Fancy Paris Conference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1403648" y="3933056"/>
            <a:ext cx="5688632" cy="504056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1403648" y="3790781"/>
            <a:ext cx="5688632" cy="646331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3190845" y="3677252"/>
            <a:ext cx="2245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+mn-lt"/>
              </a:rPr>
              <a:t>GU01</a:t>
            </a:r>
          </a:p>
        </p:txBody>
      </p:sp>
    </p:spTree>
    <p:extLst>
      <p:ext uri="{BB962C8B-B14F-4D97-AF65-F5344CB8AC3E}">
        <p14:creationId xmlns:p14="http://schemas.microsoft.com/office/powerpoint/2010/main" val="941670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76872"/>
            <a:ext cx="5530665" cy="414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Cross-Equatorial  heat  transport</a:t>
            </a:r>
            <a:br>
              <a:rPr lang="en-GB" sz="3200" dirty="0" smtClean="0"/>
            </a:br>
            <a:r>
              <a:rPr lang="en-GB" sz="3200" dirty="0" smtClean="0"/>
              <a:t>linked  to  model  precipitation  bias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6096" y="2420888"/>
            <a:ext cx="3268704" cy="3753111"/>
          </a:xfrm>
        </p:spPr>
        <p:txBody>
          <a:bodyPr/>
          <a:lstStyle/>
          <a:p>
            <a:r>
              <a:rPr lang="en-GB" dirty="0" smtClean="0"/>
              <a:t>Clear link between bias in cross-equatorial heat transport  by atmosphere and inter-hemispheric precipitation asymmetry </a:t>
            </a:r>
            <a:r>
              <a:rPr lang="en-GB" sz="1800" dirty="0" smtClean="0">
                <a:hlinkClick r:id="rId3"/>
              </a:rPr>
              <a:t>Loeb </a:t>
            </a:r>
            <a:r>
              <a:rPr lang="en-GB" sz="1800" dirty="0">
                <a:hlinkClick r:id="rId3"/>
              </a:rPr>
              <a:t>et al. (2015) </a:t>
            </a:r>
            <a:r>
              <a:rPr lang="en-GB" sz="1800" dirty="0" err="1">
                <a:hlinkClick r:id="rId3"/>
              </a:rPr>
              <a:t>Clim</a:t>
            </a:r>
            <a:r>
              <a:rPr lang="en-GB" sz="1800" dirty="0">
                <a:hlinkClick r:id="rId3"/>
              </a:rPr>
              <a:t>. </a:t>
            </a:r>
            <a:r>
              <a:rPr lang="en-GB" sz="1800" dirty="0" err="1" smtClean="0">
                <a:hlinkClick r:id="rId3"/>
              </a:rPr>
              <a:t>Dyn</a:t>
            </a:r>
            <a:endParaRPr lang="en-GB" sz="1800" dirty="0"/>
          </a:p>
          <a:p>
            <a:pPr marL="0" indent="0">
              <a:buNone/>
            </a:pPr>
            <a:r>
              <a:rPr lang="en-GB" sz="1800" dirty="0"/>
              <a:t>A</a:t>
            </a:r>
            <a:r>
              <a:rPr lang="en-GB" sz="1800" dirty="0" smtClean="0"/>
              <a:t>lso:</a:t>
            </a:r>
            <a:r>
              <a:rPr lang="en-GB" sz="1800" dirty="0" smtClean="0">
                <a:hlinkClick r:id="rId4"/>
              </a:rPr>
              <a:t> Haywood et al. (2016) GRL</a:t>
            </a:r>
            <a:endParaRPr lang="en-GB" sz="1800" dirty="0" smtClean="0"/>
          </a:p>
          <a:p>
            <a:endParaRPr lang="en-GB" sz="1800" dirty="0"/>
          </a:p>
          <a:p>
            <a:pPr marL="0" indent="0">
              <a:buNone/>
            </a:pPr>
            <a:r>
              <a:rPr lang="en-GB" sz="1800" dirty="0"/>
              <a:t>	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28525" y="6273344"/>
            <a:ext cx="676275" cy="252000"/>
          </a:xfrm>
        </p:spPr>
        <p:txBody>
          <a:bodyPr/>
          <a:lstStyle/>
          <a:p>
            <a:fld id="{DCF6A46F-80AB-49F3-8C7E-9717ED945456}" type="slidenum">
              <a:rPr lang="en-GB" altLang="en-US" smtClean="0"/>
              <a:pPr/>
              <a:t>10</a:t>
            </a:fld>
            <a:endParaRPr lang="en-GB" altLang="en-US"/>
          </a:p>
        </p:txBody>
      </p:sp>
      <p:pic>
        <p:nvPicPr>
          <p:cNvPr id="12" name="Picture 2" descr="NCEO - National Centre for Earth Observ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084" y="331149"/>
            <a:ext cx="1888468" cy="48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54193" y="4797152"/>
            <a:ext cx="2102183" cy="70788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Ahmad </a:t>
            </a:r>
            <a:r>
              <a:rPr lang="en-GB" dirty="0" err="1" smtClean="0"/>
              <a:t>Alkamali</a:t>
            </a:r>
            <a:r>
              <a:rPr lang="en-GB" dirty="0" smtClean="0"/>
              <a:t> BSc project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89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bldLvl="5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04968" y="1781369"/>
            <a:ext cx="241059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kern="0" dirty="0" smtClean="0">
                <a:solidFill>
                  <a:srgbClr val="000000"/>
                </a:solidFill>
                <a:latin typeface="Calibri" pitchFamily="34" charset="0"/>
              </a:rPr>
              <a:t>Role of GHGs in </a:t>
            </a:r>
            <a:r>
              <a:rPr lang="en-GB" kern="0" dirty="0">
                <a:solidFill>
                  <a:srgbClr val="000000"/>
                </a:solidFill>
                <a:latin typeface="Calibri" pitchFamily="34" charset="0"/>
              </a:rPr>
              <a:t>Sahel rainfall  </a:t>
            </a:r>
            <a:r>
              <a:rPr lang="en-GB" kern="0" dirty="0" smtClean="0">
                <a:solidFill>
                  <a:srgbClr val="000000"/>
                </a:solidFill>
                <a:latin typeface="Calibri" pitchFamily="34" charset="0"/>
              </a:rPr>
              <a:t>recovery:</a:t>
            </a:r>
            <a:endParaRPr lang="en-GB" kern="0" dirty="0">
              <a:solidFill>
                <a:srgbClr val="00000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en-GB" sz="1800" kern="0" dirty="0">
                <a:solidFill>
                  <a:srgbClr val="000000"/>
                </a:solidFill>
                <a:latin typeface="Calibri" pitchFamily="34" charset="0"/>
                <a:hlinkClick r:id="rId2"/>
              </a:rPr>
              <a:t>Dong &amp; Sutton </a:t>
            </a:r>
            <a:r>
              <a:rPr lang="en-GB" sz="1800" kern="0" dirty="0" smtClean="0">
                <a:solidFill>
                  <a:srgbClr val="000000"/>
                </a:solidFill>
                <a:latin typeface="Calibri" pitchFamily="34" charset="0"/>
                <a:hlinkClick r:id="rId2"/>
              </a:rPr>
              <a:t>(2015</a:t>
            </a:r>
            <a:r>
              <a:rPr lang="en-GB" sz="1800" kern="0" dirty="0">
                <a:solidFill>
                  <a:srgbClr val="000000"/>
                </a:solidFill>
                <a:latin typeface="Calibri" pitchFamily="34" charset="0"/>
                <a:hlinkClick r:id="rId2"/>
              </a:rPr>
              <a:t>) Nature </a:t>
            </a:r>
            <a:r>
              <a:rPr lang="en-GB" sz="1800" kern="0" dirty="0" err="1">
                <a:solidFill>
                  <a:srgbClr val="000000"/>
                </a:solidFill>
                <a:latin typeface="Calibri" pitchFamily="34" charset="0"/>
                <a:hlinkClick r:id="rId2"/>
              </a:rPr>
              <a:t>Clim</a:t>
            </a:r>
            <a:endParaRPr lang="en-GB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548680"/>
            <a:ext cx="5731376" cy="828000"/>
          </a:xfrm>
        </p:spPr>
        <p:txBody>
          <a:bodyPr/>
          <a:lstStyle/>
          <a:p>
            <a:r>
              <a:rPr lang="en-GB" sz="3200" dirty="0" smtClean="0"/>
              <a:t>Africa rainfall and </a:t>
            </a:r>
            <a:br>
              <a:rPr lang="en-GB" sz="3200" dirty="0" smtClean="0"/>
            </a:br>
            <a:r>
              <a:rPr lang="en-GB" sz="3200" dirty="0" smtClean="0"/>
              <a:t>circulation changes</a:t>
            </a: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11</a:t>
            </a:fld>
            <a:endParaRPr lang="en-GB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2956"/>
            <a:ext cx="6265864" cy="237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24799" y="1556792"/>
            <a:ext cx="5775257" cy="382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sz="2000" baseline="0">
                <a:solidFill>
                  <a:schemeClr val="tx2"/>
                </a:solidFill>
                <a:latin typeface="+mn-lt"/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sz="20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 smtClean="0"/>
              <a:t>Africa rainfall sensitive to radiative </a:t>
            </a:r>
            <a:r>
              <a:rPr lang="en-GB" kern="0" dirty="0" err="1" smtClean="0"/>
              <a:t>forcings</a:t>
            </a:r>
            <a:r>
              <a:rPr lang="en-GB" kern="0" dirty="0" smtClean="0"/>
              <a:t>, inter-hemispheric heating &amp; internal variability</a:t>
            </a:r>
          </a:p>
          <a:p>
            <a:r>
              <a:rPr lang="en-GB" kern="0" dirty="0" smtClean="0"/>
              <a:t>Africa susceptible to changes in water cycle:  monitoring essential (</a:t>
            </a:r>
            <a:r>
              <a:rPr lang="en-GB" kern="0" dirty="0" smtClean="0">
                <a:hlinkClick r:id="rId4"/>
              </a:rPr>
              <a:t>TAMSAT </a:t>
            </a:r>
            <a:r>
              <a:rPr lang="en-GB" kern="0" dirty="0" smtClean="0"/>
              <a:t>group)</a:t>
            </a:r>
          </a:p>
          <a:p>
            <a:r>
              <a:rPr lang="en-GB" kern="0" dirty="0" smtClean="0"/>
              <a:t>West Africa – particularly complex mix of pollution /cloud/dynamics: observations essential:</a:t>
            </a:r>
            <a:r>
              <a:rPr lang="en-GB" kern="0" dirty="0"/>
              <a:t> </a:t>
            </a:r>
            <a:r>
              <a:rPr lang="en-GB" sz="1800" kern="0" dirty="0" smtClean="0">
                <a:hlinkClick r:id="rId5"/>
              </a:rPr>
              <a:t>DACCIWA</a:t>
            </a:r>
            <a:r>
              <a:rPr lang="en-GB" sz="1800" kern="0" dirty="0" smtClean="0"/>
              <a:t> project  (</a:t>
            </a:r>
            <a:r>
              <a:rPr lang="en-GB" sz="1800" kern="0" dirty="0" err="1" smtClean="0"/>
              <a:t>inc.</a:t>
            </a:r>
            <a:r>
              <a:rPr lang="en-GB" sz="1800" kern="0" dirty="0" smtClean="0"/>
              <a:t> </a:t>
            </a:r>
            <a:r>
              <a:rPr lang="en-GB" sz="1800" kern="0" dirty="0"/>
              <a:t>Christine </a:t>
            </a:r>
            <a:r>
              <a:rPr lang="en-GB" sz="1800" kern="0" dirty="0" smtClean="0"/>
              <a:t>Chiu et al.)</a:t>
            </a:r>
            <a:r>
              <a:rPr lang="en-GB" sz="1800" kern="0" dirty="0"/>
              <a:t> </a:t>
            </a:r>
            <a:r>
              <a:rPr lang="en-GB" sz="1800" kern="0" dirty="0" err="1" smtClean="0">
                <a:hlinkClick r:id="rId6"/>
              </a:rPr>
              <a:t>Knippertz</a:t>
            </a:r>
            <a:r>
              <a:rPr lang="en-GB" sz="1800" kern="0" dirty="0" smtClean="0">
                <a:hlinkClick r:id="rId6"/>
              </a:rPr>
              <a:t> et al. 2015 </a:t>
            </a:r>
            <a:endParaRPr lang="en-GB" sz="1800" kern="0" dirty="0" smtClean="0"/>
          </a:p>
          <a:p>
            <a:pPr algn="r"/>
            <a:r>
              <a:rPr lang="en-GB" kern="0" dirty="0" smtClean="0"/>
              <a:t>Recent changes in Africa rainfall: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33408" y="4964537"/>
            <a:ext cx="2344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 smtClean="0">
                <a:solidFill>
                  <a:schemeClr val="tx2"/>
                </a:solidFill>
                <a:hlinkClick r:id="rId7"/>
              </a:rPr>
              <a:t>Maidment</a:t>
            </a:r>
            <a:r>
              <a:rPr lang="en-GB" sz="1800" dirty="0" smtClean="0">
                <a:solidFill>
                  <a:schemeClr val="tx2"/>
                </a:solidFill>
                <a:hlinkClick r:id="rId7"/>
              </a:rPr>
              <a:t> et al. (2015) </a:t>
            </a:r>
            <a:r>
              <a:rPr lang="en-GB" sz="1800" dirty="0" smtClean="0">
                <a:hlinkClick r:id="rId7"/>
              </a:rPr>
              <a:t>GRL</a:t>
            </a:r>
            <a:r>
              <a:rPr lang="en-GB" sz="1800" dirty="0" smtClean="0"/>
              <a:t> </a:t>
            </a:r>
          </a:p>
          <a:p>
            <a:r>
              <a:rPr lang="en-GB" sz="1800" dirty="0" smtClean="0"/>
              <a:t>Seasonality: Caroline Dunning PhD project</a:t>
            </a:r>
            <a:endParaRPr lang="en-GB" sz="1800" dirty="0" smtClean="0">
              <a:solidFill>
                <a:schemeClr val="tx2"/>
              </a:solidFill>
            </a:endParaRPr>
          </a:p>
        </p:txBody>
      </p:sp>
      <p:pic>
        <p:nvPicPr>
          <p:cNvPr id="1026" name="Picture 2" descr="https://62e528761d0685343e1c-f3d1b99a743ffa4142d9d7f1978d9686.ssl.cf2.rackcdn.com/files/92702/width668/image-20150821-31397-15aalmu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057" y="1340768"/>
            <a:ext cx="2620415" cy="170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dacciwa.eu/content/950/Live/image/page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63"/>
          <a:stretch/>
        </p:blipFill>
        <p:spPr bwMode="auto">
          <a:xfrm>
            <a:off x="7219329" y="3212976"/>
            <a:ext cx="1592001" cy="157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600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80000" cy="828000"/>
          </a:xfrm>
        </p:spPr>
        <p:txBody>
          <a:bodyPr/>
          <a:lstStyle/>
          <a:p>
            <a:r>
              <a:rPr lang="en-GB" sz="3200" dirty="0" smtClean="0"/>
              <a:t>Moisture  transport  and </a:t>
            </a:r>
            <a:br>
              <a:rPr lang="en-GB" sz="3200" dirty="0" smtClean="0"/>
            </a:br>
            <a:r>
              <a:rPr lang="en-GB" sz="3200" dirty="0" smtClean="0"/>
              <a:t>intensification  of  wet/dry  </a:t>
            </a:r>
            <a:r>
              <a:rPr lang="en-GB" sz="3200" dirty="0" err="1" smtClean="0"/>
              <a:t>seasonS</a:t>
            </a:r>
            <a:endParaRPr lang="en-GB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3528" y="1701248"/>
            <a:ext cx="4752528" cy="3960000"/>
          </a:xfrm>
        </p:spPr>
        <p:txBody>
          <a:bodyPr/>
          <a:lstStyle/>
          <a:p>
            <a:r>
              <a:rPr lang="en-GB" dirty="0" smtClean="0"/>
              <a:t>Increased moisture with warming implies amplified P-E </a:t>
            </a:r>
            <a:r>
              <a:rPr lang="en-GB" sz="1800" dirty="0" smtClean="0"/>
              <a:t>(e.g. </a:t>
            </a:r>
            <a:r>
              <a:rPr lang="en-GB" sz="1800" dirty="0" smtClean="0">
                <a:hlinkClick r:id="rId2"/>
              </a:rPr>
              <a:t>Held &amp; </a:t>
            </a:r>
            <a:r>
              <a:rPr lang="en-GB" sz="1800" dirty="0" err="1" smtClean="0">
                <a:hlinkClick r:id="rId2"/>
              </a:rPr>
              <a:t>Soden</a:t>
            </a:r>
            <a:r>
              <a:rPr lang="en-GB" sz="1800" dirty="0" smtClean="0">
                <a:hlinkClick r:id="rId2"/>
              </a:rPr>
              <a:t> 2006</a:t>
            </a:r>
            <a:r>
              <a:rPr lang="en-GB" sz="1800" dirty="0" smtClean="0"/>
              <a:t>)</a:t>
            </a:r>
          </a:p>
          <a:p>
            <a:r>
              <a:rPr lang="en-GB" dirty="0" smtClean="0"/>
              <a:t>Multi-annual P-E &gt; 0 over land implies increased P-E </a:t>
            </a:r>
            <a:r>
              <a:rPr lang="en-GB" sz="1800" dirty="0" smtClean="0"/>
              <a:t>(e.g. </a:t>
            </a:r>
            <a:r>
              <a:rPr lang="en-GB" sz="1800" dirty="0" smtClean="0">
                <a:hlinkClick r:id="rId3"/>
              </a:rPr>
              <a:t>Greve et al. 2014</a:t>
            </a:r>
            <a:r>
              <a:rPr lang="en-GB" sz="1800" dirty="0" smtClean="0"/>
              <a:t>)</a:t>
            </a:r>
          </a:p>
          <a:p>
            <a:r>
              <a:rPr lang="en-GB" dirty="0" smtClean="0"/>
              <a:t>Changes in T/RH gradients also     important </a:t>
            </a:r>
            <a:r>
              <a:rPr lang="en-GB" sz="1800" dirty="0" smtClean="0"/>
              <a:t>(</a:t>
            </a:r>
            <a:r>
              <a:rPr lang="en-GB" sz="1800" dirty="0" smtClean="0">
                <a:hlinkClick r:id="rId4"/>
              </a:rPr>
              <a:t>Byrne &amp; O’Gorman 2015</a:t>
            </a:r>
            <a:r>
              <a:rPr lang="en-GB" sz="1800" dirty="0" smtClean="0"/>
              <a:t>)</a:t>
            </a:r>
          </a:p>
          <a:p>
            <a:r>
              <a:rPr lang="en-GB" dirty="0" smtClean="0"/>
              <a:t>P-E &lt; 0 in dry season over land: more intense dry </a:t>
            </a:r>
            <a:r>
              <a:rPr lang="en-GB" i="1" dirty="0" smtClean="0"/>
              <a:t>and</a:t>
            </a:r>
            <a:r>
              <a:rPr lang="en-GB" dirty="0" smtClean="0"/>
              <a:t> wet seasons? </a:t>
            </a:r>
            <a:r>
              <a:rPr lang="en-GB" sz="1800" dirty="0" smtClean="0"/>
              <a:t>(</a:t>
            </a:r>
            <a:r>
              <a:rPr lang="en-GB" sz="1800" dirty="0" smtClean="0">
                <a:hlinkClick r:id="rId5"/>
              </a:rPr>
              <a:t>Chou et al. 2013</a:t>
            </a:r>
            <a:r>
              <a:rPr lang="en-GB" sz="1800" dirty="0" smtClean="0"/>
              <a:t>; </a:t>
            </a:r>
            <a:r>
              <a:rPr lang="en-GB" sz="1800" dirty="0" smtClean="0">
                <a:hlinkClick r:id="rId6"/>
              </a:rPr>
              <a:t>Liu &amp; Allan 2013</a:t>
            </a:r>
            <a:r>
              <a:rPr lang="en-GB" sz="1800" dirty="0" smtClean="0"/>
              <a:t>; </a:t>
            </a:r>
            <a:r>
              <a:rPr lang="en-GB" sz="1800" dirty="0" smtClean="0">
                <a:hlinkClick r:id="rId7"/>
              </a:rPr>
              <a:t>Kumar et al.  2014</a:t>
            </a:r>
            <a:r>
              <a:rPr lang="en-GB" sz="1800" dirty="0" smtClean="0"/>
              <a:t>)</a:t>
            </a:r>
          </a:p>
          <a:p>
            <a:r>
              <a:rPr lang="en-GB" dirty="0" smtClean="0"/>
              <a:t>Aridity metrics more relevant </a:t>
            </a:r>
            <a:r>
              <a:rPr lang="en-GB" sz="1800" dirty="0" smtClean="0"/>
              <a:t>(</a:t>
            </a:r>
            <a:r>
              <a:rPr lang="en-GB" sz="1800" dirty="0" smtClean="0">
                <a:hlinkClick r:id="rId8"/>
              </a:rPr>
              <a:t>Scheff &amp; Frierson 2015</a:t>
            </a:r>
            <a:r>
              <a:rPr lang="en-GB" sz="1800" dirty="0" smtClean="0"/>
              <a:t>; </a:t>
            </a:r>
            <a:r>
              <a:rPr lang="en-GB" sz="1800" dirty="0" smtClean="0">
                <a:hlinkClick r:id="rId9"/>
              </a:rPr>
              <a:t>Greve &amp; </a:t>
            </a:r>
            <a:r>
              <a:rPr lang="en-GB" sz="1800" dirty="0" err="1" smtClean="0">
                <a:hlinkClick r:id="rId9"/>
              </a:rPr>
              <a:t>Seneviratne</a:t>
            </a:r>
            <a:r>
              <a:rPr lang="en-GB" sz="1800" dirty="0" smtClean="0">
                <a:hlinkClick r:id="rId9"/>
              </a:rPr>
              <a:t> 2015</a:t>
            </a:r>
            <a:r>
              <a:rPr lang="en-GB" sz="1800" dirty="0" smtClean="0"/>
              <a:t>; </a:t>
            </a:r>
            <a:r>
              <a:rPr lang="en-GB" sz="1800" dirty="0" smtClean="0">
                <a:hlinkClick r:id="rId10"/>
              </a:rPr>
              <a:t>Roderick et al. 2014</a:t>
            </a:r>
            <a:r>
              <a:rPr lang="en-GB" sz="1800" dirty="0" smtClean="0"/>
              <a:t> ; </a:t>
            </a:r>
            <a:r>
              <a:rPr lang="en-GB" sz="1800" dirty="0" smtClean="0">
                <a:hlinkClick r:id="rId11"/>
              </a:rPr>
              <a:t>Kumar et al. 2016 </a:t>
            </a:r>
            <a:r>
              <a:rPr lang="en-GB" sz="1800" dirty="0" smtClean="0"/>
              <a:t>)</a:t>
            </a:r>
          </a:p>
          <a:p>
            <a:r>
              <a:rPr lang="en-GB" dirty="0" smtClean="0"/>
              <a:t>Changes in circulation dominate locally </a:t>
            </a:r>
            <a:r>
              <a:rPr lang="en-GB" sz="1800" dirty="0" smtClean="0"/>
              <a:t>(e.g. </a:t>
            </a:r>
            <a:r>
              <a:rPr lang="en-GB" sz="1800" dirty="0" smtClean="0">
                <a:hlinkClick r:id="rId12"/>
              </a:rPr>
              <a:t>Scheff &amp; Frierson 2012</a:t>
            </a:r>
            <a:r>
              <a:rPr lang="en-GB" sz="1800" dirty="0" smtClean="0"/>
              <a:t>; </a:t>
            </a:r>
            <a:r>
              <a:rPr lang="en-GB" sz="1800" dirty="0" smtClean="0">
                <a:hlinkClick r:id="rId13"/>
              </a:rPr>
              <a:t>Chadwick et al. 2013</a:t>
            </a:r>
            <a:r>
              <a:rPr lang="en-GB" sz="1800" dirty="0" smtClean="0"/>
              <a:t>; </a:t>
            </a:r>
            <a:r>
              <a:rPr lang="en-GB" sz="1800" dirty="0" smtClean="0">
                <a:hlinkClick r:id="rId14"/>
              </a:rPr>
              <a:t>Muller &amp; O’Gorman 2011</a:t>
            </a:r>
            <a:r>
              <a:rPr lang="en-GB" sz="1800" dirty="0" smtClean="0"/>
              <a:t>; </a:t>
            </a:r>
            <a:r>
              <a:rPr lang="en-GB" sz="1800" dirty="0" smtClean="0">
                <a:hlinkClick r:id="rId15"/>
              </a:rPr>
              <a:t>Allan 2014</a:t>
            </a:r>
            <a:r>
              <a:rPr lang="en-GB" sz="1800" dirty="0" smtClean="0"/>
              <a:t>)</a:t>
            </a:r>
            <a:endParaRPr lang="en-GB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8FFFFA-72EE-4341-AAC3-151A90D5E51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0" name="Picture 2" descr="http://ej.iop.org/images/1748-9326/8/3/034002/Full/erl470150f2_online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8" t="3105" b="1430"/>
          <a:stretch/>
        </p:blipFill>
        <p:spPr bwMode="auto">
          <a:xfrm>
            <a:off x="5645614" y="1728000"/>
            <a:ext cx="3246866" cy="430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084168" y="3645024"/>
            <a:ext cx="3168352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900" dirty="0" smtClean="0">
                <a:latin typeface="Calibri" pitchFamily="34" charset="0"/>
              </a:rPr>
              <a:t>1900  1950  2000  2050  2100</a:t>
            </a:r>
            <a:endParaRPr lang="en-GB" sz="1900" dirty="0"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10363" y="1792411"/>
            <a:ext cx="457781" cy="19466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spcBef>
                <a:spcPts val="300"/>
              </a:spcBef>
            </a:pPr>
            <a:r>
              <a:rPr lang="en-GB" sz="1800" dirty="0" smtClean="0">
                <a:latin typeface="Calibri" pitchFamily="34" charset="0"/>
              </a:rPr>
              <a:t>6</a:t>
            </a:r>
          </a:p>
          <a:p>
            <a:pPr algn="r">
              <a:spcBef>
                <a:spcPts val="300"/>
              </a:spcBef>
            </a:pPr>
            <a:r>
              <a:rPr lang="en-GB" sz="1800" dirty="0" smtClean="0">
                <a:latin typeface="Calibri" pitchFamily="34" charset="0"/>
              </a:rPr>
              <a:t>4</a:t>
            </a:r>
          </a:p>
          <a:p>
            <a:pPr algn="r">
              <a:spcBef>
                <a:spcPts val="300"/>
              </a:spcBef>
            </a:pPr>
            <a:r>
              <a:rPr lang="en-GB" sz="1800" dirty="0" smtClean="0">
                <a:latin typeface="Calibri" pitchFamily="34" charset="0"/>
              </a:rPr>
              <a:t>2</a:t>
            </a:r>
          </a:p>
          <a:p>
            <a:pPr algn="r">
              <a:spcBef>
                <a:spcPts val="300"/>
              </a:spcBef>
            </a:pPr>
            <a:r>
              <a:rPr lang="en-GB" sz="1800" dirty="0" smtClean="0">
                <a:latin typeface="Calibri" pitchFamily="34" charset="0"/>
              </a:rPr>
              <a:t>0</a:t>
            </a:r>
          </a:p>
          <a:p>
            <a:pPr algn="r">
              <a:spcBef>
                <a:spcPts val="300"/>
              </a:spcBef>
            </a:pPr>
            <a:r>
              <a:rPr lang="en-GB" sz="1800" dirty="0" smtClean="0">
                <a:latin typeface="Calibri" pitchFamily="34" charset="0"/>
              </a:rPr>
              <a:t>-2</a:t>
            </a:r>
          </a:p>
          <a:p>
            <a:pPr algn="r">
              <a:spcBef>
                <a:spcPts val="300"/>
              </a:spcBef>
            </a:pPr>
            <a:r>
              <a:rPr lang="en-GB" sz="1800" dirty="0" smtClean="0">
                <a:latin typeface="Calibri" pitchFamily="34" charset="0"/>
              </a:rPr>
              <a:t>-4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84168" y="5868000"/>
            <a:ext cx="2987825" cy="2923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900" dirty="0" smtClean="0">
                <a:latin typeface="Calibri" pitchFamily="34" charset="0"/>
              </a:rPr>
              <a:t>1900  1950  2000  2050  2100</a:t>
            </a:r>
            <a:endParaRPr lang="en-GB" sz="1900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49711" y="5528266"/>
            <a:ext cx="2078814" cy="27699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GB" sz="1800" b="1" dirty="0" smtClean="0"/>
              <a:t> CMIP5 Simulations</a:t>
            </a:r>
            <a:endParaRPr lang="en-GB" sz="1800" b="1" dirty="0"/>
          </a:p>
        </p:txBody>
      </p:sp>
      <p:cxnSp>
        <p:nvCxnSpPr>
          <p:cNvPr id="28" name="Straight Arrow Connector 27"/>
          <p:cNvCxnSpPr/>
          <p:nvPr/>
        </p:nvCxnSpPr>
        <p:spPr bwMode="auto">
          <a:xfrm flipV="1">
            <a:off x="7578080" y="5157192"/>
            <a:ext cx="531871" cy="3710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6156176" y="1340768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Tropical Land</a:t>
            </a:r>
            <a:endParaRPr lang="en-GB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6156176" y="1841206"/>
            <a:ext cx="1512168" cy="369332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0000FF"/>
                </a:solidFill>
              </a:rPr>
              <a:t>GPCC  </a:t>
            </a:r>
            <a:r>
              <a:rPr lang="en-GB" sz="1800" b="1" dirty="0" smtClean="0">
                <a:solidFill>
                  <a:srgbClr val="FF0000"/>
                </a:solidFill>
              </a:rPr>
              <a:t>GPCP</a:t>
            </a:r>
            <a:endParaRPr lang="en-GB" sz="1800" b="1" dirty="0">
              <a:solidFill>
                <a:srgbClr val="FF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>
            <a:off x="6588224" y="2210538"/>
            <a:ext cx="0" cy="2776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7269047" y="2210538"/>
            <a:ext cx="209431" cy="42637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7884368" y="3244914"/>
            <a:ext cx="7920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0070C0"/>
                </a:solidFill>
                <a:latin typeface="+mn-lt"/>
              </a:rPr>
              <a:t>WET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84368" y="4067780"/>
            <a:ext cx="7920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FFC000"/>
                </a:solidFill>
                <a:latin typeface="+mn-lt"/>
              </a:rPr>
              <a:t>DRY</a:t>
            </a:r>
          </a:p>
        </p:txBody>
      </p:sp>
      <p:sp>
        <p:nvSpPr>
          <p:cNvPr id="8" name="Rectangle 7"/>
          <p:cNvSpPr/>
          <p:nvPr/>
        </p:nvSpPr>
        <p:spPr>
          <a:xfrm>
            <a:off x="6516216" y="6165304"/>
            <a:ext cx="2408032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dirty="0">
                <a:hlinkClick r:id="rId6"/>
              </a:rPr>
              <a:t>Liu &amp; Allan </a:t>
            </a:r>
            <a:r>
              <a:rPr lang="en-GB" dirty="0" smtClean="0">
                <a:hlinkClick r:id="rId6"/>
              </a:rPr>
              <a:t>2013 ERL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5266347" y="4005064"/>
            <a:ext cx="601797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spcBef>
                <a:spcPts val="900"/>
              </a:spcBef>
            </a:pPr>
            <a:r>
              <a:rPr lang="en-GB" sz="1800" dirty="0" smtClean="0">
                <a:latin typeface="Calibri" pitchFamily="34" charset="0"/>
              </a:rPr>
              <a:t>5</a:t>
            </a:r>
          </a:p>
          <a:p>
            <a:pPr algn="r">
              <a:spcBef>
                <a:spcPts val="900"/>
              </a:spcBef>
            </a:pPr>
            <a:r>
              <a:rPr lang="en-GB" sz="1800" dirty="0" smtClean="0">
                <a:latin typeface="Calibri" pitchFamily="34" charset="0"/>
              </a:rPr>
              <a:t>0</a:t>
            </a:r>
          </a:p>
          <a:p>
            <a:pPr algn="r">
              <a:spcBef>
                <a:spcPts val="900"/>
              </a:spcBef>
            </a:pPr>
            <a:r>
              <a:rPr lang="en-GB" sz="1800" dirty="0" smtClean="0">
                <a:latin typeface="Calibri" pitchFamily="34" charset="0"/>
              </a:rPr>
              <a:t>-5</a:t>
            </a:r>
          </a:p>
          <a:p>
            <a:pPr algn="r">
              <a:spcBef>
                <a:spcPts val="900"/>
              </a:spcBef>
            </a:pPr>
            <a:r>
              <a:rPr lang="en-GB" sz="1800" dirty="0" smtClean="0">
                <a:latin typeface="Calibri" pitchFamily="34" charset="0"/>
              </a:rPr>
              <a:t>-10</a:t>
            </a:r>
          </a:p>
          <a:p>
            <a:pPr algn="r">
              <a:spcBef>
                <a:spcPts val="900"/>
              </a:spcBef>
            </a:pPr>
            <a:r>
              <a:rPr lang="en-GB" sz="1800" dirty="0" smtClean="0">
                <a:latin typeface="Calibri" pitchFamily="34" charset="0"/>
              </a:rPr>
              <a:t>-15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92003" y="3573016"/>
            <a:ext cx="4288309" cy="523220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 smtClean="0">
                <a:solidFill>
                  <a:srgbClr val="000000"/>
                </a:solidFill>
                <a:latin typeface="Arial" charset="0"/>
              </a:rPr>
              <a:t>Precipitation Change (%)</a:t>
            </a:r>
            <a:endParaRPr lang="en-GB" sz="2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7338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" r="-1065"/>
          <a:stretch/>
        </p:blipFill>
        <p:spPr>
          <a:xfrm>
            <a:off x="425029" y="216024"/>
            <a:ext cx="6163195" cy="65253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1928" y="1340768"/>
            <a:ext cx="1684528" cy="2448272"/>
          </a:xfrm>
        </p:spPr>
        <p:txBody>
          <a:bodyPr/>
          <a:lstStyle/>
          <a:p>
            <a:pPr algn="ctr"/>
            <a:r>
              <a:rPr lang="en-GB" dirty="0" smtClean="0"/>
              <a:t/>
            </a:r>
            <a:br>
              <a:rPr lang="en-GB" dirty="0" smtClean="0"/>
            </a:br>
            <a:r>
              <a:rPr lang="en-GB" sz="3200" dirty="0" smtClean="0"/>
              <a:t>TRACKING</a:t>
            </a:r>
            <a:br>
              <a:rPr lang="en-GB" sz="3200" dirty="0" smtClean="0"/>
            </a:br>
            <a:r>
              <a:rPr lang="en-GB" sz="3200" dirty="0" smtClean="0"/>
              <a:t>global </a:t>
            </a:r>
            <a:br>
              <a:rPr lang="en-GB" sz="3200" dirty="0" smtClean="0"/>
            </a:br>
            <a:r>
              <a:rPr lang="en-GB" sz="3200" dirty="0" smtClean="0"/>
              <a:t>climate </a:t>
            </a:r>
            <a:br>
              <a:rPr lang="en-GB" sz="3200" dirty="0" smtClean="0"/>
            </a:br>
            <a:r>
              <a:rPr lang="en-GB" sz="3200" dirty="0" smtClean="0"/>
              <a:t>change</a:t>
            </a: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13</a:t>
            </a:fld>
            <a:endParaRPr lang="en-GB" altLang="en-US"/>
          </a:p>
        </p:txBody>
      </p:sp>
      <p:sp>
        <p:nvSpPr>
          <p:cNvPr id="6" name="TextBox 5"/>
          <p:cNvSpPr txBox="1"/>
          <p:nvPr/>
        </p:nvSpPr>
        <p:spPr>
          <a:xfrm>
            <a:off x="6876256" y="4365104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Update </a:t>
            </a:r>
            <a:r>
              <a:rPr lang="en-GB" dirty="0" smtClean="0"/>
              <a:t>from </a:t>
            </a:r>
            <a:r>
              <a:rPr lang="en-GB" kern="0" dirty="0" smtClean="0">
                <a:solidFill>
                  <a:srgbClr val="000000"/>
                </a:solidFill>
                <a:hlinkClick r:id="rId3"/>
              </a:rPr>
              <a:t>Allan </a:t>
            </a:r>
            <a:r>
              <a:rPr lang="en-GB" kern="0" dirty="0">
                <a:solidFill>
                  <a:srgbClr val="000000"/>
                </a:solidFill>
                <a:hlinkClick r:id="rId3"/>
              </a:rPr>
              <a:t>et al. (2014) </a:t>
            </a:r>
            <a:r>
              <a:rPr lang="en-GB" kern="0" dirty="0" err="1">
                <a:solidFill>
                  <a:srgbClr val="000000"/>
                </a:solidFill>
                <a:hlinkClick r:id="rId3"/>
              </a:rPr>
              <a:t>Surv</a:t>
            </a:r>
            <a:r>
              <a:rPr lang="en-GB" kern="0" dirty="0">
                <a:solidFill>
                  <a:srgbClr val="000000"/>
                </a:solidFill>
                <a:hlinkClick r:id="rId3"/>
              </a:rPr>
              <a:t>. </a:t>
            </a:r>
            <a:r>
              <a:rPr lang="en-GB" kern="0" dirty="0" err="1">
                <a:solidFill>
                  <a:srgbClr val="000000"/>
                </a:solidFill>
                <a:hlinkClick r:id="rId3"/>
              </a:rPr>
              <a:t>Geophys</a:t>
            </a:r>
            <a:r>
              <a:rPr lang="en-GB" dirty="0" smtClean="0">
                <a:solidFill>
                  <a:schemeClr val="tx2"/>
                </a:solidFill>
              </a:rPr>
              <a:t> &amp; </a:t>
            </a:r>
            <a:r>
              <a:rPr lang="en-GB" dirty="0">
                <a:hlinkClick r:id="rId4"/>
              </a:rPr>
              <a:t>Allan et al. (2014) </a:t>
            </a:r>
            <a:r>
              <a:rPr lang="en-GB" dirty="0" smtClean="0">
                <a:hlinkClick r:id="rId4"/>
              </a:rPr>
              <a:t>GRL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-3636912" y="2627620"/>
            <a:ext cx="7776864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HEATING (Wm</a:t>
            </a:r>
            <a:r>
              <a:rPr lang="en-GB" sz="1800" baseline="30000" dirty="0" smtClean="0"/>
              <a:t>-2</a:t>
            </a:r>
            <a:r>
              <a:rPr lang="en-GB" sz="1800" dirty="0" smtClean="0"/>
              <a:t>)  PRECIP (%)   MOISTURE (%)   TEMPERATURE (K)</a:t>
            </a:r>
            <a:endParaRPr lang="en-GB" sz="18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6194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6955516" y="553036"/>
            <a:ext cx="1065618" cy="42783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" t="8482" b="6118"/>
          <a:stretch/>
        </p:blipFill>
        <p:spPr>
          <a:xfrm>
            <a:off x="1064303" y="985230"/>
            <a:ext cx="7236000" cy="5142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20043" y="3006080"/>
            <a:ext cx="6127947" cy="1143000"/>
          </a:xfrm>
          <a:scene3d>
            <a:camera prst="orthographicFront">
              <a:rot lat="0" lon="0" rev="5400000"/>
            </a:camera>
            <a:lightRig rig="threePt" dir="t"/>
          </a:scene3d>
        </p:spPr>
        <p:txBody>
          <a:bodyPr/>
          <a:lstStyle/>
          <a:p>
            <a:r>
              <a:rPr lang="en-GB" sz="2800" dirty="0"/>
              <a:t>Net Imbalance </a:t>
            </a:r>
            <a:r>
              <a:rPr lang="en-GB" sz="2800" u="sng" dirty="0"/>
              <a:t>Anomaly</a:t>
            </a:r>
            <a:r>
              <a:rPr lang="en-GB" sz="2800" dirty="0"/>
              <a:t> (Wm</a:t>
            </a:r>
            <a:r>
              <a:rPr lang="en-GB" sz="2800" baseline="30000" dirty="0"/>
              <a:t>-2</a:t>
            </a:r>
            <a:r>
              <a:rPr lang="en-GB" sz="2800" dirty="0" smtClean="0"/>
              <a:t>)</a:t>
            </a:r>
            <a:endParaRPr lang="en-GB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79512" y="35913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cap="all" dirty="0" smtClean="0">
                <a:solidFill>
                  <a:srgbClr val="C00000"/>
                </a:solidFill>
                <a:latin typeface="+mj-lt"/>
              </a:rPr>
              <a:t>How  is  EARTH’s  ENERGY  BALANCE  CHANGING?</a:t>
            </a:r>
            <a:endParaRPr lang="en-GB" sz="3200" b="1" cap="all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2136" y="1124744"/>
            <a:ext cx="3268998" cy="40011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B050"/>
                </a:solidFill>
                <a:latin typeface="+mn-lt"/>
              </a:rPr>
              <a:t>0.65±0.43 Wm</a:t>
            </a:r>
            <a:r>
              <a:rPr lang="en-GB" sz="2000" b="1" baseline="30000" dirty="0" smtClean="0">
                <a:solidFill>
                  <a:srgbClr val="00B050"/>
                </a:solidFill>
                <a:latin typeface="+mn-lt"/>
              </a:rPr>
              <a:t>-2</a:t>
            </a:r>
            <a:endParaRPr lang="en-GB" sz="2000" b="1" baseline="300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426295" y="553036"/>
            <a:ext cx="1057473" cy="43219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483768" y="548680"/>
            <a:ext cx="1152112" cy="432194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752136" y="548680"/>
            <a:ext cx="1044000" cy="432194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796136" y="548680"/>
            <a:ext cx="1159379" cy="43655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635896" y="548680"/>
            <a:ext cx="1116000" cy="43655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4303" y="6087825"/>
            <a:ext cx="7756169" cy="707886"/>
          </a:xfrm>
          <a:prstGeom prst="rect">
            <a:avLst/>
          </a:prstGeom>
          <a:solidFill>
            <a:schemeClr val="bg1"/>
          </a:solidFill>
          <a:ln>
            <a:solidFill>
              <a:srgbClr val="DDDDDD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Effra" panose="020B0604020202020204" charset="0"/>
              </a:rPr>
              <a:t>S</a:t>
            </a:r>
            <a:r>
              <a:rPr lang="en-GB" b="1" dirty="0" smtClean="0">
                <a:latin typeface="Effra" panose="020B0604020202020204" charset="0"/>
              </a:rPr>
              <a:t>ee </a:t>
            </a:r>
            <a:r>
              <a:rPr lang="en-GB" sz="2000" b="1" dirty="0" smtClean="0">
                <a:latin typeface="Effra" panose="020B0604020202020204" charset="0"/>
              </a:rPr>
              <a:t>also: </a:t>
            </a:r>
            <a:r>
              <a:rPr lang="en-GB" dirty="0" err="1" smtClean="0">
                <a:latin typeface="Effra" panose="020B0604020202020204" charset="0"/>
                <a:hlinkClick r:id="rId3"/>
              </a:rPr>
              <a:t>Wielicki</a:t>
            </a:r>
            <a:r>
              <a:rPr lang="en-GB" dirty="0" smtClean="0">
                <a:latin typeface="Effra" panose="020B0604020202020204" charset="0"/>
                <a:hlinkClick r:id="rId3"/>
              </a:rPr>
              <a:t> </a:t>
            </a:r>
            <a:r>
              <a:rPr lang="en-GB" dirty="0">
                <a:latin typeface="Effra" panose="020B0604020202020204" charset="0"/>
                <a:hlinkClick r:id="rId3"/>
              </a:rPr>
              <a:t>et al. (2002) </a:t>
            </a:r>
            <a:r>
              <a:rPr lang="en-GB" dirty="0" smtClean="0">
                <a:latin typeface="Effra" panose="020B0604020202020204" charset="0"/>
                <a:hlinkClick r:id="rId3"/>
              </a:rPr>
              <a:t>Science</a:t>
            </a:r>
            <a:r>
              <a:rPr lang="en-GB" dirty="0" smtClean="0">
                <a:latin typeface="Effra" panose="020B0604020202020204" charset="0"/>
              </a:rPr>
              <a:t>;</a:t>
            </a:r>
            <a:r>
              <a:rPr lang="en-GB" dirty="0" smtClean="0">
                <a:latin typeface="Effra" panose="020B0604020202020204" charset="0"/>
                <a:hlinkClick r:id="rId4"/>
              </a:rPr>
              <a:t> </a:t>
            </a:r>
            <a:r>
              <a:rPr lang="en-GB" dirty="0">
                <a:latin typeface="Effra" panose="020B0604020202020204" charset="0"/>
                <a:hlinkClick r:id="rId4"/>
              </a:rPr>
              <a:t>Wong et al. (2006) </a:t>
            </a:r>
            <a:r>
              <a:rPr lang="en-GB" dirty="0" smtClean="0">
                <a:latin typeface="Effra" panose="020B0604020202020204" charset="0"/>
                <a:hlinkClick r:id="rId4"/>
              </a:rPr>
              <a:t>J Climate</a:t>
            </a:r>
            <a:r>
              <a:rPr lang="en-GB" dirty="0" smtClean="0">
                <a:latin typeface="Effra" panose="020B0604020202020204" charset="0"/>
              </a:rPr>
              <a:t>; </a:t>
            </a:r>
            <a:r>
              <a:rPr lang="en-GB" dirty="0">
                <a:solidFill>
                  <a:srgbClr val="000000"/>
                </a:solidFill>
                <a:latin typeface="Effra" panose="020B0604020202020204" charset="0"/>
                <a:cs typeface="Arial" panose="020B0604020202020204" pitchFamily="34" charset="0"/>
                <a:hlinkClick r:id="rId5"/>
              </a:rPr>
              <a:t>Harries &amp; </a:t>
            </a:r>
            <a:r>
              <a:rPr lang="en-GB" dirty="0" err="1">
                <a:solidFill>
                  <a:srgbClr val="000000"/>
                </a:solidFill>
                <a:latin typeface="Effra" panose="020B0604020202020204" charset="0"/>
                <a:cs typeface="Arial" panose="020B0604020202020204" pitchFamily="34" charset="0"/>
                <a:hlinkClick r:id="rId5"/>
              </a:rPr>
              <a:t>Belotti</a:t>
            </a:r>
            <a:r>
              <a:rPr lang="en-GB" dirty="0">
                <a:solidFill>
                  <a:srgbClr val="000000"/>
                </a:solidFill>
                <a:latin typeface="Effra" panose="020B0604020202020204" charset="0"/>
                <a:cs typeface="Arial" panose="020B0604020202020204" pitchFamily="34" charset="0"/>
                <a:hlinkClick r:id="rId5"/>
              </a:rPr>
              <a:t> (2010) J. </a:t>
            </a:r>
            <a:r>
              <a:rPr lang="en-GB" dirty="0" smtClean="0">
                <a:solidFill>
                  <a:srgbClr val="000000"/>
                </a:solidFill>
                <a:latin typeface="Effra" panose="020B0604020202020204" charset="0"/>
                <a:cs typeface="Arial" panose="020B0604020202020204" pitchFamily="34" charset="0"/>
                <a:hlinkClick r:id="rId5"/>
              </a:rPr>
              <a:t>Climate</a:t>
            </a:r>
            <a:r>
              <a:rPr lang="en-GB" dirty="0" smtClean="0">
                <a:solidFill>
                  <a:srgbClr val="000000"/>
                </a:solidFill>
                <a:latin typeface="Effra" panose="020B0604020202020204" charset="0"/>
                <a:cs typeface="Arial" panose="020B0604020202020204" pitchFamily="34" charset="0"/>
              </a:rPr>
              <a:t> ; </a:t>
            </a:r>
            <a:r>
              <a:rPr lang="en-GB" dirty="0">
                <a:solidFill>
                  <a:schemeClr val="tx1"/>
                </a:solidFill>
                <a:latin typeface="Effra" panose="020B0604020202020204" charset="0"/>
                <a:cs typeface="Arial" pitchFamily="34" charset="0"/>
                <a:hlinkClick r:id="rId6"/>
              </a:rPr>
              <a:t>Loeb et al. (2012) </a:t>
            </a:r>
            <a:r>
              <a:rPr lang="en-GB" dirty="0" smtClean="0">
                <a:solidFill>
                  <a:schemeClr val="tx1"/>
                </a:solidFill>
                <a:latin typeface="Effra" panose="020B0604020202020204" charset="0"/>
                <a:cs typeface="Arial" pitchFamily="34" charset="0"/>
                <a:hlinkClick r:id="rId6"/>
              </a:rPr>
              <a:t>Nature </a:t>
            </a:r>
            <a:r>
              <a:rPr lang="en-GB" dirty="0" err="1" smtClean="0">
                <a:solidFill>
                  <a:schemeClr val="tx1"/>
                </a:solidFill>
                <a:latin typeface="Effra" panose="020B0604020202020204" charset="0"/>
                <a:cs typeface="Arial" pitchFamily="34" charset="0"/>
                <a:hlinkClick r:id="rId6"/>
              </a:rPr>
              <a:t>Geosci</a:t>
            </a:r>
            <a:r>
              <a:rPr lang="en-GB" sz="2000" b="1" dirty="0" smtClean="0">
                <a:latin typeface="Effra" panose="020B0604020202020204" charset="0"/>
              </a:rPr>
              <a:t> </a:t>
            </a:r>
            <a:endParaRPr lang="en-GB" sz="2000" b="1" dirty="0">
              <a:latin typeface="Effra" panose="020B06040202020202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34110" y="4797152"/>
            <a:ext cx="1005842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 b="1" dirty="0" smtClean="0"/>
              <a:t>Volcano</a:t>
            </a:r>
            <a:endParaRPr lang="en-GB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152683" y="3930839"/>
            <a:ext cx="925498" cy="307777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 b="1" dirty="0" smtClean="0"/>
              <a:t>El Niño</a:t>
            </a:r>
            <a:endParaRPr lang="en-GB" sz="2000" b="1" dirty="0"/>
          </a:p>
        </p:txBody>
      </p:sp>
      <p:cxnSp>
        <p:nvCxnSpPr>
          <p:cNvPr id="21" name="Straight Arrow Connector 20"/>
          <p:cNvCxnSpPr>
            <a:stCxn id="20" idx="3"/>
          </p:cNvCxnSpPr>
          <p:nvPr/>
        </p:nvCxnSpPr>
        <p:spPr bwMode="auto">
          <a:xfrm flipV="1">
            <a:off x="6078181" y="3563919"/>
            <a:ext cx="877334" cy="520809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>
            <a:stCxn id="20" idx="1"/>
          </p:cNvCxnSpPr>
          <p:nvPr/>
        </p:nvCxnSpPr>
        <p:spPr bwMode="auto">
          <a:xfrm flipH="1" flipV="1">
            <a:off x="4513186" y="3578821"/>
            <a:ext cx="639497" cy="505907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>
            <a:stCxn id="19" idx="3"/>
          </p:cNvCxnSpPr>
          <p:nvPr/>
        </p:nvCxnSpPr>
        <p:spPr bwMode="auto">
          <a:xfrm flipV="1">
            <a:off x="6229553" y="1854465"/>
            <a:ext cx="338915" cy="232"/>
          </a:xfrm>
          <a:prstGeom prst="straightConnector1">
            <a:avLst/>
          </a:prstGeom>
          <a:noFill/>
          <a:ln w="38100" cap="flat" cmpd="sng" algn="ctr">
            <a:solidFill>
              <a:srgbClr val="A3E7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>
            <a:stCxn id="19" idx="1"/>
          </p:cNvCxnSpPr>
          <p:nvPr/>
        </p:nvCxnSpPr>
        <p:spPr bwMode="auto">
          <a:xfrm flipH="1" flipV="1">
            <a:off x="4809149" y="1854696"/>
            <a:ext cx="338915" cy="1"/>
          </a:xfrm>
          <a:prstGeom prst="straightConnector1">
            <a:avLst/>
          </a:prstGeom>
          <a:noFill/>
          <a:ln w="38100" cap="flat" cmpd="sng" algn="ctr">
            <a:solidFill>
              <a:srgbClr val="A3E7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6" name="TextBox 25"/>
          <p:cNvSpPr txBox="1"/>
          <p:nvPr/>
        </p:nvSpPr>
        <p:spPr>
          <a:xfrm>
            <a:off x="1426297" y="1124744"/>
            <a:ext cx="3325600" cy="400110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0.35±0.67 Wm</a:t>
            </a:r>
            <a:r>
              <a:rPr lang="en-GB" sz="2000" b="1" baseline="30000" dirty="0" smtClean="0">
                <a:solidFill>
                  <a:srgbClr val="FF0000"/>
                </a:solidFill>
                <a:latin typeface="+mn-lt"/>
              </a:rPr>
              <a:t>-2</a:t>
            </a:r>
            <a:endParaRPr lang="en-GB" sz="2000" b="1" baseline="30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 flipV="1">
            <a:off x="1426296" y="1124744"/>
            <a:ext cx="3285088" cy="450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4832935" y="1124744"/>
            <a:ext cx="3188199" cy="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5148064" y="1700808"/>
            <a:ext cx="1081489" cy="307777"/>
          </a:xfrm>
          <a:prstGeom prst="rect">
            <a:avLst/>
          </a:prstGeom>
          <a:solidFill>
            <a:srgbClr val="A3E7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 b="1" dirty="0" smtClean="0"/>
              <a:t>La Niña</a:t>
            </a:r>
            <a:endParaRPr lang="en-GB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-1" y="478413"/>
            <a:ext cx="9144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>
                <a:latin typeface="+mn-lt"/>
              </a:rPr>
              <a:t>Imbalance: </a:t>
            </a:r>
            <a:r>
              <a:rPr lang="en-GB" sz="3600" dirty="0" smtClean="0">
                <a:latin typeface="+mn-lt"/>
              </a:rPr>
              <a:t>0.21   0.02   0.82   0.67   0.67  0.61   </a:t>
            </a:r>
            <a:r>
              <a:rPr lang="en-GB" sz="2400" dirty="0" smtClean="0">
                <a:latin typeface="+mn-lt"/>
              </a:rPr>
              <a:t>(Wm</a:t>
            </a:r>
            <a:r>
              <a:rPr lang="en-GB" sz="2400" baseline="30000" dirty="0" smtClean="0">
                <a:latin typeface="+mn-lt"/>
              </a:rPr>
              <a:t>-2</a:t>
            </a:r>
            <a:r>
              <a:rPr lang="en-GB" sz="2400" dirty="0" smtClean="0">
                <a:latin typeface="+mn-lt"/>
              </a:rPr>
              <a:t>)</a:t>
            </a:r>
            <a:endParaRPr lang="en-GB" sz="2400" dirty="0"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03946" y="5165398"/>
            <a:ext cx="28309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b="1" dirty="0">
                <a:solidFill>
                  <a:srgbClr val="FF0000"/>
                </a:solidFill>
                <a:hlinkClick r:id="rId7"/>
              </a:rPr>
              <a:t>Allan et al. (2014) GRL</a:t>
            </a:r>
            <a:r>
              <a:rPr lang="en-GB" sz="2200" b="1" dirty="0">
                <a:solidFill>
                  <a:srgbClr val="FF0000"/>
                </a:solidFill>
              </a:rPr>
              <a:t> </a:t>
            </a:r>
            <a:endParaRPr lang="en-GB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84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6" grpId="0" animBg="1"/>
      <p:bldP spid="8" grpId="0" animBg="1"/>
      <p:bldP spid="10" grpId="0" animBg="1"/>
      <p:bldP spid="11" grpId="0" animBg="1"/>
      <p:bldP spid="9" grpId="0" animBg="1"/>
      <p:bldP spid="18" grpId="0" animBg="1"/>
      <p:bldP spid="20" grpId="0" animBg="1"/>
      <p:bldP spid="26" grpId="0" animBg="1"/>
      <p:bldP spid="19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280"/>
          <a:stretch/>
        </p:blipFill>
        <p:spPr bwMode="auto">
          <a:xfrm>
            <a:off x="35496" y="2078302"/>
            <a:ext cx="7344816" cy="315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20272" y="2492896"/>
            <a:ext cx="165618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+</a:t>
            </a:r>
            <a:r>
              <a:rPr lang="en-GB" b="1" dirty="0" err="1" smtClean="0">
                <a:solidFill>
                  <a:srgbClr val="FF0000"/>
                </a:solidFill>
              </a:rPr>
              <a:t>ve</a:t>
            </a:r>
            <a:r>
              <a:rPr lang="en-GB" b="1" dirty="0" smtClean="0">
                <a:solidFill>
                  <a:srgbClr val="FF0000"/>
                </a:solidFill>
              </a:rPr>
              <a:t> RF trend</a:t>
            </a:r>
          </a:p>
          <a:p>
            <a:r>
              <a:rPr lang="en-GB" b="1" dirty="0">
                <a:solidFill>
                  <a:srgbClr val="66FF33"/>
                </a:solidFill>
              </a:rPr>
              <a:t>AR5 </a:t>
            </a:r>
            <a:r>
              <a:rPr lang="en-GB" b="1" dirty="0" smtClean="0">
                <a:solidFill>
                  <a:srgbClr val="66FF33"/>
                </a:solidFill>
              </a:rPr>
              <a:t>RF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000000"/>
                </a:solidFill>
              </a:rPr>
              <a:t>    </a:t>
            </a:r>
            <a:r>
              <a:rPr lang="en-GB" b="1" dirty="0" smtClean="0">
                <a:solidFill>
                  <a:srgbClr val="00FFFF"/>
                </a:solidFill>
              </a:rPr>
              <a:t>0 RF trend</a:t>
            </a:r>
          </a:p>
          <a:p>
            <a:r>
              <a:rPr lang="en-GB" b="1" dirty="0" smtClean="0">
                <a:solidFill>
                  <a:srgbClr val="0070C0"/>
                </a:solidFill>
              </a:rPr>
              <a:t>-</a:t>
            </a:r>
            <a:r>
              <a:rPr lang="en-GB" b="1" dirty="0" err="1" smtClean="0">
                <a:solidFill>
                  <a:srgbClr val="0070C0"/>
                </a:solidFill>
              </a:rPr>
              <a:t>ve</a:t>
            </a:r>
            <a:r>
              <a:rPr lang="en-GB" b="1" dirty="0" smtClean="0">
                <a:solidFill>
                  <a:srgbClr val="0070C0"/>
                </a:solidFill>
              </a:rPr>
              <a:t> RF trend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9632" y="2276872"/>
            <a:ext cx="167847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b="1" dirty="0">
              <a:solidFill>
                <a:srgbClr val="66FF3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35496" y="306896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</a:rPr>
              <a:t>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128792" y="4005064"/>
            <a:ext cx="1547664" cy="2263026"/>
            <a:chOff x="6984776" y="3429000"/>
            <a:chExt cx="1547664" cy="2263026"/>
          </a:xfrm>
        </p:grpSpPr>
        <p:sp>
          <p:nvSpPr>
            <p:cNvPr id="2" name="Rectangle 1"/>
            <p:cNvSpPr/>
            <p:nvPr/>
          </p:nvSpPr>
          <p:spPr bwMode="auto">
            <a:xfrm>
              <a:off x="7236296" y="4042841"/>
              <a:ext cx="1080120" cy="68230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 sz="1800" smtClean="0">
                <a:solidFill>
                  <a:srgbClr val="50535A"/>
                </a:solidFill>
                <a:latin typeface="Arial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236296" y="4725144"/>
              <a:ext cx="1080120" cy="93610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 sz="1800" smtClean="0">
                <a:solidFill>
                  <a:srgbClr val="50535A"/>
                </a:solidFill>
                <a:latin typeface="Arial" charset="0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7758608" y="4504506"/>
              <a:ext cx="0" cy="561789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 bwMode="auto">
            <a:xfrm>
              <a:off x="7740352" y="3803315"/>
              <a:ext cx="0" cy="561789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9" name="TextBox 8"/>
            <p:cNvSpPr txBox="1"/>
            <p:nvPr/>
          </p:nvSpPr>
          <p:spPr>
            <a:xfrm>
              <a:off x="6984776" y="3429000"/>
              <a:ext cx="1547664" cy="4001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000000"/>
                  </a:solidFill>
                </a:rPr>
                <a:t>N=</a:t>
              </a:r>
              <a:r>
                <a:rPr lang="el-GR" b="1" dirty="0" smtClean="0">
                  <a:solidFill>
                    <a:srgbClr val="000000"/>
                  </a:solidFill>
                </a:rPr>
                <a:t>Δ</a:t>
              </a:r>
              <a:r>
                <a:rPr lang="en-GB" b="1" dirty="0" smtClean="0">
                  <a:solidFill>
                    <a:srgbClr val="000000"/>
                  </a:solidFill>
                </a:rPr>
                <a:t>F–Y</a:t>
              </a:r>
              <a:r>
                <a:rPr lang="el-GR" b="1" dirty="0" smtClean="0">
                  <a:solidFill>
                    <a:srgbClr val="000000"/>
                  </a:solidFill>
                </a:rPr>
                <a:t>Δ</a:t>
              </a:r>
              <a:r>
                <a:rPr lang="en-GB" b="1" dirty="0" smtClean="0">
                  <a:solidFill>
                    <a:srgbClr val="000000"/>
                  </a:solidFill>
                </a:rPr>
                <a:t>T</a:t>
              </a:r>
              <a:r>
                <a:rPr lang="en-GB" b="1" baseline="-25000" dirty="0" smtClean="0">
                  <a:solidFill>
                    <a:srgbClr val="000000"/>
                  </a:solidFill>
                </a:rPr>
                <a:t>s</a:t>
              </a:r>
              <a:endParaRPr lang="en-GB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848364" y="4633972"/>
              <a:ext cx="5400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 smtClean="0">
                  <a:solidFill>
                    <a:srgbClr val="000000"/>
                  </a:solidFill>
                </a:rPr>
                <a:t>D</a:t>
              </a:r>
              <a:endParaRPr lang="en-GB" sz="2800" b="1" dirty="0">
                <a:solidFill>
                  <a:srgbClr val="000000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164288" y="4319840"/>
              <a:ext cx="6142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dirty="0">
                  <a:solidFill>
                    <a:srgbClr val="000000"/>
                  </a:solidFill>
                </a:rPr>
                <a:t>Δ</a:t>
              </a:r>
              <a:r>
                <a:rPr lang="en-GB" b="1" dirty="0" smtClean="0">
                  <a:solidFill>
                    <a:srgbClr val="000000"/>
                  </a:solidFill>
                </a:rPr>
                <a:t>T</a:t>
              </a:r>
              <a:r>
                <a:rPr lang="en-GB" b="1" baseline="-25000" dirty="0" smtClean="0">
                  <a:solidFill>
                    <a:srgbClr val="000000"/>
                  </a:solidFill>
                </a:rPr>
                <a:t>s</a:t>
              </a:r>
              <a:endParaRPr lang="en-GB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272628" y="5291916"/>
              <a:ext cx="6543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dirty="0">
                  <a:solidFill>
                    <a:srgbClr val="FFFFFF"/>
                  </a:solidFill>
                </a:rPr>
                <a:t>Δ</a:t>
              </a:r>
              <a:r>
                <a:rPr lang="en-GB" b="1" dirty="0" smtClean="0">
                  <a:solidFill>
                    <a:srgbClr val="FFFFFF"/>
                  </a:solidFill>
                </a:rPr>
                <a:t>T</a:t>
              </a:r>
              <a:r>
                <a:rPr lang="en-GB" b="1" baseline="-25000" dirty="0">
                  <a:solidFill>
                    <a:srgbClr val="FFFFFF"/>
                  </a:solidFill>
                </a:rPr>
                <a:t>D</a:t>
              </a:r>
              <a:endParaRPr lang="en-GB" baseline="-25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65313" y="5013176"/>
            <a:ext cx="4986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Analysis using simple energy balance </a:t>
            </a:r>
            <a:r>
              <a:rPr lang="en-GB" dirty="0" smtClean="0">
                <a:solidFill>
                  <a:srgbClr val="000000"/>
                </a:solidFill>
              </a:rPr>
              <a:t>model Allan et al. (2014) GRL </a:t>
            </a:r>
            <a:r>
              <a:rPr lang="en-GB" dirty="0" smtClean="0">
                <a:solidFill>
                  <a:srgbClr val="000000"/>
                </a:solidFill>
                <a:hlinkClick r:id="rId3"/>
              </a:rPr>
              <a:t>supplementary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044528" y="800800"/>
            <a:ext cx="6263776" cy="1260048"/>
          </a:xfrm>
        </p:spPr>
        <p:txBody>
          <a:bodyPr/>
          <a:lstStyle/>
          <a:p>
            <a:pPr algn="l"/>
            <a:r>
              <a:rPr lang="en-GB" sz="3600" dirty="0" smtClean="0">
                <a:solidFill>
                  <a:srgbClr val="C00000"/>
                </a:solidFill>
              </a:rPr>
              <a:t>Understanding changes</a:t>
            </a:r>
            <a:br>
              <a:rPr lang="en-GB" sz="3600" dirty="0" smtClean="0">
                <a:solidFill>
                  <a:srgbClr val="C00000"/>
                </a:solidFill>
              </a:rPr>
            </a:br>
            <a:r>
              <a:rPr lang="en-GB" sz="3600" dirty="0" smtClean="0">
                <a:solidFill>
                  <a:srgbClr val="C00000"/>
                </a:solidFill>
              </a:rPr>
              <a:t>in net imbalance</a:t>
            </a:r>
            <a:endParaRPr lang="en-GB" sz="360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603" y="6029504"/>
            <a:ext cx="2053630" cy="4156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315" y="5911567"/>
            <a:ext cx="3664702" cy="6066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128" y="5301208"/>
            <a:ext cx="1349025" cy="67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235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4261686" cy="1143000"/>
          </a:xfrm>
        </p:spPr>
        <p:txBody>
          <a:bodyPr/>
          <a:lstStyle/>
          <a:p>
            <a:r>
              <a:rPr lang="en-GB" sz="3600" cap="all" dirty="0" smtClean="0">
                <a:solidFill>
                  <a:srgbClr val="C00000"/>
                </a:solidFill>
                <a:latin typeface="Effra Bold" panose="020B0604020202020204" charset="0"/>
              </a:rPr>
              <a:t>At  what  rate  is Earth heating?</a:t>
            </a:r>
            <a:endParaRPr lang="en-GB" sz="3600" cap="all" dirty="0">
              <a:solidFill>
                <a:srgbClr val="C00000"/>
              </a:solidFill>
              <a:latin typeface="Effra Bold" panose="020B060402020202020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23932"/>
            <a:ext cx="6912768" cy="318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6258798"/>
            <a:ext cx="8964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00000"/>
                </a:solidFill>
                <a:latin typeface="Arial" charset="0"/>
                <a:hlinkClick r:id="rId3"/>
              </a:rPr>
              <a:t>Trenberth et al. (2014) J </a:t>
            </a:r>
            <a:r>
              <a:rPr lang="en-GB" sz="1600" dirty="0" err="1" smtClean="0">
                <a:solidFill>
                  <a:srgbClr val="000000"/>
                </a:solidFill>
                <a:latin typeface="Arial" charset="0"/>
                <a:hlinkClick r:id="rId3"/>
              </a:rPr>
              <a:t>Clim</a:t>
            </a:r>
            <a:r>
              <a:rPr lang="en-GB" sz="1600" dirty="0" smtClean="0">
                <a:solidFill>
                  <a:srgbClr val="000000"/>
                </a:solidFill>
                <a:latin typeface="Arial" charset="0"/>
              </a:rPr>
              <a:t> see also </a:t>
            </a:r>
            <a:r>
              <a: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4"/>
              </a:rPr>
              <a:t>Loeb </a:t>
            </a:r>
            <a:r>
              <a:rPr lang="en-GB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4"/>
              </a:rPr>
              <a:t>et al. (2012) Nat. </a:t>
            </a:r>
            <a:r>
              <a:rPr lang="en-GB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4"/>
              </a:rPr>
              <a:t>Geosci</a:t>
            </a:r>
            <a:r>
              <a: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5"/>
              </a:rPr>
              <a:t>Glecker et al. Nature </a:t>
            </a:r>
            <a:r>
              <a:rPr lang="en-GB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5"/>
              </a:rPr>
              <a:t>Clim</a:t>
            </a:r>
            <a:r>
              <a: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GB" sz="16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600" dirty="0" smtClean="0">
                <a:solidFill>
                  <a:srgbClr val="000000"/>
                </a:solidFill>
                <a:latin typeface="Arial" charset="0"/>
                <a:hlinkClick r:id="rId3"/>
              </a:rPr>
              <a:t> </a:t>
            </a:r>
            <a:endParaRPr lang="en-GB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04248" y="4293096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0000"/>
                </a:solidFill>
              </a:rPr>
              <a:t>Upper ocean heating rate (Wm</a:t>
            </a:r>
            <a:r>
              <a:rPr lang="en-GB" sz="2400" baseline="30000" dirty="0" smtClean="0">
                <a:solidFill>
                  <a:srgbClr val="000000"/>
                </a:solidFill>
              </a:rPr>
              <a:t>-2</a:t>
            </a:r>
            <a:r>
              <a:rPr lang="en-GB" sz="2400" dirty="0" smtClean="0">
                <a:solidFill>
                  <a:srgbClr val="000000"/>
                </a:solidFill>
              </a:rPr>
              <a:t>)</a:t>
            </a:r>
            <a:endParaRPr lang="en-GB" sz="2400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04" y="224659"/>
            <a:ext cx="4348763" cy="32763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1772816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</a:rPr>
              <a:t>What are implications for climate sensitivity and the global water cycle? </a:t>
            </a:r>
            <a:endParaRPr lang="en-GB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23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2214000"/>
            <a:ext cx="6090626" cy="4179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Discrepancy  between  radiation </a:t>
            </a:r>
            <a:br>
              <a:rPr lang="en-GB" sz="3200" dirty="0" smtClean="0"/>
            </a:br>
            <a:r>
              <a:rPr lang="en-GB" sz="3200" dirty="0" smtClean="0"/>
              <a:t>budget  AND  ocean  heating? 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9816" y="2421328"/>
            <a:ext cx="2548648" cy="3960000"/>
          </a:xfrm>
        </p:spPr>
        <p:txBody>
          <a:bodyPr/>
          <a:lstStyle/>
          <a:p>
            <a:r>
              <a:rPr lang="en-GB" dirty="0" smtClean="0"/>
              <a:t>Large ocean heating anomaly in 2002</a:t>
            </a:r>
          </a:p>
          <a:p>
            <a:r>
              <a:rPr lang="en-GB" dirty="0" smtClean="0"/>
              <a:t>Inconsistent with radiation budget observations and simulations</a:t>
            </a:r>
          </a:p>
          <a:p>
            <a:r>
              <a:rPr lang="en-GB" dirty="0"/>
              <a:t>C</a:t>
            </a:r>
            <a:r>
              <a:rPr lang="en-GB" dirty="0" smtClean="0"/>
              <a:t>hanging observing system influence?</a:t>
            </a:r>
          </a:p>
          <a:p>
            <a:r>
              <a:rPr lang="en-GB" dirty="0"/>
              <a:t>Slight drop in net flux 1999-2005</a:t>
            </a:r>
            <a:r>
              <a:rPr lang="en-GB" dirty="0" smtClean="0"/>
              <a:t>?</a:t>
            </a:r>
          </a:p>
          <a:p>
            <a:pPr marL="0" indent="0">
              <a:buNone/>
            </a:pPr>
            <a:r>
              <a:rPr lang="en-GB" dirty="0" smtClean="0">
                <a:hlinkClick r:id="rId3"/>
              </a:rPr>
              <a:t>Smith et al. (2015) GRL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17</a:t>
            </a:fld>
            <a:endParaRPr lang="en-GB" altLang="en-US"/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4788000" y="2736000"/>
            <a:ext cx="1368152" cy="0"/>
          </a:xfrm>
          <a:prstGeom prst="straightConnector1">
            <a:avLst/>
          </a:prstGeom>
          <a:noFill/>
          <a:ln w="508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07277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bldLvl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/>
          <a:srcRect b="56133"/>
          <a:stretch/>
        </p:blipFill>
        <p:spPr>
          <a:xfrm>
            <a:off x="323528" y="2710427"/>
            <a:ext cx="4814312" cy="271363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28525" y="5986819"/>
            <a:ext cx="676275" cy="252000"/>
          </a:xfrm>
        </p:spPr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18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256584" y="3608193"/>
            <a:ext cx="2508338" cy="1874541"/>
          </a:xfrm>
          <a:prstGeom prst="rect">
            <a:avLst/>
          </a:prstGeom>
          <a:solidFill>
            <a:srgbClr val="99CC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5256584" y="5482735"/>
            <a:ext cx="2508338" cy="540060"/>
          </a:xfrm>
          <a:prstGeom prst="rect">
            <a:avLst/>
          </a:prstGeom>
          <a:solidFill>
            <a:srgbClr val="CAE2FF">
              <a:lumMod val="50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 smtClean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6480720" y="3182545"/>
            <a:ext cx="1" cy="608002"/>
          </a:xfrm>
          <a:prstGeom prst="straightConnector1">
            <a:avLst/>
          </a:prstGeom>
          <a:solidFill>
            <a:srgbClr val="99CCFF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5256584" y="2782435"/>
            <a:ext cx="2508337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CERES/Argo Net Flux</a:t>
            </a:r>
            <a:endParaRPr lang="en-GB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70406" y="4630009"/>
            <a:ext cx="1280693" cy="70788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000000"/>
                </a:solidFill>
                <a:latin typeface="Calibri"/>
              </a:rPr>
              <a:t>Surface Flux</a:t>
            </a:r>
            <a:endParaRPr lang="en-GB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7344816" y="4258349"/>
            <a:ext cx="700998" cy="0"/>
          </a:xfrm>
          <a:prstGeom prst="straightConnector1">
            <a:avLst/>
          </a:prstGeom>
          <a:solidFill>
            <a:srgbClr val="99CCFF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4906085" y="4258599"/>
            <a:ext cx="700998" cy="0"/>
          </a:xfrm>
          <a:prstGeom prst="straightConnector1">
            <a:avLst/>
          </a:prstGeom>
          <a:solidFill>
            <a:srgbClr val="99CCFF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7056784" y="4150587"/>
            <a:ext cx="2771800" cy="707886"/>
          </a:xfrm>
          <a:prstGeom prst="rect">
            <a:avLst/>
          </a:prstGeom>
          <a:noFill/>
          <a:ln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Estimate horizontal energy flux</a:t>
            </a:r>
            <a:endParaRPr lang="en-GB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24799" y="1918607"/>
                <a:ext cx="7340121" cy="79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𝑭</m:t>
                          </m:r>
                        </m:e>
                        <m:sub>
                          <m: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𝑺𝑭𝑪</m:t>
                          </m:r>
                        </m:sub>
                      </m:sSub>
                      <m:r>
                        <a:rPr lang="en-GB" sz="2000" b="1" i="1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r>
                        <a:rPr lang="en-GB" sz="2000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𝑭</m:t>
                          </m:r>
                        </m:e>
                        <m:sub>
                          <m: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𝑻𝑶𝑨</m:t>
                          </m:r>
                        </m:sub>
                      </m:sSub>
                      <m:r>
                        <a:rPr lang="en-GB" sz="2000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 − </m:t>
                      </m:r>
                      <m:f>
                        <m:fPr>
                          <m:ctrlPr>
                            <a:rPr lang="en-GB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𝝏</m:t>
                          </m:r>
                          <m:r>
                            <a:rPr lang="en-GB" sz="20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𝑻𝑬</m:t>
                          </m:r>
                        </m:num>
                        <m:den>
                          <m: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𝝏</m:t>
                          </m:r>
                          <m:r>
                            <a:rPr lang="en-GB" sz="20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𝒕</m:t>
                          </m:r>
                        </m:den>
                      </m:f>
                      <m:r>
                        <a:rPr lang="el-GR" sz="2000" b="1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GB" sz="2000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− </m:t>
                      </m:r>
                      <m:r>
                        <a:rPr lang="en-GB" sz="2000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𝜵</m:t>
                      </m:r>
                      <m:r>
                        <a:rPr lang="en-GB" sz="2000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∙</m:t>
                      </m:r>
                      <m:f>
                        <m:fPr>
                          <m:ctrlPr>
                            <a:rPr lang="en-GB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GB" sz="20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𝒈</m:t>
                          </m:r>
                        </m:den>
                      </m:f>
                      <m:nary>
                        <m:naryPr>
                          <m:ctrlP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𝟎</m:t>
                          </m:r>
                        </m:sub>
                        <m:sup>
                          <m: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𝟏</m:t>
                          </m:r>
                        </m:sup>
                        <m:e>
                          <m: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𝑽</m:t>
                          </m:r>
                          <m: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(</m:t>
                          </m:r>
                        </m:e>
                      </m:nary>
                      <m:r>
                        <a:rPr lang="en-GB" sz="2000" b="1" i="1">
                          <a:solidFill>
                            <a:srgbClr val="000000"/>
                          </a:solidFill>
                          <a:latin typeface="Cambria Math"/>
                        </a:rPr>
                        <m:t>𝑳𝒒</m:t>
                      </m:r>
                      <m:r>
                        <a:rPr lang="en-GB" sz="2000" b="1" i="1">
                          <a:solidFill>
                            <a:srgbClr val="0000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𝑪</m:t>
                          </m:r>
                        </m:e>
                        <m:sub>
                          <m: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𝒑</m:t>
                          </m:r>
                        </m:sub>
                      </m:sSub>
                      <m:r>
                        <a:rPr lang="en-GB" sz="2000" b="1" i="1">
                          <a:solidFill>
                            <a:srgbClr val="000000"/>
                          </a:solidFill>
                          <a:latin typeface="Cambria Math"/>
                        </a:rPr>
                        <m:t>𝑻</m:t>
                      </m:r>
                      <m:r>
                        <a:rPr lang="en-GB" sz="2000" b="1" i="1">
                          <a:solidFill>
                            <a:srgbClr val="0000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𝝋</m:t>
                          </m:r>
                        </m:e>
                        <m:sub>
                          <m: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𝒔</m:t>
                          </m:r>
                        </m:sub>
                      </m:sSub>
                      <m:r>
                        <a:rPr lang="en-GB" sz="2000" b="1" i="1">
                          <a:solidFill>
                            <a:srgbClr val="000000"/>
                          </a:solidFill>
                          <a:latin typeface="Cambria Math"/>
                        </a:rPr>
                        <m:t>+</m:t>
                      </m:r>
                      <m:r>
                        <a:rPr lang="en-GB" sz="2000" b="1" i="1">
                          <a:solidFill>
                            <a:srgbClr val="000000"/>
                          </a:solidFill>
                          <a:latin typeface="Cambria Math"/>
                        </a:rPr>
                        <m:t>𝒌</m:t>
                      </m:r>
                      <m:r>
                        <a:rPr lang="en-GB" sz="2000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)</m:t>
                      </m:r>
                      <m:f>
                        <m:fPr>
                          <m:ctrlPr>
                            <a:rPr lang="en-GB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GB" sz="20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𝝏</m:t>
                          </m:r>
                          <m:r>
                            <a:rPr lang="en-GB" sz="20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𝒑</m:t>
                          </m:r>
                        </m:num>
                        <m:den>
                          <m:r>
                            <a:rPr lang="en-GB" sz="20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𝝏</m:t>
                          </m:r>
                          <m:r>
                            <a:rPr lang="el-GR" sz="20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𝜼</m:t>
                          </m:r>
                        </m:den>
                      </m:f>
                      <m:r>
                        <a:rPr lang="en-GB" sz="2000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𝒅</m:t>
                      </m:r>
                      <m:r>
                        <a:rPr lang="el-GR" sz="2000" b="1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𝜼</m:t>
                      </m:r>
                    </m:oMath>
                  </m:oMathPara>
                </a14:m>
                <a:endParaRPr lang="en-GB" sz="2000" dirty="0" smtClean="0">
                  <a:solidFill>
                    <a:srgbClr val="00B05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99" y="1918607"/>
                <a:ext cx="7340121" cy="7918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251519" y="5438254"/>
            <a:ext cx="744379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Net surface downward energy flux (Wm</a:t>
            </a:r>
            <a:r>
              <a:rPr lang="en-GB" baseline="30000" dirty="0" smtClean="0">
                <a:solidFill>
                  <a:srgbClr val="000000"/>
                </a:solidFill>
              </a:rPr>
              <a:t>-2</a:t>
            </a:r>
            <a:r>
              <a:rPr lang="en-GB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GB" sz="1800" dirty="0" smtClean="0">
                <a:solidFill>
                  <a:srgbClr val="000000"/>
                </a:solidFill>
                <a:hlinkClick r:id="rId4"/>
              </a:rPr>
              <a:t>Liu et al. (2015) JGR</a:t>
            </a:r>
            <a:r>
              <a:rPr lang="en-GB" sz="1800" dirty="0">
                <a:solidFill>
                  <a:srgbClr val="000000"/>
                </a:solidFill>
              </a:rPr>
              <a:t> </a:t>
            </a:r>
          </a:p>
          <a:p>
            <a:r>
              <a:rPr lang="en-GB" sz="1800" dirty="0" smtClean="0">
                <a:solidFill>
                  <a:srgbClr val="000000"/>
                </a:solidFill>
              </a:rPr>
              <a:t>see also: </a:t>
            </a:r>
            <a:r>
              <a:rPr lang="en-GB" sz="1800" dirty="0">
                <a:hlinkClick r:id="rId5"/>
              </a:rPr>
              <a:t>Loeb et al. (2015) </a:t>
            </a:r>
            <a:r>
              <a:rPr lang="en-GB" sz="1800" dirty="0" err="1">
                <a:hlinkClick r:id="rId5"/>
              </a:rPr>
              <a:t>Clim</a:t>
            </a:r>
            <a:r>
              <a:rPr lang="en-GB" sz="1800" dirty="0">
                <a:hlinkClick r:id="rId5"/>
              </a:rPr>
              <a:t>. </a:t>
            </a:r>
            <a:r>
              <a:rPr lang="en-GB" sz="1800" dirty="0" err="1">
                <a:hlinkClick r:id="rId5"/>
              </a:rPr>
              <a:t>Dyn</a:t>
            </a:r>
            <a:r>
              <a:rPr lang="en-GB" sz="1800" dirty="0"/>
              <a:t> , </a:t>
            </a:r>
            <a:r>
              <a:rPr lang="en-GB" sz="1800" dirty="0">
                <a:solidFill>
                  <a:srgbClr val="000000"/>
                </a:solidFill>
                <a:hlinkClick r:id="rId6"/>
              </a:rPr>
              <a:t>Trenberth et al. (2001) </a:t>
            </a:r>
            <a:r>
              <a:rPr lang="en-GB" sz="1800" dirty="0" err="1">
                <a:solidFill>
                  <a:srgbClr val="000000"/>
                </a:solidFill>
                <a:hlinkClick r:id="rId6"/>
              </a:rPr>
              <a:t>Clim</a:t>
            </a:r>
            <a:r>
              <a:rPr lang="en-GB" sz="1800" dirty="0">
                <a:solidFill>
                  <a:srgbClr val="000000"/>
                </a:solidFill>
                <a:hlinkClick r:id="rId6"/>
              </a:rPr>
              <a:t>. </a:t>
            </a:r>
            <a:r>
              <a:rPr lang="en-GB" sz="1800" dirty="0" err="1">
                <a:solidFill>
                  <a:srgbClr val="000000"/>
                </a:solidFill>
                <a:hlinkClick r:id="rId6"/>
              </a:rPr>
              <a:t>Dyn</a:t>
            </a:r>
            <a:r>
              <a:rPr lang="en-GB" sz="1800" dirty="0">
                <a:solidFill>
                  <a:srgbClr val="000000"/>
                </a:solidFill>
              </a:rPr>
              <a:t>.</a:t>
            </a:r>
          </a:p>
          <a:p>
            <a:endParaRPr lang="en-GB" sz="1800" dirty="0" smtClean="0">
              <a:solidFill>
                <a:srgbClr val="000000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 flipV="1">
            <a:off x="5502728" y="5888942"/>
            <a:ext cx="45719" cy="45719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chemeClr val="accent1"/>
            </a:solidFill>
          </a:ln>
        </p:spPr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132335" y="5700864"/>
            <a:ext cx="608017" cy="266454"/>
            <a:chOff x="5404757" y="5987389"/>
            <a:chExt cx="608017" cy="266454"/>
          </a:xfrm>
        </p:grpSpPr>
        <p:sp>
          <p:nvSpPr>
            <p:cNvPr id="33" name="Freeform 32"/>
            <p:cNvSpPr/>
            <p:nvPr/>
          </p:nvSpPr>
          <p:spPr>
            <a:xfrm>
              <a:off x="5404757" y="5987389"/>
              <a:ext cx="608017" cy="266454"/>
            </a:xfrm>
            <a:custGeom>
              <a:avLst/>
              <a:gdLst>
                <a:gd name="connsiteX0" fmla="*/ 489857 w 608017"/>
                <a:gd name="connsiteY0" fmla="*/ 152154 h 266454"/>
                <a:gd name="connsiteX1" fmla="*/ 408214 w 608017"/>
                <a:gd name="connsiteY1" fmla="*/ 119497 h 266454"/>
                <a:gd name="connsiteX2" fmla="*/ 359229 w 608017"/>
                <a:gd name="connsiteY2" fmla="*/ 86840 h 266454"/>
                <a:gd name="connsiteX3" fmla="*/ 293914 w 608017"/>
                <a:gd name="connsiteY3" fmla="*/ 70511 h 266454"/>
                <a:gd name="connsiteX4" fmla="*/ 48986 w 608017"/>
                <a:gd name="connsiteY4" fmla="*/ 119497 h 266454"/>
                <a:gd name="connsiteX5" fmla="*/ 16329 w 608017"/>
                <a:gd name="connsiteY5" fmla="*/ 168482 h 266454"/>
                <a:gd name="connsiteX6" fmla="*/ 0 w 608017"/>
                <a:gd name="connsiteY6" fmla="*/ 217468 h 266454"/>
                <a:gd name="connsiteX7" fmla="*/ 65314 w 608017"/>
                <a:gd name="connsiteY7" fmla="*/ 233797 h 266454"/>
                <a:gd name="connsiteX8" fmla="*/ 163286 w 608017"/>
                <a:gd name="connsiteY8" fmla="*/ 266454 h 266454"/>
                <a:gd name="connsiteX9" fmla="*/ 310243 w 608017"/>
                <a:gd name="connsiteY9" fmla="*/ 233797 h 266454"/>
                <a:gd name="connsiteX10" fmla="*/ 359229 w 608017"/>
                <a:gd name="connsiteY10" fmla="*/ 201140 h 266454"/>
                <a:gd name="connsiteX11" fmla="*/ 375557 w 608017"/>
                <a:gd name="connsiteY11" fmla="*/ 152154 h 266454"/>
                <a:gd name="connsiteX12" fmla="*/ 440872 w 608017"/>
                <a:gd name="connsiteY12" fmla="*/ 70511 h 266454"/>
                <a:gd name="connsiteX13" fmla="*/ 506186 w 608017"/>
                <a:gd name="connsiteY13" fmla="*/ 5197 h 266454"/>
                <a:gd name="connsiteX14" fmla="*/ 522514 w 608017"/>
                <a:gd name="connsiteY14" fmla="*/ 54182 h 266454"/>
                <a:gd name="connsiteX15" fmla="*/ 555172 w 608017"/>
                <a:gd name="connsiteY15" fmla="*/ 86840 h 266454"/>
                <a:gd name="connsiteX16" fmla="*/ 571500 w 608017"/>
                <a:gd name="connsiteY16" fmla="*/ 135825 h 266454"/>
                <a:gd name="connsiteX17" fmla="*/ 604157 w 608017"/>
                <a:gd name="connsiteY17" fmla="*/ 184811 h 266454"/>
                <a:gd name="connsiteX18" fmla="*/ 522514 w 608017"/>
                <a:gd name="connsiteY18" fmla="*/ 168482 h 266454"/>
                <a:gd name="connsiteX19" fmla="*/ 408214 w 608017"/>
                <a:gd name="connsiteY19" fmla="*/ 135825 h 266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08017" h="266454">
                  <a:moveTo>
                    <a:pt x="489857" y="152154"/>
                  </a:moveTo>
                  <a:cubicBezTo>
                    <a:pt x="462643" y="141268"/>
                    <a:pt x="434430" y="132605"/>
                    <a:pt x="408214" y="119497"/>
                  </a:cubicBezTo>
                  <a:cubicBezTo>
                    <a:pt x="390662" y="110721"/>
                    <a:pt x="377267" y="94570"/>
                    <a:pt x="359229" y="86840"/>
                  </a:cubicBezTo>
                  <a:cubicBezTo>
                    <a:pt x="338602" y="78000"/>
                    <a:pt x="315686" y="75954"/>
                    <a:pt x="293914" y="70511"/>
                  </a:cubicBezTo>
                  <a:cubicBezTo>
                    <a:pt x="204133" y="77993"/>
                    <a:pt x="114862" y="53622"/>
                    <a:pt x="48986" y="119497"/>
                  </a:cubicBezTo>
                  <a:cubicBezTo>
                    <a:pt x="35109" y="133373"/>
                    <a:pt x="25105" y="150930"/>
                    <a:pt x="16329" y="168482"/>
                  </a:cubicBezTo>
                  <a:cubicBezTo>
                    <a:pt x="8632" y="183877"/>
                    <a:pt x="5443" y="201139"/>
                    <a:pt x="0" y="217468"/>
                  </a:cubicBezTo>
                  <a:cubicBezTo>
                    <a:pt x="21771" y="222911"/>
                    <a:pt x="43819" y="227348"/>
                    <a:pt x="65314" y="233797"/>
                  </a:cubicBezTo>
                  <a:cubicBezTo>
                    <a:pt x="98286" y="243689"/>
                    <a:pt x="163286" y="266454"/>
                    <a:pt x="163286" y="266454"/>
                  </a:cubicBezTo>
                  <a:cubicBezTo>
                    <a:pt x="200909" y="260183"/>
                    <a:pt x="270048" y="253894"/>
                    <a:pt x="310243" y="233797"/>
                  </a:cubicBezTo>
                  <a:cubicBezTo>
                    <a:pt x="327796" y="225021"/>
                    <a:pt x="342900" y="212026"/>
                    <a:pt x="359229" y="201140"/>
                  </a:cubicBezTo>
                  <a:cubicBezTo>
                    <a:pt x="364672" y="184811"/>
                    <a:pt x="367860" y="167549"/>
                    <a:pt x="375557" y="152154"/>
                  </a:cubicBezTo>
                  <a:cubicBezTo>
                    <a:pt x="396156" y="110956"/>
                    <a:pt x="410496" y="100887"/>
                    <a:pt x="440872" y="70511"/>
                  </a:cubicBezTo>
                  <a:cubicBezTo>
                    <a:pt x="447092" y="51849"/>
                    <a:pt x="456422" y="-19685"/>
                    <a:pt x="506186" y="5197"/>
                  </a:cubicBezTo>
                  <a:cubicBezTo>
                    <a:pt x="521580" y="12894"/>
                    <a:pt x="513659" y="39423"/>
                    <a:pt x="522514" y="54182"/>
                  </a:cubicBezTo>
                  <a:cubicBezTo>
                    <a:pt x="530435" y="67383"/>
                    <a:pt x="544286" y="75954"/>
                    <a:pt x="555172" y="86840"/>
                  </a:cubicBezTo>
                  <a:cubicBezTo>
                    <a:pt x="560615" y="103168"/>
                    <a:pt x="563803" y="120430"/>
                    <a:pt x="571500" y="135825"/>
                  </a:cubicBezTo>
                  <a:cubicBezTo>
                    <a:pt x="580276" y="153378"/>
                    <a:pt x="620486" y="173925"/>
                    <a:pt x="604157" y="184811"/>
                  </a:cubicBezTo>
                  <a:cubicBezTo>
                    <a:pt x="581065" y="200206"/>
                    <a:pt x="549289" y="175784"/>
                    <a:pt x="522514" y="168482"/>
                  </a:cubicBezTo>
                  <a:cubicBezTo>
                    <a:pt x="396461" y="134104"/>
                    <a:pt x="462590" y="135825"/>
                    <a:pt x="408214" y="135825"/>
                  </a:cubicBezTo>
                </a:path>
              </a:pathLst>
            </a:custGeom>
            <a:gradFill>
              <a:gsLst>
                <a:gs pos="0">
                  <a:srgbClr val="0070C0"/>
                </a:gs>
                <a:gs pos="62000">
                  <a:schemeClr val="bg1">
                    <a:lumMod val="50000"/>
                  </a:schemeClr>
                </a:gs>
                <a:gs pos="100000">
                  <a:schemeClr val="bg1">
                    <a:lumMod val="75000"/>
                  </a:schemeClr>
                </a:gs>
                <a:gs pos="9000">
                  <a:schemeClr val="tx1">
                    <a:lumMod val="75000"/>
                  </a:schemeClr>
                </a:gs>
              </a:gsLst>
              <a:lin ang="5400000" scaled="1"/>
            </a:gradFill>
            <a:ln w="38100">
              <a:noFill/>
            </a:ln>
          </p:spPr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 flipV="1">
              <a:off x="5508104" y="6119585"/>
              <a:ext cx="45719" cy="4571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5472000" y="6210000"/>
              <a:ext cx="109538" cy="7359"/>
            </a:xfrm>
            <a:custGeom>
              <a:avLst/>
              <a:gdLst>
                <a:gd name="connsiteX0" fmla="*/ 0 w 109538"/>
                <a:gd name="connsiteY0" fmla="*/ 7144 h 7359"/>
                <a:gd name="connsiteX1" fmla="*/ 23813 w 109538"/>
                <a:gd name="connsiteY1" fmla="*/ 4763 h 7359"/>
                <a:gd name="connsiteX2" fmla="*/ 38100 w 109538"/>
                <a:gd name="connsiteY2" fmla="*/ 0 h 7359"/>
                <a:gd name="connsiteX3" fmla="*/ 78581 w 109538"/>
                <a:gd name="connsiteY3" fmla="*/ 2382 h 7359"/>
                <a:gd name="connsiteX4" fmla="*/ 109538 w 109538"/>
                <a:gd name="connsiteY4" fmla="*/ 7144 h 7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38" h="7359">
                  <a:moveTo>
                    <a:pt x="0" y="7144"/>
                  </a:moveTo>
                  <a:cubicBezTo>
                    <a:pt x="7938" y="6350"/>
                    <a:pt x="15972" y="6233"/>
                    <a:pt x="23813" y="4763"/>
                  </a:cubicBezTo>
                  <a:cubicBezTo>
                    <a:pt x="28747" y="3838"/>
                    <a:pt x="38100" y="0"/>
                    <a:pt x="38100" y="0"/>
                  </a:cubicBezTo>
                  <a:cubicBezTo>
                    <a:pt x="51594" y="794"/>
                    <a:pt x="65178" y="634"/>
                    <a:pt x="78581" y="2382"/>
                  </a:cubicBezTo>
                  <a:cubicBezTo>
                    <a:pt x="128557" y="8901"/>
                    <a:pt x="54184" y="7144"/>
                    <a:pt x="109538" y="7144"/>
                  </a:cubicBezTo>
                </a:path>
              </a:pathLst>
            </a:custGeom>
            <a:noFill/>
            <a:ln w="9525">
              <a:solidFill>
                <a:schemeClr val="tx2"/>
              </a:solidFill>
            </a:ln>
          </p:spPr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</p:grpSp>
      <p:cxnSp>
        <p:nvCxnSpPr>
          <p:cNvPr id="20" name="Straight Arrow Connector 19"/>
          <p:cNvCxnSpPr/>
          <p:nvPr/>
        </p:nvCxnSpPr>
        <p:spPr bwMode="auto">
          <a:xfrm>
            <a:off x="6480720" y="5337895"/>
            <a:ext cx="1" cy="468876"/>
          </a:xfrm>
          <a:prstGeom prst="straightConnector1">
            <a:avLst/>
          </a:prstGeom>
          <a:solidFill>
            <a:srgbClr val="99CCFF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7" name="Picture 2" descr="NCEO - National Centre for Earth Observa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084" y="404664"/>
            <a:ext cx="1888468" cy="48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"/>
          <p:cNvSpPr txBox="1">
            <a:spLocks/>
          </p:cNvSpPr>
          <p:nvPr/>
        </p:nvSpPr>
        <p:spPr bwMode="auto">
          <a:xfrm>
            <a:off x="424800" y="1018331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3200" kern="0" dirty="0" smtClean="0"/>
              <a:t>Indirect  estimates  of  </a:t>
            </a:r>
            <a:r>
              <a:rPr lang="en-GB" sz="3200" b="0" kern="0" dirty="0" smtClean="0"/>
              <a:t>air-sea  energy </a:t>
            </a:r>
            <a:br>
              <a:rPr lang="en-GB" sz="3200" b="0" kern="0" dirty="0" smtClean="0"/>
            </a:br>
            <a:r>
              <a:rPr lang="en-GB" sz="3200" b="0" kern="0" dirty="0" smtClean="0"/>
              <a:t>fluxes  from  satellite/</a:t>
            </a:r>
            <a:r>
              <a:rPr lang="en-GB" sz="3200" b="0" kern="0" dirty="0" err="1" smtClean="0"/>
              <a:t>reanalysES</a:t>
            </a:r>
            <a:endParaRPr lang="en-GB" sz="3200" b="0" kern="0" dirty="0"/>
          </a:p>
        </p:txBody>
      </p:sp>
    </p:spTree>
    <p:extLst>
      <p:ext uri="{BB962C8B-B14F-4D97-AF65-F5344CB8AC3E}">
        <p14:creationId xmlns:p14="http://schemas.microsoft.com/office/powerpoint/2010/main" val="2955060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5.20231E-7 L -0.20295 -0.014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7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54" r="38581" b="8328"/>
          <a:stretch/>
        </p:blipFill>
        <p:spPr bwMode="auto">
          <a:xfrm>
            <a:off x="656196" y="3645024"/>
            <a:ext cx="5499980" cy="174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0374" y="1772816"/>
            <a:ext cx="2472106" cy="3960000"/>
          </a:xfrm>
        </p:spPr>
        <p:txBody>
          <a:bodyPr/>
          <a:lstStyle/>
          <a:p>
            <a:r>
              <a:rPr lang="en-GB" dirty="0" smtClean="0"/>
              <a:t>Changes in energy fluxes 1986-2000  to 2001-2008</a:t>
            </a:r>
          </a:p>
          <a:p>
            <a:r>
              <a:rPr lang="en-GB" dirty="0" smtClean="0"/>
              <a:t>Surface energy flux dominated by atmos. transports</a:t>
            </a:r>
          </a:p>
          <a:p>
            <a:r>
              <a:rPr lang="en-GB" dirty="0" smtClean="0"/>
              <a:t>More investigation of mechanisms &amp; feedbacks by…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19</a:t>
            </a:fld>
            <a:endParaRPr lang="en-GB" altLang="en-US">
              <a:solidFill>
                <a:srgbClr val="50535A"/>
              </a:solidFill>
            </a:endParaRPr>
          </a:p>
        </p:txBody>
      </p:sp>
      <p:pic>
        <p:nvPicPr>
          <p:cNvPr id="9" name="Picture 2" descr="NCEO - National Centre for Earth Observ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932075"/>
            <a:ext cx="1888468" cy="48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8073" y="404664"/>
            <a:ext cx="7027520" cy="828000"/>
          </a:xfrm>
        </p:spPr>
        <p:txBody>
          <a:bodyPr/>
          <a:lstStyle/>
          <a:p>
            <a:r>
              <a:rPr lang="en-GB" sz="3600" dirty="0" smtClean="0"/>
              <a:t>Where  is  the  heat  going?</a:t>
            </a:r>
            <a:br>
              <a:rPr lang="en-GB" sz="3600" dirty="0" smtClean="0"/>
            </a:br>
            <a:r>
              <a:rPr lang="en-GB" sz="2800" b="0" dirty="0" smtClean="0"/>
              <a:t>changes  in  surface  energy  flux</a:t>
            </a:r>
            <a:endParaRPr lang="en-GB" sz="2800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5097378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  <a:hlinkClick r:id="rId4"/>
              </a:rPr>
              <a:t>Liu et al. (2015) JGR</a:t>
            </a:r>
            <a:endParaRPr lang="en-GB" dirty="0" smtClean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" r="38581" b="76510"/>
          <a:stretch/>
        </p:blipFill>
        <p:spPr bwMode="auto">
          <a:xfrm>
            <a:off x="672597" y="1556792"/>
            <a:ext cx="5499980" cy="213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1" t="92181" r="21644" b="-57"/>
          <a:stretch/>
        </p:blipFill>
        <p:spPr bwMode="auto">
          <a:xfrm>
            <a:off x="1691680" y="5310971"/>
            <a:ext cx="4360306" cy="68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ttp://www.smurfs.com/resources/images/history2/las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635202"/>
            <a:ext cx="41910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950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24800" y="2214000"/>
            <a:ext cx="8323664" cy="3960000"/>
          </a:xfrm>
        </p:spPr>
        <p:txBody>
          <a:bodyPr/>
          <a:lstStyle/>
          <a:p>
            <a:r>
              <a:rPr lang="en-GB" sz="2400" dirty="0"/>
              <a:t>Earth's energy budget determines the trajectory and magnitude of climate change </a:t>
            </a:r>
            <a:endParaRPr lang="en-GB" sz="2400" dirty="0" smtClean="0"/>
          </a:p>
          <a:p>
            <a:r>
              <a:rPr lang="en-GB" sz="2400" dirty="0" smtClean="0"/>
              <a:t>Both a powerful </a:t>
            </a:r>
            <a:r>
              <a:rPr lang="en-GB" sz="2400" dirty="0"/>
              <a:t>constraint </a:t>
            </a:r>
            <a:r>
              <a:rPr lang="en-GB" sz="2400" dirty="0" smtClean="0"/>
              <a:t>on and diagnostic </a:t>
            </a:r>
            <a:r>
              <a:rPr lang="en-GB" sz="2400" dirty="0"/>
              <a:t>of the </a:t>
            </a:r>
            <a:r>
              <a:rPr lang="en-GB" sz="2400" dirty="0" smtClean="0"/>
              <a:t>water cycle </a:t>
            </a:r>
            <a:r>
              <a:rPr lang="en-GB" sz="2400" dirty="0"/>
              <a:t>globally and </a:t>
            </a:r>
            <a:r>
              <a:rPr lang="en-GB" sz="2400" dirty="0" smtClean="0"/>
              <a:t>regionally</a:t>
            </a:r>
          </a:p>
          <a:p>
            <a:pPr marL="0" indent="0" algn="ctr">
              <a:buNone/>
            </a:pPr>
            <a:r>
              <a:rPr lang="en-GB" sz="2400" i="1" dirty="0" smtClean="0"/>
              <a:t>Flows of energy and moisture between land/ocean, northern/southern hemispheres and high/low latitudes fundamental for determining climate that societies depend upon</a:t>
            </a:r>
          </a:p>
          <a:p>
            <a:r>
              <a:rPr lang="en-GB" sz="2400" dirty="0" smtClean="0"/>
              <a:t>How is Earth’s energy imbalance currently changing and what are the implications for the global water cycle?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</a:t>
            </a:fld>
            <a:endParaRPr lang="en-GB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5" b="17655"/>
          <a:stretch/>
        </p:blipFill>
        <p:spPr>
          <a:xfrm>
            <a:off x="5508104" y="237072"/>
            <a:ext cx="3240360" cy="172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880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uiExpand="1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80000" cy="828000"/>
          </a:xfrm>
        </p:spPr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68760"/>
            <a:ext cx="8280000" cy="4464496"/>
          </a:xfrm>
        </p:spPr>
        <p:txBody>
          <a:bodyPr/>
          <a:lstStyle/>
          <a:p>
            <a:r>
              <a:rPr lang="en-GB" dirty="0"/>
              <a:t>Heating of Earth continues at rate of </a:t>
            </a:r>
            <a:r>
              <a:rPr lang="en-GB" dirty="0">
                <a:cs typeface="Arial" panose="020B0604020202020204" pitchFamily="34" charset="0"/>
              </a:rPr>
              <a:t>~</a:t>
            </a:r>
            <a:r>
              <a:rPr lang="en-GB" dirty="0"/>
              <a:t>0.6 Wm</a:t>
            </a:r>
            <a:r>
              <a:rPr lang="en-GB" baseline="30000" dirty="0"/>
              <a:t>-2</a:t>
            </a:r>
          </a:p>
          <a:p>
            <a:pPr lvl="1"/>
            <a:r>
              <a:rPr lang="en-GB" dirty="0">
                <a:solidFill>
                  <a:schemeClr val="accent4"/>
                </a:solidFill>
              </a:rPr>
              <a:t>Manifest as positive imbalance in Southern </a:t>
            </a:r>
            <a:r>
              <a:rPr lang="en-GB" dirty="0" smtClean="0">
                <a:solidFill>
                  <a:schemeClr val="accent4"/>
                </a:solidFill>
              </a:rPr>
              <a:t>Hemisphere</a:t>
            </a:r>
          </a:p>
          <a:p>
            <a:pPr lvl="1"/>
            <a:r>
              <a:rPr lang="en-GB" dirty="0" smtClean="0">
                <a:solidFill>
                  <a:srgbClr val="92D050"/>
                </a:solidFill>
              </a:rPr>
              <a:t>Variability </a:t>
            </a:r>
            <a:r>
              <a:rPr lang="en-GB" dirty="0">
                <a:solidFill>
                  <a:srgbClr val="92D050"/>
                </a:solidFill>
              </a:rPr>
              <a:t>from radiative </a:t>
            </a:r>
            <a:r>
              <a:rPr lang="en-GB" dirty="0" err="1">
                <a:solidFill>
                  <a:srgbClr val="92D050"/>
                </a:solidFill>
              </a:rPr>
              <a:t>forcings</a:t>
            </a:r>
            <a:r>
              <a:rPr lang="en-GB" dirty="0">
                <a:solidFill>
                  <a:srgbClr val="92D050"/>
                </a:solidFill>
              </a:rPr>
              <a:t> &amp; ocean </a:t>
            </a:r>
            <a:r>
              <a:rPr lang="en-GB" dirty="0" smtClean="0">
                <a:solidFill>
                  <a:srgbClr val="92D050"/>
                </a:solidFill>
              </a:rPr>
              <a:t>changes</a:t>
            </a:r>
            <a:endParaRPr lang="en-GB" dirty="0">
              <a:solidFill>
                <a:srgbClr val="92D050"/>
              </a:solidFill>
            </a:endParaRPr>
          </a:p>
          <a:p>
            <a:r>
              <a:rPr lang="en-GB" dirty="0"/>
              <a:t>Radiative transfer &amp; Thermodynamics explain increased global precipitation with warming ≈ 2%/K</a:t>
            </a:r>
          </a:p>
          <a:p>
            <a:pPr lvl="1"/>
            <a:r>
              <a:rPr lang="en-GB" dirty="0">
                <a:solidFill>
                  <a:srgbClr val="92D050"/>
                </a:solidFill>
              </a:rPr>
              <a:t>Radiative </a:t>
            </a:r>
            <a:r>
              <a:rPr lang="en-GB" dirty="0" err="1">
                <a:solidFill>
                  <a:srgbClr val="92D050"/>
                </a:solidFill>
              </a:rPr>
              <a:t>forcings</a:t>
            </a:r>
            <a:r>
              <a:rPr lang="en-GB" dirty="0">
                <a:solidFill>
                  <a:srgbClr val="92D050"/>
                </a:solidFill>
              </a:rPr>
              <a:t> also </a:t>
            </a:r>
            <a:r>
              <a:rPr lang="en-GB" dirty="0" smtClean="0">
                <a:solidFill>
                  <a:srgbClr val="92D050"/>
                </a:solidFill>
              </a:rPr>
              <a:t>directly affect </a:t>
            </a:r>
            <a:r>
              <a:rPr lang="en-GB" dirty="0">
                <a:solidFill>
                  <a:srgbClr val="92D050"/>
                </a:solidFill>
              </a:rPr>
              <a:t>water cycle responses</a:t>
            </a:r>
          </a:p>
          <a:p>
            <a:pPr lvl="1"/>
            <a:r>
              <a:rPr lang="en-GB" dirty="0">
                <a:solidFill>
                  <a:srgbClr val="92D050"/>
                </a:solidFill>
              </a:rPr>
              <a:t>Greenhouse gas &amp; absorbing aerosol forcing supress global precipitation response to </a:t>
            </a:r>
            <a:r>
              <a:rPr lang="en-GB" dirty="0" smtClean="0">
                <a:solidFill>
                  <a:srgbClr val="92D050"/>
                </a:solidFill>
              </a:rPr>
              <a:t>warming (“hydrological sensitivity”)</a:t>
            </a:r>
            <a:endParaRPr lang="en-GB" dirty="0">
              <a:solidFill>
                <a:srgbClr val="92D050"/>
              </a:solidFill>
            </a:endParaRPr>
          </a:p>
          <a:p>
            <a:r>
              <a:rPr lang="en-GB" dirty="0"/>
              <a:t>Inter-hemispheric heating, moisture budget &amp; unforced variability dictate regional </a:t>
            </a:r>
            <a:r>
              <a:rPr lang="en-GB" dirty="0" smtClean="0"/>
              <a:t>responses and determine climate model biases </a:t>
            </a:r>
            <a:endParaRPr lang="en-GB" dirty="0"/>
          </a:p>
          <a:p>
            <a:pPr lvl="1"/>
            <a:r>
              <a:rPr lang="en-GB" dirty="0" smtClean="0">
                <a:solidFill>
                  <a:srgbClr val="92D050"/>
                </a:solidFill>
              </a:rPr>
              <a:t>Decadal changes in ITCZ and global atmospheric/ocean circulation</a:t>
            </a:r>
          </a:p>
          <a:p>
            <a:pPr lvl="1"/>
            <a:r>
              <a:rPr lang="en-GB" dirty="0" smtClean="0">
                <a:solidFill>
                  <a:srgbClr val="92D050"/>
                </a:solidFill>
              </a:rPr>
              <a:t>Has the “hiatus” </a:t>
            </a:r>
            <a:r>
              <a:rPr lang="en-GB" dirty="0">
                <a:solidFill>
                  <a:srgbClr val="92D050"/>
                </a:solidFill>
              </a:rPr>
              <a:t>affected water cycle?</a:t>
            </a:r>
          </a:p>
          <a:p>
            <a:pPr lvl="1"/>
            <a:r>
              <a:rPr lang="en-GB" dirty="0">
                <a:solidFill>
                  <a:srgbClr val="92D050"/>
                </a:solidFill>
              </a:rPr>
              <a:t>How do changes in cloud/circulation fit in?</a:t>
            </a:r>
          </a:p>
          <a:p>
            <a:pPr lvl="1"/>
            <a:r>
              <a:rPr lang="en-GB" dirty="0">
                <a:solidFill>
                  <a:srgbClr val="92D050"/>
                </a:solidFill>
              </a:rPr>
              <a:t>Where is energy </a:t>
            </a:r>
            <a:r>
              <a:rPr lang="en-GB" dirty="0" smtClean="0">
                <a:solidFill>
                  <a:srgbClr val="92D050"/>
                </a:solidFill>
              </a:rPr>
              <a:t>going and can we constrain climate sensitivity </a:t>
            </a:r>
            <a:r>
              <a:rPr lang="en-GB" dirty="0">
                <a:solidFill>
                  <a:srgbClr val="92D050"/>
                </a:solidFill>
              </a:rPr>
              <a:t>&amp;</a:t>
            </a:r>
            <a:r>
              <a:rPr lang="en-GB" dirty="0" smtClean="0">
                <a:solidFill>
                  <a:srgbClr val="92D050"/>
                </a:solidFill>
              </a:rPr>
              <a:t> feedbacks on internal variability?  </a:t>
            </a:r>
            <a:r>
              <a:rPr lang="en-GB" dirty="0">
                <a:solidFill>
                  <a:srgbClr val="92D050"/>
                </a:solidFill>
                <a:hlinkClick r:id="rId2"/>
              </a:rPr>
              <a:t>DEEP-C</a:t>
            </a:r>
            <a:r>
              <a:rPr lang="en-GB" dirty="0">
                <a:solidFill>
                  <a:srgbClr val="92D050"/>
                </a:solidFill>
              </a:rPr>
              <a:t> </a:t>
            </a:r>
            <a:r>
              <a:rPr lang="en-GB" dirty="0" smtClean="0">
                <a:solidFill>
                  <a:srgbClr val="92D050"/>
                </a:solidFill>
              </a:rPr>
              <a:t>and </a:t>
            </a:r>
            <a:r>
              <a:rPr lang="en-GB" u="sng" dirty="0" smtClean="0">
                <a:solidFill>
                  <a:srgbClr val="92D050"/>
                </a:solidFill>
              </a:rPr>
              <a:t>SMURPHS</a:t>
            </a:r>
            <a:r>
              <a:rPr lang="en-GB" dirty="0" smtClean="0">
                <a:solidFill>
                  <a:srgbClr val="92D050"/>
                </a:solidFill>
              </a:rPr>
              <a:t> projects…</a:t>
            </a:r>
            <a:endParaRPr lang="en-GB" dirty="0">
              <a:solidFill>
                <a:srgbClr val="92D05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671864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229200"/>
            <a:ext cx="8229600" cy="1143000"/>
          </a:xfrm>
        </p:spPr>
        <p:txBody>
          <a:bodyPr/>
          <a:lstStyle/>
          <a:p>
            <a:r>
              <a:rPr lang="en-GB" b="1" dirty="0" smtClean="0">
                <a:solidFill>
                  <a:srgbClr val="C00000"/>
                </a:solidFill>
              </a:rPr>
              <a:t>CLAP IMMEDIATELY!!!</a:t>
            </a:r>
            <a:endParaRPr lang="en-GB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04664"/>
            <a:ext cx="6524180" cy="4525963"/>
          </a:xfrm>
        </p:spPr>
      </p:pic>
    </p:spTree>
    <p:extLst>
      <p:ext uri="{BB962C8B-B14F-4D97-AF65-F5344CB8AC3E}">
        <p14:creationId xmlns:p14="http://schemas.microsoft.com/office/powerpoint/2010/main" val="74203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737" y="116632"/>
            <a:ext cx="6524616" cy="666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2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82217"/>
            <a:ext cx="4507240" cy="828000"/>
          </a:xfrm>
        </p:spPr>
        <p:txBody>
          <a:bodyPr/>
          <a:lstStyle/>
          <a:p>
            <a:r>
              <a:rPr lang="en-GB" sz="3200" dirty="0" smtClean="0"/>
              <a:t>Amplification of </a:t>
            </a:r>
            <a:br>
              <a:rPr lang="en-GB" sz="3200" dirty="0" smtClean="0"/>
            </a:br>
            <a:r>
              <a:rPr lang="en-GB" sz="3200" dirty="0" smtClean="0"/>
              <a:t>wet/dry seasons?</a:t>
            </a: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23</a:t>
            </a:fld>
            <a:endParaRPr lang="en-GB" altLang="en-US">
              <a:solidFill>
                <a:srgbClr val="50535A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4665"/>
            <a:ext cx="3703269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3" t="3307" r="50473" b="77231"/>
          <a:stretch/>
        </p:blipFill>
        <p:spPr bwMode="auto">
          <a:xfrm>
            <a:off x="4409240" y="4365104"/>
            <a:ext cx="4529138" cy="206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38" r="50000" b="12833"/>
          <a:stretch/>
        </p:blipFill>
        <p:spPr bwMode="auto">
          <a:xfrm>
            <a:off x="4428553" y="2564905"/>
            <a:ext cx="4529138" cy="1934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92080" y="2708920"/>
            <a:ext cx="34563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0000"/>
                </a:solidFill>
              </a:rPr>
              <a:t>RCP8.5: </a:t>
            </a:r>
            <a:r>
              <a:rPr lang="en-GB" dirty="0" smtClean="0">
                <a:solidFill>
                  <a:srgbClr val="000000"/>
                </a:solidFill>
              </a:rPr>
              <a:t>Dry land, dry season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2080" y="4581128"/>
            <a:ext cx="25922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Wet land, wet season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145574" y="204609"/>
            <a:ext cx="3818914" cy="2360296"/>
            <a:chOff x="3778976" y="2708920"/>
            <a:chExt cx="5257520" cy="3200676"/>
          </a:xfrm>
        </p:grpSpPr>
        <p:pic>
          <p:nvPicPr>
            <p:cNvPr id="12" name="Picture 2" descr="Figure 3. 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093"/>
            <a:stretch/>
          </p:blipFill>
          <p:spPr bwMode="auto">
            <a:xfrm>
              <a:off x="3778976" y="2708920"/>
              <a:ext cx="5113504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Figure 3. 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62" t="90359" r="-3394"/>
            <a:stretch/>
          </p:blipFill>
          <p:spPr bwMode="auto">
            <a:xfrm>
              <a:off x="3778976" y="5373215"/>
              <a:ext cx="5257520" cy="536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24800" y="1449000"/>
                <a:ext cx="4147200" cy="3960000"/>
              </a:xfrm>
            </p:spPr>
            <p:txBody>
              <a:bodyPr/>
              <a:lstStyle/>
              <a:p>
                <a:r>
                  <a:rPr lang="en-GB" sz="2200" dirty="0">
                    <a:latin typeface="Calibri" panose="020F0502020204030204" pitchFamily="34" charset="0"/>
                  </a:rPr>
                  <a:t>A</a:t>
                </a:r>
                <a:r>
                  <a:rPr lang="en-GB" sz="2200" dirty="0" smtClean="0">
                    <a:latin typeface="Calibri" panose="020F0502020204030204" pitchFamily="34" charset="0"/>
                  </a:rPr>
                  <a:t>ridity </a:t>
                </a:r>
                <a:r>
                  <a:rPr lang="en-GB" sz="2200" dirty="0">
                    <a:latin typeface="Calibri" panose="020F0502020204030204" pitchFamily="34" charset="0"/>
                  </a:rPr>
                  <a:t>index:</a:t>
                </a:r>
                <a:r>
                  <a:rPr lang="en-GB" sz="2200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200" i="1">
                        <a:latin typeface="Cambria Math"/>
                      </a:rPr>
                      <m:t>𝑃</m:t>
                    </m:r>
                    <m:r>
                      <a:rPr lang="en-GB" sz="2200" i="1">
                        <a:latin typeface="Cambria Math"/>
                      </a:rPr>
                      <m:t>−</m:t>
                    </m:r>
                    <m:r>
                      <a:rPr lang="en-GB" sz="2200" i="1">
                        <a:latin typeface="Cambria Math"/>
                      </a:rPr>
                      <m:t>𝐸𝑜</m:t>
                    </m:r>
                    <m:r>
                      <a:rPr lang="en-GB" sz="2200" i="1">
                        <a:latin typeface="Cambria Math"/>
                      </a:rPr>
                      <m:t> ~ </m:t>
                    </m:r>
                    <m:r>
                      <a:rPr lang="en-GB" sz="2200" i="1">
                        <a:latin typeface="Cambria Math"/>
                        <a:ea typeface="Cambria Math"/>
                      </a:rPr>
                      <m:t>𝑃</m:t>
                    </m:r>
                    <m:r>
                      <a:rPr lang="en-GB" sz="2200" i="1">
                        <a:latin typeface="Cambria Math"/>
                        <a:ea typeface="Cambria Math"/>
                      </a:rPr>
                      <m:t>−</m:t>
                    </m:r>
                    <m:r>
                      <a:rPr lang="en-GB" sz="2200" i="1">
                        <a:latin typeface="Cambria Math"/>
                        <a:ea typeface="Cambria Math"/>
                      </a:rPr>
                      <m:t>𝑅𝑛</m:t>
                    </m:r>
                    <m:r>
                      <a:rPr lang="en-GB" sz="2200" i="1">
                        <a:latin typeface="Cambria Math"/>
                        <a:ea typeface="Cambria Math"/>
                      </a:rPr>
                      <m:t>/</m:t>
                    </m:r>
                    <m:r>
                      <m:rPr>
                        <m:sty m:val="p"/>
                      </m:rPr>
                      <a:rPr lang="el-GR" sz="2200" i="1">
                        <a:latin typeface="Cambria Math"/>
                        <a:ea typeface="Cambria Math"/>
                      </a:rPr>
                      <m:t>λ</m:t>
                    </m:r>
                  </m:oMath>
                </a14:m>
                <a:endParaRPr lang="en-GB" sz="2200" dirty="0">
                  <a:latin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GB" dirty="0">
                    <a:latin typeface="Calibri" panose="020F0502020204030204" pitchFamily="34" charset="0"/>
                  </a:rPr>
                  <a:t>(E</a:t>
                </a:r>
                <a:r>
                  <a:rPr lang="en-GB" baseline="-25000" dirty="0">
                    <a:latin typeface="Calibri" panose="020F0502020204030204" pitchFamily="34" charset="0"/>
                  </a:rPr>
                  <a:t>o</a:t>
                </a:r>
                <a:r>
                  <a:rPr lang="en-GB" dirty="0">
                    <a:latin typeface="Calibri" panose="020F0502020204030204" pitchFamily="34" charset="0"/>
                  </a:rPr>
                  <a:t> is potential evaporation, R</a:t>
                </a:r>
                <a:r>
                  <a:rPr lang="en-GB" baseline="-25000" dirty="0">
                    <a:latin typeface="Calibri" panose="020F0502020204030204" pitchFamily="34" charset="0"/>
                  </a:rPr>
                  <a:t>n</a:t>
                </a:r>
                <a:r>
                  <a:rPr lang="en-GB" dirty="0">
                    <a:latin typeface="Calibri" panose="020F0502020204030204" pitchFamily="34" charset="0"/>
                  </a:rPr>
                  <a:t> is net radiation and </a:t>
                </a:r>
                <a:r>
                  <a:rPr lang="el-GR" dirty="0">
                    <a:latin typeface="Calibri" panose="020F0502020204030204" pitchFamily="34" charset="0"/>
                  </a:rPr>
                  <a:t>λ</a:t>
                </a:r>
                <a:r>
                  <a:rPr lang="en-GB" dirty="0">
                    <a:latin typeface="Calibri" panose="020F0502020204030204" pitchFamily="34" charset="0"/>
                  </a:rPr>
                  <a:t> is latent heat of </a:t>
                </a:r>
                <a:r>
                  <a:rPr lang="en-GB" dirty="0" err="1" smtClean="0">
                    <a:latin typeface="Calibri" panose="020F0502020204030204" pitchFamily="34" charset="0"/>
                  </a:rPr>
                  <a:t>vapourization</a:t>
                </a:r>
                <a:r>
                  <a:rPr lang="en-GB" dirty="0" smtClean="0">
                    <a:latin typeface="Calibri" panose="020F0502020204030204" pitchFamily="34" charset="0"/>
                  </a:rPr>
                  <a:t>). </a:t>
                </a:r>
                <a:r>
                  <a:rPr lang="en-GB" u="sng" dirty="0" smtClean="0">
                    <a:latin typeface="Calibri" panose="020F0502020204030204" pitchFamily="34" charset="0"/>
                  </a:rPr>
                  <a:t>Top right</a:t>
                </a:r>
                <a:r>
                  <a:rPr lang="en-GB" u="sng" dirty="0">
                    <a:latin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/>
                        <a:ea typeface="Cambria Math"/>
                      </a:rPr>
                      <m:t>Δ</m:t>
                    </m:r>
                    <m:r>
                      <a:rPr lang="en-GB" i="1">
                        <a:latin typeface="Cambria Math"/>
                        <a:ea typeface="Cambria Math"/>
                      </a:rPr>
                      <m:t>(</m:t>
                    </m:r>
                    <m:r>
                      <a:rPr lang="en-GB" i="1">
                        <a:latin typeface="Cambria Math"/>
                        <a:ea typeface="Cambria Math"/>
                      </a:rPr>
                      <m:t>𝑃</m:t>
                    </m:r>
                    <m:r>
                      <a:rPr lang="en-GB" i="1">
                        <a:latin typeface="Cambria Math"/>
                        <a:ea typeface="Cambria Math"/>
                      </a:rPr>
                      <m:t>−</m:t>
                    </m:r>
                    <m:r>
                      <a:rPr lang="en-GB" i="1">
                        <a:latin typeface="Cambria Math"/>
                        <a:ea typeface="Cambria Math"/>
                      </a:rPr>
                      <m:t>𝑅𝑛</m:t>
                    </m:r>
                    <m:r>
                      <a:rPr lang="en-GB" i="1">
                        <a:latin typeface="Cambria Math"/>
                        <a:ea typeface="Cambria Math"/>
                      </a:rPr>
                      <m:t>/</m:t>
                    </m:r>
                    <m:r>
                      <m:rPr>
                        <m:sty m:val="p"/>
                      </m:rPr>
                      <a:rPr lang="el-GR" i="1">
                        <a:latin typeface="Cambria Math"/>
                        <a:ea typeface="Cambria Math"/>
                      </a:rPr>
                      <m:t>λ</m:t>
                    </m:r>
                  </m:oMath>
                </a14:m>
                <a:r>
                  <a:rPr lang="en-GB" dirty="0">
                    <a:latin typeface="Calibri" panose="020F0502020204030204" pitchFamily="34" charset="0"/>
                  </a:rPr>
                  <a:t>)</a:t>
                </a:r>
              </a:p>
              <a:p>
                <a:pPr marL="0" indent="0">
                  <a:buNone/>
                </a:pPr>
                <a:r>
                  <a:rPr lang="en-GB" sz="1800" dirty="0">
                    <a:latin typeface="Calibri" panose="020F0502020204030204" pitchFamily="34" charset="0"/>
                    <a:hlinkClick r:id="rId5"/>
                  </a:rPr>
                  <a:t>Greve &amp; </a:t>
                </a:r>
                <a:r>
                  <a:rPr lang="en-GB" sz="1800" dirty="0" err="1">
                    <a:latin typeface="Calibri" panose="020F0502020204030204" pitchFamily="34" charset="0"/>
                    <a:hlinkClick r:id="rId5"/>
                  </a:rPr>
                  <a:t>Seneviratne</a:t>
                </a:r>
                <a:r>
                  <a:rPr lang="en-GB" sz="1800" dirty="0">
                    <a:latin typeface="Calibri" panose="020F0502020204030204" pitchFamily="34" charset="0"/>
                    <a:hlinkClick r:id="rId5"/>
                  </a:rPr>
                  <a:t> (2015) </a:t>
                </a:r>
                <a:r>
                  <a:rPr lang="en-GB" sz="1800" dirty="0" smtClean="0">
                    <a:latin typeface="Calibri" panose="020F0502020204030204" pitchFamily="34" charset="0"/>
                    <a:hlinkClick r:id="rId5"/>
                  </a:rPr>
                  <a:t>GRL</a:t>
                </a:r>
                <a:r>
                  <a:rPr lang="en-GB" sz="1800" dirty="0" smtClean="0">
                    <a:latin typeface="Calibri" panose="020F0502020204030204" pitchFamily="34" charset="0"/>
                  </a:rPr>
                  <a:t> </a:t>
                </a:r>
                <a:endParaRPr lang="en-GB" sz="1800" dirty="0">
                  <a:latin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GB" sz="1800" dirty="0">
                    <a:latin typeface="Calibri" panose="020F0502020204030204" pitchFamily="34" charset="0"/>
                  </a:rPr>
                  <a:t> </a:t>
                </a:r>
                <a:r>
                  <a:rPr lang="en-GB" sz="1800" dirty="0" smtClean="0">
                    <a:latin typeface="Calibri" panose="020F0502020204030204" pitchFamily="34" charset="0"/>
                  </a:rPr>
                  <a:t>See also</a:t>
                </a:r>
                <a:r>
                  <a:rPr lang="en-GB" sz="1800" dirty="0">
                    <a:latin typeface="Calibri" panose="020F0502020204030204" pitchFamily="34" charset="0"/>
                  </a:rPr>
                  <a:t>: </a:t>
                </a:r>
                <a:r>
                  <a:rPr lang="en-GB" sz="1800" dirty="0">
                    <a:latin typeface="Calibri" panose="020F0502020204030204" pitchFamily="34" charset="0"/>
                    <a:hlinkClick r:id="rId6"/>
                  </a:rPr>
                  <a:t>Roderick et al. (2014) HESS</a:t>
                </a:r>
                <a:endParaRPr lang="en-GB" sz="1800" dirty="0">
                  <a:latin typeface="Calibri" panose="020F0502020204030204" pitchFamily="34" charset="0"/>
                </a:endParaRPr>
              </a:p>
              <a:p>
                <a:r>
                  <a:rPr lang="en-GB" dirty="0"/>
                  <a:t>Trends in wetness and dryness:</a:t>
                </a:r>
              </a:p>
              <a:p>
                <a:pPr lvl="1"/>
                <a:r>
                  <a:rPr lang="en-GB" dirty="0"/>
                  <a:t>Strongly influenced by shifts in atmospheric circulation</a:t>
                </a:r>
              </a:p>
              <a:p>
                <a:pPr lvl="1"/>
                <a:r>
                  <a:rPr lang="en-GB" dirty="0"/>
                  <a:t>Constrained by P&gt;E and water limitation over land</a:t>
                </a:r>
              </a:p>
              <a:p>
                <a:pPr lvl="1"/>
                <a:r>
                  <a:rPr lang="en-GB" dirty="0"/>
                  <a:t>But: P-E &lt; 0 after wet season</a:t>
                </a:r>
              </a:p>
              <a:p>
                <a:r>
                  <a:rPr lang="en-GB" dirty="0" smtClean="0"/>
                  <a:t>Amplification </a:t>
                </a:r>
                <a:r>
                  <a:rPr lang="en-GB" dirty="0"/>
                  <a:t>of </a:t>
                </a:r>
                <a:r>
                  <a:rPr lang="en-GB" dirty="0" smtClean="0"/>
                  <a:t>wet/dry </a:t>
                </a:r>
                <a:r>
                  <a:rPr lang="en-GB" dirty="0"/>
                  <a:t>seasons over </a:t>
                </a:r>
                <a:r>
                  <a:rPr lang="en-GB" dirty="0" smtClean="0"/>
                  <a:t>land  </a:t>
                </a:r>
                <a:r>
                  <a:rPr lang="en-GB" dirty="0" smtClean="0">
                    <a:hlinkClick r:id="rId7"/>
                  </a:rPr>
                  <a:t>Kumar </a:t>
                </a:r>
                <a:r>
                  <a:rPr lang="en-GB" dirty="0">
                    <a:hlinkClick r:id="rId7"/>
                  </a:rPr>
                  <a:t>et al. </a:t>
                </a:r>
                <a:r>
                  <a:rPr lang="en-GB" dirty="0" smtClean="0">
                    <a:hlinkClick r:id="rId7"/>
                  </a:rPr>
                  <a:t>2016 GRL </a:t>
                </a:r>
                <a:r>
                  <a:rPr lang="en-GB" dirty="0" smtClean="0"/>
                  <a:t> </a:t>
                </a:r>
                <a:r>
                  <a:rPr lang="en-GB" dirty="0" smtClean="0">
                    <a:sym typeface="Wingdings" panose="05000000000000000000" pitchFamily="2" charset="2"/>
                  </a:rPr>
                  <a:t></a:t>
                </a:r>
                <a:endParaRPr lang="en-GB" dirty="0"/>
              </a:p>
              <a:p>
                <a:pPr marL="0" indent="0">
                  <a:buNone/>
                </a:pPr>
                <a:endParaRPr lang="en-GB" dirty="0">
                  <a:latin typeface="Calibri" panose="020F0502020204030204" pitchFamily="34" charset="0"/>
                </a:endParaRPr>
              </a:p>
              <a:p>
                <a:endParaRPr lang="en-GB" dirty="0" smtClean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4800" y="1449000"/>
                <a:ext cx="4147200" cy="3960000"/>
              </a:xfrm>
              <a:blipFill rotWithShape="1">
                <a:blip r:embed="rId8"/>
                <a:stretch>
                  <a:fillRect l="-3971" t="-2157" r="-1029" b="-229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20469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659" y="1484784"/>
            <a:ext cx="4646837" cy="4682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Constraints on evaporation</a:t>
            </a:r>
            <a:endParaRPr lang="en-GB" sz="36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402833" cy="4525963"/>
          </a:xfrm>
        </p:spPr>
        <p:txBody>
          <a:bodyPr/>
          <a:lstStyle/>
          <a:p>
            <a:r>
              <a:rPr lang="en-GB" sz="2400" dirty="0" smtClean="0">
                <a:latin typeface="Calibri" panose="020F0502020204030204" pitchFamily="34" charset="0"/>
              </a:rPr>
              <a:t>Energy &amp; precipitation (P) constraints on evaporation (E)</a:t>
            </a:r>
          </a:p>
          <a:p>
            <a:endParaRPr lang="en-GB" sz="2400" dirty="0">
              <a:latin typeface="Calibri" panose="020F0502020204030204" pitchFamily="34" charset="0"/>
            </a:endParaRPr>
          </a:p>
          <a:p>
            <a:endParaRPr lang="en-GB" sz="2400" dirty="0" smtClean="0">
              <a:latin typeface="Calibri" panose="020F0502020204030204" pitchFamily="34" charset="0"/>
            </a:endParaRPr>
          </a:p>
          <a:p>
            <a:endParaRPr lang="en-GB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000" dirty="0" err="1" smtClean="0">
                <a:latin typeface="Calibri" panose="020F0502020204030204" pitchFamily="34" charset="0"/>
              </a:rPr>
              <a:t>Budyko</a:t>
            </a:r>
            <a:r>
              <a:rPr lang="en-GB" sz="2000" dirty="0" smtClean="0">
                <a:latin typeface="Calibri" panose="020F0502020204030204" pitchFamily="34" charset="0"/>
              </a:rPr>
              <a:t> Framework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b="1" dirty="0" smtClean="0">
                <a:latin typeface="Calibri" panose="020F0502020204030204" pitchFamily="34" charset="0"/>
              </a:rPr>
              <a:t>E</a:t>
            </a:r>
            <a:r>
              <a:rPr lang="en-GB" sz="2000" b="1" baseline="-25000" dirty="0" smtClean="0">
                <a:latin typeface="Calibri" panose="020F0502020204030204" pitchFamily="34" charset="0"/>
              </a:rPr>
              <a:t>o</a:t>
            </a:r>
            <a:r>
              <a:rPr lang="en-GB" sz="2000" dirty="0" smtClean="0">
                <a:latin typeface="Calibri" panose="020F0502020204030204" pitchFamily="34" charset="0"/>
              </a:rPr>
              <a:t> is maximum theoretical  evaporation (E </a:t>
            </a:r>
            <a:r>
              <a:rPr lang="en-GB" sz="2000" dirty="0">
                <a:latin typeface="Calibri" panose="020F0502020204030204" pitchFamily="34" charset="0"/>
              </a:rPr>
              <a:t>is </a:t>
            </a:r>
            <a:r>
              <a:rPr lang="en-GB" sz="2000" dirty="0" smtClean="0">
                <a:latin typeface="Calibri" panose="020F0502020204030204" pitchFamily="34" charset="0"/>
              </a:rPr>
              <a:t>energy limited)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b="1" dirty="0" smtClean="0">
                <a:latin typeface="Calibri" panose="020F0502020204030204" pitchFamily="34" charset="0"/>
              </a:rPr>
              <a:t>E</a:t>
            </a:r>
            <a:r>
              <a:rPr lang="en-GB" sz="2000" dirty="0" smtClean="0">
                <a:latin typeface="Calibri" panose="020F0502020204030204" pitchFamily="34" charset="0"/>
              </a:rPr>
              <a:t> is also limited by water availability (determined by P)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b="1" dirty="0">
                <a:latin typeface="Calibri" panose="020F0502020204030204" pitchFamily="34" charset="0"/>
              </a:rPr>
              <a:t>n</a:t>
            </a:r>
            <a:r>
              <a:rPr lang="en-GB" sz="2000" dirty="0" smtClean="0">
                <a:latin typeface="Calibri" panose="020F0502020204030204" pitchFamily="34" charset="0"/>
              </a:rPr>
              <a:t> is a catchment-specific parameter</a:t>
            </a:r>
          </a:p>
          <a:p>
            <a:pPr marL="0" indent="0">
              <a:buNone/>
            </a:pPr>
            <a:r>
              <a:rPr lang="en-GB" sz="2000" dirty="0" smtClean="0">
                <a:latin typeface="Calibri" panose="020F0502020204030204" pitchFamily="34" charset="0"/>
              </a:rPr>
              <a:t>If P&gt;&gt;</a:t>
            </a:r>
            <a:r>
              <a:rPr lang="en-GB" sz="2000" dirty="0" err="1" smtClean="0">
                <a:latin typeface="Calibri" panose="020F0502020204030204" pitchFamily="34" charset="0"/>
              </a:rPr>
              <a:t>E</a:t>
            </a:r>
            <a:r>
              <a:rPr lang="en-GB" sz="2000" baseline="-25000" dirty="0" err="1" smtClean="0">
                <a:latin typeface="Calibri" panose="020F0502020204030204" pitchFamily="34" charset="0"/>
              </a:rPr>
              <a:t>o</a:t>
            </a:r>
            <a:r>
              <a:rPr lang="en-GB" sz="2000" dirty="0" smtClean="0">
                <a:latin typeface="Calibri" panose="020F0502020204030204" pitchFamily="34" charset="0"/>
              </a:rPr>
              <a:t>, </a:t>
            </a:r>
            <a:r>
              <a:rPr lang="en-GB" sz="2000" dirty="0" err="1" smtClean="0">
                <a:latin typeface="Calibri" panose="020F0502020204030204" pitchFamily="34" charset="0"/>
              </a:rPr>
              <a:t>E</a:t>
            </a:r>
            <a:r>
              <a:rPr lang="en-GB" sz="2000" dirty="0" err="1" smtClean="0">
                <a:latin typeface="Calibri" panose="020F0502020204030204" pitchFamily="34" charset="0"/>
                <a:sym typeface="Wingdings" panose="05000000000000000000" pitchFamily="2" charset="2"/>
              </a:rPr>
              <a:t>E</a:t>
            </a:r>
            <a:r>
              <a:rPr lang="en-GB" sz="2000" baseline="-25000" dirty="0" err="1" smtClean="0">
                <a:latin typeface="Calibri" panose="020F0502020204030204" pitchFamily="34" charset="0"/>
                <a:sym typeface="Wingdings" panose="05000000000000000000" pitchFamily="2" charset="2"/>
              </a:rPr>
              <a:t>o</a:t>
            </a:r>
            <a:endParaRPr lang="en-GB" sz="2000" baseline="-25000" dirty="0" smtClean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sz="2000" dirty="0" smtClean="0">
                <a:latin typeface="Calibri" panose="020F0502020204030204" pitchFamily="34" charset="0"/>
                <a:sym typeface="Wingdings" panose="05000000000000000000" pitchFamily="2" charset="2"/>
              </a:rPr>
              <a:t>If </a:t>
            </a:r>
            <a:r>
              <a:rPr lang="en-GB" sz="2000" dirty="0" err="1" smtClean="0">
                <a:latin typeface="Calibri" panose="020F0502020204030204" pitchFamily="34" charset="0"/>
                <a:sym typeface="Wingdings" panose="05000000000000000000" pitchFamily="2" charset="2"/>
              </a:rPr>
              <a:t>E</a:t>
            </a:r>
            <a:r>
              <a:rPr lang="en-GB" sz="2000" baseline="-25000" dirty="0" err="1" smtClean="0">
                <a:latin typeface="Calibri" panose="020F0502020204030204" pitchFamily="34" charset="0"/>
                <a:sym typeface="Wingdings" panose="05000000000000000000" pitchFamily="2" charset="2"/>
              </a:rPr>
              <a:t>o</a:t>
            </a:r>
            <a:r>
              <a:rPr lang="en-GB" sz="2000" dirty="0" smtClean="0">
                <a:latin typeface="Calibri" panose="020F0502020204030204" pitchFamily="34" charset="0"/>
                <a:sym typeface="Wingdings" panose="05000000000000000000" pitchFamily="2" charset="2"/>
              </a:rPr>
              <a:t>&gt;&gt;P, EP </a:t>
            </a:r>
            <a:endParaRPr lang="en-GB" sz="2000" dirty="0">
              <a:latin typeface="Calibri" panose="020F0502020204030204" pitchFamily="34" charset="0"/>
            </a:endParaRPr>
          </a:p>
        </p:txBody>
      </p:sp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04" y="2492896"/>
            <a:ext cx="26479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60032" y="6093296"/>
            <a:ext cx="349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5"/>
              </a:rPr>
              <a:t>Roderick et al. (2014) HESS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3098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476672"/>
            <a:ext cx="8280000" cy="828000"/>
          </a:xfrm>
        </p:spPr>
        <p:txBody>
          <a:bodyPr/>
          <a:lstStyle/>
          <a:p>
            <a:r>
              <a:rPr lang="en-GB" sz="3200" dirty="0" smtClean="0"/>
              <a:t>How is earth’s energy  balance 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 smtClean="0"/>
              <a:t>changing &amp; what are implications?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25</a:t>
            </a:fld>
            <a:endParaRPr lang="en-GB" altLang="en-US"/>
          </a:p>
        </p:txBody>
      </p:sp>
      <p:pic>
        <p:nvPicPr>
          <p:cNvPr id="5" name="Picture 2" descr="http://journals.ametsoc.org/na101/home/literatum/publisher/ams/journals/content/clim/2006/15200442-19.16/jcli3838.1/production/images/large/i1520-0442-19-16-4028-f08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4"/>
          <a:stretch/>
        </p:blipFill>
        <p:spPr bwMode="auto">
          <a:xfrm>
            <a:off x="899592" y="1585594"/>
            <a:ext cx="6552728" cy="458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47664" y="6021288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3"/>
              </a:rPr>
              <a:t>Wong et al. (2006) J </a:t>
            </a:r>
            <a:r>
              <a:rPr lang="en-GB" dirty="0" err="1" smtClean="0">
                <a:hlinkClick r:id="rId3"/>
              </a:rPr>
              <a:t>Clim</a:t>
            </a:r>
            <a:r>
              <a:rPr lang="en-GB" dirty="0" smtClean="0"/>
              <a:t>; </a:t>
            </a:r>
            <a:r>
              <a:rPr lang="en-GB" dirty="0" smtClean="0">
                <a:hlinkClick r:id="rId4"/>
              </a:rPr>
              <a:t>Wielicki et al. (2002) Science</a:t>
            </a:r>
            <a:endParaRPr lang="en-GB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7452320" y="3573016"/>
            <a:ext cx="1512168" cy="0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rgbClr val="48349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Rectangle 7"/>
          <p:cNvSpPr/>
          <p:nvPr/>
        </p:nvSpPr>
        <p:spPr>
          <a:xfrm>
            <a:off x="7410749" y="1585594"/>
            <a:ext cx="1595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</a:rPr>
              <a:t>20°N-20°S</a:t>
            </a:r>
            <a:endParaRPr lang="en-GB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78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763" y="1772816"/>
            <a:ext cx="5605238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470" y="4820593"/>
            <a:ext cx="3682357" cy="163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14711"/>
            <a:ext cx="36195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>
            <a:off x="1691680" y="3501008"/>
            <a:ext cx="657622" cy="152668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>
            <a:off x="3538764" y="3333923"/>
            <a:ext cx="1321268" cy="1693769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>
            <a:endCxn id="13" idx="3"/>
          </p:cNvCxnSpPr>
          <p:nvPr/>
        </p:nvCxnSpPr>
        <p:spPr bwMode="auto">
          <a:xfrm flipH="1">
            <a:off x="4644008" y="5633065"/>
            <a:ext cx="1080120" cy="17945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827584" y="1556792"/>
            <a:ext cx="3043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0000"/>
                </a:solidFill>
              </a:rPr>
              <a:t>ERBS/CERES variability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55976" y="1743199"/>
            <a:ext cx="41764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0000"/>
                </a:solidFill>
              </a:rPr>
              <a:t>CERES monthly climatology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76056" y="4407495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0000"/>
                </a:solidFill>
              </a:rPr>
              <a:t>ERA Interim spatial anomalies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36" y="5027692"/>
            <a:ext cx="4248472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0000"/>
                </a:solidFill>
              </a:rPr>
              <a:t>Combine CERES/ARGO accuracy, ERBS WFOV stability and reanalysis circulation patterns to reconstruct radiative fluxes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1720" y="3429000"/>
            <a:ext cx="1502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66FF33"/>
                </a:solidFill>
              </a:rPr>
              <a:t>ERBS WFOV</a:t>
            </a:r>
          </a:p>
          <a:p>
            <a:r>
              <a:rPr lang="en-GB" sz="1800" b="1" dirty="0" smtClean="0">
                <a:solidFill>
                  <a:srgbClr val="00FFFF"/>
                </a:solidFill>
              </a:rPr>
              <a:t>CERES</a:t>
            </a:r>
          </a:p>
          <a:p>
            <a:r>
              <a:rPr lang="en-GB" sz="1800" b="1" dirty="0" smtClean="0">
                <a:solidFill>
                  <a:srgbClr val="A46202"/>
                </a:solidFill>
              </a:rPr>
              <a:t>ERA Interim</a:t>
            </a:r>
            <a:endParaRPr lang="en-GB" sz="1800" b="1" dirty="0">
              <a:solidFill>
                <a:srgbClr val="A46202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782238" y="404664"/>
            <a:ext cx="7534177" cy="79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sz="2000" baseline="0">
                <a:solidFill>
                  <a:schemeClr val="tx2"/>
                </a:solidFill>
                <a:latin typeface="+mn-lt"/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sz="20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>
              <a:buClr>
                <a:srgbClr val="D2002E"/>
              </a:buClr>
              <a:buNone/>
              <a:defRPr/>
            </a:pPr>
            <a:r>
              <a:rPr lang="en-GB" sz="3600" kern="0" cap="all" dirty="0" smtClean="0">
                <a:solidFill>
                  <a:srgbClr val="D2002E"/>
                </a:solidFill>
                <a:latin typeface="Effra Bold"/>
              </a:rPr>
              <a:t>Reconstructing </a:t>
            </a:r>
            <a:r>
              <a:rPr lang="en-GB" sz="3600" kern="0" cap="all" dirty="0">
                <a:solidFill>
                  <a:srgbClr val="D2002E"/>
                </a:solidFill>
                <a:latin typeface="Effra Bold"/>
              </a:rPr>
              <a:t>global radiative </a:t>
            </a:r>
            <a:r>
              <a:rPr lang="en-GB" sz="3600" kern="0" cap="all" dirty="0" smtClean="0">
                <a:solidFill>
                  <a:srgbClr val="D2002E"/>
                </a:solidFill>
                <a:latin typeface="Effra Bold"/>
              </a:rPr>
              <a:t>fluxes since 1985</a:t>
            </a:r>
            <a:endParaRPr kumimoji="0" lang="en-GB" sz="3600" b="0" i="0" u="none" strike="noStrike" kern="0" cap="all" spc="0" normalizeH="0" baseline="0" noProof="0" dirty="0" smtClean="0">
              <a:ln>
                <a:noFill/>
              </a:ln>
              <a:solidFill>
                <a:srgbClr val="D2002E"/>
              </a:solidFill>
              <a:effectLst/>
              <a:uLnTx/>
              <a:uFillTx/>
              <a:latin typeface="Effra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14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  <p:bldP spid="17" grpId="0"/>
      <p:bldP spid="13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600200"/>
            <a:ext cx="3384376" cy="4637112"/>
          </a:xfrm>
        </p:spPr>
        <p:txBody>
          <a:bodyPr/>
          <a:lstStyle/>
          <a:p>
            <a:r>
              <a:rPr lang="en-GB" sz="2400" dirty="0" err="1" smtClean="0">
                <a:latin typeface="Calibri" pitchFamily="34" charset="0"/>
                <a:cs typeface="Calibri" pitchFamily="34" charset="0"/>
              </a:rPr>
              <a:t>Replotted</a:t>
            </a:r>
            <a:r>
              <a:rPr lang="en-GB" sz="2400" dirty="0" smtClean="0">
                <a:latin typeface="Calibri" pitchFamily="34" charset="0"/>
                <a:cs typeface="Calibri" pitchFamily="34" charset="0"/>
              </a:rPr>
              <a:t> so that CERES and ERA Interim sample 6-months later than ARGO</a:t>
            </a:r>
          </a:p>
          <a:p>
            <a:endParaRPr lang="en-GB" sz="2400" dirty="0">
              <a:latin typeface="Calibri" pitchFamily="34" charset="0"/>
              <a:cs typeface="Calibri" pitchFamily="34" charset="0"/>
            </a:endParaRPr>
          </a:p>
          <a:p>
            <a:r>
              <a:rPr lang="en-GB" sz="2400" dirty="0" smtClean="0">
                <a:latin typeface="Calibri" pitchFamily="34" charset="0"/>
                <a:cs typeface="Calibri" pitchFamily="34" charset="0"/>
              </a:rPr>
              <a:t>Is there a lag in the system?</a:t>
            </a:r>
          </a:p>
          <a:p>
            <a:r>
              <a:rPr lang="en-GB" sz="2400" dirty="0" smtClean="0">
                <a:latin typeface="Calibri" pitchFamily="34" charset="0"/>
                <a:cs typeface="Calibri" pitchFamily="34" charset="0"/>
              </a:rPr>
              <a:t>Where in ocean is energy accumulating?</a:t>
            </a:r>
          </a:p>
          <a:p>
            <a:r>
              <a:rPr lang="en-GB" sz="2400" dirty="0" smtClean="0">
                <a:latin typeface="Calibri" pitchFamily="34" charset="0"/>
                <a:cs typeface="Calibri" pitchFamily="34" charset="0"/>
              </a:rPr>
              <a:t>Mechanism?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484784"/>
            <a:ext cx="4980816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sz="3200" dirty="0" smtClean="0">
                <a:latin typeface="Calibri" pitchFamily="34" charset="0"/>
                <a:cs typeface="Calibri" pitchFamily="34" charset="0"/>
              </a:rPr>
              <a:t>Combining Earth Radiation Budget </a:t>
            </a:r>
            <a:br>
              <a:rPr lang="en-GB" sz="3200" dirty="0" smtClean="0">
                <a:latin typeface="Calibri" pitchFamily="34" charset="0"/>
                <a:cs typeface="Calibri" pitchFamily="34" charset="0"/>
              </a:rPr>
            </a:br>
            <a:r>
              <a:rPr lang="en-GB" sz="3200" dirty="0" smtClean="0">
                <a:latin typeface="Calibri" pitchFamily="34" charset="0"/>
                <a:cs typeface="Calibri" pitchFamily="34" charset="0"/>
              </a:rPr>
              <a:t>and Ocean Heat Content data (2)</a:t>
            </a:r>
            <a:endParaRPr lang="en-GB" sz="3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735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0384" y="83393"/>
            <a:ext cx="6858000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3019268"/>
            <a:ext cx="5688632" cy="91378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98160" y="3121804"/>
            <a:ext cx="1170384" cy="52322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+mn-lt"/>
              </a:rPr>
              <a:t>Wm</a:t>
            </a:r>
            <a:r>
              <a:rPr lang="en-GB" sz="2800" b="1" baseline="30000" dirty="0" smtClean="0">
                <a:latin typeface="+mn-lt"/>
              </a:rPr>
              <a:t>-2</a:t>
            </a:r>
            <a:endParaRPr lang="en-GB" sz="2800" b="1" baseline="300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6512" y="131569"/>
            <a:ext cx="1547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Outgoing </a:t>
            </a:r>
            <a:r>
              <a:rPr lang="en-GB" sz="2000" b="1" dirty="0" err="1" smtClean="0">
                <a:solidFill>
                  <a:srgbClr val="FF0000"/>
                </a:solidFill>
                <a:latin typeface="+mn-lt"/>
              </a:rPr>
              <a:t>Longwave</a:t>
            </a:r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 Radiation</a:t>
            </a:r>
            <a:endParaRPr lang="en-GB" sz="20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53961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7775" y="166688"/>
            <a:ext cx="664845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3019268"/>
            <a:ext cx="5688632" cy="91378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298160" y="3121804"/>
            <a:ext cx="1170384" cy="52322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+mn-lt"/>
              </a:rPr>
              <a:t>Wm</a:t>
            </a:r>
            <a:r>
              <a:rPr lang="en-GB" sz="2800" b="1" baseline="30000" dirty="0" smtClean="0">
                <a:latin typeface="+mn-lt"/>
              </a:rPr>
              <a:t>-2</a:t>
            </a:r>
            <a:endParaRPr lang="en-GB" sz="2800" b="1" baseline="300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6512" y="131569"/>
            <a:ext cx="1547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Absorbed Shortwave Radiation</a:t>
            </a:r>
            <a:endParaRPr lang="en-GB" sz="20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60190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32040" y="3747834"/>
            <a:ext cx="29523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hlinkClick r:id="rId3"/>
              </a:rPr>
              <a:t>e.g. Liu 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  <a:hlinkClick r:id="rId3"/>
              </a:rPr>
              <a:t>&amp;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hlinkClick r:id="rId3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  <a:hlinkClick r:id="rId3"/>
              </a:rPr>
              <a:t>Allan (2013)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hlinkClick r:id="rId3"/>
              </a:rPr>
              <a:t>ERL</a:t>
            </a:r>
            <a:r>
              <a:rPr lang="en-US" sz="2000" i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9459" name="Rectangle 4"/>
          <p:cNvSpPr>
            <a:spLocks noGrp="1" noChangeArrowheads="1"/>
          </p:cNvSpPr>
          <p:nvPr>
            <p:ph idx="1"/>
          </p:nvPr>
        </p:nvSpPr>
        <p:spPr>
          <a:xfrm>
            <a:off x="4355976" y="993775"/>
            <a:ext cx="4536504" cy="19351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2800" dirty="0" smtClean="0">
                <a:latin typeface="Calibri" pitchFamily="34" charset="0"/>
                <a:cs typeface="Calibri" pitchFamily="34" charset="0"/>
              </a:rPr>
              <a:t>More g</a:t>
            </a:r>
            <a:r>
              <a:rPr lang="en-GB" sz="2800" dirty="0" smtClean="0">
                <a:latin typeface="Calibri" pitchFamily="34" charset="0"/>
                <a:cs typeface="Calibri" pitchFamily="34" charset="0"/>
              </a:rPr>
              <a:t>lobal mean </a:t>
            </a:r>
            <a:r>
              <a:rPr lang="en-GB" sz="2800" dirty="0" err="1">
                <a:latin typeface="Calibri" pitchFamily="34" charset="0"/>
                <a:cs typeface="Calibri" pitchFamily="34" charset="0"/>
              </a:rPr>
              <a:t>p</a:t>
            </a:r>
            <a:r>
              <a:rPr lang="en-GB" sz="2800" dirty="0" err="1" smtClean="0">
                <a:latin typeface="Calibri" pitchFamily="34" charset="0"/>
                <a:cs typeface="Calibri" pitchFamily="34" charset="0"/>
              </a:rPr>
              <a:t>recip</a:t>
            </a:r>
            <a:r>
              <a:rPr lang="en-GB" sz="2800" dirty="0" smtClean="0">
                <a:latin typeface="Calibri" pitchFamily="34" charset="0"/>
                <a:cs typeface="Calibri" pitchFamily="34" charset="0"/>
              </a:rPr>
              <a:t>.</a:t>
            </a:r>
            <a:endParaRPr lang="en-GB" sz="28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sz="2800" dirty="0" smtClean="0">
                <a:latin typeface="Calibri" pitchFamily="34" charset="0"/>
                <a:cs typeface="Calibri" pitchFamily="34" charset="0"/>
              </a:rPr>
              <a:t>More </a:t>
            </a:r>
            <a:r>
              <a:rPr lang="en-GB" sz="2800" dirty="0" smtClean="0">
                <a:latin typeface="Calibri" pitchFamily="34" charset="0"/>
                <a:cs typeface="Calibri" pitchFamily="34" charset="0"/>
              </a:rPr>
              <a:t>intense </a:t>
            </a:r>
            <a:r>
              <a:rPr lang="en-GB" sz="2800" dirty="0">
                <a:latin typeface="Calibri" pitchFamily="34" charset="0"/>
                <a:cs typeface="Calibri" pitchFamily="34" charset="0"/>
              </a:rPr>
              <a:t>r</a:t>
            </a:r>
            <a:r>
              <a:rPr lang="en-GB" sz="2800" dirty="0" smtClean="0">
                <a:latin typeface="Calibri" pitchFamily="34" charset="0"/>
                <a:cs typeface="Calibri" pitchFamily="34" charset="0"/>
              </a:rPr>
              <a:t>ainfall</a:t>
            </a:r>
            <a:endParaRPr lang="en-GB" sz="28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sz="2800" dirty="0" smtClean="0">
                <a:latin typeface="Calibri" pitchFamily="34" charset="0"/>
                <a:cs typeface="Calibri" pitchFamily="34" charset="0"/>
              </a:rPr>
              <a:t>More intense droughts</a:t>
            </a:r>
          </a:p>
          <a:p>
            <a:pPr eaLnBrk="1" hangingPunct="1">
              <a:lnSpc>
                <a:spcPct val="80000"/>
              </a:lnSpc>
            </a:pPr>
            <a:r>
              <a:rPr lang="en-GB" sz="2800" dirty="0" smtClean="0">
                <a:latin typeface="Calibri" pitchFamily="34" charset="0"/>
                <a:cs typeface="Calibri" pitchFamily="34" charset="0"/>
              </a:rPr>
              <a:t>Intensification of wet and dry seasons?</a:t>
            </a:r>
          </a:p>
          <a:p>
            <a:pPr eaLnBrk="1" hangingPunct="1">
              <a:lnSpc>
                <a:spcPct val="80000"/>
              </a:lnSpc>
            </a:pPr>
            <a:r>
              <a:rPr lang="en-GB" sz="2800" dirty="0" smtClean="0">
                <a:latin typeface="Calibri" pitchFamily="34" charset="0"/>
                <a:cs typeface="Calibri" pitchFamily="34" charset="0"/>
              </a:rPr>
              <a:t>Regional projections??</a:t>
            </a:r>
            <a:endParaRPr lang="en-US" sz="28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01008"/>
            <a:ext cx="4392488" cy="324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" r="2077"/>
          <a:stretch/>
        </p:blipFill>
        <p:spPr bwMode="auto">
          <a:xfrm>
            <a:off x="93177" y="3717032"/>
            <a:ext cx="4046775" cy="305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9912" y="5949280"/>
            <a:ext cx="115212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accent3">
                    <a:lumMod val="65000"/>
                  </a:schemeClr>
                </a:solidFill>
                <a:latin typeface="Arial" charset="0"/>
              </a:rPr>
              <a:t>IPCC (2013)</a:t>
            </a:r>
            <a:endParaRPr lang="en-GB" sz="2400" dirty="0">
              <a:solidFill>
                <a:schemeClr val="accent3">
                  <a:lumMod val="65000"/>
                </a:schemeClr>
              </a:solidFill>
              <a:latin typeface="Arial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8665" b="-666"/>
          <a:stretch/>
        </p:blipFill>
        <p:spPr bwMode="auto">
          <a:xfrm>
            <a:off x="102755" y="1245919"/>
            <a:ext cx="4037197" cy="247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66851" y="971436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Precipitation intensity</a:t>
            </a: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179512" y="200834"/>
            <a:ext cx="7272808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3200" cap="all" dirty="0">
                <a:solidFill>
                  <a:schemeClr val="accent1"/>
                </a:solidFill>
                <a:latin typeface="Effra Bold" panose="020B0604020202020204" charset="0"/>
                <a:cs typeface="Calibri" pitchFamily="34" charset="0"/>
              </a:rPr>
              <a:t>H</a:t>
            </a:r>
            <a:r>
              <a:rPr lang="en-US" sz="3200" cap="all" dirty="0" smtClean="0">
                <a:solidFill>
                  <a:schemeClr val="accent1"/>
                </a:solidFill>
                <a:latin typeface="Effra Bold" panose="020B0604020202020204" charset="0"/>
                <a:cs typeface="Calibri" pitchFamily="34" charset="0"/>
              </a:rPr>
              <a:t>ow  will  water  cycle  change?</a:t>
            </a:r>
            <a:endParaRPr lang="en-US" sz="3200" cap="all" dirty="0">
              <a:solidFill>
                <a:schemeClr val="accent1"/>
              </a:solidFill>
              <a:latin typeface="Effra Bold" panose="020B060402020202020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44208" y="4185096"/>
            <a:ext cx="108000" cy="10800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443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44444E-6 C -0.00052 0.00046 -0.00104 0.00138 -0.00121 0.00138 C -0.00243 0.00138 -0.00364 -0.00579 -0.00364 -0.01297 C -0.00364 -0.0095 -0.00434 -0.00579 -0.00486 -0.00579 C -0.00538 -0.00579 -0.0059 -0.00996 -0.0059 -0.01297 C -0.0059 -0.01158 -0.00642 -0.0095 -0.00642 -0.0095 C -0.00694 -0.0095 -0.00729 -0.01158 -0.00729 -0.01297 C -0.00729 -0.0125 -0.00729 -0.01158 -0.00729 -0.01158 C -0.00764 -0.01158 -0.00781 -0.0125 -0.00781 -0.01297 C -0.00781 -0.01297 -0.00781 -0.0125 -0.00798 -0.0125 C -0.00798 -0.01227 -0.00798 -0.01297 -0.00798 -0.01297 C -0.00798 -0.01297 -0.00798 -0.0125 -0.00798 -0.01297 C -0.00798 -0.0125 -0.00798 -0.01297 -0.00798 -0.01297 C -0.00798 -0.01297 -0.00798 -0.01297 -0.00798 -0.01297 C -0.00798 -0.01297 -0.00798 -0.01297 -0.00798 -0.01297 C -0.00798 -0.01297 -0.00798 -0.01297 -0.00798 -0.01297 C -0.00798 -0.01297 -0.00798 -0.01297 -0.00798 -0.01297 C -0.00798 -0.01297 -0.00798 -0.01297 -0.00798 -0.01297 C -0.00798 -0.01297 -0.00798 -0.01297 -0.00798 -0.01297 " pathEditMode="relative" rAng="0" ptsTypes="ffffffffffffff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00" y="-5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16632"/>
            <a:ext cx="6811193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3011190"/>
            <a:ext cx="6454790" cy="77785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36512" y="131569"/>
            <a:ext cx="1547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+mn-lt"/>
              </a:rPr>
              <a:t>NET Radiation</a:t>
            </a:r>
            <a:endParaRPr lang="en-GB" sz="2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02528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83" y="237805"/>
            <a:ext cx="4143444" cy="627990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81326" y="1234800"/>
            <a:ext cx="4123473" cy="828000"/>
          </a:xfrm>
        </p:spPr>
        <p:txBody>
          <a:bodyPr/>
          <a:lstStyle/>
          <a:p>
            <a:r>
              <a:rPr lang="en-GB" dirty="0"/>
              <a:t> </a:t>
            </a:r>
            <a:r>
              <a:rPr lang="en-GB" dirty="0" err="1" smtClean="0"/>
              <a:t>lw</a:t>
            </a:r>
            <a:r>
              <a:rPr lang="en-GB" dirty="0" smtClean="0"/>
              <a:t> &amp; </a:t>
            </a:r>
            <a:r>
              <a:rPr lang="en-GB" dirty="0" err="1" smtClean="0"/>
              <a:t>sw</a:t>
            </a:r>
            <a:r>
              <a:rPr lang="en-GB" dirty="0" smtClean="0"/>
              <a:t> fluxes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8FFFFA-72EE-4341-AAC3-151A90D5E51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26571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251520" y="5301208"/>
            <a:ext cx="65527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2000" dirty="0" smtClean="0">
                <a:latin typeface="Calibri" pitchFamily="34" charset="0"/>
              </a:rPr>
              <a:t>See also: </a:t>
            </a:r>
            <a:r>
              <a:rPr lang="en-GB" sz="2000" dirty="0">
                <a:solidFill>
                  <a:srgbClr val="808080"/>
                </a:solidFill>
                <a:latin typeface="Calibri" pitchFamily="34" charset="0"/>
                <a:hlinkClick r:id="rId3"/>
              </a:rPr>
              <a:t>Allen and Ingram (2002) Nature</a:t>
            </a:r>
            <a:r>
              <a:rPr lang="en-GB" sz="2000" i="1" dirty="0">
                <a:solidFill>
                  <a:srgbClr val="808080"/>
                </a:solidFill>
                <a:latin typeface="Calibri" pitchFamily="34" charset="0"/>
              </a:rPr>
              <a:t> </a:t>
            </a:r>
            <a:r>
              <a:rPr lang="en-GB" sz="2000" i="1" dirty="0" smtClean="0">
                <a:solidFill>
                  <a:srgbClr val="808080"/>
                </a:solidFill>
                <a:latin typeface="Calibri" pitchFamily="34" charset="0"/>
              </a:rPr>
              <a:t>; </a:t>
            </a:r>
            <a:r>
              <a:rPr lang="en-GB" sz="2000" dirty="0" smtClean="0">
                <a:latin typeface="Calibri" pitchFamily="34" charset="0"/>
                <a:hlinkClick r:id="rId4"/>
              </a:rPr>
              <a:t>O’Gorman </a:t>
            </a:r>
            <a:r>
              <a:rPr lang="en-GB" sz="2000" dirty="0">
                <a:latin typeface="Calibri" pitchFamily="34" charset="0"/>
                <a:hlinkClick r:id="rId4"/>
              </a:rPr>
              <a:t>et al. (2012) </a:t>
            </a:r>
            <a:r>
              <a:rPr lang="en-GB" sz="2000" dirty="0" err="1">
                <a:latin typeface="Calibri" pitchFamily="34" charset="0"/>
                <a:hlinkClick r:id="rId4"/>
              </a:rPr>
              <a:t>Surv</a:t>
            </a:r>
            <a:r>
              <a:rPr lang="en-GB" sz="2000" dirty="0">
                <a:latin typeface="Calibri" pitchFamily="34" charset="0"/>
                <a:hlinkClick r:id="rId4"/>
              </a:rPr>
              <a:t>. </a:t>
            </a:r>
            <a:r>
              <a:rPr lang="en-GB" sz="2000" dirty="0" err="1" smtClean="0">
                <a:latin typeface="Calibri" pitchFamily="34" charset="0"/>
                <a:hlinkClick r:id="rId4"/>
              </a:rPr>
              <a:t>Geophys</a:t>
            </a:r>
            <a:r>
              <a:rPr lang="en-GB" sz="2000" dirty="0" smtClean="0">
                <a:latin typeface="Calibri" pitchFamily="34" charset="0"/>
              </a:rPr>
              <a:t> ; </a:t>
            </a:r>
            <a:r>
              <a:rPr lang="en-GB" sz="2000" dirty="0" smtClean="0">
                <a:latin typeface="Calibri" pitchFamily="34" charset="0"/>
                <a:hlinkClick r:id="rId5"/>
              </a:rPr>
              <a:t>Bony et al. 2014 Nature </a:t>
            </a:r>
            <a:r>
              <a:rPr lang="en-GB" sz="2000" dirty="0" err="1" smtClean="0">
                <a:latin typeface="Calibri" pitchFamily="34" charset="0"/>
                <a:hlinkClick r:id="rId5"/>
              </a:rPr>
              <a:t>Geosci</a:t>
            </a:r>
            <a:r>
              <a:rPr lang="en-GB" sz="2000" dirty="0" smtClean="0">
                <a:latin typeface="Calibri" pitchFamily="34" charset="0"/>
              </a:rPr>
              <a:t>.</a:t>
            </a:r>
            <a:endParaRPr lang="en-US" sz="2000" dirty="0">
              <a:latin typeface="Calibri" pitchFamily="34" charset="0"/>
            </a:endParaRPr>
          </a:p>
        </p:txBody>
      </p:sp>
      <p:pic>
        <p:nvPicPr>
          <p:cNvPr id="36868" name="Picture 6" descr="noaaSu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" b="1316"/>
          <a:stretch/>
        </p:blipFill>
        <p:spPr bwMode="auto">
          <a:xfrm>
            <a:off x="7559754" y="1772815"/>
            <a:ext cx="1355646" cy="122755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754" y="3124200"/>
            <a:ext cx="1355646" cy="125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8" descr="smo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2"/>
          <a:stretch/>
        </p:blipFill>
        <p:spPr bwMode="auto">
          <a:xfrm>
            <a:off x="7559754" y="4507478"/>
            <a:ext cx="1355646" cy="117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journals.ametsoc.org/na101/home/literatum/publisher/ams/journals/content/clim/2009/15200442-22.10/2008jcli2759.1/production/images/medium/i1520-0442-22-10-2557-f07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6"/>
            <a:ext cx="4968552" cy="332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47864" y="1412776"/>
            <a:ext cx="37444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dirty="0">
                <a:latin typeface="Calibri" pitchFamily="34" charset="0"/>
                <a:hlinkClick r:id="rId10"/>
              </a:rPr>
              <a:t>Andrews et al. (2009) </a:t>
            </a:r>
            <a:r>
              <a:rPr lang="en-GB" dirty="0" smtClean="0">
                <a:latin typeface="Calibri" pitchFamily="34" charset="0"/>
                <a:hlinkClick r:id="rId10"/>
              </a:rPr>
              <a:t>J </a:t>
            </a:r>
            <a:r>
              <a:rPr lang="en-GB" dirty="0" err="1" smtClean="0">
                <a:latin typeface="Calibri" pitchFamily="34" charset="0"/>
                <a:hlinkClick r:id="rId10"/>
              </a:rPr>
              <a:t>Clim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1978794"/>
            <a:ext cx="1528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Calibri" pitchFamily="34" charset="0"/>
              </a:rPr>
              <a:t>LΔP ≈ </a:t>
            </a:r>
          </a:p>
          <a:p>
            <a:r>
              <a:rPr lang="en-GB" sz="2400" b="1" dirty="0" err="1" smtClean="0">
                <a:solidFill>
                  <a:schemeClr val="accent5"/>
                </a:solidFill>
                <a:latin typeface="Calibri" pitchFamily="34" charset="0"/>
              </a:rPr>
              <a:t>kΔT</a:t>
            </a:r>
            <a:r>
              <a:rPr lang="en-GB" sz="24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Calibri" pitchFamily="34" charset="0"/>
              </a:rPr>
              <a:t>–</a:t>
            </a:r>
            <a:r>
              <a:rPr lang="en-GB" sz="2400" b="1" dirty="0" smtClean="0">
                <a:solidFill>
                  <a:srgbClr val="FF0000"/>
                </a:solidFill>
                <a:latin typeface="Calibri" pitchFamily="34" charset="0"/>
              </a:rPr>
              <a:t> f</a:t>
            </a:r>
            <a:r>
              <a:rPr lang="en-GB" sz="2400" b="1" baseline="-25000" dirty="0" smtClean="0">
                <a:solidFill>
                  <a:srgbClr val="FF0000"/>
                </a:solidFill>
                <a:latin typeface="Calibri" pitchFamily="34" charset="0"/>
              </a:rPr>
              <a:t>F</a:t>
            </a:r>
            <a:r>
              <a:rPr lang="en-GB" sz="2400" b="1" dirty="0" smtClean="0">
                <a:solidFill>
                  <a:srgbClr val="FF0000"/>
                </a:solidFill>
                <a:latin typeface="Calibri" pitchFamily="34" charset="0"/>
              </a:rPr>
              <a:t>ΔF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2699792" y="3778994"/>
            <a:ext cx="0" cy="728484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3879386" y="3367037"/>
            <a:ext cx="51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accent5"/>
                </a:solidFill>
                <a:latin typeface="Calibri" pitchFamily="34" charset="0"/>
              </a:rPr>
              <a:t>k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2852192" y="2492896"/>
            <a:ext cx="0" cy="1942318"/>
          </a:xfrm>
          <a:prstGeom prst="straightConnector1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2699792" y="2492896"/>
            <a:ext cx="0" cy="1286102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>
            <a:stCxn id="10" idx="2"/>
          </p:cNvCxnSpPr>
          <p:nvPr/>
        </p:nvCxnSpPr>
        <p:spPr bwMode="auto">
          <a:xfrm>
            <a:off x="1087666" y="2809791"/>
            <a:ext cx="748030" cy="0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395536" y="2814268"/>
            <a:ext cx="504056" cy="0"/>
          </a:xfrm>
          <a:prstGeom prst="line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395536" y="2365443"/>
            <a:ext cx="504056" cy="0"/>
          </a:xfrm>
          <a:prstGeom prst="lin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23527" y="380564"/>
            <a:ext cx="6768751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300" cap="all" dirty="0">
                <a:solidFill>
                  <a:srgbClr val="C00000"/>
                </a:solidFill>
                <a:latin typeface="+mj-lt"/>
                <a:cs typeface="Calibri" pitchFamily="34" charset="0"/>
              </a:rPr>
              <a:t>Earth’s </a:t>
            </a:r>
            <a:r>
              <a:rPr lang="en-GB" sz="3300" cap="all" dirty="0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 Energy  budget  and  precipitation  response</a:t>
            </a:r>
            <a:endParaRPr lang="en-GB" sz="3300" cap="all" dirty="0">
              <a:solidFill>
                <a:srgbClr val="C0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7707" y="3628647"/>
            <a:ext cx="864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0000"/>
                </a:solidFill>
                <a:latin typeface="Calibri" pitchFamily="34" charset="0"/>
              </a:rPr>
              <a:t>Δ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SH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1259632" y="3124200"/>
            <a:ext cx="720080" cy="473669"/>
          </a:xfrm>
          <a:prstGeom prst="wedgeRoundRectCallout">
            <a:avLst/>
          </a:prstGeom>
          <a:solidFill>
            <a:schemeClr val="accent3">
              <a:lumMod val="20000"/>
              <a:lumOff val="80000"/>
            </a:schemeClr>
          </a:solidFill>
          <a:ln w="22225">
            <a:solidFill>
              <a:schemeClr val="tx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2297" y="317636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a</a:t>
            </a:r>
            <a:r>
              <a:rPr lang="en-GB" sz="1800" dirty="0" smtClean="0">
                <a:solidFill>
                  <a:schemeClr val="tx2"/>
                </a:solidFill>
              </a:rPr>
              <a:t>hem?</a:t>
            </a:r>
          </a:p>
        </p:txBody>
      </p:sp>
    </p:spTree>
    <p:extLst>
      <p:ext uri="{BB962C8B-B14F-4D97-AF65-F5344CB8AC3E}">
        <p14:creationId xmlns:p14="http://schemas.microsoft.com/office/powerpoint/2010/main" val="178701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706029"/>
            <a:ext cx="4699413" cy="4027227"/>
          </a:xfrm>
          <a:prstGeom prst="rect">
            <a:avLst/>
          </a:prstGeom>
        </p:spPr>
      </p:pic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23528" y="380564"/>
            <a:ext cx="666074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300" cap="all" dirty="0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Simple  model  for </a:t>
            </a:r>
            <a:r>
              <a:rPr lang="en-GB" sz="3300" cap="all" dirty="0">
                <a:solidFill>
                  <a:srgbClr val="C00000"/>
                </a:solidFill>
                <a:latin typeface="+mj-lt"/>
                <a:cs typeface="Calibri" pitchFamily="34" charset="0"/>
              </a:rPr>
              <a:t> </a:t>
            </a:r>
            <a:r>
              <a:rPr lang="en-GB" sz="3300" cap="all" dirty="0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            global  precipitation</a:t>
            </a:r>
            <a:endParaRPr lang="en-GB" sz="3300" cap="all" dirty="0">
              <a:solidFill>
                <a:srgbClr val="C0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4437112"/>
            <a:ext cx="2103660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Calibri" pitchFamily="34" charset="0"/>
              </a:rPr>
              <a:t>CMIP5 </a:t>
            </a:r>
            <a:r>
              <a:rPr lang="en-GB" dirty="0" smtClean="0">
                <a:solidFill>
                  <a:srgbClr val="000000"/>
                </a:solidFill>
                <a:latin typeface="Calibri" pitchFamily="34" charset="0"/>
              </a:rPr>
              <a:t>historical/RCP8.5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7504" y="5661248"/>
            <a:ext cx="489654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</a:rPr>
              <a:t>After </a:t>
            </a:r>
            <a:r>
              <a:rPr lang="en-GB" sz="2000" kern="0" dirty="0" smtClean="0">
                <a:solidFill>
                  <a:srgbClr val="000000"/>
                </a:solidFill>
                <a:latin typeface="Calibri" pitchFamily="34" charset="0"/>
                <a:hlinkClick r:id="rId4"/>
              </a:rPr>
              <a:t>Allan </a:t>
            </a:r>
            <a:r>
              <a:rPr lang="en-GB" sz="2000" kern="0" dirty="0">
                <a:solidFill>
                  <a:srgbClr val="000000"/>
                </a:solidFill>
                <a:latin typeface="Calibri" pitchFamily="34" charset="0"/>
                <a:hlinkClick r:id="rId4"/>
              </a:rPr>
              <a:t>et al. (</a:t>
            </a:r>
            <a:r>
              <a:rPr lang="en-GB" sz="2000" kern="0" dirty="0" smtClean="0">
                <a:solidFill>
                  <a:srgbClr val="000000"/>
                </a:solidFill>
                <a:latin typeface="Calibri" pitchFamily="34" charset="0"/>
                <a:hlinkClick r:id="rId4"/>
              </a:rPr>
              <a:t>2014) </a:t>
            </a:r>
            <a:r>
              <a:rPr lang="en-GB" sz="2000" kern="0" dirty="0" err="1">
                <a:solidFill>
                  <a:srgbClr val="000000"/>
                </a:solidFill>
                <a:latin typeface="Calibri" pitchFamily="34" charset="0"/>
                <a:hlinkClick r:id="rId4"/>
              </a:rPr>
              <a:t>Surv</a:t>
            </a:r>
            <a:r>
              <a:rPr lang="en-GB" sz="2000" kern="0" dirty="0">
                <a:solidFill>
                  <a:srgbClr val="000000"/>
                </a:solidFill>
                <a:latin typeface="Calibri" pitchFamily="34" charset="0"/>
                <a:hlinkClick r:id="rId4"/>
              </a:rPr>
              <a:t>. </a:t>
            </a:r>
            <a:r>
              <a:rPr lang="en-GB" sz="2000" kern="0" dirty="0" err="1">
                <a:solidFill>
                  <a:srgbClr val="000000"/>
                </a:solidFill>
                <a:latin typeface="Calibri" pitchFamily="34" charset="0"/>
                <a:hlinkClick r:id="rId4"/>
              </a:rPr>
              <a:t>Geophys</a:t>
            </a:r>
            <a:r>
              <a:rPr lang="en-GB" sz="2000" kern="0" dirty="0">
                <a:solidFill>
                  <a:srgbClr val="000000"/>
                </a:solidFill>
                <a:latin typeface="Calibri" pitchFamily="34" charset="0"/>
                <a:hlinkClick r:id="rId4"/>
              </a:rPr>
              <a:t> </a:t>
            </a:r>
            <a:r>
              <a:rPr lang="en-GB" sz="2000" kern="0" dirty="0" smtClean="0">
                <a:solidFill>
                  <a:srgbClr val="000000"/>
                </a:solidFill>
                <a:latin typeface="Calibri" pitchFamily="34" charset="0"/>
              </a:rPr>
              <a:t> and </a:t>
            </a:r>
            <a:r>
              <a:rPr lang="en-GB" sz="2000" kern="0" dirty="0" smtClean="0">
                <a:solidFill>
                  <a:srgbClr val="000000"/>
                </a:solidFill>
                <a:latin typeface="Calibri" pitchFamily="34" charset="0"/>
                <a:hlinkClick r:id="rId5"/>
              </a:rPr>
              <a:t>Thorpe and Andrews (2014) ERL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476272" y="3471391"/>
            <a:ext cx="3600000" cy="400110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</a:rPr>
              <a:t>Precipitation change (mm/day)</a:t>
            </a:r>
            <a:endParaRPr lang="en-GB" sz="2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8064" y="1733907"/>
            <a:ext cx="3056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Calibri" pitchFamily="34" charset="0"/>
              </a:rPr>
              <a:t>Using simple model</a:t>
            </a:r>
            <a:r>
              <a:rPr lang="en-GB" sz="2400" b="1" dirty="0" smtClean="0">
                <a:solidFill>
                  <a:srgbClr val="000000"/>
                </a:solidFill>
                <a:latin typeface="Calibri" pitchFamily="34" charset="0"/>
              </a:rPr>
              <a:t>: </a:t>
            </a:r>
          </a:p>
          <a:p>
            <a:r>
              <a:rPr lang="en-GB" sz="2400" b="1" dirty="0" smtClean="0">
                <a:solidFill>
                  <a:srgbClr val="000000"/>
                </a:solidFill>
                <a:latin typeface="Calibri" pitchFamily="34" charset="0"/>
              </a:rPr>
              <a:t>LΔP </a:t>
            </a:r>
            <a:r>
              <a:rPr lang="en-GB" sz="2400" b="1" dirty="0">
                <a:solidFill>
                  <a:srgbClr val="000000"/>
                </a:solidFill>
                <a:latin typeface="Calibri" pitchFamily="34" charset="0"/>
              </a:rPr>
              <a:t>= </a:t>
            </a:r>
            <a:r>
              <a:rPr lang="en-GB" sz="2400" b="1" dirty="0" err="1">
                <a:solidFill>
                  <a:srgbClr val="000000"/>
                </a:solidFill>
                <a:latin typeface="Calibri" pitchFamily="34" charset="0"/>
              </a:rPr>
              <a:t>kΔT</a:t>
            </a:r>
            <a:r>
              <a:rPr lang="en-GB" sz="2400" b="1" dirty="0">
                <a:solidFill>
                  <a:srgbClr val="000000"/>
                </a:solidFill>
                <a:latin typeface="Calibri" pitchFamily="34" charset="0"/>
              </a:rPr>
              <a:t> –</a:t>
            </a:r>
            <a:r>
              <a:rPr lang="en-GB" sz="2400" b="1" dirty="0" smtClean="0">
                <a:solidFill>
                  <a:srgbClr val="000000"/>
                </a:solidFill>
                <a:latin typeface="Calibri" pitchFamily="34" charset="0"/>
              </a:rPr>
              <a:t> f</a:t>
            </a:r>
            <a:r>
              <a:rPr lang="en-GB" sz="2400" b="1" baseline="-25000" dirty="0" smtClean="0">
                <a:solidFill>
                  <a:srgbClr val="000000"/>
                </a:solidFill>
                <a:latin typeface="Calibri" pitchFamily="34" charset="0"/>
              </a:rPr>
              <a:t>F</a:t>
            </a:r>
            <a:r>
              <a:rPr lang="en-GB" sz="2400" b="1" dirty="0" smtClean="0">
                <a:solidFill>
                  <a:srgbClr val="000000"/>
                </a:solidFill>
                <a:latin typeface="Calibri" pitchFamily="34" charset="0"/>
              </a:rPr>
              <a:t>ΔF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5220072" y="2564904"/>
            <a:ext cx="42021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6732240" y="2564904"/>
            <a:ext cx="50405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6012160" y="2564904"/>
            <a:ext cx="42021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6982471" y="5445224"/>
            <a:ext cx="180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</a:rPr>
              <a:t>Zahra </a:t>
            </a:r>
            <a:r>
              <a:rPr lang="en-GB" sz="2000" dirty="0">
                <a:solidFill>
                  <a:srgbClr val="000000"/>
                </a:solidFill>
                <a:latin typeface="Calibri" pitchFamily="34" charset="0"/>
              </a:rPr>
              <a:t>Mousavi </a:t>
            </a:r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</a:rPr>
              <a:t>    (</a:t>
            </a:r>
            <a:r>
              <a:rPr lang="en-GB" sz="2000" dirty="0">
                <a:solidFill>
                  <a:srgbClr val="000000"/>
                </a:solidFill>
                <a:latin typeface="Calibri" pitchFamily="34" charset="0"/>
              </a:rPr>
              <a:t>PhD project</a:t>
            </a:r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</a:rPr>
              <a:t>) </a:t>
            </a:r>
            <a:endParaRPr lang="en-GB" sz="20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5148065" y="3602404"/>
            <a:ext cx="1834406" cy="2562900"/>
            <a:chOff x="6948265" y="1700808"/>
            <a:chExt cx="1834406" cy="2562900"/>
          </a:xfrm>
        </p:grpSpPr>
        <p:sp>
          <p:nvSpPr>
            <p:cNvPr id="42" name="Rectangle 41"/>
            <p:cNvSpPr/>
            <p:nvPr/>
          </p:nvSpPr>
          <p:spPr bwMode="auto">
            <a:xfrm>
              <a:off x="7380312" y="2789317"/>
              <a:ext cx="1080120" cy="682303"/>
            </a:xfrm>
            <a:prstGeom prst="rect">
              <a:avLst/>
            </a:prstGeom>
            <a:solidFill>
              <a:srgbClr val="99CC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7380312" y="3183588"/>
              <a:ext cx="1080120" cy="1080120"/>
            </a:xfrm>
            <a:prstGeom prst="rect">
              <a:avLst/>
            </a:prstGeom>
            <a:solidFill>
              <a:srgbClr val="CAE2FF">
                <a:lumMod val="50000"/>
              </a:srgbClr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 bwMode="auto">
            <a:xfrm>
              <a:off x="7902624" y="2962950"/>
              <a:ext cx="0" cy="561789"/>
            </a:xfrm>
            <a:prstGeom prst="straightConnector1">
              <a:avLst/>
            </a:prstGeom>
            <a:solidFill>
              <a:srgbClr val="99CCFF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5" name="Straight Arrow Connector 44"/>
            <p:cNvCxnSpPr/>
            <p:nvPr/>
          </p:nvCxnSpPr>
          <p:spPr bwMode="auto">
            <a:xfrm flipH="1">
              <a:off x="7884368" y="2162473"/>
              <a:ext cx="9129" cy="661075"/>
            </a:xfrm>
            <a:prstGeom prst="straightConnector1">
              <a:avLst/>
            </a:prstGeom>
            <a:solidFill>
              <a:srgbClr val="99CCFF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>
              <a:off x="6948265" y="1700808"/>
              <a:ext cx="1834406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GB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rPr>
                <a:t>N=</a:t>
              </a:r>
              <a:r>
                <a:rPr kumimoji="0" lang="el-G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rPr>
                <a:t>Δ</a:t>
              </a:r>
              <a:r>
                <a:rPr kumimoji="0" lang="en-GB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rPr>
                <a:t>F – Y</a:t>
              </a:r>
              <a:r>
                <a:rPr kumimoji="0" lang="el-G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rPr>
                <a:t>Δ</a:t>
              </a:r>
              <a:r>
                <a:rPr kumimoji="0" lang="en-GB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rPr>
                <a:t>T</a:t>
              </a:r>
              <a:r>
                <a:rPr lang="en-GB" sz="2400" b="1" kern="0" baseline="-25000" dirty="0" smtClean="0">
                  <a:solidFill>
                    <a:srgbClr val="000000"/>
                  </a:solidFill>
                  <a:latin typeface="Arial" charset="0"/>
                </a:rPr>
                <a:t>m</a:t>
              </a:r>
              <a:endParaRPr lang="en-GB" sz="2400" kern="0" baseline="-250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812360" y="2823548"/>
              <a:ext cx="5400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D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342054" y="2778284"/>
              <a:ext cx="6286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Δ</a:t>
              </a:r>
              <a:r>
                <a:rPr kumimoji="0" lang="en-GB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T</a:t>
              </a:r>
              <a:r>
                <a:rPr kumimoji="0" lang="en-GB" sz="18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m</a:t>
              </a:r>
              <a:endParaRPr kumimoji="0" lang="en-GB" sz="18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9" name="Freeform 48"/>
            <p:cNvSpPr/>
            <p:nvPr/>
          </p:nvSpPr>
          <p:spPr bwMode="auto">
            <a:xfrm>
              <a:off x="7471135" y="3815209"/>
              <a:ext cx="573438" cy="232475"/>
            </a:xfrm>
            <a:custGeom>
              <a:avLst/>
              <a:gdLst>
                <a:gd name="connsiteX0" fmla="*/ 433953 w 573438"/>
                <a:gd name="connsiteY0" fmla="*/ 123987 h 232475"/>
                <a:gd name="connsiteX1" fmla="*/ 309966 w 573438"/>
                <a:gd name="connsiteY1" fmla="*/ 77492 h 232475"/>
                <a:gd name="connsiteX2" fmla="*/ 216977 w 573438"/>
                <a:gd name="connsiteY2" fmla="*/ 46495 h 232475"/>
                <a:gd name="connsiteX3" fmla="*/ 77492 w 573438"/>
                <a:gd name="connsiteY3" fmla="*/ 77492 h 232475"/>
                <a:gd name="connsiteX4" fmla="*/ 0 w 573438"/>
                <a:gd name="connsiteY4" fmla="*/ 170482 h 232475"/>
                <a:gd name="connsiteX5" fmla="*/ 46495 w 573438"/>
                <a:gd name="connsiteY5" fmla="*/ 201478 h 232475"/>
                <a:gd name="connsiteX6" fmla="*/ 139485 w 573438"/>
                <a:gd name="connsiteY6" fmla="*/ 232475 h 232475"/>
                <a:gd name="connsiteX7" fmla="*/ 247973 w 573438"/>
                <a:gd name="connsiteY7" fmla="*/ 216977 h 232475"/>
                <a:gd name="connsiteX8" fmla="*/ 340963 w 573438"/>
                <a:gd name="connsiteY8" fmla="*/ 185980 h 232475"/>
                <a:gd name="connsiteX9" fmla="*/ 371960 w 573438"/>
                <a:gd name="connsiteY9" fmla="*/ 139485 h 232475"/>
                <a:gd name="connsiteX10" fmla="*/ 418455 w 573438"/>
                <a:gd name="connsiteY10" fmla="*/ 108488 h 232475"/>
                <a:gd name="connsiteX11" fmla="*/ 526943 w 573438"/>
                <a:gd name="connsiteY11" fmla="*/ 0 h 232475"/>
                <a:gd name="connsiteX12" fmla="*/ 557939 w 573438"/>
                <a:gd name="connsiteY12" fmla="*/ 92990 h 232475"/>
                <a:gd name="connsiteX13" fmla="*/ 573438 w 573438"/>
                <a:gd name="connsiteY13" fmla="*/ 139485 h 232475"/>
                <a:gd name="connsiteX14" fmla="*/ 526943 w 573438"/>
                <a:gd name="connsiteY14" fmla="*/ 154983 h 232475"/>
                <a:gd name="connsiteX15" fmla="*/ 464949 w 573438"/>
                <a:gd name="connsiteY15" fmla="*/ 123987 h 232475"/>
                <a:gd name="connsiteX16" fmla="*/ 433953 w 573438"/>
                <a:gd name="connsiteY16" fmla="*/ 123987 h 23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3438" h="232475">
                  <a:moveTo>
                    <a:pt x="433953" y="123987"/>
                  </a:moveTo>
                  <a:cubicBezTo>
                    <a:pt x="408122" y="116238"/>
                    <a:pt x="440571" y="135539"/>
                    <a:pt x="309966" y="77492"/>
                  </a:cubicBezTo>
                  <a:cubicBezTo>
                    <a:pt x="280109" y="64222"/>
                    <a:pt x="216977" y="46495"/>
                    <a:pt x="216977" y="46495"/>
                  </a:cubicBezTo>
                  <a:cubicBezTo>
                    <a:pt x="205729" y="48370"/>
                    <a:pt x="102926" y="60536"/>
                    <a:pt x="77492" y="77492"/>
                  </a:cubicBezTo>
                  <a:cubicBezTo>
                    <a:pt x="41693" y="101358"/>
                    <a:pt x="22872" y="136175"/>
                    <a:pt x="0" y="170482"/>
                  </a:cubicBezTo>
                  <a:cubicBezTo>
                    <a:pt x="15498" y="180814"/>
                    <a:pt x="29474" y="193913"/>
                    <a:pt x="46495" y="201478"/>
                  </a:cubicBezTo>
                  <a:cubicBezTo>
                    <a:pt x="76352" y="214748"/>
                    <a:pt x="139485" y="232475"/>
                    <a:pt x="139485" y="232475"/>
                  </a:cubicBezTo>
                  <a:cubicBezTo>
                    <a:pt x="175648" y="227309"/>
                    <a:pt x="212379" y="225191"/>
                    <a:pt x="247973" y="216977"/>
                  </a:cubicBezTo>
                  <a:cubicBezTo>
                    <a:pt x="279810" y="209630"/>
                    <a:pt x="340963" y="185980"/>
                    <a:pt x="340963" y="185980"/>
                  </a:cubicBezTo>
                  <a:cubicBezTo>
                    <a:pt x="351295" y="170482"/>
                    <a:pt x="358789" y="152656"/>
                    <a:pt x="371960" y="139485"/>
                  </a:cubicBezTo>
                  <a:cubicBezTo>
                    <a:pt x="385131" y="126314"/>
                    <a:pt x="406189" y="122506"/>
                    <a:pt x="418455" y="108488"/>
                  </a:cubicBezTo>
                  <a:cubicBezTo>
                    <a:pt x="520858" y="-8544"/>
                    <a:pt x="431360" y="31862"/>
                    <a:pt x="526943" y="0"/>
                  </a:cubicBezTo>
                  <a:lnTo>
                    <a:pt x="557939" y="92990"/>
                  </a:lnTo>
                  <a:lnTo>
                    <a:pt x="573438" y="139485"/>
                  </a:lnTo>
                  <a:cubicBezTo>
                    <a:pt x="557940" y="144651"/>
                    <a:pt x="543115" y="157293"/>
                    <a:pt x="526943" y="154983"/>
                  </a:cubicBezTo>
                  <a:cubicBezTo>
                    <a:pt x="504072" y="151716"/>
                    <a:pt x="485009" y="135450"/>
                    <a:pt x="464949" y="123987"/>
                  </a:cubicBezTo>
                  <a:cubicBezTo>
                    <a:pt x="405689" y="90124"/>
                    <a:pt x="459784" y="131736"/>
                    <a:pt x="433953" y="123987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lumMod val="50000"/>
                    <a:lumOff val="50000"/>
                  </a:srgbClr>
                </a:gs>
                <a:gs pos="100000">
                  <a:srgbClr val="99CCFF">
                    <a:lumMod val="45000"/>
                    <a:lumOff val="55000"/>
                  </a:srgbClr>
                </a:gs>
                <a:gs pos="100000">
                  <a:srgbClr val="99CCFF">
                    <a:lumMod val="45000"/>
                    <a:lumOff val="55000"/>
                  </a:srgbClr>
                </a:gs>
                <a:gs pos="100000">
                  <a:srgbClr val="FFFFFF">
                    <a:lumMod val="85000"/>
                  </a:srgbClr>
                </a:gs>
              </a:gsLst>
              <a:lin ang="5400000" scaled="1"/>
            </a:gradFill>
            <a:ln w="3810" cap="flat" cmpd="sng" algn="ctr">
              <a:solidFill>
                <a:srgbClr val="000000">
                  <a:lumMod val="85000"/>
                  <a:lumOff val="15000"/>
                </a:srgb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7596336" y="3903668"/>
              <a:ext cx="50400" cy="50400"/>
            </a:xfrm>
            <a:prstGeom prst="ellipse">
              <a:avLst/>
            </a:prstGeom>
            <a:solidFill>
              <a:srgbClr val="000000">
                <a:lumMod val="85000"/>
                <a:lumOff val="15000"/>
              </a:srgbClr>
            </a:solidFill>
            <a:ln w="1270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/>
          <a:srcRect r="5136" b="63335"/>
          <a:stretch/>
        </p:blipFill>
        <p:spPr>
          <a:xfrm>
            <a:off x="5197192" y="2708920"/>
            <a:ext cx="3518094" cy="76247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6"/>
          <a:srcRect l="17459" t="74977" r="16739"/>
          <a:stretch/>
        </p:blipFill>
        <p:spPr>
          <a:xfrm>
            <a:off x="6732240" y="4941168"/>
            <a:ext cx="2275956" cy="48533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891130" y="5360345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Δ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T</a:t>
            </a:r>
            <a:r>
              <a:rPr kumimoji="0" lang="en-GB" sz="1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D</a:t>
            </a:r>
            <a:endParaRPr kumimoji="0" lang="en-GB" sz="1800" b="0" i="0" u="none" strike="noStrike" kern="0" cap="none" spc="0" normalizeH="0" baseline="-25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07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Disproportionate   global </a:t>
            </a:r>
            <a:br>
              <a:rPr lang="en-GB" sz="3200" dirty="0" smtClean="0"/>
            </a:br>
            <a:r>
              <a:rPr lang="en-GB" sz="3200" dirty="0" smtClean="0"/>
              <a:t>precipitation  response  to  ozone</a:t>
            </a:r>
            <a:endParaRPr lang="en-GB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8FFFFA-72EE-4341-AAC3-151A90D5E51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GB" dirty="0"/>
              <a:t>Detailed modelling of radiative response to ozone changes (</a:t>
            </a:r>
            <a:r>
              <a:rPr lang="en-GB" dirty="0">
                <a:hlinkClick r:id="rId2"/>
              </a:rPr>
              <a:t>ECLIPSE</a:t>
            </a:r>
            <a:r>
              <a:rPr lang="en-GB" dirty="0"/>
              <a:t> </a:t>
            </a:r>
            <a:r>
              <a:rPr lang="en-GB" dirty="0" smtClean="0"/>
              <a:t>project </a:t>
            </a:r>
            <a:r>
              <a:rPr lang="en-GB" dirty="0" err="1" smtClean="0"/>
              <a:t>inc.</a:t>
            </a:r>
            <a:r>
              <a:rPr lang="en-GB" dirty="0" smtClean="0"/>
              <a:t> Bill Collins, Keith Shine, Nicolas </a:t>
            </a:r>
            <a:r>
              <a:rPr lang="en-GB" dirty="0" err="1" smtClean="0"/>
              <a:t>Bellouin</a:t>
            </a:r>
            <a:r>
              <a:rPr lang="en-GB" dirty="0" smtClean="0"/>
              <a:t>)</a:t>
            </a:r>
          </a:p>
          <a:p>
            <a:r>
              <a:rPr lang="en-GB" dirty="0" smtClean="0"/>
              <a:t>Precipitation response </a:t>
            </a:r>
            <a:r>
              <a:rPr lang="en-GB" dirty="0"/>
              <a:t>to ozone </a:t>
            </a:r>
            <a:r>
              <a:rPr lang="en-GB" dirty="0" smtClean="0"/>
              <a:t>changes &gt;50% that </a:t>
            </a:r>
            <a:r>
              <a:rPr lang="en-GB" dirty="0"/>
              <a:t>due to CO</a:t>
            </a:r>
            <a:r>
              <a:rPr lang="en-GB" baseline="-25000" dirty="0"/>
              <a:t>2</a:t>
            </a:r>
            <a:r>
              <a:rPr lang="en-GB" dirty="0"/>
              <a:t>, even though the RF is </a:t>
            </a:r>
            <a:r>
              <a:rPr lang="en-GB" dirty="0" smtClean="0"/>
              <a:t>only ~20%</a:t>
            </a:r>
          </a:p>
          <a:p>
            <a:r>
              <a:rPr lang="en-GB" dirty="0" smtClean="0"/>
              <a:t>Increased ozone pollution at low levels effective at increasing P</a:t>
            </a:r>
          </a:p>
          <a:p>
            <a:r>
              <a:rPr lang="en-GB" dirty="0" smtClean="0"/>
              <a:t>Stratospheric ozone depletion also contributes to increased 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387" y="2260056"/>
            <a:ext cx="3912632" cy="37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4088" y="6040056"/>
            <a:ext cx="3335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  <a:hlinkClick r:id="rId4"/>
              </a:rPr>
              <a:t>MacIntosh et al. (2016) GRL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5776" y="3676962"/>
            <a:ext cx="4176464" cy="40011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dirty="0" smtClean="0"/>
              <a:t>Change in Precipitation (mm/day)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60432" y="2780928"/>
            <a:ext cx="683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CO</a:t>
            </a:r>
            <a:r>
              <a:rPr lang="en-GB" b="1" baseline="-25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91038" y="3701910"/>
            <a:ext cx="683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+mn-lt"/>
              </a:rPr>
              <a:t>O</a:t>
            </a:r>
            <a:r>
              <a:rPr lang="en-GB" b="1" baseline="-25000" dirty="0"/>
              <a:t>3</a:t>
            </a:r>
            <a:endParaRPr lang="en-GB" b="1" baseline="-25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8440238" y="4887200"/>
            <a:ext cx="683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O</a:t>
            </a:r>
            <a:r>
              <a:rPr lang="en-GB" b="1" baseline="-25000" dirty="0">
                <a:solidFill>
                  <a:srgbClr val="FF0000"/>
                </a:solidFill>
              </a:rPr>
              <a:t>3</a:t>
            </a:r>
          </a:p>
          <a:p>
            <a:r>
              <a:rPr lang="en-GB" sz="1600" b="1" dirty="0" err="1" smtClean="0">
                <a:solidFill>
                  <a:srgbClr val="FF0000"/>
                </a:solidFill>
              </a:rPr>
              <a:t>strat</a:t>
            </a:r>
            <a:endParaRPr lang="en-GB" sz="1600" b="1" baseline="-25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6957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54921" y="4653136"/>
            <a:ext cx="4765151" cy="611977"/>
            <a:chOff x="454921" y="5517232"/>
            <a:chExt cx="7026803" cy="100811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190"/>
            <a:stretch/>
          </p:blipFill>
          <p:spPr bwMode="auto">
            <a:xfrm>
              <a:off x="454921" y="5517233"/>
              <a:ext cx="5019675" cy="807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61" t="62287" r="35213"/>
            <a:stretch/>
          </p:blipFill>
          <p:spPr bwMode="auto">
            <a:xfrm>
              <a:off x="5364088" y="5716280"/>
              <a:ext cx="2019158" cy="449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48" t="62287" r="35213"/>
            <a:stretch/>
          </p:blipFill>
          <p:spPr bwMode="auto">
            <a:xfrm>
              <a:off x="7263170" y="5517232"/>
              <a:ext cx="218554" cy="100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1" r="13873" b="18762"/>
          <a:stretch/>
        </p:blipFill>
        <p:spPr bwMode="auto">
          <a:xfrm>
            <a:off x="376617" y="1124745"/>
            <a:ext cx="5176285" cy="41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950" y="584776"/>
            <a:ext cx="8280000" cy="828000"/>
          </a:xfrm>
        </p:spPr>
        <p:txBody>
          <a:bodyPr/>
          <a:lstStyle/>
          <a:p>
            <a:r>
              <a:rPr lang="en-GB" sz="3600" dirty="0" smtClean="0"/>
              <a:t>Metrics  for  global  </a:t>
            </a:r>
            <a:br>
              <a:rPr lang="en-GB" sz="3600" dirty="0" smtClean="0"/>
            </a:br>
            <a:r>
              <a:rPr lang="en-GB" sz="3600" dirty="0" smtClean="0"/>
              <a:t>precipitation</a:t>
            </a:r>
            <a:endParaRPr lang="en-GB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581070" y="1628800"/>
            <a:ext cx="3267570" cy="3609096"/>
          </a:xfrm>
        </p:spPr>
        <p:txBody>
          <a:bodyPr/>
          <a:lstStyle/>
          <a:p>
            <a:r>
              <a:rPr lang="en-GB" sz="2400" dirty="0" smtClean="0"/>
              <a:t>Metrics linking change in precipitation to emissions</a:t>
            </a:r>
          </a:p>
          <a:p>
            <a:r>
              <a:rPr lang="en-GB" sz="2400" dirty="0"/>
              <a:t>P</a:t>
            </a:r>
            <a:r>
              <a:rPr lang="en-GB" sz="2400" dirty="0" smtClean="0"/>
              <a:t>recipitation </a:t>
            </a:r>
            <a:r>
              <a:rPr lang="en-GB" sz="2400" dirty="0"/>
              <a:t>and temperature </a:t>
            </a:r>
            <a:r>
              <a:rPr lang="en-GB" sz="2400" dirty="0" smtClean="0"/>
              <a:t>response </a:t>
            </a:r>
            <a:r>
              <a:rPr lang="en-GB" sz="2400" dirty="0"/>
              <a:t>to constant </a:t>
            </a:r>
            <a:r>
              <a:rPr lang="en-GB" sz="2400" dirty="0" smtClean="0"/>
              <a:t>emissions after 2008</a:t>
            </a:r>
          </a:p>
          <a:p>
            <a:r>
              <a:rPr lang="en-GB" sz="2400" dirty="0" smtClean="0"/>
              <a:t>But what about regional changes?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8FFFFA-72EE-4341-AAC3-151A90D5E51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43608" y="1628800"/>
            <a:ext cx="26597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GB" dirty="0">
                <a:hlinkClick r:id="rId4"/>
              </a:rPr>
              <a:t>Shine et al. (2015) </a:t>
            </a:r>
            <a:r>
              <a:rPr lang="en-GB" dirty="0" smtClean="0">
                <a:hlinkClick r:id="rId4"/>
              </a:rPr>
              <a:t>ESD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61" y="5229200"/>
            <a:ext cx="6232879" cy="59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9361" y="5733256"/>
            <a:ext cx="6808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</a:rPr>
              <a:t>Using Absolute Global Temperature Potential (AGTP) due to sustained emissions and radiative forcing over time horizon, H.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23728" y="5034662"/>
            <a:ext cx="2304256" cy="24622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GB" sz="1600" dirty="0" smtClean="0"/>
              <a:t>Time horizon/</a:t>
            </a:r>
            <a:r>
              <a:rPr lang="en-GB" sz="1600" dirty="0" smtClean="0">
                <a:solidFill>
                  <a:schemeClr val="tx2"/>
                </a:solidFill>
                <a:latin typeface="+mn-lt"/>
              </a:rPr>
              <a:t>years</a:t>
            </a:r>
            <a:endParaRPr lang="en-GB" sz="1600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25843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8" y="418654"/>
            <a:ext cx="6413592" cy="634082"/>
          </a:xfrm>
          <a:solidFill>
            <a:schemeClr val="bg1"/>
          </a:solidFill>
        </p:spPr>
        <p:txBody>
          <a:bodyPr/>
          <a:lstStyle/>
          <a:p>
            <a:r>
              <a:rPr lang="en-GB" sz="3200" dirty="0" smtClean="0">
                <a:solidFill>
                  <a:srgbClr val="C00000"/>
                </a:solidFill>
                <a:latin typeface="Calibri" pitchFamily="34" charset="0"/>
              </a:rPr>
              <a:t>earth’s energy budget &amp; regional </a:t>
            </a:r>
            <a:br>
              <a:rPr lang="en-GB" sz="3200" dirty="0" smtClean="0">
                <a:solidFill>
                  <a:srgbClr val="C00000"/>
                </a:solidFill>
                <a:latin typeface="Calibri" pitchFamily="34" charset="0"/>
              </a:rPr>
            </a:br>
            <a:r>
              <a:rPr lang="en-GB" sz="3200" dirty="0" smtClean="0">
                <a:solidFill>
                  <a:srgbClr val="C00000"/>
                </a:solidFill>
                <a:latin typeface="Calibri" pitchFamily="34" charset="0"/>
              </a:rPr>
              <a:t>changes in the water cycle</a:t>
            </a:r>
            <a:endParaRPr lang="en-GB" sz="3200" dirty="0">
              <a:solidFill>
                <a:srgbClr val="C00000"/>
              </a:solidFill>
              <a:latin typeface="Calibri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499992" y="1052736"/>
            <a:ext cx="4392488" cy="3052789"/>
            <a:chOff x="3065587" y="-68957"/>
            <a:chExt cx="4392488" cy="305278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902"/>
            <a:stretch/>
          </p:blipFill>
          <p:spPr bwMode="auto">
            <a:xfrm>
              <a:off x="3065587" y="219075"/>
              <a:ext cx="4392488" cy="2764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724128" y="1196752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dirty="0" smtClean="0">
                  <a:solidFill>
                    <a:srgbClr val="00B0F0"/>
                  </a:solidFill>
                  <a:latin typeface="Calibri" pitchFamily="34" charset="0"/>
                </a:rPr>
                <a:t>cooling</a:t>
              </a:r>
              <a:endParaRPr lang="en-GB" dirty="0">
                <a:solidFill>
                  <a:srgbClr val="00B0F0"/>
                </a:solidFill>
                <a:latin typeface="Calibri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65587" y="-68957"/>
              <a:ext cx="19442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FF0000"/>
                  </a:solidFill>
                  <a:latin typeface="Calibri" pitchFamily="34" charset="0"/>
                </a:rPr>
                <a:t>Enhanced energy transport</a:t>
              </a:r>
              <a:endParaRPr lang="en-GB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160" y="4718645"/>
            <a:ext cx="4154326" cy="1806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921112" y="4077072"/>
            <a:ext cx="4043376" cy="179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000" kern="0" dirty="0" smtClean="0">
                <a:solidFill>
                  <a:srgbClr val="000000"/>
                </a:solidFill>
                <a:latin typeface="Calibri" pitchFamily="34" charset="0"/>
              </a:rPr>
              <a:t>Sulphate aerosol effects on Asian monsoon  e.g. </a:t>
            </a:r>
            <a:r>
              <a:rPr lang="en-GB" sz="2000" kern="0" dirty="0" smtClean="0">
                <a:solidFill>
                  <a:srgbClr val="000000"/>
                </a:solidFill>
                <a:latin typeface="Calibri" pitchFamily="34" charset="0"/>
                <a:hlinkClick r:id="rId4"/>
              </a:rPr>
              <a:t>Bollasina et al. 2011 Science</a:t>
            </a:r>
            <a:r>
              <a:rPr lang="en-GB" sz="2000" kern="0" dirty="0" smtClean="0">
                <a:solidFill>
                  <a:srgbClr val="000000"/>
                </a:solidFill>
                <a:latin typeface="Calibri" pitchFamily="34" charset="0"/>
              </a:rPr>
              <a:t> (left)</a:t>
            </a:r>
          </a:p>
          <a:p>
            <a:r>
              <a:rPr lang="en-GB" sz="2000" kern="0" dirty="0" smtClean="0">
                <a:solidFill>
                  <a:srgbClr val="000000"/>
                </a:solidFill>
                <a:latin typeface="Calibri" pitchFamily="34" charset="0"/>
              </a:rPr>
              <a:t>Links to drought in Horn of Africa? </a:t>
            </a:r>
            <a:r>
              <a:rPr lang="en-GB" sz="2000" kern="0" dirty="0" smtClean="0">
                <a:solidFill>
                  <a:srgbClr val="000000"/>
                </a:solidFill>
                <a:latin typeface="Calibri" pitchFamily="34" charset="0"/>
                <a:hlinkClick r:id="rId5"/>
              </a:rPr>
              <a:t>Park et al. (2011) </a:t>
            </a:r>
            <a:r>
              <a:rPr lang="en-GB" sz="2000" kern="0" dirty="0" err="1" smtClean="0">
                <a:solidFill>
                  <a:srgbClr val="000000"/>
                </a:solidFill>
                <a:latin typeface="Calibri" pitchFamily="34" charset="0"/>
                <a:hlinkClick r:id="rId5"/>
              </a:rPr>
              <a:t>Clim</a:t>
            </a:r>
            <a:r>
              <a:rPr lang="en-GB" sz="2000" kern="0" dirty="0" smtClean="0">
                <a:solidFill>
                  <a:srgbClr val="000000"/>
                </a:solidFill>
                <a:latin typeface="Calibri" pitchFamily="34" charset="0"/>
                <a:hlinkClick r:id="rId5"/>
              </a:rPr>
              <a:t> </a:t>
            </a:r>
            <a:r>
              <a:rPr lang="en-GB" sz="2000" kern="0" dirty="0" err="1" smtClean="0">
                <a:solidFill>
                  <a:srgbClr val="000000"/>
                </a:solidFill>
                <a:latin typeface="Calibri" pitchFamily="34" charset="0"/>
                <a:hlinkClick r:id="rId5"/>
              </a:rPr>
              <a:t>Dyn</a:t>
            </a:r>
            <a:endParaRPr lang="en-GB" sz="2000" kern="0" dirty="0" smtClean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en-GB" sz="2000" kern="0" dirty="0" smtClean="0">
                <a:solidFill>
                  <a:srgbClr val="000000"/>
                </a:solidFill>
                <a:latin typeface="Calibri" pitchFamily="34" charset="0"/>
              </a:rPr>
              <a:t>GHGs &amp; Sahel rainfall  recovery?</a:t>
            </a:r>
          </a:p>
          <a:p>
            <a:pPr marL="0" indent="0">
              <a:buNone/>
            </a:pPr>
            <a:r>
              <a:rPr lang="en-GB" sz="2000" kern="0" dirty="0" smtClean="0">
                <a:solidFill>
                  <a:srgbClr val="000000"/>
                </a:solidFill>
                <a:latin typeface="Calibri" pitchFamily="34" charset="0"/>
                <a:hlinkClick r:id="rId6"/>
              </a:rPr>
              <a:t>Dong &amp; Sutton (2015) Nature </a:t>
            </a:r>
            <a:r>
              <a:rPr lang="en-GB" sz="2000" kern="0" dirty="0" err="1" smtClean="0">
                <a:solidFill>
                  <a:srgbClr val="000000"/>
                </a:solidFill>
                <a:latin typeface="Calibri" pitchFamily="34" charset="0"/>
                <a:hlinkClick r:id="rId6"/>
              </a:rPr>
              <a:t>Clim</a:t>
            </a:r>
            <a:r>
              <a:rPr lang="en-GB" sz="2000" kern="0" dirty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3754760" cy="3456384"/>
          </a:xfrm>
        </p:spPr>
        <p:txBody>
          <a:bodyPr/>
          <a:lstStyle/>
          <a:p>
            <a:r>
              <a:rPr lang="en-GB" dirty="0" smtClean="0">
                <a:latin typeface="Calibri" pitchFamily="34" charset="0"/>
              </a:rPr>
              <a:t>Regional precipitation changes sensitive to asymmetries in Earth’s energy budget</a:t>
            </a:r>
          </a:p>
          <a:p>
            <a:r>
              <a:rPr lang="en-GB" dirty="0" smtClean="0">
                <a:latin typeface="Calibri" pitchFamily="34" charset="0"/>
              </a:rPr>
              <a:t>N. Hemisphere cooling: </a:t>
            </a:r>
            <a:r>
              <a:rPr lang="en-GB" dirty="0" smtClean="0">
                <a:latin typeface="Calibri" pitchFamily="34" charset="0"/>
              </a:rPr>
              <a:t>less</a:t>
            </a:r>
            <a:r>
              <a:rPr lang="en-GB" dirty="0" smtClean="0">
                <a:latin typeface="Calibri" pitchFamily="34" charset="0"/>
              </a:rPr>
              <a:t> </a:t>
            </a:r>
            <a:r>
              <a:rPr lang="en-GB" dirty="0" smtClean="0">
                <a:latin typeface="Calibri" pitchFamily="34" charset="0"/>
              </a:rPr>
              <a:t>heat transport </a:t>
            </a:r>
            <a:r>
              <a:rPr lang="en-GB" dirty="0" smtClean="0">
                <a:latin typeface="Calibri" pitchFamily="34" charset="0"/>
              </a:rPr>
              <a:t>out of</a:t>
            </a:r>
            <a:r>
              <a:rPr lang="en-GB" dirty="0" smtClean="0">
                <a:latin typeface="Calibri" pitchFamily="34" charset="0"/>
              </a:rPr>
              <a:t> </a:t>
            </a:r>
            <a:r>
              <a:rPr lang="en-GB" dirty="0" smtClean="0">
                <a:latin typeface="Calibri" pitchFamily="34" charset="0"/>
              </a:rPr>
              <a:t>hemisphere</a:t>
            </a:r>
            <a:endParaRPr lang="en-GB" sz="2000" dirty="0" smtClean="0">
              <a:latin typeface="Calibri" pitchFamily="34" charset="0"/>
            </a:endParaRPr>
          </a:p>
          <a:p>
            <a:r>
              <a:rPr lang="en-GB" dirty="0" smtClean="0">
                <a:latin typeface="Calibri" pitchFamily="34" charset="0"/>
              </a:rPr>
              <a:t>Reduced Sahel rainfall from:</a:t>
            </a:r>
          </a:p>
          <a:p>
            <a:pPr>
              <a:buFontTx/>
              <a:buChar char="-"/>
            </a:pPr>
            <a:r>
              <a:rPr lang="en-GB" sz="1800" dirty="0" smtClean="0">
                <a:latin typeface="Calibri" pitchFamily="34" charset="0"/>
              </a:rPr>
              <a:t>Anthropogenic aerosol cooling 1950s-1980s: </a:t>
            </a: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  <a:hlinkClick r:id="rId7"/>
              </a:rPr>
              <a:t>Hwang </a:t>
            </a:r>
            <a:r>
              <a:rPr lang="en-GB" sz="1800" dirty="0">
                <a:solidFill>
                  <a:srgbClr val="000000"/>
                </a:solidFill>
                <a:latin typeface="Calibri" pitchFamily="34" charset="0"/>
                <a:hlinkClick r:id="rId7"/>
              </a:rPr>
              <a:t>et al. (2013) </a:t>
            </a: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  <a:hlinkClick r:id="rId7"/>
              </a:rPr>
              <a:t>GRL</a:t>
            </a: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en-GB" sz="2400" dirty="0" smtClean="0">
                <a:solidFill>
                  <a:srgbClr val="000000"/>
                </a:solidFill>
                <a:latin typeface="Calibri" pitchFamily="34" charset="0"/>
                <a:sym typeface="Wingdings" panose="05000000000000000000" pitchFamily="2" charset="2"/>
              </a:rPr>
              <a:t></a:t>
            </a:r>
            <a:endParaRPr lang="en-GB" sz="2400" dirty="0" smtClean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en-GB" sz="1800" dirty="0" smtClean="0">
                <a:latin typeface="Calibri" pitchFamily="34" charset="0"/>
              </a:rPr>
              <a:t>Asymmetric volcanic forcing e.g. </a:t>
            </a:r>
            <a:r>
              <a:rPr lang="en-GB" sz="1800" dirty="0" smtClean="0">
                <a:latin typeface="Calibri" pitchFamily="34" charset="0"/>
                <a:hlinkClick r:id="rId8"/>
              </a:rPr>
              <a:t>Haywood et al. (2013) Nature Climate</a:t>
            </a:r>
            <a:endParaRPr lang="en-GB" sz="1800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04248" y="3068960"/>
            <a:ext cx="1290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2"/>
                </a:solidFill>
                <a:latin typeface="+mn-lt"/>
              </a:rPr>
              <a:t>Anomalous heat fluxes</a:t>
            </a:r>
            <a:endParaRPr lang="en-GB" sz="1600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34210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3" grpId="0" uiExpand="1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260648"/>
            <a:ext cx="4795272" cy="828000"/>
          </a:xfrm>
        </p:spPr>
        <p:txBody>
          <a:bodyPr/>
          <a:lstStyle/>
          <a:p>
            <a:r>
              <a:rPr lang="en-GB" sz="2800" dirty="0" smtClean="0"/>
              <a:t>Observed  Asymmetry  in </a:t>
            </a:r>
            <a:br>
              <a:rPr lang="en-GB" sz="2800" dirty="0" smtClean="0"/>
            </a:br>
            <a:r>
              <a:rPr lang="en-GB" sz="2800" dirty="0" smtClean="0"/>
              <a:t>earth’s  energy  budget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725145"/>
            <a:ext cx="7992888" cy="1440160"/>
          </a:xfrm>
        </p:spPr>
        <p:txBody>
          <a:bodyPr/>
          <a:lstStyle/>
          <a:p>
            <a:r>
              <a:rPr lang="en-GB" dirty="0" smtClean="0"/>
              <a:t>Observed inter-hemispheric imbalance in Earth’s energy budget</a:t>
            </a:r>
          </a:p>
          <a:p>
            <a:r>
              <a:rPr lang="en-GB" dirty="0" smtClean="0"/>
              <a:t>Not explained by albedo: brighter NH surface but more clouds in SH (</a:t>
            </a:r>
            <a:r>
              <a:rPr lang="en-GB" dirty="0" smtClean="0">
                <a:hlinkClick r:id="rId2"/>
              </a:rPr>
              <a:t>Stephens et al. 2015</a:t>
            </a:r>
            <a:r>
              <a:rPr lang="en-GB" dirty="0" smtClean="0"/>
              <a:t>)</a:t>
            </a:r>
          </a:p>
          <a:p>
            <a:r>
              <a:rPr lang="en-GB" dirty="0" smtClean="0"/>
              <a:t>Inter-hemispheric heat transports determine and are influenced by position of ITCZ (e.g. </a:t>
            </a:r>
            <a:r>
              <a:rPr lang="en-GB" dirty="0" smtClean="0">
                <a:hlinkClick r:id="rId3"/>
              </a:rPr>
              <a:t>Frierson et al. 2013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9</a:t>
            </a:fld>
            <a:endParaRPr lang="en-GB" altLang="en-US"/>
          </a:p>
        </p:txBody>
      </p:sp>
      <p:pic>
        <p:nvPicPr>
          <p:cNvPr id="7" name="Picture 2" descr="NCEO - National Centre for Earth Observ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084" y="331149"/>
            <a:ext cx="1888468" cy="48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72084" y="3429000"/>
            <a:ext cx="3494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 smtClean="0">
                <a:solidFill>
                  <a:schemeClr val="tx2"/>
                </a:solidFill>
                <a:latin typeface="+mn-lt"/>
              </a:rPr>
              <a:t>Adapted from </a:t>
            </a:r>
            <a:r>
              <a:rPr lang="en-GB" dirty="0">
                <a:solidFill>
                  <a:schemeClr val="tx2"/>
                </a:solidFill>
                <a:hlinkClick r:id="rId5"/>
              </a:rPr>
              <a:t>Liu et al. (2015) JGR </a:t>
            </a:r>
            <a:r>
              <a:rPr lang="en-GB" dirty="0">
                <a:solidFill>
                  <a:schemeClr val="tx2"/>
                </a:solidFill>
              </a:rPr>
              <a:t>(above</a:t>
            </a:r>
            <a:r>
              <a:rPr lang="en-GB" dirty="0" smtClean="0">
                <a:solidFill>
                  <a:schemeClr val="tx2"/>
                </a:solidFill>
              </a:rPr>
              <a:t>) &amp;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smtClean="0">
                <a:solidFill>
                  <a:schemeClr val="tx2"/>
                </a:solidFill>
                <a:latin typeface="+mn-lt"/>
                <a:hlinkClick r:id="rId6"/>
              </a:rPr>
              <a:t>Loeb et al. (2015) </a:t>
            </a:r>
            <a:r>
              <a:rPr lang="en-GB" dirty="0" err="1" smtClean="0">
                <a:solidFill>
                  <a:schemeClr val="tx2"/>
                </a:solidFill>
                <a:latin typeface="+mn-lt"/>
                <a:hlinkClick r:id="rId6"/>
              </a:rPr>
              <a:t>Clim</a:t>
            </a:r>
            <a:r>
              <a:rPr lang="en-GB" dirty="0" smtClean="0">
                <a:solidFill>
                  <a:schemeClr val="tx2"/>
                </a:solidFill>
                <a:latin typeface="+mn-lt"/>
                <a:hlinkClick r:id="rId6"/>
              </a:rPr>
              <a:t>. </a:t>
            </a:r>
            <a:r>
              <a:rPr lang="en-GB" dirty="0" err="1" smtClean="0">
                <a:solidFill>
                  <a:schemeClr val="tx2"/>
                </a:solidFill>
                <a:latin typeface="+mn-lt"/>
                <a:hlinkClick r:id="rId6"/>
              </a:rPr>
              <a:t>Dyn</a:t>
            </a:r>
            <a:r>
              <a:rPr lang="en-GB" dirty="0" smtClean="0">
                <a:solidFill>
                  <a:schemeClr val="tx2"/>
                </a:solidFill>
                <a:latin typeface="+mn-lt"/>
                <a:hlinkClick r:id="rId6"/>
              </a:rPr>
              <a:t>.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 (left)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04"/>
          <a:stretch/>
        </p:blipFill>
        <p:spPr>
          <a:xfrm>
            <a:off x="257328" y="1340768"/>
            <a:ext cx="5114756" cy="3176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64"/>
          <a:stretch/>
        </p:blipFill>
        <p:spPr>
          <a:xfrm>
            <a:off x="5372084" y="332656"/>
            <a:ext cx="3513968" cy="274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235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bldLvl="5"/>
    </p:bldLst>
  </p:timing>
</p:sld>
</file>

<file path=ppt/theme/theme1.xml><?xml version="1.0" encoding="utf-8"?>
<a:theme xmlns:a="http://schemas.openxmlformats.org/drawingml/2006/main" name="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Custom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C00000"/>
      </a:hlink>
      <a:folHlink>
        <a:srgbClr val="FDB9D3"/>
      </a:folHlink>
    </a:clrScheme>
    <a:fontScheme name="1_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0" cap="flat" cmpd="sng" algn="ctr">
          <a:solidFill>
            <a:schemeClr val="accent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0" cap="flat" cmpd="sng" algn="ctr">
          <a:solidFill>
            <a:schemeClr val="accent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UoR-PP-Template-STANDARD-WIDTH-v-24</Template>
  <TotalTime>2261</TotalTime>
  <Words>1981</Words>
  <Application>Microsoft Office PowerPoint</Application>
  <PresentationFormat>On-screen Show (4:3)</PresentationFormat>
  <Paragraphs>265</Paragraphs>
  <Slides>31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Effra</vt:lpstr>
      <vt:lpstr>Verdana</vt:lpstr>
      <vt:lpstr>Rdg Vesta</vt:lpstr>
      <vt:lpstr>Arial</vt:lpstr>
      <vt:lpstr>Wingdings</vt:lpstr>
      <vt:lpstr>Effra Light</vt:lpstr>
      <vt:lpstr>AngsanaUPC</vt:lpstr>
      <vt:lpstr>Effra Bold</vt:lpstr>
      <vt:lpstr>Cambria Math</vt:lpstr>
      <vt:lpstr>Calibri</vt:lpstr>
      <vt:lpstr>Effra Heavy</vt:lpstr>
      <vt:lpstr>UoR Theme</vt:lpstr>
      <vt:lpstr>2_Default Design</vt:lpstr>
      <vt:lpstr>1_UoR Theme</vt:lpstr>
      <vt:lpstr>2_UoR Theme</vt:lpstr>
      <vt:lpstr>3_UoR Theme</vt:lpstr>
      <vt:lpstr>4_UoR Theme</vt:lpstr>
      <vt:lpstr>changes  in  Earth’s  ENERGY  balance and  implications  for  the  water cycle</vt:lpstr>
      <vt:lpstr>introduction</vt:lpstr>
      <vt:lpstr>PowerPoint Presentation</vt:lpstr>
      <vt:lpstr>PowerPoint Presentation</vt:lpstr>
      <vt:lpstr>PowerPoint Presentation</vt:lpstr>
      <vt:lpstr>Disproportionate   global  precipitation  response  to  ozone</vt:lpstr>
      <vt:lpstr>Metrics  for  global   precipitation</vt:lpstr>
      <vt:lpstr>earth’s energy budget &amp; regional  changes in the water cycle</vt:lpstr>
      <vt:lpstr>Observed  Asymmetry  in  earth’s  energy  budget</vt:lpstr>
      <vt:lpstr>Cross-Equatorial  heat  transport linked  to  model  precipitation  bias</vt:lpstr>
      <vt:lpstr>Africa rainfall and  circulation changes</vt:lpstr>
      <vt:lpstr>Moisture  transport  and  intensification  of  wet/dry  seasonS</vt:lpstr>
      <vt:lpstr> TRACKING global  climate  change</vt:lpstr>
      <vt:lpstr>Net Imbalance Anomaly (Wm-2)</vt:lpstr>
      <vt:lpstr>Understanding changes in net imbalance</vt:lpstr>
      <vt:lpstr>At  what  rate  is Earth heating?</vt:lpstr>
      <vt:lpstr>Discrepancy  between  radiation  budget  AND  ocean  heating? </vt:lpstr>
      <vt:lpstr>PowerPoint Presentation</vt:lpstr>
      <vt:lpstr>Where  is  the  heat  going? changes  in  surface  energy  flux</vt:lpstr>
      <vt:lpstr>conclusions</vt:lpstr>
      <vt:lpstr>CLAP IMMEDIATELY!!!</vt:lpstr>
      <vt:lpstr>PowerPoint Presentation</vt:lpstr>
      <vt:lpstr>Amplification of  wet/dry seasons?</vt:lpstr>
      <vt:lpstr>Constraints on evaporation</vt:lpstr>
      <vt:lpstr>How is earth’s energy  balance  changing &amp; what are implications?</vt:lpstr>
      <vt:lpstr>PowerPoint Presentation</vt:lpstr>
      <vt:lpstr>Combining Earth Radiation Budget  and Ocean Heat Content data (2)</vt:lpstr>
      <vt:lpstr>PowerPoint Presentation</vt:lpstr>
      <vt:lpstr>PowerPoint Presentation</vt:lpstr>
      <vt:lpstr>PowerPoint Presentation</vt:lpstr>
      <vt:lpstr> lw &amp; sw fluxes</vt:lpstr>
    </vt:vector>
  </TitlesOfParts>
  <Company>University of Reading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Philip Allan</dc:creator>
  <cp:lastModifiedBy>Richard Philip Allan</cp:lastModifiedBy>
  <cp:revision>208</cp:revision>
  <cp:lastPrinted>2006-09-19T14:59:33Z</cp:lastPrinted>
  <dcterms:created xsi:type="dcterms:W3CDTF">2015-04-10T14:31:41Z</dcterms:created>
  <dcterms:modified xsi:type="dcterms:W3CDTF">2016-01-26T12:42:38Z</dcterms:modified>
</cp:coreProperties>
</file>