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7" r:id="rId3"/>
    <p:sldId id="268" r:id="rId4"/>
    <p:sldId id="270" r:id="rId5"/>
    <p:sldId id="269" r:id="rId6"/>
    <p:sldId id="261" r:id="rId7"/>
    <p:sldId id="262" r:id="rId8"/>
    <p:sldId id="258" r:id="rId9"/>
    <p:sldId id="257" r:id="rId10"/>
    <p:sldId id="263"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3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B5732-46BD-4A16-9E2F-924FE30BA58D}" type="datetimeFigureOut">
              <a:rPr lang="en-GB" smtClean="0"/>
              <a:t>10/06/2019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649C6-51C6-43D1-BAE6-1DBC61B47F97}" type="slidenum">
              <a:rPr lang="en-GB" smtClean="0"/>
              <a:t>‹#›</a:t>
            </a:fld>
            <a:endParaRPr lang="en-GB"/>
          </a:p>
        </p:txBody>
      </p:sp>
    </p:spTree>
    <p:extLst>
      <p:ext uri="{BB962C8B-B14F-4D97-AF65-F5344CB8AC3E}">
        <p14:creationId xmlns:p14="http://schemas.microsoft.com/office/powerpoint/2010/main" val="410381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9E6F76-D373-48AA-88C0-1E8B9AC7969B}" type="slidenum">
              <a:rPr lang="en-GB" smtClean="0"/>
              <a:t>2</a:t>
            </a:fld>
            <a:endParaRPr lang="en-GB"/>
          </a:p>
        </p:txBody>
      </p:sp>
    </p:spTree>
    <p:extLst>
      <p:ext uri="{BB962C8B-B14F-4D97-AF65-F5344CB8AC3E}">
        <p14:creationId xmlns:p14="http://schemas.microsoft.com/office/powerpoint/2010/main" val="24280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A1035E-4630-4DBB-BAD6-E1A024AF81E6}"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330978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1035E-4630-4DBB-BAD6-E1A024AF81E6}"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361367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1035E-4630-4DBB-BAD6-E1A024AF81E6}"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288405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1035E-4630-4DBB-BAD6-E1A024AF81E6}"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165140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1035E-4630-4DBB-BAD6-E1A024AF81E6}"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328748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A1035E-4630-4DBB-BAD6-E1A024AF81E6}"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43289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A1035E-4630-4DBB-BAD6-E1A024AF81E6}" type="datetimeFigureOut">
              <a:rPr lang="en-GB" smtClean="0"/>
              <a:t>10/06/2019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375382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A1035E-4630-4DBB-BAD6-E1A024AF81E6}" type="datetimeFigureOut">
              <a:rPr lang="en-GB" smtClean="0"/>
              <a:t>10/06/2019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42063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1035E-4630-4DBB-BAD6-E1A024AF81E6}" type="datetimeFigureOut">
              <a:rPr lang="en-GB" smtClean="0"/>
              <a:t>10/06/2019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117111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1035E-4630-4DBB-BAD6-E1A024AF81E6}"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336911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1035E-4630-4DBB-BAD6-E1A024AF81E6}"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043D8-6196-409F-8322-ADBB4710A89B}" type="slidenum">
              <a:rPr lang="en-GB" smtClean="0"/>
              <a:t>‹#›</a:t>
            </a:fld>
            <a:endParaRPr lang="en-GB"/>
          </a:p>
        </p:txBody>
      </p:sp>
    </p:spTree>
    <p:extLst>
      <p:ext uri="{BB962C8B-B14F-4D97-AF65-F5344CB8AC3E}">
        <p14:creationId xmlns:p14="http://schemas.microsoft.com/office/powerpoint/2010/main" val="287044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1035E-4630-4DBB-BAD6-E1A024AF81E6}" type="datetimeFigureOut">
              <a:rPr lang="en-GB" smtClean="0"/>
              <a:t>10/06/2019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043D8-6196-409F-8322-ADBB4710A89B}" type="slidenum">
              <a:rPr lang="en-GB" smtClean="0"/>
              <a:t>‹#›</a:t>
            </a:fld>
            <a:endParaRPr lang="en-GB"/>
          </a:p>
        </p:txBody>
      </p:sp>
    </p:spTree>
    <p:extLst>
      <p:ext uri="{BB962C8B-B14F-4D97-AF65-F5344CB8AC3E}">
        <p14:creationId xmlns:p14="http://schemas.microsoft.com/office/powerpoint/2010/main" val="225091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dvances.sciencemag.org/content/3/3/e1601545.full" TargetMode="External"/><Relationship Id="rId2" Type="http://schemas.openxmlformats.org/officeDocument/2006/relationships/hyperlink" Target="http://www.mdpi.com/2225-1154/6/3/62"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nature.com/articles/s41586-018-0651-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nature/journal/v546/n7659/full/nature22974.html" TargetMode="External"/><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hyperlink" Target="http://science.sciencemag.org/content/363/6427/eaav0566" TargetMode="External"/><Relationship Id="rId4" Type="http://schemas.openxmlformats.org/officeDocument/2006/relationships/hyperlink" Target="https://www.atmos-chem-phys.net/18/5821/2018/"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dx.doi.org/10.17864/1947.111" TargetMode="External"/><Relationship Id="rId3" Type="http://schemas.openxmlformats.org/officeDocument/2006/relationships/image" Target="../media/image2.png"/><Relationship Id="rId7" Type="http://schemas.openxmlformats.org/officeDocument/2006/relationships/hyperlink" Target="http://onlinelibrary.wiley.com/doi/10.1002/2017JD026616/abstrac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onlinelibrary.wiley.com/doi/10.1002/2015JD023264/full" TargetMode="External"/><Relationship Id="rId4" Type="http://schemas.openxmlformats.org/officeDocument/2006/relationships/hyperlink" Target="http://researchdata.reading.ac.uk/111/"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hyperlink" Target="http://www.nature.com/ngeo/journal/v6/n11/full/ngeo1987.html" TargetMode="External"/><Relationship Id="rId1" Type="http://schemas.openxmlformats.org/officeDocument/2006/relationships/slideLayout" Target="../slideLayouts/slideLayout2.xml"/><Relationship Id="rId6" Type="http://schemas.openxmlformats.org/officeDocument/2006/relationships/hyperlink" Target="http://dx.doi.org/10.1038/nclimate2513" TargetMode="External"/><Relationship Id="rId5" Type="http://schemas.openxmlformats.org/officeDocument/2006/relationships/hyperlink" Target="http://link.springer.com/article/10.1007/s00382-015-2766-z" TargetMode="External"/><Relationship Id="rId4" Type="http://schemas.openxmlformats.org/officeDocument/2006/relationships/hyperlink" Target="http://onlinelibrary.wiley.com/doi/10.1002/2017JD026616/ful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link.springer.com/article/10.1007/s00382-015-2766-z"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link.springer.com/article/10.1007/s00382-016-3205-5" TargetMode="External"/><Relationship Id="rId4" Type="http://schemas.openxmlformats.org/officeDocument/2006/relationships/hyperlink" Target="http://onlinelibrary.wiley.com/doi/10.1002/2015GL066903/abstra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doi.org/10.1038/s41467-018-05634-2"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a:t>
            </a:fld>
            <a:endParaRPr lang="en-GB" altLang="en-US">
              <a:solidFill>
                <a:srgbClr val="50535A"/>
              </a:solidFill>
            </a:endParaRPr>
          </a:p>
        </p:txBody>
      </p:sp>
      <p:sp>
        <p:nvSpPr>
          <p:cNvPr id="6" name="Content Placeholder 2"/>
          <p:cNvSpPr txBox="1">
            <a:spLocks/>
          </p:cNvSpPr>
          <p:nvPr/>
        </p:nvSpPr>
        <p:spPr bwMode="auto">
          <a:xfrm>
            <a:off x="7608168" y="980728"/>
            <a:ext cx="2736304" cy="490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a:lstStyle>
          <a:p>
            <a:r>
              <a:rPr lang="en-GB" sz="1800" kern="0" dirty="0"/>
              <a:t>Preliminary comparison with AMIP6 and ERA5</a:t>
            </a:r>
          </a:p>
          <a:p>
            <a:r>
              <a:rPr lang="en-GB" sz="1800" kern="0" dirty="0"/>
              <a:t>Large uncertainty in pre-CERES EEI remains</a:t>
            </a:r>
          </a:p>
          <a:p>
            <a:r>
              <a:rPr lang="en-GB" sz="1800" kern="0" dirty="0"/>
              <a:t>ERA5 does not capture observed ASR increase after warming slowdown (e.g. </a:t>
            </a:r>
            <a:r>
              <a:rPr lang="en-GB" sz="1800" kern="0" dirty="0">
                <a:hlinkClick r:id="rId2"/>
              </a:rPr>
              <a:t>Loeb et al. 2018</a:t>
            </a:r>
            <a:r>
              <a:rPr lang="en-GB" sz="1800" kern="0" dirty="0"/>
              <a:t>) </a:t>
            </a:r>
          </a:p>
          <a:p>
            <a:r>
              <a:rPr lang="en-GB" sz="1800" kern="0" dirty="0"/>
              <a:t>AMIP vs reconstruction:</a:t>
            </a:r>
          </a:p>
          <a:p>
            <a:pPr lvl="1"/>
            <a:r>
              <a:rPr lang="en-GB" sz="1800" kern="0" dirty="0"/>
              <a:t>NET: r = 0.46</a:t>
            </a:r>
          </a:p>
          <a:p>
            <a:pPr lvl="1"/>
            <a:r>
              <a:rPr lang="en-GB" sz="1800" kern="0" dirty="0"/>
              <a:t>OLR: r = 0.57</a:t>
            </a:r>
          </a:p>
          <a:p>
            <a:pPr lvl="1"/>
            <a:r>
              <a:rPr lang="en-GB" sz="1800" kern="0" dirty="0"/>
              <a:t>ASR: r = 0.70</a:t>
            </a:r>
          </a:p>
          <a:p>
            <a:r>
              <a:rPr lang="en-GB" sz="1800" kern="0" dirty="0"/>
              <a:t>Consistent with ocean heat content (</a:t>
            </a:r>
            <a:r>
              <a:rPr lang="en-GB" sz="1800" u="sng" dirty="0">
                <a:hlinkClick r:id="rId3"/>
              </a:rPr>
              <a:t>Cheng et al. </a:t>
            </a:r>
            <a:r>
              <a:rPr lang="en-GB" sz="1800" u="sng" dirty="0">
                <a:hlinkClick r:id="rId3"/>
              </a:rPr>
              <a:t>2017 Sci. Adv.</a:t>
            </a:r>
            <a:r>
              <a:rPr lang="en-GB" sz="1800" dirty="0"/>
              <a:t>) lower than new independent estimate by </a:t>
            </a:r>
            <a:r>
              <a:rPr lang="da-DK" sz="1800" dirty="0">
                <a:hlinkClick r:id="rId4"/>
              </a:rPr>
              <a:t>Resplandy </a:t>
            </a:r>
            <a:r>
              <a:rPr lang="da-DK" sz="1800" dirty="0">
                <a:hlinkClick r:id="rId4"/>
              </a:rPr>
              <a:t>et al. (2018) Nature</a:t>
            </a:r>
            <a:endParaRPr lang="en-GB" sz="1800" kern="0" dirty="0"/>
          </a:p>
        </p:txBody>
      </p:sp>
      <p:pic>
        <p:nvPicPr>
          <p:cNvPr id="2" name="Picture 1"/>
          <p:cNvPicPr>
            <a:picLocks noChangeAspect="1"/>
          </p:cNvPicPr>
          <p:nvPr/>
        </p:nvPicPr>
        <p:blipFill>
          <a:blip r:embed="rId5"/>
          <a:stretch>
            <a:fillRect/>
          </a:stretch>
        </p:blipFill>
        <p:spPr>
          <a:xfrm>
            <a:off x="1646456" y="333264"/>
            <a:ext cx="5730737" cy="6200169"/>
          </a:xfrm>
          <a:prstGeom prst="rect">
            <a:avLst/>
          </a:prstGeom>
        </p:spPr>
      </p:pic>
      <p:sp>
        <p:nvSpPr>
          <p:cNvPr id="5" name="Title 1">
            <a:extLst>
              <a:ext uri="{FF2B5EF4-FFF2-40B4-BE49-F238E27FC236}">
                <a16:creationId xmlns:a16="http://schemas.microsoft.com/office/drawing/2014/main" id="{210323DB-1C7E-4D1F-A506-D4478AE845B9}"/>
              </a:ext>
            </a:extLst>
          </p:cNvPr>
          <p:cNvSpPr>
            <a:spLocks noGrp="1"/>
          </p:cNvSpPr>
          <p:nvPr>
            <p:ph type="title"/>
          </p:nvPr>
        </p:nvSpPr>
        <p:spPr>
          <a:xfrm>
            <a:off x="1775520" y="130800"/>
            <a:ext cx="7128792" cy="417880"/>
          </a:xfrm>
          <a:solidFill>
            <a:schemeClr val="bg1"/>
          </a:solidFill>
        </p:spPr>
        <p:txBody>
          <a:bodyPr>
            <a:normAutofit fontScale="90000"/>
          </a:bodyPr>
          <a:lstStyle/>
          <a:p>
            <a:r>
              <a:rPr lang="en-GB" sz="2800" dirty="0"/>
              <a:t>CURRENT Energy Budget Changes</a:t>
            </a:r>
            <a:endParaRPr lang="en-GB" sz="2800" dirty="0"/>
          </a:p>
        </p:txBody>
      </p:sp>
    </p:spTree>
    <p:extLst>
      <p:ext uri="{BB962C8B-B14F-4D97-AF65-F5344CB8AC3E}">
        <p14:creationId xmlns:p14="http://schemas.microsoft.com/office/powerpoint/2010/main" val="3968933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8200" y="365125"/>
            <a:ext cx="10264713" cy="5222657"/>
          </a:xfrm>
          <a:prstGeom prst="rect">
            <a:avLst/>
          </a:prstGeom>
        </p:spPr>
      </p:pic>
      <p:sp>
        <p:nvSpPr>
          <p:cNvPr id="5" name="Rectangle 4"/>
          <p:cNvSpPr/>
          <p:nvPr/>
        </p:nvSpPr>
        <p:spPr>
          <a:xfrm>
            <a:off x="342900" y="5715298"/>
            <a:ext cx="11674629" cy="923330"/>
          </a:xfrm>
          <a:prstGeom prst="rect">
            <a:avLst/>
          </a:prstGeom>
        </p:spPr>
        <p:txBody>
          <a:bodyPr wrap="square">
            <a:spAutoFit/>
          </a:bodyPr>
          <a:lstStyle/>
          <a:p>
            <a:r>
              <a:rPr lang="en-GB" dirty="0">
                <a:solidFill>
                  <a:srgbClr val="000000"/>
                </a:solidFill>
                <a:latin typeface="Times New Roman" panose="02020603050405020304" pitchFamily="18" charset="0"/>
              </a:rPr>
              <a:t>Anomaly correlation coefficient over 1985-2016 between surface temperature and TOA (a) OLR, (b) ASR, (c) NET and (d) surface net energy flux Fs. The reference period is 2001-2005. The OLR is positive upward here. Also shown are the anomaly scatter plots between surface temperature and (e) TOA ASR and (f) TOA OLR. </a:t>
            </a:r>
            <a:endParaRPr lang="en-GB" dirty="0"/>
          </a:p>
        </p:txBody>
      </p:sp>
    </p:spTree>
    <p:extLst>
      <p:ext uri="{BB962C8B-B14F-4D97-AF65-F5344CB8AC3E}">
        <p14:creationId xmlns:p14="http://schemas.microsoft.com/office/powerpoint/2010/main" val="111375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9355-7C99-40D0-AC71-EA32DBBA2BC5}"/>
              </a:ext>
            </a:extLst>
          </p:cNvPr>
          <p:cNvSpPr>
            <a:spLocks noGrp="1"/>
          </p:cNvSpPr>
          <p:nvPr>
            <p:ph type="title"/>
          </p:nvPr>
        </p:nvSpPr>
        <p:spPr>
          <a:xfrm>
            <a:off x="905970" y="38872"/>
            <a:ext cx="10213602" cy="905642"/>
          </a:xfrm>
        </p:spPr>
        <p:txBody>
          <a:bodyPr>
            <a:noAutofit/>
          </a:bodyPr>
          <a:lstStyle/>
          <a:p>
            <a:r>
              <a:rPr lang="en-GB" sz="3200" dirty="0" smtClean="0">
                <a:latin typeface="+mn-lt"/>
              </a:rPr>
              <a:t>Cloud-aerosol </a:t>
            </a:r>
            <a:r>
              <a:rPr lang="en-GB" sz="3200" dirty="0">
                <a:latin typeface="+mn-lt"/>
              </a:rPr>
              <a:t>effects </a:t>
            </a:r>
            <a:r>
              <a:rPr lang="en-GB" sz="3200" dirty="0" smtClean="0">
                <a:latin typeface="+mn-lt"/>
              </a:rPr>
              <a:t>on clouds remain uncertain</a:t>
            </a:r>
            <a:endParaRPr lang="en-GB" sz="2400" dirty="0">
              <a:latin typeface="+mn-lt"/>
            </a:endParaRPr>
          </a:p>
        </p:txBody>
      </p:sp>
      <p:pic>
        <p:nvPicPr>
          <p:cNvPr id="6" name="Picture 5">
            <a:extLst>
              <a:ext uri="{FF2B5EF4-FFF2-40B4-BE49-F238E27FC236}">
                <a16:creationId xmlns:a16="http://schemas.microsoft.com/office/drawing/2014/main" id="{A80BD1AC-A618-4EC8-9E07-D45105CEBFDF}"/>
              </a:ext>
            </a:extLst>
          </p:cNvPr>
          <p:cNvPicPr>
            <a:picLocks noChangeAspect="1"/>
          </p:cNvPicPr>
          <p:nvPr/>
        </p:nvPicPr>
        <p:blipFill rotWithShape="1">
          <a:blip r:embed="rId2"/>
          <a:srcRect t="6516"/>
          <a:stretch/>
        </p:blipFill>
        <p:spPr>
          <a:xfrm>
            <a:off x="690879" y="821976"/>
            <a:ext cx="7044047" cy="5178336"/>
          </a:xfrm>
          <a:prstGeom prst="rect">
            <a:avLst/>
          </a:prstGeom>
        </p:spPr>
      </p:pic>
      <p:sp>
        <p:nvSpPr>
          <p:cNvPr id="7" name="Rectangle 6">
            <a:extLst>
              <a:ext uri="{FF2B5EF4-FFF2-40B4-BE49-F238E27FC236}">
                <a16:creationId xmlns:a16="http://schemas.microsoft.com/office/drawing/2014/main" id="{066DB4FC-A63A-4292-A208-56FBD117B776}"/>
              </a:ext>
            </a:extLst>
          </p:cNvPr>
          <p:cNvSpPr/>
          <p:nvPr/>
        </p:nvSpPr>
        <p:spPr>
          <a:xfrm>
            <a:off x="7947121" y="1086349"/>
            <a:ext cx="4074990" cy="5232202"/>
          </a:xfrm>
          <a:prstGeom prst="rect">
            <a:avLst/>
          </a:prstGeom>
        </p:spPr>
        <p:txBody>
          <a:bodyPr wrap="square">
            <a:spAutoFit/>
          </a:bodyPr>
          <a:lstStyle/>
          <a:p>
            <a:pPr marL="285750" indent="-285750">
              <a:buFont typeface="Arial" panose="020B0604020202020204" pitchFamily="34" charset="0"/>
              <a:buChar char="•"/>
            </a:pPr>
            <a:r>
              <a:rPr lang="en-GB" sz="2000" dirty="0"/>
              <a:t>Volcanic </a:t>
            </a:r>
            <a:r>
              <a:rPr lang="en-GB" sz="2000" dirty="0" smtClean="0"/>
              <a:t>aerosol effect on cloud droplet size observable and consistent with simulations</a:t>
            </a:r>
            <a:endParaRPr lang="en-GB" sz="2000" dirty="0"/>
          </a:p>
          <a:p>
            <a:pPr marL="285750" indent="-285750">
              <a:buFont typeface="Arial" panose="020B0604020202020204" pitchFamily="34" charset="0"/>
              <a:buChar char="•"/>
            </a:pPr>
            <a:r>
              <a:rPr lang="en-GB" sz="2000" dirty="0"/>
              <a:t>Further indirect effects in cloud water </a:t>
            </a:r>
            <a:r>
              <a:rPr lang="en-GB" sz="2000" dirty="0" smtClean="0"/>
              <a:t>not detectable</a:t>
            </a:r>
          </a:p>
          <a:p>
            <a:r>
              <a:rPr lang="en-GB" u="sng" dirty="0" err="1" smtClean="0">
                <a:hlinkClick r:id="rId3"/>
              </a:rPr>
              <a:t>Malavelle</a:t>
            </a:r>
            <a:r>
              <a:rPr lang="en-GB" u="sng" dirty="0" smtClean="0">
                <a:hlinkClick r:id="rId3"/>
              </a:rPr>
              <a:t> </a:t>
            </a:r>
            <a:r>
              <a:rPr lang="en-GB" u="sng" dirty="0">
                <a:hlinkClick r:id="rId3"/>
              </a:rPr>
              <a:t>et al. (2017) Nature</a:t>
            </a:r>
            <a:r>
              <a:rPr lang="en-GB" u="sng" dirty="0"/>
              <a:t> </a:t>
            </a:r>
          </a:p>
          <a:p>
            <a:pPr marL="285750" indent="-285750">
              <a:buFont typeface="Arial" panose="020B0604020202020204" pitchFamily="34" charset="0"/>
              <a:buChar char="•"/>
            </a:pPr>
            <a:r>
              <a:rPr lang="en-GB" sz="2000" dirty="0" smtClean="0"/>
              <a:t>More complex sub-sampling appears to show substantial effects for mid-latitude cyclones and </a:t>
            </a:r>
            <a:r>
              <a:rPr lang="en-GB" sz="2000" dirty="0"/>
              <a:t>marine stratocumulus </a:t>
            </a:r>
            <a:endParaRPr lang="en-GB" sz="2000" dirty="0" smtClean="0"/>
          </a:p>
          <a:p>
            <a:r>
              <a:rPr lang="en-GB" dirty="0" smtClean="0">
                <a:hlinkClick r:id="rId4"/>
              </a:rPr>
              <a:t>McCoy </a:t>
            </a:r>
            <a:r>
              <a:rPr lang="en-GB" dirty="0">
                <a:hlinkClick r:id="rId4"/>
              </a:rPr>
              <a:t>et al. (2018) </a:t>
            </a:r>
            <a:r>
              <a:rPr lang="en-GB" dirty="0" smtClean="0">
                <a:hlinkClick r:id="rId4"/>
              </a:rPr>
              <a:t>ACPD</a:t>
            </a:r>
            <a:r>
              <a:rPr lang="en-GB" dirty="0" smtClean="0"/>
              <a:t>, </a:t>
            </a:r>
            <a:r>
              <a:rPr lang="en-GB" dirty="0" smtClean="0">
                <a:hlinkClick r:id="rId5"/>
              </a:rPr>
              <a:t>Rosenfeld et al. (2019) Science</a:t>
            </a:r>
            <a:endParaRPr lang="en-GB" dirty="0" smtClean="0"/>
          </a:p>
          <a:p>
            <a:pPr marL="285750" indent="-285750">
              <a:buFont typeface="Arial" panose="020B0604020202020204" pitchFamily="34" charset="0"/>
              <a:buChar char="•"/>
            </a:pPr>
            <a:r>
              <a:rPr lang="en-GB" sz="2000" dirty="0"/>
              <a:t>Are simulated cloud-aerosol effects too large or does this mask underestimated climate sensitivity</a:t>
            </a:r>
            <a:r>
              <a:rPr lang="en-GB" sz="2000" dirty="0" smtClean="0"/>
              <a:t>?</a:t>
            </a:r>
          </a:p>
          <a:p>
            <a:pPr marL="285750" indent="-285750">
              <a:buFont typeface="Arial" panose="020B0604020202020204" pitchFamily="34" charset="0"/>
              <a:buChar char="•"/>
            </a:pPr>
            <a:r>
              <a:rPr lang="en-GB" sz="2000" dirty="0" smtClean="0"/>
              <a:t>External links with Exeter, Leeds, …</a:t>
            </a:r>
            <a:endParaRPr lang="en-GB" sz="2000" dirty="0"/>
          </a:p>
        </p:txBody>
      </p:sp>
      <p:sp>
        <p:nvSpPr>
          <p:cNvPr id="8" name="TextBox 7">
            <a:extLst>
              <a:ext uri="{FF2B5EF4-FFF2-40B4-BE49-F238E27FC236}">
                <a16:creationId xmlns:a16="http://schemas.microsoft.com/office/drawing/2014/main" id="{27022E15-3ED8-4CE8-8BBD-F2443A804176}"/>
              </a:ext>
            </a:extLst>
          </p:cNvPr>
          <p:cNvSpPr txBox="1"/>
          <p:nvPr/>
        </p:nvSpPr>
        <p:spPr>
          <a:xfrm rot="16200000">
            <a:off x="-1330397" y="2698365"/>
            <a:ext cx="4042552" cy="707886"/>
          </a:xfrm>
          <a:prstGeom prst="rect">
            <a:avLst/>
          </a:prstGeom>
          <a:noFill/>
        </p:spPr>
        <p:txBody>
          <a:bodyPr wrap="square" rtlCol="0">
            <a:spAutoFit/>
          </a:bodyPr>
          <a:lstStyle/>
          <a:p>
            <a:r>
              <a:rPr lang="en-GB" sz="2200" dirty="0" smtClean="0"/>
              <a:t>   MODIS-Aqua </a:t>
            </a:r>
            <a:r>
              <a:rPr lang="en-GB" sz="2200" dirty="0"/>
              <a:t>Observations</a:t>
            </a:r>
          </a:p>
          <a:p>
            <a:r>
              <a:rPr lang="en-GB" dirty="0"/>
              <a:t>Cloud water	</a:t>
            </a:r>
            <a:r>
              <a:rPr lang="en-GB" dirty="0" smtClean="0"/>
              <a:t>             Droplet size </a:t>
            </a:r>
            <a:endParaRPr lang="en-GB" dirty="0"/>
          </a:p>
        </p:txBody>
      </p:sp>
      <p:sp>
        <p:nvSpPr>
          <p:cNvPr id="9" name="TextBox 8">
            <a:extLst>
              <a:ext uri="{FF2B5EF4-FFF2-40B4-BE49-F238E27FC236}">
                <a16:creationId xmlns:a16="http://schemas.microsoft.com/office/drawing/2014/main" id="{D6ECC0F8-3474-4CE2-A318-59BE814603FC}"/>
              </a:ext>
            </a:extLst>
          </p:cNvPr>
          <p:cNvSpPr txBox="1"/>
          <p:nvPr/>
        </p:nvSpPr>
        <p:spPr>
          <a:xfrm>
            <a:off x="4735905" y="5531005"/>
            <a:ext cx="3352965" cy="369332"/>
          </a:xfrm>
          <a:prstGeom prst="rect">
            <a:avLst/>
          </a:prstGeom>
          <a:noFill/>
        </p:spPr>
        <p:txBody>
          <a:bodyPr wrap="square" rtlCol="0">
            <a:spAutoFit/>
          </a:bodyPr>
          <a:lstStyle/>
          <a:p>
            <a:r>
              <a:rPr lang="en-GB" dirty="0">
                <a:hlinkClick r:id="rId3"/>
              </a:rPr>
              <a:t>Malavelle et al. (2017) Nature</a:t>
            </a:r>
            <a:endParaRPr lang="en-GB" dirty="0"/>
          </a:p>
        </p:txBody>
      </p:sp>
      <p:cxnSp>
        <p:nvCxnSpPr>
          <p:cNvPr id="10" name="Straight Arrow Connector 9">
            <a:extLst>
              <a:ext uri="{FF2B5EF4-FFF2-40B4-BE49-F238E27FC236}">
                <a16:creationId xmlns:a16="http://schemas.microsoft.com/office/drawing/2014/main" id="{A93662E3-AC39-4097-913C-43BD488C0387}"/>
              </a:ext>
            </a:extLst>
          </p:cNvPr>
          <p:cNvCxnSpPr/>
          <p:nvPr/>
        </p:nvCxnSpPr>
        <p:spPr bwMode="auto">
          <a:xfrm flipH="1">
            <a:off x="7360171" y="1349117"/>
            <a:ext cx="586950" cy="499583"/>
          </a:xfrm>
          <a:prstGeom prst="straightConnector1">
            <a:avLst/>
          </a:prstGeom>
          <a:solidFill>
            <a:schemeClr val="accent1"/>
          </a:solidFill>
          <a:ln w="63500" cap="flat" cmpd="sng" algn="ctr">
            <a:solidFill>
              <a:srgbClr val="00B05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CCAF8818-FA04-4390-BFF6-DF443B3BB281}"/>
              </a:ext>
            </a:extLst>
          </p:cNvPr>
          <p:cNvCxnSpPr>
            <a:cxnSpLocks/>
          </p:cNvCxnSpPr>
          <p:nvPr/>
        </p:nvCxnSpPr>
        <p:spPr bwMode="auto">
          <a:xfrm flipH="1">
            <a:off x="7240249" y="2259490"/>
            <a:ext cx="787643" cy="1967738"/>
          </a:xfrm>
          <a:prstGeom prst="straightConnector1">
            <a:avLst/>
          </a:prstGeom>
          <a:solidFill>
            <a:schemeClr val="accent1"/>
          </a:solidFill>
          <a:ln w="635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289418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24000" y="1124745"/>
            <a:ext cx="6381750" cy="5133975"/>
          </a:xfrm>
          <a:prstGeom prst="rect">
            <a:avLst/>
          </a:prstGeom>
        </p:spPr>
      </p:pic>
      <p:sp>
        <p:nvSpPr>
          <p:cNvPr id="2" name="Title 1"/>
          <p:cNvSpPr>
            <a:spLocks noGrp="1"/>
          </p:cNvSpPr>
          <p:nvPr>
            <p:ph type="title"/>
          </p:nvPr>
        </p:nvSpPr>
        <p:spPr>
          <a:xfrm>
            <a:off x="1991544" y="38620"/>
            <a:ext cx="6408710" cy="716222"/>
          </a:xfrm>
        </p:spPr>
        <p:txBody>
          <a:bodyPr>
            <a:noAutofit/>
          </a:bodyPr>
          <a:lstStyle/>
          <a:p>
            <a:pPr algn="l"/>
            <a:r>
              <a:rPr lang="en-GB" sz="2600" dirty="0">
                <a:solidFill>
                  <a:srgbClr val="C00000"/>
                </a:solidFill>
              </a:rPr>
              <a:t>New global surface flux estimates</a:t>
            </a:r>
          </a:p>
        </p:txBody>
      </p:sp>
      <p:sp>
        <p:nvSpPr>
          <p:cNvPr id="3" name="Content Placeholder 2"/>
          <p:cNvSpPr>
            <a:spLocks noGrp="1"/>
          </p:cNvSpPr>
          <p:nvPr>
            <p:ph idx="1"/>
          </p:nvPr>
        </p:nvSpPr>
        <p:spPr>
          <a:xfrm>
            <a:off x="7680176" y="3998128"/>
            <a:ext cx="2808312" cy="2023160"/>
          </a:xfrm>
        </p:spPr>
        <p:txBody>
          <a:bodyPr/>
          <a:lstStyle/>
          <a:p>
            <a:pPr marL="57150" indent="0">
              <a:spcBef>
                <a:spcPct val="0"/>
              </a:spcBef>
              <a:buNone/>
            </a:pPr>
            <a:r>
              <a:rPr lang="en-GB" sz="1800" dirty="0">
                <a:solidFill>
                  <a:srgbClr val="000000"/>
                </a:solidFill>
              </a:rPr>
              <a:t>Surface energy flux </a:t>
            </a:r>
            <a:r>
              <a:rPr lang="en-GB" sz="1800" dirty="0">
                <a:solidFill>
                  <a:srgbClr val="000000"/>
                </a:solidFill>
                <a:hlinkClick r:id="rId4"/>
              </a:rPr>
              <a:t>dataset</a:t>
            </a:r>
            <a:r>
              <a:rPr lang="en-GB" sz="1800" dirty="0">
                <a:solidFill>
                  <a:srgbClr val="000000"/>
                </a:solidFill>
              </a:rPr>
              <a:t> combines top of atmosphere satellite reconstruction with reanalysis energy transports: </a:t>
            </a:r>
            <a:r>
              <a:rPr lang="en-GB" sz="1800" dirty="0">
                <a:solidFill>
                  <a:srgbClr val="000000"/>
                </a:solidFill>
                <a:hlinkClick r:id="rId5"/>
              </a:rPr>
              <a:t>Liu et al. (2015) JGR</a:t>
            </a:r>
            <a:r>
              <a:rPr lang="en-GB" sz="1800" dirty="0">
                <a:solidFill>
                  <a:srgbClr val="000000"/>
                </a:solidFill>
              </a:rPr>
              <a:t>                      </a:t>
            </a:r>
          </a:p>
        </p:txBody>
      </p:sp>
      <p:sp>
        <p:nvSpPr>
          <p:cNvPr id="12" name="Title 1"/>
          <p:cNvSpPr txBox="1">
            <a:spLocks/>
          </p:cNvSpPr>
          <p:nvPr/>
        </p:nvSpPr>
        <p:spPr>
          <a:xfrm>
            <a:off x="1779874" y="706268"/>
            <a:ext cx="5944350" cy="52220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accent2">
                    <a:lumMod val="50000"/>
                  </a:schemeClr>
                </a:solidFill>
              </a:rPr>
              <a:t>    </a:t>
            </a:r>
            <a:r>
              <a:rPr lang="en-GB" sz="2900" dirty="0"/>
              <a:t>top of atmosphere	  surface </a:t>
            </a:r>
          </a:p>
        </p:txBody>
      </p:sp>
      <p:pic>
        <p:nvPicPr>
          <p:cNvPr id="10" name="Picture 9"/>
          <p:cNvPicPr>
            <a:picLocks noChangeAspect="1"/>
          </p:cNvPicPr>
          <p:nvPr/>
        </p:nvPicPr>
        <p:blipFill>
          <a:blip r:embed="rId6"/>
          <a:stretch>
            <a:fillRect/>
          </a:stretch>
        </p:blipFill>
        <p:spPr>
          <a:xfrm>
            <a:off x="7438753" y="1368876"/>
            <a:ext cx="3610247" cy="2981820"/>
          </a:xfrm>
          <a:prstGeom prst="rect">
            <a:avLst/>
          </a:prstGeom>
        </p:spPr>
      </p:pic>
      <p:sp>
        <p:nvSpPr>
          <p:cNvPr id="13" name="TextBox 12"/>
          <p:cNvSpPr txBox="1"/>
          <p:nvPr/>
        </p:nvSpPr>
        <p:spPr>
          <a:xfrm>
            <a:off x="1779874" y="6165304"/>
            <a:ext cx="7268454" cy="400110"/>
          </a:xfrm>
          <a:prstGeom prst="rect">
            <a:avLst/>
          </a:prstGeom>
          <a:noFill/>
        </p:spPr>
        <p:txBody>
          <a:bodyPr wrap="square" rtlCol="0">
            <a:spAutoFit/>
          </a:bodyPr>
          <a:lstStyle/>
          <a:p>
            <a:pPr algn="l"/>
            <a:r>
              <a:rPr lang="en-GB" sz="2000" dirty="0">
                <a:solidFill>
                  <a:srgbClr val="000000"/>
                </a:solidFill>
                <a:hlinkClick r:id="rId7"/>
              </a:rPr>
              <a:t>Liu et al. (2017) JGR</a:t>
            </a:r>
            <a:r>
              <a:rPr lang="en-GB" sz="2000" dirty="0">
                <a:solidFill>
                  <a:srgbClr val="000000"/>
                </a:solidFill>
              </a:rPr>
              <a:t> Data: </a:t>
            </a:r>
            <a:r>
              <a:rPr lang="en-GB" u="sng" dirty="0">
                <a:hlinkClick r:id="rId8"/>
              </a:rPr>
              <a:t>http://dx.doi.org/10.17864/1947.111</a:t>
            </a:r>
            <a:endParaRPr lang="en-GB" dirty="0">
              <a:solidFill>
                <a:srgbClr val="000000"/>
              </a:solidFill>
            </a:endParaRPr>
          </a:p>
        </p:txBody>
      </p:sp>
      <p:pic>
        <p:nvPicPr>
          <p:cNvPr id="11" name="Picture 10"/>
          <p:cNvPicPr>
            <a:picLocks noChangeAspect="1"/>
          </p:cNvPicPr>
          <p:nvPr/>
        </p:nvPicPr>
        <p:blipFill rotWithShape="1">
          <a:blip r:embed="rId9"/>
          <a:srcRect t="22397" b="12934"/>
          <a:stretch/>
        </p:blipFill>
        <p:spPr>
          <a:xfrm>
            <a:off x="8361909" y="2974814"/>
            <a:ext cx="1357531" cy="360040"/>
          </a:xfrm>
          <a:prstGeom prst="rect">
            <a:avLst/>
          </a:prstGeom>
          <a:effectLst>
            <a:glow rad="127000">
              <a:schemeClr val="accent3"/>
            </a:glow>
          </a:effectLst>
        </p:spPr>
      </p:pic>
      <p:sp>
        <p:nvSpPr>
          <p:cNvPr id="4" name="TextBox 3"/>
          <p:cNvSpPr txBox="1"/>
          <p:nvPr/>
        </p:nvSpPr>
        <p:spPr>
          <a:xfrm>
            <a:off x="8552409" y="1510120"/>
            <a:ext cx="1493291" cy="1046440"/>
          </a:xfrm>
          <a:prstGeom prst="rect">
            <a:avLst/>
          </a:prstGeom>
          <a:noFill/>
        </p:spPr>
        <p:txBody>
          <a:bodyPr wrap="square" rtlCol="0">
            <a:spAutoFit/>
          </a:bodyPr>
          <a:lstStyle/>
          <a:p>
            <a:r>
              <a:rPr lang="en-GB" dirty="0">
                <a:solidFill>
                  <a:schemeClr val="accent1">
                    <a:lumMod val="50000"/>
                  </a:schemeClr>
                </a:solidFill>
              </a:rPr>
              <a:t>ERBS </a:t>
            </a:r>
            <a:r>
              <a:rPr lang="en-GB" dirty="0" smtClean="0">
                <a:solidFill>
                  <a:srgbClr val="FF0000"/>
                </a:solidFill>
              </a:rPr>
              <a:t>CERES</a:t>
            </a:r>
          </a:p>
          <a:p>
            <a:endParaRPr lang="en-GB" dirty="0">
              <a:solidFill>
                <a:srgbClr val="FF0000"/>
              </a:solidFill>
            </a:endParaRPr>
          </a:p>
          <a:p>
            <a:endParaRPr lang="en-GB" sz="800" dirty="0">
              <a:solidFill>
                <a:srgbClr val="FF0000"/>
              </a:solidFill>
            </a:endParaRPr>
          </a:p>
          <a:p>
            <a:r>
              <a:rPr lang="en-GB" dirty="0">
                <a:solidFill>
                  <a:srgbClr val="00B050"/>
                </a:solidFill>
              </a:rPr>
              <a:t>reanalyses</a:t>
            </a:r>
          </a:p>
        </p:txBody>
      </p:sp>
    </p:spTree>
    <p:extLst>
      <p:ext uri="{BB962C8B-B14F-4D97-AF65-F5344CB8AC3E}">
        <p14:creationId xmlns:p14="http://schemas.microsoft.com/office/powerpoint/2010/main" val="173231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80199" y="276225"/>
            <a:ext cx="6173483" cy="6318984"/>
          </a:xfrm>
          <a:prstGeom prst="rect">
            <a:avLst/>
          </a:prstGeom>
        </p:spPr>
      </p:pic>
      <p:sp>
        <p:nvSpPr>
          <p:cNvPr id="5" name="Rectangle 4"/>
          <p:cNvSpPr/>
          <p:nvPr/>
        </p:nvSpPr>
        <p:spPr>
          <a:xfrm>
            <a:off x="7213600" y="362804"/>
            <a:ext cx="4978400" cy="5078313"/>
          </a:xfrm>
          <a:prstGeom prst="rect">
            <a:avLst/>
          </a:prstGeom>
        </p:spPr>
        <p:txBody>
          <a:bodyPr wrap="square">
            <a:spAutoFit/>
          </a:bodyPr>
          <a:lstStyle/>
          <a:p>
            <a:r>
              <a:rPr lang="en-GB" dirty="0">
                <a:solidFill>
                  <a:srgbClr val="000000"/>
                </a:solidFill>
                <a:latin typeface="Times New Roman" panose="02020603050405020304" pitchFamily="18" charset="0"/>
              </a:rPr>
              <a:t>(a) Multiannual mean (2006–2013) northward total meridional ocean heat transports (unit is PW) in Atlantic derived from the updated net DEEPC surface fluxes and observations (symbols, error bars show one standard deviation). The ocean heat storage derived from observational data of </a:t>
            </a:r>
            <a:r>
              <a:rPr lang="en-GB" dirty="0" err="1">
                <a:solidFill>
                  <a:srgbClr val="000000"/>
                </a:solidFill>
                <a:latin typeface="Times New Roman" panose="02020603050405020304" pitchFamily="18" charset="0"/>
              </a:rPr>
              <a:t>Desbruyeres</a:t>
            </a:r>
            <a:r>
              <a:rPr lang="en-GB" dirty="0">
                <a:solidFill>
                  <a:srgbClr val="000000"/>
                </a:solidFill>
                <a:latin typeface="Times New Roman" panose="02020603050405020304" pitchFamily="18" charset="0"/>
              </a:rPr>
              <a:t> et al. [2017] is also taken into account. (b) Northward meridional ocean heat transports at 26</a:t>
            </a:r>
            <a:r>
              <a:rPr lang="en-GB" sz="1100" dirty="0">
                <a:solidFill>
                  <a:srgbClr val="000000"/>
                </a:solidFill>
                <a:latin typeface="Times New Roman" panose="02020603050405020304" pitchFamily="18" charset="0"/>
              </a:rPr>
              <a:t>o</a:t>
            </a:r>
            <a:r>
              <a:rPr lang="en-GB" dirty="0">
                <a:solidFill>
                  <a:srgbClr val="000000"/>
                </a:solidFill>
                <a:latin typeface="Times New Roman" panose="02020603050405020304" pitchFamily="18" charset="0"/>
              </a:rPr>
              <a:t>N of Atlantic from RAPID observations (red) and updated DEEPC net surface fluxes taking into account the ocean heat storage of ORAS4 0-700m (solid black), together with the transports inferred from ERA-Interim model surface fluxes (dashed grey line) and the one with mass corrected atmospheric energy divergences (but no land surface flux adjustment) (solid light grey line). The multiannual mean (April 2004 – March 2014) transports are also displayed in the plot. </a:t>
            </a:r>
            <a:endParaRPr lang="en-GB" dirty="0"/>
          </a:p>
        </p:txBody>
      </p:sp>
    </p:spTree>
    <p:extLst>
      <p:ext uri="{BB962C8B-B14F-4D97-AF65-F5344CB8AC3E}">
        <p14:creationId xmlns:p14="http://schemas.microsoft.com/office/powerpoint/2010/main" val="112392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353314" y="365125"/>
            <a:ext cx="7332617" cy="6279404"/>
          </a:xfrm>
          <a:prstGeom prst="rect">
            <a:avLst/>
          </a:prstGeom>
        </p:spPr>
      </p:pic>
      <p:sp>
        <p:nvSpPr>
          <p:cNvPr id="5" name="Rectangle 4"/>
          <p:cNvSpPr/>
          <p:nvPr/>
        </p:nvSpPr>
        <p:spPr>
          <a:xfrm>
            <a:off x="8170816" y="365125"/>
            <a:ext cx="3667869" cy="3693319"/>
          </a:xfrm>
          <a:prstGeom prst="rect">
            <a:avLst/>
          </a:prstGeom>
        </p:spPr>
        <p:txBody>
          <a:bodyPr wrap="square">
            <a:spAutoFit/>
          </a:bodyPr>
          <a:lstStyle/>
          <a:p>
            <a:r>
              <a:rPr lang="en-GB" dirty="0">
                <a:solidFill>
                  <a:srgbClr val="000000"/>
                </a:solidFill>
                <a:latin typeface="Times New Roman" panose="02020603050405020304" pitchFamily="18" charset="0"/>
              </a:rPr>
              <a:t>(a) Updated observations of energy flows between ocean and land regions in the climate system in </a:t>
            </a:r>
            <a:r>
              <a:rPr lang="en-GB" dirty="0" err="1">
                <a:solidFill>
                  <a:srgbClr val="000000"/>
                </a:solidFill>
                <a:latin typeface="Times New Roman" panose="02020603050405020304" pitchFamily="18" charset="0"/>
              </a:rPr>
              <a:t>petawatts</a:t>
            </a:r>
            <a:r>
              <a:rPr lang="en-GB" dirty="0">
                <a:solidFill>
                  <a:srgbClr val="000000"/>
                </a:solidFill>
                <a:latin typeface="Times New Roman" panose="02020603050405020304" pitchFamily="18" charset="0"/>
              </a:rPr>
              <a:t> (PW) over 2006–2013. TOA radiative flux is from CERES EBAF 4.0 anchored to 0.71 Wm</a:t>
            </a:r>
            <a:r>
              <a:rPr lang="en-GB" sz="1100" dirty="0">
                <a:solidFill>
                  <a:srgbClr val="000000"/>
                </a:solidFill>
                <a:latin typeface="Times New Roman" panose="02020603050405020304" pitchFamily="18" charset="0"/>
              </a:rPr>
              <a:t>-2 </a:t>
            </a:r>
            <a:r>
              <a:rPr lang="en-GB" dirty="0">
                <a:solidFill>
                  <a:srgbClr val="000000"/>
                </a:solidFill>
                <a:latin typeface="Times New Roman" panose="02020603050405020304" pitchFamily="18" charset="0"/>
              </a:rPr>
              <a:t>(0.36 PW) over 2006–2013. (b) Time series of the transport from ocean to land, together with the MEI index which is divided by 10 and shifted up to match the transport. The five year mean transports are displayed at the top. </a:t>
            </a:r>
            <a:endParaRPr lang="en-GB" dirty="0"/>
          </a:p>
        </p:txBody>
      </p:sp>
    </p:spTree>
    <p:extLst>
      <p:ext uri="{BB962C8B-B14F-4D97-AF65-F5344CB8AC3E}">
        <p14:creationId xmlns:p14="http://schemas.microsoft.com/office/powerpoint/2010/main" val="281143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05485" y="270142"/>
            <a:ext cx="8945830" cy="6114515"/>
          </a:xfrm>
          <a:prstGeom prst="rect">
            <a:avLst/>
          </a:prstGeom>
        </p:spPr>
      </p:pic>
      <p:sp>
        <p:nvSpPr>
          <p:cNvPr id="5" name="Rectangle 4"/>
          <p:cNvSpPr/>
          <p:nvPr/>
        </p:nvSpPr>
        <p:spPr>
          <a:xfrm>
            <a:off x="9540214" y="270142"/>
            <a:ext cx="2461285" cy="4247317"/>
          </a:xfrm>
          <a:prstGeom prst="rect">
            <a:avLst/>
          </a:prstGeom>
        </p:spPr>
        <p:txBody>
          <a:bodyPr wrap="square">
            <a:spAutoFit/>
          </a:bodyPr>
          <a:lstStyle/>
          <a:p>
            <a:r>
              <a:rPr lang="en-GB" dirty="0">
                <a:solidFill>
                  <a:srgbClr val="000000"/>
                </a:solidFill>
                <a:latin typeface="Times New Roman" panose="02020603050405020304" pitchFamily="18" charset="0"/>
              </a:rPr>
              <a:t>Time series of global meridional transports at 30</a:t>
            </a:r>
            <a:r>
              <a:rPr lang="en-GB" sz="1100" dirty="0">
                <a:solidFill>
                  <a:srgbClr val="000000"/>
                </a:solidFill>
                <a:latin typeface="Times New Roman" panose="02020603050405020304" pitchFamily="18" charset="0"/>
              </a:rPr>
              <a:t>◦</a:t>
            </a:r>
            <a:r>
              <a:rPr lang="en-GB" dirty="0">
                <a:solidFill>
                  <a:srgbClr val="000000"/>
                </a:solidFill>
                <a:latin typeface="Times New Roman" panose="02020603050405020304" pitchFamily="18" charset="0"/>
              </a:rPr>
              <a:t>N, equator and 30</a:t>
            </a:r>
            <a:r>
              <a:rPr lang="en-GB" sz="1100" dirty="0">
                <a:solidFill>
                  <a:srgbClr val="000000"/>
                </a:solidFill>
                <a:latin typeface="Times New Roman" panose="02020603050405020304" pitchFamily="18" charset="0"/>
              </a:rPr>
              <a:t>◦</a:t>
            </a:r>
            <a:r>
              <a:rPr lang="en-GB" dirty="0">
                <a:solidFill>
                  <a:srgbClr val="000000"/>
                </a:solidFill>
                <a:latin typeface="Times New Roman" panose="02020603050405020304" pitchFamily="18" charset="0"/>
              </a:rPr>
              <a:t>S in ocean (left column) and atmosphere (right column). Contributions of net surface energy flux and heat storage integrated from the north pole to oceanic transport are also plotted. Heat storage contribution and MEI index are all adjusted up and down for clarity. </a:t>
            </a:r>
            <a:endParaRPr lang="en-GB" dirty="0"/>
          </a:p>
        </p:txBody>
      </p:sp>
    </p:spTree>
    <p:extLst>
      <p:ext uri="{BB962C8B-B14F-4D97-AF65-F5344CB8AC3E}">
        <p14:creationId xmlns:p14="http://schemas.microsoft.com/office/powerpoint/2010/main" val="398068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sp>
        <p:nvSpPr>
          <p:cNvPr id="8" name="Title 1"/>
          <p:cNvSpPr txBox="1">
            <a:spLocks/>
          </p:cNvSpPr>
          <p:nvPr/>
        </p:nvSpPr>
        <p:spPr bwMode="auto">
          <a:xfrm>
            <a:off x="2063552" y="368752"/>
            <a:ext cx="5988786"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sz="2800" kern="0" dirty="0"/>
              <a:t>Hemispheric Asymmetry </a:t>
            </a:r>
          </a:p>
          <a:p>
            <a:r>
              <a:rPr lang="en-GB" sz="2800" kern="0" dirty="0"/>
              <a:t>In EARTH’S Energy Budget</a:t>
            </a:r>
            <a:endParaRPr lang="en-GB" sz="2800" kern="0" dirty="0"/>
          </a:p>
        </p:txBody>
      </p:sp>
      <p:sp>
        <p:nvSpPr>
          <p:cNvPr id="10" name="Content Placeholder 2"/>
          <p:cNvSpPr>
            <a:spLocks noGrp="1"/>
          </p:cNvSpPr>
          <p:nvPr>
            <p:ph idx="1"/>
          </p:nvPr>
        </p:nvSpPr>
        <p:spPr>
          <a:xfrm>
            <a:off x="2063552" y="1556876"/>
            <a:ext cx="8165249" cy="2172307"/>
          </a:xfrm>
          <a:solidFill>
            <a:schemeClr val="bg1"/>
          </a:solidFill>
        </p:spPr>
        <p:txBody>
          <a:bodyPr/>
          <a:lstStyle/>
          <a:p>
            <a:pPr>
              <a:buFont typeface="Arial" panose="020B0604020202020204" pitchFamily="34" charset="0"/>
              <a:buChar char="•"/>
            </a:pPr>
            <a:r>
              <a:rPr lang="en-GB" sz="1800" dirty="0"/>
              <a:t>Mean position of the tropical rainy belt in northern hemisphere determined by northward energy transport by ocean e.g</a:t>
            </a:r>
            <a:r>
              <a:rPr lang="en-GB" sz="1800" dirty="0"/>
              <a:t>. </a:t>
            </a:r>
            <a:r>
              <a:rPr lang="fr-FR" sz="1800" dirty="0">
                <a:solidFill>
                  <a:srgbClr val="5B8826"/>
                </a:solidFill>
                <a:hlinkClick r:id="rId2"/>
              </a:rPr>
              <a:t>Frierson et al. (2013) Nature </a:t>
            </a:r>
            <a:r>
              <a:rPr lang="fr-FR" sz="1800" dirty="0" err="1">
                <a:solidFill>
                  <a:srgbClr val="5B8826"/>
                </a:solidFill>
                <a:hlinkClick r:id="rId2"/>
              </a:rPr>
              <a:t>Geosci</a:t>
            </a:r>
            <a:endParaRPr lang="fr-FR" sz="1800" dirty="0">
              <a:solidFill>
                <a:srgbClr val="5B8826"/>
              </a:solidFill>
            </a:endParaRPr>
          </a:p>
          <a:p>
            <a:pPr>
              <a:buFont typeface="Arial" panose="020B0604020202020204" pitchFamily="34" charset="0"/>
              <a:buChar char="•"/>
            </a:pPr>
            <a:endParaRPr lang="fr-FR" sz="1800" dirty="0">
              <a:solidFill>
                <a:srgbClr val="5B8826"/>
              </a:solidFill>
            </a:endParaRPr>
          </a:p>
        </p:txBody>
      </p:sp>
      <p:pic>
        <p:nvPicPr>
          <p:cNvPr id="3" name="Picture 2"/>
          <p:cNvPicPr>
            <a:picLocks noChangeAspect="1"/>
          </p:cNvPicPr>
          <p:nvPr/>
        </p:nvPicPr>
        <p:blipFill rotWithShape="1">
          <a:blip r:embed="rId3"/>
          <a:srcRect t="4020"/>
          <a:stretch/>
        </p:blipFill>
        <p:spPr>
          <a:xfrm>
            <a:off x="2063553" y="2564905"/>
            <a:ext cx="4904007" cy="3438185"/>
          </a:xfrm>
          <a:prstGeom prst="rect">
            <a:avLst/>
          </a:prstGeom>
        </p:spPr>
      </p:pic>
      <p:sp>
        <p:nvSpPr>
          <p:cNvPr id="2" name="Rectangle 1"/>
          <p:cNvSpPr/>
          <p:nvPr/>
        </p:nvSpPr>
        <p:spPr>
          <a:xfrm>
            <a:off x="7002957" y="2780928"/>
            <a:ext cx="3412721" cy="2862322"/>
          </a:xfrm>
          <a:prstGeom prst="rect">
            <a:avLst/>
          </a:prstGeom>
        </p:spPr>
        <p:txBody>
          <a:bodyPr wrap="square">
            <a:spAutoFit/>
          </a:bodyPr>
          <a:lstStyle/>
          <a:p>
            <a:r>
              <a:rPr lang="en-GB" dirty="0">
                <a:sym typeface="Wingdings" panose="05000000000000000000" pitchFamily="2" charset="2"/>
              </a:rPr>
              <a:t>Important to quantify hemispheric energy budget:</a:t>
            </a:r>
          </a:p>
          <a:p>
            <a:endParaRPr lang="en-GB" dirty="0">
              <a:sym typeface="Wingdings" panose="05000000000000000000" pitchFamily="2" charset="2"/>
            </a:endParaRPr>
          </a:p>
          <a:p>
            <a:r>
              <a:rPr lang="en-GB" dirty="0">
                <a:sym typeface="Wingdings" panose="05000000000000000000" pitchFamily="2" charset="2"/>
              </a:rPr>
              <a:t> </a:t>
            </a:r>
            <a:r>
              <a:rPr lang="en-GB" dirty="0"/>
              <a:t>Inferred </a:t>
            </a:r>
            <a:r>
              <a:rPr lang="en-GB" dirty="0"/>
              <a:t>2006-2013 </a:t>
            </a:r>
            <a:r>
              <a:rPr lang="en-GB" dirty="0"/>
              <a:t>cross equatorial energy flux (updated from </a:t>
            </a:r>
            <a:r>
              <a:rPr lang="en-GB" dirty="0">
                <a:hlinkClick r:id="rId4"/>
              </a:rPr>
              <a:t>Liu et al. </a:t>
            </a:r>
            <a:r>
              <a:rPr lang="en-GB" dirty="0">
                <a:hlinkClick r:id="rId4"/>
              </a:rPr>
              <a:t>2017 </a:t>
            </a:r>
            <a:r>
              <a:rPr lang="en-GB" dirty="0"/>
              <a:t>&amp; </a:t>
            </a:r>
            <a:r>
              <a:rPr lang="en-GB" dirty="0">
                <a:hlinkClick r:id="rId5"/>
              </a:rPr>
              <a:t>Loeb et al. (2015) </a:t>
            </a:r>
            <a:r>
              <a:rPr lang="en-GB" dirty="0" err="1">
                <a:hlinkClick r:id="rId5"/>
              </a:rPr>
              <a:t>Clim</a:t>
            </a:r>
            <a:r>
              <a:rPr lang="en-GB" dirty="0">
                <a:hlinkClick r:id="rId5"/>
              </a:rPr>
              <a:t>. </a:t>
            </a:r>
            <a:r>
              <a:rPr lang="en-GB" dirty="0" err="1">
                <a:hlinkClick r:id="rId5"/>
              </a:rPr>
              <a:t>Dyn</a:t>
            </a:r>
            <a:r>
              <a:rPr lang="en-GB" dirty="0">
                <a:hlinkClick r:id="rId5"/>
              </a:rPr>
              <a:t> </a:t>
            </a:r>
            <a:r>
              <a:rPr lang="en-GB" dirty="0"/>
              <a:t>using </a:t>
            </a:r>
            <a:r>
              <a:rPr lang="en-GB" dirty="0"/>
              <a:t>ocean heating </a:t>
            </a:r>
            <a:r>
              <a:rPr lang="en-GB" dirty="0"/>
              <a:t>from </a:t>
            </a:r>
            <a:r>
              <a:rPr lang="en-GB" dirty="0" err="1">
                <a:hlinkClick r:id="rId6"/>
              </a:rPr>
              <a:t>Roemmich</a:t>
            </a:r>
            <a:r>
              <a:rPr lang="en-GB" dirty="0">
                <a:hlinkClick r:id="rId6"/>
              </a:rPr>
              <a:t> </a:t>
            </a:r>
            <a:r>
              <a:rPr lang="en-GB" dirty="0">
                <a:hlinkClick r:id="rId6"/>
              </a:rPr>
              <a:t>et al. (2015) Nature </a:t>
            </a:r>
            <a:r>
              <a:rPr lang="en-GB" dirty="0" err="1">
                <a:hlinkClick r:id="rId6"/>
              </a:rPr>
              <a:t>Clim</a:t>
            </a:r>
            <a:r>
              <a:rPr lang="en-GB" dirty="0"/>
              <a:t> or ORAS4 </a:t>
            </a:r>
            <a:r>
              <a:rPr lang="en-GB" dirty="0"/>
              <a:t>reanalysis </a:t>
            </a:r>
            <a:endParaRPr lang="en-GB" dirty="0"/>
          </a:p>
        </p:txBody>
      </p:sp>
      <p:pic>
        <p:nvPicPr>
          <p:cNvPr id="15" name="Picture 2" descr="NCEO - National Centre for Earth Observ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567" y="420469"/>
            <a:ext cx="1586404" cy="40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02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9" y="1916832"/>
            <a:ext cx="5530665" cy="4220006"/>
          </a:xfrm>
          <a:prstGeom prst="rect">
            <a:avLst/>
          </a:prstGeom>
        </p:spPr>
      </p:pic>
      <p:sp>
        <p:nvSpPr>
          <p:cNvPr id="2" name="Title 1"/>
          <p:cNvSpPr>
            <a:spLocks noGrp="1"/>
          </p:cNvSpPr>
          <p:nvPr>
            <p:ph type="title"/>
          </p:nvPr>
        </p:nvSpPr>
        <p:spPr>
          <a:xfrm>
            <a:off x="1948800" y="584776"/>
            <a:ext cx="8280000" cy="828000"/>
          </a:xfrm>
        </p:spPr>
        <p:txBody>
          <a:bodyPr>
            <a:normAutofit fontScale="90000"/>
          </a:bodyPr>
          <a:lstStyle/>
          <a:p>
            <a:r>
              <a:rPr lang="en-GB" sz="2800" dirty="0"/>
              <a:t>Cross-Equatorial heat </a:t>
            </a:r>
            <a:br>
              <a:rPr lang="en-GB" sz="2800" dirty="0"/>
            </a:br>
            <a:r>
              <a:rPr lang="en-GB" sz="2800" dirty="0"/>
              <a:t>transport</a:t>
            </a:r>
            <a:r>
              <a:rPr lang="en-GB" sz="2800" dirty="0"/>
              <a:t> </a:t>
            </a:r>
            <a:r>
              <a:rPr lang="en-GB" sz="2800" dirty="0"/>
              <a:t>&amp; precipitation bias LINKED</a:t>
            </a:r>
            <a:endParaRPr lang="en-GB" sz="2800" dirty="0"/>
          </a:p>
        </p:txBody>
      </p:sp>
      <p:sp>
        <p:nvSpPr>
          <p:cNvPr id="3" name="Content Placeholder 2"/>
          <p:cNvSpPr>
            <a:spLocks noGrp="1"/>
          </p:cNvSpPr>
          <p:nvPr>
            <p:ph idx="1"/>
          </p:nvPr>
        </p:nvSpPr>
        <p:spPr>
          <a:xfrm>
            <a:off x="7176120" y="2150280"/>
            <a:ext cx="3268704" cy="3753111"/>
          </a:xfrm>
        </p:spPr>
        <p:txBody>
          <a:bodyPr/>
          <a:lstStyle/>
          <a:p>
            <a:pPr marL="0" indent="0">
              <a:buNone/>
            </a:pPr>
            <a:r>
              <a:rPr lang="en-GB" sz="1800" b="1" dirty="0">
                <a:sym typeface="Wingdings" panose="05000000000000000000" pitchFamily="2" charset="2"/>
              </a:rPr>
              <a:t> </a:t>
            </a:r>
            <a:r>
              <a:rPr lang="en-GB" sz="1800" dirty="0">
                <a:sym typeface="Wingdings" panose="05000000000000000000" pitchFamily="2" charset="2"/>
              </a:rPr>
              <a:t>Many climate models simulate incorrect sign of cross equatorial energy flow and northern minus southern hemispheric precipitation </a:t>
            </a:r>
            <a:r>
              <a:rPr lang="en-GB" sz="1800" dirty="0">
                <a:sym typeface="Wingdings" panose="05000000000000000000" pitchFamily="2" charset="2"/>
              </a:rPr>
              <a:t>difference </a:t>
            </a:r>
          </a:p>
          <a:p>
            <a:pPr marL="0" indent="0">
              <a:buNone/>
            </a:pPr>
            <a:r>
              <a:rPr lang="en-GB" sz="1800" dirty="0">
                <a:hlinkClick r:id="rId3"/>
              </a:rPr>
              <a:t>Loeb </a:t>
            </a:r>
            <a:r>
              <a:rPr lang="en-GB" sz="1800" dirty="0">
                <a:hlinkClick r:id="rId3"/>
              </a:rPr>
              <a:t>et al. (2015) </a:t>
            </a:r>
            <a:r>
              <a:rPr lang="en-GB" sz="1800" dirty="0" err="1">
                <a:hlinkClick r:id="rId3"/>
              </a:rPr>
              <a:t>Clim</a:t>
            </a:r>
            <a:r>
              <a:rPr lang="en-GB" sz="1800" dirty="0">
                <a:hlinkClick r:id="rId3"/>
              </a:rPr>
              <a:t>. </a:t>
            </a:r>
            <a:r>
              <a:rPr lang="en-GB" sz="1800" dirty="0" err="1">
                <a:hlinkClick r:id="rId3"/>
              </a:rPr>
              <a:t>Dyn</a:t>
            </a:r>
            <a:endParaRPr lang="en-GB" sz="1800" dirty="0"/>
          </a:p>
          <a:p>
            <a:pPr marL="0" indent="0">
              <a:buNone/>
            </a:pPr>
            <a:r>
              <a:rPr lang="en-GB" sz="1800" dirty="0">
                <a:latin typeface="Calibri" panose="020F0502020204030204" pitchFamily="34" charset="0"/>
              </a:rPr>
              <a:t>A</a:t>
            </a:r>
            <a:r>
              <a:rPr lang="en-GB" sz="1800" dirty="0">
                <a:latin typeface="Calibri" panose="020F0502020204030204" pitchFamily="34" charset="0"/>
              </a:rPr>
              <a:t>lso:</a:t>
            </a:r>
            <a:r>
              <a:rPr lang="en-GB" sz="1800" dirty="0">
                <a:latin typeface="Calibri" panose="020F0502020204030204" pitchFamily="34" charset="0"/>
                <a:hlinkClick r:id="rId4"/>
              </a:rPr>
              <a:t> Haywood et al. (2016) GRL</a:t>
            </a:r>
            <a:endParaRPr lang="en-GB" sz="1800" dirty="0">
              <a:latin typeface="Calibri" panose="020F0502020204030204" pitchFamily="34" charset="0"/>
            </a:endParaRPr>
          </a:p>
          <a:p>
            <a:pPr marL="0" indent="0">
              <a:buNone/>
            </a:pPr>
            <a:r>
              <a:rPr lang="en-GB" sz="1800" dirty="0">
                <a:latin typeface="Calibri" panose="020F0502020204030204" pitchFamily="34" charset="0"/>
                <a:hlinkClick r:id="rId5"/>
              </a:rPr>
              <a:t>Hawcroft et al. (2016) </a:t>
            </a:r>
            <a:r>
              <a:rPr lang="en-GB" sz="1800" dirty="0" err="1">
                <a:latin typeface="Calibri" panose="020F0502020204030204" pitchFamily="34" charset="0"/>
                <a:hlinkClick r:id="rId5"/>
              </a:rPr>
              <a:t>Clim</a:t>
            </a:r>
            <a:r>
              <a:rPr lang="en-GB" sz="1800" dirty="0">
                <a:latin typeface="Calibri" panose="020F0502020204030204" pitchFamily="34" charset="0"/>
                <a:hlinkClick r:id="rId5"/>
              </a:rPr>
              <a:t>. </a:t>
            </a:r>
            <a:r>
              <a:rPr lang="en-GB" sz="1800" dirty="0" err="1">
                <a:latin typeface="Calibri" panose="020F0502020204030204" pitchFamily="34" charset="0"/>
                <a:hlinkClick r:id="rId5"/>
              </a:rPr>
              <a:t>Dyn</a:t>
            </a:r>
            <a:r>
              <a:rPr lang="en-GB" sz="1800" dirty="0">
                <a:latin typeface="Calibri" panose="020F0502020204030204" pitchFamily="34" charset="0"/>
              </a:rPr>
              <a:t>.</a:t>
            </a:r>
            <a:r>
              <a:rPr lang="en-GB" sz="1800" dirty="0"/>
              <a:t>	</a:t>
            </a:r>
            <a:endParaRPr lang="en-GB" sz="1800" dirty="0"/>
          </a:p>
          <a:p>
            <a:r>
              <a:rPr lang="en-GB" sz="1800" dirty="0"/>
              <a:t>Many processes contribute to hemispheric asymmetry…</a:t>
            </a:r>
          </a:p>
        </p:txBody>
      </p:sp>
      <p:sp>
        <p:nvSpPr>
          <p:cNvPr id="4" name="Slide Number Placeholder 3"/>
          <p:cNvSpPr>
            <a:spLocks noGrp="1"/>
          </p:cNvSpPr>
          <p:nvPr>
            <p:ph type="sldNum" sz="quarter" idx="10"/>
          </p:nvPr>
        </p:nvSpPr>
        <p:spPr>
          <a:xfrm>
            <a:off x="9552526" y="6273344"/>
            <a:ext cx="676275" cy="252000"/>
          </a:xfrm>
        </p:spPr>
        <p:txBody>
          <a:bodyPr/>
          <a:lstStyle/>
          <a:p>
            <a:fld id="{DCF6A46F-80AB-49F3-8C7E-9717ED945456}" type="slidenum">
              <a:rPr lang="en-GB" altLang="en-US" smtClean="0"/>
              <a:pPr/>
              <a:t>7</a:t>
            </a:fld>
            <a:endParaRPr lang="en-GB" altLang="en-US"/>
          </a:p>
        </p:txBody>
      </p:sp>
      <p:cxnSp>
        <p:nvCxnSpPr>
          <p:cNvPr id="7" name="Straight Arrow Connector 6"/>
          <p:cNvCxnSpPr/>
          <p:nvPr/>
        </p:nvCxnSpPr>
        <p:spPr bwMode="auto">
          <a:xfrm>
            <a:off x="6337288" y="4077072"/>
            <a:ext cx="0" cy="288032"/>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p:cNvSpPr txBox="1"/>
          <p:nvPr/>
        </p:nvSpPr>
        <p:spPr>
          <a:xfrm>
            <a:off x="6168008" y="4149080"/>
            <a:ext cx="144016" cy="369332"/>
          </a:xfrm>
          <a:prstGeom prst="rect">
            <a:avLst/>
          </a:prstGeom>
          <a:noFill/>
        </p:spPr>
        <p:txBody>
          <a:bodyPr wrap="square" rtlCol="0">
            <a:spAutoFit/>
          </a:bodyPr>
          <a:lstStyle/>
          <a:p>
            <a:r>
              <a:rPr lang="en-GB" dirty="0">
                <a:solidFill>
                  <a:srgbClr val="FF0000"/>
                </a:solidFill>
              </a:rPr>
              <a:t>?</a:t>
            </a:r>
            <a:endParaRPr lang="en-GB" dirty="0">
              <a:solidFill>
                <a:schemeClr val="tx2"/>
              </a:solidFill>
            </a:endParaRPr>
          </a:p>
        </p:txBody>
      </p:sp>
      <p:pic>
        <p:nvPicPr>
          <p:cNvPr id="10" name="Picture 2" descr="NCEO - National Centre for Earth Observ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567" y="420469"/>
            <a:ext cx="1586404" cy="40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49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15035" y="3596030"/>
            <a:ext cx="3991232" cy="3261970"/>
          </a:xfrm>
          <a:prstGeom prst="rect">
            <a:avLst/>
          </a:prstGeom>
        </p:spPr>
      </p:pic>
      <p:sp>
        <p:nvSpPr>
          <p:cNvPr id="2" name="Title 1"/>
          <p:cNvSpPr>
            <a:spLocks noGrp="1"/>
          </p:cNvSpPr>
          <p:nvPr>
            <p:ph type="title"/>
          </p:nvPr>
        </p:nvSpPr>
        <p:spPr>
          <a:xfrm>
            <a:off x="838200" y="365126"/>
            <a:ext cx="7562850" cy="1097780"/>
          </a:xfrm>
        </p:spPr>
        <p:txBody>
          <a:bodyPr>
            <a:normAutofit fontScale="90000"/>
          </a:bodyPr>
          <a:lstStyle/>
          <a:p>
            <a:r>
              <a:rPr lang="en-GB" sz="3200" dirty="0" smtClean="0"/>
              <a:t/>
            </a:r>
            <a:br>
              <a:rPr lang="en-GB" sz="3200" dirty="0" smtClean="0"/>
            </a:br>
            <a:r>
              <a:rPr lang="en-GB" sz="4000" dirty="0" smtClean="0"/>
              <a:t>How do cloud errors contribute to evolving systematic model biases?</a:t>
            </a:r>
            <a:r>
              <a:rPr lang="en-GB" sz="3200" dirty="0"/>
              <a:t/>
            </a:r>
            <a:br>
              <a:rPr lang="en-GB" sz="3200" dirty="0"/>
            </a:br>
            <a:endParaRPr lang="en-GB" sz="2700" dirty="0"/>
          </a:p>
        </p:txBody>
      </p:sp>
      <p:pic>
        <p:nvPicPr>
          <p:cNvPr id="5" name="Picture 4"/>
          <p:cNvPicPr>
            <a:picLocks noChangeAspect="1"/>
          </p:cNvPicPr>
          <p:nvPr/>
        </p:nvPicPr>
        <p:blipFill>
          <a:blip r:embed="rId3"/>
          <a:stretch>
            <a:fillRect/>
          </a:stretch>
        </p:blipFill>
        <p:spPr>
          <a:xfrm>
            <a:off x="3790950" y="1852055"/>
            <a:ext cx="4610100" cy="4839257"/>
          </a:xfrm>
          <a:prstGeom prst="rect">
            <a:avLst/>
          </a:prstGeom>
        </p:spPr>
      </p:pic>
      <p:grpSp>
        <p:nvGrpSpPr>
          <p:cNvPr id="7" name="Group 6"/>
          <p:cNvGrpSpPr/>
          <p:nvPr/>
        </p:nvGrpSpPr>
        <p:grpSpPr>
          <a:xfrm>
            <a:off x="8497844" y="506628"/>
            <a:ext cx="3426426" cy="6184684"/>
            <a:chOff x="8609055" y="203759"/>
            <a:chExt cx="2869857" cy="5237335"/>
          </a:xfrm>
        </p:grpSpPr>
        <p:pic>
          <p:nvPicPr>
            <p:cNvPr id="4" name="Picture 3"/>
            <p:cNvPicPr>
              <a:picLocks noChangeAspect="1"/>
            </p:cNvPicPr>
            <p:nvPr/>
          </p:nvPicPr>
          <p:blipFill rotWithShape="1">
            <a:blip r:embed="rId4"/>
            <a:srcRect b="42140"/>
            <a:stretch/>
          </p:blipFill>
          <p:spPr>
            <a:xfrm>
              <a:off x="8609055" y="203759"/>
              <a:ext cx="2857500" cy="3775118"/>
            </a:xfrm>
            <a:prstGeom prst="rect">
              <a:avLst/>
            </a:prstGeom>
          </p:spPr>
        </p:pic>
        <p:pic>
          <p:nvPicPr>
            <p:cNvPr id="6" name="Picture 5"/>
            <p:cNvPicPr>
              <a:picLocks noChangeAspect="1"/>
            </p:cNvPicPr>
            <p:nvPr/>
          </p:nvPicPr>
          <p:blipFill rotWithShape="1">
            <a:blip r:embed="rId4"/>
            <a:srcRect l="433" t="77115" r="-433" b="-283"/>
            <a:stretch/>
          </p:blipFill>
          <p:spPr>
            <a:xfrm>
              <a:off x="8621412" y="3929449"/>
              <a:ext cx="2857500" cy="1511645"/>
            </a:xfrm>
            <a:prstGeom prst="rect">
              <a:avLst/>
            </a:prstGeom>
          </p:spPr>
        </p:pic>
      </p:grpSp>
      <p:cxnSp>
        <p:nvCxnSpPr>
          <p:cNvPr id="10" name="Straight Arrow Connector 9"/>
          <p:cNvCxnSpPr/>
          <p:nvPr/>
        </p:nvCxnSpPr>
        <p:spPr>
          <a:xfrm flipH="1" flipV="1">
            <a:off x="2298357" y="5798773"/>
            <a:ext cx="1828800" cy="268395"/>
          </a:xfrm>
          <a:prstGeom prst="straightConnector1">
            <a:avLst/>
          </a:prstGeom>
          <a:ln w="508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73112" y="6097860"/>
            <a:ext cx="3245376" cy="369332"/>
          </a:xfrm>
          <a:prstGeom prst="rect">
            <a:avLst/>
          </a:prstGeom>
        </p:spPr>
        <p:txBody>
          <a:bodyPr wrap="none">
            <a:spAutoFit/>
          </a:bodyPr>
          <a:lstStyle/>
          <a:p>
            <a:r>
              <a:rPr lang="en-GB" dirty="0" err="1" smtClean="0">
                <a:hlinkClick r:id="rId5"/>
              </a:rPr>
              <a:t>Hyder</a:t>
            </a:r>
            <a:r>
              <a:rPr lang="en-GB" dirty="0" smtClean="0">
                <a:hlinkClick r:id="rId5"/>
              </a:rPr>
              <a:t> et al. 2018 Nature </a:t>
            </a:r>
            <a:r>
              <a:rPr lang="en-GB" dirty="0" err="1" smtClean="0">
                <a:hlinkClick r:id="rId5"/>
              </a:rPr>
              <a:t>Comms</a:t>
            </a:r>
            <a:endParaRPr lang="en-GB" dirty="0"/>
          </a:p>
        </p:txBody>
      </p:sp>
      <p:sp>
        <p:nvSpPr>
          <p:cNvPr id="12" name="Rectangle 11"/>
          <p:cNvSpPr/>
          <p:nvPr/>
        </p:nvSpPr>
        <p:spPr>
          <a:xfrm>
            <a:off x="314793" y="1726654"/>
            <a:ext cx="3672591" cy="1569660"/>
          </a:xfrm>
          <a:prstGeom prst="rect">
            <a:avLst/>
          </a:prstGeom>
        </p:spPr>
        <p:txBody>
          <a:bodyPr wrap="square">
            <a:spAutoFit/>
          </a:bodyPr>
          <a:lstStyle/>
          <a:p>
            <a:r>
              <a:rPr lang="en-GB" sz="2400" dirty="0" smtClean="0"/>
              <a:t>Combine AMIP/CMIP to understand fast/slow evolution of model biases</a:t>
            </a:r>
          </a:p>
          <a:p>
            <a:r>
              <a:rPr lang="en-GB" sz="2400" dirty="0" smtClean="0"/>
              <a:t>External partner: Met Office</a:t>
            </a:r>
            <a:endParaRPr lang="en-GB" sz="2400" dirty="0"/>
          </a:p>
        </p:txBody>
      </p:sp>
    </p:spTree>
    <p:extLst>
      <p:ext uri="{BB962C8B-B14F-4D97-AF65-F5344CB8AC3E}">
        <p14:creationId xmlns:p14="http://schemas.microsoft.com/office/powerpoint/2010/main" val="1584436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978610" y="-5577"/>
            <a:ext cx="5576469" cy="3694117"/>
          </a:xfrm>
          <a:prstGeom prst="rect">
            <a:avLst/>
          </a:prstGeom>
        </p:spPr>
      </p:pic>
      <p:pic>
        <p:nvPicPr>
          <p:cNvPr id="4" name="Picture 3"/>
          <p:cNvPicPr>
            <a:picLocks noChangeAspect="1"/>
          </p:cNvPicPr>
          <p:nvPr/>
        </p:nvPicPr>
        <p:blipFill rotWithShape="1">
          <a:blip r:embed="rId3"/>
          <a:srcRect b="24837"/>
          <a:stretch/>
        </p:blipFill>
        <p:spPr>
          <a:xfrm>
            <a:off x="0" y="1357897"/>
            <a:ext cx="6159990" cy="4307133"/>
          </a:xfrm>
          <a:prstGeom prst="rect">
            <a:avLst/>
          </a:prstGeom>
        </p:spPr>
      </p:pic>
      <p:pic>
        <p:nvPicPr>
          <p:cNvPr id="6" name="Picture 5"/>
          <p:cNvPicPr>
            <a:picLocks noChangeAspect="1"/>
          </p:cNvPicPr>
          <p:nvPr/>
        </p:nvPicPr>
        <p:blipFill>
          <a:blip r:embed="rId4"/>
          <a:stretch>
            <a:fillRect/>
          </a:stretch>
        </p:blipFill>
        <p:spPr>
          <a:xfrm>
            <a:off x="6159990" y="3138616"/>
            <a:ext cx="5395089" cy="3719384"/>
          </a:xfrm>
          <a:prstGeom prst="rect">
            <a:avLst/>
          </a:prstGeom>
        </p:spPr>
      </p:pic>
      <p:sp>
        <p:nvSpPr>
          <p:cNvPr id="2" name="Title 1"/>
          <p:cNvSpPr>
            <a:spLocks noGrp="1"/>
          </p:cNvSpPr>
          <p:nvPr>
            <p:ph type="title"/>
          </p:nvPr>
        </p:nvSpPr>
        <p:spPr>
          <a:xfrm>
            <a:off x="605481" y="425036"/>
            <a:ext cx="5580820" cy="1396313"/>
          </a:xfrm>
        </p:spPr>
        <p:txBody>
          <a:bodyPr>
            <a:normAutofit fontScale="90000"/>
          </a:bodyPr>
          <a:lstStyle/>
          <a:p>
            <a:r>
              <a:rPr lang="en-GB" sz="3600" dirty="0" smtClean="0"/>
              <a:t>Do models simulate realistic </a:t>
            </a:r>
            <a:r>
              <a:rPr lang="en-GB" sz="3600" dirty="0" err="1" smtClean="0"/>
              <a:t>interannual</a:t>
            </a:r>
            <a:r>
              <a:rPr lang="en-GB" sz="3600" dirty="0" smtClean="0"/>
              <a:t> cloud feedbacks? </a:t>
            </a:r>
            <a:br>
              <a:rPr lang="en-GB" sz="3600" dirty="0" smtClean="0"/>
            </a:br>
            <a:r>
              <a:rPr lang="en-GB" sz="2700" dirty="0" smtClean="0"/>
              <a:t>Evaluating cloud feedback using satellite data (CERES EBAF)</a:t>
            </a:r>
            <a:endParaRPr lang="en-GB" sz="2700" dirty="0"/>
          </a:p>
        </p:txBody>
      </p:sp>
      <p:sp>
        <p:nvSpPr>
          <p:cNvPr id="7" name="TextBox 6"/>
          <p:cNvSpPr txBox="1"/>
          <p:nvPr/>
        </p:nvSpPr>
        <p:spPr>
          <a:xfrm>
            <a:off x="757273" y="5623816"/>
            <a:ext cx="5721178" cy="923330"/>
          </a:xfrm>
          <a:prstGeom prst="rect">
            <a:avLst/>
          </a:prstGeom>
          <a:noFill/>
        </p:spPr>
        <p:txBody>
          <a:bodyPr wrap="square" rtlCol="0">
            <a:spAutoFit/>
          </a:bodyPr>
          <a:lstStyle/>
          <a:p>
            <a:r>
              <a:rPr lang="en-GB" dirty="0" smtClean="0"/>
              <a:t>Collaboration with Norman Loeb (NASA Langley)</a:t>
            </a:r>
          </a:p>
          <a:p>
            <a:endParaRPr lang="en-GB" dirty="0"/>
          </a:p>
          <a:p>
            <a:r>
              <a:rPr lang="en-GB" dirty="0" smtClean="0"/>
              <a:t>External links with Met Office and NASA Langley.</a:t>
            </a:r>
            <a:endParaRPr lang="en-GB" dirty="0"/>
          </a:p>
        </p:txBody>
      </p:sp>
      <p:sp>
        <p:nvSpPr>
          <p:cNvPr id="8" name="TextBox 7"/>
          <p:cNvSpPr txBox="1"/>
          <p:nvPr/>
        </p:nvSpPr>
        <p:spPr>
          <a:xfrm>
            <a:off x="5978610" y="6524366"/>
            <a:ext cx="6213390" cy="369332"/>
          </a:xfrm>
          <a:prstGeom prst="rect">
            <a:avLst/>
          </a:prstGeom>
          <a:noFill/>
        </p:spPr>
        <p:txBody>
          <a:bodyPr wrap="square" rtlCol="0">
            <a:spAutoFit/>
          </a:bodyPr>
          <a:lstStyle/>
          <a:p>
            <a:r>
              <a:rPr lang="en-GB" smtClean="0"/>
              <a:t>TOA </a:t>
            </a:r>
            <a:r>
              <a:rPr lang="en-GB" dirty="0" smtClean="0"/>
              <a:t>RSW 2014-2017 El Nino minus 2000-2014 climatology</a:t>
            </a:r>
            <a:endParaRPr lang="en-GB" dirty="0"/>
          </a:p>
        </p:txBody>
      </p:sp>
      <p:pic>
        <p:nvPicPr>
          <p:cNvPr id="9" name="Picture 8"/>
          <p:cNvPicPr>
            <a:picLocks noChangeAspect="1"/>
          </p:cNvPicPr>
          <p:nvPr/>
        </p:nvPicPr>
        <p:blipFill>
          <a:blip r:embed="rId5"/>
          <a:stretch>
            <a:fillRect/>
          </a:stretch>
        </p:blipFill>
        <p:spPr>
          <a:xfrm rot="16200000">
            <a:off x="8513817" y="3113899"/>
            <a:ext cx="6705600" cy="517833"/>
          </a:xfrm>
          <a:prstGeom prst="rect">
            <a:avLst/>
          </a:prstGeom>
        </p:spPr>
      </p:pic>
      <p:sp>
        <p:nvSpPr>
          <p:cNvPr id="3" name="TextBox 2"/>
          <p:cNvSpPr txBox="1"/>
          <p:nvPr/>
        </p:nvSpPr>
        <p:spPr>
          <a:xfrm>
            <a:off x="1503591" y="4606807"/>
            <a:ext cx="1892300" cy="646331"/>
          </a:xfrm>
          <a:prstGeom prst="rect">
            <a:avLst/>
          </a:prstGeom>
          <a:noFill/>
        </p:spPr>
        <p:txBody>
          <a:bodyPr wrap="square" rtlCol="0">
            <a:spAutoFit/>
          </a:bodyPr>
          <a:lstStyle/>
          <a:p>
            <a:r>
              <a:rPr lang="en-GB" b="1" dirty="0" smtClean="0"/>
              <a:t>CERES</a:t>
            </a:r>
          </a:p>
          <a:p>
            <a:r>
              <a:rPr lang="en-GB" b="1" dirty="0" smtClean="0">
                <a:solidFill>
                  <a:srgbClr val="FF0000"/>
                </a:solidFill>
              </a:rPr>
              <a:t>AMIP</a:t>
            </a:r>
            <a:endParaRPr lang="en-GB" b="1" dirty="0">
              <a:solidFill>
                <a:srgbClr val="FF0000"/>
              </a:solidFill>
            </a:endParaRPr>
          </a:p>
        </p:txBody>
      </p:sp>
    </p:spTree>
    <p:extLst>
      <p:ext uri="{BB962C8B-B14F-4D97-AF65-F5344CB8AC3E}">
        <p14:creationId xmlns:p14="http://schemas.microsoft.com/office/powerpoint/2010/main" val="397734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804</Words>
  <Application>Microsoft Office PowerPoint</Application>
  <PresentationFormat>Widescreen</PresentationFormat>
  <Paragraphs>60</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Effra</vt:lpstr>
      <vt:lpstr>Times New Roman</vt:lpstr>
      <vt:lpstr>Wingdings</vt:lpstr>
      <vt:lpstr>Office Theme</vt:lpstr>
      <vt:lpstr>CURRENT Energy Budget Changes</vt:lpstr>
      <vt:lpstr>New global surface flux estimates</vt:lpstr>
      <vt:lpstr>PowerPoint Presentation</vt:lpstr>
      <vt:lpstr>PowerPoint Presentation</vt:lpstr>
      <vt:lpstr>PowerPoint Presentation</vt:lpstr>
      <vt:lpstr>PowerPoint Presentation</vt:lpstr>
      <vt:lpstr>Cross-Equatorial heat  transport &amp; precipitation bias LINKED</vt:lpstr>
      <vt:lpstr> How do cloud errors contribute to evolving systematic model biases? </vt:lpstr>
      <vt:lpstr>Do models simulate realistic interannual cloud feedbacks?  Evaluating cloud feedback using satellite data (CERES EBAF)</vt:lpstr>
      <vt:lpstr>PowerPoint Presentation</vt:lpstr>
      <vt:lpstr>Cloud-aerosol effects on clouds remain uncertain</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cloud feedback using satellite data</dc:title>
  <dc:creator>Richard Allan</dc:creator>
  <cp:lastModifiedBy>Richard Allan</cp:lastModifiedBy>
  <cp:revision>12</cp:revision>
  <dcterms:created xsi:type="dcterms:W3CDTF">2019-03-26T08:22:42Z</dcterms:created>
  <dcterms:modified xsi:type="dcterms:W3CDTF">2019-06-10T10:47:00Z</dcterms:modified>
</cp:coreProperties>
</file>