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686" r:id="rId3"/>
    <p:sldId id="687" r:id="rId4"/>
    <p:sldId id="691" r:id="rId5"/>
    <p:sldId id="680" r:id="rId6"/>
    <p:sldId id="689" r:id="rId7"/>
    <p:sldId id="688" r:id="rId8"/>
    <p:sldId id="679" r:id="rId9"/>
    <p:sldId id="671" r:id="rId10"/>
    <p:sldId id="685" r:id="rId11"/>
    <p:sldId id="676" r:id="rId12"/>
    <p:sldId id="693" r:id="rId13"/>
    <p:sldId id="677" r:id="rId14"/>
    <p:sldId id="675" r:id="rId15"/>
    <p:sldId id="683" r:id="rId16"/>
    <p:sldId id="692" r:id="rId17"/>
    <p:sldId id="673" r:id="rId18"/>
    <p:sldId id="665" r:id="rId19"/>
  </p:sldIdLst>
  <p:sldSz cx="9144000" cy="6858000" type="screen4x3"/>
  <p:notesSz cx="6781800" cy="9918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4D4D4D"/>
    <a:srgbClr val="000066"/>
    <a:srgbClr val="000099"/>
    <a:srgbClr val="CCFFCC"/>
    <a:srgbClr val="FFFFCC"/>
    <a:srgbClr val="CCFFF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3297" autoAdjust="0"/>
  </p:normalViewPr>
  <p:slideViewPr>
    <p:cSldViewPr>
      <p:cViewPr>
        <p:scale>
          <a:sx n="75" d="100"/>
          <a:sy n="75" d="100"/>
        </p:scale>
        <p:origin x="-372"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10947"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10948"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10949"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83520AFF-3498-45F6-910B-D8F7258B63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3"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7"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BCE22568-6D7F-4FF7-98D6-8A896E60B2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GB" smtClean="0">
                <a:latin typeface="Arial" charset="0"/>
              </a:rPr>
              <a:t>NOTE: if mean Precip rises at same rate as extreme precip, there should not be a contrasting response in wet and dry regions.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GB" smtClean="0">
                <a:latin typeface="Arial" charset="0"/>
              </a:rPr>
              <a:t>Figure 1 | Geographical distribution of trends of extreme precipitation</a:t>
            </a:r>
          </a:p>
          <a:p>
            <a:r>
              <a:rPr lang="en-GB" smtClean="0">
                <a:latin typeface="Arial" charset="0"/>
              </a:rPr>
              <a:t>indices (PI) during 1951–99. a, b, Observations (OBS); c, d, model</a:t>
            </a:r>
          </a:p>
          <a:p>
            <a:r>
              <a:rPr lang="en-GB" smtClean="0">
                <a:latin typeface="Arial" charset="0"/>
              </a:rPr>
              <a:t>simulations with anthropogenic (ANT) forcing; e, f, model simulations with</a:t>
            </a:r>
          </a:p>
          <a:p>
            <a:r>
              <a:rPr lang="en-GB" smtClean="0">
                <a:latin typeface="Arial" charset="0"/>
              </a:rPr>
              <a:t>anthropogenic plus natural (ALL) forcing. For each pair of panels, results are</a:t>
            </a:r>
          </a:p>
          <a:p>
            <a:r>
              <a:rPr lang="en-GB" smtClean="0">
                <a:latin typeface="Arial" charset="0"/>
              </a:rPr>
              <a:t>shown for annual maximum daily (RX1D) and five-day (RX5D) precipitation</a:t>
            </a:r>
          </a:p>
          <a:p>
            <a:r>
              <a:rPr lang="en-GB" smtClean="0">
                <a:latin typeface="Arial" charset="0"/>
              </a:rPr>
              <a:t>amounts. For models, ensemble means of trends from individual simulations</a:t>
            </a:r>
          </a:p>
          <a:p>
            <a:r>
              <a:rPr lang="en-GB" smtClean="0">
                <a:latin typeface="Arial" charset="0"/>
              </a:rPr>
              <a:t>are displayed. Units: per cent probability per year.</a:t>
            </a:r>
          </a:p>
        </p:txBody>
      </p:sp>
      <p:sp>
        <p:nvSpPr>
          <p:cNvPr id="62468" name="Slide Number Placeholder 3"/>
          <p:cNvSpPr txBox="1">
            <a:spLocks noGrp="1"/>
          </p:cNvSpPr>
          <p:nvPr/>
        </p:nvSpPr>
        <p:spPr bwMode="auto">
          <a:xfrm>
            <a:off x="3841750" y="9421813"/>
            <a:ext cx="2938463" cy="495300"/>
          </a:xfrm>
          <a:prstGeom prst="rect">
            <a:avLst/>
          </a:prstGeom>
          <a:noFill/>
          <a:ln w="9525">
            <a:noFill/>
            <a:miter lim="800000"/>
            <a:headEnd/>
            <a:tailEnd/>
          </a:ln>
        </p:spPr>
        <p:txBody>
          <a:bodyPr anchor="b"/>
          <a:lstStyle/>
          <a:p>
            <a:pPr algn="r"/>
            <a:fld id="{DBE59CD0-1545-492D-A5DA-12AAA6BFC592}" type="slidenum">
              <a:rPr lang="en-US" sz="1200"/>
              <a:pPr algn="r"/>
              <a:t>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GB" smtClean="0">
                <a:latin typeface="Arial" charset="0"/>
              </a:rPr>
              <a:t>Both obs and models show enhanced frequency of extreme precipitation with warming over tropical oceans.</a:t>
            </a:r>
          </a:p>
          <a:p>
            <a:r>
              <a:rPr lang="en-GB" smtClean="0">
                <a:latin typeface="Arial" charset="0"/>
              </a:rPr>
              <a:t>The larger observed response requires further scrutiny.</a:t>
            </a:r>
          </a:p>
          <a:p>
            <a:r>
              <a:rPr lang="en-GB" smtClean="0">
                <a:latin typeface="Arial" charset="0"/>
              </a:rPr>
              <a:t>The model response (AMIP3) displays substantial uncertainty relating to contrasting changes in updraft velocity within storms with warming. This requires assessment in CMIP5 model simulations.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r>
              <a:rPr lang="en-GB" smtClean="0">
                <a:latin typeface="Arial" charset="0"/>
              </a:rPr>
              <a:t>Note that the wet getting wetter and dry getting drier signal in the tropics is robust in models. The recently updated GPCP observations (black) show a slightly larger trend in the wet region. The dry region trend is probably spurious before 1988 since microwave data began in 1987.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r>
              <a:rPr lang="en-GB" smtClean="0">
                <a:latin typeface="Arial" charset="0"/>
              </a:rPr>
              <a:t>The main point to note is that models and observations are consistent in showing increases in low level water vapour with warming. Reanalyses such as ERA Interim, which are widely used, are not constrained to balance their energy or water budgets.</a:t>
            </a:r>
          </a:p>
          <a:p>
            <a:r>
              <a:rPr lang="en-GB" smtClean="0">
                <a:latin typeface="Arial" charset="0"/>
              </a:rPr>
              <a:t>For ocean-only satellite datasets I apply ERA Interim for poleward of 50 degrees latitude and for missing/land grid points.</a:t>
            </a:r>
          </a:p>
          <a:p>
            <a:r>
              <a:rPr lang="en-GB" smtClean="0">
                <a:latin typeface="Arial" charset="0"/>
              </a:rPr>
              <a:t>Note that SSM/I F13 2003-2007 CWV = 24.7794 mm; AMSRE 2003-2007 CWV = 24.8850</a:t>
            </a:r>
          </a:p>
        </p:txBody>
      </p:sp>
      <p:sp>
        <p:nvSpPr>
          <p:cNvPr id="41987" name="Slide Number Placeholder 3"/>
          <p:cNvSpPr>
            <a:spLocks noGrp="1"/>
          </p:cNvSpPr>
          <p:nvPr>
            <p:ph type="sldNum" sz="quarter" idx="5"/>
          </p:nvPr>
        </p:nvSpPr>
        <p:spPr>
          <a:noFill/>
        </p:spPr>
        <p:txBody>
          <a:bodyPr/>
          <a:lstStyle/>
          <a:p>
            <a:fld id="{63197156-2A90-4A8B-AEE3-31DE27B0E5E0}" type="slidenum">
              <a:rPr lang="en-US" smtClean="0">
                <a:latin typeface="Arial" charset="0"/>
              </a:rPr>
              <a:pPr/>
              <a:t>12</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GB" smtClean="0">
                <a:latin typeface="Arial" charset="0"/>
              </a:rPr>
              <a:t>We are analysing tropical and global variability and responses of PDFs of precipitation to present day temperature variability.</a:t>
            </a:r>
          </a:p>
          <a:p>
            <a:r>
              <a:rPr lang="en-GB" smtClean="0">
                <a:latin typeface="Arial" charset="0"/>
              </a:rPr>
              <a:t>We have identified two outliers: HOAPS (divided by 3 on plot) data overestimates variability while TRMM 3B42 (widely used) displays spurious variability over the oceans.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r>
              <a:rPr lang="en-GB" smtClean="0">
                <a:latin typeface="Arial" charset="0"/>
              </a:rPr>
              <a:t>We are also interested in calculating observationally based water budgets including moisture transports and P-E and how this relates to ocean salinity observations.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30232E-8B69-4DD0-813B-E296D955BF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E1B91-7478-4953-85CB-35B8E91794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EF2857-B63D-44C8-8F62-002E27D0FB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399"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4"/>
            <a:ext cx="7772399" cy="1500187"/>
          </a:xfrm>
        </p:spPr>
        <p:txBody>
          <a:bodyPr anchor="b"/>
          <a:lstStyle>
            <a:lvl1pPr marL="0" indent="0">
              <a:buNone/>
              <a:defRPr sz="2000">
                <a:solidFill>
                  <a:schemeClr val="tx1">
                    <a:tint val="75000"/>
                  </a:schemeClr>
                </a:solidFill>
              </a:defRPr>
            </a:lvl1pPr>
            <a:lvl2pPr marL="457111" indent="0">
              <a:buNone/>
              <a:defRPr sz="1800">
                <a:solidFill>
                  <a:schemeClr val="tx1">
                    <a:tint val="75000"/>
                  </a:schemeClr>
                </a:solidFill>
              </a:defRPr>
            </a:lvl2pPr>
            <a:lvl3pPr marL="914223" indent="0">
              <a:buNone/>
              <a:defRPr sz="1600">
                <a:solidFill>
                  <a:schemeClr val="tx1">
                    <a:tint val="75000"/>
                  </a:schemeClr>
                </a:solidFill>
              </a:defRPr>
            </a:lvl3pPr>
            <a:lvl4pPr marL="1371333" indent="0">
              <a:buNone/>
              <a:defRPr sz="1400">
                <a:solidFill>
                  <a:schemeClr val="tx1">
                    <a:tint val="75000"/>
                  </a:schemeClr>
                </a:solidFill>
              </a:defRPr>
            </a:lvl4pPr>
            <a:lvl5pPr marL="1828444" indent="0">
              <a:buNone/>
              <a:defRPr sz="1400">
                <a:solidFill>
                  <a:schemeClr val="tx1">
                    <a:tint val="75000"/>
                  </a:schemeClr>
                </a:solidFill>
              </a:defRPr>
            </a:lvl5pPr>
            <a:lvl6pPr marL="2285555" indent="0">
              <a:buNone/>
              <a:defRPr sz="1400">
                <a:solidFill>
                  <a:schemeClr val="tx1">
                    <a:tint val="75000"/>
                  </a:schemeClr>
                </a:solidFill>
              </a:defRPr>
            </a:lvl6pPr>
            <a:lvl7pPr marL="2742667" indent="0">
              <a:buNone/>
              <a:defRPr sz="1400">
                <a:solidFill>
                  <a:schemeClr val="tx1">
                    <a:tint val="75000"/>
                  </a:schemeClr>
                </a:solidFill>
              </a:defRPr>
            </a:lvl7pPr>
            <a:lvl8pPr marL="3199778" indent="0">
              <a:buNone/>
              <a:defRPr sz="1400">
                <a:solidFill>
                  <a:schemeClr val="tx1">
                    <a:tint val="75000"/>
                  </a:schemeClr>
                </a:solidFill>
              </a:defRPr>
            </a:lvl8pPr>
            <a:lvl9pPr marL="36568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85E5A297-70EF-4E60-9974-0BB85A30259F}" type="datetimeFigureOut">
              <a:rPr lang="en-GB"/>
              <a:pPr>
                <a:defRPr/>
              </a:pPr>
              <a:t>25/11/2011</a:t>
            </a:fld>
            <a:endParaRPr lang="en-GB"/>
          </a:p>
        </p:txBody>
      </p:sp>
      <p:sp>
        <p:nvSpPr>
          <p:cNvPr id="5" name="Footer Placeholder 4"/>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9C001DEE-6F56-4174-A677-BA2659C0B4B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78DF6D47-98F3-47E3-B057-2D7F5BBD6B66}" type="datetimeFigureOut">
              <a:rPr lang="en-GB"/>
              <a:pPr>
                <a:defRPr/>
              </a:pPr>
              <a:t>25/11/2011</a:t>
            </a:fld>
            <a:endParaRPr lang="en-GB"/>
          </a:p>
        </p:txBody>
      </p:sp>
      <p:sp>
        <p:nvSpPr>
          <p:cNvPr id="6" name="Footer Placeholder 5"/>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ECD3B0AE-1C8C-45C8-B479-359C13E51348}"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500" b="1"/>
            </a:lvl1pPr>
            <a:lvl2pPr marL="457111" indent="0">
              <a:buNone/>
              <a:defRPr sz="2000" b="1"/>
            </a:lvl2pPr>
            <a:lvl3pPr marL="914223" indent="0">
              <a:buNone/>
              <a:defRPr sz="1800" b="1"/>
            </a:lvl3pPr>
            <a:lvl4pPr marL="1371333" indent="0">
              <a:buNone/>
              <a:defRPr sz="1600" b="1"/>
            </a:lvl4pPr>
            <a:lvl5pPr marL="1828444" indent="0">
              <a:buNone/>
              <a:defRPr sz="1600" b="1"/>
            </a:lvl5pPr>
            <a:lvl6pPr marL="2285555" indent="0">
              <a:buNone/>
              <a:defRPr sz="1600" b="1"/>
            </a:lvl6pPr>
            <a:lvl7pPr marL="2742667" indent="0">
              <a:buNone/>
              <a:defRPr sz="1600" b="1"/>
            </a:lvl7pPr>
            <a:lvl8pPr marL="3199778" indent="0">
              <a:buNone/>
              <a:defRPr sz="1600" b="1"/>
            </a:lvl8pPr>
            <a:lvl9pPr marL="3656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5"/>
            <a:ext cx="4041775" cy="639762"/>
          </a:xfrm>
        </p:spPr>
        <p:txBody>
          <a:bodyPr anchor="b"/>
          <a:lstStyle>
            <a:lvl1pPr marL="0" indent="0">
              <a:buNone/>
              <a:defRPr sz="2500" b="1"/>
            </a:lvl1pPr>
            <a:lvl2pPr marL="457111" indent="0">
              <a:buNone/>
              <a:defRPr sz="2000" b="1"/>
            </a:lvl2pPr>
            <a:lvl3pPr marL="914223" indent="0">
              <a:buNone/>
              <a:defRPr sz="1800" b="1"/>
            </a:lvl3pPr>
            <a:lvl4pPr marL="1371333" indent="0">
              <a:buNone/>
              <a:defRPr sz="1600" b="1"/>
            </a:lvl4pPr>
            <a:lvl5pPr marL="1828444" indent="0">
              <a:buNone/>
              <a:defRPr sz="1600" b="1"/>
            </a:lvl5pPr>
            <a:lvl6pPr marL="2285555" indent="0">
              <a:buNone/>
              <a:defRPr sz="1600" b="1"/>
            </a:lvl6pPr>
            <a:lvl7pPr marL="2742667" indent="0">
              <a:buNone/>
              <a:defRPr sz="1600" b="1"/>
            </a:lvl7pPr>
            <a:lvl8pPr marL="3199778" indent="0">
              <a:buNone/>
              <a:defRPr sz="1600" b="1"/>
            </a:lvl8pPr>
            <a:lvl9pPr marL="3656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041775" cy="3951288"/>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0EE9EC2F-862E-4988-8EDA-016D212281B7}" type="datetimeFigureOut">
              <a:rPr lang="en-GB"/>
              <a:pPr>
                <a:defRPr/>
              </a:pPr>
              <a:t>25/11/2011</a:t>
            </a:fld>
            <a:endParaRPr lang="en-GB"/>
          </a:p>
        </p:txBody>
      </p:sp>
      <p:sp>
        <p:nvSpPr>
          <p:cNvPr id="8" name="Footer Placeholder 7"/>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F91676F0-1BCE-433E-82DD-10590B9622E6}"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757F3BC9-6A48-4CA5-8C0D-2C4F76000A81}" type="datetimeFigureOut">
              <a:rPr lang="en-GB"/>
              <a:pPr>
                <a:defRPr/>
              </a:pPr>
              <a:t>25/11/2011</a:t>
            </a:fld>
            <a:endParaRPr lang="en-GB"/>
          </a:p>
        </p:txBody>
      </p:sp>
      <p:sp>
        <p:nvSpPr>
          <p:cNvPr id="4" name="Footer Placeholder 3"/>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3AE1905F-8D8D-433E-AC4E-F1DF1FAB304D}"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0CDBCF0D-13BB-4DA9-B00D-4E3599AB49CC}" type="datetimeFigureOut">
              <a:rPr lang="en-GB"/>
              <a:pPr>
                <a:defRPr/>
              </a:pPr>
              <a:t>25/11/2011</a:t>
            </a:fld>
            <a:endParaRPr lang="en-GB"/>
          </a:p>
        </p:txBody>
      </p:sp>
      <p:sp>
        <p:nvSpPr>
          <p:cNvPr id="3" name="Footer Placeholder 2"/>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A1C37737-C2FF-4BF1-8647-E65D7D37FEE9}"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1"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49"/>
            <a:ext cx="5111750" cy="5853114"/>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0"/>
            <a:ext cx="3008311" cy="4691063"/>
          </a:xfrm>
        </p:spPr>
        <p:txBody>
          <a:bodyPr/>
          <a:lstStyle>
            <a:lvl1pPr marL="0" indent="0">
              <a:buNone/>
              <a:defRPr sz="1400"/>
            </a:lvl1pPr>
            <a:lvl2pPr marL="457111" indent="0">
              <a:buNone/>
              <a:defRPr sz="1200"/>
            </a:lvl2pPr>
            <a:lvl3pPr marL="914223" indent="0">
              <a:buNone/>
              <a:defRPr sz="1100"/>
            </a:lvl3pPr>
            <a:lvl4pPr marL="1371333" indent="0">
              <a:buNone/>
              <a:defRPr sz="900"/>
            </a:lvl4pPr>
            <a:lvl5pPr marL="1828444" indent="0">
              <a:buNone/>
              <a:defRPr sz="900"/>
            </a:lvl5pPr>
            <a:lvl6pPr marL="2285555" indent="0">
              <a:buNone/>
              <a:defRPr sz="900"/>
            </a:lvl6pPr>
            <a:lvl7pPr marL="2742667" indent="0">
              <a:buNone/>
              <a:defRPr sz="900"/>
            </a:lvl7pPr>
            <a:lvl8pPr marL="3199778" indent="0">
              <a:buNone/>
              <a:defRPr sz="900"/>
            </a:lvl8pPr>
            <a:lvl9pPr marL="3656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C18869D7-3508-4B39-89D5-629C48C916D2}" type="datetimeFigureOut">
              <a:rPr lang="en-GB"/>
              <a:pPr>
                <a:defRPr/>
              </a:pPr>
              <a:t>25/11/2011</a:t>
            </a:fld>
            <a:endParaRPr lang="en-GB"/>
          </a:p>
        </p:txBody>
      </p:sp>
      <p:sp>
        <p:nvSpPr>
          <p:cNvPr id="6" name="Footer Placeholder 5"/>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E0C56A7F-EB9E-4C7D-8DBA-B40F636C9F42}"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9" y="612777"/>
            <a:ext cx="5486400" cy="4114800"/>
          </a:xfrm>
        </p:spPr>
        <p:txBody>
          <a:bodyPr rtlCol="0">
            <a:normAutofit/>
          </a:bodyPr>
          <a:lstStyle>
            <a:lvl1pPr marL="0" indent="0">
              <a:buNone/>
              <a:defRPr sz="3200"/>
            </a:lvl1pPr>
            <a:lvl2pPr marL="457111" indent="0">
              <a:buNone/>
              <a:defRPr sz="2800"/>
            </a:lvl2pPr>
            <a:lvl3pPr marL="914223" indent="0">
              <a:buNone/>
              <a:defRPr sz="2500"/>
            </a:lvl3pPr>
            <a:lvl4pPr marL="1371333" indent="0">
              <a:buNone/>
              <a:defRPr sz="2000"/>
            </a:lvl4pPr>
            <a:lvl5pPr marL="1828444" indent="0">
              <a:buNone/>
              <a:defRPr sz="2000"/>
            </a:lvl5pPr>
            <a:lvl6pPr marL="2285555" indent="0">
              <a:buNone/>
              <a:defRPr sz="2000"/>
            </a:lvl6pPr>
            <a:lvl7pPr marL="2742667" indent="0">
              <a:buNone/>
              <a:defRPr sz="2000"/>
            </a:lvl7pPr>
            <a:lvl8pPr marL="3199778" indent="0">
              <a:buNone/>
              <a:defRPr sz="2000"/>
            </a:lvl8pPr>
            <a:lvl9pPr marL="3656888" indent="0">
              <a:buNone/>
              <a:defRPr sz="2000"/>
            </a:lvl9pPr>
          </a:lstStyle>
          <a:p>
            <a:pPr lvl="0"/>
            <a:endParaRPr lang="en-GB"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111" indent="0">
              <a:buNone/>
              <a:defRPr sz="1200"/>
            </a:lvl2pPr>
            <a:lvl3pPr marL="914223" indent="0">
              <a:buNone/>
              <a:defRPr sz="1100"/>
            </a:lvl3pPr>
            <a:lvl4pPr marL="1371333" indent="0">
              <a:buNone/>
              <a:defRPr sz="900"/>
            </a:lvl4pPr>
            <a:lvl5pPr marL="1828444" indent="0">
              <a:buNone/>
              <a:defRPr sz="900"/>
            </a:lvl5pPr>
            <a:lvl6pPr marL="2285555" indent="0">
              <a:buNone/>
              <a:defRPr sz="900"/>
            </a:lvl6pPr>
            <a:lvl7pPr marL="2742667" indent="0">
              <a:buNone/>
              <a:defRPr sz="900"/>
            </a:lvl7pPr>
            <a:lvl8pPr marL="3199778" indent="0">
              <a:buNone/>
              <a:defRPr sz="900"/>
            </a:lvl8pPr>
            <a:lvl9pPr marL="3656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23CDE9C1-B630-4CFD-AA31-7BD97AF1E0EB}" type="datetimeFigureOut">
              <a:rPr lang="en-GB"/>
              <a:pPr>
                <a:defRPr/>
              </a:pPr>
              <a:t>25/11/2011</a:t>
            </a:fld>
            <a:endParaRPr lang="en-GB"/>
          </a:p>
        </p:txBody>
      </p:sp>
      <p:sp>
        <p:nvSpPr>
          <p:cNvPr id="6" name="Footer Placeholder 5"/>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1FABA3A1-3AA3-4F2A-BD69-DC74E5730CD0}"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2A5371D3-E06E-4455-9727-7807C6C6A592}" type="datetimeFigureOut">
              <a:rPr lang="en-GB"/>
              <a:pPr>
                <a:defRPr/>
              </a:pPr>
              <a:t>25/11/2011</a:t>
            </a:fld>
            <a:endParaRPr lang="en-GB"/>
          </a:p>
        </p:txBody>
      </p:sp>
      <p:sp>
        <p:nvSpPr>
          <p:cNvPr id="5" name="Footer Placeholder 4"/>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E4A6CFCA-845F-4849-9254-E48EBCF45E7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400C4C-9477-4552-B5B0-6D2A00306CB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1" cy="585152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1" y="274641"/>
            <a:ext cx="6019801"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F64D9648-D64F-4EBA-9A24-A4DF4EFE9004}" type="datetimeFigureOut">
              <a:rPr lang="en-GB"/>
              <a:pPr>
                <a:defRPr/>
              </a:pPr>
              <a:t>25/11/2011</a:t>
            </a:fld>
            <a:endParaRPr lang="en-GB"/>
          </a:p>
        </p:txBody>
      </p:sp>
      <p:sp>
        <p:nvSpPr>
          <p:cNvPr id="5" name="Footer Placeholder 4"/>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F905FEDB-EAA4-4832-857F-85850E5200C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1D0C02-B4F5-45EA-9334-BE82B0A588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54C5B0-D610-4DA1-9815-8FE11B150A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6B07A3-C681-49CA-8818-47B65A0128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BAE606-54C3-4FAD-8AD2-7E8799F472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58C389-9A45-4BB5-9F8D-C9AA052E08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58B5BD-6479-4158-A824-F684648CDF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50A3BB-78BA-45D2-800B-9A4B43E0BC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388775DD-17F5-4291-A33A-21E57D1E98E2}" type="slidenum">
              <a:rPr lang="en-US"/>
              <a:pPr>
                <a:defRPr/>
              </a:pPr>
              <a:t>‹#›</a:t>
            </a:fld>
            <a:endParaRPr lang="en-US"/>
          </a:p>
        </p:txBody>
      </p:sp>
      <p:pic>
        <p:nvPicPr>
          <p:cNvPr id="1031" name="Picture 9" descr="Device-white"/>
          <p:cNvPicPr>
            <a:picLocks noChangeAspect="1" noChangeArrowheads="1"/>
          </p:cNvPicPr>
          <p:nvPr userDrawn="1"/>
        </p:nvPicPr>
        <p:blipFill>
          <a:blip r:embed="rId13" cstate="print"/>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latin typeface="Rdg Vesta" pitchFamily="2" charset="0"/>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GB"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22" tIns="45711" rIns="91422" bIns="45711"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60583EC2-5B1F-46FA-A9DE-5A642D94F2B8}" type="datetimeFigureOut">
              <a:rPr lang="en-GB"/>
              <a:pPr>
                <a:defRPr/>
              </a:pPr>
              <a:t>25/11/2011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22" tIns="45711" rIns="91422" bIns="45711"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22" tIns="45711" rIns="91422" bIns="45711"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14BF5228-8753-472E-A82D-227EB4C8B7E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112" indent="-228555"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22" indent="-228555"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33" indent="-228555"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44" indent="-228555"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3" rtl="0" eaLnBrk="1" latinLnBrk="0" hangingPunct="1">
        <a:defRPr sz="1800" kern="1200">
          <a:solidFill>
            <a:schemeClr val="tx1"/>
          </a:solidFill>
          <a:latin typeface="+mn-lt"/>
          <a:ea typeface="+mn-ea"/>
          <a:cs typeface="+mn-cs"/>
        </a:defRPr>
      </a:lvl1pPr>
      <a:lvl2pPr marL="457111" algn="l" defTabSz="914223" rtl="0" eaLnBrk="1" latinLnBrk="0" hangingPunct="1">
        <a:defRPr sz="1800" kern="1200">
          <a:solidFill>
            <a:schemeClr val="tx1"/>
          </a:solidFill>
          <a:latin typeface="+mn-lt"/>
          <a:ea typeface="+mn-ea"/>
          <a:cs typeface="+mn-cs"/>
        </a:defRPr>
      </a:lvl2pPr>
      <a:lvl3pPr marL="914223" algn="l" defTabSz="914223" rtl="0" eaLnBrk="1" latinLnBrk="0" hangingPunct="1">
        <a:defRPr sz="1800" kern="1200">
          <a:solidFill>
            <a:schemeClr val="tx1"/>
          </a:solidFill>
          <a:latin typeface="+mn-lt"/>
          <a:ea typeface="+mn-ea"/>
          <a:cs typeface="+mn-cs"/>
        </a:defRPr>
      </a:lvl3pPr>
      <a:lvl4pPr marL="1371333" algn="l" defTabSz="914223" rtl="0" eaLnBrk="1" latinLnBrk="0" hangingPunct="1">
        <a:defRPr sz="1800" kern="1200">
          <a:solidFill>
            <a:schemeClr val="tx1"/>
          </a:solidFill>
          <a:latin typeface="+mn-lt"/>
          <a:ea typeface="+mn-ea"/>
          <a:cs typeface="+mn-cs"/>
        </a:defRPr>
      </a:lvl4pPr>
      <a:lvl5pPr marL="1828444" algn="l" defTabSz="914223" rtl="0" eaLnBrk="1" latinLnBrk="0" hangingPunct="1">
        <a:defRPr sz="1800" kern="1200">
          <a:solidFill>
            <a:schemeClr val="tx1"/>
          </a:solidFill>
          <a:latin typeface="+mn-lt"/>
          <a:ea typeface="+mn-ea"/>
          <a:cs typeface="+mn-cs"/>
        </a:defRPr>
      </a:lvl5pPr>
      <a:lvl6pPr marL="2285555" algn="l" defTabSz="914223" rtl="0" eaLnBrk="1" latinLnBrk="0" hangingPunct="1">
        <a:defRPr sz="1800" kern="1200">
          <a:solidFill>
            <a:schemeClr val="tx1"/>
          </a:solidFill>
          <a:latin typeface="+mn-lt"/>
          <a:ea typeface="+mn-ea"/>
          <a:cs typeface="+mn-cs"/>
        </a:defRPr>
      </a:lvl6pPr>
      <a:lvl7pPr marL="2742667" algn="l" defTabSz="914223" rtl="0" eaLnBrk="1" latinLnBrk="0" hangingPunct="1">
        <a:defRPr sz="1800" kern="1200">
          <a:solidFill>
            <a:schemeClr val="tx1"/>
          </a:solidFill>
          <a:latin typeface="+mn-lt"/>
          <a:ea typeface="+mn-ea"/>
          <a:cs typeface="+mn-cs"/>
        </a:defRPr>
      </a:lvl7pPr>
      <a:lvl8pPr marL="3199778" algn="l" defTabSz="914223" rtl="0" eaLnBrk="1" latinLnBrk="0" hangingPunct="1">
        <a:defRPr sz="1800" kern="1200">
          <a:solidFill>
            <a:schemeClr val="tx1"/>
          </a:solidFill>
          <a:latin typeface="+mn-lt"/>
          <a:ea typeface="+mn-ea"/>
          <a:cs typeface="+mn-cs"/>
        </a:defRPr>
      </a:lvl8pPr>
      <a:lvl9pPr marL="3656888" algn="l" defTabSz="9142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nature.com/nature/journal/v470/n7334/full/nature09763.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sciencemag.org/content/332/6028/451.full" TargetMode="External"/><Relationship Id="rId2" Type="http://schemas.openxmlformats.org/officeDocument/2006/relationships/hyperlink" Target="http://journals.ametsoc.org/doi/abs/10.1175/2011JCLI3932.1" TargetMode="Externa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274638"/>
            <a:ext cx="6346825" cy="1143000"/>
          </a:xfrm>
        </p:spPr>
        <p:txBody>
          <a:bodyPr/>
          <a:lstStyle/>
          <a:p>
            <a:r>
              <a:rPr lang="en-GB" sz="3200" smtClean="0">
                <a:solidFill>
                  <a:schemeClr val="accent2"/>
                </a:solidFill>
              </a:rPr>
              <a:t>Global hydrological forcing: current understanding</a:t>
            </a:r>
          </a:p>
        </p:txBody>
      </p:sp>
      <p:sp>
        <p:nvSpPr>
          <p:cNvPr id="26626" name="Rectangle 3"/>
          <p:cNvSpPr>
            <a:spLocks noGrp="1" noChangeArrowheads="1"/>
          </p:cNvSpPr>
          <p:nvPr>
            <p:ph type="body" idx="1"/>
          </p:nvPr>
        </p:nvSpPr>
        <p:spPr>
          <a:xfrm>
            <a:off x="457200" y="4797425"/>
            <a:ext cx="8229600" cy="1328738"/>
          </a:xfrm>
        </p:spPr>
        <p:txBody>
          <a:bodyPr/>
          <a:lstStyle/>
          <a:p>
            <a:pPr>
              <a:lnSpc>
                <a:spcPct val="90000"/>
              </a:lnSpc>
            </a:pPr>
            <a:r>
              <a:rPr lang="en-GB" sz="2400" smtClean="0"/>
              <a:t>For more details, see: Andrews et al. (2010) GRL and Ming and Ramaswamy (2010) GRL which build on work by Gregory and Webb (2008) J Clim.</a:t>
            </a:r>
          </a:p>
        </p:txBody>
      </p:sp>
      <p:sp>
        <p:nvSpPr>
          <p:cNvPr id="26627" name="Rectangle 4"/>
          <p:cNvSpPr>
            <a:spLocks noChangeArrowheads="1"/>
          </p:cNvSpPr>
          <p:nvPr/>
        </p:nvSpPr>
        <p:spPr bwMode="auto">
          <a:xfrm>
            <a:off x="3203575" y="2060575"/>
            <a:ext cx="1368425" cy="1368425"/>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26628" name="Rectangle 5"/>
          <p:cNvSpPr>
            <a:spLocks noChangeArrowheads="1"/>
          </p:cNvSpPr>
          <p:nvPr/>
        </p:nvSpPr>
        <p:spPr bwMode="auto">
          <a:xfrm>
            <a:off x="1403350" y="2060575"/>
            <a:ext cx="1368425" cy="1368425"/>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26629" name="Line 7"/>
          <p:cNvSpPr>
            <a:spLocks noChangeShapeType="1"/>
          </p:cNvSpPr>
          <p:nvPr/>
        </p:nvSpPr>
        <p:spPr bwMode="auto">
          <a:xfrm>
            <a:off x="1979613" y="1700213"/>
            <a:ext cx="0" cy="360362"/>
          </a:xfrm>
          <a:prstGeom prst="line">
            <a:avLst/>
          </a:prstGeom>
          <a:noFill/>
          <a:ln w="76200">
            <a:solidFill>
              <a:srgbClr val="FF0000"/>
            </a:solidFill>
            <a:round/>
            <a:headEnd/>
            <a:tailEnd type="triangle" w="med" len="med"/>
          </a:ln>
        </p:spPr>
        <p:txBody>
          <a:bodyPr/>
          <a:lstStyle/>
          <a:p>
            <a:endParaRPr lang="en-US"/>
          </a:p>
        </p:txBody>
      </p:sp>
      <p:sp>
        <p:nvSpPr>
          <p:cNvPr id="26630" name="Line 8"/>
          <p:cNvSpPr>
            <a:spLocks noChangeShapeType="1"/>
          </p:cNvSpPr>
          <p:nvPr/>
        </p:nvSpPr>
        <p:spPr bwMode="auto">
          <a:xfrm>
            <a:off x="1979613" y="3068638"/>
            <a:ext cx="0" cy="360362"/>
          </a:xfrm>
          <a:prstGeom prst="line">
            <a:avLst/>
          </a:prstGeom>
          <a:noFill/>
          <a:ln w="38100">
            <a:solidFill>
              <a:srgbClr val="FF0000"/>
            </a:solidFill>
            <a:round/>
            <a:headEnd/>
            <a:tailEnd type="triangle" w="med" len="med"/>
          </a:ln>
        </p:spPr>
        <p:txBody>
          <a:bodyPr/>
          <a:lstStyle/>
          <a:p>
            <a:endParaRPr lang="en-US"/>
          </a:p>
        </p:txBody>
      </p:sp>
      <p:sp>
        <p:nvSpPr>
          <p:cNvPr id="26631" name="Line 9"/>
          <p:cNvSpPr>
            <a:spLocks noChangeShapeType="1"/>
          </p:cNvSpPr>
          <p:nvPr/>
        </p:nvSpPr>
        <p:spPr bwMode="auto">
          <a:xfrm>
            <a:off x="3851275" y="1700213"/>
            <a:ext cx="0" cy="360362"/>
          </a:xfrm>
          <a:prstGeom prst="line">
            <a:avLst/>
          </a:prstGeom>
          <a:noFill/>
          <a:ln w="76200">
            <a:solidFill>
              <a:srgbClr val="FF0000"/>
            </a:solidFill>
            <a:round/>
            <a:headEnd/>
            <a:tailEnd type="triangle" w="med" len="med"/>
          </a:ln>
        </p:spPr>
        <p:txBody>
          <a:bodyPr/>
          <a:lstStyle/>
          <a:p>
            <a:endParaRPr lang="en-US"/>
          </a:p>
        </p:txBody>
      </p:sp>
      <p:sp>
        <p:nvSpPr>
          <p:cNvPr id="26632" name="Text Box 10"/>
          <p:cNvSpPr txBox="1">
            <a:spLocks noChangeArrowheads="1"/>
          </p:cNvSpPr>
          <p:nvPr/>
        </p:nvSpPr>
        <p:spPr bwMode="auto">
          <a:xfrm>
            <a:off x="3636963" y="3068638"/>
            <a:ext cx="719137" cy="457200"/>
          </a:xfrm>
          <a:prstGeom prst="rect">
            <a:avLst/>
          </a:prstGeom>
          <a:noFill/>
          <a:ln w="9525">
            <a:noFill/>
            <a:miter lim="800000"/>
            <a:headEnd/>
            <a:tailEnd/>
          </a:ln>
        </p:spPr>
        <p:txBody>
          <a:bodyPr>
            <a:spAutoFit/>
          </a:bodyPr>
          <a:lstStyle/>
          <a:p>
            <a:pPr>
              <a:spcBef>
                <a:spcPct val="50000"/>
              </a:spcBef>
            </a:pPr>
            <a:r>
              <a:rPr lang="el-GR" sz="2400">
                <a:cs typeface="Arial" charset="0"/>
              </a:rPr>
              <a:t>Δ</a:t>
            </a:r>
            <a:r>
              <a:rPr lang="en-GB" sz="2400"/>
              <a:t>T</a:t>
            </a:r>
          </a:p>
        </p:txBody>
      </p:sp>
      <p:sp>
        <p:nvSpPr>
          <p:cNvPr id="26633" name="Text Box 11"/>
          <p:cNvSpPr txBox="1">
            <a:spLocks noChangeArrowheads="1"/>
          </p:cNvSpPr>
          <p:nvPr/>
        </p:nvSpPr>
        <p:spPr bwMode="auto">
          <a:xfrm>
            <a:off x="3275013" y="2395538"/>
            <a:ext cx="1296987" cy="457200"/>
          </a:xfrm>
          <a:prstGeom prst="rect">
            <a:avLst/>
          </a:prstGeom>
          <a:noFill/>
          <a:ln w="9525">
            <a:noFill/>
            <a:miter lim="800000"/>
            <a:headEnd/>
            <a:tailEnd/>
          </a:ln>
        </p:spPr>
        <p:txBody>
          <a:bodyPr>
            <a:spAutoFit/>
          </a:bodyPr>
          <a:lstStyle/>
          <a:p>
            <a:pPr>
              <a:spcBef>
                <a:spcPct val="50000"/>
              </a:spcBef>
            </a:pPr>
            <a:r>
              <a:rPr lang="el-GR" sz="2400">
                <a:cs typeface="Arial" charset="0"/>
              </a:rPr>
              <a:t>Δ</a:t>
            </a:r>
            <a:r>
              <a:rPr lang="en-GB" sz="2400"/>
              <a:t>P(</a:t>
            </a:r>
            <a:r>
              <a:rPr lang="el-GR" sz="2400">
                <a:cs typeface="Arial" charset="0"/>
              </a:rPr>
              <a:t>Δ</a:t>
            </a:r>
            <a:r>
              <a:rPr lang="en-GB" sz="2400"/>
              <a:t>T)</a:t>
            </a:r>
          </a:p>
        </p:txBody>
      </p:sp>
      <p:sp>
        <p:nvSpPr>
          <p:cNvPr id="26634" name="Text Box 12"/>
          <p:cNvSpPr txBox="1">
            <a:spLocks noChangeArrowheads="1"/>
          </p:cNvSpPr>
          <p:nvPr/>
        </p:nvSpPr>
        <p:spPr bwMode="auto">
          <a:xfrm>
            <a:off x="1474788" y="2420938"/>
            <a:ext cx="1441450" cy="366712"/>
          </a:xfrm>
          <a:prstGeom prst="rect">
            <a:avLst/>
          </a:prstGeom>
          <a:noFill/>
          <a:ln w="9525">
            <a:noFill/>
            <a:miter lim="800000"/>
            <a:headEnd/>
            <a:tailEnd/>
          </a:ln>
        </p:spPr>
        <p:txBody>
          <a:bodyPr>
            <a:spAutoFit/>
          </a:bodyPr>
          <a:lstStyle/>
          <a:p>
            <a:pPr>
              <a:spcBef>
                <a:spcPct val="50000"/>
              </a:spcBef>
            </a:pPr>
            <a:r>
              <a:rPr lang="el-GR">
                <a:cs typeface="Arial" charset="0"/>
              </a:rPr>
              <a:t>Δ</a:t>
            </a:r>
            <a:r>
              <a:rPr lang="en-GB"/>
              <a:t>P(</a:t>
            </a:r>
            <a:r>
              <a:rPr lang="el-GR" sz="1600">
                <a:cs typeface="Arial" charset="0"/>
              </a:rPr>
              <a:t>Δ</a:t>
            </a:r>
            <a:r>
              <a:rPr lang="en-GB" sz="1600"/>
              <a:t>F-</a:t>
            </a:r>
            <a:r>
              <a:rPr lang="el-GR" sz="1600"/>
              <a:t>Δ</a:t>
            </a:r>
            <a:r>
              <a:rPr lang="en-GB" sz="1600"/>
              <a:t>Fs</a:t>
            </a:r>
            <a:r>
              <a:rPr lang="en-GB"/>
              <a:t>)</a:t>
            </a:r>
          </a:p>
        </p:txBody>
      </p:sp>
      <p:sp>
        <p:nvSpPr>
          <p:cNvPr id="26635" name="Text Box 13"/>
          <p:cNvSpPr txBox="1">
            <a:spLocks noChangeArrowheads="1"/>
          </p:cNvSpPr>
          <p:nvPr/>
        </p:nvSpPr>
        <p:spPr bwMode="auto">
          <a:xfrm>
            <a:off x="971550" y="3500438"/>
            <a:ext cx="2232025" cy="822325"/>
          </a:xfrm>
          <a:prstGeom prst="rect">
            <a:avLst/>
          </a:prstGeom>
          <a:noFill/>
          <a:ln w="9525">
            <a:noFill/>
            <a:miter lim="800000"/>
            <a:headEnd/>
            <a:tailEnd/>
          </a:ln>
        </p:spPr>
        <p:txBody>
          <a:bodyPr>
            <a:spAutoFit/>
          </a:bodyPr>
          <a:lstStyle/>
          <a:p>
            <a:pPr>
              <a:spcBef>
                <a:spcPct val="50000"/>
              </a:spcBef>
            </a:pPr>
            <a:r>
              <a:rPr lang="en-GB" sz="2400">
                <a:solidFill>
                  <a:schemeClr val="accent2"/>
                </a:solidFill>
              </a:rPr>
              <a:t>Fast response to forcing</a:t>
            </a:r>
          </a:p>
        </p:txBody>
      </p:sp>
      <p:sp>
        <p:nvSpPr>
          <p:cNvPr id="26636" name="Text Box 14"/>
          <p:cNvSpPr txBox="1">
            <a:spLocks noChangeArrowheads="1"/>
          </p:cNvSpPr>
          <p:nvPr/>
        </p:nvSpPr>
        <p:spPr bwMode="auto">
          <a:xfrm>
            <a:off x="3132138" y="3500438"/>
            <a:ext cx="2232025" cy="822325"/>
          </a:xfrm>
          <a:prstGeom prst="rect">
            <a:avLst/>
          </a:prstGeom>
          <a:noFill/>
          <a:ln w="9525">
            <a:noFill/>
            <a:miter lim="800000"/>
            <a:headEnd/>
            <a:tailEnd/>
          </a:ln>
        </p:spPr>
        <p:txBody>
          <a:bodyPr>
            <a:spAutoFit/>
          </a:bodyPr>
          <a:lstStyle/>
          <a:p>
            <a:pPr>
              <a:spcBef>
                <a:spcPct val="50000"/>
              </a:spcBef>
            </a:pPr>
            <a:r>
              <a:rPr lang="en-GB" sz="2400">
                <a:solidFill>
                  <a:schemeClr val="accent2"/>
                </a:solidFill>
              </a:rPr>
              <a:t>Slow response to temperature</a:t>
            </a:r>
          </a:p>
        </p:txBody>
      </p:sp>
      <p:sp>
        <p:nvSpPr>
          <p:cNvPr id="26637" name="Rectangle 15"/>
          <p:cNvSpPr>
            <a:spLocks noChangeArrowheads="1"/>
          </p:cNvSpPr>
          <p:nvPr/>
        </p:nvSpPr>
        <p:spPr bwMode="auto">
          <a:xfrm>
            <a:off x="2051050" y="1700213"/>
            <a:ext cx="476250" cy="366712"/>
          </a:xfrm>
          <a:prstGeom prst="rect">
            <a:avLst/>
          </a:prstGeom>
          <a:noFill/>
          <a:ln w="9525">
            <a:noFill/>
            <a:miter lim="800000"/>
            <a:headEnd/>
            <a:tailEnd/>
          </a:ln>
        </p:spPr>
        <p:txBody>
          <a:bodyPr wrap="none">
            <a:spAutoFit/>
          </a:bodyPr>
          <a:lstStyle/>
          <a:p>
            <a:r>
              <a:rPr lang="el-GR">
                <a:solidFill>
                  <a:srgbClr val="FF3300"/>
                </a:solidFill>
              </a:rPr>
              <a:t>Δ</a:t>
            </a:r>
            <a:r>
              <a:rPr lang="en-GB">
                <a:solidFill>
                  <a:srgbClr val="FF3300"/>
                </a:solidFill>
              </a:rPr>
              <a:t>F</a:t>
            </a:r>
          </a:p>
        </p:txBody>
      </p:sp>
      <p:sp>
        <p:nvSpPr>
          <p:cNvPr id="26638" name="Rectangle 16"/>
          <p:cNvSpPr>
            <a:spLocks noChangeArrowheads="1"/>
          </p:cNvSpPr>
          <p:nvPr/>
        </p:nvSpPr>
        <p:spPr bwMode="auto">
          <a:xfrm>
            <a:off x="2051050" y="3068638"/>
            <a:ext cx="590550" cy="366712"/>
          </a:xfrm>
          <a:prstGeom prst="rect">
            <a:avLst/>
          </a:prstGeom>
          <a:noFill/>
          <a:ln w="9525">
            <a:noFill/>
            <a:miter lim="800000"/>
            <a:headEnd/>
            <a:tailEnd/>
          </a:ln>
        </p:spPr>
        <p:txBody>
          <a:bodyPr wrap="none">
            <a:spAutoFit/>
          </a:bodyPr>
          <a:lstStyle/>
          <a:p>
            <a:r>
              <a:rPr lang="el-GR">
                <a:solidFill>
                  <a:srgbClr val="FF3300"/>
                </a:solidFill>
              </a:rPr>
              <a:t>Δ</a:t>
            </a:r>
            <a:r>
              <a:rPr lang="en-GB">
                <a:solidFill>
                  <a:srgbClr val="FF3300"/>
                </a:solidFill>
              </a:rPr>
              <a:t>Fs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1"/>
          <p:cNvSpPr>
            <a:spLocks noGrp="1"/>
          </p:cNvSpPr>
          <p:nvPr>
            <p:ph type="dt" sz="quarter" idx="10"/>
          </p:nvPr>
        </p:nvSpPr>
        <p:spPr>
          <a:noFill/>
        </p:spPr>
        <p:txBody>
          <a:bodyPr/>
          <a:lstStyle/>
          <a:p>
            <a:endParaRPr lang="en-US" smtClean="0">
              <a:latin typeface="Arial" charset="0"/>
            </a:endParaRPr>
          </a:p>
        </p:txBody>
      </p:sp>
      <p:pic>
        <p:nvPicPr>
          <p:cNvPr id="1027" name="Picture 3"/>
          <p:cNvPicPr>
            <a:picLocks noChangeAspect="1" noChangeArrowheads="1"/>
          </p:cNvPicPr>
          <p:nvPr/>
        </p:nvPicPr>
        <p:blipFill>
          <a:blip r:embed="rId2" cstate="print"/>
          <a:srcRect l="10732" t="37652" r="12242"/>
          <a:stretch>
            <a:fillRect/>
          </a:stretch>
        </p:blipFill>
        <p:spPr bwMode="auto">
          <a:xfrm>
            <a:off x="-1" y="260648"/>
            <a:ext cx="5635247" cy="6408712"/>
          </a:xfrm>
          <a:prstGeom prst="rect">
            <a:avLst/>
          </a:prstGeom>
          <a:noFill/>
          <a:ln w="9525">
            <a:noFill/>
            <a:miter lim="800000"/>
            <a:headEnd/>
            <a:tailEnd/>
          </a:ln>
        </p:spPr>
      </p:pic>
      <p:sp>
        <p:nvSpPr>
          <p:cNvPr id="5" name="TextBox 4"/>
          <p:cNvSpPr txBox="1"/>
          <p:nvPr/>
        </p:nvSpPr>
        <p:spPr>
          <a:xfrm>
            <a:off x="5724128" y="836712"/>
            <a:ext cx="3168352" cy="5262979"/>
          </a:xfrm>
          <a:prstGeom prst="rect">
            <a:avLst/>
          </a:prstGeom>
          <a:noFill/>
        </p:spPr>
        <p:txBody>
          <a:bodyPr wrap="square" rtlCol="0">
            <a:spAutoFit/>
          </a:bodyPr>
          <a:lstStyle/>
          <a:p>
            <a:r>
              <a:rPr lang="en-GB" sz="2400" dirty="0" smtClean="0">
                <a:solidFill>
                  <a:schemeClr val="accent2"/>
                </a:solidFill>
              </a:rPr>
              <a:t>Observed Precipitation trend in mm/day per year over the period 1988-2010</a:t>
            </a:r>
          </a:p>
          <a:p>
            <a:endParaRPr lang="en-GB" sz="2400" dirty="0" smtClean="0"/>
          </a:p>
          <a:p>
            <a:r>
              <a:rPr lang="en-GB" sz="2400" b="1" dirty="0" smtClean="0"/>
              <a:t>Top: </a:t>
            </a:r>
            <a:r>
              <a:rPr lang="en-GB" sz="2400" dirty="0" smtClean="0"/>
              <a:t>Trend due to changes in the atmospheric circulation</a:t>
            </a:r>
          </a:p>
          <a:p>
            <a:endParaRPr lang="en-GB" sz="2400" dirty="0" smtClean="0"/>
          </a:p>
          <a:p>
            <a:r>
              <a:rPr lang="en-GB" sz="2400" b="1" dirty="0" smtClean="0"/>
              <a:t>Bottom: </a:t>
            </a:r>
            <a:r>
              <a:rPr lang="en-GB" sz="2400" dirty="0" smtClean="0"/>
              <a:t>Residual trend unrelated to atmospheric circulation changes</a:t>
            </a:r>
            <a:endParaRPr lang="en-GB"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pic>
        <p:nvPicPr>
          <p:cNvPr id="2050" name="Picture 2" descr="FIG01_all_FIG03"/>
          <p:cNvPicPr>
            <a:picLocks noChangeAspect="1" noChangeArrowheads="1"/>
          </p:cNvPicPr>
          <p:nvPr/>
        </p:nvPicPr>
        <p:blipFill>
          <a:blip r:embed="rId2" cstate="print"/>
          <a:srcRect l="34059" b="44948"/>
          <a:stretch>
            <a:fillRect/>
          </a:stretch>
        </p:blipFill>
        <p:spPr bwMode="auto">
          <a:xfrm rot="5400000">
            <a:off x="585566" y="-557432"/>
            <a:ext cx="6423898" cy="7597641"/>
          </a:xfrm>
          <a:prstGeom prst="rect">
            <a:avLst/>
          </a:prstGeom>
          <a:noFill/>
        </p:spPr>
      </p:pic>
      <p:sp>
        <p:nvSpPr>
          <p:cNvPr id="4" name="TextBox 3"/>
          <p:cNvSpPr txBox="1"/>
          <p:nvPr/>
        </p:nvSpPr>
        <p:spPr>
          <a:xfrm>
            <a:off x="5652120" y="2564904"/>
            <a:ext cx="3347864" cy="3416320"/>
          </a:xfrm>
          <a:prstGeom prst="rect">
            <a:avLst/>
          </a:prstGeom>
          <a:noFill/>
        </p:spPr>
        <p:txBody>
          <a:bodyPr wrap="square" rtlCol="0">
            <a:spAutoFit/>
          </a:bodyPr>
          <a:lstStyle/>
          <a:p>
            <a:r>
              <a:rPr lang="en-GB" sz="2400" dirty="0" smtClean="0">
                <a:solidFill>
                  <a:schemeClr val="accent2"/>
                </a:solidFill>
              </a:rPr>
              <a:t> </a:t>
            </a:r>
            <a:r>
              <a:rPr lang="en-GB" sz="2400" dirty="0" err="1" smtClean="0">
                <a:solidFill>
                  <a:schemeClr val="accent2"/>
                </a:solidFill>
              </a:rPr>
              <a:t>Interannual</a:t>
            </a:r>
            <a:r>
              <a:rPr lang="en-GB" sz="2400" dirty="0" smtClean="0">
                <a:solidFill>
                  <a:schemeClr val="accent2"/>
                </a:solidFill>
              </a:rPr>
              <a:t> changes in tropical precipitation (mm/day) in climate models &amp; observations since 1979</a:t>
            </a:r>
          </a:p>
          <a:p>
            <a:endParaRPr lang="en-GB" sz="2400" dirty="0" smtClean="0"/>
          </a:p>
          <a:p>
            <a:r>
              <a:rPr lang="en-GB" sz="2400" b="1" dirty="0" smtClean="0"/>
              <a:t>Top: </a:t>
            </a:r>
            <a:r>
              <a:rPr lang="en-GB" sz="2400" dirty="0" smtClean="0"/>
              <a:t>tropical land</a:t>
            </a:r>
          </a:p>
          <a:p>
            <a:endParaRPr lang="en-GB" sz="2400" dirty="0" smtClean="0"/>
          </a:p>
          <a:p>
            <a:r>
              <a:rPr lang="en-GB" sz="2400" b="1" dirty="0" smtClean="0"/>
              <a:t>Bottom: </a:t>
            </a:r>
            <a:r>
              <a:rPr lang="en-GB" sz="2400" dirty="0" smtClean="0"/>
              <a:t>All tropics</a:t>
            </a:r>
            <a:endParaRPr lang="en-GB"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74638"/>
            <a:ext cx="7315200" cy="1143000"/>
          </a:xfrm>
        </p:spPr>
        <p:txBody>
          <a:bodyPr/>
          <a:lstStyle/>
          <a:p>
            <a:r>
              <a:rPr lang="en-GB" sz="3600" smtClean="0">
                <a:solidFill>
                  <a:srgbClr val="FF3300"/>
                </a:solidFill>
              </a:rPr>
              <a:t>Optional:</a:t>
            </a:r>
            <a:r>
              <a:rPr lang="en-GB" sz="3600" smtClean="0">
                <a:solidFill>
                  <a:schemeClr val="accent2"/>
                </a:solidFill>
              </a:rPr>
              <a:t> Global changes in water vapour</a:t>
            </a:r>
          </a:p>
        </p:txBody>
      </p:sp>
      <p:pic>
        <p:nvPicPr>
          <p:cNvPr id="40962" name="Picture 2"/>
          <p:cNvPicPr>
            <a:picLocks noChangeAspect="1" noChangeArrowheads="1"/>
          </p:cNvPicPr>
          <p:nvPr/>
        </p:nvPicPr>
        <p:blipFill>
          <a:blip r:embed="rId3" cstate="print"/>
          <a:srcRect/>
          <a:stretch>
            <a:fillRect/>
          </a:stretch>
        </p:blipFill>
        <p:spPr bwMode="auto">
          <a:xfrm>
            <a:off x="0" y="1327150"/>
            <a:ext cx="8915400" cy="4640263"/>
          </a:xfrm>
          <a:prstGeom prst="rect">
            <a:avLst/>
          </a:prstGeom>
          <a:noFill/>
          <a:ln w="9525">
            <a:noFill/>
            <a:miter lim="800000"/>
            <a:headEnd/>
            <a:tailEnd/>
          </a:ln>
        </p:spPr>
      </p:pic>
      <p:sp>
        <p:nvSpPr>
          <p:cNvPr id="40963" name="TextBox 5"/>
          <p:cNvSpPr txBox="1">
            <a:spLocks noChangeArrowheads="1"/>
          </p:cNvSpPr>
          <p:nvPr/>
        </p:nvSpPr>
        <p:spPr bwMode="auto">
          <a:xfrm>
            <a:off x="381000" y="6172200"/>
            <a:ext cx="8458200" cy="369888"/>
          </a:xfrm>
          <a:prstGeom prst="rect">
            <a:avLst/>
          </a:prstGeom>
          <a:noFill/>
          <a:ln w="9525">
            <a:noFill/>
            <a:miter lim="800000"/>
            <a:headEnd/>
            <a:tailEnd/>
          </a:ln>
        </p:spPr>
        <p:txBody>
          <a:bodyPr>
            <a:spAutoFit/>
          </a:bodyPr>
          <a:lstStyle/>
          <a:p>
            <a:pPr eaLnBrk="0" hangingPunct="0"/>
            <a:r>
              <a:rPr lang="en-GB"/>
              <a:t>Updated from O’Gorman et al. (2012) submitted; see also John et al. (2009) GRL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algn="l"/>
            <a:r>
              <a:rPr lang="en-GB" sz="3200" smtClean="0">
                <a:solidFill>
                  <a:schemeClr val="accent2"/>
                </a:solidFill>
              </a:rPr>
              <a:t>WP3: Exploiting satellite observations</a:t>
            </a:r>
          </a:p>
        </p:txBody>
      </p:sp>
      <p:sp>
        <p:nvSpPr>
          <p:cNvPr id="43010" name="Rectangle 3"/>
          <p:cNvSpPr>
            <a:spLocks noGrp="1" noChangeArrowheads="1"/>
          </p:cNvSpPr>
          <p:nvPr>
            <p:ph type="body" idx="1"/>
          </p:nvPr>
        </p:nvSpPr>
        <p:spPr/>
        <p:txBody>
          <a:bodyPr/>
          <a:lstStyle/>
          <a:p>
            <a:r>
              <a:rPr lang="en-GB" sz="2400" smtClean="0"/>
              <a:t>We are currently assessing and exploiting satellite and gauge-based estimates of precipitation</a:t>
            </a:r>
          </a:p>
        </p:txBody>
      </p:sp>
      <p:pic>
        <p:nvPicPr>
          <p:cNvPr id="43011" name="Picture 4"/>
          <p:cNvPicPr>
            <a:picLocks noChangeAspect="1" noChangeArrowheads="1"/>
          </p:cNvPicPr>
          <p:nvPr/>
        </p:nvPicPr>
        <p:blipFill>
          <a:blip r:embed="rId3" cstate="print"/>
          <a:srcRect t="31696"/>
          <a:stretch>
            <a:fillRect/>
          </a:stretch>
        </p:blipFill>
        <p:spPr bwMode="auto">
          <a:xfrm>
            <a:off x="0" y="2570163"/>
            <a:ext cx="9144000" cy="4287837"/>
          </a:xfrm>
          <a:prstGeom prst="rect">
            <a:avLst/>
          </a:prstGeom>
          <a:noFill/>
          <a:ln w="9525">
            <a:noFill/>
            <a:miter lim="800000"/>
            <a:headEnd/>
            <a:tailEnd/>
          </a:ln>
        </p:spPr>
      </p:pic>
      <p:sp>
        <p:nvSpPr>
          <p:cNvPr id="43012" name="Text Box 5"/>
          <p:cNvSpPr txBox="1">
            <a:spLocks noChangeArrowheads="1"/>
          </p:cNvSpPr>
          <p:nvPr/>
        </p:nvSpPr>
        <p:spPr bwMode="auto">
          <a:xfrm>
            <a:off x="6629400" y="5943600"/>
            <a:ext cx="2286000" cy="641350"/>
          </a:xfrm>
          <a:prstGeom prst="rect">
            <a:avLst/>
          </a:prstGeom>
          <a:noFill/>
          <a:ln w="9525">
            <a:noFill/>
            <a:miter lim="800000"/>
            <a:headEnd/>
            <a:tailEnd/>
          </a:ln>
        </p:spPr>
        <p:txBody>
          <a:bodyPr>
            <a:spAutoFit/>
          </a:bodyPr>
          <a:lstStyle/>
          <a:p>
            <a:pPr eaLnBrk="0" hangingPunct="0">
              <a:spcBef>
                <a:spcPct val="50000"/>
              </a:spcBef>
            </a:pPr>
            <a:r>
              <a:rPr lang="en-GB"/>
              <a:t>Liu and Allan (2011) submitted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p:txBody>
          <a:bodyPr/>
          <a:lstStyle/>
          <a:p>
            <a:endParaRPr lang="en-GB" smtClean="0"/>
          </a:p>
        </p:txBody>
      </p:sp>
      <p:sp>
        <p:nvSpPr>
          <p:cNvPr id="45058" name="Date Placeholder 3"/>
          <p:cNvSpPr>
            <a:spLocks noGrp="1"/>
          </p:cNvSpPr>
          <p:nvPr>
            <p:ph type="dt" sz="quarter" idx="10"/>
          </p:nvPr>
        </p:nvSpPr>
        <p:spPr>
          <a:noFill/>
        </p:spPr>
        <p:txBody>
          <a:bodyPr/>
          <a:lstStyle/>
          <a:p>
            <a:endParaRPr lang="en-US" smtClean="0">
              <a:latin typeface="Arial" charset="0"/>
            </a:endParaRPr>
          </a:p>
        </p:txBody>
      </p:sp>
      <p:pic>
        <p:nvPicPr>
          <p:cNvPr id="45059" name="Picture 2" descr="FIG01_all_new_FIG02"/>
          <p:cNvPicPr>
            <a:picLocks noChangeAspect="1" noChangeArrowheads="1"/>
          </p:cNvPicPr>
          <p:nvPr/>
        </p:nvPicPr>
        <p:blipFill>
          <a:blip r:embed="rId2" cstate="print"/>
          <a:srcRect t="29048"/>
          <a:stretch>
            <a:fillRect/>
          </a:stretch>
        </p:blipFill>
        <p:spPr bwMode="auto">
          <a:xfrm>
            <a:off x="98425" y="838200"/>
            <a:ext cx="9045575" cy="5715000"/>
          </a:xfrm>
          <a:prstGeom prst="rect">
            <a:avLst/>
          </a:prstGeom>
          <a:noFill/>
          <a:ln w="9525">
            <a:noFill/>
            <a:miter lim="800000"/>
            <a:headEnd/>
            <a:tailEnd/>
          </a:ln>
        </p:spPr>
      </p:pic>
      <p:sp>
        <p:nvSpPr>
          <p:cNvPr id="45060" name="Title 1"/>
          <p:cNvSpPr>
            <a:spLocks noGrp="1"/>
          </p:cNvSpPr>
          <p:nvPr>
            <p:ph type="title"/>
          </p:nvPr>
        </p:nvSpPr>
        <p:spPr>
          <a:xfrm>
            <a:off x="533400" y="381000"/>
            <a:ext cx="6858000" cy="715963"/>
          </a:xfrm>
          <a:solidFill>
            <a:schemeClr val="bg1"/>
          </a:solidFill>
        </p:spPr>
        <p:txBody>
          <a:bodyPr/>
          <a:lstStyle/>
          <a:p>
            <a:r>
              <a:rPr lang="en-GB" sz="3200" smtClean="0"/>
              <a:t>WP3: CMIP5 comparisons</a:t>
            </a:r>
          </a:p>
        </p:txBody>
      </p:sp>
      <p:sp>
        <p:nvSpPr>
          <p:cNvPr id="45061" name="TextBox 4"/>
          <p:cNvSpPr txBox="1">
            <a:spLocks noChangeArrowheads="1"/>
          </p:cNvSpPr>
          <p:nvPr/>
        </p:nvSpPr>
        <p:spPr bwMode="auto">
          <a:xfrm>
            <a:off x="7010400" y="6400800"/>
            <a:ext cx="2057400" cy="369888"/>
          </a:xfrm>
          <a:prstGeom prst="rect">
            <a:avLst/>
          </a:prstGeom>
          <a:noFill/>
          <a:ln w="9525">
            <a:noFill/>
            <a:miter lim="800000"/>
            <a:headEnd/>
            <a:tailEnd/>
          </a:ln>
        </p:spPr>
        <p:txBody>
          <a:bodyPr>
            <a:spAutoFit/>
          </a:bodyPr>
          <a:lstStyle/>
          <a:p>
            <a:pPr eaLnBrk="0" hangingPunct="0"/>
            <a:r>
              <a:rPr lang="en-GB"/>
              <a:t>Chunlei Liu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1"/>
          <p:cNvSpPr txBox="1">
            <a:spLocks noGrp="1"/>
          </p:cNvSpPr>
          <p:nvPr/>
        </p:nvSpPr>
        <p:spPr bwMode="auto">
          <a:xfrm>
            <a:off x="457200" y="6245225"/>
            <a:ext cx="2133600" cy="476250"/>
          </a:xfrm>
          <a:prstGeom prst="rect">
            <a:avLst/>
          </a:prstGeom>
          <a:noFill/>
          <a:ln w="9525">
            <a:noFill/>
            <a:miter lim="800000"/>
            <a:headEnd/>
            <a:tailEnd/>
          </a:ln>
        </p:spPr>
        <p:txBody>
          <a:bodyPr/>
          <a:lstStyle/>
          <a:p>
            <a:endParaRPr lang="en-GB" sz="1400"/>
          </a:p>
        </p:txBody>
      </p:sp>
      <p:pic>
        <p:nvPicPr>
          <p:cNvPr id="65539" name="Picture 2" descr="FIG01_ts_75per"/>
          <p:cNvPicPr>
            <a:picLocks noChangeAspect="1" noChangeArrowheads="1"/>
          </p:cNvPicPr>
          <p:nvPr/>
        </p:nvPicPr>
        <p:blipFill>
          <a:blip r:embed="rId2" cstate="print"/>
          <a:srcRect/>
          <a:stretch>
            <a:fillRect/>
          </a:stretch>
        </p:blipFill>
        <p:spPr bwMode="auto">
          <a:xfrm>
            <a:off x="0" y="371475"/>
            <a:ext cx="9144000" cy="6486525"/>
          </a:xfrm>
          <a:prstGeom prst="rect">
            <a:avLst/>
          </a:prstGeom>
          <a:noFill/>
          <a:ln w="9525">
            <a:noFill/>
            <a:miter lim="800000"/>
            <a:headEnd/>
            <a:tailEnd/>
          </a:ln>
        </p:spPr>
      </p:pic>
      <p:sp>
        <p:nvSpPr>
          <p:cNvPr id="65540" name="TextBox 2"/>
          <p:cNvSpPr txBox="1">
            <a:spLocks noChangeArrowheads="1"/>
          </p:cNvSpPr>
          <p:nvPr/>
        </p:nvSpPr>
        <p:spPr bwMode="auto">
          <a:xfrm>
            <a:off x="1447800" y="523875"/>
            <a:ext cx="2743200" cy="381000"/>
          </a:xfrm>
          <a:prstGeom prst="rect">
            <a:avLst/>
          </a:prstGeom>
          <a:noFill/>
          <a:ln w="9525">
            <a:noFill/>
            <a:miter lim="800000"/>
            <a:headEnd/>
            <a:tailEnd/>
          </a:ln>
        </p:spPr>
        <p:txBody>
          <a:bodyPr>
            <a:spAutoFit/>
          </a:bodyPr>
          <a:lstStyle/>
          <a:p>
            <a:pPr eaLnBrk="0" hangingPunct="0"/>
            <a:r>
              <a:rPr lang="en-GB"/>
              <a:t>dP</a:t>
            </a:r>
            <a:r>
              <a:rPr lang="en-GB" baseline="-25000"/>
              <a:t>%</a:t>
            </a:r>
            <a:r>
              <a:rPr lang="en-GB"/>
              <a:t>/dTs</a:t>
            </a:r>
          </a:p>
        </p:txBody>
      </p:sp>
      <p:sp>
        <p:nvSpPr>
          <p:cNvPr id="65541" name="TextBox 4"/>
          <p:cNvSpPr txBox="1">
            <a:spLocks noChangeArrowheads="1"/>
          </p:cNvSpPr>
          <p:nvPr/>
        </p:nvSpPr>
        <p:spPr bwMode="auto">
          <a:xfrm>
            <a:off x="1447800" y="3571875"/>
            <a:ext cx="2743200" cy="381000"/>
          </a:xfrm>
          <a:prstGeom prst="rect">
            <a:avLst/>
          </a:prstGeom>
          <a:noFill/>
          <a:ln w="9525">
            <a:noFill/>
            <a:miter lim="800000"/>
            <a:headEnd/>
            <a:tailEnd/>
          </a:ln>
        </p:spPr>
        <p:txBody>
          <a:bodyPr>
            <a:spAutoFit/>
          </a:bodyPr>
          <a:lstStyle/>
          <a:p>
            <a:pPr eaLnBrk="0" hangingPunct="0"/>
            <a:r>
              <a:rPr lang="en-GB"/>
              <a:t>P</a:t>
            </a:r>
            <a:r>
              <a:rPr lang="en-GB" baseline="-25000"/>
              <a:t>%</a:t>
            </a:r>
            <a:r>
              <a:rPr lang="en-GB"/>
              <a:t> trend</a:t>
            </a:r>
          </a:p>
        </p:txBody>
      </p:sp>
      <p:sp>
        <p:nvSpPr>
          <p:cNvPr id="65542" name="TextBox 3"/>
          <p:cNvSpPr txBox="1">
            <a:spLocks noChangeArrowheads="1"/>
          </p:cNvSpPr>
          <p:nvPr/>
        </p:nvSpPr>
        <p:spPr bwMode="auto">
          <a:xfrm>
            <a:off x="2819400" y="192088"/>
            <a:ext cx="6172200" cy="522287"/>
          </a:xfrm>
          <a:prstGeom prst="rect">
            <a:avLst/>
          </a:prstGeom>
          <a:solidFill>
            <a:schemeClr val="bg1"/>
          </a:solidFill>
          <a:ln w="9525">
            <a:noFill/>
            <a:miter lim="800000"/>
            <a:headEnd/>
            <a:tailEnd/>
          </a:ln>
        </p:spPr>
        <p:txBody>
          <a:bodyPr>
            <a:spAutoFit/>
          </a:bodyPr>
          <a:lstStyle/>
          <a:p>
            <a:pPr eaLnBrk="0" hangingPunct="0"/>
            <a:r>
              <a:rPr lang="en-GB" sz="2800"/>
              <a:t>GPCP vs CMIP5 models</a:t>
            </a:r>
          </a:p>
        </p:txBody>
      </p:sp>
      <p:sp>
        <p:nvSpPr>
          <p:cNvPr id="65543" name="TextBox 5"/>
          <p:cNvSpPr txBox="1">
            <a:spLocks noChangeArrowheads="1"/>
          </p:cNvSpPr>
          <p:nvPr/>
        </p:nvSpPr>
        <p:spPr bwMode="auto">
          <a:xfrm>
            <a:off x="4876800" y="3505200"/>
            <a:ext cx="3657600" cy="369888"/>
          </a:xfrm>
          <a:prstGeom prst="rect">
            <a:avLst/>
          </a:prstGeom>
          <a:noFill/>
          <a:ln w="9525">
            <a:noFill/>
            <a:miter lim="800000"/>
            <a:headEnd/>
            <a:tailEnd/>
          </a:ln>
        </p:spPr>
        <p:txBody>
          <a:bodyPr>
            <a:spAutoFit/>
          </a:bodyPr>
          <a:lstStyle/>
          <a:p>
            <a:pPr eaLnBrk="0" hangingPunct="0"/>
            <a:r>
              <a:rPr lang="en-GB"/>
              <a:t>Wettest 30% of tropical gridpoints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6200" y="152400"/>
            <a:ext cx="7391400" cy="868363"/>
          </a:xfrm>
        </p:spPr>
        <p:txBody>
          <a:bodyPr/>
          <a:lstStyle/>
          <a:p>
            <a:r>
              <a:rPr lang="en-GB" sz="2800" smtClean="0">
                <a:solidFill>
                  <a:schemeClr val="accent2"/>
                </a:solidFill>
              </a:rPr>
              <a:t>Simulated/observed precipitation fingerprints</a:t>
            </a:r>
          </a:p>
        </p:txBody>
      </p:sp>
      <p:grpSp>
        <p:nvGrpSpPr>
          <p:cNvPr id="46082" name="Group 6"/>
          <p:cNvGrpSpPr>
            <a:grpSpLocks/>
          </p:cNvGrpSpPr>
          <p:nvPr/>
        </p:nvGrpSpPr>
        <p:grpSpPr bwMode="auto">
          <a:xfrm>
            <a:off x="0" y="4129088"/>
            <a:ext cx="9144000" cy="2805112"/>
            <a:chOff x="0" y="1641"/>
            <a:chExt cx="5760" cy="1767"/>
          </a:xfrm>
        </p:grpSpPr>
        <p:pic>
          <p:nvPicPr>
            <p:cNvPr id="46093" name="Picture 4"/>
            <p:cNvPicPr>
              <a:picLocks noChangeAspect="1" noChangeArrowheads="1"/>
            </p:cNvPicPr>
            <p:nvPr/>
          </p:nvPicPr>
          <p:blipFill>
            <a:blip r:embed="rId2" cstate="print"/>
            <a:srcRect/>
            <a:stretch>
              <a:fillRect/>
            </a:stretch>
          </p:blipFill>
          <p:spPr bwMode="auto">
            <a:xfrm>
              <a:off x="0" y="1641"/>
              <a:ext cx="5760" cy="1197"/>
            </a:xfrm>
            <a:prstGeom prst="rect">
              <a:avLst/>
            </a:prstGeom>
            <a:noFill/>
            <a:ln w="9525">
              <a:noFill/>
              <a:miter lim="800000"/>
              <a:headEnd/>
              <a:tailEnd/>
            </a:ln>
          </p:spPr>
        </p:pic>
        <p:pic>
          <p:nvPicPr>
            <p:cNvPr id="46094" name="Picture 5"/>
            <p:cNvPicPr>
              <a:picLocks noChangeAspect="1" noChangeArrowheads="1"/>
            </p:cNvPicPr>
            <p:nvPr/>
          </p:nvPicPr>
          <p:blipFill>
            <a:blip r:embed="rId3" cstate="print"/>
            <a:srcRect/>
            <a:stretch>
              <a:fillRect/>
            </a:stretch>
          </p:blipFill>
          <p:spPr bwMode="auto">
            <a:xfrm>
              <a:off x="96" y="2851"/>
              <a:ext cx="5664" cy="557"/>
            </a:xfrm>
            <a:prstGeom prst="rect">
              <a:avLst/>
            </a:prstGeom>
            <a:noFill/>
            <a:ln w="9525">
              <a:noFill/>
              <a:miter lim="800000"/>
              <a:headEnd/>
              <a:tailEnd/>
            </a:ln>
          </p:spPr>
        </p:pic>
      </p:grpSp>
      <p:sp>
        <p:nvSpPr>
          <p:cNvPr id="46083" name="Text Box 10"/>
          <p:cNvSpPr txBox="1">
            <a:spLocks noChangeArrowheads="1"/>
          </p:cNvSpPr>
          <p:nvPr/>
        </p:nvSpPr>
        <p:spPr bwMode="auto">
          <a:xfrm rot="-5400000">
            <a:off x="-812006" y="5055394"/>
            <a:ext cx="1897062" cy="336550"/>
          </a:xfrm>
          <a:prstGeom prst="rect">
            <a:avLst/>
          </a:prstGeom>
          <a:noFill/>
          <a:ln w="9525">
            <a:noFill/>
            <a:miter lim="800000"/>
            <a:headEnd/>
            <a:tailEnd/>
          </a:ln>
        </p:spPr>
        <p:txBody>
          <a:bodyPr>
            <a:spAutoFit/>
          </a:bodyPr>
          <a:lstStyle/>
          <a:p>
            <a:pPr eaLnBrk="0" hangingPunct="0">
              <a:spcBef>
                <a:spcPct val="50000"/>
              </a:spcBef>
            </a:pPr>
            <a:r>
              <a:rPr lang="en-GB" sz="1600"/>
              <a:t>Stronger ascent </a:t>
            </a:r>
            <a:r>
              <a:rPr lang="en-GB" sz="1600">
                <a:sym typeface="Wingdings" pitchFamily="2" charset="2"/>
              </a:rPr>
              <a:t></a:t>
            </a:r>
            <a:endParaRPr lang="en-GB" sz="1600"/>
          </a:p>
        </p:txBody>
      </p:sp>
      <p:grpSp>
        <p:nvGrpSpPr>
          <p:cNvPr id="46084" name="Group 14"/>
          <p:cNvGrpSpPr>
            <a:grpSpLocks/>
          </p:cNvGrpSpPr>
          <p:nvPr/>
        </p:nvGrpSpPr>
        <p:grpSpPr bwMode="auto">
          <a:xfrm>
            <a:off x="3902075" y="1050925"/>
            <a:ext cx="4948238" cy="3063875"/>
            <a:chOff x="2458" y="528"/>
            <a:chExt cx="3117" cy="1930"/>
          </a:xfrm>
        </p:grpSpPr>
        <p:grpSp>
          <p:nvGrpSpPr>
            <p:cNvPr id="46088" name="Group 12"/>
            <p:cNvGrpSpPr>
              <a:grpSpLocks/>
            </p:cNvGrpSpPr>
            <p:nvPr/>
          </p:nvGrpSpPr>
          <p:grpSpPr bwMode="auto">
            <a:xfrm>
              <a:off x="2458" y="720"/>
              <a:ext cx="3117" cy="1738"/>
              <a:chOff x="2458" y="720"/>
              <a:chExt cx="3117" cy="1738"/>
            </a:xfrm>
          </p:grpSpPr>
          <p:pic>
            <p:nvPicPr>
              <p:cNvPr id="46090" name="Picture 8"/>
              <p:cNvPicPr>
                <a:picLocks noChangeAspect="1" noChangeArrowheads="1"/>
              </p:cNvPicPr>
              <p:nvPr/>
            </p:nvPicPr>
            <p:blipFill>
              <a:blip r:embed="rId4" cstate="print"/>
              <a:srcRect/>
              <a:stretch>
                <a:fillRect/>
              </a:stretch>
            </p:blipFill>
            <p:spPr bwMode="auto">
              <a:xfrm>
                <a:off x="2614" y="720"/>
                <a:ext cx="383" cy="1200"/>
              </a:xfrm>
              <a:prstGeom prst="rect">
                <a:avLst/>
              </a:prstGeom>
              <a:noFill/>
              <a:ln w="9525">
                <a:noFill/>
                <a:miter lim="800000"/>
                <a:headEnd/>
                <a:tailEnd/>
              </a:ln>
            </p:spPr>
          </p:pic>
          <p:pic>
            <p:nvPicPr>
              <p:cNvPr id="46091" name="Picture 7"/>
              <p:cNvPicPr>
                <a:picLocks noChangeAspect="1" noChangeArrowheads="1"/>
              </p:cNvPicPr>
              <p:nvPr/>
            </p:nvPicPr>
            <p:blipFill>
              <a:blip r:embed="rId5" cstate="print"/>
              <a:srcRect/>
              <a:stretch>
                <a:fillRect/>
              </a:stretch>
            </p:blipFill>
            <p:spPr bwMode="auto">
              <a:xfrm>
                <a:off x="2928" y="768"/>
                <a:ext cx="2647" cy="1690"/>
              </a:xfrm>
              <a:prstGeom prst="rect">
                <a:avLst/>
              </a:prstGeom>
              <a:noFill/>
              <a:ln w="9525">
                <a:noFill/>
                <a:miter lim="800000"/>
                <a:headEnd/>
                <a:tailEnd/>
              </a:ln>
            </p:spPr>
          </p:pic>
          <p:sp>
            <p:nvSpPr>
              <p:cNvPr id="46092" name="Text Box 9"/>
              <p:cNvSpPr txBox="1">
                <a:spLocks noChangeArrowheads="1"/>
              </p:cNvSpPr>
              <p:nvPr/>
            </p:nvSpPr>
            <p:spPr bwMode="auto">
              <a:xfrm rot="-5400000">
                <a:off x="1966" y="1212"/>
                <a:ext cx="1195" cy="212"/>
              </a:xfrm>
              <a:prstGeom prst="rect">
                <a:avLst/>
              </a:prstGeom>
              <a:noFill/>
              <a:ln w="9525">
                <a:noFill/>
                <a:miter lim="800000"/>
                <a:headEnd/>
                <a:tailEnd/>
              </a:ln>
            </p:spPr>
            <p:txBody>
              <a:bodyPr>
                <a:spAutoFit/>
              </a:bodyPr>
              <a:lstStyle/>
              <a:p>
                <a:pPr eaLnBrk="0" hangingPunct="0">
                  <a:spcBef>
                    <a:spcPct val="50000"/>
                  </a:spcBef>
                </a:pPr>
                <a:r>
                  <a:rPr lang="en-GB" sz="1600"/>
                  <a:t>Stronger ascent </a:t>
                </a:r>
                <a:r>
                  <a:rPr lang="en-GB" sz="1600">
                    <a:sym typeface="Wingdings" pitchFamily="2" charset="2"/>
                  </a:rPr>
                  <a:t></a:t>
                </a:r>
                <a:endParaRPr lang="en-GB" sz="1600"/>
              </a:p>
            </p:txBody>
          </p:sp>
        </p:grpSp>
        <p:sp>
          <p:nvSpPr>
            <p:cNvPr id="46089" name="Text Box 13"/>
            <p:cNvSpPr txBox="1">
              <a:spLocks noChangeArrowheads="1"/>
            </p:cNvSpPr>
            <p:nvPr/>
          </p:nvSpPr>
          <p:spPr bwMode="auto">
            <a:xfrm>
              <a:off x="2976" y="528"/>
              <a:ext cx="2448" cy="231"/>
            </a:xfrm>
            <a:prstGeom prst="rect">
              <a:avLst/>
            </a:prstGeom>
            <a:noFill/>
            <a:ln w="9525">
              <a:noFill/>
              <a:miter lim="800000"/>
              <a:headEnd/>
              <a:tailEnd/>
            </a:ln>
          </p:spPr>
          <p:txBody>
            <a:bodyPr>
              <a:spAutoFit/>
            </a:bodyPr>
            <a:lstStyle/>
            <a:p>
              <a:pPr eaLnBrk="0" hangingPunct="0">
                <a:spcBef>
                  <a:spcPct val="50000"/>
                </a:spcBef>
              </a:pPr>
              <a:r>
                <a:rPr lang="en-GB"/>
                <a:t>Warmer surface temperature </a:t>
              </a:r>
              <a:r>
                <a:rPr lang="en-GB">
                  <a:sym typeface="Wingdings" pitchFamily="2" charset="2"/>
                </a:rPr>
                <a:t></a:t>
              </a:r>
              <a:endParaRPr lang="en-GB"/>
            </a:p>
          </p:txBody>
        </p:sp>
      </p:grpSp>
      <p:sp>
        <p:nvSpPr>
          <p:cNvPr id="46085" name="Rectangle 3"/>
          <p:cNvSpPr>
            <a:spLocks noChangeArrowheads="1"/>
          </p:cNvSpPr>
          <p:nvPr/>
        </p:nvSpPr>
        <p:spPr bwMode="auto">
          <a:xfrm>
            <a:off x="381000" y="1676400"/>
            <a:ext cx="3352800" cy="2514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GB" sz="2400"/>
              <a:t>Model biases in warm, dry regime </a:t>
            </a:r>
          </a:p>
          <a:p>
            <a:pPr marL="342900" indent="-342900">
              <a:spcBef>
                <a:spcPct val="20000"/>
              </a:spcBef>
              <a:buFontTx/>
              <a:buChar char="•"/>
            </a:pPr>
            <a:r>
              <a:rPr lang="en-GB" sz="2400"/>
              <a:t>Strong wet/dry fingerprint in model projections (below)</a:t>
            </a:r>
          </a:p>
        </p:txBody>
      </p:sp>
      <p:sp>
        <p:nvSpPr>
          <p:cNvPr id="46086" name="Line 16"/>
          <p:cNvSpPr>
            <a:spLocks noChangeShapeType="1"/>
          </p:cNvSpPr>
          <p:nvPr/>
        </p:nvSpPr>
        <p:spPr bwMode="auto">
          <a:xfrm flipV="1">
            <a:off x="3352800" y="1828800"/>
            <a:ext cx="4114800" cy="457200"/>
          </a:xfrm>
          <a:prstGeom prst="line">
            <a:avLst/>
          </a:prstGeom>
          <a:noFill/>
          <a:ln w="12700">
            <a:solidFill>
              <a:schemeClr val="tx1"/>
            </a:solidFill>
            <a:round/>
            <a:headEnd/>
            <a:tailEnd type="triangle" w="med" len="med"/>
          </a:ln>
        </p:spPr>
        <p:txBody>
          <a:bodyPr/>
          <a:lstStyle/>
          <a:p>
            <a:endParaRPr lang="en-US"/>
          </a:p>
        </p:txBody>
      </p:sp>
      <p:sp>
        <p:nvSpPr>
          <p:cNvPr id="46087" name="Line 17"/>
          <p:cNvSpPr>
            <a:spLocks noChangeShapeType="1"/>
          </p:cNvSpPr>
          <p:nvPr/>
        </p:nvSpPr>
        <p:spPr bwMode="auto">
          <a:xfrm>
            <a:off x="3505200" y="3429000"/>
            <a:ext cx="990600" cy="762000"/>
          </a:xfrm>
          <a:prstGeom prst="line">
            <a:avLst/>
          </a:prstGeom>
          <a:noFill/>
          <a:ln w="127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274638"/>
            <a:ext cx="3962400" cy="1143000"/>
          </a:xfrm>
        </p:spPr>
        <p:txBody>
          <a:bodyPr/>
          <a:lstStyle/>
          <a:p>
            <a:r>
              <a:rPr lang="en-GB" sz="3200" smtClean="0">
                <a:solidFill>
                  <a:schemeClr val="accent2"/>
                </a:solidFill>
              </a:rPr>
              <a:t>Moisture transports from ERA Interim</a:t>
            </a:r>
          </a:p>
        </p:txBody>
      </p:sp>
      <p:pic>
        <p:nvPicPr>
          <p:cNvPr id="47106" name="Picture 4"/>
          <p:cNvPicPr>
            <a:picLocks noChangeAspect="1" noChangeArrowheads="1"/>
          </p:cNvPicPr>
          <p:nvPr/>
        </p:nvPicPr>
        <p:blipFill>
          <a:blip r:embed="rId3" cstate="print"/>
          <a:srcRect/>
          <a:stretch>
            <a:fillRect/>
          </a:stretch>
        </p:blipFill>
        <p:spPr bwMode="auto">
          <a:xfrm>
            <a:off x="4419600" y="152400"/>
            <a:ext cx="4525963" cy="3192463"/>
          </a:xfrm>
          <a:prstGeom prst="rect">
            <a:avLst/>
          </a:prstGeom>
          <a:noFill/>
          <a:ln w="9525">
            <a:noFill/>
            <a:miter lim="800000"/>
            <a:headEnd/>
            <a:tailEnd/>
          </a:ln>
        </p:spPr>
      </p:pic>
      <p:pic>
        <p:nvPicPr>
          <p:cNvPr id="47107" name="Picture 5"/>
          <p:cNvPicPr>
            <a:picLocks noChangeAspect="1" noChangeArrowheads="1"/>
          </p:cNvPicPr>
          <p:nvPr/>
        </p:nvPicPr>
        <p:blipFill>
          <a:blip r:embed="rId4" cstate="print"/>
          <a:srcRect/>
          <a:stretch>
            <a:fillRect/>
          </a:stretch>
        </p:blipFill>
        <p:spPr bwMode="auto">
          <a:xfrm>
            <a:off x="457200" y="3665538"/>
            <a:ext cx="8367713" cy="3192462"/>
          </a:xfrm>
          <a:prstGeom prst="rect">
            <a:avLst/>
          </a:prstGeom>
          <a:noFill/>
          <a:ln w="9525">
            <a:noFill/>
            <a:miter lim="800000"/>
            <a:headEnd/>
            <a:tailEnd/>
          </a:ln>
        </p:spPr>
      </p:pic>
      <p:sp>
        <p:nvSpPr>
          <p:cNvPr id="47108" name="Text Box 6"/>
          <p:cNvSpPr txBox="1">
            <a:spLocks noChangeArrowheads="1"/>
          </p:cNvSpPr>
          <p:nvPr/>
        </p:nvSpPr>
        <p:spPr bwMode="auto">
          <a:xfrm>
            <a:off x="6096000" y="3397250"/>
            <a:ext cx="3048000" cy="336550"/>
          </a:xfrm>
          <a:prstGeom prst="rect">
            <a:avLst/>
          </a:prstGeom>
          <a:noFill/>
          <a:ln w="9525">
            <a:noFill/>
            <a:miter lim="800000"/>
            <a:headEnd/>
            <a:tailEnd/>
          </a:ln>
        </p:spPr>
        <p:txBody>
          <a:bodyPr>
            <a:spAutoFit/>
          </a:bodyPr>
          <a:lstStyle/>
          <a:p>
            <a:pPr eaLnBrk="0" hangingPunct="0">
              <a:spcBef>
                <a:spcPct val="50000"/>
              </a:spcBef>
            </a:pPr>
            <a:r>
              <a:rPr lang="en-GB" sz="1600"/>
              <a:t>Zahn and Allan (2011) JGR</a:t>
            </a:r>
          </a:p>
        </p:txBody>
      </p:sp>
      <p:sp>
        <p:nvSpPr>
          <p:cNvPr id="47109" name="Text Box 7"/>
          <p:cNvSpPr txBox="1">
            <a:spLocks noChangeArrowheads="1"/>
          </p:cNvSpPr>
          <p:nvPr/>
        </p:nvSpPr>
        <p:spPr bwMode="auto">
          <a:xfrm>
            <a:off x="6400800" y="1004888"/>
            <a:ext cx="2133600" cy="366712"/>
          </a:xfrm>
          <a:prstGeom prst="rect">
            <a:avLst/>
          </a:prstGeom>
          <a:noFill/>
          <a:ln w="9525">
            <a:noFill/>
            <a:miter lim="800000"/>
            <a:headEnd/>
            <a:tailEnd/>
          </a:ln>
        </p:spPr>
        <p:txBody>
          <a:bodyPr>
            <a:spAutoFit/>
          </a:bodyPr>
          <a:lstStyle/>
          <a:p>
            <a:pPr eaLnBrk="0" hangingPunct="0">
              <a:spcBef>
                <a:spcPct val="50000"/>
              </a:spcBef>
            </a:pPr>
            <a:r>
              <a:rPr lang="en-GB"/>
              <a:t>Instantaneous field</a:t>
            </a:r>
          </a:p>
        </p:txBody>
      </p:sp>
      <p:sp>
        <p:nvSpPr>
          <p:cNvPr id="47110" name="Line 8"/>
          <p:cNvSpPr>
            <a:spLocks noChangeShapeType="1"/>
          </p:cNvSpPr>
          <p:nvPr/>
        </p:nvSpPr>
        <p:spPr bwMode="auto">
          <a:xfrm>
            <a:off x="6019800" y="1219200"/>
            <a:ext cx="381000" cy="0"/>
          </a:xfrm>
          <a:prstGeom prst="line">
            <a:avLst/>
          </a:prstGeom>
          <a:noFill/>
          <a:ln w="57150">
            <a:solidFill>
              <a:srgbClr val="FF0000"/>
            </a:solidFill>
            <a:round/>
            <a:headEnd/>
            <a:tailEnd/>
          </a:ln>
        </p:spPr>
        <p:txBody>
          <a:bodyPr/>
          <a:lstStyle/>
          <a:p>
            <a:endParaRPr lang="en-US"/>
          </a:p>
        </p:txBody>
      </p:sp>
      <p:sp>
        <p:nvSpPr>
          <p:cNvPr id="47111" name="Line 9"/>
          <p:cNvSpPr>
            <a:spLocks noChangeShapeType="1"/>
          </p:cNvSpPr>
          <p:nvPr/>
        </p:nvSpPr>
        <p:spPr bwMode="auto">
          <a:xfrm>
            <a:off x="5715000" y="2743200"/>
            <a:ext cx="2590800" cy="0"/>
          </a:xfrm>
          <a:prstGeom prst="line">
            <a:avLst/>
          </a:prstGeom>
          <a:noFill/>
          <a:ln w="76200">
            <a:solidFill>
              <a:srgbClr val="FF0000"/>
            </a:solidFill>
            <a:round/>
            <a:headEnd/>
            <a:tailEnd type="triangle" w="med" len="med"/>
          </a:ln>
        </p:spPr>
        <p:txBody>
          <a:bodyPr/>
          <a:lstStyle/>
          <a:p>
            <a:endParaRPr lang="en-US"/>
          </a:p>
        </p:txBody>
      </p:sp>
      <p:sp>
        <p:nvSpPr>
          <p:cNvPr id="47112" name="Line 10"/>
          <p:cNvSpPr>
            <a:spLocks noChangeShapeType="1"/>
          </p:cNvSpPr>
          <p:nvPr/>
        </p:nvSpPr>
        <p:spPr bwMode="auto">
          <a:xfrm flipH="1">
            <a:off x="5334000" y="1981200"/>
            <a:ext cx="381000" cy="0"/>
          </a:xfrm>
          <a:prstGeom prst="line">
            <a:avLst/>
          </a:prstGeom>
          <a:noFill/>
          <a:ln w="76200">
            <a:solidFill>
              <a:srgbClr val="FF0000"/>
            </a:solidFill>
            <a:round/>
            <a:headEnd/>
            <a:tailEnd type="triangle" w="med" len="med"/>
          </a:ln>
        </p:spPr>
        <p:txBody>
          <a:bodyPr/>
          <a:lstStyle/>
          <a:p>
            <a:endParaRPr lang="en-US"/>
          </a:p>
        </p:txBody>
      </p:sp>
      <p:sp>
        <p:nvSpPr>
          <p:cNvPr id="47113" name="Text Box 11"/>
          <p:cNvSpPr txBox="1">
            <a:spLocks noChangeArrowheads="1"/>
          </p:cNvSpPr>
          <p:nvPr/>
        </p:nvSpPr>
        <p:spPr bwMode="auto">
          <a:xfrm>
            <a:off x="5715000" y="1766888"/>
            <a:ext cx="990600" cy="366712"/>
          </a:xfrm>
          <a:prstGeom prst="rect">
            <a:avLst/>
          </a:prstGeom>
          <a:noFill/>
          <a:ln w="9525">
            <a:noFill/>
            <a:miter lim="800000"/>
            <a:headEnd/>
            <a:tailEnd/>
          </a:ln>
        </p:spPr>
        <p:txBody>
          <a:bodyPr>
            <a:spAutoFit/>
          </a:bodyPr>
          <a:lstStyle/>
          <a:p>
            <a:pPr eaLnBrk="0" hangingPunct="0">
              <a:spcBef>
                <a:spcPct val="50000"/>
              </a:spcBef>
            </a:pPr>
            <a:r>
              <a:rPr lang="en-GB"/>
              <a:t>outflux</a:t>
            </a:r>
          </a:p>
        </p:txBody>
      </p:sp>
      <p:sp>
        <p:nvSpPr>
          <p:cNvPr id="47114" name="Text Box 12"/>
          <p:cNvSpPr txBox="1">
            <a:spLocks noChangeArrowheads="1"/>
          </p:cNvSpPr>
          <p:nvPr/>
        </p:nvSpPr>
        <p:spPr bwMode="auto">
          <a:xfrm>
            <a:off x="5867400" y="2438400"/>
            <a:ext cx="990600" cy="366713"/>
          </a:xfrm>
          <a:prstGeom prst="rect">
            <a:avLst/>
          </a:prstGeom>
          <a:noFill/>
          <a:ln w="9525">
            <a:noFill/>
            <a:miter lim="800000"/>
            <a:headEnd/>
            <a:tailEnd/>
          </a:ln>
        </p:spPr>
        <p:txBody>
          <a:bodyPr>
            <a:spAutoFit/>
          </a:bodyPr>
          <a:lstStyle/>
          <a:p>
            <a:pPr eaLnBrk="0" hangingPunct="0">
              <a:spcBef>
                <a:spcPct val="50000"/>
              </a:spcBef>
            </a:pPr>
            <a:r>
              <a:rPr lang="en-GB"/>
              <a:t>influx</a:t>
            </a:r>
          </a:p>
        </p:txBody>
      </p:sp>
      <p:sp>
        <p:nvSpPr>
          <p:cNvPr id="47115" name="Rectangle 3"/>
          <p:cNvSpPr>
            <a:spLocks noGrp="1" noChangeArrowheads="1"/>
          </p:cNvSpPr>
          <p:nvPr>
            <p:ph type="body" idx="1"/>
          </p:nvPr>
        </p:nvSpPr>
        <p:spPr>
          <a:xfrm>
            <a:off x="457200" y="1600200"/>
            <a:ext cx="4343400" cy="2057400"/>
          </a:xfrm>
        </p:spPr>
        <p:txBody>
          <a:bodyPr/>
          <a:lstStyle/>
          <a:p>
            <a:r>
              <a:rPr lang="en-GB" sz="2400" smtClean="0"/>
              <a:t>Moisture transport into tropical ascent region</a:t>
            </a:r>
          </a:p>
          <a:p>
            <a:r>
              <a:rPr lang="en-GB" sz="2400" smtClean="0"/>
              <a:t>Significant mid-level outflow</a:t>
            </a:r>
          </a:p>
          <a:p>
            <a:r>
              <a:rPr lang="en-GB" sz="2400" smtClean="0"/>
              <a:t>Plans: generate budgets &amp; compare E-P/ocean salinity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57200" y="274638"/>
            <a:ext cx="6346825" cy="1143000"/>
          </a:xfrm>
        </p:spPr>
        <p:txBody>
          <a:bodyPr/>
          <a:lstStyle/>
          <a:p>
            <a:r>
              <a:rPr lang="en-GB" sz="3200" smtClean="0">
                <a:solidFill>
                  <a:schemeClr val="accent2"/>
                </a:solidFill>
              </a:rPr>
              <a:t>Global hydrological forcing: current understanding</a:t>
            </a:r>
          </a:p>
        </p:txBody>
      </p:sp>
      <p:sp>
        <p:nvSpPr>
          <p:cNvPr id="58371" name="Rectangle 3"/>
          <p:cNvSpPr>
            <a:spLocks noGrp="1" noChangeArrowheads="1"/>
          </p:cNvSpPr>
          <p:nvPr>
            <p:ph type="body" idx="4294967295"/>
          </p:nvPr>
        </p:nvSpPr>
        <p:spPr>
          <a:xfrm>
            <a:off x="457200" y="4979988"/>
            <a:ext cx="8229600" cy="1328737"/>
          </a:xfrm>
        </p:spPr>
        <p:txBody>
          <a:bodyPr/>
          <a:lstStyle/>
          <a:p>
            <a:pPr>
              <a:lnSpc>
                <a:spcPct val="80000"/>
              </a:lnSpc>
            </a:pPr>
            <a:r>
              <a:rPr lang="en-GB" sz="2800" smtClean="0"/>
              <a:t>Is there evidence of discrepancy between models and observations</a:t>
            </a:r>
          </a:p>
          <a:p>
            <a:pPr>
              <a:lnSpc>
                <a:spcPct val="80000"/>
              </a:lnSpc>
            </a:pPr>
            <a:r>
              <a:rPr lang="en-GB" sz="2800" smtClean="0"/>
              <a:t>What is the physical basis for changes</a:t>
            </a:r>
          </a:p>
        </p:txBody>
      </p:sp>
      <p:sp>
        <p:nvSpPr>
          <p:cNvPr id="58372" name="Rectangle 4"/>
          <p:cNvSpPr>
            <a:spLocks noChangeArrowheads="1"/>
          </p:cNvSpPr>
          <p:nvPr/>
        </p:nvSpPr>
        <p:spPr bwMode="auto">
          <a:xfrm>
            <a:off x="3203575" y="2060575"/>
            <a:ext cx="1368425" cy="1368425"/>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58373" name="Rectangle 5"/>
          <p:cNvSpPr>
            <a:spLocks noChangeArrowheads="1"/>
          </p:cNvSpPr>
          <p:nvPr/>
        </p:nvSpPr>
        <p:spPr bwMode="auto">
          <a:xfrm>
            <a:off x="1403350" y="2060575"/>
            <a:ext cx="1368425" cy="1368425"/>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58374" name="Line 7"/>
          <p:cNvSpPr>
            <a:spLocks noChangeShapeType="1"/>
          </p:cNvSpPr>
          <p:nvPr/>
        </p:nvSpPr>
        <p:spPr bwMode="auto">
          <a:xfrm>
            <a:off x="1979613" y="1700213"/>
            <a:ext cx="0" cy="360362"/>
          </a:xfrm>
          <a:prstGeom prst="line">
            <a:avLst/>
          </a:prstGeom>
          <a:noFill/>
          <a:ln w="76200">
            <a:solidFill>
              <a:srgbClr val="FF0000"/>
            </a:solidFill>
            <a:round/>
            <a:headEnd/>
            <a:tailEnd type="triangle" w="med" len="med"/>
          </a:ln>
        </p:spPr>
        <p:txBody>
          <a:bodyPr/>
          <a:lstStyle/>
          <a:p>
            <a:endParaRPr lang="en-US"/>
          </a:p>
        </p:txBody>
      </p:sp>
      <p:sp>
        <p:nvSpPr>
          <p:cNvPr id="58375" name="Line 8"/>
          <p:cNvSpPr>
            <a:spLocks noChangeShapeType="1"/>
          </p:cNvSpPr>
          <p:nvPr/>
        </p:nvSpPr>
        <p:spPr bwMode="auto">
          <a:xfrm>
            <a:off x="1979613" y="3068638"/>
            <a:ext cx="0" cy="360362"/>
          </a:xfrm>
          <a:prstGeom prst="line">
            <a:avLst/>
          </a:prstGeom>
          <a:noFill/>
          <a:ln w="38100">
            <a:solidFill>
              <a:srgbClr val="FF0000"/>
            </a:solidFill>
            <a:round/>
            <a:headEnd/>
            <a:tailEnd type="triangle" w="med" len="med"/>
          </a:ln>
        </p:spPr>
        <p:txBody>
          <a:bodyPr/>
          <a:lstStyle/>
          <a:p>
            <a:endParaRPr lang="en-US"/>
          </a:p>
        </p:txBody>
      </p:sp>
      <p:sp>
        <p:nvSpPr>
          <p:cNvPr id="58376" name="Line 9"/>
          <p:cNvSpPr>
            <a:spLocks noChangeShapeType="1"/>
          </p:cNvSpPr>
          <p:nvPr/>
        </p:nvSpPr>
        <p:spPr bwMode="auto">
          <a:xfrm>
            <a:off x="3851275" y="1700213"/>
            <a:ext cx="0" cy="360362"/>
          </a:xfrm>
          <a:prstGeom prst="line">
            <a:avLst/>
          </a:prstGeom>
          <a:noFill/>
          <a:ln w="76200">
            <a:solidFill>
              <a:srgbClr val="FF0000"/>
            </a:solidFill>
            <a:round/>
            <a:headEnd/>
            <a:tailEnd type="triangle" w="med" len="med"/>
          </a:ln>
        </p:spPr>
        <p:txBody>
          <a:bodyPr/>
          <a:lstStyle/>
          <a:p>
            <a:endParaRPr lang="en-US"/>
          </a:p>
        </p:txBody>
      </p:sp>
      <p:sp>
        <p:nvSpPr>
          <p:cNvPr id="58377" name="Text Box 10"/>
          <p:cNvSpPr txBox="1">
            <a:spLocks noChangeArrowheads="1"/>
          </p:cNvSpPr>
          <p:nvPr/>
        </p:nvSpPr>
        <p:spPr bwMode="auto">
          <a:xfrm>
            <a:off x="3636963" y="3068638"/>
            <a:ext cx="719137" cy="457200"/>
          </a:xfrm>
          <a:prstGeom prst="rect">
            <a:avLst/>
          </a:prstGeom>
          <a:noFill/>
          <a:ln w="9525">
            <a:noFill/>
            <a:miter lim="800000"/>
            <a:headEnd/>
            <a:tailEnd/>
          </a:ln>
        </p:spPr>
        <p:txBody>
          <a:bodyPr>
            <a:spAutoFit/>
          </a:bodyPr>
          <a:lstStyle/>
          <a:p>
            <a:pPr>
              <a:spcBef>
                <a:spcPct val="50000"/>
              </a:spcBef>
            </a:pPr>
            <a:r>
              <a:rPr lang="el-GR" sz="2400">
                <a:cs typeface="Arial" charset="0"/>
              </a:rPr>
              <a:t>Δ</a:t>
            </a:r>
            <a:r>
              <a:rPr lang="en-GB" sz="2400"/>
              <a:t>T</a:t>
            </a:r>
          </a:p>
        </p:txBody>
      </p:sp>
      <p:sp>
        <p:nvSpPr>
          <p:cNvPr id="58378" name="Text Box 11"/>
          <p:cNvSpPr txBox="1">
            <a:spLocks noChangeArrowheads="1"/>
          </p:cNvSpPr>
          <p:nvPr/>
        </p:nvSpPr>
        <p:spPr bwMode="auto">
          <a:xfrm>
            <a:off x="3275013" y="2395538"/>
            <a:ext cx="1296987" cy="457200"/>
          </a:xfrm>
          <a:prstGeom prst="rect">
            <a:avLst/>
          </a:prstGeom>
          <a:noFill/>
          <a:ln w="9525">
            <a:noFill/>
            <a:miter lim="800000"/>
            <a:headEnd/>
            <a:tailEnd/>
          </a:ln>
        </p:spPr>
        <p:txBody>
          <a:bodyPr>
            <a:spAutoFit/>
          </a:bodyPr>
          <a:lstStyle/>
          <a:p>
            <a:pPr>
              <a:spcBef>
                <a:spcPct val="50000"/>
              </a:spcBef>
            </a:pPr>
            <a:r>
              <a:rPr lang="el-GR" sz="2400">
                <a:cs typeface="Arial" charset="0"/>
              </a:rPr>
              <a:t>Δ</a:t>
            </a:r>
            <a:r>
              <a:rPr lang="en-GB" sz="2400"/>
              <a:t>P(</a:t>
            </a:r>
            <a:r>
              <a:rPr lang="el-GR" sz="2400">
                <a:cs typeface="Arial" charset="0"/>
              </a:rPr>
              <a:t>Δ</a:t>
            </a:r>
            <a:r>
              <a:rPr lang="en-GB" sz="2400"/>
              <a:t>T)</a:t>
            </a:r>
          </a:p>
        </p:txBody>
      </p:sp>
      <p:sp>
        <p:nvSpPr>
          <p:cNvPr id="58379" name="Text Box 12"/>
          <p:cNvSpPr txBox="1">
            <a:spLocks noChangeArrowheads="1"/>
          </p:cNvSpPr>
          <p:nvPr/>
        </p:nvSpPr>
        <p:spPr bwMode="auto">
          <a:xfrm>
            <a:off x="1474788" y="2420938"/>
            <a:ext cx="1441450" cy="366712"/>
          </a:xfrm>
          <a:prstGeom prst="rect">
            <a:avLst/>
          </a:prstGeom>
          <a:noFill/>
          <a:ln w="9525">
            <a:noFill/>
            <a:miter lim="800000"/>
            <a:headEnd/>
            <a:tailEnd/>
          </a:ln>
        </p:spPr>
        <p:txBody>
          <a:bodyPr>
            <a:spAutoFit/>
          </a:bodyPr>
          <a:lstStyle/>
          <a:p>
            <a:pPr>
              <a:spcBef>
                <a:spcPct val="50000"/>
              </a:spcBef>
            </a:pPr>
            <a:r>
              <a:rPr lang="el-GR">
                <a:cs typeface="Arial" charset="0"/>
              </a:rPr>
              <a:t>Δ</a:t>
            </a:r>
            <a:r>
              <a:rPr lang="en-GB"/>
              <a:t>P(</a:t>
            </a:r>
            <a:r>
              <a:rPr lang="el-GR" sz="1600">
                <a:cs typeface="Arial" charset="0"/>
              </a:rPr>
              <a:t>Δ</a:t>
            </a:r>
            <a:r>
              <a:rPr lang="en-GB" sz="1600"/>
              <a:t>F-</a:t>
            </a:r>
            <a:r>
              <a:rPr lang="el-GR" sz="1600"/>
              <a:t>Δ</a:t>
            </a:r>
            <a:r>
              <a:rPr lang="en-GB" sz="1600"/>
              <a:t>Fs</a:t>
            </a:r>
            <a:r>
              <a:rPr lang="en-GB"/>
              <a:t>)</a:t>
            </a:r>
          </a:p>
        </p:txBody>
      </p:sp>
      <p:sp>
        <p:nvSpPr>
          <p:cNvPr id="58380" name="Text Box 13"/>
          <p:cNvSpPr txBox="1">
            <a:spLocks noChangeArrowheads="1"/>
          </p:cNvSpPr>
          <p:nvPr/>
        </p:nvSpPr>
        <p:spPr bwMode="auto">
          <a:xfrm>
            <a:off x="971550" y="3500438"/>
            <a:ext cx="2232025" cy="822325"/>
          </a:xfrm>
          <a:prstGeom prst="rect">
            <a:avLst/>
          </a:prstGeom>
          <a:noFill/>
          <a:ln w="9525">
            <a:noFill/>
            <a:miter lim="800000"/>
            <a:headEnd/>
            <a:tailEnd/>
          </a:ln>
        </p:spPr>
        <p:txBody>
          <a:bodyPr>
            <a:spAutoFit/>
          </a:bodyPr>
          <a:lstStyle/>
          <a:p>
            <a:pPr>
              <a:spcBef>
                <a:spcPct val="50000"/>
              </a:spcBef>
            </a:pPr>
            <a:r>
              <a:rPr lang="en-GB" sz="2400">
                <a:solidFill>
                  <a:schemeClr val="accent2"/>
                </a:solidFill>
              </a:rPr>
              <a:t>Fast response to forcing</a:t>
            </a:r>
          </a:p>
        </p:txBody>
      </p:sp>
      <p:sp>
        <p:nvSpPr>
          <p:cNvPr id="58381" name="Text Box 14"/>
          <p:cNvSpPr txBox="1">
            <a:spLocks noChangeArrowheads="1"/>
          </p:cNvSpPr>
          <p:nvPr/>
        </p:nvSpPr>
        <p:spPr bwMode="auto">
          <a:xfrm>
            <a:off x="3132138" y="3500438"/>
            <a:ext cx="2232025" cy="822325"/>
          </a:xfrm>
          <a:prstGeom prst="rect">
            <a:avLst/>
          </a:prstGeom>
          <a:noFill/>
          <a:ln w="9525">
            <a:noFill/>
            <a:miter lim="800000"/>
            <a:headEnd/>
            <a:tailEnd/>
          </a:ln>
        </p:spPr>
        <p:txBody>
          <a:bodyPr>
            <a:spAutoFit/>
          </a:bodyPr>
          <a:lstStyle/>
          <a:p>
            <a:pPr>
              <a:spcBef>
                <a:spcPct val="50000"/>
              </a:spcBef>
            </a:pPr>
            <a:r>
              <a:rPr lang="en-GB" sz="2400">
                <a:solidFill>
                  <a:schemeClr val="accent2"/>
                </a:solidFill>
              </a:rPr>
              <a:t>Slow response to temperature</a:t>
            </a:r>
          </a:p>
        </p:txBody>
      </p:sp>
      <p:sp>
        <p:nvSpPr>
          <p:cNvPr id="58382" name="Rectangle 15"/>
          <p:cNvSpPr>
            <a:spLocks noChangeArrowheads="1"/>
          </p:cNvSpPr>
          <p:nvPr/>
        </p:nvSpPr>
        <p:spPr bwMode="auto">
          <a:xfrm>
            <a:off x="2051050" y="1700213"/>
            <a:ext cx="476250" cy="366712"/>
          </a:xfrm>
          <a:prstGeom prst="rect">
            <a:avLst/>
          </a:prstGeom>
          <a:noFill/>
          <a:ln w="9525">
            <a:noFill/>
            <a:miter lim="800000"/>
            <a:headEnd/>
            <a:tailEnd/>
          </a:ln>
        </p:spPr>
        <p:txBody>
          <a:bodyPr wrap="none">
            <a:spAutoFit/>
          </a:bodyPr>
          <a:lstStyle/>
          <a:p>
            <a:r>
              <a:rPr lang="el-GR">
                <a:solidFill>
                  <a:srgbClr val="FF3300"/>
                </a:solidFill>
              </a:rPr>
              <a:t>Δ</a:t>
            </a:r>
            <a:r>
              <a:rPr lang="en-GB">
                <a:solidFill>
                  <a:srgbClr val="FF3300"/>
                </a:solidFill>
              </a:rPr>
              <a:t>F</a:t>
            </a:r>
          </a:p>
        </p:txBody>
      </p:sp>
      <p:sp>
        <p:nvSpPr>
          <p:cNvPr id="58383" name="Rectangle 16"/>
          <p:cNvSpPr>
            <a:spLocks noChangeArrowheads="1"/>
          </p:cNvSpPr>
          <p:nvPr/>
        </p:nvSpPr>
        <p:spPr bwMode="auto">
          <a:xfrm>
            <a:off x="2051050" y="3068638"/>
            <a:ext cx="590550" cy="366712"/>
          </a:xfrm>
          <a:prstGeom prst="rect">
            <a:avLst/>
          </a:prstGeom>
          <a:noFill/>
          <a:ln w="9525">
            <a:noFill/>
            <a:miter lim="800000"/>
            <a:headEnd/>
            <a:tailEnd/>
          </a:ln>
        </p:spPr>
        <p:txBody>
          <a:bodyPr wrap="none">
            <a:spAutoFit/>
          </a:bodyPr>
          <a:lstStyle/>
          <a:p>
            <a:r>
              <a:rPr lang="el-GR">
                <a:solidFill>
                  <a:srgbClr val="FF3300"/>
                </a:solidFill>
              </a:rPr>
              <a:t>Δ</a:t>
            </a:r>
            <a:r>
              <a:rPr lang="en-GB">
                <a:solidFill>
                  <a:srgbClr val="FF3300"/>
                </a:solidFill>
              </a:rPr>
              <a:t>Fs</a:t>
            </a:r>
          </a:p>
        </p:txBody>
      </p:sp>
      <p:pic>
        <p:nvPicPr>
          <p:cNvPr id="58384" name="Picture 19" descr="FIG01_all_new_FIG02"/>
          <p:cNvPicPr>
            <a:picLocks noChangeAspect="1" noChangeArrowheads="1"/>
          </p:cNvPicPr>
          <p:nvPr/>
        </p:nvPicPr>
        <p:blipFill>
          <a:blip r:embed="rId2" cstate="print"/>
          <a:srcRect l="55873" r="18625" b="66969"/>
          <a:stretch>
            <a:fillRect/>
          </a:stretch>
        </p:blipFill>
        <p:spPr bwMode="auto">
          <a:xfrm>
            <a:off x="5795963" y="1700213"/>
            <a:ext cx="2589212" cy="1944687"/>
          </a:xfrm>
          <a:prstGeom prst="rect">
            <a:avLst/>
          </a:prstGeom>
          <a:noFill/>
          <a:ln w="9525">
            <a:noFill/>
            <a:miter lim="800000"/>
            <a:headEnd/>
            <a:tailEnd/>
          </a:ln>
        </p:spPr>
      </p:pic>
      <p:sp>
        <p:nvSpPr>
          <p:cNvPr id="58385" name="Text Box 20"/>
          <p:cNvSpPr txBox="1">
            <a:spLocks noChangeArrowheads="1"/>
          </p:cNvSpPr>
          <p:nvPr/>
        </p:nvSpPr>
        <p:spPr bwMode="auto">
          <a:xfrm>
            <a:off x="5291138" y="2205038"/>
            <a:ext cx="1296987" cy="457200"/>
          </a:xfrm>
          <a:prstGeom prst="rect">
            <a:avLst/>
          </a:prstGeom>
          <a:noFill/>
          <a:ln w="9525">
            <a:noFill/>
            <a:miter lim="800000"/>
            <a:headEnd/>
            <a:tailEnd/>
          </a:ln>
        </p:spPr>
        <p:txBody>
          <a:bodyPr>
            <a:spAutoFit/>
          </a:bodyPr>
          <a:lstStyle/>
          <a:p>
            <a:pPr>
              <a:spcBef>
                <a:spcPct val="50000"/>
              </a:spcBef>
            </a:pPr>
            <a:r>
              <a:rPr lang="el-GR" sz="2400">
                <a:cs typeface="Arial" charset="0"/>
              </a:rPr>
              <a:t>Δ</a:t>
            </a:r>
            <a:r>
              <a:rPr lang="en-GB" sz="2400"/>
              <a:t>T</a:t>
            </a:r>
          </a:p>
        </p:txBody>
      </p:sp>
      <p:sp>
        <p:nvSpPr>
          <p:cNvPr id="58386" name="Text Box 21"/>
          <p:cNvSpPr txBox="1">
            <a:spLocks noChangeArrowheads="1"/>
          </p:cNvSpPr>
          <p:nvPr/>
        </p:nvSpPr>
        <p:spPr bwMode="auto">
          <a:xfrm>
            <a:off x="5292725" y="2971800"/>
            <a:ext cx="1296988" cy="457200"/>
          </a:xfrm>
          <a:prstGeom prst="rect">
            <a:avLst/>
          </a:prstGeom>
          <a:noFill/>
          <a:ln w="9525">
            <a:noFill/>
            <a:miter lim="800000"/>
            <a:headEnd/>
            <a:tailEnd/>
          </a:ln>
        </p:spPr>
        <p:txBody>
          <a:bodyPr>
            <a:spAutoFit/>
          </a:bodyPr>
          <a:lstStyle/>
          <a:p>
            <a:pPr>
              <a:spcBef>
                <a:spcPct val="50000"/>
              </a:spcBef>
            </a:pPr>
            <a:r>
              <a:rPr lang="el-GR" sz="2400">
                <a:cs typeface="Arial" charset="0"/>
              </a:rPr>
              <a:t>Δ</a:t>
            </a:r>
            <a:r>
              <a:rPr lang="en-GB" sz="2400"/>
              <a:t>P</a:t>
            </a:r>
          </a:p>
        </p:txBody>
      </p:sp>
      <p:sp>
        <p:nvSpPr>
          <p:cNvPr id="58387" name="Freeform 22"/>
          <p:cNvSpPr>
            <a:spLocks/>
          </p:cNvSpPr>
          <p:nvPr/>
        </p:nvSpPr>
        <p:spPr bwMode="auto">
          <a:xfrm>
            <a:off x="2916238" y="3789363"/>
            <a:ext cx="4392612" cy="935037"/>
          </a:xfrm>
          <a:custGeom>
            <a:avLst/>
            <a:gdLst>
              <a:gd name="T0" fmla="*/ 0 w 2812"/>
              <a:gd name="T1" fmla="*/ 363 h 597"/>
              <a:gd name="T2" fmla="*/ 907 w 2812"/>
              <a:gd name="T3" fmla="*/ 589 h 597"/>
              <a:gd name="T4" fmla="*/ 2222 w 2812"/>
              <a:gd name="T5" fmla="*/ 408 h 597"/>
              <a:gd name="T6" fmla="*/ 2812 w 2812"/>
              <a:gd name="T7" fmla="*/ 0 h 597"/>
              <a:gd name="T8" fmla="*/ 0 60000 65536"/>
              <a:gd name="T9" fmla="*/ 0 60000 65536"/>
              <a:gd name="T10" fmla="*/ 0 60000 65536"/>
              <a:gd name="T11" fmla="*/ 0 60000 65536"/>
              <a:gd name="T12" fmla="*/ 0 w 2812"/>
              <a:gd name="T13" fmla="*/ 0 h 597"/>
              <a:gd name="T14" fmla="*/ 2812 w 2812"/>
              <a:gd name="T15" fmla="*/ 597 h 597"/>
            </a:gdLst>
            <a:ahLst/>
            <a:cxnLst>
              <a:cxn ang="T8">
                <a:pos x="T0" y="T1"/>
              </a:cxn>
              <a:cxn ang="T9">
                <a:pos x="T2" y="T3"/>
              </a:cxn>
              <a:cxn ang="T10">
                <a:pos x="T4" y="T5"/>
              </a:cxn>
              <a:cxn ang="T11">
                <a:pos x="T6" y="T7"/>
              </a:cxn>
            </a:cxnLst>
            <a:rect l="T12" t="T13" r="T14" b="T15"/>
            <a:pathLst>
              <a:path w="2812" h="597">
                <a:moveTo>
                  <a:pt x="0" y="363"/>
                </a:moveTo>
                <a:cubicBezTo>
                  <a:pt x="268" y="472"/>
                  <a:pt x="537" y="581"/>
                  <a:pt x="907" y="589"/>
                </a:cubicBezTo>
                <a:cubicBezTo>
                  <a:pt x="1277" y="597"/>
                  <a:pt x="1905" y="506"/>
                  <a:pt x="2222" y="408"/>
                </a:cubicBezTo>
                <a:cubicBezTo>
                  <a:pt x="2539" y="310"/>
                  <a:pt x="2675" y="155"/>
                  <a:pt x="2812" y="0"/>
                </a:cubicBezTo>
              </a:path>
            </a:pathLst>
          </a:custGeom>
          <a:noFill/>
          <a:ln w="38100">
            <a:solidFill>
              <a:srgbClr val="008000"/>
            </a:solidFill>
            <a:round/>
            <a:headEnd/>
            <a:tailEnd type="triangle" w="med" len="med"/>
          </a:ln>
        </p:spPr>
        <p:txBody>
          <a:bodyPr/>
          <a:lstStyle/>
          <a:p>
            <a:endParaRPr lang="en-GB"/>
          </a:p>
        </p:txBody>
      </p:sp>
      <p:sp>
        <p:nvSpPr>
          <p:cNvPr id="58388" name="Text Box 24"/>
          <p:cNvSpPr txBox="1">
            <a:spLocks noChangeArrowheads="1"/>
          </p:cNvSpPr>
          <p:nvPr/>
        </p:nvSpPr>
        <p:spPr bwMode="auto">
          <a:xfrm>
            <a:off x="4067175" y="4292600"/>
            <a:ext cx="360363" cy="457200"/>
          </a:xfrm>
          <a:prstGeom prst="rect">
            <a:avLst/>
          </a:prstGeom>
          <a:noFill/>
          <a:ln w="9525">
            <a:noFill/>
            <a:miter lim="800000"/>
            <a:headEnd/>
            <a:tailEnd/>
          </a:ln>
        </p:spPr>
        <p:txBody>
          <a:bodyPr>
            <a:spAutoFit/>
          </a:bodyPr>
          <a:lstStyle/>
          <a:p>
            <a:pPr>
              <a:spcBef>
                <a:spcPct val="50000"/>
              </a:spcBef>
            </a:pPr>
            <a:r>
              <a:rPr lang="en-GB" sz="2400">
                <a:solidFill>
                  <a:schemeClr val="hlink"/>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4000" smtClean="0">
                <a:solidFill>
                  <a:schemeClr val="accent2"/>
                </a:solidFill>
              </a:rPr>
              <a:t>Anticipated changes in the hydrological cycle</a:t>
            </a:r>
          </a:p>
        </p:txBody>
      </p:sp>
      <p:sp>
        <p:nvSpPr>
          <p:cNvPr id="64515" name="Rectangle 3"/>
          <p:cNvSpPr>
            <a:spLocks noGrp="1" noChangeArrowheads="1"/>
          </p:cNvSpPr>
          <p:nvPr>
            <p:ph type="body" idx="1"/>
          </p:nvPr>
        </p:nvSpPr>
        <p:spPr/>
        <p:txBody>
          <a:bodyPr/>
          <a:lstStyle/>
          <a:p>
            <a:pPr>
              <a:lnSpc>
                <a:spcPct val="80000"/>
              </a:lnSpc>
              <a:buFontTx/>
              <a:buNone/>
            </a:pPr>
            <a:endParaRPr lang="en-GB" sz="2400" smtClean="0"/>
          </a:p>
          <a:p>
            <a:pPr>
              <a:lnSpc>
                <a:spcPct val="80000"/>
              </a:lnSpc>
            </a:pPr>
            <a:r>
              <a:rPr lang="en-GB" sz="2400" smtClean="0"/>
              <a:t>Radiative constraint:  dP/dT~2-3%/K </a:t>
            </a:r>
          </a:p>
          <a:p>
            <a:pPr>
              <a:lnSpc>
                <a:spcPct val="80000"/>
              </a:lnSpc>
              <a:buFontTx/>
              <a:buNone/>
            </a:pPr>
            <a:r>
              <a:rPr lang="en-GB" sz="2400" smtClean="0"/>
              <a:t>(e.g. Allen and ingram, 2002, Nature)</a:t>
            </a:r>
          </a:p>
          <a:p>
            <a:pPr>
              <a:lnSpc>
                <a:spcPct val="80000"/>
              </a:lnSpc>
            </a:pPr>
            <a:endParaRPr lang="en-GB" sz="2400" smtClean="0"/>
          </a:p>
          <a:p>
            <a:pPr>
              <a:lnSpc>
                <a:spcPct val="80000"/>
              </a:lnSpc>
            </a:pPr>
            <a:r>
              <a:rPr lang="en-GB" sz="2400" smtClean="0"/>
              <a:t>Radiative forcings and fast responses: how much can this change the dP/dT response? </a:t>
            </a:r>
          </a:p>
          <a:p>
            <a:pPr>
              <a:lnSpc>
                <a:spcPct val="80000"/>
              </a:lnSpc>
              <a:buFontTx/>
              <a:buNone/>
            </a:pPr>
            <a:r>
              <a:rPr lang="en-GB" sz="2400" smtClean="0"/>
              <a:t>(e.g. Andrews et al. 2010 GRL)</a:t>
            </a:r>
          </a:p>
          <a:p>
            <a:pPr>
              <a:lnSpc>
                <a:spcPct val="80000"/>
              </a:lnSpc>
            </a:pPr>
            <a:endParaRPr lang="en-GB" sz="2400" smtClean="0"/>
          </a:p>
          <a:p>
            <a:pPr>
              <a:lnSpc>
                <a:spcPct val="80000"/>
              </a:lnSpc>
            </a:pPr>
            <a:r>
              <a:rPr lang="en-GB" sz="2400" smtClean="0"/>
              <a:t>Moisture constraint:</a:t>
            </a:r>
          </a:p>
          <a:p>
            <a:pPr lvl="1">
              <a:lnSpc>
                <a:spcPct val="80000"/>
              </a:lnSpc>
            </a:pPr>
            <a:r>
              <a:rPr lang="en-GB" sz="2000" smtClean="0"/>
              <a:t>Increases in extreme precipitation (7%/K?)</a:t>
            </a:r>
          </a:p>
          <a:p>
            <a:pPr lvl="1">
              <a:lnSpc>
                <a:spcPct val="80000"/>
              </a:lnSpc>
            </a:pPr>
            <a:r>
              <a:rPr lang="en-GB" sz="2000" smtClean="0"/>
              <a:t>Amplification of P-E patterns </a:t>
            </a:r>
          </a:p>
          <a:p>
            <a:pPr>
              <a:lnSpc>
                <a:spcPct val="80000"/>
              </a:lnSpc>
              <a:buFontTx/>
              <a:buNone/>
            </a:pPr>
            <a:r>
              <a:rPr lang="en-GB" sz="2400" smtClean="0"/>
              <a:t>(e.g. Held and Soden, 2006)</a:t>
            </a:r>
          </a:p>
          <a:p>
            <a:pPr>
              <a:lnSpc>
                <a:spcPct val="80000"/>
              </a:lnSpc>
            </a:pPr>
            <a:endParaRPr lang="en-GB" sz="24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cstate="print"/>
          <a:srcRect b="50966"/>
          <a:stretch>
            <a:fillRect/>
          </a:stretch>
        </p:blipFill>
        <p:spPr bwMode="auto">
          <a:xfrm>
            <a:off x="2819400" y="1295400"/>
            <a:ext cx="6248400" cy="2530475"/>
          </a:xfrm>
          <a:prstGeom prst="rect">
            <a:avLst/>
          </a:prstGeom>
          <a:noFill/>
          <a:ln w="9525">
            <a:noFill/>
            <a:miter lim="800000"/>
            <a:headEnd/>
            <a:tailEnd/>
          </a:ln>
        </p:spPr>
      </p:pic>
      <p:pic>
        <p:nvPicPr>
          <p:cNvPr id="29698" name="Picture 3"/>
          <p:cNvPicPr>
            <a:picLocks noChangeAspect="1" noChangeArrowheads="1"/>
          </p:cNvPicPr>
          <p:nvPr/>
        </p:nvPicPr>
        <p:blipFill>
          <a:blip r:embed="rId4" cstate="print"/>
          <a:srcRect t="12112" r="6750" b="9084"/>
          <a:stretch>
            <a:fillRect/>
          </a:stretch>
        </p:blipFill>
        <p:spPr bwMode="auto">
          <a:xfrm>
            <a:off x="0" y="3597275"/>
            <a:ext cx="9166225" cy="3260725"/>
          </a:xfrm>
          <a:prstGeom prst="rect">
            <a:avLst/>
          </a:prstGeom>
          <a:noFill/>
          <a:ln w="9525">
            <a:noFill/>
            <a:miter lim="800000"/>
            <a:headEnd/>
            <a:tailEnd/>
          </a:ln>
        </p:spPr>
      </p:pic>
      <p:sp>
        <p:nvSpPr>
          <p:cNvPr id="29699" name="Text Box 4"/>
          <p:cNvSpPr txBox="1">
            <a:spLocks noChangeArrowheads="1"/>
          </p:cNvSpPr>
          <p:nvPr/>
        </p:nvSpPr>
        <p:spPr bwMode="auto">
          <a:xfrm>
            <a:off x="1828800" y="3863975"/>
            <a:ext cx="2822575" cy="641350"/>
          </a:xfrm>
          <a:prstGeom prst="rect">
            <a:avLst/>
          </a:prstGeom>
          <a:noFill/>
          <a:ln w="9525">
            <a:noFill/>
            <a:miter lim="800000"/>
            <a:headEnd/>
            <a:tailEnd/>
          </a:ln>
        </p:spPr>
        <p:txBody>
          <a:bodyPr>
            <a:spAutoFit/>
          </a:bodyPr>
          <a:lstStyle/>
          <a:p>
            <a:pPr eaLnBrk="0" hangingPunct="0">
              <a:spcBef>
                <a:spcPct val="50000"/>
              </a:spcBef>
            </a:pPr>
            <a:r>
              <a:rPr lang="en-US" i="1"/>
              <a:t>Yu and Weller (2007) BAMS</a:t>
            </a:r>
            <a:endParaRPr lang="en-GB" i="1"/>
          </a:p>
        </p:txBody>
      </p:sp>
      <p:sp>
        <p:nvSpPr>
          <p:cNvPr id="29700" name="Rectangle 5"/>
          <p:cNvSpPr>
            <a:spLocks noChangeArrowheads="1"/>
          </p:cNvSpPr>
          <p:nvPr/>
        </p:nvSpPr>
        <p:spPr bwMode="auto">
          <a:xfrm>
            <a:off x="5715000" y="1568450"/>
            <a:ext cx="3054350" cy="366713"/>
          </a:xfrm>
          <a:prstGeom prst="rect">
            <a:avLst/>
          </a:prstGeom>
          <a:solidFill>
            <a:schemeClr val="bg1"/>
          </a:solidFill>
          <a:ln w="9525">
            <a:noFill/>
            <a:miter lim="800000"/>
            <a:headEnd/>
            <a:tailEnd/>
          </a:ln>
        </p:spPr>
        <p:txBody>
          <a:bodyPr wrap="none">
            <a:spAutoFit/>
          </a:bodyPr>
          <a:lstStyle/>
          <a:p>
            <a:pPr eaLnBrk="0" hangingPunct="0">
              <a:spcBef>
                <a:spcPct val="50000"/>
              </a:spcBef>
            </a:pPr>
            <a:r>
              <a:rPr lang="en-GB"/>
              <a:t>(Wentz et al. 2007, Science)</a:t>
            </a:r>
            <a:endParaRPr lang="en-US"/>
          </a:p>
        </p:txBody>
      </p:sp>
      <p:sp>
        <p:nvSpPr>
          <p:cNvPr id="29701" name="Text Box 6"/>
          <p:cNvSpPr txBox="1">
            <a:spLocks noChangeArrowheads="1"/>
          </p:cNvSpPr>
          <p:nvPr/>
        </p:nvSpPr>
        <p:spPr bwMode="auto">
          <a:xfrm>
            <a:off x="152400" y="152400"/>
            <a:ext cx="7620000" cy="1066800"/>
          </a:xfrm>
          <a:prstGeom prst="rect">
            <a:avLst/>
          </a:prstGeom>
          <a:noFill/>
          <a:ln w="9525">
            <a:noFill/>
            <a:miter lim="800000"/>
            <a:headEnd/>
            <a:tailEnd/>
          </a:ln>
        </p:spPr>
        <p:txBody>
          <a:bodyPr>
            <a:spAutoFit/>
          </a:bodyPr>
          <a:lstStyle/>
          <a:p>
            <a:pPr eaLnBrk="0" hangingPunct="0">
              <a:spcBef>
                <a:spcPct val="50000"/>
              </a:spcBef>
            </a:pPr>
            <a:r>
              <a:rPr lang="en-GB" sz="3200">
                <a:solidFill>
                  <a:schemeClr val="accent2"/>
                </a:solidFill>
              </a:rPr>
              <a:t>Are models underestimating current precipitation/evaporation responses?</a:t>
            </a:r>
          </a:p>
        </p:txBody>
      </p:sp>
      <p:pic>
        <p:nvPicPr>
          <p:cNvPr id="29702" name="Picture 7"/>
          <p:cNvPicPr>
            <a:picLocks noChangeAspect="1" noChangeArrowheads="1"/>
          </p:cNvPicPr>
          <p:nvPr/>
        </p:nvPicPr>
        <p:blipFill>
          <a:blip r:embed="rId5" cstate="print"/>
          <a:srcRect/>
          <a:stretch>
            <a:fillRect/>
          </a:stretch>
        </p:blipFill>
        <p:spPr bwMode="auto">
          <a:xfrm>
            <a:off x="0" y="1295400"/>
            <a:ext cx="28194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1"/>
          <p:cNvSpPr txBox="1">
            <a:spLocks noGrp="1"/>
          </p:cNvSpPr>
          <p:nvPr/>
        </p:nvSpPr>
        <p:spPr bwMode="auto">
          <a:xfrm>
            <a:off x="457200" y="6245225"/>
            <a:ext cx="2133600" cy="476250"/>
          </a:xfrm>
          <a:prstGeom prst="rect">
            <a:avLst/>
          </a:prstGeom>
          <a:noFill/>
          <a:ln w="9525">
            <a:noFill/>
            <a:miter lim="800000"/>
            <a:headEnd/>
            <a:tailEnd/>
          </a:ln>
        </p:spPr>
        <p:txBody>
          <a:bodyPr/>
          <a:lstStyle/>
          <a:p>
            <a:endParaRPr lang="en-GB" sz="1400"/>
          </a:p>
        </p:txBody>
      </p:sp>
      <p:pic>
        <p:nvPicPr>
          <p:cNvPr id="61443" name="Picture 2"/>
          <p:cNvPicPr>
            <a:picLocks noChangeAspect="1" noChangeArrowheads="1"/>
          </p:cNvPicPr>
          <p:nvPr/>
        </p:nvPicPr>
        <p:blipFill>
          <a:blip r:embed="rId3" cstate="print"/>
          <a:srcRect/>
          <a:stretch>
            <a:fillRect/>
          </a:stretch>
        </p:blipFill>
        <p:spPr bwMode="auto">
          <a:xfrm>
            <a:off x="457200" y="1104900"/>
            <a:ext cx="6275388" cy="5524500"/>
          </a:xfrm>
          <a:prstGeom prst="rect">
            <a:avLst/>
          </a:prstGeom>
          <a:noFill/>
          <a:ln w="9525">
            <a:noFill/>
            <a:miter lim="800000"/>
            <a:headEnd/>
            <a:tailEnd/>
          </a:ln>
        </p:spPr>
      </p:pic>
      <p:sp>
        <p:nvSpPr>
          <p:cNvPr id="61444" name="TextBox 2"/>
          <p:cNvSpPr txBox="1">
            <a:spLocks noChangeArrowheads="1"/>
          </p:cNvSpPr>
          <p:nvPr/>
        </p:nvSpPr>
        <p:spPr bwMode="auto">
          <a:xfrm>
            <a:off x="7086600" y="5562600"/>
            <a:ext cx="2057400" cy="646113"/>
          </a:xfrm>
          <a:prstGeom prst="rect">
            <a:avLst/>
          </a:prstGeom>
          <a:noFill/>
          <a:ln w="9525">
            <a:noFill/>
            <a:miter lim="800000"/>
            <a:headEnd/>
            <a:tailEnd/>
          </a:ln>
        </p:spPr>
        <p:txBody>
          <a:bodyPr>
            <a:spAutoFit/>
          </a:bodyPr>
          <a:lstStyle/>
          <a:p>
            <a:pPr eaLnBrk="0" hangingPunct="0"/>
            <a:r>
              <a:rPr lang="en-GB"/>
              <a:t>Min et al. (2011) Nature</a:t>
            </a:r>
          </a:p>
        </p:txBody>
      </p:sp>
      <p:sp>
        <p:nvSpPr>
          <p:cNvPr id="4" name="TextBox 3"/>
          <p:cNvSpPr txBox="1"/>
          <p:nvPr/>
        </p:nvSpPr>
        <p:spPr>
          <a:xfrm>
            <a:off x="-3057525" y="2543175"/>
            <a:ext cx="6781800" cy="523220"/>
          </a:xfrm>
          <a:prstGeom prst="rect">
            <a:avLst/>
          </a:prstGeom>
          <a:noFill/>
          <a:scene3d>
            <a:camera prst="orthographicFront">
              <a:rot lat="0" lon="0" rev="5400000"/>
            </a:camera>
            <a:lightRig rig="threePt" dir="t"/>
          </a:scene3d>
        </p:spPr>
        <p:txBody>
          <a:bodyPr>
            <a:spAutoFit/>
          </a:bodyPr>
          <a:lstStyle/>
          <a:p>
            <a:pPr eaLnBrk="0" hangingPunct="0">
              <a:defRPr/>
            </a:pPr>
            <a:r>
              <a:rPr lang="en-GB" sz="2800" dirty="0"/>
              <a:t>ALL		ANT		OBS</a:t>
            </a:r>
          </a:p>
        </p:txBody>
      </p:sp>
      <p:sp>
        <p:nvSpPr>
          <p:cNvPr id="61446" name="Rectangle 4"/>
          <p:cNvSpPr>
            <a:spLocks noChangeArrowheads="1"/>
          </p:cNvSpPr>
          <p:nvPr/>
        </p:nvSpPr>
        <p:spPr bwMode="auto">
          <a:xfrm>
            <a:off x="0" y="6488113"/>
            <a:ext cx="9144000" cy="369887"/>
          </a:xfrm>
          <a:prstGeom prst="rect">
            <a:avLst/>
          </a:prstGeom>
          <a:noFill/>
          <a:ln w="9525">
            <a:noFill/>
            <a:miter lim="800000"/>
            <a:headEnd/>
            <a:tailEnd/>
          </a:ln>
        </p:spPr>
        <p:txBody>
          <a:bodyPr>
            <a:spAutoFit/>
          </a:bodyPr>
          <a:lstStyle/>
          <a:p>
            <a:pPr eaLnBrk="0" hangingPunct="0"/>
            <a:r>
              <a:rPr lang="en-GB">
                <a:hlinkClick r:id="rId4"/>
              </a:rPr>
              <a:t>http://www.nature.com/nature/journal/v470/n7334/full/nature09763.html</a:t>
            </a:r>
            <a:endParaRPr lang="en-GB"/>
          </a:p>
        </p:txBody>
      </p:sp>
      <p:sp>
        <p:nvSpPr>
          <p:cNvPr id="61447" name="Title 1"/>
          <p:cNvSpPr>
            <a:spLocks/>
          </p:cNvSpPr>
          <p:nvPr/>
        </p:nvSpPr>
        <p:spPr bwMode="auto">
          <a:xfrm>
            <a:off x="609600" y="115888"/>
            <a:ext cx="7315200" cy="1143000"/>
          </a:xfrm>
          <a:prstGeom prst="rect">
            <a:avLst/>
          </a:prstGeom>
          <a:noFill/>
          <a:ln w="9525">
            <a:noFill/>
            <a:miter lim="800000"/>
            <a:headEnd/>
            <a:tailEnd/>
          </a:ln>
        </p:spPr>
        <p:txBody>
          <a:bodyPr anchor="ctr"/>
          <a:lstStyle/>
          <a:p>
            <a:pPr algn="ctr" eaLnBrk="0" hangingPunct="0"/>
            <a:r>
              <a:rPr lang="en-GB" sz="3600">
                <a:solidFill>
                  <a:schemeClr val="accent2"/>
                </a:solidFill>
              </a:rPr>
              <a:t>Are models underestimating response of extreme precipitation?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5"/>
          <p:cNvPicPr>
            <a:picLocks noChangeAspect="1" noChangeArrowheads="1"/>
          </p:cNvPicPr>
          <p:nvPr/>
        </p:nvPicPr>
        <p:blipFill>
          <a:blip r:embed="rId3" cstate="print"/>
          <a:srcRect/>
          <a:stretch>
            <a:fillRect/>
          </a:stretch>
        </p:blipFill>
        <p:spPr bwMode="auto">
          <a:xfrm>
            <a:off x="304800" y="1928813"/>
            <a:ext cx="8610600" cy="3516312"/>
          </a:xfrm>
          <a:prstGeom prst="rect">
            <a:avLst/>
          </a:prstGeom>
          <a:noFill/>
          <a:ln w="9525">
            <a:noFill/>
            <a:miter lim="800000"/>
            <a:headEnd/>
            <a:tailEnd/>
          </a:ln>
        </p:spPr>
      </p:pic>
      <p:sp>
        <p:nvSpPr>
          <p:cNvPr id="59396" name="Text Box 6"/>
          <p:cNvSpPr txBox="1">
            <a:spLocks noChangeArrowheads="1"/>
          </p:cNvSpPr>
          <p:nvPr/>
        </p:nvSpPr>
        <p:spPr bwMode="auto">
          <a:xfrm>
            <a:off x="1371600" y="4422775"/>
            <a:ext cx="3581400" cy="336550"/>
          </a:xfrm>
          <a:prstGeom prst="rect">
            <a:avLst/>
          </a:prstGeom>
          <a:noFill/>
          <a:ln w="9525">
            <a:noFill/>
            <a:miter lim="800000"/>
            <a:headEnd/>
            <a:tailEnd/>
          </a:ln>
        </p:spPr>
        <p:txBody>
          <a:bodyPr>
            <a:spAutoFit/>
          </a:bodyPr>
          <a:lstStyle/>
          <a:p>
            <a:pPr eaLnBrk="0" hangingPunct="0">
              <a:spcBef>
                <a:spcPct val="50000"/>
              </a:spcBef>
            </a:pPr>
            <a:r>
              <a:rPr lang="en-GB" sz="1600"/>
              <a:t>Allan et al. (2010) Environ. Res. Lett.</a:t>
            </a:r>
          </a:p>
        </p:txBody>
      </p:sp>
      <p:sp>
        <p:nvSpPr>
          <p:cNvPr id="59397" name="Title 1"/>
          <p:cNvSpPr>
            <a:spLocks/>
          </p:cNvSpPr>
          <p:nvPr/>
        </p:nvSpPr>
        <p:spPr bwMode="auto">
          <a:xfrm>
            <a:off x="609600" y="115888"/>
            <a:ext cx="7315200" cy="1143000"/>
          </a:xfrm>
          <a:prstGeom prst="rect">
            <a:avLst/>
          </a:prstGeom>
          <a:noFill/>
          <a:ln w="9525">
            <a:noFill/>
            <a:miter lim="800000"/>
            <a:headEnd/>
            <a:tailEnd/>
          </a:ln>
        </p:spPr>
        <p:txBody>
          <a:bodyPr anchor="ctr"/>
          <a:lstStyle/>
          <a:p>
            <a:pPr algn="ctr" eaLnBrk="0" hangingPunct="0"/>
            <a:r>
              <a:rPr lang="en-GB" sz="3600">
                <a:solidFill>
                  <a:schemeClr val="accent2"/>
                </a:solidFill>
              </a:rPr>
              <a:t>Are models underestimating response of extreme precipitation?</a:t>
            </a:r>
          </a:p>
        </p:txBody>
      </p:sp>
      <p:sp>
        <p:nvSpPr>
          <p:cNvPr id="59398" name="Text Box 6"/>
          <p:cNvSpPr txBox="1">
            <a:spLocks noChangeArrowheads="1"/>
          </p:cNvSpPr>
          <p:nvPr/>
        </p:nvSpPr>
        <p:spPr bwMode="auto">
          <a:xfrm>
            <a:off x="1187450" y="5516563"/>
            <a:ext cx="2592388" cy="366712"/>
          </a:xfrm>
          <a:prstGeom prst="rect">
            <a:avLst/>
          </a:prstGeom>
          <a:noFill/>
          <a:ln w="9525">
            <a:noFill/>
            <a:miter lim="800000"/>
            <a:headEnd/>
            <a:tailEnd/>
          </a:ln>
          <a:effectLst/>
        </p:spPr>
        <p:txBody>
          <a:bodyPr>
            <a:spAutoFit/>
          </a:bodyPr>
          <a:lstStyle/>
          <a:p>
            <a:pPr>
              <a:spcBef>
                <a:spcPct val="50000"/>
              </a:spcBef>
            </a:pPr>
            <a:r>
              <a:rPr lang="en-GB"/>
              <a:t>Tropical oceans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cstate="print"/>
          <a:srcRect l="5298" r="5298"/>
          <a:stretch>
            <a:fillRect/>
          </a:stretch>
        </p:blipFill>
        <p:spPr bwMode="auto">
          <a:xfrm>
            <a:off x="15875" y="868363"/>
            <a:ext cx="9113838" cy="5129212"/>
          </a:xfrm>
          <a:prstGeom prst="rect">
            <a:avLst/>
          </a:prstGeom>
          <a:noFill/>
          <a:ln w="9525">
            <a:noFill/>
            <a:miter lim="800000"/>
            <a:headEnd/>
            <a:tailEnd/>
          </a:ln>
        </p:spPr>
      </p:pic>
      <p:sp>
        <p:nvSpPr>
          <p:cNvPr id="27650" name="Text Box 3"/>
          <p:cNvSpPr txBox="1">
            <a:spLocks noChangeArrowheads="1"/>
          </p:cNvSpPr>
          <p:nvPr/>
        </p:nvSpPr>
        <p:spPr bwMode="auto">
          <a:xfrm>
            <a:off x="3657600" y="6019800"/>
            <a:ext cx="5334000" cy="457200"/>
          </a:xfrm>
          <a:prstGeom prst="rect">
            <a:avLst/>
          </a:prstGeom>
          <a:noFill/>
          <a:ln w="9525">
            <a:noFill/>
            <a:miter lim="800000"/>
            <a:headEnd/>
            <a:tailEnd/>
          </a:ln>
        </p:spPr>
        <p:txBody>
          <a:bodyPr>
            <a:spAutoFit/>
          </a:bodyPr>
          <a:lstStyle/>
          <a:p>
            <a:pPr eaLnBrk="0" hangingPunct="0">
              <a:spcBef>
                <a:spcPct val="50000"/>
              </a:spcBef>
            </a:pPr>
            <a:r>
              <a:rPr lang="en-GB" sz="2400"/>
              <a:t>Zhang et al. 2007 Nature</a:t>
            </a:r>
            <a:endParaRPr lang="en-US" sz="2400"/>
          </a:p>
        </p:txBody>
      </p:sp>
      <p:sp>
        <p:nvSpPr>
          <p:cNvPr id="27651" name="Rectangle 9"/>
          <p:cNvSpPr>
            <a:spLocks noChangeArrowheads="1"/>
          </p:cNvSpPr>
          <p:nvPr/>
        </p:nvSpPr>
        <p:spPr bwMode="auto">
          <a:xfrm>
            <a:off x="228600" y="228600"/>
            <a:ext cx="8763000" cy="715963"/>
          </a:xfrm>
          <a:prstGeom prst="rect">
            <a:avLst/>
          </a:prstGeom>
          <a:solidFill>
            <a:schemeClr val="bg1"/>
          </a:solidFill>
          <a:ln w="9525">
            <a:noFill/>
            <a:miter lim="800000"/>
            <a:headEnd/>
            <a:tailEnd/>
          </a:ln>
        </p:spPr>
        <p:txBody>
          <a:bodyPr anchor="ctr"/>
          <a:lstStyle/>
          <a:p>
            <a:pPr algn="ctr"/>
            <a:r>
              <a:rPr lang="en-US" sz="3200">
                <a:solidFill>
                  <a:schemeClr val="accent2"/>
                </a:solidFill>
              </a:rPr>
              <a:t>Do models underestimate regional responses?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3"/>
          <p:cNvPicPr>
            <a:picLocks noChangeAspect="1" noChangeArrowheads="1"/>
          </p:cNvPicPr>
          <p:nvPr/>
        </p:nvPicPr>
        <p:blipFill>
          <a:blip r:embed="rId3" cstate="print"/>
          <a:srcRect r="20833"/>
          <a:stretch>
            <a:fillRect/>
          </a:stretch>
        </p:blipFill>
        <p:spPr bwMode="auto">
          <a:xfrm>
            <a:off x="990600" y="1295400"/>
            <a:ext cx="7696200" cy="3916363"/>
          </a:xfrm>
          <a:prstGeom prst="rect">
            <a:avLst/>
          </a:prstGeom>
          <a:noFill/>
          <a:ln w="9525">
            <a:noFill/>
            <a:miter lim="800000"/>
            <a:headEnd/>
            <a:tailEnd/>
          </a:ln>
        </p:spPr>
      </p:pic>
      <p:sp>
        <p:nvSpPr>
          <p:cNvPr id="31746" name="Rectangle 2"/>
          <p:cNvSpPr>
            <a:spLocks noGrp="1" noChangeArrowheads="1"/>
          </p:cNvSpPr>
          <p:nvPr>
            <p:ph type="title" idx="4294967295"/>
          </p:nvPr>
        </p:nvSpPr>
        <p:spPr>
          <a:xfrm>
            <a:off x="533400" y="60325"/>
            <a:ext cx="8610600" cy="1143000"/>
          </a:xfrm>
          <a:solidFill>
            <a:schemeClr val="bg1"/>
          </a:solidFill>
        </p:spPr>
        <p:txBody>
          <a:bodyPr/>
          <a:lstStyle/>
          <a:p>
            <a:pPr algn="l" eaLnBrk="1" hangingPunct="1"/>
            <a:r>
              <a:rPr lang="en-GB" sz="3400" smtClean="0">
                <a:solidFill>
                  <a:schemeClr val="accent2"/>
                </a:solidFill>
              </a:rPr>
              <a:t>Contrasting precipitation response in wet and dry regions of the tropical circulation</a:t>
            </a:r>
            <a:endParaRPr lang="en-US" sz="3400" smtClean="0">
              <a:solidFill>
                <a:schemeClr val="accent2"/>
              </a:solidFill>
            </a:endParaRPr>
          </a:p>
        </p:txBody>
      </p:sp>
      <p:sp>
        <p:nvSpPr>
          <p:cNvPr id="31747" name="Text Box 3"/>
          <p:cNvSpPr txBox="1">
            <a:spLocks noChangeArrowheads="1"/>
          </p:cNvSpPr>
          <p:nvPr/>
        </p:nvSpPr>
        <p:spPr bwMode="auto">
          <a:xfrm>
            <a:off x="3124200" y="5867400"/>
            <a:ext cx="5715000" cy="369888"/>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a:t>Updated from Allan </a:t>
            </a:r>
            <a:r>
              <a:rPr lang="en-US" i="1"/>
              <a:t>et al. </a:t>
            </a:r>
            <a:r>
              <a:rPr lang="en-US"/>
              <a:t>(2010) Environ. Res. Lett.</a:t>
            </a:r>
          </a:p>
        </p:txBody>
      </p:sp>
      <p:sp>
        <p:nvSpPr>
          <p:cNvPr id="31748" name="Text Box 4"/>
          <p:cNvSpPr txBox="1">
            <a:spLocks noChangeArrowheads="1"/>
          </p:cNvSpPr>
          <p:nvPr/>
        </p:nvSpPr>
        <p:spPr bwMode="auto">
          <a:xfrm>
            <a:off x="501650" y="2422525"/>
            <a:ext cx="184150" cy="519113"/>
          </a:xfrm>
          <a:prstGeom prst="rect">
            <a:avLst/>
          </a:prstGeom>
          <a:solidFill>
            <a:schemeClr val="bg1"/>
          </a:solidFill>
          <a:ln w="9525">
            <a:noFill/>
            <a:miter lim="800000"/>
            <a:headEnd/>
            <a:tailEnd/>
          </a:ln>
        </p:spPr>
        <p:txBody>
          <a:bodyPr>
            <a:spAutoFit/>
          </a:bodyPr>
          <a:lstStyle/>
          <a:p>
            <a:pPr eaLnBrk="0" hangingPunct="0">
              <a:spcBef>
                <a:spcPct val="50000"/>
              </a:spcBef>
            </a:pPr>
            <a:endParaRPr lang="en-GB" sz="2800"/>
          </a:p>
        </p:txBody>
      </p:sp>
      <p:sp>
        <p:nvSpPr>
          <p:cNvPr id="31749" name="Text Box 6"/>
          <p:cNvSpPr txBox="1">
            <a:spLocks noChangeArrowheads="1"/>
          </p:cNvSpPr>
          <p:nvPr/>
        </p:nvSpPr>
        <p:spPr bwMode="auto">
          <a:xfrm>
            <a:off x="2209800" y="3200400"/>
            <a:ext cx="1143000" cy="396875"/>
          </a:xfrm>
          <a:prstGeom prst="rect">
            <a:avLst/>
          </a:prstGeom>
          <a:solidFill>
            <a:schemeClr val="bg1"/>
          </a:solidFill>
          <a:ln w="9525">
            <a:noFill/>
            <a:miter lim="800000"/>
            <a:headEnd/>
            <a:tailEnd/>
          </a:ln>
        </p:spPr>
        <p:txBody>
          <a:bodyPr>
            <a:spAutoFit/>
          </a:bodyPr>
          <a:lstStyle/>
          <a:p>
            <a:pPr eaLnBrk="0" hangingPunct="0">
              <a:spcBef>
                <a:spcPct val="50000"/>
              </a:spcBef>
            </a:pPr>
            <a:r>
              <a:rPr lang="en-GB" sz="2000"/>
              <a:t>descent</a:t>
            </a:r>
            <a:endParaRPr lang="en-US" sz="2000"/>
          </a:p>
        </p:txBody>
      </p:sp>
      <p:sp>
        <p:nvSpPr>
          <p:cNvPr id="31750" name="Text Box 7"/>
          <p:cNvSpPr txBox="1">
            <a:spLocks noChangeArrowheads="1"/>
          </p:cNvSpPr>
          <p:nvPr/>
        </p:nvSpPr>
        <p:spPr bwMode="auto">
          <a:xfrm>
            <a:off x="2209800" y="1431925"/>
            <a:ext cx="1676400" cy="396875"/>
          </a:xfrm>
          <a:prstGeom prst="rect">
            <a:avLst/>
          </a:prstGeom>
          <a:solidFill>
            <a:schemeClr val="bg1"/>
          </a:solidFill>
          <a:ln w="9525">
            <a:noFill/>
            <a:miter lim="800000"/>
            <a:headEnd/>
            <a:tailEnd/>
          </a:ln>
        </p:spPr>
        <p:txBody>
          <a:bodyPr>
            <a:spAutoFit/>
          </a:bodyPr>
          <a:lstStyle/>
          <a:p>
            <a:pPr eaLnBrk="0" hangingPunct="0">
              <a:spcBef>
                <a:spcPct val="50000"/>
              </a:spcBef>
            </a:pPr>
            <a:r>
              <a:rPr lang="en-GB" sz="2000"/>
              <a:t>ascent</a:t>
            </a:r>
            <a:endParaRPr lang="en-US" sz="2000"/>
          </a:p>
        </p:txBody>
      </p:sp>
      <p:sp>
        <p:nvSpPr>
          <p:cNvPr id="31751" name="Text Box 8"/>
          <p:cNvSpPr txBox="1">
            <a:spLocks noChangeArrowheads="1"/>
          </p:cNvSpPr>
          <p:nvPr/>
        </p:nvSpPr>
        <p:spPr bwMode="auto">
          <a:xfrm>
            <a:off x="5638800" y="1676400"/>
            <a:ext cx="1143000" cy="396875"/>
          </a:xfrm>
          <a:prstGeom prst="rect">
            <a:avLst/>
          </a:prstGeom>
          <a:noFill/>
          <a:ln w="9525">
            <a:noFill/>
            <a:miter lim="800000"/>
            <a:headEnd/>
            <a:tailEnd/>
          </a:ln>
        </p:spPr>
        <p:txBody>
          <a:bodyPr>
            <a:spAutoFit/>
          </a:bodyPr>
          <a:lstStyle/>
          <a:p>
            <a:pPr eaLnBrk="0" hangingPunct="0">
              <a:spcBef>
                <a:spcPct val="50000"/>
              </a:spcBef>
            </a:pPr>
            <a:r>
              <a:rPr lang="en-GB" sz="2000" b="1">
                <a:solidFill>
                  <a:srgbClr val="006600"/>
                </a:solidFill>
              </a:rPr>
              <a:t>Models</a:t>
            </a:r>
            <a:endParaRPr lang="en-US" sz="2000" b="1">
              <a:solidFill>
                <a:srgbClr val="006600"/>
              </a:solidFill>
            </a:endParaRPr>
          </a:p>
        </p:txBody>
      </p:sp>
      <p:sp>
        <p:nvSpPr>
          <p:cNvPr id="31752" name="Text Box 9"/>
          <p:cNvSpPr txBox="1">
            <a:spLocks noChangeArrowheads="1"/>
          </p:cNvSpPr>
          <p:nvPr/>
        </p:nvSpPr>
        <p:spPr bwMode="auto">
          <a:xfrm>
            <a:off x="3429000" y="1676400"/>
            <a:ext cx="1905000" cy="396875"/>
          </a:xfrm>
          <a:prstGeom prst="rect">
            <a:avLst/>
          </a:prstGeom>
          <a:noFill/>
          <a:ln w="9525">
            <a:noFill/>
            <a:miter lim="800000"/>
            <a:headEnd/>
            <a:tailEnd/>
          </a:ln>
        </p:spPr>
        <p:txBody>
          <a:bodyPr>
            <a:spAutoFit/>
          </a:bodyPr>
          <a:lstStyle/>
          <a:p>
            <a:pPr eaLnBrk="0" hangingPunct="0">
              <a:spcBef>
                <a:spcPct val="50000"/>
              </a:spcBef>
            </a:pPr>
            <a:r>
              <a:rPr lang="en-GB" sz="2000" b="1"/>
              <a:t>Observations</a:t>
            </a:r>
            <a:endParaRPr lang="en-US" sz="2000" b="1"/>
          </a:p>
        </p:txBody>
      </p:sp>
      <p:sp>
        <p:nvSpPr>
          <p:cNvPr id="31753" name="Text Box 10"/>
          <p:cNvSpPr txBox="1">
            <a:spLocks noChangeArrowheads="1"/>
          </p:cNvSpPr>
          <p:nvPr/>
        </p:nvSpPr>
        <p:spPr bwMode="auto">
          <a:xfrm rot="-5400000">
            <a:off x="-769143" y="3055143"/>
            <a:ext cx="4191000" cy="519113"/>
          </a:xfrm>
          <a:prstGeom prst="rect">
            <a:avLst/>
          </a:prstGeom>
          <a:solidFill>
            <a:schemeClr val="bg1"/>
          </a:solidFill>
          <a:ln w="9525">
            <a:noFill/>
            <a:miter lim="800000"/>
            <a:headEnd/>
            <a:tailEnd/>
          </a:ln>
        </p:spPr>
        <p:txBody>
          <a:bodyPr>
            <a:spAutoFit/>
          </a:bodyPr>
          <a:lstStyle/>
          <a:p>
            <a:pPr eaLnBrk="0" hangingPunct="0">
              <a:spcBef>
                <a:spcPct val="50000"/>
              </a:spcBef>
            </a:pPr>
            <a:r>
              <a:rPr lang="en-GB" sz="2800"/>
              <a:t>Precipitation change (%)</a:t>
            </a:r>
            <a:endParaRPr lang="en-US" sz="2800"/>
          </a:p>
        </p:txBody>
      </p:sp>
      <p:sp>
        <p:nvSpPr>
          <p:cNvPr id="31754" name="Text Box 11"/>
          <p:cNvSpPr txBox="1">
            <a:spLocks noChangeArrowheads="1"/>
          </p:cNvSpPr>
          <p:nvPr/>
        </p:nvSpPr>
        <p:spPr bwMode="auto">
          <a:xfrm>
            <a:off x="2133600" y="5410200"/>
            <a:ext cx="6705600" cy="366713"/>
          </a:xfrm>
          <a:prstGeom prst="rect">
            <a:avLst/>
          </a:prstGeom>
          <a:noFill/>
          <a:ln w="9525">
            <a:noFill/>
            <a:miter lim="800000"/>
            <a:headEnd/>
            <a:tailEnd/>
          </a:ln>
        </p:spPr>
        <p:txBody>
          <a:bodyPr>
            <a:spAutoFit/>
          </a:bodyPr>
          <a:lstStyle/>
          <a:p>
            <a:pPr eaLnBrk="0" hangingPunct="0">
              <a:spcBef>
                <a:spcPct val="50000"/>
              </a:spcBef>
            </a:pPr>
            <a:r>
              <a:rPr lang="en-GB">
                <a:solidFill>
                  <a:schemeClr val="accent2"/>
                </a:solidFill>
              </a:rPr>
              <a:t>Sensitivity to reanalysis dataset used to define wet/dry regions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467600" cy="706437"/>
          </a:xfrm>
        </p:spPr>
        <p:txBody>
          <a:bodyPr/>
          <a:lstStyle/>
          <a:p>
            <a:pPr>
              <a:defRPr/>
            </a:pPr>
            <a:r>
              <a:rPr lang="en-GB" sz="4000" dirty="0" smtClean="0">
                <a:solidFill>
                  <a:schemeClr val="accent6"/>
                </a:solidFill>
              </a:rPr>
              <a:t>Changes in tropical circulation?</a:t>
            </a:r>
            <a:endParaRPr lang="en-GB" sz="4000" dirty="0">
              <a:solidFill>
                <a:schemeClr val="accent6"/>
              </a:solidFill>
            </a:endParaRPr>
          </a:p>
        </p:txBody>
      </p:sp>
      <p:sp>
        <p:nvSpPr>
          <p:cNvPr id="3" name="Content Placeholder 2"/>
          <p:cNvSpPr>
            <a:spLocks noGrp="1"/>
          </p:cNvSpPr>
          <p:nvPr>
            <p:ph idx="1"/>
          </p:nvPr>
        </p:nvSpPr>
        <p:spPr>
          <a:xfrm>
            <a:off x="76200" y="1066800"/>
            <a:ext cx="3505200" cy="3289300"/>
          </a:xfrm>
        </p:spPr>
        <p:txBody>
          <a:bodyPr/>
          <a:lstStyle/>
          <a:p>
            <a:pPr>
              <a:defRPr/>
            </a:pPr>
            <a:r>
              <a:rPr lang="en-GB" sz="2400" dirty="0" smtClean="0"/>
              <a:t>Wind-driven changes in sea surface height </a:t>
            </a:r>
            <a:r>
              <a:rPr lang="en-GB" sz="1800" dirty="0" smtClean="0"/>
              <a:t>Merrifield (2011) J </a:t>
            </a:r>
            <a:r>
              <a:rPr lang="en-GB" sz="1800" dirty="0" err="1" smtClean="0"/>
              <a:t>Clim</a:t>
            </a:r>
            <a:endParaRPr lang="en-GB" sz="1800" dirty="0" smtClean="0"/>
          </a:p>
          <a:p>
            <a:pPr>
              <a:buFontTx/>
              <a:buNone/>
              <a:defRPr/>
            </a:pPr>
            <a:r>
              <a:rPr lang="en-GB" sz="1600" dirty="0" smtClean="0">
                <a:hlinkClick r:id="rId2"/>
              </a:rPr>
              <a:t>http://journals.ametsoc.org/doi/abs/10.1175/2011JCLI3932.1</a:t>
            </a:r>
            <a:endParaRPr lang="en-GB" sz="1600" dirty="0" smtClean="0"/>
          </a:p>
          <a:p>
            <a:pPr>
              <a:defRPr/>
            </a:pPr>
            <a:r>
              <a:rPr lang="en-GB" sz="2400" dirty="0" smtClean="0"/>
              <a:t>Increases </a:t>
            </a:r>
            <a:r>
              <a:rPr lang="en-GB" sz="2400" dirty="0"/>
              <a:t>in </a:t>
            </a:r>
            <a:r>
              <a:rPr lang="en-GB" sz="2400" dirty="0" smtClean="0"/>
              <a:t>satellite altimeter </a:t>
            </a:r>
            <a:r>
              <a:rPr lang="en-GB" sz="2400" dirty="0"/>
              <a:t>wind </a:t>
            </a:r>
            <a:r>
              <a:rPr lang="en-GB" sz="2400" dirty="0" smtClean="0"/>
              <a:t>speed? </a:t>
            </a:r>
          </a:p>
          <a:p>
            <a:pPr marL="0" indent="0">
              <a:buFontTx/>
              <a:buNone/>
              <a:defRPr/>
            </a:pPr>
            <a:r>
              <a:rPr lang="en-GB" sz="1800" dirty="0" smtClean="0"/>
              <a:t>Young et al. (2011) Science</a:t>
            </a:r>
          </a:p>
        </p:txBody>
      </p:sp>
      <p:pic>
        <p:nvPicPr>
          <p:cNvPr id="33795" name="Picture 2"/>
          <p:cNvPicPr>
            <a:picLocks noChangeAspect="1" noChangeArrowheads="1"/>
          </p:cNvPicPr>
          <p:nvPr/>
        </p:nvPicPr>
        <p:blipFill>
          <a:blip r:embed="rId3" cstate="print"/>
          <a:srcRect l="3333"/>
          <a:stretch>
            <a:fillRect/>
          </a:stretch>
        </p:blipFill>
        <p:spPr bwMode="auto">
          <a:xfrm>
            <a:off x="3619500" y="981075"/>
            <a:ext cx="5524500" cy="2647950"/>
          </a:xfrm>
          <a:prstGeom prst="rect">
            <a:avLst/>
          </a:prstGeom>
          <a:noFill/>
          <a:ln w="9525">
            <a:noFill/>
            <a:miter lim="800000"/>
            <a:headEnd/>
            <a:tailEnd/>
          </a:ln>
        </p:spPr>
      </p:pic>
      <p:pic>
        <p:nvPicPr>
          <p:cNvPr id="33796" name="Picture 3"/>
          <p:cNvPicPr>
            <a:picLocks noChangeAspect="1" noChangeArrowheads="1"/>
          </p:cNvPicPr>
          <p:nvPr/>
        </p:nvPicPr>
        <p:blipFill>
          <a:blip r:embed="rId4" cstate="print"/>
          <a:srcRect/>
          <a:stretch>
            <a:fillRect/>
          </a:stretch>
        </p:blipFill>
        <p:spPr bwMode="auto">
          <a:xfrm>
            <a:off x="4176713" y="3457575"/>
            <a:ext cx="4319587" cy="3171825"/>
          </a:xfrm>
          <a:prstGeom prst="rect">
            <a:avLst/>
          </a:prstGeom>
          <a:noFill/>
          <a:ln w="9525">
            <a:noFill/>
            <a:miter lim="800000"/>
            <a:headEnd/>
            <a:tailEnd/>
          </a:ln>
        </p:spPr>
      </p:pic>
      <p:pic>
        <p:nvPicPr>
          <p:cNvPr id="7" name="Picture 6" descr="Ptrend.gif"/>
          <p:cNvPicPr>
            <a:picLocks noChangeAspect="1"/>
          </p:cNvPicPr>
          <p:nvPr/>
        </p:nvPicPr>
        <p:blipFill>
          <a:blip r:embed="rId5" cstate="print"/>
          <a:srcRect b="-8577"/>
          <a:stretch>
            <a:fillRect/>
          </a:stretch>
        </p:blipFill>
        <p:spPr bwMode="auto">
          <a:xfrm>
            <a:off x="4267200" y="3502025"/>
            <a:ext cx="4679950" cy="3355975"/>
          </a:xfrm>
          <a:prstGeom prst="rect">
            <a:avLst/>
          </a:prstGeom>
          <a:noFill/>
          <a:ln w="9525">
            <a:noFill/>
            <a:miter lim="800000"/>
            <a:headEnd/>
            <a:tailEnd/>
          </a:ln>
        </p:spPr>
      </p:pic>
      <p:pic>
        <p:nvPicPr>
          <p:cNvPr id="33798" name="Picture 2" descr="Fig. 1"/>
          <p:cNvPicPr>
            <a:picLocks noChangeAspect="1" noChangeArrowheads="1"/>
          </p:cNvPicPr>
          <p:nvPr/>
        </p:nvPicPr>
        <p:blipFill>
          <a:blip r:embed="rId6" cstate="print"/>
          <a:srcRect b="50000"/>
          <a:stretch>
            <a:fillRect/>
          </a:stretch>
        </p:blipFill>
        <p:spPr bwMode="auto">
          <a:xfrm>
            <a:off x="12700" y="3886200"/>
            <a:ext cx="4191000" cy="2667000"/>
          </a:xfrm>
          <a:prstGeom prst="rect">
            <a:avLst/>
          </a:prstGeom>
          <a:noFill/>
          <a:ln w="9525">
            <a:noFill/>
            <a:miter lim="800000"/>
            <a:headEnd/>
            <a:tailEnd/>
          </a:ln>
        </p:spPr>
      </p:pic>
      <p:sp>
        <p:nvSpPr>
          <p:cNvPr id="33799" name="Rectangle 3"/>
          <p:cNvSpPr>
            <a:spLocks noChangeArrowheads="1"/>
          </p:cNvSpPr>
          <p:nvPr/>
        </p:nvSpPr>
        <p:spPr bwMode="auto">
          <a:xfrm>
            <a:off x="76200" y="6488113"/>
            <a:ext cx="5791200" cy="369887"/>
          </a:xfrm>
          <a:prstGeom prst="rect">
            <a:avLst/>
          </a:prstGeom>
          <a:noFill/>
          <a:ln w="9525">
            <a:noFill/>
            <a:miter lim="800000"/>
            <a:headEnd/>
            <a:tailEnd/>
          </a:ln>
        </p:spPr>
        <p:txBody>
          <a:bodyPr>
            <a:spAutoFit/>
          </a:bodyPr>
          <a:lstStyle/>
          <a:p>
            <a:pPr eaLnBrk="0" hangingPunct="0"/>
            <a:r>
              <a:rPr lang="en-GB">
                <a:hlinkClick r:id="rId7"/>
              </a:rPr>
              <a:t>http://www.sciencemag.org/content/332/6028/451.full</a:t>
            </a:r>
            <a:endParaRPr lang="en-GB"/>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5522</TotalTime>
  <Words>929</Words>
  <Application>Microsoft Office PowerPoint</Application>
  <PresentationFormat>On-screen Show (4:3)</PresentationFormat>
  <Paragraphs>115</Paragraphs>
  <Slides>17</Slides>
  <Notes>8</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Default Design</vt:lpstr>
      <vt:lpstr>Office Theme</vt:lpstr>
      <vt:lpstr>Global hydrological forcing: current understanding</vt:lpstr>
      <vt:lpstr>Global hydrological forcing: current understanding</vt:lpstr>
      <vt:lpstr>Anticipated changes in the hydrological cycle</vt:lpstr>
      <vt:lpstr>Slide 4</vt:lpstr>
      <vt:lpstr>Slide 5</vt:lpstr>
      <vt:lpstr>Slide 6</vt:lpstr>
      <vt:lpstr>Slide 7</vt:lpstr>
      <vt:lpstr>Contrasting precipitation response in wet and dry regions of the tropical circulation</vt:lpstr>
      <vt:lpstr>Changes in tropical circulation?</vt:lpstr>
      <vt:lpstr>Slide 10</vt:lpstr>
      <vt:lpstr>Slide 11</vt:lpstr>
      <vt:lpstr>Optional: Global changes in water vapour</vt:lpstr>
      <vt:lpstr>WP3: Exploiting satellite observations</vt:lpstr>
      <vt:lpstr>WP3: CMIP5 comparisons</vt:lpstr>
      <vt:lpstr>Slide 15</vt:lpstr>
      <vt:lpstr>Simulated/observed precipitation fingerprints</vt:lpstr>
      <vt:lpstr>Moisture transports from ERA Interim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Philip Allan</dc:creator>
  <cp:lastModifiedBy>Richard Allan</cp:lastModifiedBy>
  <cp:revision>507</cp:revision>
  <cp:lastPrinted>1601-01-01T00:00:00Z</cp:lastPrinted>
  <dcterms:created xsi:type="dcterms:W3CDTF">1601-01-01T00:00:00Z</dcterms:created>
  <dcterms:modified xsi:type="dcterms:W3CDTF">2011-11-25T09:54:53Z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