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6" r:id="rId3"/>
    <p:sldId id="260" r:id="rId4"/>
    <p:sldId id="262"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4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1D400-387E-4143-AFC4-AA1B794D9BB2}" type="datetimeFigureOut">
              <a:rPr lang="en-GB" smtClean="0"/>
              <a:t>08/01/2013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5732C-E7FF-4F9A-8AEE-86C55C35FC3B}" type="slidenum">
              <a:rPr lang="en-GB" smtClean="0"/>
              <a:t>‹#›</a:t>
            </a:fld>
            <a:endParaRPr lang="en-GB"/>
          </a:p>
        </p:txBody>
      </p:sp>
    </p:spTree>
    <p:extLst>
      <p:ext uri="{BB962C8B-B14F-4D97-AF65-F5344CB8AC3E}">
        <p14:creationId xmlns:p14="http://schemas.microsoft.com/office/powerpoint/2010/main" val="94079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By</a:t>
            </a:r>
            <a:r>
              <a:rPr lang="en-GB" baseline="0" dirty="0" smtClean="0"/>
              <a:t> combining satellite data with ARGO observations we estimate a heating rate of around 0.5 Wm-2 in the period 2000-2010. There is no “missing energy” in the climate system, as argued by </a:t>
            </a:r>
            <a:r>
              <a:rPr lang="en-GB" baseline="0" dirty="0" err="1" smtClean="0"/>
              <a:t>Trenberth</a:t>
            </a:r>
            <a:r>
              <a:rPr lang="en-GB" baseline="0" dirty="0" smtClean="0"/>
              <a:t> and </a:t>
            </a:r>
            <a:r>
              <a:rPr lang="en-GB" baseline="0" dirty="0" err="1" smtClean="0"/>
              <a:t>Fasullo</a:t>
            </a:r>
            <a:r>
              <a:rPr lang="en-GB" baseline="0" dirty="0" smtClean="0"/>
              <a:t> (2010): the satellite and ocean data are in agreement to within observational uncertainty. We plan to seek funding to extend this work to understand the processes involved in “hiatus” decades using climate modelling, ocean observing systems and satellite Earth radiation budget datasets.</a:t>
            </a:r>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solidFill>
                  <a:prstClr val="black"/>
                </a:solidFill>
              </a:rPr>
              <a:pPr/>
              <a:t>2</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F40226-B2B3-46B0-9FF6-3463B57FDC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140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74EEB6-746F-4EE0-9BAF-5BDF181A31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948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AD106A-5020-485D-B4EC-08104DA9A5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196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68F027-D5C6-43E3-BD80-842E6BF827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1292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BF40D7-A25A-4ED5-9E5A-EC2BA1ECA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236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49FED2-E072-4F1C-8BEA-2BBE5B9560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48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85247C-43EE-4AD2-B235-5CC533F50B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314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8113D-4161-475E-AB29-5B78DB96B2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09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C1A31E-D3E9-4B5E-8B1C-C5FACE91FA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9304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E55FBF-396F-46A7-850F-35F10C7A94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91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19407F-C180-42C3-AA07-5E205BFC00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532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fontAlgn="base">
              <a:spcBef>
                <a:spcPct val="0"/>
              </a:spcBef>
              <a:spcAft>
                <a:spcPct val="0"/>
              </a:spcAft>
              <a:defRPr/>
            </a:pPr>
            <a:fld id="{6061CDF0-2988-4C9E-8C8F-A3202B46E13C}"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fontAlgn="base">
              <a:spcBef>
                <a:spcPct val="0"/>
              </a:spcBef>
              <a:spcAft>
                <a:spcPct val="0"/>
              </a:spcAft>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1861636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www.reading.ac.uk/geographyandenvironmentalscience/" TargetMode="External"/><Relationship Id="rId18" Type="http://schemas.openxmlformats.org/officeDocument/2006/relationships/hyperlink" Target="http://climate.ncas.ac.uk/pagoda/" TargetMode="External"/><Relationship Id="rId3" Type="http://schemas.openxmlformats.org/officeDocument/2006/relationships/hyperlink" Target="http://www.met.reading.ac.uk/tamsat/about/" TargetMode="External"/><Relationship Id="rId21" Type="http://schemas.openxmlformats.org/officeDocument/2006/relationships/image" Target="../media/image9.jpeg"/><Relationship Id="rId7" Type="http://schemas.openxmlformats.org/officeDocument/2006/relationships/image" Target="../media/image4.jpeg"/><Relationship Id="rId12" Type="http://schemas.openxmlformats.org/officeDocument/2006/relationships/hyperlink" Target="http://www.reading.ac.uk/h-l-cloke.aspx" TargetMode="External"/><Relationship Id="rId17" Type="http://schemas.openxmlformats.org/officeDocument/2006/relationships/hyperlink" Target="http://www.nerc-essc.ac.uk/template.php?Page=People&amp;id=cll" TargetMode="External"/><Relationship Id="rId2" Type="http://schemas.openxmlformats.org/officeDocument/2006/relationships/hyperlink" Target="http://www.met.reading.ac.uk/~vm004202" TargetMode="External"/><Relationship Id="rId16" Type="http://schemas.openxmlformats.org/officeDocument/2006/relationships/hyperlink" Target="http://www.nerc-essc.ac.uk/~maz/" TargetMode="External"/><Relationship Id="rId20" Type="http://schemas.openxmlformats.org/officeDocument/2006/relationships/hyperlink" Target="http://www3.imperial.ac.uk/ewre/research/currentresearch/hydrology/changingwatercycles" TargetMode="Externa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24" Type="http://schemas.openxmlformats.org/officeDocument/2006/relationships/image" Target="../media/image12.jpeg"/><Relationship Id="rId5" Type="http://schemas.openxmlformats.org/officeDocument/2006/relationships/image" Target="../media/image2.jpeg"/><Relationship Id="rId15" Type="http://schemas.openxmlformats.org/officeDocument/2006/relationships/hyperlink" Target="http://www.met.reading.ac.uk/~sgs02rpa/" TargetMode="External"/><Relationship Id="rId23" Type="http://schemas.openxmlformats.org/officeDocument/2006/relationships/image" Target="../media/image11.jpeg"/><Relationship Id="rId10" Type="http://schemas.openxmlformats.org/officeDocument/2006/relationships/image" Target="../media/image7.jpeg"/><Relationship Id="rId19" Type="http://schemas.openxmlformats.org/officeDocument/2006/relationships/hyperlink" Target="http://www.met.reading.ac.uk/users/users/1656" TargetMode="External"/><Relationship Id="rId4" Type="http://schemas.openxmlformats.org/officeDocument/2006/relationships/hyperlink" Target="http://www.met.reading.ac.uk/users/users/1706" TargetMode="External"/><Relationship Id="rId9" Type="http://schemas.openxmlformats.org/officeDocument/2006/relationships/image" Target="../media/image6.jpeg"/><Relationship Id="rId14" Type="http://schemas.openxmlformats.org/officeDocument/2006/relationships/hyperlink" Target="http://www.sat.ltu.se/members/viju/" TargetMode="External"/><Relationship Id="rId22"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http://www.nature.com/ngeo/journal/v5/n2/abs/ngeo1375.html"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gif"/><Relationship Id="rId4" Type="http://schemas.openxmlformats.org/officeDocument/2006/relationships/image" Target="../media/image14.pn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hyperlink" Target="http://journals.ametsoc.org/doi/abs/10.1175/JCLI-D-12-00222.1" TargetMode="External"/><Relationship Id="rId3" Type="http://schemas.openxmlformats.org/officeDocument/2006/relationships/hyperlink" Target="http://www.agu.org/pubs/crossref/2011/2011GL049783.shtml" TargetMode="External"/><Relationship Id="rId7" Type="http://schemas.openxmlformats.org/officeDocument/2006/relationships/image" Target="../media/image23.png"/><Relationship Id="rId2" Type="http://schemas.openxmlformats.org/officeDocument/2006/relationships/image" Target="../media/image20.wmf"/><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onlinelibrary.wiley.com/doi/10.1029/2012JD018027/abstrac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hyperlink" Target="http://onlinelibrary.wiley.com/doi/10.1029/2011JD016568/abstract" TargetMode="External"/><Relationship Id="rId4" Type="http://schemas.openxmlformats.org/officeDocument/2006/relationships/hyperlink" Target="http://onlinelibrary.wiley.com/doi/10.1029/2012GL052093/abstr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087518" y="1600200"/>
            <a:ext cx="1736075" cy="4862870"/>
          </a:xfrm>
          <a:prstGeom prst="rect">
            <a:avLst/>
          </a:prstGeom>
          <a:noFill/>
          <a:ln w="25400">
            <a:solidFill>
              <a:schemeClr val="accent5"/>
            </a:solidFill>
          </a:ln>
        </p:spPr>
        <p:txBody>
          <a:bodyPr wrap="square" rtlCol="0">
            <a:spAutoFit/>
          </a:bodyPr>
          <a:lstStyle/>
          <a:p>
            <a:r>
              <a:rPr lang="en-GB" dirty="0" smtClean="0">
                <a:solidFill>
                  <a:schemeClr val="accent5"/>
                </a:solidFill>
              </a:rPr>
              <a:t>PhD projects</a:t>
            </a:r>
          </a:p>
          <a:p>
            <a:endParaRPr lang="en-GB" dirty="0"/>
          </a:p>
          <a:p>
            <a:endParaRPr lang="en-GB" dirty="0" smtClean="0"/>
          </a:p>
          <a:p>
            <a:endParaRPr lang="en-GB" dirty="0"/>
          </a:p>
          <a:p>
            <a:endParaRPr lang="en-GB" dirty="0" smtClean="0"/>
          </a:p>
          <a:p>
            <a:endParaRPr lang="en-GB" sz="800" dirty="0"/>
          </a:p>
          <a:p>
            <a:r>
              <a:rPr lang="en-GB" dirty="0" smtClean="0">
                <a:hlinkClick r:id="rId2"/>
              </a:rPr>
              <a:t>Ross </a:t>
            </a:r>
            <a:r>
              <a:rPr lang="en-GB" dirty="0" err="1" smtClean="0">
                <a:hlinkClick r:id="rId2"/>
              </a:rPr>
              <a:t>Maidment</a:t>
            </a:r>
            <a:endParaRPr lang="en-GB" dirty="0" smtClean="0"/>
          </a:p>
          <a:p>
            <a:r>
              <a:rPr lang="en-GB" dirty="0" smtClean="0"/>
              <a:t>(</a:t>
            </a:r>
            <a:r>
              <a:rPr lang="en-GB" dirty="0" smtClean="0">
                <a:hlinkClick r:id="rId3"/>
              </a:rPr>
              <a:t>TAMSAT</a:t>
            </a:r>
            <a:r>
              <a:rPr lang="en-GB" dirty="0" smtClean="0"/>
              <a:t> </a:t>
            </a:r>
            <a:r>
              <a:rPr lang="en-GB" dirty="0" smtClean="0"/>
              <a:t>group)</a:t>
            </a:r>
          </a:p>
          <a:p>
            <a:endParaRPr lang="en-GB" dirty="0" smtClean="0">
              <a:hlinkClick r:id="rId4"/>
            </a:endParaRPr>
          </a:p>
          <a:p>
            <a:endParaRPr lang="en-GB" dirty="0">
              <a:hlinkClick r:id="rId4"/>
            </a:endParaRPr>
          </a:p>
          <a:p>
            <a:endParaRPr lang="en-GB" dirty="0" smtClean="0">
              <a:hlinkClick r:id="rId4"/>
            </a:endParaRPr>
          </a:p>
          <a:p>
            <a:endParaRPr lang="en-GB" dirty="0" smtClean="0">
              <a:hlinkClick r:id="rId4"/>
            </a:endParaRPr>
          </a:p>
          <a:p>
            <a:endParaRPr lang="en-GB" dirty="0" smtClean="0">
              <a:hlinkClick r:id="rId4"/>
            </a:endParaRPr>
          </a:p>
          <a:p>
            <a:r>
              <a:rPr lang="en-GB" dirty="0" err="1" smtClean="0">
                <a:hlinkClick r:id="rId4"/>
              </a:rPr>
              <a:t>Kerrian</a:t>
            </a:r>
            <a:r>
              <a:rPr lang="en-GB" dirty="0" smtClean="0">
                <a:hlinkClick r:id="rId4"/>
              </a:rPr>
              <a:t> Ferreira </a:t>
            </a:r>
            <a:r>
              <a:rPr lang="en-GB" sz="1600" dirty="0" smtClean="0"/>
              <a:t>(with Nigel </a:t>
            </a:r>
            <a:r>
              <a:rPr lang="en-GB" sz="1600" dirty="0" err="1" smtClean="0"/>
              <a:t>Arnell</a:t>
            </a:r>
            <a:r>
              <a:rPr lang="en-GB" sz="1600" dirty="0" smtClean="0"/>
              <a:t>)</a:t>
            </a:r>
          </a:p>
          <a:p>
            <a:endParaRPr lang="en-GB" dirty="0"/>
          </a:p>
          <a:p>
            <a:r>
              <a:rPr lang="en-GB" dirty="0" smtClean="0"/>
              <a:t>Zahra </a:t>
            </a:r>
            <a:r>
              <a:rPr lang="en-GB" dirty="0" err="1" smtClean="0"/>
              <a:t>Mousavi</a:t>
            </a:r>
            <a:endParaRPr lang="en-GB" sz="1600" dirty="0" smtClean="0"/>
          </a:p>
          <a:p>
            <a:r>
              <a:rPr lang="en-GB" sz="1600" dirty="0" smtClean="0"/>
              <a:t>(with Keith Shine)</a:t>
            </a:r>
            <a:endParaRPr lang="en-GB" dirty="0"/>
          </a:p>
        </p:txBody>
      </p:sp>
      <p:pic>
        <p:nvPicPr>
          <p:cNvPr id="1026" name="Picture 2" descr="http://www.met.reading.ac.uk/~sgs02rpa/JPG/rp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86" r="26068" b="44265"/>
          <a:stretch/>
        </p:blipFill>
        <p:spPr bwMode="auto">
          <a:xfrm>
            <a:off x="3335856" y="3200400"/>
            <a:ext cx="1083744" cy="1269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t.ltu.se/members/viju/viju_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495800"/>
            <a:ext cx="1008541" cy="12252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et.rdg.ac.uk/images/people/david_laver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8112" y="4718581"/>
            <a:ext cx="1063624" cy="14536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5976" y="313783"/>
            <a:ext cx="1063624" cy="14181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et.reading.ac.uk/~vm004202/home/ross_avata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052" r="27586" b="31922"/>
          <a:stretch/>
        </p:blipFill>
        <p:spPr bwMode="auto">
          <a:xfrm>
            <a:off x="7239000" y="1905000"/>
            <a:ext cx="1046602" cy="12238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ats how Im looki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1897"/>
          <a:stretch/>
        </p:blipFill>
        <p:spPr bwMode="auto">
          <a:xfrm>
            <a:off x="3338112" y="1828800"/>
            <a:ext cx="1081488" cy="12645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reading.ac.uk/web/MultimediaFiles/hannahcloke_erhc_w.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2318608"/>
            <a:ext cx="1044575" cy="1392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697069"/>
            <a:ext cx="1600200" cy="646331"/>
          </a:xfrm>
          <a:prstGeom prst="rect">
            <a:avLst/>
          </a:prstGeom>
          <a:noFill/>
        </p:spPr>
        <p:txBody>
          <a:bodyPr wrap="square" rtlCol="0">
            <a:spAutoFit/>
          </a:bodyPr>
          <a:lstStyle/>
          <a:p>
            <a:r>
              <a:rPr lang="en-GB" dirty="0" smtClean="0">
                <a:hlinkClick r:id="rId12"/>
              </a:rPr>
              <a:t>Hannah </a:t>
            </a:r>
            <a:r>
              <a:rPr lang="en-GB" dirty="0" err="1" smtClean="0">
                <a:hlinkClick r:id="rId12"/>
              </a:rPr>
              <a:t>Cloke</a:t>
            </a:r>
            <a:endParaRPr lang="en-GB" dirty="0" smtClean="0"/>
          </a:p>
          <a:p>
            <a:r>
              <a:rPr lang="en-GB" dirty="0" smtClean="0">
                <a:hlinkClick r:id="rId13"/>
              </a:rPr>
              <a:t>GES</a:t>
            </a:r>
            <a:r>
              <a:rPr lang="en-GB" dirty="0" smtClean="0"/>
              <a:t>/Met </a:t>
            </a:r>
            <a:endParaRPr lang="en-GB" dirty="0"/>
          </a:p>
        </p:txBody>
      </p:sp>
      <p:sp>
        <p:nvSpPr>
          <p:cNvPr id="5" name="TextBox 4"/>
          <p:cNvSpPr txBox="1"/>
          <p:nvPr/>
        </p:nvSpPr>
        <p:spPr>
          <a:xfrm>
            <a:off x="304800" y="5715000"/>
            <a:ext cx="1295400" cy="646331"/>
          </a:xfrm>
          <a:prstGeom prst="rect">
            <a:avLst/>
          </a:prstGeom>
          <a:noFill/>
        </p:spPr>
        <p:txBody>
          <a:bodyPr wrap="square" rtlCol="0">
            <a:spAutoFit/>
          </a:bodyPr>
          <a:lstStyle/>
          <a:p>
            <a:r>
              <a:rPr lang="en-GB" dirty="0" smtClean="0">
                <a:hlinkClick r:id="rId14"/>
              </a:rPr>
              <a:t>Viju John </a:t>
            </a:r>
            <a:r>
              <a:rPr lang="en-GB" dirty="0" smtClean="0"/>
              <a:t>Met Office</a:t>
            </a:r>
            <a:endParaRPr lang="en-GB" dirty="0"/>
          </a:p>
        </p:txBody>
      </p:sp>
      <p:cxnSp>
        <p:nvCxnSpPr>
          <p:cNvPr id="7" name="Straight Connector 6"/>
          <p:cNvCxnSpPr/>
          <p:nvPr/>
        </p:nvCxnSpPr>
        <p:spPr>
          <a:xfrm flipH="1">
            <a:off x="1391606" y="3657600"/>
            <a:ext cx="1944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3364468"/>
            <a:ext cx="1143000" cy="369332"/>
          </a:xfrm>
          <a:prstGeom prst="rect">
            <a:avLst/>
          </a:prstGeom>
          <a:noFill/>
          <a:scene3d>
            <a:camera prst="orthographicFront">
              <a:rot lat="0" lon="0" rev="0"/>
            </a:camera>
            <a:lightRig rig="threePt" dir="t"/>
          </a:scene3d>
        </p:spPr>
        <p:txBody>
          <a:bodyPr wrap="square" rtlCol="0">
            <a:spAutoFit/>
          </a:bodyPr>
          <a:lstStyle/>
          <a:p>
            <a:r>
              <a:rPr lang="en-GB" dirty="0" smtClean="0">
                <a:solidFill>
                  <a:schemeClr val="bg1">
                    <a:lumMod val="50000"/>
                  </a:schemeClr>
                </a:solidFill>
              </a:rPr>
              <a:t>SINATRA?</a:t>
            </a:r>
            <a:endParaRPr lang="en-GB" dirty="0">
              <a:solidFill>
                <a:schemeClr val="bg1">
                  <a:lumMod val="50000"/>
                </a:schemeClr>
              </a:solidFill>
            </a:endParaRPr>
          </a:p>
        </p:txBody>
      </p:sp>
      <p:cxnSp>
        <p:nvCxnSpPr>
          <p:cNvPr id="11" name="Straight Connector 10"/>
          <p:cNvCxnSpPr/>
          <p:nvPr/>
        </p:nvCxnSpPr>
        <p:spPr>
          <a:xfrm flipH="1">
            <a:off x="1313341" y="3657600"/>
            <a:ext cx="2042635" cy="129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91606" y="3962400"/>
            <a:ext cx="2041124" cy="369332"/>
          </a:xfrm>
          <a:prstGeom prst="rect">
            <a:avLst/>
          </a:prstGeom>
          <a:noFill/>
          <a:scene3d>
            <a:camera prst="orthographicFront">
              <a:rot lat="0" lon="0" rev="1860000"/>
            </a:camera>
            <a:lightRig rig="threePt" dir="t"/>
          </a:scene3d>
        </p:spPr>
        <p:txBody>
          <a:bodyPr wrap="square" rtlCol="0">
            <a:spAutoFit/>
          </a:bodyPr>
          <a:lstStyle/>
          <a:p>
            <a:r>
              <a:rPr lang="en-GB" dirty="0" smtClean="0"/>
              <a:t>JCWRP </a:t>
            </a:r>
            <a:r>
              <a:rPr lang="en-GB" dirty="0" err="1" smtClean="0"/>
              <a:t>HadIR</a:t>
            </a:r>
            <a:endParaRPr lang="en-GB" dirty="0"/>
          </a:p>
        </p:txBody>
      </p:sp>
      <p:sp>
        <p:nvSpPr>
          <p:cNvPr id="12" name="TextBox 11"/>
          <p:cNvSpPr txBox="1"/>
          <p:nvPr/>
        </p:nvSpPr>
        <p:spPr>
          <a:xfrm>
            <a:off x="4481111" y="3686565"/>
            <a:ext cx="1541864" cy="646331"/>
          </a:xfrm>
          <a:prstGeom prst="rect">
            <a:avLst/>
          </a:prstGeom>
          <a:noFill/>
        </p:spPr>
        <p:txBody>
          <a:bodyPr wrap="square" rtlCol="0">
            <a:spAutoFit/>
          </a:bodyPr>
          <a:lstStyle/>
          <a:p>
            <a:r>
              <a:rPr lang="en-GB" dirty="0" smtClean="0">
                <a:hlinkClick r:id="rId15"/>
              </a:rPr>
              <a:t>Richard Allan</a:t>
            </a:r>
            <a:endParaRPr lang="en-GB" dirty="0"/>
          </a:p>
          <a:p>
            <a:r>
              <a:rPr lang="en-GB" dirty="0" smtClean="0"/>
              <a:t>2U15</a:t>
            </a:r>
            <a:endParaRPr lang="en-GB" dirty="0"/>
          </a:p>
        </p:txBody>
      </p:sp>
      <p:sp>
        <p:nvSpPr>
          <p:cNvPr id="13" name="TextBox 12"/>
          <p:cNvSpPr txBox="1"/>
          <p:nvPr/>
        </p:nvSpPr>
        <p:spPr>
          <a:xfrm>
            <a:off x="4481110" y="2286000"/>
            <a:ext cx="2072090" cy="1169551"/>
          </a:xfrm>
          <a:prstGeom prst="rect">
            <a:avLst/>
          </a:prstGeom>
          <a:noFill/>
        </p:spPr>
        <p:txBody>
          <a:bodyPr wrap="square" rtlCol="0">
            <a:spAutoFit/>
          </a:bodyPr>
          <a:lstStyle/>
          <a:p>
            <a:r>
              <a:rPr lang="en-GB" dirty="0" smtClean="0">
                <a:hlinkClick r:id="rId16"/>
              </a:rPr>
              <a:t>Matthias Zahn</a:t>
            </a:r>
            <a:endParaRPr lang="en-GB" dirty="0" smtClean="0"/>
          </a:p>
          <a:p>
            <a:r>
              <a:rPr lang="en-GB" dirty="0"/>
              <a:t>Harry Pitt </a:t>
            </a:r>
            <a:r>
              <a:rPr lang="en-GB" dirty="0" smtClean="0"/>
              <a:t>Wing</a:t>
            </a:r>
          </a:p>
          <a:p>
            <a:r>
              <a:rPr lang="en-GB" dirty="0" smtClean="0"/>
              <a:t>PREPARE project</a:t>
            </a:r>
          </a:p>
          <a:p>
            <a:r>
              <a:rPr lang="en-GB" sz="1600" dirty="0" smtClean="0"/>
              <a:t>With </a:t>
            </a:r>
            <a:r>
              <a:rPr lang="en-GB" sz="1600" dirty="0" err="1" smtClean="0"/>
              <a:t>Lennart</a:t>
            </a:r>
            <a:r>
              <a:rPr lang="en-GB" sz="1600" dirty="0" smtClean="0"/>
              <a:t> </a:t>
            </a:r>
            <a:r>
              <a:rPr lang="en-GB" sz="1600" dirty="0" err="1" smtClean="0"/>
              <a:t>Begtsson</a:t>
            </a:r>
            <a:endParaRPr lang="en-GB" sz="1600" dirty="0"/>
          </a:p>
        </p:txBody>
      </p:sp>
      <p:sp>
        <p:nvSpPr>
          <p:cNvPr id="14" name="TextBox 13"/>
          <p:cNvSpPr txBox="1"/>
          <p:nvPr/>
        </p:nvSpPr>
        <p:spPr>
          <a:xfrm>
            <a:off x="4481111" y="304800"/>
            <a:ext cx="1845076" cy="1477328"/>
          </a:xfrm>
          <a:prstGeom prst="rect">
            <a:avLst/>
          </a:prstGeom>
          <a:noFill/>
        </p:spPr>
        <p:txBody>
          <a:bodyPr wrap="square" rtlCol="0">
            <a:spAutoFit/>
          </a:bodyPr>
          <a:lstStyle/>
          <a:p>
            <a:r>
              <a:rPr lang="en-GB" dirty="0" smtClean="0">
                <a:hlinkClick r:id="rId17"/>
              </a:rPr>
              <a:t>Chunlei Liu </a:t>
            </a:r>
            <a:endParaRPr lang="en-GB" dirty="0" smtClean="0"/>
          </a:p>
          <a:p>
            <a:r>
              <a:rPr lang="en-GB" dirty="0" smtClean="0"/>
              <a:t>Harry Pitt Wing</a:t>
            </a:r>
            <a:endParaRPr lang="en-GB" dirty="0" smtClean="0">
              <a:hlinkClick r:id="rId18"/>
            </a:endParaRPr>
          </a:p>
          <a:p>
            <a:pPr algn="r"/>
            <a:r>
              <a:rPr lang="en-GB" dirty="0" smtClean="0">
                <a:hlinkClick r:id="rId18"/>
              </a:rPr>
              <a:t>Horyuji PAGODA</a:t>
            </a:r>
            <a:endParaRPr lang="en-GB" dirty="0" smtClean="0"/>
          </a:p>
          <a:p>
            <a:pPr algn="r"/>
            <a:r>
              <a:rPr lang="en-GB" dirty="0" smtClean="0"/>
              <a:t>DEEP-C</a:t>
            </a:r>
          </a:p>
          <a:p>
            <a:endParaRPr lang="en-GB" dirty="0"/>
          </a:p>
        </p:txBody>
      </p:sp>
      <p:sp>
        <p:nvSpPr>
          <p:cNvPr id="18" name="TextBox 17"/>
          <p:cNvSpPr txBox="1"/>
          <p:nvPr/>
        </p:nvSpPr>
        <p:spPr>
          <a:xfrm>
            <a:off x="4481111" y="4612886"/>
            <a:ext cx="1845076" cy="1415772"/>
          </a:xfrm>
          <a:prstGeom prst="rect">
            <a:avLst/>
          </a:prstGeom>
          <a:noFill/>
        </p:spPr>
        <p:txBody>
          <a:bodyPr wrap="square" rtlCol="0">
            <a:spAutoFit/>
          </a:bodyPr>
          <a:lstStyle/>
          <a:p>
            <a:r>
              <a:rPr lang="en-GB" dirty="0" smtClean="0">
                <a:hlinkClick r:id="rId19"/>
              </a:rPr>
              <a:t>David Lavers</a:t>
            </a:r>
            <a:endParaRPr lang="en-GB" dirty="0" smtClean="0"/>
          </a:p>
          <a:p>
            <a:r>
              <a:rPr lang="en-GB" dirty="0" smtClean="0"/>
              <a:t>Walker institute</a:t>
            </a:r>
          </a:p>
          <a:p>
            <a:r>
              <a:rPr lang="en-GB" dirty="0" smtClean="0">
                <a:hlinkClick r:id="rId20"/>
              </a:rPr>
              <a:t>HydEF</a:t>
            </a:r>
            <a:r>
              <a:rPr lang="en-GB" dirty="0" smtClean="0"/>
              <a:t> project</a:t>
            </a:r>
          </a:p>
          <a:p>
            <a:r>
              <a:rPr lang="en-GB" sz="1600" dirty="0" smtClean="0"/>
              <a:t>With Andrew Wade &amp; David </a:t>
            </a:r>
            <a:r>
              <a:rPr lang="en-GB" sz="1600" dirty="0" err="1" smtClean="0"/>
              <a:t>Brayshaw</a:t>
            </a:r>
            <a:r>
              <a:rPr lang="en-GB" sz="1600" dirty="0" smtClean="0"/>
              <a:t> </a:t>
            </a:r>
            <a:endParaRPr lang="en-GB" sz="1600" dirty="0"/>
          </a:p>
        </p:txBody>
      </p:sp>
      <p:cxnSp>
        <p:nvCxnSpPr>
          <p:cNvPr id="29" name="Straight Connector 28"/>
          <p:cNvCxnSpPr/>
          <p:nvPr/>
        </p:nvCxnSpPr>
        <p:spPr>
          <a:xfrm flipH="1" flipV="1">
            <a:off x="2363731" y="2183725"/>
            <a:ext cx="972127" cy="14738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 y="152400"/>
            <a:ext cx="2971800" cy="2031325"/>
          </a:xfrm>
          <a:prstGeom prst="rect">
            <a:avLst/>
          </a:prstGeom>
          <a:noFill/>
          <a:ln w="25400">
            <a:solidFill>
              <a:schemeClr val="accent2"/>
            </a:solidFill>
          </a:ln>
        </p:spPr>
        <p:txBody>
          <a:bodyPr wrap="square" rtlCol="0">
            <a:spAutoFit/>
          </a:bodyPr>
          <a:lstStyle/>
          <a:p>
            <a:r>
              <a:rPr lang="en-GB" dirty="0" smtClean="0">
                <a:solidFill>
                  <a:schemeClr val="accent2"/>
                </a:solidFill>
              </a:rPr>
              <a:t>Other links:</a:t>
            </a:r>
          </a:p>
          <a:p>
            <a:pPr marL="285750" indent="-285750">
              <a:buFont typeface="Arial" pitchFamily="34" charset="0"/>
              <a:buChar char="•"/>
            </a:pPr>
            <a:r>
              <a:rPr lang="en-GB" dirty="0" smtClean="0"/>
              <a:t>Christine Chiu </a:t>
            </a:r>
            <a:r>
              <a:rPr lang="en-GB" smtClean="0"/>
              <a:t>(</a:t>
            </a:r>
            <a:r>
              <a:rPr lang="en-GB" smtClean="0">
                <a:solidFill>
                  <a:schemeClr val="bg1">
                    <a:lumMod val="50000"/>
                  </a:schemeClr>
                </a:solidFill>
              </a:rPr>
              <a:t>DACCIWA?</a:t>
            </a:r>
            <a:r>
              <a:rPr lang="en-GB" smtClean="0"/>
              <a:t>)</a:t>
            </a:r>
            <a:endParaRPr lang="en-GB" dirty="0" smtClean="0"/>
          </a:p>
          <a:p>
            <a:pPr marL="285750" indent="-285750">
              <a:buFont typeface="Arial" pitchFamily="34" charset="0"/>
              <a:buChar char="•"/>
            </a:pPr>
            <a:r>
              <a:rPr lang="en-GB" dirty="0" smtClean="0"/>
              <a:t>Charlie Williams (CALM)</a:t>
            </a:r>
          </a:p>
          <a:p>
            <a:pPr marL="285750" indent="-285750">
              <a:buFont typeface="Arial" pitchFamily="34" charset="0"/>
              <a:buChar char="•"/>
            </a:pPr>
            <a:r>
              <a:rPr lang="en-GB" dirty="0"/>
              <a:t>Ellie Highwood (FENNEC, SAPRISE</a:t>
            </a:r>
            <a:r>
              <a:rPr lang="en-GB" dirty="0" smtClean="0"/>
              <a:t>)</a:t>
            </a:r>
          </a:p>
          <a:p>
            <a:pPr marL="285750" indent="-285750">
              <a:buFont typeface="Arial" pitchFamily="34" charset="0"/>
              <a:buChar char="•"/>
            </a:pPr>
            <a:r>
              <a:rPr lang="en-GB" dirty="0" smtClean="0"/>
              <a:t>NCAS Climate</a:t>
            </a:r>
          </a:p>
          <a:p>
            <a:pPr marL="285750" indent="-285750">
              <a:buFont typeface="Arial" pitchFamily="34" charset="0"/>
              <a:buChar char="•"/>
            </a:pPr>
            <a:r>
              <a:rPr lang="en-GB" dirty="0" smtClean="0"/>
              <a:t>NCEO</a:t>
            </a:r>
            <a:endParaRPr lang="en-GB" dirty="0"/>
          </a:p>
        </p:txBody>
      </p:sp>
      <p:cxnSp>
        <p:nvCxnSpPr>
          <p:cNvPr id="35" name="Straight Connector 34"/>
          <p:cNvCxnSpPr/>
          <p:nvPr/>
        </p:nvCxnSpPr>
        <p:spPr>
          <a:xfrm flipH="1">
            <a:off x="5867400" y="4009730"/>
            <a:ext cx="1216025" cy="1"/>
          </a:xfrm>
          <a:prstGeom prst="line">
            <a:avLst/>
          </a:prstGeom>
          <a:ln>
            <a:prstDash val="solid"/>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010400" y="914400"/>
            <a:ext cx="1828800" cy="584775"/>
          </a:xfrm>
          <a:prstGeom prst="rect">
            <a:avLst/>
          </a:prstGeom>
          <a:noFill/>
          <a:ln>
            <a:solidFill>
              <a:schemeClr val="accent1">
                <a:shade val="95000"/>
                <a:satMod val="105000"/>
              </a:schemeClr>
            </a:solidFill>
          </a:ln>
        </p:spPr>
        <p:txBody>
          <a:bodyPr wrap="square" rtlCol="0">
            <a:spAutoFit/>
          </a:bodyPr>
          <a:lstStyle/>
          <a:p>
            <a:r>
              <a:rPr lang="en-GB" sz="1600" dirty="0" smtClean="0"/>
              <a:t>Till </a:t>
            </a:r>
            <a:r>
              <a:rPr lang="en-GB" sz="1600" dirty="0" err="1" smtClean="0"/>
              <a:t>Kuhlbrodt</a:t>
            </a:r>
            <a:endParaRPr lang="en-GB" sz="1600" dirty="0" smtClean="0"/>
          </a:p>
          <a:p>
            <a:r>
              <a:rPr lang="en-GB" sz="1600" dirty="0" smtClean="0"/>
              <a:t>Jonathan Gregory</a:t>
            </a:r>
            <a:endParaRPr lang="en-GB" sz="1600" dirty="0"/>
          </a:p>
        </p:txBody>
      </p:sp>
      <p:cxnSp>
        <p:nvCxnSpPr>
          <p:cNvPr id="34" name="Straight Arrow Connector 33"/>
          <p:cNvCxnSpPr/>
          <p:nvPr/>
        </p:nvCxnSpPr>
        <p:spPr>
          <a:xfrm flipH="1">
            <a:off x="6326187" y="1295400"/>
            <a:ext cx="6842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10400" y="228600"/>
            <a:ext cx="1828800" cy="584775"/>
          </a:xfrm>
          <a:prstGeom prst="rect">
            <a:avLst/>
          </a:prstGeom>
          <a:noFill/>
          <a:ln>
            <a:solidFill>
              <a:schemeClr val="accent1">
                <a:shade val="95000"/>
                <a:satMod val="105000"/>
              </a:schemeClr>
            </a:solidFill>
          </a:ln>
        </p:spPr>
        <p:txBody>
          <a:bodyPr wrap="square" rtlCol="0">
            <a:spAutoFit/>
          </a:bodyPr>
          <a:lstStyle/>
          <a:p>
            <a:r>
              <a:rPr lang="en-GB" sz="1600" dirty="0" smtClean="0"/>
              <a:t>Pier Luigi </a:t>
            </a:r>
            <a:r>
              <a:rPr lang="en-GB" sz="1600" dirty="0" err="1" smtClean="0"/>
              <a:t>Vidale</a:t>
            </a:r>
            <a:r>
              <a:rPr lang="en-GB" sz="1600" dirty="0" smtClean="0"/>
              <a:t>, Emily Black, …</a:t>
            </a:r>
            <a:endParaRPr lang="en-GB" sz="1600" dirty="0"/>
          </a:p>
        </p:txBody>
      </p:sp>
      <p:cxnSp>
        <p:nvCxnSpPr>
          <p:cNvPr id="44" name="Straight Arrow Connector 43"/>
          <p:cNvCxnSpPr/>
          <p:nvPr/>
        </p:nvCxnSpPr>
        <p:spPr>
          <a:xfrm flipH="1">
            <a:off x="6326187" y="533400"/>
            <a:ext cx="684214"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447800" y="6230034"/>
            <a:ext cx="5638800" cy="523220"/>
          </a:xfrm>
          <a:prstGeom prst="rect">
            <a:avLst/>
          </a:prstGeom>
          <a:noFill/>
        </p:spPr>
        <p:txBody>
          <a:bodyPr wrap="square" rtlCol="0">
            <a:spAutoFit/>
          </a:bodyPr>
          <a:lstStyle/>
          <a:p>
            <a:r>
              <a:rPr lang="en-GB" sz="2800" b="1" dirty="0" smtClean="0"/>
              <a:t>Global energy and water cycle group</a:t>
            </a:r>
            <a:endParaRPr lang="en-GB" sz="2800" b="1" dirty="0"/>
          </a:p>
        </p:txBody>
      </p:sp>
      <p:pic>
        <p:nvPicPr>
          <p:cNvPr id="63" name="Picture 4" descr="http://t0.gstatic.com/images?q=tbn:ANd9GcRZ7AIei9trgVEWxpf3mcL6Ik2ajCige_jDTV3CTbriaRmWhp6AyA"/>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28800" y="1447800"/>
            <a:ext cx="1251677" cy="3813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t2.gstatic.com/images?q=tbn:ANd9GcQouK0o7lNDGRWguTftfwov7rkGSQ8163rLQmWv9IBCT4qStE5TF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28800" y="1815043"/>
            <a:ext cx="1251676" cy="3185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352800" y="3200400"/>
            <a:ext cx="1062307" cy="1412486"/>
          </a:xfrm>
          <a:prstGeom prst="rect">
            <a:avLst/>
          </a:prstGeom>
        </p:spPr>
      </p:pic>
      <p:pic>
        <p:nvPicPr>
          <p:cNvPr id="3" name="Picture 2"/>
          <p:cNvPicPr>
            <a:picLocks noChangeAspect="1"/>
          </p:cNvPicPr>
          <p:nvPr/>
        </p:nvPicPr>
        <p:blipFill rotWithShape="1">
          <a:blip r:embed="rId24" cstate="print">
            <a:extLst>
              <a:ext uri="{28A0092B-C50C-407E-A947-70E740481C1C}">
                <a14:useLocalDpi xmlns:a14="http://schemas.microsoft.com/office/drawing/2010/main" val="0"/>
              </a:ext>
            </a:extLst>
          </a:blip>
          <a:srcRect l="7355" r="11731"/>
          <a:stretch/>
        </p:blipFill>
        <p:spPr>
          <a:xfrm>
            <a:off x="7282608" y="3895278"/>
            <a:ext cx="1002994" cy="1100489"/>
          </a:xfrm>
          <a:prstGeom prst="rect">
            <a:avLst/>
          </a:prstGeom>
        </p:spPr>
      </p:pic>
    </p:spTree>
    <p:extLst>
      <p:ext uri="{BB962C8B-B14F-4D97-AF65-F5344CB8AC3E}">
        <p14:creationId xmlns:p14="http://schemas.microsoft.com/office/powerpoint/2010/main" val="2019135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056784" cy="1143000"/>
          </a:xfrm>
        </p:spPr>
        <p:txBody>
          <a:bodyPr/>
          <a:lstStyle/>
          <a:p>
            <a:r>
              <a:rPr lang="en-GB" sz="2800" dirty="0" smtClean="0">
                <a:solidFill>
                  <a:schemeClr val="accent2"/>
                </a:solidFill>
                <a:latin typeface="Calibri" pitchFamily="34" charset="0"/>
                <a:cs typeface="Calibri" pitchFamily="34" charset="0"/>
              </a:rPr>
              <a:t>Diagnosing Earth’s Energy Pathways in the Climate System (DEEP-C) NERC project</a:t>
            </a:r>
            <a:r>
              <a:rPr lang="en-GB" sz="3200" dirty="0" smtClean="0">
                <a:solidFill>
                  <a:schemeClr val="accent2"/>
                </a:solidFill>
                <a:latin typeface="Calibri" pitchFamily="34" charset="0"/>
                <a:cs typeface="Calibri" pitchFamily="34" charset="0"/>
              </a:rPr>
              <a:t/>
            </a:r>
            <a:br>
              <a:rPr lang="en-GB" sz="3200" dirty="0" smtClean="0">
                <a:solidFill>
                  <a:schemeClr val="accent2"/>
                </a:solidFill>
                <a:latin typeface="Calibri" pitchFamily="34" charset="0"/>
                <a:cs typeface="Calibri" pitchFamily="34" charset="0"/>
              </a:rPr>
            </a:br>
            <a:r>
              <a:rPr lang="en-GB" sz="2200" dirty="0" smtClean="0">
                <a:solidFill>
                  <a:schemeClr val="tx1"/>
                </a:solidFill>
                <a:latin typeface="Calibri" pitchFamily="34" charset="0"/>
                <a:cs typeface="Calibri" pitchFamily="34" charset="0"/>
              </a:rPr>
              <a:t>Where </a:t>
            </a:r>
            <a:r>
              <a:rPr lang="en-GB" sz="2200" dirty="0">
                <a:solidFill>
                  <a:schemeClr val="tx1"/>
                </a:solidFill>
                <a:latin typeface="Calibri" pitchFamily="34" charset="0"/>
                <a:cs typeface="Calibri" pitchFamily="34" charset="0"/>
              </a:rPr>
              <a:t>is the excess energy currently going</a:t>
            </a:r>
            <a:r>
              <a:rPr lang="en-GB" sz="2200" dirty="0" smtClean="0">
                <a:solidFill>
                  <a:schemeClr val="tx1"/>
                </a:solidFill>
                <a:latin typeface="Calibri" pitchFamily="34" charset="0"/>
                <a:cs typeface="Calibri" pitchFamily="34" charset="0"/>
              </a:rPr>
              <a:t>?</a:t>
            </a:r>
            <a:endParaRPr lang="en-GB" sz="2200" u="sng" dirty="0">
              <a:solidFill>
                <a:schemeClr val="tx1"/>
              </a:solidFill>
              <a:latin typeface="Calibri" pitchFamily="34" charset="0"/>
              <a:cs typeface="Calibri"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165" b="4460"/>
          <a:stretch/>
        </p:blipFill>
        <p:spPr>
          <a:xfrm>
            <a:off x="576064" y="1768197"/>
            <a:ext cx="6300192" cy="4009516"/>
          </a:xfrm>
          <a:prstGeom prst="rect">
            <a:avLst/>
          </a:prstGeom>
        </p:spPr>
      </p:pic>
      <p:sp>
        <p:nvSpPr>
          <p:cNvPr id="7" name="Text Box 7"/>
          <p:cNvSpPr txBox="1">
            <a:spLocks noChangeArrowheads="1"/>
          </p:cNvSpPr>
          <p:nvPr/>
        </p:nvSpPr>
        <p:spPr bwMode="auto">
          <a:xfrm>
            <a:off x="-508" y="5832157"/>
            <a:ext cx="6876764" cy="492443"/>
          </a:xfrm>
          <a:prstGeom prst="rect">
            <a:avLst/>
          </a:prstGeom>
          <a:solidFill>
            <a:schemeClr val="bg1"/>
          </a:solidFill>
          <a:ln w="9525">
            <a:noFill/>
            <a:miter lim="800000"/>
            <a:headEnd/>
            <a:tailEnd/>
          </a:ln>
        </p:spPr>
        <p:txBody>
          <a:bodyPr wrap="square" lIns="575976" tIns="0" rIns="0" bIns="0" anchor="b">
            <a:spAutoFit/>
          </a:bodyPr>
          <a:lstStyle/>
          <a:p>
            <a:pPr defTabSz="1281113" fontAlgn="base">
              <a:spcBef>
                <a:spcPct val="0"/>
              </a:spcBef>
              <a:spcAft>
                <a:spcPct val="0"/>
              </a:spcAft>
            </a:pPr>
            <a:r>
              <a:rPr lang="en-GB" sz="1600" kern="0" dirty="0" smtClean="0">
                <a:solidFill>
                  <a:srgbClr val="000000"/>
                </a:solidFill>
                <a:latin typeface="Calibri" pitchFamily="34" charset="0"/>
                <a:cs typeface="Calibri" pitchFamily="34" charset="0"/>
              </a:rPr>
              <a:t>Global annual average temperature anomalies relative to 1951–1980 mean (shading denotes lower </a:t>
            </a:r>
            <a:r>
              <a:rPr lang="en-GB" sz="1600" kern="0" dirty="0">
                <a:solidFill>
                  <a:srgbClr val="000000"/>
                </a:solidFill>
                <a:latin typeface="Calibri" pitchFamily="34" charset="0"/>
                <a:cs typeface="Calibri" pitchFamily="34" charset="0"/>
              </a:rPr>
              <a:t>and upper 95% uncertainty </a:t>
            </a:r>
            <a:r>
              <a:rPr lang="en-GB" sz="1600" kern="0" dirty="0" smtClean="0">
                <a:solidFill>
                  <a:srgbClr val="000000"/>
                </a:solidFill>
                <a:latin typeface="Calibri" pitchFamily="34" charset="0"/>
                <a:cs typeface="Calibri" pitchFamily="34" charset="0"/>
              </a:rPr>
              <a:t>range for HadCRUT4)</a:t>
            </a:r>
            <a:endParaRPr lang="en-GB" sz="1600" dirty="0">
              <a:solidFill>
                <a:srgbClr val="000000"/>
              </a:solidFill>
              <a:latin typeface="Calibri" pitchFamily="34" charset="0"/>
              <a:cs typeface="Calibri" pitchFamily="34" charset="0"/>
            </a:endParaRPr>
          </a:p>
        </p:txBody>
      </p:sp>
      <p:cxnSp>
        <p:nvCxnSpPr>
          <p:cNvPr id="10" name="Straight Arrow Connector 9"/>
          <p:cNvCxnSpPr/>
          <p:nvPr/>
        </p:nvCxnSpPr>
        <p:spPr bwMode="auto">
          <a:xfrm>
            <a:off x="5940152" y="1450880"/>
            <a:ext cx="432048" cy="504056"/>
          </a:xfrm>
          <a:prstGeom prst="straightConnector1">
            <a:avLst/>
          </a:prstGeom>
          <a:noFill/>
          <a:ln w="50800" cap="rnd" cmpd="sng" algn="ctr">
            <a:solidFill>
              <a:srgbClr val="FF0000"/>
            </a:solidFill>
            <a:prstDash val="solid"/>
            <a:round/>
            <a:headEnd type="none" w="med" len="med"/>
            <a:tailEnd type="arrow"/>
          </a:ln>
          <a:effectLst/>
        </p:spPr>
      </p:cxnSp>
      <p:pic>
        <p:nvPicPr>
          <p:cNvPr id="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78" r="37092" b="27346"/>
          <a:stretch/>
        </p:blipFill>
        <p:spPr bwMode="auto">
          <a:xfrm>
            <a:off x="6990347" y="1763247"/>
            <a:ext cx="1970797" cy="152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17" t="1" r="-1263" b="-3511"/>
          <a:stretch/>
        </p:blipFill>
        <p:spPr bwMode="auto">
          <a:xfrm>
            <a:off x="6963765" y="3429000"/>
            <a:ext cx="2000723" cy="158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24" r="20818"/>
          <a:stretch/>
        </p:blipFill>
        <p:spPr bwMode="auto">
          <a:xfrm>
            <a:off x="6979879" y="5111452"/>
            <a:ext cx="198022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09800" y="6359632"/>
            <a:ext cx="4572000" cy="369332"/>
          </a:xfrm>
          <a:prstGeom prst="rect">
            <a:avLst/>
          </a:prstGeom>
        </p:spPr>
        <p:txBody>
          <a:bodyPr>
            <a:spAutoFit/>
          </a:bodyPr>
          <a:lstStyle/>
          <a:p>
            <a:pPr algn="r"/>
            <a:r>
              <a:rPr lang="en-GB" dirty="0" smtClean="0">
                <a:cs typeface="Calibri" pitchFamily="34" charset="0"/>
              </a:rPr>
              <a:t>See also </a:t>
            </a:r>
            <a:r>
              <a:rPr lang="en-GB" dirty="0" smtClean="0">
                <a:cs typeface="Calibri" pitchFamily="34" charset="0"/>
                <a:hlinkClick r:id="rId7"/>
              </a:rPr>
              <a:t>Loeb et al. (2012) Nature </a:t>
            </a:r>
            <a:r>
              <a:rPr lang="en-GB" dirty="0" err="1">
                <a:cs typeface="Calibri" pitchFamily="34" charset="0"/>
                <a:hlinkClick r:id="rId7"/>
              </a:rPr>
              <a:t>Geosci</a:t>
            </a:r>
            <a:r>
              <a:rPr lang="en-GB" dirty="0" smtClean="0">
                <a:cs typeface="Calibri" pitchFamily="34" charset="0"/>
                <a:hlinkClick r:id="rId7"/>
              </a:rPr>
              <a:t>.</a:t>
            </a:r>
            <a:endParaRPr lang="en-GB" dirty="0"/>
          </a:p>
        </p:txBody>
      </p:sp>
      <p:pic>
        <p:nvPicPr>
          <p:cNvPr id="12" name="Picture 5"/>
          <p:cNvPicPr>
            <a:picLocks noChangeAspect="1" noChangeArrowheads="1"/>
          </p:cNvPicPr>
          <p:nvPr/>
        </p:nvPicPr>
        <p:blipFill>
          <a:blip r:embed="rId8"/>
          <a:srcRect/>
          <a:stretch>
            <a:fillRect/>
          </a:stretch>
        </p:blipFill>
        <p:spPr bwMode="auto">
          <a:xfrm>
            <a:off x="7543800" y="685800"/>
            <a:ext cx="1450975" cy="457200"/>
          </a:xfrm>
          <a:prstGeom prst="rect">
            <a:avLst/>
          </a:prstGeom>
          <a:noFill/>
          <a:ln w="9525">
            <a:noFill/>
            <a:miter lim="800000"/>
            <a:headEnd/>
            <a:tailEnd/>
          </a:ln>
        </p:spPr>
      </p:pic>
      <p:pic>
        <p:nvPicPr>
          <p:cNvPr id="5" name="Picture 2" descr="http://www.exeter.gov.uk/media/imagedepartmental/f/f/NewMetOffice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1143000"/>
            <a:ext cx="558676" cy="5586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oc.soton.ac.uk/images/noc_logo_110.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1195387"/>
            <a:ext cx="1666875" cy="48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5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noChangeArrowheads="1"/>
          </p:cNvPicPr>
          <p:nvPr/>
        </p:nvPicPr>
        <p:blipFill rotWithShape="1">
          <a:blip r:embed="rId2"/>
          <a:srcRect r="52131"/>
          <a:stretch/>
        </p:blipFill>
        <p:spPr bwMode="auto">
          <a:xfrm>
            <a:off x="0" y="2743200"/>
            <a:ext cx="4362680" cy="3403600"/>
          </a:xfrm>
          <a:prstGeom prst="rect">
            <a:avLst/>
          </a:prstGeom>
          <a:noFill/>
          <a:ln w="9525">
            <a:noFill/>
            <a:miter lim="800000"/>
            <a:headEnd/>
            <a:tailEnd/>
          </a:ln>
        </p:spPr>
      </p:pic>
      <p:sp>
        <p:nvSpPr>
          <p:cNvPr id="35843" name="Rectangle 2"/>
          <p:cNvSpPr>
            <a:spLocks noGrp="1" noChangeArrowheads="1"/>
          </p:cNvSpPr>
          <p:nvPr>
            <p:ph type="title" idx="4294967295"/>
          </p:nvPr>
        </p:nvSpPr>
        <p:spPr>
          <a:xfrm>
            <a:off x="360363" y="457200"/>
            <a:ext cx="4572000" cy="1143000"/>
          </a:xfrm>
        </p:spPr>
        <p:txBody>
          <a:bodyPr/>
          <a:lstStyle/>
          <a:p>
            <a:pPr algn="l"/>
            <a:r>
              <a:rPr lang="en-GB" sz="3200" dirty="0">
                <a:solidFill>
                  <a:srgbClr val="0070C0"/>
                </a:solidFill>
                <a:latin typeface="Calibri" pitchFamily="34" charset="0"/>
              </a:rPr>
              <a:t>M</a:t>
            </a:r>
            <a:r>
              <a:rPr lang="en-GB" sz="3200" dirty="0" smtClean="0">
                <a:solidFill>
                  <a:srgbClr val="0070C0"/>
                </a:solidFill>
                <a:latin typeface="Calibri" pitchFamily="34" charset="0"/>
              </a:rPr>
              <a:t>oisture transports </a:t>
            </a:r>
            <a:r>
              <a:rPr lang="en-GB" sz="3200" dirty="0">
                <a:solidFill>
                  <a:srgbClr val="0070C0"/>
                </a:solidFill>
                <a:latin typeface="Calibri" pitchFamily="34" charset="0"/>
              </a:rPr>
              <a:t>&amp;</a:t>
            </a:r>
            <a:r>
              <a:rPr lang="en-GB" sz="3200" dirty="0" smtClean="0">
                <a:solidFill>
                  <a:srgbClr val="0070C0"/>
                </a:solidFill>
                <a:latin typeface="Calibri" pitchFamily="34" charset="0"/>
              </a:rPr>
              <a:t> extremes of rainfall</a:t>
            </a:r>
            <a:endParaRPr lang="en-GB" sz="2000" dirty="0" smtClean="0">
              <a:solidFill>
                <a:schemeClr val="tx1"/>
              </a:solidFill>
              <a:latin typeface="+mn-lt"/>
            </a:endParaRPr>
          </a:p>
        </p:txBody>
      </p:sp>
      <p:sp>
        <p:nvSpPr>
          <p:cNvPr id="35845" name="Text Box 5"/>
          <p:cNvSpPr txBox="1">
            <a:spLocks noChangeArrowheads="1"/>
          </p:cNvSpPr>
          <p:nvPr/>
        </p:nvSpPr>
        <p:spPr bwMode="auto">
          <a:xfrm>
            <a:off x="369830" y="6075568"/>
            <a:ext cx="3443288" cy="646331"/>
          </a:xfrm>
          <a:prstGeom prst="rect">
            <a:avLst/>
          </a:prstGeom>
          <a:noFill/>
          <a:ln w="9525">
            <a:noFill/>
            <a:miter lim="800000"/>
            <a:headEnd/>
            <a:tailEnd/>
          </a:ln>
        </p:spPr>
        <p:txBody>
          <a:bodyPr wrap="square">
            <a:spAutoFit/>
          </a:bodyPr>
          <a:lstStyle/>
          <a:p>
            <a:pPr eaLnBrk="0" hangingPunct="0">
              <a:spcBef>
                <a:spcPct val="50000"/>
              </a:spcBef>
            </a:pPr>
            <a:r>
              <a:rPr lang="en-GB" dirty="0">
                <a:solidFill>
                  <a:srgbClr val="000000"/>
                </a:solidFill>
                <a:latin typeface="Arial" charset="0"/>
                <a:hlinkClick r:id="rId3"/>
              </a:rPr>
              <a:t>Lavers et al. (</a:t>
            </a:r>
            <a:r>
              <a:rPr lang="en-GB" dirty="0" smtClean="0">
                <a:solidFill>
                  <a:srgbClr val="000000"/>
                </a:solidFill>
                <a:latin typeface="Arial" charset="0"/>
                <a:hlinkClick r:id="rId3"/>
              </a:rPr>
              <a:t>2011) GRL.</a:t>
            </a:r>
            <a:r>
              <a:rPr lang="en-GB" dirty="0" smtClean="0">
                <a:solidFill>
                  <a:srgbClr val="000000"/>
                </a:solidFill>
                <a:latin typeface="Arial" charset="0"/>
              </a:rPr>
              <a:t>; </a:t>
            </a:r>
            <a:r>
              <a:rPr lang="en-GB" dirty="0" smtClean="0">
                <a:solidFill>
                  <a:srgbClr val="000000"/>
                </a:solidFill>
                <a:latin typeface="Arial" charset="0"/>
                <a:hlinkClick r:id="rId4"/>
              </a:rPr>
              <a:t>Lavers et al. (2012) JGR</a:t>
            </a:r>
            <a:endParaRPr lang="en-GB" dirty="0">
              <a:solidFill>
                <a:srgbClr val="000000"/>
              </a:solidFill>
              <a:latin typeface="Arial" charset="0"/>
            </a:endParaRPr>
          </a:p>
        </p:txBody>
      </p:sp>
      <p:pic>
        <p:nvPicPr>
          <p:cNvPr id="35847" name="Picture 3"/>
          <p:cNvPicPr>
            <a:picLocks noChangeAspect="1" noChangeArrowheads="1"/>
          </p:cNvPicPr>
          <p:nvPr/>
        </p:nvPicPr>
        <p:blipFill>
          <a:blip r:embed="rId5"/>
          <a:srcRect/>
          <a:stretch>
            <a:fillRect/>
          </a:stretch>
        </p:blipFill>
        <p:spPr bwMode="auto">
          <a:xfrm>
            <a:off x="6324600" y="149225"/>
            <a:ext cx="1169988" cy="534988"/>
          </a:xfrm>
          <a:prstGeom prst="rect">
            <a:avLst/>
          </a:prstGeom>
          <a:noFill/>
          <a:ln w="9525">
            <a:noFill/>
            <a:miter lim="800000"/>
            <a:headEnd/>
            <a:tailEnd/>
          </a:ln>
        </p:spPr>
      </p:pic>
      <p:pic>
        <p:nvPicPr>
          <p:cNvPr id="35848" name="Picture 5"/>
          <p:cNvPicPr>
            <a:picLocks noChangeAspect="1" noChangeArrowheads="1"/>
          </p:cNvPicPr>
          <p:nvPr/>
        </p:nvPicPr>
        <p:blipFill>
          <a:blip r:embed="rId6"/>
          <a:srcRect/>
          <a:stretch>
            <a:fillRect/>
          </a:stretch>
        </p:blipFill>
        <p:spPr bwMode="auto">
          <a:xfrm>
            <a:off x="4800600" y="149225"/>
            <a:ext cx="1325563" cy="417513"/>
          </a:xfrm>
          <a:prstGeom prst="rect">
            <a:avLst/>
          </a:prstGeom>
          <a:noFill/>
          <a:ln w="9525">
            <a:noFill/>
            <a:miter lim="800000"/>
            <a:headEnd/>
            <a:tailEnd/>
          </a:ln>
        </p:spPr>
      </p:pic>
      <p:sp>
        <p:nvSpPr>
          <p:cNvPr id="2" name="TextBox 1"/>
          <p:cNvSpPr txBox="1"/>
          <p:nvPr/>
        </p:nvSpPr>
        <p:spPr>
          <a:xfrm>
            <a:off x="395536" y="1981200"/>
            <a:ext cx="4481264" cy="707886"/>
          </a:xfrm>
          <a:prstGeom prst="rect">
            <a:avLst/>
          </a:prstGeom>
          <a:noFill/>
        </p:spPr>
        <p:txBody>
          <a:bodyPr wrap="square" rtlCol="0">
            <a:spAutoFit/>
          </a:bodyPr>
          <a:lstStyle/>
          <a:p>
            <a:r>
              <a:rPr lang="en-GB" sz="2000" b="1" dirty="0" smtClean="0">
                <a:solidFill>
                  <a:srgbClr val="000000"/>
                </a:solidFill>
                <a:latin typeface="Arial" charset="0"/>
              </a:rPr>
              <a:t>Below: </a:t>
            </a:r>
            <a:r>
              <a:rPr lang="en-GB" sz="2000" dirty="0" smtClean="0">
                <a:solidFill>
                  <a:srgbClr val="00B0F0"/>
                </a:solidFill>
                <a:latin typeface="Arial" charset="0"/>
              </a:rPr>
              <a:t>HydEF</a:t>
            </a:r>
            <a:r>
              <a:rPr lang="en-GB" sz="2000" dirty="0" smtClean="0">
                <a:solidFill>
                  <a:srgbClr val="000000"/>
                </a:solidFill>
                <a:latin typeface="Arial" charset="0"/>
              </a:rPr>
              <a:t> project linking flooding with atmospheric precursors</a:t>
            </a:r>
            <a:endParaRPr lang="en-GB" sz="2000" dirty="0">
              <a:solidFill>
                <a:srgbClr val="000000"/>
              </a:solidFill>
              <a:latin typeface="Arial" charset="0"/>
            </a:endParaRPr>
          </a:p>
        </p:txBody>
      </p:sp>
      <p:pic>
        <p:nvPicPr>
          <p:cNvPr id="1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4672"/>
          <a:stretch/>
        </p:blipFill>
        <p:spPr bwMode="auto">
          <a:xfrm>
            <a:off x="5304671" y="1268760"/>
            <a:ext cx="320984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105400" y="5029200"/>
            <a:ext cx="3767922" cy="1600438"/>
          </a:xfrm>
          <a:prstGeom prst="rect">
            <a:avLst/>
          </a:prstGeom>
          <a:noFill/>
        </p:spPr>
        <p:txBody>
          <a:bodyPr wrap="square" rtlCol="0">
            <a:spAutoFit/>
          </a:bodyPr>
          <a:lstStyle/>
          <a:p>
            <a:r>
              <a:rPr lang="en-GB" sz="2000" b="1" dirty="0" smtClean="0">
                <a:solidFill>
                  <a:srgbClr val="000000"/>
                </a:solidFill>
                <a:latin typeface="Arial" charset="0"/>
              </a:rPr>
              <a:t>Above: </a:t>
            </a:r>
            <a:r>
              <a:rPr lang="en-GB" sz="2000" dirty="0" smtClean="0">
                <a:solidFill>
                  <a:srgbClr val="00B0F0"/>
                </a:solidFill>
                <a:latin typeface="Arial" charset="0"/>
              </a:rPr>
              <a:t>PREPARE</a:t>
            </a:r>
            <a:r>
              <a:rPr lang="en-GB" sz="2000" dirty="0" smtClean="0">
                <a:solidFill>
                  <a:srgbClr val="000000"/>
                </a:solidFill>
                <a:latin typeface="Arial" charset="0"/>
              </a:rPr>
              <a:t> project investigating climate change response of moisture transports e.g.</a:t>
            </a:r>
            <a:r>
              <a:rPr lang="en-GB" dirty="0">
                <a:solidFill>
                  <a:srgbClr val="000000"/>
                </a:solidFill>
                <a:latin typeface="Arial" charset="0"/>
              </a:rPr>
              <a:t> </a:t>
            </a:r>
            <a:r>
              <a:rPr lang="en-GB" dirty="0" smtClean="0">
                <a:solidFill>
                  <a:srgbClr val="000000"/>
                </a:solidFill>
                <a:latin typeface="Arial" charset="0"/>
                <a:hlinkClick r:id="rId8"/>
              </a:rPr>
              <a:t>Zahn &amp; Allan (2013) J </a:t>
            </a:r>
            <a:r>
              <a:rPr lang="en-GB" dirty="0" err="1" smtClean="0">
                <a:solidFill>
                  <a:srgbClr val="000000"/>
                </a:solidFill>
                <a:latin typeface="Arial" charset="0"/>
                <a:hlinkClick r:id="rId8"/>
              </a:rPr>
              <a:t>Clim</a:t>
            </a:r>
            <a:r>
              <a:rPr lang="en-GB" dirty="0" smtClean="0">
                <a:solidFill>
                  <a:srgbClr val="000000"/>
                </a:solidFill>
                <a:latin typeface="Arial" charset="0"/>
              </a:rPr>
              <a:t>;     Zahn and Allan (2013) in prep</a:t>
            </a:r>
            <a:endParaRPr lang="en-GB" dirty="0">
              <a:solidFill>
                <a:srgbClr val="000000"/>
              </a:solidFill>
              <a:latin typeface="Arial" charset="0"/>
            </a:endParaRPr>
          </a:p>
        </p:txBody>
      </p:sp>
      <p:sp>
        <p:nvSpPr>
          <p:cNvPr id="3" name="TextBox 2"/>
          <p:cNvSpPr txBox="1"/>
          <p:nvPr/>
        </p:nvSpPr>
        <p:spPr>
          <a:xfrm>
            <a:off x="5257800" y="914400"/>
            <a:ext cx="3352800" cy="369332"/>
          </a:xfrm>
          <a:prstGeom prst="rect">
            <a:avLst/>
          </a:prstGeom>
          <a:noFill/>
        </p:spPr>
        <p:txBody>
          <a:bodyPr wrap="square" rtlCol="0">
            <a:spAutoFit/>
          </a:bodyPr>
          <a:lstStyle/>
          <a:p>
            <a:r>
              <a:rPr lang="en-GB" dirty="0" smtClean="0"/>
              <a:t>21C-20C moisture transports</a:t>
            </a:r>
            <a:endParaRPr lang="en-GB" dirty="0"/>
          </a:p>
        </p:txBody>
      </p:sp>
    </p:spTree>
    <p:extLst>
      <p:ext uri="{BB962C8B-B14F-4D97-AF65-F5344CB8AC3E}">
        <p14:creationId xmlns:p14="http://schemas.microsoft.com/office/powerpoint/2010/main" val="164875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
          <p:cNvSpPr txBox="1">
            <a:spLocks noChangeArrowheads="1"/>
          </p:cNvSpPr>
          <p:nvPr/>
        </p:nvSpPr>
        <p:spPr bwMode="auto">
          <a:xfrm>
            <a:off x="4114800" y="3638490"/>
            <a:ext cx="3352800" cy="400110"/>
          </a:xfrm>
          <a:prstGeom prst="rect">
            <a:avLst/>
          </a:prstGeom>
          <a:solidFill>
            <a:schemeClr val="bg1"/>
          </a:solidFill>
          <a:ln w="9525">
            <a:noFill/>
            <a:miter lim="800000"/>
            <a:headEnd/>
            <a:tailEnd/>
          </a:ln>
          <a:scene3d>
            <a:camera prst="orthographicFront">
              <a:rot lat="0" lon="0" rev="5400000"/>
            </a:camera>
            <a:lightRig rig="threePt" dir="t"/>
          </a:scene3d>
        </p:spPr>
        <p:txBody>
          <a:bodyPr wrap="square">
            <a:spAutoFit/>
          </a:bodyPr>
          <a:lstStyle/>
          <a:p>
            <a:r>
              <a:rPr lang="en-GB" sz="2000" b="1" dirty="0" smtClean="0">
                <a:solidFill>
                  <a:srgbClr val="000000"/>
                </a:solidFill>
                <a:latin typeface="Arial" charset="0"/>
              </a:rPr>
              <a:t>% change in precipitation</a:t>
            </a:r>
            <a:endParaRPr lang="en-GB" sz="2000" b="1" dirty="0">
              <a:solidFill>
                <a:srgbClr val="000000"/>
              </a:solidFill>
              <a:latin typeface="Arial" charset="0"/>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5550" t="16930" b="38268"/>
          <a:stretch/>
        </p:blipFill>
        <p:spPr>
          <a:xfrm>
            <a:off x="230188" y="420134"/>
            <a:ext cx="3835356" cy="2627866"/>
          </a:xfrm>
          <a:prstGeom prst="rect">
            <a:avLst/>
          </a:prstGeom>
        </p:spPr>
      </p:pic>
      <p:pic>
        <p:nvPicPr>
          <p:cNvPr id="17" name="Picture 2" descr="FIG01_v01_05_tif"/>
          <p:cNvPicPr>
            <a:picLocks noChangeAspect="1" noChangeArrowheads="1"/>
          </p:cNvPicPr>
          <p:nvPr/>
        </p:nvPicPr>
        <p:blipFill rotWithShape="1">
          <a:blip r:embed="rId3">
            <a:extLst>
              <a:ext uri="{28A0092B-C50C-407E-A947-70E740481C1C}">
                <a14:useLocalDpi xmlns:a14="http://schemas.microsoft.com/office/drawing/2010/main" val="0"/>
              </a:ext>
            </a:extLst>
          </a:blip>
          <a:srcRect l="51300" t="32811" r="-1" b="4211"/>
          <a:stretch/>
        </p:blipFill>
        <p:spPr bwMode="auto">
          <a:xfrm>
            <a:off x="5980113" y="2065362"/>
            <a:ext cx="3096293" cy="437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 Box 3"/>
          <p:cNvSpPr txBox="1">
            <a:spLocks noChangeArrowheads="1"/>
          </p:cNvSpPr>
          <p:nvPr/>
        </p:nvSpPr>
        <p:spPr bwMode="auto">
          <a:xfrm>
            <a:off x="230188" y="6445076"/>
            <a:ext cx="8734425" cy="368300"/>
          </a:xfrm>
          <a:prstGeom prst="rect">
            <a:avLst/>
          </a:prstGeom>
          <a:solidFill>
            <a:schemeClr val="bg1"/>
          </a:solidFill>
          <a:ln w="9525">
            <a:noFill/>
            <a:miter lim="800000"/>
            <a:headEnd/>
            <a:tailEnd/>
          </a:ln>
        </p:spPr>
        <p:txBody>
          <a:bodyPr wrap="square">
            <a:spAutoFit/>
          </a:bodyPr>
          <a:lstStyle/>
          <a:p>
            <a:pPr>
              <a:spcBef>
                <a:spcPct val="50000"/>
              </a:spcBef>
            </a:pPr>
            <a:r>
              <a:rPr lang="en-US" sz="1800" dirty="0" smtClean="0">
                <a:solidFill>
                  <a:srgbClr val="000000"/>
                </a:solidFill>
                <a:latin typeface="Arial" charset="0"/>
                <a:hlinkClick r:id="rId4"/>
              </a:rPr>
              <a:t>Liu et al. (2012) GRL</a:t>
            </a:r>
            <a:r>
              <a:rPr lang="en-US" sz="1800" dirty="0" smtClean="0">
                <a:solidFill>
                  <a:srgbClr val="000000"/>
                </a:solidFill>
                <a:latin typeface="Arial" charset="0"/>
              </a:rPr>
              <a:t>; </a:t>
            </a:r>
            <a:r>
              <a:rPr lang="en-US" sz="1800" dirty="0" smtClean="0">
                <a:solidFill>
                  <a:srgbClr val="000000"/>
                </a:solidFill>
                <a:latin typeface="Arial" charset="0"/>
                <a:hlinkClick r:id="rId5"/>
              </a:rPr>
              <a:t>Liu &amp; Allan (2012) JGR</a:t>
            </a:r>
            <a:endParaRPr lang="en-US" sz="1800" i="1" dirty="0">
              <a:solidFill>
                <a:srgbClr val="000000"/>
              </a:solidFill>
              <a:latin typeface="Arial" charset="0"/>
            </a:endParaRPr>
          </a:p>
        </p:txBody>
      </p:sp>
      <p:sp>
        <p:nvSpPr>
          <p:cNvPr id="37890" name="Rectangle 2"/>
          <p:cNvSpPr>
            <a:spLocks noGrp="1" noChangeArrowheads="1"/>
          </p:cNvSpPr>
          <p:nvPr>
            <p:ph type="title"/>
          </p:nvPr>
        </p:nvSpPr>
        <p:spPr>
          <a:xfrm>
            <a:off x="3962400" y="330200"/>
            <a:ext cx="3810000" cy="1143000"/>
          </a:xfrm>
        </p:spPr>
        <p:txBody>
          <a:bodyPr/>
          <a:lstStyle/>
          <a:p>
            <a:r>
              <a:rPr lang="en-GB" sz="2800" dirty="0" smtClean="0">
                <a:solidFill>
                  <a:srgbClr val="0070C0"/>
                </a:solidFill>
                <a:latin typeface="Calibri" pitchFamily="34" charset="0"/>
              </a:rPr>
              <a:t>Evaluation of CMIP5 simulations of tropical precipitation</a:t>
            </a:r>
          </a:p>
        </p:txBody>
      </p:sp>
      <p:sp>
        <p:nvSpPr>
          <p:cNvPr id="4" name="Content Placeholder 3"/>
          <p:cNvSpPr>
            <a:spLocks noGrp="1"/>
          </p:cNvSpPr>
          <p:nvPr>
            <p:ph idx="1"/>
          </p:nvPr>
        </p:nvSpPr>
        <p:spPr>
          <a:xfrm>
            <a:off x="457200" y="3581400"/>
            <a:ext cx="4876800" cy="2362200"/>
          </a:xfrm>
          <a:ln>
            <a:solidFill>
              <a:schemeClr val="accent2"/>
            </a:solidFill>
          </a:ln>
        </p:spPr>
        <p:txBody>
          <a:bodyPr/>
          <a:lstStyle/>
          <a:p>
            <a:r>
              <a:rPr lang="en-GB" sz="2400" dirty="0" smtClean="0"/>
              <a:t>AMIP simulations capture observed </a:t>
            </a:r>
            <a:r>
              <a:rPr lang="en-GB" sz="2400" dirty="0" err="1" smtClean="0"/>
              <a:t>interannual</a:t>
            </a:r>
            <a:r>
              <a:rPr lang="en-GB" sz="2400" dirty="0" smtClean="0"/>
              <a:t> variations associated with ENSO             </a:t>
            </a:r>
            <a:r>
              <a:rPr lang="en-GB" sz="1800" dirty="0" smtClean="0"/>
              <a:t>[Liu et al. 2012 GRL]</a:t>
            </a:r>
            <a:endParaRPr lang="en-GB" sz="2400" dirty="0" smtClean="0"/>
          </a:p>
          <a:p>
            <a:r>
              <a:rPr lang="en-GB" sz="2400" dirty="0" smtClean="0"/>
              <a:t>Climate change: rich get richer </a:t>
            </a:r>
            <a:r>
              <a:rPr lang="en-GB" sz="1800" dirty="0" smtClean="0"/>
              <a:t>[Liu et al. in prep]</a:t>
            </a:r>
            <a:endParaRPr lang="en-GB" sz="1800" dirty="0"/>
          </a:p>
        </p:txBody>
      </p:sp>
      <p:sp>
        <p:nvSpPr>
          <p:cNvPr id="37891" name="TextBox 1"/>
          <p:cNvSpPr txBox="1">
            <a:spLocks noChangeArrowheads="1"/>
          </p:cNvSpPr>
          <p:nvPr/>
        </p:nvSpPr>
        <p:spPr bwMode="auto">
          <a:xfrm>
            <a:off x="5696830" y="1657290"/>
            <a:ext cx="1905000" cy="400110"/>
          </a:xfrm>
          <a:prstGeom prst="rect">
            <a:avLst/>
          </a:prstGeom>
          <a:solidFill>
            <a:schemeClr val="bg1"/>
          </a:solidFill>
          <a:ln w="9525">
            <a:noFill/>
            <a:miter lim="800000"/>
            <a:headEnd/>
            <a:tailEnd/>
          </a:ln>
        </p:spPr>
        <p:txBody>
          <a:bodyPr wrap="square">
            <a:spAutoFit/>
          </a:bodyPr>
          <a:lstStyle/>
          <a:p>
            <a:r>
              <a:rPr lang="en-GB" sz="2000" b="1" dirty="0" smtClean="0">
                <a:solidFill>
                  <a:srgbClr val="000000"/>
                </a:solidFill>
                <a:latin typeface="Arial" charset="0"/>
              </a:rPr>
              <a:t>Tropical Land</a:t>
            </a:r>
            <a:endParaRPr lang="en-GB" sz="2000" b="1" dirty="0">
              <a:solidFill>
                <a:srgbClr val="000000"/>
              </a:solidFill>
              <a:latin typeface="Arial" charset="0"/>
            </a:endParaRPr>
          </a:p>
        </p:txBody>
      </p:sp>
      <p:pic>
        <p:nvPicPr>
          <p:cNvPr id="37895" name="Picture 3"/>
          <p:cNvPicPr>
            <a:picLocks noChangeAspect="1" noChangeArrowheads="1"/>
          </p:cNvPicPr>
          <p:nvPr/>
        </p:nvPicPr>
        <p:blipFill>
          <a:blip r:embed="rId6"/>
          <a:srcRect/>
          <a:stretch>
            <a:fillRect/>
          </a:stretch>
        </p:blipFill>
        <p:spPr bwMode="auto">
          <a:xfrm>
            <a:off x="7588250" y="1268413"/>
            <a:ext cx="1435100" cy="655637"/>
          </a:xfrm>
          <a:prstGeom prst="rect">
            <a:avLst/>
          </a:prstGeom>
          <a:noFill/>
          <a:ln w="9525">
            <a:noFill/>
            <a:miter lim="800000"/>
            <a:headEnd/>
            <a:tailEnd/>
          </a:ln>
        </p:spPr>
      </p:pic>
      <p:pic>
        <p:nvPicPr>
          <p:cNvPr id="37896" name="Picture 5"/>
          <p:cNvPicPr>
            <a:picLocks noChangeAspect="1" noChangeArrowheads="1"/>
          </p:cNvPicPr>
          <p:nvPr/>
        </p:nvPicPr>
        <p:blipFill>
          <a:blip r:embed="rId7"/>
          <a:srcRect/>
          <a:stretch>
            <a:fillRect/>
          </a:stretch>
        </p:blipFill>
        <p:spPr bwMode="auto">
          <a:xfrm>
            <a:off x="7566025" y="673100"/>
            <a:ext cx="1452563" cy="457200"/>
          </a:xfrm>
          <a:prstGeom prst="rect">
            <a:avLst/>
          </a:prstGeom>
          <a:noFill/>
          <a:ln w="9525">
            <a:noFill/>
            <a:miter lim="800000"/>
            <a:headEnd/>
            <a:tailEnd/>
          </a:ln>
        </p:spPr>
      </p:pic>
      <p:pic>
        <p:nvPicPr>
          <p:cNvPr id="37899" name="Picture 12"/>
          <p:cNvPicPr>
            <a:picLocks noChangeAspect="1"/>
          </p:cNvPicPr>
          <p:nvPr/>
        </p:nvPicPr>
        <p:blipFill>
          <a:blip r:embed="rId8"/>
          <a:srcRect/>
          <a:stretch>
            <a:fillRect/>
          </a:stretch>
        </p:blipFill>
        <p:spPr bwMode="auto">
          <a:xfrm>
            <a:off x="5253522" y="6248400"/>
            <a:ext cx="3711091" cy="565149"/>
          </a:xfrm>
          <a:prstGeom prst="rect">
            <a:avLst/>
          </a:prstGeom>
          <a:noFill/>
          <a:ln w="9525">
            <a:noFill/>
            <a:miter lim="800000"/>
            <a:headEnd/>
            <a:tailEnd/>
          </a:ln>
        </p:spPr>
      </p:pic>
      <p:cxnSp>
        <p:nvCxnSpPr>
          <p:cNvPr id="6" name="Straight Arrow Connector 5"/>
          <p:cNvCxnSpPr/>
          <p:nvPr/>
        </p:nvCxnSpPr>
        <p:spPr bwMode="auto">
          <a:xfrm flipV="1">
            <a:off x="1905000" y="3124200"/>
            <a:ext cx="0" cy="457200"/>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2" name="Straight Arrow Connector 21"/>
          <p:cNvCxnSpPr/>
          <p:nvPr/>
        </p:nvCxnSpPr>
        <p:spPr bwMode="auto">
          <a:xfrm flipV="1">
            <a:off x="5334000" y="5086350"/>
            <a:ext cx="323056" cy="323850"/>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sp>
        <p:nvSpPr>
          <p:cNvPr id="28" name="TextBox 1"/>
          <p:cNvSpPr txBox="1">
            <a:spLocks noChangeArrowheads="1"/>
          </p:cNvSpPr>
          <p:nvPr/>
        </p:nvSpPr>
        <p:spPr bwMode="auto">
          <a:xfrm>
            <a:off x="6270867" y="2209800"/>
            <a:ext cx="891933" cy="369332"/>
          </a:xfrm>
          <a:prstGeom prst="rect">
            <a:avLst/>
          </a:prstGeom>
          <a:solidFill>
            <a:schemeClr val="bg1"/>
          </a:solidFill>
          <a:ln w="9525">
            <a:noFill/>
            <a:miter lim="800000"/>
            <a:headEnd/>
            <a:tailEnd/>
          </a:ln>
        </p:spPr>
        <p:txBody>
          <a:bodyPr wrap="square">
            <a:spAutoFit/>
          </a:bodyPr>
          <a:lstStyle/>
          <a:p>
            <a:r>
              <a:rPr lang="en-GB" b="1" dirty="0" smtClean="0">
                <a:solidFill>
                  <a:srgbClr val="000000"/>
                </a:solidFill>
                <a:latin typeface="Arial" charset="0"/>
              </a:rPr>
              <a:t>“wet”</a:t>
            </a:r>
            <a:endParaRPr lang="en-GB" b="1" dirty="0">
              <a:solidFill>
                <a:srgbClr val="000000"/>
              </a:solidFill>
              <a:latin typeface="Arial" charset="0"/>
            </a:endParaRPr>
          </a:p>
        </p:txBody>
      </p:sp>
      <p:sp>
        <p:nvSpPr>
          <p:cNvPr id="29" name="TextBox 1"/>
          <p:cNvSpPr txBox="1">
            <a:spLocks noChangeArrowheads="1"/>
          </p:cNvSpPr>
          <p:nvPr/>
        </p:nvSpPr>
        <p:spPr bwMode="auto">
          <a:xfrm>
            <a:off x="6324600" y="5638800"/>
            <a:ext cx="914400" cy="369332"/>
          </a:xfrm>
          <a:prstGeom prst="rect">
            <a:avLst/>
          </a:prstGeom>
          <a:solidFill>
            <a:schemeClr val="bg1"/>
          </a:solidFill>
          <a:ln w="9525">
            <a:noFill/>
            <a:miter lim="800000"/>
            <a:headEnd/>
            <a:tailEnd/>
          </a:ln>
        </p:spPr>
        <p:txBody>
          <a:bodyPr wrap="square">
            <a:spAutoFit/>
          </a:bodyPr>
          <a:lstStyle/>
          <a:p>
            <a:r>
              <a:rPr lang="en-GB" b="1" dirty="0" smtClean="0">
                <a:solidFill>
                  <a:srgbClr val="000000"/>
                </a:solidFill>
                <a:latin typeface="Arial" charset="0"/>
              </a:rPr>
              <a:t>“dry”</a:t>
            </a:r>
            <a:endParaRPr lang="en-GB" b="1" dirty="0">
              <a:solidFill>
                <a:srgbClr val="000000"/>
              </a:solidFill>
              <a:latin typeface="Arial" charset="0"/>
            </a:endParaRPr>
          </a:p>
        </p:txBody>
      </p:sp>
    </p:spTree>
    <p:extLst>
      <p:ext uri="{BB962C8B-B14F-4D97-AF65-F5344CB8AC3E}">
        <p14:creationId xmlns:p14="http://schemas.microsoft.com/office/powerpoint/2010/main" val="1283164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374</Words>
  <Application>Microsoft Office PowerPoint</Application>
  <PresentationFormat>On-screen Show (4:3)</PresentationFormat>
  <Paragraphs>64</Paragraphs>
  <Slides>4</Slides>
  <Notes>1</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Default Design</vt:lpstr>
      <vt:lpstr>PowerPoint Presentation</vt:lpstr>
      <vt:lpstr>Diagnosing Earth’s Energy Pathways in the Climate System (DEEP-C) NERC project Where is the excess energy currently going?</vt:lpstr>
      <vt:lpstr>Moisture transports &amp; extremes of rainfall</vt:lpstr>
      <vt:lpstr>Evaluation of CMIP5 simulations of tropical precipitation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Philip Allan</dc:creator>
  <cp:lastModifiedBy>Richard Allan</cp:lastModifiedBy>
  <cp:revision>39</cp:revision>
  <dcterms:created xsi:type="dcterms:W3CDTF">2006-08-16T00:00:00Z</dcterms:created>
  <dcterms:modified xsi:type="dcterms:W3CDTF">2013-01-08T14:14:02Z</dcterms:modified>
</cp:coreProperties>
</file>