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4" r:id="rId1"/>
    <p:sldMasterId id="2147483792" r:id="rId2"/>
    <p:sldMasterId id="2147483826" r:id="rId3"/>
  </p:sldMasterIdLst>
  <p:notesMasterIdLst>
    <p:notesMasterId r:id="rId12"/>
  </p:notesMasterIdLst>
  <p:handoutMasterIdLst>
    <p:handoutMasterId r:id="rId13"/>
  </p:handoutMasterIdLst>
  <p:sldIdLst>
    <p:sldId id="369" r:id="rId4"/>
    <p:sldId id="370" r:id="rId5"/>
    <p:sldId id="384" r:id="rId6"/>
    <p:sldId id="381" r:id="rId7"/>
    <p:sldId id="382" r:id="rId8"/>
    <p:sldId id="383" r:id="rId9"/>
    <p:sldId id="374" r:id="rId10"/>
    <p:sldId id="385" r:id="rId11"/>
  </p:sldIdLst>
  <p:sldSz cx="9144000" cy="6858000" type="screen4x3"/>
  <p:notesSz cx="6718300" cy="9867900"/>
  <p:embeddedFontLst>
    <p:embeddedFont>
      <p:font typeface="Cambria Math" panose="02040503050406030204" pitchFamily="18" charset="0"/>
      <p:regular r:id="rId14"/>
    </p:embeddedFont>
    <p:embeddedFont>
      <p:font typeface="Effra" panose="020B0604020202020204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Effra Bold" panose="020B0604020202020204" charset="0"/>
      <p:bold r:id="rId23"/>
    </p:embeddedFont>
    <p:embeddedFont>
      <p:font typeface="Effra Heavy" panose="020B0604020202020204" charset="0"/>
      <p:bold r:id="rId24"/>
      <p:boldItalic r:id="rId25"/>
    </p:embeddedFont>
    <p:embeddedFont>
      <p:font typeface="Effra Light" panose="020B0604020202020204" charset="0"/>
      <p:regular r:id="rId26"/>
      <p:italic r:id="rId27"/>
    </p:embeddedFont>
    <p:embeddedFont>
      <p:font typeface="AngsanaUPC" panose="02020603050405020304" pitchFamily="18" charset="-34"/>
      <p:regular r:id="rId28"/>
      <p:bold r:id="rId29"/>
      <p:italic r:id="rId30"/>
      <p:boldItalic r:id="rId31"/>
    </p:embeddedFont>
  </p:embeddedFont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+mn-lt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+mn-lt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+mn-lt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+mn-lt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2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2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2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2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9894F0"/>
    <a:srgbClr val="FDFDFD"/>
    <a:srgbClr val="D799A1"/>
    <a:srgbClr val="BF0071"/>
    <a:srgbClr val="7EAF35"/>
    <a:srgbClr val="F3F3F3"/>
    <a:srgbClr val="F0F0F0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11" autoAdjust="0"/>
    <p:restoredTop sz="90081" autoAdjust="0"/>
  </p:normalViewPr>
  <p:slideViewPr>
    <p:cSldViewPr showGuides="1">
      <p:cViewPr varScale="1">
        <p:scale>
          <a:sx n="67" d="100"/>
          <a:sy n="67" d="100"/>
        </p:scale>
        <p:origin x="127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113" d="100"/>
          <a:sy n="113" d="100"/>
        </p:scale>
        <p:origin x="-1326" y="-102"/>
      </p:cViewPr>
      <p:guideLst>
        <p:guide orient="horz" pos="3108"/>
        <p:guide pos="21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8.fntdata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1.fntdata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 altLang="en-US" dirty="0">
              <a:latin typeface="Effra" panose="020B0603020203020204" pitchFamily="34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6825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GB" altLang="en-US" dirty="0">
              <a:latin typeface="Effra" panose="020B0603020203020204" pitchFamily="34" charset="0"/>
            </a:endParaRPr>
          </a:p>
        </p:txBody>
      </p:sp>
      <p:sp>
        <p:nvSpPr>
          <p:cNvPr id="459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4188"/>
            <a:ext cx="29114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 altLang="en-US" dirty="0">
              <a:latin typeface="Effra" panose="020B0603020203020204" pitchFamily="34" charset="0"/>
            </a:endParaRPr>
          </a:p>
        </p:txBody>
      </p:sp>
      <p:sp>
        <p:nvSpPr>
          <p:cNvPr id="459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6825" y="9374188"/>
            <a:ext cx="29114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BDED6D5-33CC-49C8-A14A-4660977D1BEE}" type="slidenum">
              <a:rPr lang="en-GB" altLang="en-US">
                <a:latin typeface="Effra" panose="020B0603020203020204" pitchFamily="34" charset="0"/>
              </a:rPr>
              <a:pPr/>
              <a:t>‹#›</a:t>
            </a:fld>
            <a:endParaRPr lang="en-GB" altLang="en-US" dirty="0">
              <a:latin typeface="Effra" panose="020B06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499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Effra" panose="020B0603020203020204" pitchFamily="34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5238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Effra" panose="020B0603020203020204" pitchFamily="34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3763" y="739775"/>
            <a:ext cx="49339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687888"/>
            <a:ext cx="5375275" cy="444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Effra" panose="020B0603020203020204" pitchFamily="34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5238" y="937260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Effra" panose="020B0603020203020204" pitchFamily="34" charset="0"/>
              </a:defRPr>
            </a:lvl1pPr>
          </a:lstStyle>
          <a:p>
            <a:fld id="{A3ADB805-8BF7-47B5-B5FB-292FECAF2630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8646541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ffra" panose="020B0603020203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ffra" panose="020B0603020203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ffra" panose="020B0603020203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ffra" panose="020B0603020203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ffra" panose="020B0603020203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B805-8BF7-47B5-B5FB-292FECAF2630}" type="slidenum">
              <a:rPr lang="en-GB" altLang="en-US" smtClean="0"/>
              <a:pPr/>
              <a:t>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112597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9A8A42-CDD3-483B-A525-DE73108F9D72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090379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228258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466386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8170634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05677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tx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465384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 marL="18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1pPr>
            <a:lvl2pPr marL="54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3656A"/>
              </a:buClr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90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126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&gt;"/>
              <a:tabLst/>
              <a:defRPr>
                <a:solidFill>
                  <a:schemeClr val="tx2"/>
                </a:solidFill>
              </a:defRPr>
            </a:lvl4pPr>
            <a:lvl5pPr marL="162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-"/>
              <a:tabLst/>
              <a:defRPr>
                <a:solidFill>
                  <a:schemeClr val="tx2"/>
                </a:solidFill>
              </a:defRPr>
            </a:lvl5pPr>
          </a:lstStyle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180000" marR="0" lvl="1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80000" marR="0" lvl="2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80000" marR="0" lvl="3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180000" marR="0" lvl="4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Fifth level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169246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311900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123185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123185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9A8A42-CDD3-483B-A525-DE73108F9D72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618036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F6A46F-80AB-49F3-8C7E-9717ED94545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63104412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F6A46F-80AB-49F3-8C7E-9717ED945456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848419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Title Slide (Gre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 dirty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8280000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 dirty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E0E0E1"/>
                </a:solidFill>
              </a:rPr>
              <a:pPr/>
              <a:t>‹#›</a:t>
            </a:fld>
            <a:endParaRPr lang="en-GB" altLang="en-US" dirty="0">
              <a:solidFill>
                <a:srgbClr val="E0E0E1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>
                <a:solidFill>
                  <a:srgbClr val="E0E0E1"/>
                </a:solidFill>
              </a:rPr>
              <a:t>Wednesday, 11 June 2014</a:t>
            </a:r>
          </a:p>
        </p:txBody>
      </p:sp>
      <p:pic>
        <p:nvPicPr>
          <p:cNvPr id="32" name="Picture 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Unit name here, max 2 line, adjust width of box if required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picture. Visit www.reading.ac.uk/imagebank for more.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ct val="20000"/>
              </a:spcBef>
              <a:buClr>
                <a:srgbClr val="D2002E"/>
              </a:buClr>
              <a:buFont typeface="Arial" charset="0"/>
              <a:buNone/>
              <a:defRPr/>
            </a:pPr>
            <a:r>
              <a:rPr lang="en-GB" sz="800" kern="0" dirty="0">
                <a:solidFill>
                  <a:srgbClr val="E0E0E1"/>
                </a:solidFill>
              </a:rPr>
              <a:t>Copyright University of Reading</a:t>
            </a:r>
          </a:p>
        </p:txBody>
      </p:sp>
    </p:spTree>
    <p:extLst>
      <p:ext uri="{BB962C8B-B14F-4D97-AF65-F5344CB8AC3E}">
        <p14:creationId xmlns:p14="http://schemas.microsoft.com/office/powerpoint/2010/main" val="1318173805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 (Colour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pic>
        <p:nvPicPr>
          <p:cNvPr id="2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 userDrawn="1"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7920038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 dirty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E0E0E1"/>
                </a:solidFill>
              </a:rPr>
              <a:pPr/>
              <a:t>‹#›</a:t>
            </a:fld>
            <a:endParaRPr lang="en-GB" altLang="en-US" dirty="0">
              <a:solidFill>
                <a:srgbClr val="E0E0E1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pic>
        <p:nvPicPr>
          <p:cNvPr id="32" name="Picture 5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Unit name here, max 2 line, adjust width of box if required</a:t>
            </a:r>
            <a:endParaRPr lang="en-GB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237312"/>
            <a:ext cx="2895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>
                <a:solidFill>
                  <a:srgbClr val="E0E0E1"/>
                </a:solidFill>
              </a:rPr>
              <a:t>Copyright University of Reading</a:t>
            </a:r>
            <a:endParaRPr lang="en-GB" dirty="0">
              <a:solidFill>
                <a:srgbClr val="E0E0E1"/>
              </a:solidFill>
            </a:endParaRP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>
                <a:solidFill>
                  <a:srgbClr val="E0E0E1"/>
                </a:solidFill>
              </a:rPr>
              <a:t>Wednesday, 11 June 2014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ct val="20000"/>
              </a:spcBef>
              <a:buClr>
                <a:srgbClr val="D2002E"/>
              </a:buClr>
              <a:buFont typeface="Arial" charset="0"/>
              <a:buNone/>
              <a:defRPr/>
            </a:pPr>
            <a:r>
              <a:rPr lang="en-GB" sz="800" kern="0" dirty="0">
                <a:solidFill>
                  <a:srgbClr val="E0E0E1"/>
                </a:solidFill>
              </a:rPr>
              <a:t>Copyright University of Reading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picture. Visit www.reading.ac.uk/imagebank for more.</a:t>
            </a:r>
          </a:p>
        </p:txBody>
      </p:sp>
    </p:spTree>
    <p:extLst>
      <p:ext uri="{BB962C8B-B14F-4D97-AF65-F5344CB8AC3E}">
        <p14:creationId xmlns:p14="http://schemas.microsoft.com/office/powerpoint/2010/main" val="1607732196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F6A46F-80AB-49F3-8C7E-9717ED945456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2193080768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9A8A42-CDD3-483B-A525-DE73108F9D72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0471515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6499439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9650945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ection splash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52536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5000" dirty="0">
                <a:solidFill>
                  <a:srgbClr val="FFFFFF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bg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/>
              <a:t>Education is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bg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2367897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plash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38125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5000" dirty="0">
                <a:solidFill>
                  <a:srgbClr val="50535A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accent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/>
              <a:t>Education is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accent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2440782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560501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 (Colour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 userDrawn="1"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7920038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 dirty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sp>
        <p:nvSpPr>
          <p:cNvPr id="28" name="TextBox 2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IMPACT</a:t>
            </a:r>
          </a:p>
        </p:txBody>
      </p:sp>
      <p:pic>
        <p:nvPicPr>
          <p:cNvPr id="32" name="Picture 5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Unit name here, max 2 line, adjust width of box if required</a:t>
            </a:r>
            <a:endParaRPr lang="en-GB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237312"/>
            <a:ext cx="2895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/>
              <a:t>Copyright University of Reading</a:t>
            </a:r>
            <a:endParaRPr lang="en-GB" dirty="0"/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/>
              <a:t>Wednesday, 11 June 2014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Effra"/>
              </a:rPr>
              <a:t>Copyright University of Reading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picture. Visit www.reading.ac.uk/imagebank for more.</a:t>
            </a:r>
          </a:p>
        </p:txBody>
      </p:sp>
    </p:spTree>
    <p:extLst>
      <p:ext uri="{BB962C8B-B14F-4D97-AF65-F5344CB8AC3E}">
        <p14:creationId xmlns:p14="http://schemas.microsoft.com/office/powerpoint/2010/main" val="2691051544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7929700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2712273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2400" dirty="0" err="1">
              <a:solidFill>
                <a:srgbClr val="FFFFFF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410157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tx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2400" dirty="0" err="1">
              <a:solidFill>
                <a:srgbClr val="FFFFFF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4528528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2400" dirty="0" err="1">
              <a:solidFill>
                <a:srgbClr val="FFFFFF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 marL="18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1pPr>
            <a:lvl2pPr marL="54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3656A"/>
              </a:buClr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90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126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&gt;"/>
              <a:tabLst/>
              <a:defRPr>
                <a:solidFill>
                  <a:schemeClr val="tx2"/>
                </a:solidFill>
              </a:defRPr>
            </a:lvl4pPr>
            <a:lvl5pPr marL="162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-"/>
              <a:tabLst/>
              <a:defRPr>
                <a:solidFill>
                  <a:schemeClr val="tx2"/>
                </a:solidFill>
              </a:defRPr>
            </a:lvl5pPr>
          </a:lstStyle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180000" marR="0" lvl="1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80000" marR="0" lvl="2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80000" marR="0" lvl="3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180000" marR="0" lvl="4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Fifth level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3583725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2400" dirty="0" err="1">
              <a:solidFill>
                <a:srgbClr val="FFFFFF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543719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2400" dirty="0" err="1">
              <a:solidFill>
                <a:srgbClr val="FFFFFF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34039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2400" dirty="0" err="1">
              <a:solidFill>
                <a:srgbClr val="FFFFFF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68755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FFFFA-72EE-4341-AAC3-151A90D5E5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9527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9A8A42-CDD3-483B-A525-DE73108F9D72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244970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F6A46F-80AB-49F3-8C7E-9717ED945456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2498505558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F6A46F-80AB-49F3-8C7E-9717ED945456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800397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Title Slide (Gre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 dirty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8280000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 dirty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E0E0E1"/>
                </a:solidFill>
              </a:rPr>
              <a:pPr/>
              <a:t>‹#›</a:t>
            </a:fld>
            <a:endParaRPr lang="en-GB" altLang="en-US" dirty="0">
              <a:solidFill>
                <a:srgbClr val="E0E0E1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>
                <a:solidFill>
                  <a:srgbClr val="E0E0E1"/>
                </a:solidFill>
              </a:rPr>
              <a:t>Wednesday, 11 June 2014</a:t>
            </a:r>
          </a:p>
        </p:txBody>
      </p:sp>
      <p:pic>
        <p:nvPicPr>
          <p:cNvPr id="32" name="Picture 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Unit name here, max 2 line, adjust width of box if required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picture. Visit www.reading.ac.uk/imagebank for more.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ct val="20000"/>
              </a:spcBef>
              <a:buClr>
                <a:srgbClr val="D2002E"/>
              </a:buClr>
              <a:buFont typeface="Arial" charset="0"/>
              <a:buNone/>
              <a:defRPr/>
            </a:pPr>
            <a:r>
              <a:rPr lang="en-GB" sz="800" kern="0" dirty="0">
                <a:solidFill>
                  <a:srgbClr val="E0E0E1"/>
                </a:solidFill>
              </a:rPr>
              <a:t>Copyright University of Reading</a:t>
            </a:r>
          </a:p>
        </p:txBody>
      </p:sp>
    </p:spTree>
    <p:extLst>
      <p:ext uri="{BB962C8B-B14F-4D97-AF65-F5344CB8AC3E}">
        <p14:creationId xmlns:p14="http://schemas.microsoft.com/office/powerpoint/2010/main" val="1320339537"/>
      </p:ext>
    </p:extLst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 (Colour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pic>
        <p:nvPicPr>
          <p:cNvPr id="2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 userDrawn="1"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7920038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 dirty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E0E0E1"/>
                </a:solidFill>
              </a:rPr>
              <a:pPr/>
              <a:t>‹#›</a:t>
            </a:fld>
            <a:endParaRPr lang="en-GB" altLang="en-US" dirty="0">
              <a:solidFill>
                <a:srgbClr val="E0E0E1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pic>
        <p:nvPicPr>
          <p:cNvPr id="32" name="Picture 5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Unit name here, max 2 line, adjust width of box if required</a:t>
            </a:r>
            <a:endParaRPr lang="en-GB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237312"/>
            <a:ext cx="2895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>
                <a:solidFill>
                  <a:srgbClr val="E0E0E1"/>
                </a:solidFill>
              </a:rPr>
              <a:t>Copyright University of Reading</a:t>
            </a:r>
            <a:endParaRPr lang="en-GB" dirty="0">
              <a:solidFill>
                <a:srgbClr val="E0E0E1"/>
              </a:solidFill>
            </a:endParaRP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>
                <a:solidFill>
                  <a:srgbClr val="E0E0E1"/>
                </a:solidFill>
              </a:rPr>
              <a:t>Wednesday, 11 June 2014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ct val="20000"/>
              </a:spcBef>
              <a:buClr>
                <a:srgbClr val="D2002E"/>
              </a:buClr>
              <a:buFont typeface="Arial" charset="0"/>
              <a:buNone/>
              <a:defRPr/>
            </a:pPr>
            <a:r>
              <a:rPr lang="en-GB" sz="800" kern="0" dirty="0">
                <a:solidFill>
                  <a:srgbClr val="E0E0E1"/>
                </a:solidFill>
              </a:rPr>
              <a:t>Copyright University of Reading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picture. Visit www.reading.ac.uk/imagebank for more.</a:t>
            </a:r>
          </a:p>
        </p:txBody>
      </p:sp>
    </p:spTree>
    <p:extLst>
      <p:ext uri="{BB962C8B-B14F-4D97-AF65-F5344CB8AC3E}">
        <p14:creationId xmlns:p14="http://schemas.microsoft.com/office/powerpoint/2010/main" val="2801404525"/>
      </p:ext>
    </p:extLst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F6A46F-80AB-49F3-8C7E-9717ED945456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2780584112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9A8A42-CDD3-483B-A525-DE73108F9D72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4348313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648240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4225859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ection splash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52536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5000" dirty="0">
                <a:solidFill>
                  <a:srgbClr val="FFFFFF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bg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/>
              <a:t>Education is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bg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791186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plash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38125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5000" dirty="0">
                <a:solidFill>
                  <a:srgbClr val="50535A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accent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/>
              <a:t>Education is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accent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4701452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201880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9A8A42-CDD3-483B-A525-DE73108F9D72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4848305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300738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0676434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2400" dirty="0" err="1">
              <a:solidFill>
                <a:srgbClr val="FFFFFF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1588954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tx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2400" dirty="0" err="1">
              <a:solidFill>
                <a:srgbClr val="FFFFFF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1820463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2400" dirty="0" err="1">
              <a:solidFill>
                <a:srgbClr val="FFFFFF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 marL="18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1pPr>
            <a:lvl2pPr marL="54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3656A"/>
              </a:buClr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90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126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&gt;"/>
              <a:tabLst/>
              <a:defRPr>
                <a:solidFill>
                  <a:schemeClr val="tx2"/>
                </a:solidFill>
              </a:defRPr>
            </a:lvl4pPr>
            <a:lvl5pPr marL="162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-"/>
              <a:tabLst/>
              <a:defRPr>
                <a:solidFill>
                  <a:schemeClr val="tx2"/>
                </a:solidFill>
              </a:defRPr>
            </a:lvl5pPr>
          </a:lstStyle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180000" marR="0" lvl="1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80000" marR="0" lvl="2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80000" marR="0" lvl="3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180000" marR="0" lvl="4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Fifth level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36943604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2400" dirty="0" err="1">
              <a:solidFill>
                <a:srgbClr val="FFFFFF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593034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2400" dirty="0" err="1">
              <a:solidFill>
                <a:srgbClr val="FFFFFF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238208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2400" dirty="0" err="1">
              <a:solidFill>
                <a:srgbClr val="FFFFFF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499953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FFFFA-72EE-4341-AAC3-151A90D5E5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888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3068F-F456-4397-B194-A222F97D865E}" type="slidenum">
              <a:rPr lang="en-GB">
                <a:solidFill>
                  <a:srgbClr val="50535A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05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576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99214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921445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ection splash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52536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5000" dirty="0">
                <a:solidFill>
                  <a:schemeClr val="bg1"/>
                </a:solidFill>
                <a:latin typeface="+mj-lt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bg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/>
              <a:t>Education is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bg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952631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plash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38125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5000" dirty="0">
                <a:solidFill>
                  <a:schemeClr val="tx1"/>
                </a:solidFill>
                <a:latin typeface="+mj-lt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accent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/>
              <a:t>Education is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accent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838063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59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Picture 53" descr="Device-black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38150"/>
            <a:ext cx="11842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4800" y="1234800"/>
            <a:ext cx="8280000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4800" y="2214000"/>
            <a:ext cx="8280000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pic>
        <p:nvPicPr>
          <p:cNvPr id="1074" name="Picture 50" descr="Device-wine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576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079" name="Picture 55" descr="Device-white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chemeClr val="tx1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chemeClr val="tx1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chemeClr val="tx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tx1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chemeClr val="tx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tx1"/>
                </a:solidFill>
                <a:latin typeface="Effra Heavy" pitchFamily="34" charset="0"/>
              </a:rPr>
              <a:t>IMPACT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97" r:id="rId2"/>
    <p:sldLayoutId id="2147483696" r:id="rId3"/>
    <p:sldLayoutId id="2147483698" r:id="rId4"/>
    <p:sldLayoutId id="2147483700" r:id="rId5"/>
    <p:sldLayoutId id="2147483701" r:id="rId6"/>
    <p:sldLayoutId id="2147483702" r:id="rId7"/>
    <p:sldLayoutId id="2147483706" r:id="rId8"/>
    <p:sldLayoutId id="2147483707" r:id="rId9"/>
    <p:sldLayoutId id="2147483708" r:id="rId10"/>
    <p:sldLayoutId id="2147483713" r:id="rId11"/>
    <p:sldLayoutId id="2147483709" r:id="rId12"/>
    <p:sldLayoutId id="2147483710" r:id="rId13"/>
    <p:sldLayoutId id="2147483711" r:id="rId14"/>
    <p:sldLayoutId id="2147483712" r:id="rId15"/>
    <p:sldLayoutId id="2147483714" r:id="rId16"/>
    <p:sldLayoutId id="2147483715" r:id="rId17"/>
    <p:sldLayoutId id="2147483716" r:id="rId18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 bldLvl="5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cap="all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9pPr>
    </p:titleStyle>
    <p:bodyStyle>
      <a:lvl1pPr marL="18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Arial" charset="0"/>
        <a:buChar char="•"/>
        <a:tabLst/>
        <a:defRPr sz="2000" baseline="0">
          <a:solidFill>
            <a:schemeClr val="tx2"/>
          </a:solidFill>
          <a:latin typeface="+mn-lt"/>
          <a:ea typeface="+mn-ea"/>
          <a:cs typeface="+mn-cs"/>
        </a:defRPr>
      </a:lvl1pPr>
      <a:lvl2pPr marL="54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3656A"/>
        </a:buClr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2pPr>
      <a:lvl3pPr marL="90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3pPr>
      <a:lvl4pPr marL="126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&gt;"/>
        <a:tabLst/>
        <a:defRPr sz="2000" baseline="0">
          <a:solidFill>
            <a:schemeClr val="tx2"/>
          </a:solidFill>
          <a:latin typeface="+mn-lt"/>
        </a:defRPr>
      </a:lvl4pPr>
      <a:lvl5pPr marL="162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-"/>
        <a:tabLst/>
        <a:defRPr sz="2000" baseline="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Picture 53" descr="Device-black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38150"/>
            <a:ext cx="11842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4800" y="1234800"/>
            <a:ext cx="8280000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4800" y="2214000"/>
            <a:ext cx="8280000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50535A"/>
                </a:solidFill>
              </a:rPr>
              <a:pPr/>
              <a:t>‹#›</a:t>
            </a:fld>
            <a:endParaRPr lang="en-GB" altLang="en-US" dirty="0">
              <a:solidFill>
                <a:srgbClr val="50535A"/>
              </a:solidFill>
            </a:endParaRPr>
          </a:p>
        </p:txBody>
      </p:sp>
      <p:pic>
        <p:nvPicPr>
          <p:cNvPr id="1074" name="Picture 50" descr="Device-wine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576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079" name="Picture 55" descr="Device-white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860094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  <p:sldLayoutId id="2147483810" r:id="rId18"/>
    <p:sldLayoutId id="2147483811" r:id="rId19"/>
    <p:sldLayoutId id="2147483812" r:id="rId20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 bldLvl="5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cap="all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9pPr>
    </p:titleStyle>
    <p:bodyStyle>
      <a:lvl1pPr marL="18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Arial" charset="0"/>
        <a:buChar char="•"/>
        <a:tabLst/>
        <a:defRPr sz="2000" baseline="0">
          <a:solidFill>
            <a:schemeClr val="tx2"/>
          </a:solidFill>
          <a:latin typeface="+mn-lt"/>
          <a:ea typeface="+mn-ea"/>
          <a:cs typeface="+mn-cs"/>
        </a:defRPr>
      </a:lvl1pPr>
      <a:lvl2pPr marL="54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3656A"/>
        </a:buClr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2pPr>
      <a:lvl3pPr marL="90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3pPr>
      <a:lvl4pPr marL="126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&gt;"/>
        <a:tabLst/>
        <a:defRPr sz="2000" baseline="0">
          <a:solidFill>
            <a:schemeClr val="tx2"/>
          </a:solidFill>
          <a:latin typeface="+mn-lt"/>
        </a:defRPr>
      </a:lvl4pPr>
      <a:lvl5pPr marL="162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-"/>
        <a:tabLst/>
        <a:defRPr sz="2000" baseline="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Picture 53" descr="Device-black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38150"/>
            <a:ext cx="11842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4800" y="1234800"/>
            <a:ext cx="8280000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4800" y="2214000"/>
            <a:ext cx="8280000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50535A"/>
                </a:solidFill>
              </a:rPr>
              <a:pPr/>
              <a:t>‹#›</a:t>
            </a:fld>
            <a:endParaRPr lang="en-GB" altLang="en-US" dirty="0">
              <a:solidFill>
                <a:srgbClr val="50535A"/>
              </a:solidFill>
            </a:endParaRPr>
          </a:p>
        </p:txBody>
      </p:sp>
      <p:pic>
        <p:nvPicPr>
          <p:cNvPr id="1074" name="Picture 50" descr="Device-wine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576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079" name="Picture 55" descr="Device-white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2591288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  <p:sldLayoutId id="2147483841" r:id="rId15"/>
    <p:sldLayoutId id="2147483842" r:id="rId16"/>
    <p:sldLayoutId id="2147483843" r:id="rId17"/>
    <p:sldLayoutId id="2147483844" r:id="rId18"/>
    <p:sldLayoutId id="2147483845" r:id="rId19"/>
    <p:sldLayoutId id="2147483846" r:id="rId20"/>
    <p:sldLayoutId id="2147483847" r:id="rId2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 bldLvl="5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cap="all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9pPr>
    </p:titleStyle>
    <p:bodyStyle>
      <a:lvl1pPr marL="18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Arial" charset="0"/>
        <a:buChar char="•"/>
        <a:tabLst/>
        <a:defRPr sz="2000" baseline="0">
          <a:solidFill>
            <a:schemeClr val="tx2"/>
          </a:solidFill>
          <a:latin typeface="+mn-lt"/>
          <a:ea typeface="+mn-ea"/>
          <a:cs typeface="+mn-cs"/>
        </a:defRPr>
      </a:lvl1pPr>
      <a:lvl2pPr marL="54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3656A"/>
        </a:buClr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2pPr>
      <a:lvl3pPr marL="90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3pPr>
      <a:lvl4pPr marL="126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&gt;"/>
        <a:tabLst/>
        <a:defRPr sz="2000" baseline="0">
          <a:solidFill>
            <a:schemeClr val="tx2"/>
          </a:solidFill>
          <a:latin typeface="+mn-lt"/>
        </a:defRPr>
      </a:lvl4pPr>
      <a:lvl5pPr marL="162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-"/>
        <a:tabLst/>
        <a:defRPr sz="2000" baseline="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ature.com/ncomms/2014/141111/ncomms6382/full/ncomms6382.html" TargetMode="External"/><Relationship Id="rId3" Type="http://schemas.openxmlformats.org/officeDocument/2006/relationships/hyperlink" Target="http://iopscience.iop.org/article/10.1088/1748-9326/10/5/054021" TargetMode="External"/><Relationship Id="rId7" Type="http://schemas.openxmlformats.org/officeDocument/2006/relationships/hyperlink" Target="https://www.metoffice.gov.uk/learning/library/archive-hidden-treasures/british-rainfall" TargetMode="Externa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etoffice.gov.uk/learning/library/archive-hidden-treasures/monthly-weather-report-1990s" TargetMode="External"/><Relationship Id="rId5" Type="http://schemas.openxmlformats.org/officeDocument/2006/relationships/hyperlink" Target="http://onlinelibrary.wiley.com/doi/10.1002/2014JD022863/full" TargetMode="External"/><Relationship Id="rId4" Type="http://schemas.openxmlformats.org/officeDocument/2006/relationships/hyperlink" Target="http://onlinelibrary.wiley.com/doi/10.1002/joc.4547/full" TargetMode="External"/><Relationship Id="rId9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onlinelibrary.wiley.com/doi/10.1002/joc.4547/full" TargetMode="External"/><Relationship Id="rId2" Type="http://schemas.openxmlformats.org/officeDocument/2006/relationships/hyperlink" Target="http://onlinelibrary.wiley.com/doi/10.1002/2014JD022863/ful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Richard Allan, Adrian Champion (University of Reading)</a:t>
            </a:r>
          </a:p>
          <a:p>
            <a:r>
              <a:rPr lang="en-GB" dirty="0"/>
              <a:t>Stephen Blenkinsop, Hayley Fowler (Newcastle University)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1</a:t>
            </a:fld>
            <a:endParaRPr lang="en-GB" alt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200">
                <a:latin typeface="Calibri" panose="020F0502020204030204" pitchFamily="34" charset="0"/>
              </a:rPr>
              <a:t>ST2.2 </a:t>
            </a:r>
            <a:r>
              <a:rPr lang="en-GB" sz="3200" dirty="0">
                <a:latin typeface="Calibri" panose="020F0502020204030204" pitchFamily="34" charset="0"/>
              </a:rPr>
              <a:t>Atmospheric Precursors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17512" y="0"/>
            <a:ext cx="2858344" cy="651662"/>
          </a:xfrm>
        </p:spPr>
        <p:txBody>
          <a:bodyPr/>
          <a:lstStyle/>
          <a:p>
            <a:r>
              <a:rPr lang="en-GB" dirty="0"/>
              <a:t>Department of Meteorology</a:t>
            </a:r>
          </a:p>
        </p:txBody>
      </p:sp>
      <p:pic>
        <p:nvPicPr>
          <p:cNvPr id="9" name="Picture Placeholder 8" descr="http://www.met.reading.ac.uk/~sgs02rpa/research/SINATRA/June2012MF.gif"/>
          <p:cNvPicPr>
            <a:picLocks noGrp="1" noChangeAspect="1" noChangeArrowheads="1" noCrop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40" b="32440"/>
          <a:stretch>
            <a:fillRect/>
          </a:stretch>
        </p:blipFill>
        <p:spPr bwMode="auto">
          <a:xfrm>
            <a:off x="0" y="2276872"/>
            <a:ext cx="9144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5239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51534"/>
          <a:stretch/>
        </p:blipFill>
        <p:spPr>
          <a:xfrm>
            <a:off x="4931647" y="956675"/>
            <a:ext cx="3909058" cy="32049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80000" cy="504056"/>
          </a:xfrm>
        </p:spPr>
        <p:txBody>
          <a:bodyPr/>
          <a:lstStyle/>
          <a:p>
            <a:r>
              <a:rPr lang="en-GB" sz="2800" dirty="0">
                <a:latin typeface="Calibri" panose="020F0502020204030204" pitchFamily="34" charset="0"/>
              </a:rPr>
              <a:t>St1.3/ST2.2 atmospheric precursors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4896544" cy="2880320"/>
          </a:xfrm>
        </p:spPr>
        <p:txBody>
          <a:bodyPr/>
          <a:lstStyle/>
          <a:p>
            <a:r>
              <a:rPr lang="en-GB" sz="1800" dirty="0">
                <a:latin typeface="Calibri" panose="020F0502020204030204" pitchFamily="34" charset="0"/>
              </a:rPr>
              <a:t>Atmospheric precursors to heavy 3hr summer rainfall events (</a:t>
            </a:r>
            <a:r>
              <a:rPr lang="en-GB" sz="1800" dirty="0">
                <a:latin typeface="Calibri" panose="020F0502020204030204" pitchFamily="34" charset="0"/>
                <a:hlinkClick r:id="rId3"/>
              </a:rPr>
              <a:t>Blenkinsop et al. 2016</a:t>
            </a:r>
            <a:r>
              <a:rPr lang="en-GB" sz="1800" dirty="0">
                <a:latin typeface="Calibri" panose="020F0502020204030204" pitchFamily="34" charset="0"/>
              </a:rPr>
              <a:t>); extends daily analysis </a:t>
            </a:r>
            <a:r>
              <a:rPr lang="en-GB" sz="1600" dirty="0">
                <a:latin typeface="Calibri" panose="020F0502020204030204" pitchFamily="34" charset="0"/>
              </a:rPr>
              <a:t>(</a:t>
            </a:r>
            <a:r>
              <a:rPr lang="en-GB" sz="1600" dirty="0">
                <a:hlinkClick r:id="rId4"/>
              </a:rPr>
              <a:t>Allan et al. 2015</a:t>
            </a:r>
            <a:r>
              <a:rPr lang="en-GB" sz="1600" dirty="0"/>
              <a:t>; </a:t>
            </a:r>
            <a:r>
              <a:rPr lang="en-GB" sz="1600" dirty="0">
                <a:hlinkClick r:id="rId5"/>
              </a:rPr>
              <a:t>Champion et al. 2015)</a:t>
            </a:r>
            <a:endParaRPr lang="en-GB" sz="1600" dirty="0">
              <a:latin typeface="Calibri" panose="020F0502020204030204" pitchFamily="34" charset="0"/>
            </a:endParaRPr>
          </a:p>
          <a:p>
            <a:pPr algn="ctr"/>
            <a:r>
              <a:rPr lang="en-GB" sz="1600" dirty="0">
                <a:latin typeface="Calibri" panose="020F0502020204030204" pitchFamily="34" charset="0"/>
              </a:rPr>
              <a:t>e.g. August 1990 </a:t>
            </a:r>
            <a:r>
              <a:rPr lang="en-GB" sz="1600" dirty="0">
                <a:latin typeface="Calibri" panose="020F0502020204030204" pitchFamily="34" charset="0"/>
                <a:hlinkClick r:id="rId6"/>
              </a:rPr>
              <a:t>Monthly Weather Reports</a:t>
            </a:r>
            <a:r>
              <a:rPr lang="en-GB" sz="1600" dirty="0">
                <a:latin typeface="Calibri" panose="020F0502020204030204" pitchFamily="34" charset="0"/>
              </a:rPr>
              <a:t>: </a:t>
            </a:r>
            <a:r>
              <a:rPr lang="en-GB" sz="1600" i="1" dirty="0">
                <a:latin typeface="Calibri" panose="020F0502020204030204" pitchFamily="34" charset="0"/>
              </a:rPr>
              <a:t>“During the 28</a:t>
            </a:r>
            <a:r>
              <a:rPr lang="en-GB" sz="1600" i="1" baseline="30000" dirty="0">
                <a:latin typeface="Calibri" panose="020F0502020204030204" pitchFamily="34" charset="0"/>
              </a:rPr>
              <a:t>th</a:t>
            </a:r>
            <a:r>
              <a:rPr lang="en-GB" sz="1600" i="1" dirty="0">
                <a:latin typeface="Calibri" panose="020F0502020204030204" pitchFamily="34" charset="0"/>
              </a:rPr>
              <a:t> and 29</a:t>
            </a:r>
            <a:r>
              <a:rPr lang="en-GB" sz="1600" i="1" baseline="30000" dirty="0">
                <a:latin typeface="Calibri" panose="020F0502020204030204" pitchFamily="34" charset="0"/>
              </a:rPr>
              <a:t>th</a:t>
            </a:r>
            <a:r>
              <a:rPr lang="en-GB" sz="1600" i="1" dirty="0">
                <a:latin typeface="Calibri" panose="020F0502020204030204" pitchFamily="34" charset="0"/>
              </a:rPr>
              <a:t> part of a trailing cold front crossed most areas… Thundery outbreaks occurred… more extensively in Eastern parts on 29</a:t>
            </a:r>
            <a:r>
              <a:rPr lang="en-GB" sz="1600" i="1" baseline="30000" dirty="0">
                <a:latin typeface="Calibri" panose="020F0502020204030204" pitchFamily="34" charset="0"/>
              </a:rPr>
              <a:t>th</a:t>
            </a:r>
            <a:r>
              <a:rPr lang="en-GB" sz="1600" i="1" dirty="0">
                <a:latin typeface="Calibri" panose="020F0502020204030204" pitchFamily="34" charset="0"/>
              </a:rPr>
              <a:t>…” </a:t>
            </a:r>
            <a:r>
              <a:rPr lang="en-GB" sz="1600" dirty="0">
                <a:latin typeface="Calibri" panose="020F0502020204030204" pitchFamily="34" charset="0"/>
              </a:rPr>
              <a:t>[+</a:t>
            </a:r>
            <a:r>
              <a:rPr lang="en-GB" sz="1600" dirty="0">
                <a:latin typeface="Calibri" panose="020F0502020204030204" pitchFamily="34" charset="0"/>
                <a:hlinkClick r:id="rId7"/>
              </a:rPr>
              <a:t>British Rainfall</a:t>
            </a:r>
            <a:r>
              <a:rPr lang="en-GB" sz="1600" dirty="0">
                <a:latin typeface="Calibri" panose="020F0502020204030204" pitchFamily="34" charset="0"/>
              </a:rPr>
              <a:t>] </a:t>
            </a:r>
            <a:r>
              <a:rPr lang="en-GB" sz="1600" dirty="0">
                <a:latin typeface="Calibri" panose="020F0502020204030204" pitchFamily="34" charset="0"/>
                <a:sym typeface="Wingdings" panose="05000000000000000000" pitchFamily="2" charset="2"/>
              </a:rPr>
              <a:t></a:t>
            </a:r>
            <a:endParaRPr lang="en-GB" sz="1600" dirty="0">
              <a:latin typeface="Calibri" panose="020F0502020204030204" pitchFamily="34" charset="0"/>
            </a:endParaRPr>
          </a:p>
          <a:p>
            <a:r>
              <a:rPr lang="en-GB" sz="1800" dirty="0">
                <a:latin typeface="Calibri" panose="020F0502020204030204" pitchFamily="34" charset="0"/>
              </a:rPr>
              <a:t>Composite analysis of anomalous atmospheric conditions prior to heavy rainfall events as context for end to end system (see also </a:t>
            </a:r>
            <a:r>
              <a:rPr lang="en-GB" sz="1800" dirty="0">
                <a:latin typeface="Calibri" panose="020F0502020204030204" pitchFamily="34" charset="0"/>
                <a:hlinkClick r:id="rId8"/>
              </a:rPr>
              <a:t>Lavers et al. 2014</a:t>
            </a:r>
            <a:r>
              <a:rPr lang="en-GB" sz="1800" dirty="0"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2</a:t>
            </a:fld>
            <a:endParaRPr lang="en-GB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496" y="4197637"/>
            <a:ext cx="9115275" cy="23277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68344" y="1556792"/>
            <a:ext cx="991362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tx2"/>
                </a:solidFill>
                <a:latin typeface="Calibri" panose="020F0502020204030204" pitchFamily="34" charset="0"/>
              </a:rPr>
              <a:t>1-4pm*</a:t>
            </a:r>
          </a:p>
          <a:p>
            <a:r>
              <a:rPr lang="en-GB" sz="1800" dirty="0">
                <a:solidFill>
                  <a:schemeClr val="tx2"/>
                </a:solidFill>
                <a:latin typeface="Calibri" panose="020F0502020204030204" pitchFamily="34" charset="0"/>
              </a:rPr>
              <a:t>140mm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7596338" y="2203123"/>
            <a:ext cx="432187" cy="289773"/>
          </a:xfrm>
          <a:prstGeom prst="straightConnector1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5508104" y="3933056"/>
            <a:ext cx="36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>
                <a:solidFill>
                  <a:schemeClr val="tx2"/>
                </a:solidFill>
                <a:latin typeface="+mn-lt"/>
              </a:rPr>
              <a:t>*this is on “Hailstone Hill” near </a:t>
            </a:r>
            <a:r>
              <a:rPr lang="en-GB" sz="1600" i="1" dirty="0" err="1">
                <a:solidFill>
                  <a:schemeClr val="tx2"/>
                </a:solidFill>
                <a:latin typeface="+mn-lt"/>
              </a:rPr>
              <a:t>Bacup</a:t>
            </a:r>
            <a:r>
              <a:rPr lang="en-GB" sz="1600" i="1" dirty="0">
                <a:solidFill>
                  <a:schemeClr val="tx2"/>
                </a:solidFill>
                <a:latin typeface="+mn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2303121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17404" y="1196753"/>
            <a:ext cx="7985255" cy="4392487"/>
            <a:chOff x="917404" y="1484785"/>
            <a:chExt cx="7985255" cy="439248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/>
            <a:srcRect t="2611" b="85641"/>
            <a:stretch/>
          </p:blipFill>
          <p:spPr>
            <a:xfrm>
              <a:off x="917404" y="1484785"/>
              <a:ext cx="7980932" cy="1296143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/>
            <a:srcRect l="223" t="42097" r="-223" b="46155"/>
            <a:stretch/>
          </p:blipFill>
          <p:spPr>
            <a:xfrm>
              <a:off x="917404" y="2744925"/>
              <a:ext cx="7980932" cy="1296143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/>
            <a:srcRect l="277" t="82257" r="-277" b="1447"/>
            <a:stretch/>
          </p:blipFill>
          <p:spPr>
            <a:xfrm>
              <a:off x="921727" y="4079340"/>
              <a:ext cx="7980932" cy="1797932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2CCF58D-AB74-492E-A9F9-BF3730B67845}"/>
              </a:ext>
            </a:extLst>
          </p:cNvPr>
          <p:cNvGrpSpPr/>
          <p:nvPr/>
        </p:nvGrpSpPr>
        <p:grpSpPr>
          <a:xfrm>
            <a:off x="79323" y="5300171"/>
            <a:ext cx="1468341" cy="1515550"/>
            <a:chOff x="20087" y="5438182"/>
            <a:chExt cx="1468341" cy="1362347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0FDD8A44-C614-4513-8717-6F5CAFA00D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087" y="5438182"/>
              <a:ext cx="1468341" cy="1362347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C6E3BAD-34E2-4BB1-BE0E-E583348BC8F6}"/>
                </a:ext>
              </a:extLst>
            </p:cNvPr>
            <p:cNvSpPr/>
            <p:nvPr/>
          </p:nvSpPr>
          <p:spPr>
            <a:xfrm>
              <a:off x="1043467" y="6093296"/>
              <a:ext cx="144157" cy="252763"/>
            </a:xfrm>
            <a:prstGeom prst="rect">
              <a:avLst/>
            </a:prstGeom>
            <a:solidFill>
              <a:srgbClr val="0070C0"/>
            </a:solidFill>
            <a:ln w="38100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GB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0064B29-5A9D-4E45-9455-2CF195D96DC2}"/>
                </a:ext>
              </a:extLst>
            </p:cNvPr>
            <p:cNvSpPr/>
            <p:nvPr/>
          </p:nvSpPr>
          <p:spPr>
            <a:xfrm>
              <a:off x="827443" y="6093296"/>
              <a:ext cx="144157" cy="252763"/>
            </a:xfrm>
            <a:prstGeom prst="rect">
              <a:avLst/>
            </a:prstGeom>
            <a:solidFill>
              <a:srgbClr val="00B0F0"/>
            </a:solidFill>
            <a:ln w="38100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GB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40A83E0-E24B-4FD9-8274-AA2076EF1787}"/>
                </a:ext>
              </a:extLst>
            </p:cNvPr>
            <p:cNvSpPr/>
            <p:nvPr/>
          </p:nvSpPr>
          <p:spPr>
            <a:xfrm>
              <a:off x="395536" y="6165304"/>
              <a:ext cx="276115" cy="25276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GB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1B9C0AC-A5B6-40A4-AEBB-501500FC289D}"/>
                </a:ext>
              </a:extLst>
            </p:cNvPr>
            <p:cNvSpPr/>
            <p:nvPr/>
          </p:nvSpPr>
          <p:spPr>
            <a:xfrm>
              <a:off x="407453" y="5661248"/>
              <a:ext cx="276115" cy="25276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  <a:prstDash val="dash"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GB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FBF8685-A233-498C-AB6E-A5158756D00D}"/>
                </a:ext>
              </a:extLst>
            </p:cNvPr>
            <p:cNvSpPr/>
            <p:nvPr/>
          </p:nvSpPr>
          <p:spPr>
            <a:xfrm>
              <a:off x="1249414" y="6012339"/>
              <a:ext cx="60091" cy="33372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prstDash val="dash"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GB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AACA563-E2EB-47F7-95E2-A4B92A4E8505}"/>
                </a:ext>
              </a:extLst>
            </p:cNvPr>
            <p:cNvSpPr/>
            <p:nvPr/>
          </p:nvSpPr>
          <p:spPr>
            <a:xfrm>
              <a:off x="1115475" y="5624509"/>
              <a:ext cx="144157" cy="252763"/>
            </a:xfrm>
            <a:prstGeom prst="rect">
              <a:avLst/>
            </a:prstGeom>
            <a:solidFill>
              <a:srgbClr val="C00000"/>
            </a:solidFill>
            <a:ln w="38100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GB" dirty="0">
                <a:solidFill>
                  <a:schemeClr val="tx2"/>
                </a:solidFill>
                <a:latin typeface="+mn-lt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28525" y="5949280"/>
            <a:ext cx="676275" cy="252000"/>
          </a:xfrm>
        </p:spPr>
        <p:txBody>
          <a:bodyPr/>
          <a:lstStyle/>
          <a:p>
            <a:fld id="{DCF6A46F-80AB-49F3-8C7E-9717ED945456}" type="slidenum">
              <a:rPr lang="en-GB" altLang="en-US" smtClean="0"/>
              <a:pPr/>
              <a:t>3</a:t>
            </a:fld>
            <a:endParaRPr lang="en-GB" alt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33905" y="116632"/>
            <a:ext cx="8280000" cy="576064"/>
          </a:xfrm>
        </p:spPr>
        <p:txBody>
          <a:bodyPr/>
          <a:lstStyle/>
          <a:p>
            <a:r>
              <a:rPr lang="en-GB" sz="3200" dirty="0">
                <a:latin typeface="Calibri" panose="020F0502020204030204" pitchFamily="34" charset="0"/>
              </a:rPr>
              <a:t>EXAMPLE composites </a:t>
            </a:r>
            <a:r>
              <a:rPr lang="en-GB" sz="2000" dirty="0">
                <a:latin typeface="Calibri" panose="020F0502020204030204" pitchFamily="34" charset="0"/>
              </a:rPr>
              <a:t>(top 25 events NW)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09878" y="836712"/>
            <a:ext cx="7394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tx2"/>
                </a:solidFill>
                <a:latin typeface="Calibri" panose="020F0502020204030204" pitchFamily="34" charset="0"/>
              </a:rPr>
              <a:t>Td’ (K), PMSL’ (</a:t>
            </a:r>
            <a:r>
              <a:rPr lang="en-GB" sz="1800" dirty="0" err="1">
                <a:solidFill>
                  <a:schemeClr val="tx2"/>
                </a:solidFill>
                <a:latin typeface="Calibri" panose="020F0502020204030204" pitchFamily="34" charset="0"/>
              </a:rPr>
              <a:t>hPa</a:t>
            </a:r>
            <a:r>
              <a:rPr lang="en-GB" sz="1800" dirty="0">
                <a:latin typeface="Calibri" panose="020F0502020204030204" pitchFamily="34" charset="0"/>
              </a:rPr>
              <a:t>)               E’ (mm), Z200’ (m)	    WV’ (mm), IVT’ (kg/m/s)</a:t>
            </a:r>
            <a:endParaRPr lang="en-GB" sz="18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-5400000">
            <a:off x="-1020320" y="2607104"/>
            <a:ext cx="378405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</a:rPr>
              <a:t>Day 0           Day -2         Day -4</a:t>
            </a:r>
            <a:endParaRPr lang="en-GB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6472EC7-D60F-45DB-A242-F5A52C827D86}"/>
              </a:ext>
            </a:extLst>
          </p:cNvPr>
          <p:cNvGrpSpPr/>
          <p:nvPr/>
        </p:nvGrpSpPr>
        <p:grpSpPr>
          <a:xfrm>
            <a:off x="1474086" y="5373216"/>
            <a:ext cx="1873778" cy="1491122"/>
            <a:chOff x="1331640" y="5373216"/>
            <a:chExt cx="1873778" cy="149112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5"/>
            <a:srcRect l="74607" t="4406" r="-1018" b="54723"/>
            <a:stretch/>
          </p:blipFill>
          <p:spPr>
            <a:xfrm>
              <a:off x="1331640" y="5373216"/>
              <a:ext cx="1873778" cy="1491122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D705C23-4F0B-421C-B79F-88B943456F62}"/>
                </a:ext>
              </a:extLst>
            </p:cNvPr>
            <p:cNvSpPr txBox="1"/>
            <p:nvPr/>
          </p:nvSpPr>
          <p:spPr>
            <a:xfrm>
              <a:off x="1677083" y="5373216"/>
              <a:ext cx="4466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dirty="0">
                  <a:solidFill>
                    <a:schemeClr val="tx2"/>
                  </a:solidFill>
                  <a:latin typeface="Calibri" panose="020F0502020204030204" pitchFamily="34" charset="0"/>
                </a:rPr>
                <a:t>Td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9CF9500-91AF-40B2-80C6-ACB5B6A9AE16}"/>
              </a:ext>
            </a:extLst>
          </p:cNvPr>
          <p:cNvGrpSpPr/>
          <p:nvPr/>
        </p:nvGrpSpPr>
        <p:grpSpPr>
          <a:xfrm>
            <a:off x="3068570" y="5353676"/>
            <a:ext cx="1575437" cy="1491122"/>
            <a:chOff x="2996562" y="5353676"/>
            <a:chExt cx="1575437" cy="149112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5"/>
            <a:srcRect l="51886" t="3878" r="25908" b="55251"/>
            <a:stretch/>
          </p:blipFill>
          <p:spPr>
            <a:xfrm>
              <a:off x="2996562" y="5353676"/>
              <a:ext cx="1575437" cy="1491122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C920C4B-E895-4C7C-9A78-6CCFC8D6EC4F}"/>
                </a:ext>
              </a:extLst>
            </p:cNvPr>
            <p:cNvSpPr txBox="1"/>
            <p:nvPr/>
          </p:nvSpPr>
          <p:spPr>
            <a:xfrm>
              <a:off x="3203848" y="6300028"/>
              <a:ext cx="8786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dirty="0">
                  <a:latin typeface="Calibri" panose="020F0502020204030204" pitchFamily="34" charset="0"/>
                </a:rPr>
                <a:t>PMSL</a:t>
              </a:r>
              <a:endParaRPr lang="en-GB" sz="1800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688AFB0-CB78-4E68-94BF-4611A3BE7685}"/>
              </a:ext>
            </a:extLst>
          </p:cNvPr>
          <p:cNvGrpSpPr/>
          <p:nvPr/>
        </p:nvGrpSpPr>
        <p:grpSpPr>
          <a:xfrm>
            <a:off x="4521082" y="5301208"/>
            <a:ext cx="1635094" cy="1584176"/>
            <a:chOff x="4427984" y="5301208"/>
            <a:chExt cx="1635094" cy="1584176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5"/>
            <a:srcRect l="26589" t="4121" r="50364" b="53896"/>
            <a:stretch/>
          </p:blipFill>
          <p:spPr>
            <a:xfrm>
              <a:off x="4427984" y="5353676"/>
              <a:ext cx="1635094" cy="1531708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4CB25FB-CAF4-42F4-8C9B-5565DF70834B}"/>
                </a:ext>
              </a:extLst>
            </p:cNvPr>
            <p:cNvSpPr txBox="1"/>
            <p:nvPr/>
          </p:nvSpPr>
          <p:spPr>
            <a:xfrm>
              <a:off x="4716016" y="5301208"/>
              <a:ext cx="8786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dirty="0">
                  <a:latin typeface="Calibri" panose="020F0502020204030204" pitchFamily="34" charset="0"/>
                </a:rPr>
                <a:t>Z</a:t>
              </a:r>
              <a:r>
                <a:rPr lang="en-GB" sz="1800" dirty="0">
                  <a:solidFill>
                    <a:schemeClr val="tx2"/>
                  </a:solidFill>
                  <a:latin typeface="Calibri" panose="020F0502020204030204" pitchFamily="34" charset="0"/>
                </a:rPr>
                <a:t>200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20B7F41-CC4C-4B92-938C-8D2D159603C9}"/>
              </a:ext>
            </a:extLst>
          </p:cNvPr>
          <p:cNvGrpSpPr/>
          <p:nvPr/>
        </p:nvGrpSpPr>
        <p:grpSpPr>
          <a:xfrm>
            <a:off x="7596336" y="5319607"/>
            <a:ext cx="1512168" cy="1525189"/>
            <a:chOff x="7596336" y="5319607"/>
            <a:chExt cx="1512168" cy="152518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/>
            <a:srcRect l="3332" t="4035" r="75355" b="54160"/>
            <a:stretch/>
          </p:blipFill>
          <p:spPr>
            <a:xfrm>
              <a:off x="7596336" y="5319607"/>
              <a:ext cx="1512168" cy="1525189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960C37A-D4A4-473B-AB2F-C0CDEDE93E93}"/>
                </a:ext>
              </a:extLst>
            </p:cNvPr>
            <p:cNvSpPr txBox="1"/>
            <p:nvPr/>
          </p:nvSpPr>
          <p:spPr>
            <a:xfrm>
              <a:off x="7846412" y="5319946"/>
              <a:ext cx="8786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dirty="0">
                  <a:solidFill>
                    <a:schemeClr val="tx2"/>
                  </a:solidFill>
                  <a:latin typeface="Calibri" panose="020F0502020204030204" pitchFamily="34" charset="0"/>
                </a:rPr>
                <a:t>IWV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2283247-717C-4233-93C2-C15E63465195}"/>
              </a:ext>
            </a:extLst>
          </p:cNvPr>
          <p:cNvGrpSpPr/>
          <p:nvPr/>
        </p:nvGrpSpPr>
        <p:grpSpPr>
          <a:xfrm>
            <a:off x="6075430" y="5319608"/>
            <a:ext cx="1592914" cy="1525189"/>
            <a:chOff x="5961242" y="5319608"/>
            <a:chExt cx="1592914" cy="1525189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B896E596-D752-40A4-911B-840956FFCC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50748" t="48391" r="26799" b="10738"/>
            <a:stretch/>
          </p:blipFill>
          <p:spPr>
            <a:xfrm>
              <a:off x="5961242" y="5353675"/>
              <a:ext cx="1592914" cy="149112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4623E5D-075B-411F-A197-A1BB4A819804}"/>
                </a:ext>
              </a:extLst>
            </p:cNvPr>
            <p:cNvSpPr txBox="1"/>
            <p:nvPr/>
          </p:nvSpPr>
          <p:spPr>
            <a:xfrm>
              <a:off x="6285828" y="5319608"/>
              <a:ext cx="8786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dirty="0" err="1">
                  <a:solidFill>
                    <a:schemeClr val="tx2"/>
                  </a:solidFill>
                  <a:latin typeface="Calibri" panose="020F0502020204030204" pitchFamily="34" charset="0"/>
                </a:rPr>
                <a:t>IVTn</a:t>
              </a:r>
              <a:endParaRPr lang="en-GB" sz="1800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b="17163"/>
          <a:stretch/>
        </p:blipFill>
        <p:spPr>
          <a:xfrm>
            <a:off x="3542612" y="793213"/>
            <a:ext cx="2730516" cy="169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4653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4</a:t>
            </a:fld>
            <a:endParaRPr lang="en-GB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FA6F0D-89C3-4D74-BC65-29279067450E}"/>
              </a:ext>
            </a:extLst>
          </p:cNvPr>
          <p:cNvSpPr txBox="1"/>
          <p:nvPr/>
        </p:nvSpPr>
        <p:spPr>
          <a:xfrm>
            <a:off x="2627784" y="2782669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This page is intentionally blank</a:t>
            </a:r>
            <a:endParaRPr lang="en-GB" sz="36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326724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5</a:t>
            </a:fld>
            <a:endParaRPr lang="en-GB" altLang="en-US"/>
          </a:p>
        </p:txBody>
      </p:sp>
      <p:grpSp>
        <p:nvGrpSpPr>
          <p:cNvPr id="11" name="Group 10"/>
          <p:cNvGrpSpPr/>
          <p:nvPr/>
        </p:nvGrpSpPr>
        <p:grpSpPr>
          <a:xfrm>
            <a:off x="833644" y="1203165"/>
            <a:ext cx="7871156" cy="4818123"/>
            <a:chOff x="833644" y="1203165"/>
            <a:chExt cx="7871156" cy="481812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b="80298"/>
            <a:stretch/>
          </p:blipFill>
          <p:spPr>
            <a:xfrm>
              <a:off x="833644" y="1203165"/>
              <a:ext cx="7871156" cy="215382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/>
            <a:srcRect l="77" t="42815" r="-77" b="40059"/>
            <a:stretch/>
          </p:blipFill>
          <p:spPr>
            <a:xfrm>
              <a:off x="833644" y="2780928"/>
              <a:ext cx="7871156" cy="187220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/>
            <a:srcRect l="77" t="82337" r="-77" b="-121"/>
            <a:stretch/>
          </p:blipFill>
          <p:spPr>
            <a:xfrm>
              <a:off x="833644" y="4077072"/>
              <a:ext cx="7871156" cy="1944216"/>
            </a:xfrm>
            <a:prstGeom prst="rect">
              <a:avLst/>
            </a:prstGeom>
          </p:spPr>
        </p:pic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33905" y="260648"/>
            <a:ext cx="8280000" cy="576064"/>
          </a:xfrm>
        </p:spPr>
        <p:txBody>
          <a:bodyPr/>
          <a:lstStyle/>
          <a:p>
            <a:r>
              <a:rPr lang="en-GB" sz="3200" dirty="0">
                <a:latin typeface="Calibri" panose="020F0502020204030204" pitchFamily="34" charset="0"/>
              </a:rPr>
              <a:t>NW UK composites </a:t>
            </a:r>
            <a:r>
              <a:rPr lang="en-GB" sz="2000" dirty="0">
                <a:latin typeface="Calibri" panose="020F0502020204030204" pitchFamily="34" charset="0"/>
              </a:rPr>
              <a:t>(top 25 events)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09878" y="1012665"/>
            <a:ext cx="7394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tx2"/>
                </a:solidFill>
                <a:latin typeface="Calibri" panose="020F0502020204030204" pitchFamily="34" charset="0"/>
              </a:rPr>
              <a:t>Td’ (K), PMSL’ (</a:t>
            </a:r>
            <a:r>
              <a:rPr lang="en-GB" sz="1800" dirty="0" err="1">
                <a:solidFill>
                  <a:schemeClr val="tx2"/>
                </a:solidFill>
                <a:latin typeface="Calibri" panose="020F0502020204030204" pitchFamily="34" charset="0"/>
              </a:rPr>
              <a:t>hPa</a:t>
            </a:r>
            <a:r>
              <a:rPr lang="en-GB" sz="1800" dirty="0">
                <a:latin typeface="Calibri" panose="020F0502020204030204" pitchFamily="34" charset="0"/>
              </a:rPr>
              <a:t>)               E’ (mm), Z200’ (m)	    WV’ (mm), IVT’ (kg/m/s)</a:t>
            </a:r>
            <a:endParaRPr lang="en-GB" sz="18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-5400000">
            <a:off x="-1020320" y="2895136"/>
            <a:ext cx="378405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</a:rPr>
              <a:t>Day 0           Day -2         Day -4</a:t>
            </a:r>
            <a:endParaRPr lang="en-GB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3043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827584" y="1340769"/>
            <a:ext cx="7983702" cy="4536503"/>
            <a:chOff x="827584" y="1340769"/>
            <a:chExt cx="7983702" cy="453650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b="86051"/>
            <a:stretch/>
          </p:blipFill>
          <p:spPr>
            <a:xfrm>
              <a:off x="827584" y="1340769"/>
              <a:ext cx="7983702" cy="151216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/>
            <a:srcRect t="42691" b="46197"/>
            <a:stretch/>
          </p:blipFill>
          <p:spPr>
            <a:xfrm>
              <a:off x="827584" y="2872382"/>
              <a:ext cx="7983702" cy="120469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/>
            <a:srcRect t="82541" b="1034"/>
            <a:stretch/>
          </p:blipFill>
          <p:spPr>
            <a:xfrm>
              <a:off x="827584" y="4096518"/>
              <a:ext cx="7983702" cy="1780754"/>
            </a:xfrm>
            <a:prstGeom prst="rect">
              <a:avLst/>
            </a:prstGeom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6</a:t>
            </a:fld>
            <a:endParaRPr lang="en-GB" alt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33905" y="260648"/>
            <a:ext cx="8280000" cy="576064"/>
          </a:xfrm>
        </p:spPr>
        <p:txBody>
          <a:bodyPr/>
          <a:lstStyle/>
          <a:p>
            <a:r>
              <a:rPr lang="en-GB" sz="3200" dirty="0">
                <a:latin typeface="Calibri" panose="020F0502020204030204" pitchFamily="34" charset="0"/>
              </a:rPr>
              <a:t>SE </a:t>
            </a:r>
            <a:r>
              <a:rPr lang="en-GB" sz="3200" dirty="0" err="1">
                <a:latin typeface="Calibri" panose="020F0502020204030204" pitchFamily="34" charset="0"/>
              </a:rPr>
              <a:t>england</a:t>
            </a:r>
            <a:r>
              <a:rPr lang="en-GB" sz="3200" dirty="0">
                <a:latin typeface="Calibri" panose="020F0502020204030204" pitchFamily="34" charset="0"/>
              </a:rPr>
              <a:t> composites </a:t>
            </a:r>
            <a:r>
              <a:rPr lang="en-GB" sz="2000" dirty="0">
                <a:latin typeface="Calibri" panose="020F0502020204030204" pitchFamily="34" charset="0"/>
              </a:rPr>
              <a:t>(top 25 events)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09878" y="1012665"/>
            <a:ext cx="7394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tx2"/>
                </a:solidFill>
                <a:latin typeface="Calibri" panose="020F0502020204030204" pitchFamily="34" charset="0"/>
              </a:rPr>
              <a:t>Td’ (K), PMSL’ (</a:t>
            </a:r>
            <a:r>
              <a:rPr lang="en-GB" sz="1800" dirty="0" err="1">
                <a:solidFill>
                  <a:schemeClr val="tx2"/>
                </a:solidFill>
                <a:latin typeface="Calibri" panose="020F0502020204030204" pitchFamily="34" charset="0"/>
              </a:rPr>
              <a:t>hPa</a:t>
            </a:r>
            <a:r>
              <a:rPr lang="en-GB" sz="1800" dirty="0">
                <a:latin typeface="Calibri" panose="020F0502020204030204" pitchFamily="34" charset="0"/>
              </a:rPr>
              <a:t>)               E’ (mm), Z200’ (m)	    WV’ (mm), IVT’ (kg/m/s)</a:t>
            </a:r>
            <a:endParaRPr lang="en-GB" sz="18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-5400000">
            <a:off x="-1020320" y="2895136"/>
            <a:ext cx="378405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</a:rPr>
              <a:t>Day 0           Day -2         Day -3</a:t>
            </a:r>
            <a:endParaRPr lang="en-GB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7308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800" y="260648"/>
            <a:ext cx="8280000" cy="828000"/>
          </a:xfrm>
        </p:spPr>
        <p:txBody>
          <a:bodyPr/>
          <a:lstStyle/>
          <a:p>
            <a:r>
              <a:rPr lang="en-GB" sz="3200" dirty="0"/>
              <a:t>Outputs/Deliverables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280000" cy="3960000"/>
          </a:xfrm>
        </p:spPr>
        <p:txBody>
          <a:bodyPr/>
          <a:lstStyle/>
          <a:p>
            <a:r>
              <a:rPr lang="en-GB" b="1" dirty="0"/>
              <a:t>Dissemination: </a:t>
            </a:r>
            <a:r>
              <a:rPr lang="en-GB" dirty="0"/>
              <a:t>Various talks on SINATRA work (e.g. EMS conference)</a:t>
            </a:r>
          </a:p>
          <a:p>
            <a:r>
              <a:rPr lang="en-GB" b="1" dirty="0"/>
              <a:t>Outreach: </a:t>
            </a:r>
            <a:r>
              <a:rPr lang="en-GB" dirty="0"/>
              <a:t>schools events, talks to general public, development of online courses, twitter, media interviews</a:t>
            </a:r>
          </a:p>
          <a:p>
            <a:r>
              <a:rPr lang="en-GB" b="1" dirty="0"/>
              <a:t>Additional Activities: </a:t>
            </a:r>
          </a:p>
          <a:p>
            <a:pPr marL="0" indent="0">
              <a:buNone/>
            </a:pPr>
            <a:r>
              <a:rPr lang="en-GB" dirty="0"/>
              <a:t>- Meetings with FFC, Nigel Roberts and Newcastle to discuss diagnostics</a:t>
            </a:r>
          </a:p>
          <a:p>
            <a:pPr marL="0" indent="0">
              <a:buNone/>
            </a:pPr>
            <a:r>
              <a:rPr lang="en-GB" dirty="0"/>
              <a:t>- 2 MSc projects: daily/hourly rain gauge datasets (</a:t>
            </a:r>
            <a:r>
              <a:rPr lang="en-GB" dirty="0" err="1"/>
              <a:t>inc.</a:t>
            </a:r>
            <a:r>
              <a:rPr lang="en-GB" dirty="0"/>
              <a:t> link to XL Catlin)</a:t>
            </a:r>
          </a:p>
          <a:p>
            <a:pPr marL="0" indent="0">
              <a:buNone/>
            </a:pPr>
            <a:r>
              <a:rPr lang="en-GB" b="1" dirty="0"/>
              <a:t>Publications/Reports:</a:t>
            </a:r>
          </a:p>
          <a:p>
            <a:pPr lvl="0"/>
            <a:r>
              <a:rPr lang="en-GB" sz="1800" dirty="0"/>
              <a:t>Champion, A.J., R.P. Allan and D.A. Lavers, (2015) Atmospheric Rivers don't explain UK Summer Extreme Rainfall, Journal of Geophysical Research, 120, 6731-6741, </a:t>
            </a:r>
            <a:r>
              <a:rPr lang="en-GB" sz="1800" dirty="0">
                <a:hlinkClick r:id="rId2"/>
              </a:rPr>
              <a:t>doi: 10.1002/2014JD022863</a:t>
            </a:r>
            <a:endParaRPr lang="en-GB" sz="1800" dirty="0"/>
          </a:p>
          <a:p>
            <a:pPr lvl="0"/>
            <a:r>
              <a:rPr lang="en-GB" sz="1800" dirty="0"/>
              <a:t>Allan, R. P., D. A. Lavers and A. J. Champion (2015), Diagnosing links between atmospheric moisture and extreme daily precipitation over the UK, Int. J. </a:t>
            </a:r>
            <a:r>
              <a:rPr lang="en-GB" sz="1800" dirty="0" err="1"/>
              <a:t>Climatol</a:t>
            </a:r>
            <a:r>
              <a:rPr lang="en-GB" sz="1800" dirty="0"/>
              <a:t>., in press, </a:t>
            </a:r>
            <a:r>
              <a:rPr lang="en-GB" sz="1800" dirty="0">
                <a:hlinkClick r:id="rId3"/>
              </a:rPr>
              <a:t>doi: 10.1002/joc.4547</a:t>
            </a:r>
            <a:r>
              <a:rPr lang="en-GB" sz="1800" dirty="0"/>
              <a:t>.</a:t>
            </a:r>
          </a:p>
          <a:p>
            <a:pPr lvl="0"/>
            <a:r>
              <a:rPr lang="en-GB" sz="1800" dirty="0"/>
              <a:t>Allan R.P. (2015) Scientific Knowledge of Meteorological Drivers of Widespread Flooding, report to JBA/Environment Agency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065276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8</a:t>
            </a:fld>
            <a:endParaRPr lang="en-GB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 bwMode="auto">
              <a:xfrm>
                <a:off x="802250" y="980728"/>
                <a:ext cx="7931150" cy="50114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marL="180000" marR="0" indent="-1800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Tx/>
                  <a:buFont typeface="Arial" charset="0"/>
                  <a:buChar char="•"/>
                  <a:tabLst/>
                  <a:defRPr sz="20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540000" marR="0" indent="-1800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63656A"/>
                  </a:buClr>
                  <a:buSzTx/>
                  <a:buFont typeface="Effra" panose="020B0603020203020204" pitchFamily="34" charset="0"/>
                  <a:buChar char="•"/>
                  <a:tabLst/>
                  <a:defRPr sz="2000" baseline="0">
                    <a:solidFill>
                      <a:schemeClr val="tx2"/>
                    </a:solidFill>
                    <a:latin typeface="+mn-lt"/>
                  </a:defRPr>
                </a:lvl2pPr>
                <a:lvl3pPr marL="900000" marR="0" indent="-1800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Effra" panose="020B0603020203020204" pitchFamily="34" charset="0"/>
                  <a:buChar char="•"/>
                  <a:tabLst/>
                  <a:defRPr sz="2000" baseline="0">
                    <a:solidFill>
                      <a:schemeClr val="tx2"/>
                    </a:solidFill>
                    <a:latin typeface="+mn-lt"/>
                  </a:defRPr>
                </a:lvl3pPr>
                <a:lvl4pPr marL="1260000" marR="0" indent="-1800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Effra" panose="020B0603020203020204" pitchFamily="34" charset="0"/>
                  <a:buChar char="&gt;"/>
                  <a:tabLst/>
                  <a:defRPr sz="2000" baseline="0">
                    <a:solidFill>
                      <a:schemeClr val="tx2"/>
                    </a:solidFill>
                    <a:latin typeface="+mn-lt"/>
                  </a:defRPr>
                </a:lvl4pPr>
                <a:lvl5pPr marL="1620000" marR="0" indent="-1800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Effra" panose="020B0603020203020204" pitchFamily="34" charset="0"/>
                  <a:buChar char="-"/>
                  <a:tabLst/>
                  <a:defRPr sz="2000" baseline="0">
                    <a:solidFill>
                      <a:schemeClr val="tx2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lnSpc>
                    <a:spcPct val="110000"/>
                  </a:lnSpc>
                  <a:spcBef>
                    <a:spcPct val="10000"/>
                  </a:spcBef>
                  <a:spcAft>
                    <a:spcPct val="0"/>
                  </a:spcAft>
                  <a:buClr>
                    <a:schemeClr val="tx2"/>
                  </a:buClr>
                  <a:buFont typeface="Effra" pitchFamily="2" charset="0"/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lnSpc>
                    <a:spcPct val="110000"/>
                  </a:lnSpc>
                  <a:spcBef>
                    <a:spcPct val="10000"/>
                  </a:spcBef>
                  <a:spcAft>
                    <a:spcPct val="0"/>
                  </a:spcAft>
                  <a:buClr>
                    <a:schemeClr val="tx2"/>
                  </a:buClr>
                  <a:buFont typeface="Effra" pitchFamily="2" charset="0"/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lnSpc>
                    <a:spcPct val="110000"/>
                  </a:lnSpc>
                  <a:spcBef>
                    <a:spcPct val="10000"/>
                  </a:spcBef>
                  <a:spcAft>
                    <a:spcPct val="0"/>
                  </a:spcAft>
                  <a:buClr>
                    <a:schemeClr val="tx2"/>
                  </a:buClr>
                  <a:buFont typeface="Effra" pitchFamily="2" charset="0"/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lnSpc>
                    <a:spcPct val="110000"/>
                  </a:lnSpc>
                  <a:spcBef>
                    <a:spcPct val="10000"/>
                  </a:spcBef>
                  <a:spcAft>
                    <a:spcPct val="0"/>
                  </a:spcAft>
                  <a:buClr>
                    <a:schemeClr val="tx2"/>
                  </a:buClr>
                  <a:buFont typeface="Effra" pitchFamily="2" charset="0"/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GB" kern="0" dirty="0"/>
                  <a:t>IVT – vertically integrated horizontal water vapour transport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sz="1800" i="1" kern="0">
                        <a:latin typeface="Cambria Math"/>
                      </a:rPr>
                      <m:t>𝐼𝑉𝑇</m:t>
                    </m:r>
                    <m:r>
                      <a:rPr lang="en-GB" sz="1800" i="1" ker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sz="1800" i="1" ker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GB" sz="1800" i="1" ker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1800" i="1" ker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GB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 i="1" ker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800" i="1" kern="0">
                                        <a:latin typeface="Cambria Math"/>
                                      </a:rPr>
                                      <m:t>𝑔</m:t>
                                    </m:r>
                                  </m:den>
                                </m:f>
                                <m:nary>
                                  <m:naryPr>
                                    <m:ctrlPr>
                                      <a:rPr lang="en-GB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GB" sz="1800" i="1" kern="0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GB" sz="1800" i="1" kern="0">
                                        <a:latin typeface="Cambria Math"/>
                                      </a:rPr>
                                      <m:t>000</m:t>
                                    </m:r>
                                  </m:sub>
                                  <m:sup>
                                    <m:r>
                                      <a:rPr lang="en-GB" sz="1800" i="1" kern="0">
                                        <a:latin typeface="Cambria Math"/>
                                      </a:rPr>
                                      <m:t>300</m:t>
                                    </m:r>
                                  </m:sup>
                                  <m:e>
                                    <m:r>
                                      <a:rPr lang="en-GB" sz="1800" i="1" kern="0">
                                        <a:latin typeface="Cambria Math"/>
                                      </a:rPr>
                                      <m:t>𝑞𝑢</m:t>
                                    </m:r>
                                    <m:r>
                                      <a:rPr lang="en-GB" sz="1800" i="1" kern="0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en-GB" sz="1800" i="1" kern="0">
                                        <a:latin typeface="Cambria Math"/>
                                      </a:rPr>
                                      <m:t>𝑑𝑝</m:t>
                                    </m:r>
                                  </m:e>
                                </m:nary>
                              </m:e>
                            </m:d>
                          </m:e>
                          <m:sup>
                            <m:r>
                              <a:rPr lang="en-GB" sz="1800" i="1" ker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GB" sz="1800" i="1" ker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GB" sz="1800" i="1" ker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1800" i="1" ker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GB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 i="1" ker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800" i="1" kern="0">
                                        <a:latin typeface="Cambria Math"/>
                                      </a:rPr>
                                      <m:t>𝑔</m:t>
                                    </m:r>
                                  </m:den>
                                </m:f>
                                <m:nary>
                                  <m:naryPr>
                                    <m:ctrlPr>
                                      <a:rPr lang="en-GB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GB" sz="1800" i="1" kern="0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GB" sz="1800" i="1" kern="0">
                                        <a:latin typeface="Cambria Math"/>
                                      </a:rPr>
                                      <m:t>000</m:t>
                                    </m:r>
                                  </m:sub>
                                  <m:sup>
                                    <m:r>
                                      <a:rPr lang="en-GB" sz="1800" i="1" kern="0">
                                        <a:latin typeface="Cambria Math"/>
                                      </a:rPr>
                                      <m:t>300</m:t>
                                    </m:r>
                                  </m:sup>
                                  <m:e>
                                    <m:r>
                                      <a:rPr lang="en-GB" sz="1800" i="1" kern="0">
                                        <a:latin typeface="Cambria Math"/>
                                      </a:rPr>
                                      <m:t>𝑞𝑣</m:t>
                                    </m:r>
                                    <m:r>
                                      <a:rPr lang="en-GB" sz="1800" i="1" kern="0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en-GB" sz="1800" i="1" kern="0">
                                        <a:latin typeface="Cambria Math"/>
                                      </a:rPr>
                                      <m:t>𝑑𝑝</m:t>
                                    </m:r>
                                  </m:e>
                                </m:nary>
                              </m:e>
                            </m:d>
                          </m:e>
                          <m:sup>
                            <m:r>
                              <a:rPr lang="en-GB" sz="1800" i="1" ker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GB" sz="1800" kern="0" dirty="0"/>
              </a:p>
              <a:p>
                <a:r>
                  <a:rPr lang="en-GB" kern="0" dirty="0"/>
                  <a:t>Equivalent dry-bulb potential temperature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sz="1800" i="1" ker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GB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d>
                      <m:dPr>
                        <m:ctrlPr>
                          <a:rPr lang="en-GB" sz="1800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ker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GB" sz="1800" i="1" kern="0">
                            <a:latin typeface="Cambria Math" panose="02040503050406030204" pitchFamily="18" charset="0"/>
                          </a:rPr>
                          <m:t>+2.46×</m:t>
                        </m:r>
                        <m:sSup>
                          <m:sSupPr>
                            <m:ctrlPr>
                              <a:rPr lang="en-GB" sz="18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8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GB" sz="18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GB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  <m:sSup>
                      <m:sSupPr>
                        <m:ctrlPr>
                          <a:rPr lang="en-GB" sz="1800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800" i="1" ker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skw"/>
                                <m:ctrlPr>
                                  <a:rPr lang="en-GB" sz="1800" i="1" ker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1800" i="1" kern="0">
                                    <a:latin typeface="Cambria Math" panose="02040503050406030204" pitchFamily="18" charset="0"/>
                                  </a:rPr>
                                  <m:t>1000</m:t>
                                </m:r>
                              </m:num>
                              <m:den>
                                <m:r>
                                  <a:rPr lang="en-GB" sz="1800" i="1" ker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GB" sz="1800" i="1" kern="0">
                            <a:latin typeface="Cambria Math" panose="02040503050406030204" pitchFamily="18" charset="0"/>
                          </a:rPr>
                          <m:t>0.285</m:t>
                        </m:r>
                      </m:sup>
                    </m:sSup>
                  </m:oMath>
                </a14:m>
                <a:endParaRPr lang="en-GB" sz="1800" kern="0" dirty="0"/>
              </a:p>
              <a:p>
                <a:pPr lvl="1"/>
                <a:r>
                  <a:rPr lang="en-GB" sz="1800" kern="0" dirty="0"/>
                  <a:t>Difference between 850 and 500 </a:t>
                </a:r>
                <a:r>
                  <a:rPr lang="en-GB" sz="1800" kern="0" dirty="0" err="1"/>
                  <a:t>hPa</a:t>
                </a:r>
                <a:r>
                  <a:rPr lang="en-GB" sz="1800" kern="0" dirty="0"/>
                  <a:t> (also tried 850/700 and 700/500)</a:t>
                </a:r>
              </a:p>
              <a:p>
                <a:r>
                  <a:rPr lang="en-GB" kern="0" dirty="0"/>
                  <a:t>Equivalent wet-bulb potential temperature</a:t>
                </a:r>
              </a:p>
              <a:p>
                <a:pPr lvl="1"/>
                <a:r>
                  <a:rPr lang="en-GB" sz="1800" kern="0" dirty="0"/>
                  <a:t>Davies-Jones (2008), </a:t>
                </a:r>
                <a:r>
                  <a:rPr lang="en-GB" sz="1800" i="1" kern="0" dirty="0"/>
                  <a:t>Mon. </a:t>
                </a:r>
                <a:r>
                  <a:rPr lang="en-GB" sz="1800" i="1" kern="0" dirty="0" err="1"/>
                  <a:t>Wea</a:t>
                </a:r>
                <a:r>
                  <a:rPr lang="en-GB" sz="1800" i="1" kern="0" dirty="0"/>
                  <a:t>. Rev.</a:t>
                </a:r>
                <a:r>
                  <a:rPr lang="en-GB" sz="1800" kern="0" dirty="0"/>
                  <a:t>, </a:t>
                </a:r>
                <a:r>
                  <a:rPr lang="en-GB" sz="1800" b="1" kern="0" dirty="0"/>
                  <a:t>136</a:t>
                </a:r>
                <a:r>
                  <a:rPr lang="en-GB" sz="1800" kern="0" dirty="0"/>
                  <a:t>, 2764-2785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sz="1800" i="1" ker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GB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GB" sz="1800" i="1" kern="0">
                        <a:latin typeface="Cambria Math" panose="02040503050406030204" pitchFamily="18" charset="0"/>
                      </a:rPr>
                      <m:t>45.114−51.489</m:t>
                    </m:r>
                    <m:sSup>
                      <m:sSupPr>
                        <m:ctrlPr>
                          <a:rPr lang="en-GB" sz="1800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800" i="1" ker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sz="1800" i="1" ker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GB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i="1" ker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GB" sz="1800" i="1" ker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GB" sz="1800" i="1" ker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type m:val="skw"/>
                            <m:ctrlPr>
                              <a:rPr lang="en-GB" sz="1800" i="1" ker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800" i="1" ker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GB" sz="1800" i="1" ker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800" i="1" ker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GB" sz="1800" i="1" ker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den>
                        </m:f>
                      </m:sup>
                    </m:sSup>
                  </m:oMath>
                </a14:m>
                <a:endParaRPr lang="en-GB" sz="1800" kern="0" dirty="0"/>
              </a:p>
              <a:p>
                <a:pPr lvl="1"/>
                <a:r>
                  <a:rPr lang="en-GB" sz="1800" kern="0" dirty="0"/>
                  <a:t>Same levels as for dry-bulb</a:t>
                </a:r>
              </a:p>
              <a:p>
                <a:r>
                  <a:rPr lang="en-GB" kern="0" dirty="0"/>
                  <a:t>Total column water vapour</a:t>
                </a:r>
              </a:p>
              <a:p>
                <a:r>
                  <a:rPr lang="en-GB" kern="0" dirty="0"/>
                  <a:t>Geopotential height @ 200 </a:t>
                </a:r>
                <a:r>
                  <a:rPr lang="en-GB" kern="0" dirty="0" err="1"/>
                  <a:t>hPa</a:t>
                </a:r>
                <a:r>
                  <a:rPr lang="en-GB" kern="0" dirty="0"/>
                  <a:t> (and at 300, 400 and 500 </a:t>
                </a:r>
                <a:r>
                  <a:rPr lang="en-GB" kern="0" dirty="0" err="1"/>
                  <a:t>hPa</a:t>
                </a:r>
                <a:r>
                  <a:rPr lang="en-GB" kern="0" dirty="0"/>
                  <a:t>)</a:t>
                </a:r>
              </a:p>
              <a:p>
                <a:pPr lvl="1"/>
                <a:r>
                  <a:rPr lang="en-GB" sz="1800" kern="0" dirty="0"/>
                  <a:t>Cut-off lows</a:t>
                </a: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2250" y="980728"/>
                <a:ext cx="7931150" cy="5011472"/>
              </a:xfrm>
              <a:prstGeom prst="rect">
                <a:avLst/>
              </a:prstGeom>
              <a:blipFill>
                <a:blip r:embed="rId2"/>
                <a:stretch>
                  <a:fillRect l="-1845" t="-158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542169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UoR Theme">
  <a:themeElements>
    <a:clrScheme name="LIMITLESS - Red">
      <a:dk1>
        <a:srgbClr val="50535A"/>
      </a:dk1>
      <a:lt1>
        <a:srgbClr val="FFFFFF"/>
      </a:lt1>
      <a:dk2>
        <a:srgbClr val="000000"/>
      </a:dk2>
      <a:lt2>
        <a:srgbClr val="E0E0E1"/>
      </a:lt2>
      <a:accent1>
        <a:srgbClr val="D2002E"/>
      </a:accent1>
      <a:accent2>
        <a:srgbClr val="EF7945"/>
      </a:accent2>
      <a:accent3>
        <a:srgbClr val="009A84"/>
      </a:accent3>
      <a:accent4>
        <a:srgbClr val="8ABD24"/>
      </a:accent4>
      <a:accent5>
        <a:srgbClr val="00AEEF"/>
      </a:accent5>
      <a:accent6>
        <a:srgbClr val="79679C"/>
      </a:accent6>
      <a:hlink>
        <a:srgbClr val="D2002E"/>
      </a:hlink>
      <a:folHlink>
        <a:srgbClr val="747478"/>
      </a:folHlink>
    </a:clrScheme>
    <a:fontScheme name="Custom 1">
      <a:majorFont>
        <a:latin typeface="Effra Bold"/>
        <a:ea typeface=""/>
        <a:cs typeface=""/>
      </a:majorFont>
      <a:minorFont>
        <a:latin typeface="Eff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8100">
          <a:solidFill>
            <a:schemeClr val="accent1"/>
          </a:solidFill>
        </a:ln>
      </a:spPr>
      <a:bodyPr wrap="none">
        <a:spAutoFit/>
      </a:bodyPr>
      <a:lstStyle>
        <a:defPPr>
          <a:defRPr dirty="0">
            <a:solidFill>
              <a:schemeClr val="tx2"/>
            </a:solidFill>
            <a:latin typeface="+mn-lt"/>
          </a:defRPr>
        </a:defPPr>
      </a:lstStyle>
    </a:spDef>
    <a:lnDef>
      <a:spPr bwMode="auto">
        <a:noFill/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UoR - Red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D2002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Orang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F7945"/>
        </a:accent1>
        <a:accent2>
          <a:srgbClr val="D2002E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Jad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9A84"/>
        </a:accent1>
        <a:accent2>
          <a:srgbClr val="EF7945"/>
        </a:accent2>
        <a:accent3>
          <a:srgbClr val="D2002E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Gree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8ABD24"/>
        </a:accent1>
        <a:accent2>
          <a:srgbClr val="EF7945"/>
        </a:accent2>
        <a:accent3>
          <a:srgbClr val="009A84"/>
        </a:accent3>
        <a:accent4>
          <a:srgbClr val="D2002E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Cya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AEEF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D2002E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urpl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79679C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ink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6007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UoR Theme">
  <a:themeElements>
    <a:clrScheme name="LIMITLESS - Red">
      <a:dk1>
        <a:srgbClr val="50535A"/>
      </a:dk1>
      <a:lt1>
        <a:srgbClr val="FFFFFF"/>
      </a:lt1>
      <a:dk2>
        <a:srgbClr val="000000"/>
      </a:dk2>
      <a:lt2>
        <a:srgbClr val="E0E0E1"/>
      </a:lt2>
      <a:accent1>
        <a:srgbClr val="D2002E"/>
      </a:accent1>
      <a:accent2>
        <a:srgbClr val="EF7945"/>
      </a:accent2>
      <a:accent3>
        <a:srgbClr val="009A84"/>
      </a:accent3>
      <a:accent4>
        <a:srgbClr val="8ABD24"/>
      </a:accent4>
      <a:accent5>
        <a:srgbClr val="00AEEF"/>
      </a:accent5>
      <a:accent6>
        <a:srgbClr val="79679C"/>
      </a:accent6>
      <a:hlink>
        <a:srgbClr val="D2002E"/>
      </a:hlink>
      <a:folHlink>
        <a:srgbClr val="747478"/>
      </a:folHlink>
    </a:clrScheme>
    <a:fontScheme name="Custom 1">
      <a:majorFont>
        <a:latin typeface="Effra Bold"/>
        <a:ea typeface=""/>
        <a:cs typeface=""/>
      </a:majorFont>
      <a:minorFont>
        <a:latin typeface="Eff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8100">
          <a:solidFill>
            <a:schemeClr val="accent1"/>
          </a:solidFill>
        </a:ln>
      </a:spPr>
      <a:bodyPr wrap="none">
        <a:spAutoFit/>
      </a:bodyPr>
      <a:lstStyle>
        <a:defPPr>
          <a:defRPr dirty="0">
            <a:solidFill>
              <a:schemeClr val="tx2"/>
            </a:solidFill>
            <a:latin typeface="+mn-lt"/>
          </a:defRPr>
        </a:defPPr>
      </a:lstStyle>
    </a:spDef>
    <a:lnDef>
      <a:spPr bwMode="auto">
        <a:noFill/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UoR - Red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D2002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Orang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F7945"/>
        </a:accent1>
        <a:accent2>
          <a:srgbClr val="D2002E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Jad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9A84"/>
        </a:accent1>
        <a:accent2>
          <a:srgbClr val="EF7945"/>
        </a:accent2>
        <a:accent3>
          <a:srgbClr val="D2002E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Gree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8ABD24"/>
        </a:accent1>
        <a:accent2>
          <a:srgbClr val="EF7945"/>
        </a:accent2>
        <a:accent3>
          <a:srgbClr val="009A84"/>
        </a:accent3>
        <a:accent4>
          <a:srgbClr val="D2002E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Cya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AEEF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D2002E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urpl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79679C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ink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6007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UoR Theme">
  <a:themeElements>
    <a:clrScheme name="LIMITLESS - Red">
      <a:dk1>
        <a:srgbClr val="50535A"/>
      </a:dk1>
      <a:lt1>
        <a:srgbClr val="FFFFFF"/>
      </a:lt1>
      <a:dk2>
        <a:srgbClr val="000000"/>
      </a:dk2>
      <a:lt2>
        <a:srgbClr val="E0E0E1"/>
      </a:lt2>
      <a:accent1>
        <a:srgbClr val="D2002E"/>
      </a:accent1>
      <a:accent2>
        <a:srgbClr val="EF7945"/>
      </a:accent2>
      <a:accent3>
        <a:srgbClr val="009A84"/>
      </a:accent3>
      <a:accent4>
        <a:srgbClr val="8ABD24"/>
      </a:accent4>
      <a:accent5>
        <a:srgbClr val="00AEEF"/>
      </a:accent5>
      <a:accent6>
        <a:srgbClr val="79679C"/>
      </a:accent6>
      <a:hlink>
        <a:srgbClr val="D2002E"/>
      </a:hlink>
      <a:folHlink>
        <a:srgbClr val="747478"/>
      </a:folHlink>
    </a:clrScheme>
    <a:fontScheme name="Custom 1">
      <a:majorFont>
        <a:latin typeface="Effra Bold"/>
        <a:ea typeface=""/>
        <a:cs typeface=""/>
      </a:majorFont>
      <a:minorFont>
        <a:latin typeface="Eff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8100">
          <a:solidFill>
            <a:schemeClr val="accent1"/>
          </a:solidFill>
        </a:ln>
      </a:spPr>
      <a:bodyPr wrap="none">
        <a:spAutoFit/>
      </a:bodyPr>
      <a:lstStyle>
        <a:defPPr>
          <a:defRPr dirty="0">
            <a:solidFill>
              <a:schemeClr val="tx2"/>
            </a:solidFill>
            <a:latin typeface="+mn-lt"/>
          </a:defRPr>
        </a:defPPr>
      </a:lstStyle>
    </a:spDef>
    <a:lnDef>
      <a:spPr bwMode="auto">
        <a:noFill/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UoR - Red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D2002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Orang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F7945"/>
        </a:accent1>
        <a:accent2>
          <a:srgbClr val="D2002E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Jad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9A84"/>
        </a:accent1>
        <a:accent2>
          <a:srgbClr val="EF7945"/>
        </a:accent2>
        <a:accent3>
          <a:srgbClr val="D2002E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Gree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8ABD24"/>
        </a:accent1>
        <a:accent2>
          <a:srgbClr val="EF7945"/>
        </a:accent2>
        <a:accent3>
          <a:srgbClr val="009A84"/>
        </a:accent3>
        <a:accent4>
          <a:srgbClr val="D2002E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Cya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AEEF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D2002E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urpl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79679C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ink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6007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UoR-PP-Template-STANDARD-WIDTH-v-24</Template>
  <TotalTime>2670</TotalTime>
  <Words>447</Words>
  <Application>Microsoft Office PowerPoint</Application>
  <PresentationFormat>On-screen Show (4:3)</PresentationFormat>
  <Paragraphs>57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Cambria Math</vt:lpstr>
      <vt:lpstr>Effra</vt:lpstr>
      <vt:lpstr>Arial</vt:lpstr>
      <vt:lpstr>Calibri</vt:lpstr>
      <vt:lpstr>Effra Bold</vt:lpstr>
      <vt:lpstr>Effra Heavy</vt:lpstr>
      <vt:lpstr>Effra Light</vt:lpstr>
      <vt:lpstr>Wingdings</vt:lpstr>
      <vt:lpstr>AngsanaUPC</vt:lpstr>
      <vt:lpstr>UoR Theme</vt:lpstr>
      <vt:lpstr>1_UoR Theme</vt:lpstr>
      <vt:lpstr>2_UoR Theme</vt:lpstr>
      <vt:lpstr>ST2.2 Atmospheric Precursors </vt:lpstr>
      <vt:lpstr>St1.3/ST2.2 atmospheric precursors</vt:lpstr>
      <vt:lpstr>EXAMPLE composites (top 25 events NW)</vt:lpstr>
      <vt:lpstr>PowerPoint Presentation</vt:lpstr>
      <vt:lpstr>NW UK composites (top 25 events)</vt:lpstr>
      <vt:lpstr>SE england composites (top 25 events)</vt:lpstr>
      <vt:lpstr>Outputs/Deliverables</vt:lpstr>
      <vt:lpstr>PowerPoint Presentation</vt:lpstr>
    </vt:vector>
  </TitlesOfParts>
  <Company>University of Reading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Philip Allan</dc:creator>
  <cp:lastModifiedBy>Richard Allan</cp:lastModifiedBy>
  <cp:revision>177</cp:revision>
  <cp:lastPrinted>2006-09-19T14:59:33Z</cp:lastPrinted>
  <dcterms:created xsi:type="dcterms:W3CDTF">2015-04-10T14:31:41Z</dcterms:created>
  <dcterms:modified xsi:type="dcterms:W3CDTF">2017-11-28T10:26:38Z</dcterms:modified>
</cp:coreProperties>
</file>