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7" r:id="rId2"/>
    <p:sldId id="473" r:id="rId3"/>
    <p:sldId id="482" r:id="rId4"/>
    <p:sldId id="481" r:id="rId5"/>
    <p:sldId id="483" r:id="rId6"/>
    <p:sldId id="474" r:id="rId7"/>
    <p:sldId id="478" r:id="rId8"/>
    <p:sldId id="475" r:id="rId9"/>
    <p:sldId id="484" r:id="rId10"/>
    <p:sldId id="479" r:id="rId11"/>
    <p:sldId id="477" r:id="rId12"/>
    <p:sldId id="476" r:id="rId13"/>
    <p:sldId id="480" r:id="rId14"/>
  </p:sldIdLst>
  <p:sldSz cx="9144000" cy="6858000" type="screen4x3"/>
  <p:notesSz cx="6642100" cy="9779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33"/>
    <a:srgbClr val="008000"/>
    <a:srgbClr val="0000FF"/>
    <a:srgbClr val="FF7C80"/>
    <a:srgbClr val="FFCCCC"/>
    <a:srgbClr val="CCFFCC"/>
    <a:srgbClr val="66FF33"/>
    <a:srgbClr val="99FF99"/>
    <a:srgbClr val="66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6449" autoAdjust="0"/>
  </p:normalViewPr>
  <p:slideViewPr>
    <p:cSldViewPr snapToObjects="1" showGuides="1">
      <p:cViewPr varScale="1">
        <p:scale>
          <a:sx n="109" d="100"/>
          <a:sy n="109" d="100"/>
        </p:scale>
        <p:origin x="15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1" d="100"/>
          <a:sy n="81" d="100"/>
        </p:scale>
        <p:origin x="30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28938" y="9318625"/>
            <a:ext cx="784225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 eaLnBrk="0" hangingPunct="0">
              <a:lnSpc>
                <a:spcPct val="90000"/>
              </a:lnSpc>
            </a:pPr>
            <a:r>
              <a:rPr lang="en-GB" sz="1200" b="0"/>
              <a:t>Page </a:t>
            </a:r>
            <a:fld id="{DC0682B9-FCC7-4DE0-892B-5220646C1B27}" type="slidenum">
              <a:rPr lang="en-GB" sz="1200" b="0"/>
              <a:pPr algn="ctr" defTabSz="868363" eaLnBrk="0" hangingPunct="0">
                <a:lnSpc>
                  <a:spcPct val="90000"/>
                </a:lnSpc>
              </a:pPr>
              <a:t>‹#›</a:t>
            </a:fld>
            <a:endParaRPr lang="en-GB" sz="1200" b="0"/>
          </a:p>
        </p:txBody>
      </p:sp>
    </p:spTree>
    <p:extLst>
      <p:ext uri="{BB962C8B-B14F-4D97-AF65-F5344CB8AC3E}">
        <p14:creationId xmlns:p14="http://schemas.microsoft.com/office/powerpoint/2010/main" val="49700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28938" y="9318625"/>
            <a:ext cx="784225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 eaLnBrk="0" hangingPunct="0">
              <a:lnSpc>
                <a:spcPct val="90000"/>
              </a:lnSpc>
            </a:pPr>
            <a:r>
              <a:rPr lang="en-GB" sz="1200" b="0"/>
              <a:t>Page </a:t>
            </a:r>
            <a:fld id="{A5D04323-F2C6-41B1-A200-4D0DAFA062C1}" type="slidenum">
              <a:rPr lang="en-GB" sz="1200" b="0"/>
              <a:pPr algn="ctr" defTabSz="868363" eaLnBrk="0" hangingPunct="0">
                <a:lnSpc>
                  <a:spcPct val="90000"/>
                </a:lnSpc>
              </a:pPr>
              <a:t>‹#›</a:t>
            </a:fld>
            <a:endParaRPr lang="en-GB" sz="1200" b="0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6638" y="852488"/>
            <a:ext cx="45688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06450" y="46482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466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9" charset="-128"/>
        <a:cs typeface="ＭＳ Ｐゴシック" pitchFamily="39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39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211138" y="762000"/>
            <a:ext cx="87264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14300"/>
            <a:ext cx="8429625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344488" y="1143000"/>
            <a:ext cx="8447087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>
              <a:lnSpc>
                <a:spcPts val="2400"/>
              </a:lnSpc>
              <a:spcAft>
                <a:spcPts val="300"/>
              </a:spcAft>
              <a:buClr>
                <a:srgbClr val="3366FF"/>
              </a:buClr>
              <a:buSzPct val="110000"/>
              <a:buFont typeface="Lucida Grande CE"/>
              <a:buChar char="●"/>
              <a:defRPr sz="2000" b="0">
                <a:solidFill>
                  <a:schemeClr val="tx1"/>
                </a:solidFill>
              </a:defRPr>
            </a:lvl1pPr>
            <a:lvl2pPr marL="536575" indent="-268288">
              <a:lnSpc>
                <a:spcPts val="2400"/>
              </a:lnSpc>
              <a:spcAft>
                <a:spcPts val="300"/>
              </a:spcAft>
              <a:buClr>
                <a:srgbClr val="0000FF"/>
              </a:buClr>
              <a:buFont typeface="Lucida Grande"/>
              <a:buChar char="–"/>
              <a:defRPr sz="1600" b="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806450" indent="-269875">
              <a:lnSpc>
                <a:spcPts val="2400"/>
              </a:lnSpc>
              <a:spcAft>
                <a:spcPts val="600"/>
              </a:spcAft>
              <a:buClr>
                <a:schemeClr val="tx1"/>
              </a:buClr>
              <a:buFont typeface="Lucida Grande"/>
              <a:buChar char="●"/>
              <a:defRPr sz="1600" b="0">
                <a:solidFill>
                  <a:schemeClr val="tx1"/>
                </a:solidFill>
                <a:latin typeface="Arial Narrow" panose="020B0606020202030204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269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4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ky-backdr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7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11138" y="6367463"/>
            <a:ext cx="6583362" cy="268287"/>
          </a:xfrm>
          <a:prstGeom prst="parallelogram">
            <a:avLst>
              <a:gd name="adj" fmla="val 47600"/>
            </a:avLst>
          </a:prstGeom>
          <a:solidFill>
            <a:srgbClr val="1F369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ea typeface="+mn-ea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14300"/>
            <a:ext cx="8429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15938" y="6351588"/>
            <a:ext cx="6144294" cy="27443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2689225" algn="l"/>
              </a:tabLst>
            </a:pPr>
            <a:r>
              <a:rPr lang="en-GB" sz="1200" b="0" dirty="0" smtClean="0">
                <a:solidFill>
                  <a:srgbClr val="FFFFFF"/>
                </a:solidFill>
                <a:latin typeface="Calibri" pitchFamily="36" charset="0"/>
              </a:rPr>
              <a:t>Slide </a:t>
            </a:r>
            <a:fld id="{A3574E8F-E847-4A12-92EF-D28CD44F7559}" type="slidenum">
              <a:rPr lang="en-GB" sz="1200" b="0" smtClean="0">
                <a:solidFill>
                  <a:srgbClr val="FFFFFF"/>
                </a:solidFill>
                <a:latin typeface="Calibri" pitchFamily="36" charset="0"/>
              </a:rPr>
              <a:pPr eaLnBrk="0" hangingPunct="0">
                <a:tabLst>
                  <a:tab pos="2689225" algn="l"/>
                </a:tabLst>
              </a:pPr>
              <a:t>‹#›</a:t>
            </a:fld>
            <a:r>
              <a:rPr lang="en-GB" sz="1200" b="0" baseline="0" dirty="0">
                <a:solidFill>
                  <a:srgbClr val="FFFFFF"/>
                </a:solidFill>
                <a:latin typeface="Calibri" pitchFamily="36" charset="0"/>
              </a:rPr>
              <a:t> </a:t>
            </a:r>
            <a:r>
              <a:rPr lang="en-GB" sz="1200" b="0" baseline="0" dirty="0" smtClean="0">
                <a:solidFill>
                  <a:srgbClr val="FFFFFF"/>
                </a:solidFill>
                <a:latin typeface="Calibri" pitchFamily="36" charset="0"/>
              </a:rPr>
              <a:t>           Robin Hogan, APRIL-CLARA-DORSY meeting 2016 	                     </a:t>
            </a:r>
            <a:r>
              <a:rPr lang="en-GB" sz="1200" b="0" dirty="0" smtClean="0">
                <a:solidFill>
                  <a:srgbClr val="FFFFFF"/>
                </a:solidFill>
                <a:latin typeface="Calibri" pitchFamily="36" charset="0"/>
              </a:rPr>
              <a:t>©ECMWF</a:t>
            </a:r>
            <a:endParaRPr lang="en-GB" sz="1200" b="0" dirty="0">
              <a:solidFill>
                <a:srgbClr val="FFFFFF"/>
              </a:solidFill>
              <a:latin typeface="Calibri" pitchFamily="36" charset="0"/>
            </a:endParaRPr>
          </a:p>
        </p:txBody>
      </p:sp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6319838"/>
            <a:ext cx="1895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/>
          <a:ea typeface="ＭＳ Ｐゴシック" pitchFamily="39" charset="-128"/>
          <a:cs typeface="ＭＳ Ｐゴシック" pitchFamily="39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279F"/>
          </a:solidFill>
          <a:latin typeface="Arial Black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279F"/>
          </a:solidFill>
          <a:latin typeface="Arial Black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279F"/>
          </a:solidFill>
          <a:latin typeface="Arial Black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279F"/>
          </a:solidFill>
          <a:latin typeface="Arial Black" charset="0"/>
        </a:defRPr>
      </a:lvl9pPr>
    </p:titleStyle>
    <p:bodyStyle>
      <a:lvl1pPr marL="268288" indent="-268288" algn="l" rtl="0" eaLnBrk="0" fontAlgn="base" hangingPunct="0">
        <a:lnSpc>
          <a:spcPts val="2400"/>
        </a:lnSpc>
        <a:spcBef>
          <a:spcPct val="0"/>
        </a:spcBef>
        <a:spcAft>
          <a:spcPts val="600"/>
        </a:spcAft>
        <a:buClr>
          <a:srgbClr val="3366FF"/>
        </a:buClr>
        <a:buSzPct val="90000"/>
        <a:buFont typeface="Wingdings" pitchFamily="36" charset="2"/>
        <a:buChar char=""/>
        <a:defRPr sz="2000">
          <a:solidFill>
            <a:schemeClr val="tx1"/>
          </a:solidFill>
          <a:latin typeface="Calibri"/>
          <a:ea typeface="ＭＳ Ｐゴシック" pitchFamily="39" charset="-128"/>
          <a:cs typeface="ＭＳ Ｐゴシック" pitchFamily="39" charset="-128"/>
        </a:defRPr>
      </a:lvl1pPr>
      <a:lvl2pPr marL="539750" indent="-269875" algn="l" rtl="0" eaLnBrk="0" fontAlgn="base" hangingPunct="0">
        <a:lnSpc>
          <a:spcPts val="2400"/>
        </a:lnSpc>
        <a:spcBef>
          <a:spcPct val="0"/>
        </a:spcBef>
        <a:spcAft>
          <a:spcPts val="600"/>
        </a:spcAft>
        <a:buClr>
          <a:srgbClr val="1F3692"/>
        </a:buClr>
        <a:buSzPct val="100000"/>
        <a:buFont typeface="Lucida Grande CE" pitchFamily="36" charset="-18"/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806450" indent="-269875" algn="l" rtl="0" eaLnBrk="0" fontAlgn="base" hangingPunct="0">
        <a:lnSpc>
          <a:spcPts val="2400"/>
        </a:lnSpc>
        <a:spcBef>
          <a:spcPct val="0"/>
        </a:spcBef>
        <a:spcAft>
          <a:spcPts val="600"/>
        </a:spcAft>
        <a:buChar char="•"/>
        <a:defRPr sz="2000">
          <a:solidFill>
            <a:schemeClr val="tx1"/>
          </a:solidFill>
          <a:latin typeface="Calibri"/>
          <a:ea typeface="ＭＳ Ｐゴシック" charset="-128"/>
        </a:defRPr>
      </a:lvl3pPr>
      <a:lvl4pPr marL="1581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5pPr>
      <a:lvl6pPr marL="24574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3718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29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/>
          <a:p>
            <a:r>
              <a:rPr lang="en-GB" dirty="0"/>
              <a:t>Towards a fast shortwave radiance forward model for exploiting MSI measurements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056" y="3284984"/>
            <a:ext cx="6543936" cy="2592288"/>
          </a:xfrm>
        </p:spPr>
        <p:txBody>
          <a:bodyPr/>
          <a:lstStyle/>
          <a:p>
            <a:r>
              <a:rPr lang="en-GB" sz="3200" dirty="0" smtClean="0"/>
              <a:t>Robin Hogan and </a:t>
            </a:r>
            <a:r>
              <a:rPr lang="en-GB" sz="3200" dirty="0" err="1" smtClean="0"/>
              <a:t>Alessio</a:t>
            </a:r>
            <a:r>
              <a:rPr lang="en-GB" sz="3200" dirty="0" smtClean="0"/>
              <a:t> </a:t>
            </a:r>
            <a:r>
              <a:rPr lang="en-GB" sz="3200" dirty="0" err="1" smtClean="0"/>
              <a:t>Bozzo</a:t>
            </a:r>
            <a:endParaRPr lang="en-GB" sz="3200" dirty="0" smtClean="0"/>
          </a:p>
          <a:p>
            <a:r>
              <a:rPr lang="en-GB" dirty="0" smtClean="0"/>
              <a:t>ECMWF</a:t>
            </a:r>
          </a:p>
        </p:txBody>
      </p:sp>
    </p:spTree>
    <p:extLst>
      <p:ext uri="{BB962C8B-B14F-4D97-AF65-F5344CB8AC3E}">
        <p14:creationId xmlns:p14="http://schemas.microsoft.com/office/powerpoint/2010/main" val="6860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radiance field: Two-stream source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980728"/>
            <a:ext cx="8658060" cy="5187280"/>
          </a:xfrm>
        </p:spPr>
        <p:txBody>
          <a:bodyPr/>
          <a:lstStyle/>
          <a:p>
            <a:r>
              <a:rPr lang="en-GB" dirty="0" smtClean="0"/>
              <a:t>Solar zenith angle = 60 degrees, optical depth = 10, effective radius = 10 microns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Radiance field not sufficiently accurate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2" y="1428975"/>
            <a:ext cx="8886496" cy="272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3" y="1430360"/>
            <a:ext cx="8886496" cy="2720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radiance field: FLOTSAM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978024"/>
            <a:ext cx="8658061" cy="5187280"/>
          </a:xfrm>
        </p:spPr>
        <p:txBody>
          <a:bodyPr/>
          <a:lstStyle/>
          <a:p>
            <a:r>
              <a:rPr lang="en-GB" dirty="0"/>
              <a:t>Solar zenith angle = 60 degrees, optical depth = 10, effective radius = 10 </a:t>
            </a:r>
            <a:r>
              <a:rPr lang="en-GB" dirty="0" smtClean="0"/>
              <a:t>microns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Radiance field is accurate when angular separation of sun and instrument is less than around 100 degrees</a:t>
            </a:r>
          </a:p>
          <a:p>
            <a:r>
              <a:rPr lang="en-GB" dirty="0" smtClean="0"/>
              <a:t>Radiance is too high for larger angular separations: need to improve representation of forward lobe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0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614"/>
            <a:ext cx="8993121" cy="2720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radiance field: Rayleigh scattering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980728"/>
            <a:ext cx="8447087" cy="5115272"/>
          </a:xfrm>
        </p:spPr>
        <p:txBody>
          <a:bodyPr/>
          <a:lstStyle/>
          <a:p>
            <a:r>
              <a:rPr lang="en-GB" dirty="0"/>
              <a:t>Solar zenith angle = 60 degrees, optical depth = 10, </a:t>
            </a:r>
            <a:r>
              <a:rPr lang="en-GB" dirty="0" smtClean="0"/>
              <a:t>Rayleigh scattering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Note that Rayleigh optical depth at MSI wavelengths is much less than 10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052736"/>
            <a:ext cx="8447087" cy="5043264"/>
          </a:xfrm>
        </p:spPr>
        <p:txBody>
          <a:bodyPr/>
          <a:lstStyle/>
          <a:p>
            <a:r>
              <a:rPr lang="en-GB" dirty="0" smtClean="0"/>
              <a:t>New fast shortwave radiance model “FLOTSAM” under development</a:t>
            </a:r>
          </a:p>
          <a:p>
            <a:r>
              <a:rPr lang="en-GB" dirty="0" smtClean="0"/>
              <a:t>Explicitly estimates the fraction of radiation in the forward lobe </a:t>
            </a:r>
          </a:p>
          <a:p>
            <a:r>
              <a:rPr lang="en-GB" dirty="0" smtClean="0"/>
              <a:t>Work required to improve representation of the forward lobe and hence radiances looking towards the sun</a:t>
            </a:r>
          </a:p>
          <a:p>
            <a:r>
              <a:rPr lang="en-GB" dirty="0" smtClean="0"/>
              <a:t>Coded in C++ using Adept library for automatic differentiation: should be straightforward to incorporate into ACM-CAP</a:t>
            </a:r>
          </a:p>
          <a:p>
            <a:r>
              <a:rPr lang="en-GB" dirty="0" smtClean="0"/>
              <a:t>Additional speed-up possible for shortwave radiances because layers with similar phase functions can be combined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483" t="52292" b="1581"/>
          <a:stretch/>
        </p:blipFill>
        <p:spPr>
          <a:xfrm>
            <a:off x="-108520" y="3842032"/>
            <a:ext cx="4400102" cy="2179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932040" y="4411588"/>
            <a:ext cx="504056" cy="11321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32040" y="3842032"/>
            <a:ext cx="504056" cy="2976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32040" y="4094356"/>
            <a:ext cx="504056" cy="414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32040" y="5477739"/>
            <a:ext cx="504056" cy="235040"/>
          </a:xfrm>
          <a:prstGeom prst="rect">
            <a:avLst/>
          </a:prstGeom>
          <a:solidFill>
            <a:srgbClr val="996633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3748970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Arial Narrow" panose="020B0606020202030204" pitchFamily="34" charset="0"/>
              </a:rPr>
              <a:t>Rayleigh</a:t>
            </a:r>
            <a:endParaRPr lang="en-GB" sz="2000" b="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4109010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Arial Narrow" panose="020B0606020202030204" pitchFamily="34" charset="0"/>
              </a:rPr>
              <a:t>Ice cloud</a:t>
            </a:r>
            <a:endParaRPr lang="en-GB" sz="2000" b="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6200" y="4826369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Arial Narrow" panose="020B0606020202030204" pitchFamily="34" charset="0"/>
              </a:rPr>
              <a:t>Rayleigh</a:t>
            </a:r>
            <a:endParaRPr lang="en-GB" sz="2000" b="0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3028" y="5407424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Arial Narrow" panose="020B0606020202030204" pitchFamily="34" charset="0"/>
              </a:rPr>
              <a:t>Aerosol</a:t>
            </a:r>
            <a:endParaRPr lang="en-GB" sz="2000" b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 of modelling shortwave radiances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exploit solar radiances from MSI in retrievals (or indeed to assimilate any solar radiances into a weather forecast model) we need a </a:t>
            </a:r>
            <a:r>
              <a:rPr lang="en-GB" i="1" dirty="0" smtClean="0"/>
              <a:t>forward model</a:t>
            </a:r>
          </a:p>
          <a:p>
            <a:r>
              <a:rPr lang="en-GB" dirty="0" smtClean="0"/>
              <a:t>State-of-the-art is the </a:t>
            </a:r>
            <a:r>
              <a:rPr lang="en-GB" i="1" dirty="0" smtClean="0"/>
              <a:t>discrete ordinate method</a:t>
            </a:r>
            <a:r>
              <a:rPr lang="en-GB" dirty="0" smtClean="0"/>
              <a:t> e.g. DISORT</a:t>
            </a:r>
          </a:p>
          <a:p>
            <a:pPr lvl="1"/>
            <a:r>
              <a:rPr lang="en-GB" dirty="0" smtClean="0"/>
              <a:t>Discretize radiance distribution in </a:t>
            </a:r>
            <a:r>
              <a:rPr lang="en-GB" i="1" dirty="0" smtClean="0"/>
              <a:t>elevation</a:t>
            </a:r>
            <a:r>
              <a:rPr lang="en-GB" dirty="0" smtClean="0"/>
              <a:t> by </a:t>
            </a:r>
            <a:r>
              <a:rPr lang="en-GB" i="1" dirty="0" smtClean="0"/>
              <a:t>N</a:t>
            </a:r>
            <a:r>
              <a:rPr lang="en-GB" dirty="0" smtClean="0"/>
              <a:t> streams</a:t>
            </a:r>
          </a:p>
          <a:p>
            <a:pPr lvl="1"/>
            <a:r>
              <a:rPr lang="en-GB" dirty="0"/>
              <a:t>Expand the radiance distribution in </a:t>
            </a:r>
            <a:r>
              <a:rPr lang="en-GB" i="1" dirty="0"/>
              <a:t>azimuth</a:t>
            </a:r>
            <a:r>
              <a:rPr lang="en-GB" dirty="0"/>
              <a:t> as a cosine series</a:t>
            </a:r>
          </a:p>
          <a:p>
            <a:pPr lvl="1"/>
            <a:r>
              <a:rPr lang="en-GB" dirty="0" smtClean="0"/>
              <a:t>For each cosine term, solve </a:t>
            </a:r>
            <a:r>
              <a:rPr lang="en-GB" dirty="0"/>
              <a:t>l</a:t>
            </a:r>
            <a:r>
              <a:rPr lang="en-GB" dirty="0" smtClean="0"/>
              <a:t>arge matrix problem for multiple layers</a:t>
            </a:r>
          </a:p>
          <a:p>
            <a:pPr lvl="1"/>
            <a:r>
              <a:rPr lang="en-GB" dirty="0" smtClean="0"/>
              <a:t>Computational cost proportional to </a:t>
            </a:r>
            <a:r>
              <a:rPr lang="en-GB" i="1" dirty="0" smtClean="0"/>
              <a:t>N</a:t>
            </a:r>
            <a:r>
              <a:rPr lang="en-GB" baseline="30000" dirty="0" smtClean="0"/>
              <a:t>3</a:t>
            </a:r>
          </a:p>
          <a:p>
            <a:pPr lvl="1"/>
            <a:r>
              <a:rPr lang="en-GB" dirty="0" smtClean="0"/>
              <a:t>Probably too expensive to run iteratively in a retrieval</a:t>
            </a:r>
          </a:p>
          <a:p>
            <a:pPr lvl="1"/>
            <a:r>
              <a:rPr lang="en-GB" dirty="0" smtClean="0"/>
              <a:t>Challenging to code the </a:t>
            </a:r>
            <a:r>
              <a:rPr lang="en-GB" dirty="0" err="1" smtClean="0"/>
              <a:t>adjoint</a:t>
            </a:r>
            <a:r>
              <a:rPr lang="en-GB" dirty="0" smtClean="0"/>
              <a:t> of such a model</a:t>
            </a:r>
          </a:p>
          <a:p>
            <a:r>
              <a:rPr lang="en-GB" dirty="0" smtClean="0"/>
              <a:t>Typically calculations performed offline to generate a 5D lookup table as a function of solar zenith angle, instrument zenith angle, optical depth, particle effective radius, surface albedo</a:t>
            </a:r>
          </a:p>
          <a:p>
            <a:pPr lvl="1"/>
            <a:r>
              <a:rPr lang="en-GB" dirty="0" smtClean="0"/>
              <a:t>Not feasible to represent multiple layers containing different particle types (e.g. thin ice clouds over aerosol or liquid cloud), even if information on such layering is available from active instruments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reeform 4"/>
          <p:cNvSpPr/>
          <p:nvPr/>
        </p:nvSpPr>
        <p:spPr bwMode="auto">
          <a:xfrm>
            <a:off x="6784440" y="2131230"/>
            <a:ext cx="1441938" cy="615475"/>
          </a:xfrm>
          <a:custGeom>
            <a:avLst/>
            <a:gdLst>
              <a:gd name="connsiteX0" fmla="*/ 0 w 1441938"/>
              <a:gd name="connsiteY0" fmla="*/ 615475 h 615475"/>
              <a:gd name="connsiteX1" fmla="*/ 202223 w 1441938"/>
              <a:gd name="connsiteY1" fmla="*/ 219821 h 615475"/>
              <a:gd name="connsiteX2" fmla="*/ 720969 w 1441938"/>
              <a:gd name="connsiteY2" fmla="*/ 13 h 615475"/>
              <a:gd name="connsiteX3" fmla="*/ 1248508 w 1441938"/>
              <a:gd name="connsiteY3" fmla="*/ 228613 h 615475"/>
              <a:gd name="connsiteX4" fmla="*/ 1441938 w 1441938"/>
              <a:gd name="connsiteY4" fmla="*/ 606682 h 61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938" h="615475">
                <a:moveTo>
                  <a:pt x="0" y="615475"/>
                </a:moveTo>
                <a:cubicBezTo>
                  <a:pt x="41031" y="468936"/>
                  <a:pt x="82062" y="322398"/>
                  <a:pt x="202223" y="219821"/>
                </a:cubicBezTo>
                <a:cubicBezTo>
                  <a:pt x="322385" y="117244"/>
                  <a:pt x="546588" y="-1452"/>
                  <a:pt x="720969" y="13"/>
                </a:cubicBezTo>
                <a:cubicBezTo>
                  <a:pt x="895350" y="1478"/>
                  <a:pt x="1128347" y="127502"/>
                  <a:pt x="1248508" y="228613"/>
                </a:cubicBezTo>
                <a:cubicBezTo>
                  <a:pt x="1368669" y="329724"/>
                  <a:pt x="1405303" y="468203"/>
                  <a:pt x="1441938" y="606682"/>
                </a:cubicBezTo>
              </a:path>
            </a:pathLst>
          </a:custGeom>
          <a:solidFill>
            <a:srgbClr val="CCFFCC"/>
          </a:solidFill>
          <a:ln w="508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423955" y="2719694"/>
            <a:ext cx="2180493" cy="1204570"/>
          </a:xfrm>
          <a:custGeom>
            <a:avLst/>
            <a:gdLst>
              <a:gd name="connsiteX0" fmla="*/ 0 w 2180493"/>
              <a:gd name="connsiteY0" fmla="*/ 0 h 1204570"/>
              <a:gd name="connsiteX1" fmla="*/ 395654 w 2180493"/>
              <a:gd name="connsiteY1" fmla="*/ 747346 h 1204570"/>
              <a:gd name="connsiteX2" fmla="*/ 1099039 w 2180493"/>
              <a:gd name="connsiteY2" fmla="*/ 1204546 h 1204570"/>
              <a:gd name="connsiteX3" fmla="*/ 1820008 w 2180493"/>
              <a:gd name="connsiteY3" fmla="*/ 729762 h 1204570"/>
              <a:gd name="connsiteX4" fmla="*/ 2180493 w 2180493"/>
              <a:gd name="connsiteY4" fmla="*/ 17585 h 120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493" h="1204570">
                <a:moveTo>
                  <a:pt x="0" y="0"/>
                </a:moveTo>
                <a:cubicBezTo>
                  <a:pt x="106240" y="273294"/>
                  <a:pt x="212481" y="546588"/>
                  <a:pt x="395654" y="747346"/>
                </a:cubicBezTo>
                <a:cubicBezTo>
                  <a:pt x="578827" y="948104"/>
                  <a:pt x="861647" y="1207477"/>
                  <a:pt x="1099039" y="1204546"/>
                </a:cubicBezTo>
                <a:cubicBezTo>
                  <a:pt x="1336431" y="1201615"/>
                  <a:pt x="1639766" y="927589"/>
                  <a:pt x="1820008" y="729762"/>
                </a:cubicBezTo>
                <a:cubicBezTo>
                  <a:pt x="2000250" y="531935"/>
                  <a:pt x="2090371" y="274760"/>
                  <a:pt x="2180493" y="17585"/>
                </a:cubicBezTo>
              </a:path>
            </a:pathLst>
          </a:custGeom>
          <a:solidFill>
            <a:srgbClr val="CCFFCC"/>
          </a:solidFill>
          <a:ln w="508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>
            <a:endCxn id="7" idx="4"/>
          </p:cNvCxnSpPr>
          <p:nvPr/>
        </p:nvCxnSpPr>
        <p:spPr bwMode="auto">
          <a:xfrm>
            <a:off x="6423955" y="2719694"/>
            <a:ext cx="2180493" cy="17585"/>
          </a:xfrm>
          <a:prstGeom prst="line">
            <a:avLst/>
          </a:prstGeom>
          <a:noFill/>
          <a:ln w="508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505409" y="2152422"/>
            <a:ext cx="132679" cy="567272"/>
          </a:xfrm>
          <a:prstGeom prst="straightConnector1">
            <a:avLst/>
          </a:prstGeom>
          <a:noFill/>
          <a:ln w="3175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7505409" y="2247333"/>
            <a:ext cx="350136" cy="472361"/>
          </a:xfrm>
          <a:prstGeom prst="straightConnector1">
            <a:avLst/>
          </a:prstGeom>
          <a:noFill/>
          <a:ln w="3175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5" idx="3"/>
          </p:cNvCxnSpPr>
          <p:nvPr/>
        </p:nvCxnSpPr>
        <p:spPr bwMode="auto">
          <a:xfrm flipV="1">
            <a:off x="7505409" y="2359843"/>
            <a:ext cx="527539" cy="386862"/>
          </a:xfrm>
          <a:prstGeom prst="straightConnector1">
            <a:avLst/>
          </a:prstGeom>
          <a:noFill/>
          <a:ln w="3175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7514201" y="2549709"/>
            <a:ext cx="644708" cy="178777"/>
          </a:xfrm>
          <a:prstGeom prst="straightConnector1">
            <a:avLst/>
          </a:prstGeom>
          <a:noFill/>
          <a:ln w="3175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514201" y="2705040"/>
            <a:ext cx="959156" cy="320192"/>
          </a:xfrm>
          <a:prstGeom prst="straightConnector1">
            <a:avLst/>
          </a:prstGeom>
          <a:noFill/>
          <a:ln w="3175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496616" y="2719694"/>
            <a:ext cx="803306" cy="611077"/>
          </a:xfrm>
          <a:prstGeom prst="straightConnector1">
            <a:avLst/>
          </a:prstGeom>
          <a:noFill/>
          <a:ln w="3175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7505409" y="2728486"/>
            <a:ext cx="600259" cy="859779"/>
          </a:xfrm>
          <a:prstGeom prst="straightConnector1">
            <a:avLst/>
          </a:prstGeom>
          <a:noFill/>
          <a:ln w="3175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496616" y="2699857"/>
            <a:ext cx="272562" cy="1108749"/>
          </a:xfrm>
          <a:prstGeom prst="straightConnector1">
            <a:avLst/>
          </a:prstGeom>
          <a:noFill/>
          <a:ln w="3175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/>
          <p:cNvCxnSpPr>
            <a:endCxn id="54" idx="2"/>
          </p:cNvCxnSpPr>
          <p:nvPr/>
        </p:nvCxnSpPr>
        <p:spPr bwMode="auto">
          <a:xfrm flipV="1">
            <a:off x="6270621" y="2468089"/>
            <a:ext cx="4310" cy="142049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6105654" y="20064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z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293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856" y="1627320"/>
            <a:ext cx="1524000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two-stream source function technique (</a:t>
            </a:r>
            <a:r>
              <a:rPr lang="en-GB" dirty="0" err="1" smtClean="0"/>
              <a:t>Toon</a:t>
            </a:r>
            <a:r>
              <a:rPr lang="en-GB" dirty="0" smtClean="0"/>
              <a:t> et al. 1989)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143000"/>
            <a:ext cx="8447087" cy="4953000"/>
          </a:xfrm>
        </p:spPr>
        <p:txBody>
          <a:bodyPr/>
          <a:lstStyle/>
          <a:p>
            <a:r>
              <a:rPr lang="en-GB" dirty="0" smtClean="0"/>
              <a:t>First try to adapt the </a:t>
            </a:r>
            <a:r>
              <a:rPr lang="en-GB" dirty="0" err="1" smtClean="0"/>
              <a:t>Toon</a:t>
            </a:r>
            <a:r>
              <a:rPr lang="en-GB" dirty="0" smtClean="0"/>
              <a:t> et al. (1989) infrared model to the shortwave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Direct beam obeys: </a:t>
            </a:r>
            <a:endParaRPr lang="en-GB" dirty="0">
              <a:solidFill>
                <a:srgbClr val="0000FF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Very fast, accuracy adequate for fluxes (used in weather and climate models)</a:t>
            </a:r>
            <a:endParaRPr lang="en-GB" dirty="0"/>
          </a:p>
          <a:p>
            <a:r>
              <a:rPr lang="en-GB" dirty="0" smtClean="0"/>
              <a:t>Not very accurate for radiances due to </a:t>
            </a:r>
            <a:r>
              <a:rPr lang="en-GB" i="1" dirty="0" smtClean="0"/>
              <a:t>wide forward lobe </a:t>
            </a:r>
            <a:r>
              <a:rPr lang="en-GB" dirty="0" smtClean="0"/>
              <a:t>in the phase function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07842" y="2901709"/>
            <a:ext cx="3796014" cy="1080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791818" y="2300392"/>
            <a:ext cx="2488038" cy="1681437"/>
          </a:xfrm>
          <a:prstGeom prst="straightConnector1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16-Point Star 7"/>
          <p:cNvSpPr/>
          <p:nvPr/>
        </p:nvSpPr>
        <p:spPr bwMode="auto">
          <a:xfrm>
            <a:off x="359770" y="1919392"/>
            <a:ext cx="504056" cy="504056"/>
          </a:xfrm>
          <a:prstGeom prst="star16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531645" y="3164488"/>
            <a:ext cx="590003" cy="317903"/>
            <a:chOff x="3370167" y="3068960"/>
            <a:chExt cx="590003" cy="317903"/>
          </a:xfrm>
          <a:solidFill>
            <a:srgbClr val="CCFFCC"/>
          </a:solidFill>
        </p:grpSpPr>
        <p:sp>
          <p:nvSpPr>
            <p:cNvPr id="27" name="Freeform 26"/>
            <p:cNvSpPr/>
            <p:nvPr/>
          </p:nvSpPr>
          <p:spPr bwMode="auto">
            <a:xfrm>
              <a:off x="3370167" y="3068960"/>
              <a:ext cx="590003" cy="317903"/>
            </a:xfrm>
            <a:custGeom>
              <a:avLst/>
              <a:gdLst>
                <a:gd name="connsiteX0" fmla="*/ 0 w 1441938"/>
                <a:gd name="connsiteY0" fmla="*/ 615475 h 615475"/>
                <a:gd name="connsiteX1" fmla="*/ 202223 w 1441938"/>
                <a:gd name="connsiteY1" fmla="*/ 219821 h 615475"/>
                <a:gd name="connsiteX2" fmla="*/ 720969 w 1441938"/>
                <a:gd name="connsiteY2" fmla="*/ 13 h 615475"/>
                <a:gd name="connsiteX3" fmla="*/ 1248508 w 1441938"/>
                <a:gd name="connsiteY3" fmla="*/ 228613 h 615475"/>
                <a:gd name="connsiteX4" fmla="*/ 1441938 w 1441938"/>
                <a:gd name="connsiteY4" fmla="*/ 606682 h 61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938" h="615475">
                  <a:moveTo>
                    <a:pt x="0" y="615475"/>
                  </a:moveTo>
                  <a:cubicBezTo>
                    <a:pt x="41031" y="468936"/>
                    <a:pt x="82062" y="322398"/>
                    <a:pt x="202223" y="219821"/>
                  </a:cubicBezTo>
                  <a:cubicBezTo>
                    <a:pt x="322385" y="117244"/>
                    <a:pt x="546588" y="-1452"/>
                    <a:pt x="720969" y="13"/>
                  </a:cubicBezTo>
                  <a:cubicBezTo>
                    <a:pt x="895350" y="1478"/>
                    <a:pt x="1128347" y="127502"/>
                    <a:pt x="1248508" y="228613"/>
                  </a:cubicBezTo>
                  <a:cubicBezTo>
                    <a:pt x="1368669" y="329724"/>
                    <a:pt x="1405303" y="468203"/>
                    <a:pt x="1441938" y="606682"/>
                  </a:cubicBezTo>
                </a:path>
              </a:pathLst>
            </a:custGeom>
            <a:grp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Arrow Connector 29"/>
            <p:cNvCxnSpPr>
              <a:endCxn id="27" idx="3"/>
            </p:cNvCxnSpPr>
            <p:nvPr/>
          </p:nvCxnSpPr>
          <p:spPr bwMode="auto">
            <a:xfrm flipV="1">
              <a:off x="3650092" y="3187042"/>
              <a:ext cx="230932" cy="191112"/>
            </a:xfrm>
            <a:prstGeom prst="straightConnector1">
              <a:avLst/>
            </a:prstGeom>
            <a:grp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3371411" y="3473599"/>
            <a:ext cx="894254" cy="410969"/>
            <a:chOff x="3209933" y="3378071"/>
            <a:chExt cx="894254" cy="410969"/>
          </a:xfrm>
          <a:solidFill>
            <a:srgbClr val="CCFFCC"/>
          </a:solidFill>
        </p:grpSpPr>
        <p:sp>
          <p:nvSpPr>
            <p:cNvPr id="28" name="Freeform 27"/>
            <p:cNvSpPr/>
            <p:nvPr/>
          </p:nvSpPr>
          <p:spPr bwMode="auto">
            <a:xfrm>
              <a:off x="3209933" y="3386863"/>
              <a:ext cx="894254" cy="402177"/>
            </a:xfrm>
            <a:custGeom>
              <a:avLst/>
              <a:gdLst>
                <a:gd name="connsiteX0" fmla="*/ 0 w 2180493"/>
                <a:gd name="connsiteY0" fmla="*/ 0 h 1204570"/>
                <a:gd name="connsiteX1" fmla="*/ 395654 w 2180493"/>
                <a:gd name="connsiteY1" fmla="*/ 747346 h 1204570"/>
                <a:gd name="connsiteX2" fmla="*/ 1099039 w 2180493"/>
                <a:gd name="connsiteY2" fmla="*/ 1204546 h 1204570"/>
                <a:gd name="connsiteX3" fmla="*/ 1820008 w 2180493"/>
                <a:gd name="connsiteY3" fmla="*/ 729762 h 1204570"/>
                <a:gd name="connsiteX4" fmla="*/ 2180493 w 2180493"/>
                <a:gd name="connsiteY4" fmla="*/ 17585 h 120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493" h="1204570">
                  <a:moveTo>
                    <a:pt x="0" y="0"/>
                  </a:moveTo>
                  <a:cubicBezTo>
                    <a:pt x="106240" y="273294"/>
                    <a:pt x="212481" y="546588"/>
                    <a:pt x="395654" y="747346"/>
                  </a:cubicBezTo>
                  <a:cubicBezTo>
                    <a:pt x="578827" y="948104"/>
                    <a:pt x="861647" y="1207477"/>
                    <a:pt x="1099039" y="1204546"/>
                  </a:cubicBezTo>
                  <a:cubicBezTo>
                    <a:pt x="1336431" y="1201615"/>
                    <a:pt x="1639766" y="927589"/>
                    <a:pt x="1820008" y="729762"/>
                  </a:cubicBezTo>
                  <a:cubicBezTo>
                    <a:pt x="2000250" y="531935"/>
                    <a:pt x="2090371" y="274760"/>
                    <a:pt x="2180493" y="17585"/>
                  </a:cubicBezTo>
                </a:path>
              </a:pathLst>
            </a:custGeom>
            <a:grp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Straight Connector 28"/>
            <p:cNvCxnSpPr>
              <a:endCxn id="28" idx="4"/>
            </p:cNvCxnSpPr>
            <p:nvPr/>
          </p:nvCxnSpPr>
          <p:spPr bwMode="auto">
            <a:xfrm>
              <a:off x="3209933" y="3378071"/>
              <a:ext cx="894254" cy="14663"/>
            </a:xfrm>
            <a:prstGeom prst="line">
              <a:avLst/>
            </a:prstGeom>
            <a:grp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3659569" y="3392734"/>
              <a:ext cx="188216" cy="294530"/>
            </a:xfrm>
            <a:prstGeom prst="straightConnector1">
              <a:avLst/>
            </a:prstGeom>
            <a:grp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45" name="Straight Arrow Connector 44"/>
          <p:cNvCxnSpPr/>
          <p:nvPr/>
        </p:nvCxnSpPr>
        <p:spPr bwMode="auto">
          <a:xfrm flipV="1">
            <a:off x="3843970" y="2423448"/>
            <a:ext cx="512006" cy="1589682"/>
          </a:xfrm>
          <a:prstGeom prst="straightConnector1">
            <a:avLst/>
          </a:prstGeom>
          <a:noFill/>
          <a:ln w="50800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1281865" y="2249544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00FF"/>
                </a:solidFill>
              </a:rPr>
              <a:t>F</a:t>
            </a:r>
            <a:r>
              <a:rPr lang="en-GB" baseline="-25000" dirty="0" smtClean="0">
                <a:solidFill>
                  <a:srgbClr val="0000FF"/>
                </a:solidFill>
              </a:rPr>
              <a:t>0</a:t>
            </a:r>
            <a:endParaRPr lang="en-GB" baseline="-25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646638" y="4423726"/>
                <a:ext cx="1874872" cy="636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GB" sz="20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638" y="4423726"/>
                <a:ext cx="1874872" cy="6365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4930727" y="1843299"/>
            <a:ext cx="390727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1" indent="-268288" eaLnBrk="0" hangingPunct="0">
              <a:lnSpc>
                <a:spcPts val="2400"/>
              </a:lnSpc>
              <a:spcAft>
                <a:spcPts val="300"/>
              </a:spcAft>
              <a:buClr>
                <a:srgbClr val="0000FF"/>
              </a:buClr>
              <a:buSzPct val="100000"/>
              <a:buFont typeface="Lucida Grande"/>
              <a:buChar char="–"/>
            </a:pPr>
            <a:r>
              <a:rPr lang="en-GB" sz="1600" b="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</a:rPr>
              <a:t>Compute profile of direct solar radiation</a:t>
            </a:r>
            <a:endParaRPr lang="en-GB" sz="1600" b="0" kern="0" dirty="0">
              <a:solidFill>
                <a:srgbClr val="000000"/>
              </a:solidFill>
              <a:latin typeface="Arial Narrow" panose="020B0606020202030204" pitchFamily="34" charset="0"/>
              <a:ea typeface="ＭＳ Ｐゴシック" charset="-128"/>
            </a:endParaRPr>
          </a:p>
          <a:p>
            <a:pPr marL="536575" lvl="1" indent="-268288" eaLnBrk="0" hangingPunct="0">
              <a:lnSpc>
                <a:spcPts val="2400"/>
              </a:lnSpc>
              <a:spcAft>
                <a:spcPts val="300"/>
              </a:spcAft>
              <a:buClr>
                <a:srgbClr val="0000FF"/>
              </a:buClr>
              <a:buSzPct val="100000"/>
              <a:buFont typeface="Lucida Grande"/>
              <a:buChar char="–"/>
            </a:pPr>
            <a:r>
              <a:rPr lang="en-GB" sz="1600" b="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</a:rPr>
              <a:t>Two-stream scheme for diffuse fluxes</a:t>
            </a:r>
          </a:p>
          <a:p>
            <a:pPr marL="536575" lvl="1" indent="-268288" eaLnBrk="0" hangingPunct="0">
              <a:lnSpc>
                <a:spcPts val="2400"/>
              </a:lnSpc>
              <a:spcAft>
                <a:spcPts val="300"/>
              </a:spcAft>
              <a:buClr>
                <a:srgbClr val="0000FF"/>
              </a:buClr>
              <a:buSzPct val="100000"/>
              <a:buFont typeface="Lucida Grande"/>
              <a:buChar char="–"/>
            </a:pPr>
            <a:r>
              <a:rPr lang="en-GB" sz="1600" b="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</a:rPr>
              <a:t>Single-scattering contribution to radiance simply reading off phase function at </a:t>
            </a:r>
            <a:r>
              <a:rPr lang="en-GB" sz="1600" b="0" i="1" kern="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 charset="-128"/>
              </a:rPr>
              <a:t>z</a:t>
            </a:r>
            <a:r>
              <a:rPr lang="en-GB" sz="1600" b="0" kern="0" baseline="-250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 charset="-128"/>
              </a:rPr>
              <a:t>0</a:t>
            </a:r>
          </a:p>
          <a:p>
            <a:pPr marL="536575" lvl="1" indent="-268288" eaLnBrk="0" hangingPunct="0">
              <a:lnSpc>
                <a:spcPts val="2400"/>
              </a:lnSpc>
              <a:spcAft>
                <a:spcPts val="300"/>
              </a:spcAft>
              <a:buClr>
                <a:srgbClr val="0000FF"/>
              </a:buClr>
              <a:buSzPct val="100000"/>
              <a:buFont typeface="Lucida Grande"/>
              <a:buChar char="–"/>
            </a:pPr>
            <a:r>
              <a:rPr lang="en-GB" sz="1600" b="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</a:rPr>
              <a:t>For multiple-scattering contribution to radiance, perform 1D radiance calculation using diffuse fluxes as the source function</a:t>
            </a:r>
          </a:p>
          <a:p>
            <a:pPr marL="536575" lvl="1" indent="-268288" eaLnBrk="0" hangingPunct="0">
              <a:lnSpc>
                <a:spcPts val="2400"/>
              </a:lnSpc>
              <a:spcAft>
                <a:spcPts val="300"/>
              </a:spcAft>
              <a:buClr>
                <a:srgbClr val="0000FF"/>
              </a:buClr>
              <a:buSzPct val="100000"/>
              <a:buFont typeface="Lucida Grande"/>
              <a:buChar char="–"/>
            </a:pPr>
            <a:endParaRPr lang="en-GB" sz="1600" b="0" kern="0" dirty="0">
              <a:solidFill>
                <a:srgbClr val="000000"/>
              </a:solidFill>
              <a:latin typeface="Arial Narrow" panose="020B0606020202030204" pitchFamily="34" charset="0"/>
              <a:ea typeface="ＭＳ Ｐゴシック" charset="-128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475160" y="2171149"/>
            <a:ext cx="805187" cy="1669834"/>
            <a:chOff x="2475160" y="2075621"/>
            <a:chExt cx="805187" cy="1669834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V="1">
              <a:off x="2743972" y="2075621"/>
              <a:ext cx="450625" cy="1461119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Arc 42"/>
            <p:cNvSpPr/>
            <p:nvPr/>
          </p:nvSpPr>
          <p:spPr bwMode="auto">
            <a:xfrm rot="1566832">
              <a:off x="2475160" y="3279206"/>
              <a:ext cx="526906" cy="466249"/>
            </a:xfrm>
            <a:prstGeom prst="arc">
              <a:avLst>
                <a:gd name="adj1" fmla="val 16200000"/>
                <a:gd name="adj2" fmla="val 3906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40803" y="2988893"/>
              <a:ext cx="439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latin typeface="Symbol" panose="05050102010706020507" pitchFamily="18" charset="2"/>
                </a:rPr>
                <a:t>z</a:t>
              </a:r>
              <a:r>
                <a:rPr lang="en-GB" baseline="-25000" dirty="0" smtClean="0">
                  <a:latin typeface="Symbol" panose="05050102010706020507" pitchFamily="18" charset="2"/>
                </a:rPr>
                <a:t>0</a:t>
              </a:r>
              <a:endParaRPr lang="en-GB" baseline="-25000" dirty="0"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97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Partitioning the phase function: </a:t>
                </a:r>
                <a:r>
                  <a:rPr lang="en-GB" b="0" dirty="0" smtClean="0">
                    <a:latin typeface="Cambria" panose="02040503050406030204" pitchFamily="18" charset="0"/>
                  </a:rPr>
                  <a:t>lobe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2.29 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tan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88" t="-943" b="-10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92088"/>
            <a:ext cx="7160133" cy="59492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953758" y="1441845"/>
            <a:ext cx="3838825" cy="4689684"/>
            <a:chOff x="2953758" y="1441845"/>
            <a:chExt cx="3838825" cy="46896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63" r="66648"/>
            <a:stretch/>
          </p:blipFill>
          <p:spPr>
            <a:xfrm>
              <a:off x="2953758" y="1441845"/>
              <a:ext cx="3838825" cy="4689684"/>
            </a:xfrm>
            <a:prstGeom prst="rect">
              <a:avLst/>
            </a:prstGeom>
            <a:ln w="25400">
              <a:solidFill>
                <a:srgbClr val="FF0000"/>
              </a:solidFill>
            </a:ln>
            <a:effectLst>
              <a:outerShdw blurRad="50800" dist="1524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947466" y="2266778"/>
              <a:ext cx="2661306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000" dirty="0" smtClean="0">
                  <a:solidFill>
                    <a:srgbClr val="0000FF"/>
                  </a:solidFill>
                  <a:latin typeface="+mn-lt"/>
                </a:rPr>
                <a:t>Quasi-delta function</a:t>
              </a:r>
            </a:p>
            <a:p>
              <a:pPr algn="r"/>
              <a:r>
                <a:rPr lang="en-GB" sz="2000" dirty="0" smtClean="0">
                  <a:solidFill>
                    <a:srgbClr val="00FF00"/>
                  </a:solidFill>
                  <a:latin typeface="+mn-lt"/>
                </a:rPr>
                <a:t>Forward lobe</a:t>
              </a:r>
            </a:p>
            <a:p>
              <a:pPr algn="r"/>
              <a:r>
                <a:rPr lang="en-GB" sz="2000" dirty="0" smtClean="0">
                  <a:solidFill>
                    <a:srgbClr val="FF00FF"/>
                  </a:solidFill>
                  <a:latin typeface="+mn-lt"/>
                </a:rPr>
                <a:t>Forward diffuse</a:t>
              </a:r>
            </a:p>
            <a:p>
              <a:pPr algn="r"/>
              <a:r>
                <a:rPr lang="en-GB" sz="2000" dirty="0" smtClean="0">
                  <a:solidFill>
                    <a:srgbClr val="00FFFF"/>
                  </a:solidFill>
                  <a:latin typeface="+mn-lt"/>
                </a:rPr>
                <a:t>Backward diffuse</a:t>
              </a:r>
            </a:p>
            <a:p>
              <a:pPr algn="r"/>
              <a:r>
                <a:rPr lang="en-GB" sz="2000" dirty="0" smtClean="0">
                  <a:solidFill>
                    <a:srgbClr val="FF0000"/>
                  </a:solidFill>
                  <a:latin typeface="+mn-lt"/>
                </a:rPr>
                <a:t>TOTAL</a:t>
              </a:r>
              <a:endParaRPr lang="en-GB" sz="2000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77090" y="1500753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Arial Narrow" panose="020B0606020202030204" pitchFamily="34" charset="0"/>
              </a:rPr>
              <a:t>Clear sky</a:t>
            </a:r>
            <a:endParaRPr lang="en-GB" sz="2000" b="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9104" y="1500753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Arial Narrow" panose="020B0606020202030204" pitchFamily="34" charset="0"/>
              </a:rPr>
              <a:t>Aerosol</a:t>
            </a:r>
            <a:endParaRPr lang="en-GB" sz="2000" b="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8843" y="4365104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Arial Narrow" panose="020B0606020202030204" pitchFamily="34" charset="0"/>
              </a:rPr>
              <a:t>Cloud</a:t>
            </a:r>
            <a:endParaRPr lang="en-GB" sz="2000" b="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1232" y="4367169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Arial Narrow" panose="020B0606020202030204" pitchFamily="34" charset="0"/>
              </a:rPr>
              <a:t>Rain</a:t>
            </a:r>
            <a:endParaRPr lang="en-GB" sz="2000" b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58" y="1627320"/>
            <a:ext cx="1524000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Forward-Lobe Two-Stream </a:t>
            </a:r>
            <a:r>
              <a:rPr lang="en-GB" dirty="0" err="1" smtClean="0"/>
              <a:t>rAdiance</a:t>
            </a:r>
            <a:r>
              <a:rPr lang="en-GB" dirty="0" smtClean="0"/>
              <a:t> Model (FLOTSAM)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143000"/>
            <a:ext cx="8447087" cy="4953000"/>
          </a:xfrm>
        </p:spPr>
        <p:txBody>
          <a:bodyPr/>
          <a:lstStyle/>
          <a:p>
            <a:r>
              <a:rPr lang="en-GB" dirty="0" smtClean="0"/>
              <a:t>Explicit calculation of fluxes in the forward lobe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Lobe flux obeys: 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Very fast, straightforward to code up </a:t>
            </a:r>
            <a:r>
              <a:rPr lang="en-GB" dirty="0" err="1" smtClean="0"/>
              <a:t>adjoint</a:t>
            </a:r>
            <a:endParaRPr lang="en-GB" dirty="0" smtClean="0"/>
          </a:p>
          <a:p>
            <a:r>
              <a:rPr lang="en-GB" dirty="0" smtClean="0"/>
              <a:t>Some flexibility in how the forward lobe is specified</a:t>
            </a:r>
          </a:p>
          <a:p>
            <a:r>
              <a:rPr lang="en-GB" i="1" dirty="0" smtClean="0"/>
              <a:t>Is it accurate?</a:t>
            </a:r>
            <a:endParaRPr lang="en-GB" i="1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67543" y="2901709"/>
            <a:ext cx="4521813" cy="1080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78065" y="2528900"/>
            <a:ext cx="2105703" cy="1452929"/>
          </a:xfrm>
          <a:prstGeom prst="straightConnector1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16-Point Star 7"/>
          <p:cNvSpPr/>
          <p:nvPr/>
        </p:nvSpPr>
        <p:spPr bwMode="auto">
          <a:xfrm>
            <a:off x="107504" y="2258018"/>
            <a:ext cx="504056" cy="504056"/>
          </a:xfrm>
          <a:prstGeom prst="star16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819677" y="3164488"/>
            <a:ext cx="590003" cy="317903"/>
            <a:chOff x="3370167" y="3068960"/>
            <a:chExt cx="590003" cy="317903"/>
          </a:xfrm>
        </p:grpSpPr>
        <p:sp>
          <p:nvSpPr>
            <p:cNvPr id="27" name="Freeform 26"/>
            <p:cNvSpPr/>
            <p:nvPr/>
          </p:nvSpPr>
          <p:spPr bwMode="auto">
            <a:xfrm>
              <a:off x="3370167" y="3068960"/>
              <a:ext cx="590003" cy="317903"/>
            </a:xfrm>
            <a:custGeom>
              <a:avLst/>
              <a:gdLst>
                <a:gd name="connsiteX0" fmla="*/ 0 w 1441938"/>
                <a:gd name="connsiteY0" fmla="*/ 615475 h 615475"/>
                <a:gd name="connsiteX1" fmla="*/ 202223 w 1441938"/>
                <a:gd name="connsiteY1" fmla="*/ 219821 h 615475"/>
                <a:gd name="connsiteX2" fmla="*/ 720969 w 1441938"/>
                <a:gd name="connsiteY2" fmla="*/ 13 h 615475"/>
                <a:gd name="connsiteX3" fmla="*/ 1248508 w 1441938"/>
                <a:gd name="connsiteY3" fmla="*/ 228613 h 615475"/>
                <a:gd name="connsiteX4" fmla="*/ 1441938 w 1441938"/>
                <a:gd name="connsiteY4" fmla="*/ 606682 h 61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938" h="615475">
                  <a:moveTo>
                    <a:pt x="0" y="615475"/>
                  </a:moveTo>
                  <a:cubicBezTo>
                    <a:pt x="41031" y="468936"/>
                    <a:pt x="82062" y="322398"/>
                    <a:pt x="202223" y="219821"/>
                  </a:cubicBezTo>
                  <a:cubicBezTo>
                    <a:pt x="322385" y="117244"/>
                    <a:pt x="546588" y="-1452"/>
                    <a:pt x="720969" y="13"/>
                  </a:cubicBezTo>
                  <a:cubicBezTo>
                    <a:pt x="895350" y="1478"/>
                    <a:pt x="1128347" y="127502"/>
                    <a:pt x="1248508" y="228613"/>
                  </a:cubicBezTo>
                  <a:cubicBezTo>
                    <a:pt x="1368669" y="329724"/>
                    <a:pt x="1405303" y="468203"/>
                    <a:pt x="1441938" y="606682"/>
                  </a:cubicBezTo>
                </a:path>
              </a:pathLst>
            </a:custGeom>
            <a:no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Arrow Connector 29"/>
            <p:cNvCxnSpPr>
              <a:endCxn id="27" idx="3"/>
            </p:cNvCxnSpPr>
            <p:nvPr/>
          </p:nvCxnSpPr>
          <p:spPr bwMode="auto">
            <a:xfrm flipV="1">
              <a:off x="3650092" y="3187042"/>
              <a:ext cx="230932" cy="191112"/>
            </a:xfrm>
            <a:prstGeom prst="straightConnector1">
              <a:avLst/>
            </a:prstGeom>
            <a:no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3659443" y="3473599"/>
            <a:ext cx="894254" cy="410969"/>
            <a:chOff x="3209933" y="3378071"/>
            <a:chExt cx="894254" cy="410969"/>
          </a:xfrm>
        </p:grpSpPr>
        <p:sp>
          <p:nvSpPr>
            <p:cNvPr id="28" name="Freeform 27"/>
            <p:cNvSpPr/>
            <p:nvPr/>
          </p:nvSpPr>
          <p:spPr bwMode="auto">
            <a:xfrm>
              <a:off x="3209933" y="3386863"/>
              <a:ext cx="894254" cy="402177"/>
            </a:xfrm>
            <a:custGeom>
              <a:avLst/>
              <a:gdLst>
                <a:gd name="connsiteX0" fmla="*/ 0 w 2180493"/>
                <a:gd name="connsiteY0" fmla="*/ 0 h 1204570"/>
                <a:gd name="connsiteX1" fmla="*/ 395654 w 2180493"/>
                <a:gd name="connsiteY1" fmla="*/ 747346 h 1204570"/>
                <a:gd name="connsiteX2" fmla="*/ 1099039 w 2180493"/>
                <a:gd name="connsiteY2" fmla="*/ 1204546 h 1204570"/>
                <a:gd name="connsiteX3" fmla="*/ 1820008 w 2180493"/>
                <a:gd name="connsiteY3" fmla="*/ 729762 h 1204570"/>
                <a:gd name="connsiteX4" fmla="*/ 2180493 w 2180493"/>
                <a:gd name="connsiteY4" fmla="*/ 17585 h 120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493" h="1204570">
                  <a:moveTo>
                    <a:pt x="0" y="0"/>
                  </a:moveTo>
                  <a:cubicBezTo>
                    <a:pt x="106240" y="273294"/>
                    <a:pt x="212481" y="546588"/>
                    <a:pt x="395654" y="747346"/>
                  </a:cubicBezTo>
                  <a:cubicBezTo>
                    <a:pt x="578827" y="948104"/>
                    <a:pt x="861647" y="1207477"/>
                    <a:pt x="1099039" y="1204546"/>
                  </a:cubicBezTo>
                  <a:cubicBezTo>
                    <a:pt x="1336431" y="1201615"/>
                    <a:pt x="1639766" y="927589"/>
                    <a:pt x="1820008" y="729762"/>
                  </a:cubicBezTo>
                  <a:cubicBezTo>
                    <a:pt x="2000250" y="531935"/>
                    <a:pt x="2090371" y="274760"/>
                    <a:pt x="2180493" y="17585"/>
                  </a:cubicBezTo>
                </a:path>
              </a:pathLst>
            </a:custGeom>
            <a:no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Straight Connector 28"/>
            <p:cNvCxnSpPr>
              <a:endCxn id="28" idx="4"/>
            </p:cNvCxnSpPr>
            <p:nvPr/>
          </p:nvCxnSpPr>
          <p:spPr bwMode="auto">
            <a:xfrm>
              <a:off x="3209933" y="3378071"/>
              <a:ext cx="894254" cy="14663"/>
            </a:xfrm>
            <a:prstGeom prst="line">
              <a:avLst/>
            </a:prstGeom>
            <a:no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3659569" y="3392734"/>
              <a:ext cx="188216" cy="294530"/>
            </a:xfrm>
            <a:prstGeom prst="straightConnector1">
              <a:avLst/>
            </a:prstGeom>
            <a:no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45" name="Straight Arrow Connector 44"/>
          <p:cNvCxnSpPr/>
          <p:nvPr/>
        </p:nvCxnSpPr>
        <p:spPr bwMode="auto">
          <a:xfrm flipV="1">
            <a:off x="4132002" y="2423448"/>
            <a:ext cx="512006" cy="1589682"/>
          </a:xfrm>
          <a:prstGeom prst="straightConnector1">
            <a:avLst/>
          </a:prstGeom>
          <a:noFill/>
          <a:ln w="50800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741567" y="2249544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00FF"/>
                </a:solidFill>
              </a:rPr>
              <a:t>F</a:t>
            </a:r>
            <a:r>
              <a:rPr lang="en-GB" baseline="-25000" dirty="0" smtClean="0">
                <a:solidFill>
                  <a:srgbClr val="0000FF"/>
                </a:solidFill>
              </a:rPr>
              <a:t>0</a:t>
            </a:r>
            <a:endParaRPr lang="en-GB" baseline="-25000" dirty="0">
              <a:solidFill>
                <a:srgbClr val="0000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30727" y="1556792"/>
            <a:ext cx="390727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1" indent="-268288" eaLnBrk="0" hangingPunct="0">
              <a:lnSpc>
                <a:spcPts val="2400"/>
              </a:lnSpc>
              <a:spcAft>
                <a:spcPts val="300"/>
              </a:spcAft>
              <a:buClr>
                <a:srgbClr val="0000FF"/>
              </a:buClr>
              <a:buSzPct val="100000"/>
              <a:buFont typeface="Lucida Grande"/>
              <a:buChar char="–"/>
            </a:pPr>
            <a:r>
              <a:rPr lang="en-GB" sz="1600" b="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</a:rPr>
              <a:t>Compute profile of direct solar radiation</a:t>
            </a:r>
          </a:p>
          <a:p>
            <a:pPr marL="536575" lvl="1" indent="-268288" eaLnBrk="0" hangingPunct="0">
              <a:lnSpc>
                <a:spcPts val="2400"/>
              </a:lnSpc>
              <a:spcAft>
                <a:spcPts val="300"/>
              </a:spcAft>
              <a:buClr>
                <a:srgbClr val="0000FF"/>
              </a:buClr>
              <a:buSzPct val="100000"/>
              <a:buFont typeface="Lucida Grande"/>
              <a:buChar char="–"/>
            </a:pPr>
            <a:r>
              <a:rPr lang="en-GB" sz="1600" b="0" kern="0" dirty="0" smtClean="0">
                <a:solidFill>
                  <a:srgbClr val="FF0000"/>
                </a:solidFill>
                <a:latin typeface="Arial Narrow" panose="020B0606020202030204" pitchFamily="34" charset="0"/>
                <a:ea typeface="ＭＳ Ｐゴシック" charset="-128"/>
              </a:rPr>
              <a:t>Compute profile of radiation in the forward lobe with effective zenith angle </a:t>
            </a:r>
            <a:r>
              <a:rPr lang="en-GB" sz="1600" b="0" i="1" kern="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charset="-128"/>
              </a:rPr>
              <a:t>q</a:t>
            </a:r>
            <a:r>
              <a:rPr lang="en-GB" sz="1600" b="0" kern="0" baseline="-25000" dirty="0" smtClean="0">
                <a:solidFill>
                  <a:srgbClr val="FF0000"/>
                </a:solidFill>
                <a:latin typeface="Arial Narrow" panose="020B0606020202030204" pitchFamily="34" charset="0"/>
                <a:ea typeface="ＭＳ Ｐゴシック" charset="-128"/>
              </a:rPr>
              <a:t>1</a:t>
            </a:r>
            <a:endParaRPr lang="en-GB" sz="1600" b="0" kern="0" baseline="-25000" dirty="0">
              <a:solidFill>
                <a:srgbClr val="FF0000"/>
              </a:solidFill>
              <a:latin typeface="Arial Narrow" panose="020B0606020202030204" pitchFamily="34" charset="0"/>
              <a:ea typeface="ＭＳ Ｐゴシック" charset="-128"/>
            </a:endParaRPr>
          </a:p>
          <a:p>
            <a:pPr marL="536575" lvl="1" indent="-268288" eaLnBrk="0" hangingPunct="0">
              <a:lnSpc>
                <a:spcPts val="2400"/>
              </a:lnSpc>
              <a:spcAft>
                <a:spcPts val="300"/>
              </a:spcAft>
              <a:buClr>
                <a:srgbClr val="0000FF"/>
              </a:buClr>
              <a:buSzPct val="100000"/>
              <a:buFont typeface="Lucida Grande"/>
              <a:buChar char="–"/>
            </a:pPr>
            <a:r>
              <a:rPr lang="en-GB" sz="1600" b="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</a:rPr>
              <a:t>Two-stream scheme for diffuse fluxes</a:t>
            </a:r>
          </a:p>
          <a:p>
            <a:pPr marL="536575" lvl="1" indent="-268288" eaLnBrk="0" hangingPunct="0">
              <a:lnSpc>
                <a:spcPts val="2400"/>
              </a:lnSpc>
              <a:spcAft>
                <a:spcPts val="300"/>
              </a:spcAft>
              <a:buClr>
                <a:srgbClr val="0000FF"/>
              </a:buClr>
              <a:buSzPct val="100000"/>
              <a:buFont typeface="Lucida Grande"/>
              <a:buChar char="–"/>
            </a:pPr>
            <a:r>
              <a:rPr lang="en-GB" sz="1600" b="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</a:rPr>
              <a:t>Single-scattering contribution to radiance </a:t>
            </a:r>
          </a:p>
          <a:p>
            <a:pPr marL="536575" lvl="1" indent="-268288" eaLnBrk="0" hangingPunct="0">
              <a:lnSpc>
                <a:spcPts val="2400"/>
              </a:lnSpc>
              <a:spcAft>
                <a:spcPts val="300"/>
              </a:spcAft>
              <a:buClr>
                <a:srgbClr val="0000FF"/>
              </a:buClr>
              <a:buSzPct val="100000"/>
              <a:buFont typeface="Lucida Grande"/>
              <a:buChar char="–"/>
            </a:pPr>
            <a:r>
              <a:rPr lang="en-GB" sz="1600" b="0" kern="0" dirty="0" smtClean="0">
                <a:solidFill>
                  <a:srgbClr val="FF0000"/>
                </a:solidFill>
                <a:latin typeface="Arial Narrow" panose="020B0606020202030204" pitchFamily="34" charset="0"/>
                <a:ea typeface="ＭＳ Ｐゴシック" charset="-128"/>
              </a:rPr>
              <a:t>Lobe contribution to radiance by reading off smoothed phase function at </a:t>
            </a:r>
            <a:r>
              <a:rPr lang="en-GB" sz="1600" b="0" i="1" kern="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charset="-128"/>
              </a:rPr>
              <a:t>z</a:t>
            </a:r>
            <a:r>
              <a:rPr lang="en-GB" sz="1600" b="0" kern="0" baseline="-25000" dirty="0" smtClean="0">
                <a:solidFill>
                  <a:srgbClr val="FF0000"/>
                </a:solidFill>
                <a:latin typeface="Arial Narrow" panose="020B0606020202030204" pitchFamily="34" charset="0"/>
                <a:ea typeface="ＭＳ Ｐゴシック" charset="-128"/>
              </a:rPr>
              <a:t>1</a:t>
            </a:r>
            <a:endParaRPr lang="en-GB" sz="1600" b="0" kern="0" baseline="-25000" dirty="0">
              <a:solidFill>
                <a:srgbClr val="FF0000"/>
              </a:solidFill>
              <a:latin typeface="Arial Narrow" panose="020B0606020202030204" pitchFamily="34" charset="0"/>
              <a:ea typeface="ＭＳ Ｐゴシック" charset="-128"/>
            </a:endParaRPr>
          </a:p>
          <a:p>
            <a:pPr marL="536575" lvl="1" indent="-268288" eaLnBrk="0" hangingPunct="0">
              <a:lnSpc>
                <a:spcPts val="2400"/>
              </a:lnSpc>
              <a:spcAft>
                <a:spcPts val="300"/>
              </a:spcAft>
              <a:buClr>
                <a:srgbClr val="0000FF"/>
              </a:buClr>
              <a:buSzPct val="100000"/>
              <a:buFont typeface="Lucida Grande"/>
              <a:buChar char="–"/>
            </a:pPr>
            <a:r>
              <a:rPr lang="en-GB" sz="1600" b="0" kern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</a:rPr>
              <a:t>M</a:t>
            </a:r>
            <a:r>
              <a:rPr lang="en-GB" sz="1600" b="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</a:rPr>
              <a:t>ultiple-scattering contribution to radiance</a:t>
            </a:r>
          </a:p>
          <a:p>
            <a:pPr marL="536575" lvl="1" indent="-268288" eaLnBrk="0" hangingPunct="0">
              <a:lnSpc>
                <a:spcPts val="2400"/>
              </a:lnSpc>
              <a:spcAft>
                <a:spcPts val="300"/>
              </a:spcAft>
              <a:buClr>
                <a:srgbClr val="0000FF"/>
              </a:buClr>
              <a:buSzPct val="100000"/>
              <a:buFont typeface="Lucida Grande"/>
              <a:buChar char="–"/>
            </a:pPr>
            <a:r>
              <a:rPr lang="en-GB" sz="1600" b="0" kern="0" dirty="0" smtClean="0">
                <a:solidFill>
                  <a:srgbClr val="FF0000"/>
                </a:solidFill>
                <a:latin typeface="Arial Narrow" panose="020B0606020202030204" pitchFamily="34" charset="0"/>
                <a:ea typeface="ＭＳ Ｐゴシック" charset="-128"/>
              </a:rPr>
              <a:t>Also treat lobe in path to satellite</a:t>
            </a:r>
            <a:endParaRPr lang="en-GB" sz="1600" b="0" kern="0" dirty="0">
              <a:solidFill>
                <a:srgbClr val="FF0000"/>
              </a:solidFill>
              <a:latin typeface="Arial Narrow" panose="020B0606020202030204" pitchFamily="34" charset="0"/>
              <a:ea typeface="ＭＳ Ｐゴシック" charset="-128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331684" y="2223653"/>
            <a:ext cx="805187" cy="1358790"/>
            <a:chOff x="2475160" y="2386665"/>
            <a:chExt cx="805187" cy="135879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V="1">
              <a:off x="2743972" y="2386665"/>
              <a:ext cx="356736" cy="1150076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Arc 42"/>
            <p:cNvSpPr/>
            <p:nvPr/>
          </p:nvSpPr>
          <p:spPr bwMode="auto">
            <a:xfrm rot="1566832">
              <a:off x="2475160" y="3279206"/>
              <a:ext cx="526906" cy="466249"/>
            </a:xfrm>
            <a:prstGeom prst="arc">
              <a:avLst>
                <a:gd name="adj1" fmla="val 16200000"/>
                <a:gd name="adj2" fmla="val 3906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40803" y="298889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latin typeface="Symbol" panose="05050102010706020507" pitchFamily="18" charset="2"/>
                </a:rPr>
                <a:t>z</a:t>
              </a:r>
              <a:r>
                <a:rPr lang="en-GB" baseline="-25000" dirty="0" smtClean="0">
                  <a:latin typeface="Symbol" panose="05050102010706020507" pitchFamily="18" charset="2"/>
                </a:rPr>
                <a:t>0</a:t>
              </a:r>
              <a:endParaRPr lang="en-GB" baseline="-25000" dirty="0">
                <a:latin typeface="Symbol" panose="05050102010706020507" pitchFamily="18" charset="2"/>
              </a:endParaRPr>
            </a:p>
            <a:p>
              <a:endParaRPr lang="en-GB" baseline="-25000" dirty="0">
                <a:latin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39752" y="4422242"/>
                <a:ext cx="2517099" cy="634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422242"/>
                <a:ext cx="2517099" cy="6346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123728" y="3097698"/>
            <a:ext cx="893715" cy="622451"/>
            <a:chOff x="2123728" y="3097698"/>
            <a:chExt cx="893715" cy="622451"/>
          </a:xfrm>
        </p:grpSpPr>
        <p:sp>
          <p:nvSpPr>
            <p:cNvPr id="10" name="Freeform 9"/>
            <p:cNvSpPr/>
            <p:nvPr/>
          </p:nvSpPr>
          <p:spPr bwMode="auto">
            <a:xfrm rot="18374184">
              <a:off x="2293255" y="2995960"/>
              <a:ext cx="554662" cy="893715"/>
            </a:xfrm>
            <a:custGeom>
              <a:avLst/>
              <a:gdLst>
                <a:gd name="connsiteX0" fmla="*/ 264037 w 490294"/>
                <a:gd name="connsiteY0" fmla="*/ 0 h 1291472"/>
                <a:gd name="connsiteX1" fmla="*/ 490281 w 490294"/>
                <a:gd name="connsiteY1" fmla="*/ 433633 h 1291472"/>
                <a:gd name="connsiteX2" fmla="*/ 273464 w 490294"/>
                <a:gd name="connsiteY2" fmla="*/ 1291472 h 1291472"/>
                <a:gd name="connsiteX3" fmla="*/ 87 w 490294"/>
                <a:gd name="connsiteY3" fmla="*/ 433633 h 1291472"/>
                <a:gd name="connsiteX4" fmla="*/ 264037 w 490294"/>
                <a:gd name="connsiteY4" fmla="*/ 0 h 129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294" h="1291472">
                  <a:moveTo>
                    <a:pt x="264037" y="0"/>
                  </a:moveTo>
                  <a:cubicBezTo>
                    <a:pt x="345736" y="0"/>
                    <a:pt x="488710" y="218388"/>
                    <a:pt x="490281" y="433633"/>
                  </a:cubicBezTo>
                  <a:cubicBezTo>
                    <a:pt x="491852" y="648878"/>
                    <a:pt x="355163" y="1291472"/>
                    <a:pt x="273464" y="1291472"/>
                  </a:cubicBezTo>
                  <a:cubicBezTo>
                    <a:pt x="191765" y="1291472"/>
                    <a:pt x="4800" y="647307"/>
                    <a:pt x="87" y="433633"/>
                  </a:cubicBezTo>
                  <a:cubicBezTo>
                    <a:pt x="-4626" y="219959"/>
                    <a:pt x="182338" y="0"/>
                    <a:pt x="264037" y="0"/>
                  </a:cubicBezTo>
                  <a:close/>
                </a:path>
              </a:pathLst>
            </a:custGeom>
            <a:solidFill>
              <a:srgbClr val="FFCC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2217338" y="3195129"/>
              <a:ext cx="473115" cy="1466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2228141" y="3191922"/>
              <a:ext cx="525747" cy="372224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2323690" y="3097698"/>
              <a:ext cx="160078" cy="95828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2315442" y="2389321"/>
            <a:ext cx="718455" cy="1230179"/>
            <a:chOff x="2315442" y="2389321"/>
            <a:chExt cx="718455" cy="1230179"/>
          </a:xfrm>
        </p:grpSpPr>
        <p:sp>
          <p:nvSpPr>
            <p:cNvPr id="44" name="Arc 43"/>
            <p:cNvSpPr/>
            <p:nvPr/>
          </p:nvSpPr>
          <p:spPr bwMode="auto">
            <a:xfrm rot="1566832">
              <a:off x="2315442" y="3212154"/>
              <a:ext cx="334755" cy="378584"/>
            </a:xfrm>
            <a:prstGeom prst="arc">
              <a:avLst>
                <a:gd name="adj1" fmla="val 16200000"/>
                <a:gd name="adj2" fmla="val 3906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2433581" y="2389321"/>
              <a:ext cx="391038" cy="1230179"/>
            </a:xfrm>
            <a:prstGeom prst="straightConnector1">
              <a:avLst/>
            </a:prstGeom>
            <a:noFill/>
            <a:ln w="508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2594353" y="3120589"/>
              <a:ext cx="439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latin typeface="Symbol" panose="05050102010706020507" pitchFamily="18" charset="2"/>
                </a:rPr>
                <a:t>z</a:t>
              </a:r>
              <a:r>
                <a:rPr lang="en-GB" baseline="-25000" dirty="0" smtClean="0">
                  <a:latin typeface="Symbol" panose="05050102010706020507" pitchFamily="18" charset="2"/>
                </a:rPr>
                <a:t>1</a:t>
              </a:r>
              <a:endParaRPr lang="en-GB" baseline="-25000" dirty="0">
                <a:latin typeface="Symbol" panose="05050102010706020507" pitchFamily="18" charset="2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68164" y="2456069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F</a:t>
            </a:r>
            <a:r>
              <a:rPr lang="en-GB" baseline="-25000" dirty="0" smtClean="0">
                <a:solidFill>
                  <a:srgbClr val="FF0000"/>
                </a:solidFill>
              </a:rPr>
              <a:t>1</a:t>
            </a:r>
            <a:endParaRPr lang="en-GB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Flux profiles: two-stream source function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488" y="4597385"/>
                <a:ext cx="8447087" cy="1498615"/>
              </a:xfrm>
            </p:spPr>
            <p:txBody>
              <a:bodyPr/>
              <a:lstStyle/>
              <a:p>
                <a:r>
                  <a:rPr lang="en-GB" dirty="0" smtClean="0"/>
                  <a:t>Mie phase function, effective radius 10 microns</a:t>
                </a:r>
              </a:p>
              <a:p>
                <a:r>
                  <a:rPr lang="en-GB" dirty="0" smtClean="0"/>
                  <a:t>Optical depth 10, single-scattering albedo 0.999</a:t>
                </a:r>
              </a:p>
              <a:p>
                <a:r>
                  <a:rPr lang="en-GB" dirty="0" smtClean="0"/>
                  <a:t>Solar zenith angle 60 degrees</a:t>
                </a:r>
              </a:p>
              <a:p>
                <a:r>
                  <a:rPr lang="en-GB" dirty="0" smtClean="0"/>
                  <a:t>Use delta-</a:t>
                </a:r>
                <a:r>
                  <a:rPr lang="en-GB" dirty="0" err="1" smtClean="0"/>
                  <a:t>Eddington</a:t>
                </a:r>
                <a:r>
                  <a:rPr lang="en-GB" dirty="0" smtClean="0"/>
                  <a:t> scaling: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=0.28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488" y="4597385"/>
                <a:ext cx="8447087" cy="1498615"/>
              </a:xfrm>
              <a:blipFill rotWithShape="0">
                <a:blip r:embed="rId2"/>
                <a:stretch>
                  <a:fillRect l="-1949" t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54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Flux profiles: FLOTSAM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488" y="4597385"/>
                <a:ext cx="8447087" cy="1498614"/>
              </a:xfrm>
            </p:spPr>
            <p:txBody>
              <a:bodyPr/>
              <a:lstStyle/>
              <a:p>
                <a:r>
                  <a:rPr lang="en-GB" dirty="0" smtClean="0"/>
                  <a:t>Mie phase function, effective radius 10 microns</a:t>
                </a:r>
              </a:p>
              <a:p>
                <a:r>
                  <a:rPr lang="en-GB" dirty="0"/>
                  <a:t>Optical depth </a:t>
                </a:r>
                <a:r>
                  <a:rPr lang="en-GB" dirty="0" smtClean="0"/>
                  <a:t>10</a:t>
                </a:r>
                <a:r>
                  <a:rPr lang="en-GB" dirty="0"/>
                  <a:t>, single-scattering albedo 0.999</a:t>
                </a:r>
              </a:p>
              <a:p>
                <a:r>
                  <a:rPr lang="en-GB" dirty="0" smtClean="0"/>
                  <a:t>Solar </a:t>
                </a:r>
                <a:r>
                  <a:rPr lang="en-GB" dirty="0"/>
                  <a:t>zenith angle 60 </a:t>
                </a:r>
                <a:r>
                  <a:rPr lang="en-GB" dirty="0" smtClean="0"/>
                  <a:t>degrees</a:t>
                </a:r>
              </a:p>
              <a:p>
                <a:r>
                  <a:rPr lang="en-GB" dirty="0" smtClean="0"/>
                  <a:t>Appropriate delta scaling now removes only diffraction lobe: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488" y="4597385"/>
                <a:ext cx="8447087" cy="1498614"/>
              </a:xfrm>
              <a:blipFill rotWithShape="0">
                <a:blip r:embed="rId2"/>
                <a:stretch>
                  <a:fillRect l="-1949" t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54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Zenith radiances: Two-stream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9" y="1143000"/>
            <a:ext cx="4285774" cy="4953000"/>
          </a:xfrm>
        </p:spPr>
        <p:txBody>
          <a:bodyPr/>
          <a:lstStyle/>
          <a:p>
            <a:r>
              <a:rPr lang="en-GB" dirty="0" err="1" smtClean="0"/>
              <a:t>EarthCARE’s</a:t>
            </a:r>
            <a:r>
              <a:rPr lang="en-GB" dirty="0" smtClean="0"/>
              <a:t> synergetic algorithms would use zenith radiances: MSI on Joint Standard Grid</a:t>
            </a:r>
          </a:p>
          <a:p>
            <a:r>
              <a:rPr lang="en-GB" dirty="0" smtClean="0"/>
              <a:t>Radiance normalized such that it equals the albedo over a </a:t>
            </a:r>
            <a:r>
              <a:rPr lang="en-GB" dirty="0" err="1" smtClean="0"/>
              <a:t>Lambertian</a:t>
            </a:r>
            <a:r>
              <a:rPr lang="en-GB" dirty="0" smtClean="0"/>
              <a:t> surface</a:t>
            </a:r>
          </a:p>
          <a:p>
            <a:endParaRPr lang="en-GB" dirty="0" smtClean="0"/>
          </a:p>
          <a:p>
            <a:r>
              <a:rPr lang="en-GB" dirty="0" smtClean="0"/>
              <a:t>Radiances: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Structure in phase function appears too strongly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Overestimate at high optical depths</a:t>
            </a:r>
          </a:p>
          <a:p>
            <a:pPr lvl="1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Fluxes:</a:t>
            </a:r>
          </a:p>
          <a:p>
            <a:pPr lvl="1"/>
            <a:r>
              <a:rPr lang="en-GB" dirty="0" smtClean="0">
                <a:solidFill>
                  <a:srgbClr val="008000"/>
                </a:solidFill>
              </a:rPr>
              <a:t>Good performance at small solar zenith angle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Underestimate at large solar zenith angle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0"/>
          <a:stretch/>
        </p:blipFill>
        <p:spPr>
          <a:xfrm>
            <a:off x="5072906" y="103245"/>
            <a:ext cx="3897790" cy="6240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21091423">
                <a:off x="7941223" y="5504340"/>
                <a:ext cx="780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1423">
                <a:off x="7941223" y="5504340"/>
                <a:ext cx="78079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493" r="-5970"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21377306">
                <a:off x="6112317" y="3694713"/>
                <a:ext cx="860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77306">
                <a:off x="6112317" y="3694713"/>
                <a:ext cx="86094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069" r="-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21299507">
                <a:off x="6496357" y="4162968"/>
                <a:ext cx="732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=31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99507">
                <a:off x="6496357" y="4162968"/>
                <a:ext cx="73270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600" r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21282483">
                <a:off x="6378858" y="4705372"/>
                <a:ext cx="732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82483">
                <a:off x="6378858" y="4705372"/>
                <a:ext cx="73270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600" r="-6400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19904679">
                <a:off x="7209598" y="4674896"/>
                <a:ext cx="780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=3.1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04679">
                <a:off x="7209598" y="4674896"/>
                <a:ext cx="780791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990" r="-6667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20268963">
                <a:off x="7590669" y="5244060"/>
                <a:ext cx="604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68963">
                <a:off x="7590669" y="5244060"/>
                <a:ext cx="604460" cy="276999"/>
              </a:xfrm>
              <a:prstGeom prst="rect">
                <a:avLst/>
              </a:prstGeom>
              <a:blipFill rotWithShape="0">
                <a:blip r:embed="rId8"/>
                <a:stretch>
                  <a:fillRect r="-7273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9249" y="2372862"/>
                <a:ext cx="780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249" y="2372862"/>
                <a:ext cx="78079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125" r="-7031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9579" y="245202"/>
                <a:ext cx="860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579" y="245202"/>
                <a:ext cx="860940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837" r="-5674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12160" y="783558"/>
                <a:ext cx="732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=31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783558"/>
                <a:ext cx="732701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333" r="-750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09866" y="1268760"/>
                <a:ext cx="732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866" y="1268760"/>
                <a:ext cx="732701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333" r="-666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02270" y="1853830"/>
                <a:ext cx="780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=3.1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270" y="1853830"/>
                <a:ext cx="780791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3125" r="-6250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43309" y="2123806"/>
                <a:ext cx="604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309" y="2123806"/>
                <a:ext cx="604460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4040" r="-9091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 bwMode="auto">
          <a:xfrm>
            <a:off x="4716016" y="522201"/>
            <a:ext cx="586788" cy="458527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2551089" y="2622706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FLUXES		  RADIANCES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8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216152" y="107840"/>
            <a:ext cx="3890010" cy="6240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Zenith radiances: FLOTSAM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9" y="1143000"/>
            <a:ext cx="4222012" cy="4953000"/>
          </a:xfrm>
        </p:spPr>
        <p:txBody>
          <a:bodyPr/>
          <a:lstStyle/>
          <a:p>
            <a:r>
              <a:rPr lang="en-GB" dirty="0" err="1"/>
              <a:t>EarthCARE’s</a:t>
            </a:r>
            <a:r>
              <a:rPr lang="en-GB" dirty="0"/>
              <a:t> synergetic algorithms would use zenith radiances: MSI on Joint Standard Grid</a:t>
            </a:r>
          </a:p>
          <a:p>
            <a:r>
              <a:rPr lang="en-GB" dirty="0" smtClean="0"/>
              <a:t>Radiance </a:t>
            </a:r>
            <a:r>
              <a:rPr lang="en-GB" dirty="0"/>
              <a:t>normalized such that it equals the albedo over a </a:t>
            </a:r>
            <a:r>
              <a:rPr lang="en-GB" dirty="0" err="1"/>
              <a:t>Lambertian</a:t>
            </a:r>
            <a:r>
              <a:rPr lang="en-GB" dirty="0"/>
              <a:t> </a:t>
            </a:r>
            <a:r>
              <a:rPr lang="en-GB" dirty="0" smtClean="0"/>
              <a:t>surface</a:t>
            </a:r>
          </a:p>
          <a:p>
            <a:endParaRPr lang="en-GB" dirty="0" smtClean="0"/>
          </a:p>
          <a:p>
            <a:r>
              <a:rPr lang="en-GB" dirty="0" smtClean="0"/>
              <a:t>Radiances:</a:t>
            </a:r>
            <a:endParaRPr lang="en-GB" dirty="0"/>
          </a:p>
          <a:p>
            <a:pPr lvl="1"/>
            <a:r>
              <a:rPr lang="en-GB" dirty="0" smtClean="0">
                <a:solidFill>
                  <a:srgbClr val="008000"/>
                </a:solidFill>
              </a:rPr>
              <a:t>Excellent for solar zenith angles up to </a:t>
            </a:r>
            <a:r>
              <a:rPr lang="en-GB" dirty="0" smtClean="0">
                <a:solidFill>
                  <a:srgbClr val="008000"/>
                </a:solidFill>
              </a:rPr>
              <a:t>75 </a:t>
            </a:r>
            <a:r>
              <a:rPr lang="en-GB" dirty="0" smtClean="0">
                <a:solidFill>
                  <a:srgbClr val="008000"/>
                </a:solidFill>
              </a:rPr>
              <a:t>degrees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Overestimate for large solar zenith angle</a:t>
            </a:r>
          </a:p>
          <a:p>
            <a:pPr lvl="1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Fluxes:</a:t>
            </a:r>
            <a:endParaRPr lang="en-GB" dirty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Overestimate at small solar zenith angle</a:t>
            </a:r>
          </a:p>
          <a:p>
            <a:pPr lvl="1"/>
            <a:r>
              <a:rPr lang="en-GB" dirty="0" smtClean="0">
                <a:solidFill>
                  <a:srgbClr val="008000"/>
                </a:solidFill>
              </a:rPr>
              <a:t>Good at high </a:t>
            </a:r>
            <a:r>
              <a:rPr lang="en-GB" dirty="0">
                <a:solidFill>
                  <a:srgbClr val="008000"/>
                </a:solidFill>
              </a:rPr>
              <a:t>solar zenith angles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21091423">
                <a:off x="7941223" y="5504340"/>
                <a:ext cx="780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1423">
                <a:off x="7941223" y="5504340"/>
                <a:ext cx="78079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493" r="-5970"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21377306">
                <a:off x="6112317" y="3694713"/>
                <a:ext cx="860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77306">
                <a:off x="6112317" y="3694713"/>
                <a:ext cx="86094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069" r="-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21299507">
                <a:off x="6496357" y="4162968"/>
                <a:ext cx="732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=31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99507">
                <a:off x="6496357" y="4162968"/>
                <a:ext cx="73270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600" r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21282483">
                <a:off x="6378858" y="4705372"/>
                <a:ext cx="732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82483">
                <a:off x="6378858" y="4705372"/>
                <a:ext cx="73270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600" r="-6400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9904679">
                <a:off x="7209598" y="4674896"/>
                <a:ext cx="780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=3.1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04679">
                <a:off x="7209598" y="4674896"/>
                <a:ext cx="780791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990" r="-6667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20268963">
                <a:off x="7590669" y="5244060"/>
                <a:ext cx="604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68963">
                <a:off x="7590669" y="5244060"/>
                <a:ext cx="604460" cy="276999"/>
              </a:xfrm>
              <a:prstGeom prst="rect">
                <a:avLst/>
              </a:prstGeom>
              <a:blipFill rotWithShape="0">
                <a:blip r:embed="rId8"/>
                <a:stretch>
                  <a:fillRect r="-7273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19249" y="2372862"/>
                <a:ext cx="780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249" y="2372862"/>
                <a:ext cx="78079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125" r="-7031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49579" y="245202"/>
                <a:ext cx="860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579" y="245202"/>
                <a:ext cx="860940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837" r="-5674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12160" y="783558"/>
                <a:ext cx="732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=31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783558"/>
                <a:ext cx="732701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333" r="-750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09866" y="1268760"/>
                <a:ext cx="732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866" y="1268760"/>
                <a:ext cx="732701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333" r="-666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02270" y="1853830"/>
                <a:ext cx="780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=3.1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270" y="1853830"/>
                <a:ext cx="780791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3125" r="-6250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43309" y="2123806"/>
                <a:ext cx="604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309" y="2123806"/>
                <a:ext cx="604460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4040" r="-9091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 bwMode="auto">
          <a:xfrm>
            <a:off x="4716016" y="522201"/>
            <a:ext cx="586788" cy="458527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551089" y="2622706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FLUXES		  RADIANCES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8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279F"/>
      </a:dk2>
      <a:lt2>
        <a:srgbClr val="919191"/>
      </a:lt2>
      <a:accent1>
        <a:srgbClr val="F95AB7"/>
      </a:accent1>
      <a:accent2>
        <a:srgbClr val="3365FB"/>
      </a:accent2>
      <a:accent3>
        <a:srgbClr val="FFFFFF"/>
      </a:accent3>
      <a:accent4>
        <a:srgbClr val="000000"/>
      </a:accent4>
      <a:accent5>
        <a:srgbClr val="FBB5D8"/>
      </a:accent5>
      <a:accent6>
        <a:srgbClr val="2D5BE3"/>
      </a:accent6>
      <a:hlink>
        <a:srgbClr val="919191"/>
      </a:hlink>
      <a:folHlink>
        <a:srgbClr val="51DC00"/>
      </a:folHlink>
    </a:clrScheme>
    <a:fontScheme name="Microsoft Office 98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10377</TotalTime>
  <Words>849</Words>
  <Application>Microsoft Office PowerPoint</Application>
  <PresentationFormat>On-screen Show (4:3)</PresentationFormat>
  <Paragraphs>181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ＭＳ Ｐゴシック</vt:lpstr>
      <vt:lpstr>Arial</vt:lpstr>
      <vt:lpstr>Arial Black</vt:lpstr>
      <vt:lpstr>Arial Narrow</vt:lpstr>
      <vt:lpstr>Calibri</vt:lpstr>
      <vt:lpstr>Cambria</vt:lpstr>
      <vt:lpstr>Cambria Math</vt:lpstr>
      <vt:lpstr>Lucida Grande</vt:lpstr>
      <vt:lpstr>Lucida Grande CE</vt:lpstr>
      <vt:lpstr>Symbol</vt:lpstr>
      <vt:lpstr>Times</vt:lpstr>
      <vt:lpstr>Wingdings</vt:lpstr>
      <vt:lpstr>Microsoft Office 98</vt:lpstr>
      <vt:lpstr>Towards a fast shortwave radiance forward model for exploiting MSI measurements</vt:lpstr>
      <vt:lpstr>The challenge of modelling shortwave radiances</vt:lpstr>
      <vt:lpstr>The two-stream source function technique (Toon et al. 1989)</vt:lpstr>
      <vt:lpstr>Partitioning the phase function: lobe ∝exp[-2.29 tan(θ)]</vt:lpstr>
      <vt:lpstr>Forward-Lobe Two-Stream rAdiance Model (FLOTSAM)</vt:lpstr>
      <vt:lpstr>Flux profiles: two-stream source function technique</vt:lpstr>
      <vt:lpstr>Flux profiles: FLOTSAM</vt:lpstr>
      <vt:lpstr>Zenith radiances: Two-stream</vt:lpstr>
      <vt:lpstr>Zenith radiances: FLOTSAM</vt:lpstr>
      <vt:lpstr>Full radiance field: Two-stream source function</vt:lpstr>
      <vt:lpstr>Full radiance field: FLOTSAM</vt:lpstr>
      <vt:lpstr>Full radiance field: Rayleigh scattering</vt:lpstr>
      <vt:lpstr>Summary</vt:lpstr>
    </vt:vector>
  </TitlesOfParts>
  <Company>ECMWF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Hogan</dc:creator>
  <cp:lastModifiedBy>Robin Hogan</cp:lastModifiedBy>
  <cp:revision>915</cp:revision>
  <cp:lastPrinted>2010-02-08T14:51:34Z</cp:lastPrinted>
  <dcterms:created xsi:type="dcterms:W3CDTF">2010-03-08T09:17:04Z</dcterms:created>
  <dcterms:modified xsi:type="dcterms:W3CDTF">2016-03-24T11:00:05Z</dcterms:modified>
</cp:coreProperties>
</file>