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7" r:id="rId2"/>
  </p:sldMasterIdLst>
  <p:notesMasterIdLst>
    <p:notesMasterId r:id="rId48"/>
  </p:notesMasterIdLst>
  <p:handoutMasterIdLst>
    <p:handoutMasterId r:id="rId49"/>
  </p:handoutMasterIdLst>
  <p:sldIdLst>
    <p:sldId id="297" r:id="rId3"/>
    <p:sldId id="473" r:id="rId4"/>
    <p:sldId id="469" r:id="rId5"/>
    <p:sldId id="470" r:id="rId6"/>
    <p:sldId id="471" r:id="rId7"/>
    <p:sldId id="472" r:id="rId8"/>
    <p:sldId id="474" r:id="rId9"/>
    <p:sldId id="465" r:id="rId10"/>
    <p:sldId id="466" r:id="rId11"/>
    <p:sldId id="464" r:id="rId12"/>
    <p:sldId id="468" r:id="rId13"/>
    <p:sldId id="448" r:id="rId14"/>
    <p:sldId id="449" r:id="rId15"/>
    <p:sldId id="450" r:id="rId16"/>
    <p:sldId id="451" r:id="rId17"/>
    <p:sldId id="452" r:id="rId18"/>
    <p:sldId id="453" r:id="rId19"/>
    <p:sldId id="454" r:id="rId20"/>
    <p:sldId id="455" r:id="rId21"/>
    <p:sldId id="456" r:id="rId22"/>
    <p:sldId id="423" r:id="rId23"/>
    <p:sldId id="439" r:id="rId24"/>
    <p:sldId id="440" r:id="rId25"/>
    <p:sldId id="441" r:id="rId26"/>
    <p:sldId id="444" r:id="rId27"/>
    <p:sldId id="475" r:id="rId28"/>
    <p:sldId id="476" r:id="rId29"/>
    <p:sldId id="429" r:id="rId30"/>
    <p:sldId id="432" r:id="rId31"/>
    <p:sldId id="445" r:id="rId32"/>
    <p:sldId id="463" r:id="rId33"/>
    <p:sldId id="460" r:id="rId34"/>
    <p:sldId id="459" r:id="rId35"/>
    <p:sldId id="457" r:id="rId36"/>
    <p:sldId id="458" r:id="rId37"/>
    <p:sldId id="461" r:id="rId38"/>
    <p:sldId id="424" r:id="rId39"/>
    <p:sldId id="430" r:id="rId40"/>
    <p:sldId id="431" r:id="rId41"/>
    <p:sldId id="447" r:id="rId42"/>
    <p:sldId id="348" r:id="rId43"/>
    <p:sldId id="446" r:id="rId44"/>
    <p:sldId id="467" r:id="rId45"/>
    <p:sldId id="442" r:id="rId46"/>
    <p:sldId id="443" r:id="rId47"/>
  </p:sldIdLst>
  <p:sldSz cx="9144000" cy="6858000" type="screen4x3"/>
  <p:notesSz cx="6642100" cy="9779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pitchFamily="36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pitchFamily="36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pitchFamily="36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pitchFamily="36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pitchFamily="36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pitchFamily="36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pitchFamily="36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pitchFamily="36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pitchFamily="36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  <a:srgbClr val="0000FF"/>
    <a:srgbClr val="FF7C80"/>
    <a:srgbClr val="FF5050"/>
    <a:srgbClr val="FFCCCC"/>
    <a:srgbClr val="800000"/>
    <a:srgbClr val="009900"/>
    <a:srgbClr val="00FF00"/>
    <a:srgbClr val="33CC33"/>
    <a:srgbClr val="D7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9" autoAdjust="0"/>
    <p:restoredTop sz="96449" autoAdjust="0"/>
  </p:normalViewPr>
  <p:slideViewPr>
    <p:cSldViewPr snapToObjects="1" showGuides="1">
      <p:cViewPr varScale="1">
        <p:scale>
          <a:sx n="102" d="100"/>
          <a:sy n="102" d="100"/>
        </p:scale>
        <p:origin x="102" y="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1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81" d="100"/>
          <a:sy n="81" d="100"/>
        </p:scale>
        <p:origin x="306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2928938" y="9318625"/>
            <a:ext cx="784225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312" tIns="44450" rIns="87312" bIns="44450">
            <a:spAutoFit/>
          </a:bodyPr>
          <a:lstStyle/>
          <a:p>
            <a:pPr algn="ctr" defTabSz="868363" eaLnBrk="0" hangingPunct="0">
              <a:lnSpc>
                <a:spcPct val="90000"/>
              </a:lnSpc>
            </a:pPr>
            <a:r>
              <a:rPr lang="en-GB" sz="1200" b="0"/>
              <a:t>Page </a:t>
            </a:r>
            <a:fld id="{DC0682B9-FCC7-4DE0-892B-5220646C1B27}" type="slidenum">
              <a:rPr lang="en-GB" sz="1200" b="0"/>
              <a:pPr algn="ctr" defTabSz="868363" eaLnBrk="0" hangingPunct="0">
                <a:lnSpc>
                  <a:spcPct val="90000"/>
                </a:lnSpc>
              </a:pPr>
              <a:t>‹#›</a:t>
            </a:fld>
            <a:endParaRPr lang="en-GB" sz="1200" b="0"/>
          </a:p>
        </p:txBody>
      </p:sp>
    </p:spTree>
    <p:extLst>
      <p:ext uri="{BB962C8B-B14F-4D97-AF65-F5344CB8AC3E}">
        <p14:creationId xmlns:p14="http://schemas.microsoft.com/office/powerpoint/2010/main" val="4970000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2928938" y="9318625"/>
            <a:ext cx="784225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312" tIns="44450" rIns="87312" bIns="44450">
            <a:spAutoFit/>
          </a:bodyPr>
          <a:lstStyle/>
          <a:p>
            <a:pPr algn="ctr" defTabSz="868363" eaLnBrk="0" hangingPunct="0">
              <a:lnSpc>
                <a:spcPct val="90000"/>
              </a:lnSpc>
            </a:pPr>
            <a:r>
              <a:rPr lang="en-GB" sz="1200" b="0"/>
              <a:t>Page </a:t>
            </a:r>
            <a:fld id="{A5D04323-F2C6-41B1-A200-4D0DAFA062C1}" type="slidenum">
              <a:rPr lang="en-GB" sz="1200" b="0"/>
              <a:pPr algn="ctr" defTabSz="868363" eaLnBrk="0" hangingPunct="0">
                <a:lnSpc>
                  <a:spcPct val="90000"/>
                </a:lnSpc>
              </a:pPr>
              <a:t>‹#›</a:t>
            </a:fld>
            <a:endParaRPr lang="en-GB" sz="1200" b="0"/>
          </a:p>
        </p:txBody>
      </p:sp>
      <p:sp>
        <p:nvSpPr>
          <p:cNvPr id="5123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36638" y="852488"/>
            <a:ext cx="4568825" cy="34258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06450" y="46482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Body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54665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9" charset="-128"/>
        <a:cs typeface="ＭＳ Ｐゴシック" pitchFamily="39" charset="-128"/>
      </a:defRPr>
    </a:lvl1pPr>
    <a:lvl2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3062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 noChangeShapeType="1"/>
          </p:cNvCxnSpPr>
          <p:nvPr userDrawn="1"/>
        </p:nvCxnSpPr>
        <p:spPr bwMode="auto">
          <a:xfrm>
            <a:off x="211138" y="762000"/>
            <a:ext cx="8726487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44488" y="114300"/>
            <a:ext cx="8429625" cy="647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 noChangeArrowheads="1"/>
          </p:cNvSpPr>
          <p:nvPr>
            <p:ph idx="1"/>
          </p:nvPr>
        </p:nvSpPr>
        <p:spPr bwMode="auto">
          <a:xfrm>
            <a:off x="344488" y="1143000"/>
            <a:ext cx="8447087" cy="495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8" indent="-268288">
              <a:lnSpc>
                <a:spcPts val="2400"/>
              </a:lnSpc>
              <a:spcAft>
                <a:spcPts val="300"/>
              </a:spcAft>
              <a:buClr>
                <a:srgbClr val="3366FF"/>
              </a:buClr>
              <a:buSzPct val="110000"/>
              <a:buFont typeface="Lucida Grande CE"/>
              <a:buChar char="●"/>
              <a:defRPr sz="2000" b="0">
                <a:solidFill>
                  <a:schemeClr val="tx1"/>
                </a:solidFill>
              </a:defRPr>
            </a:lvl1pPr>
            <a:lvl2pPr marL="536575" indent="-268288">
              <a:lnSpc>
                <a:spcPts val="2400"/>
              </a:lnSpc>
              <a:spcAft>
                <a:spcPts val="300"/>
              </a:spcAft>
              <a:buClr>
                <a:srgbClr val="0000FF"/>
              </a:buClr>
              <a:buFont typeface="Lucida Grande"/>
              <a:buChar char="–"/>
              <a:defRPr sz="1600" b="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806450" indent="-269875">
              <a:lnSpc>
                <a:spcPts val="2400"/>
              </a:lnSpc>
              <a:spcAft>
                <a:spcPts val="600"/>
              </a:spcAft>
              <a:buClr>
                <a:schemeClr val="tx1"/>
              </a:buClr>
              <a:buFont typeface="Lucida Grande"/>
              <a:buChar char="●"/>
              <a:defRPr sz="1600" b="0">
                <a:solidFill>
                  <a:schemeClr val="tx1"/>
                </a:solidFill>
                <a:latin typeface="Arial Narrow" panose="020B0606020202030204" pitchFamily="34" charset="0"/>
              </a:defRPr>
            </a:lvl3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62693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645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 noChangeShapeType="1"/>
          </p:cNvCxnSpPr>
          <p:nvPr userDrawn="1"/>
        </p:nvCxnSpPr>
        <p:spPr bwMode="auto">
          <a:xfrm>
            <a:off x="211138" y="762000"/>
            <a:ext cx="8726487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44488" y="114300"/>
            <a:ext cx="8429625" cy="647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 noChangeArrowheads="1"/>
          </p:cNvSpPr>
          <p:nvPr>
            <p:ph idx="1"/>
          </p:nvPr>
        </p:nvSpPr>
        <p:spPr bwMode="auto">
          <a:xfrm>
            <a:off x="344488" y="1143000"/>
            <a:ext cx="8447087" cy="495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8" indent="-268288">
              <a:lnSpc>
                <a:spcPts val="2400"/>
              </a:lnSpc>
              <a:spcAft>
                <a:spcPts val="600"/>
              </a:spcAft>
              <a:buClr>
                <a:srgbClr val="3366FF"/>
              </a:buClr>
              <a:buSzPct val="110000"/>
              <a:buFont typeface="Lucida Grande CE"/>
              <a:buChar char="●"/>
              <a:defRPr sz="2000" b="0">
                <a:solidFill>
                  <a:schemeClr val="tx1"/>
                </a:solidFill>
              </a:defRPr>
            </a:lvl1pPr>
            <a:lvl2pPr marL="536575" indent="-268288">
              <a:lnSpc>
                <a:spcPts val="2400"/>
              </a:lnSpc>
              <a:spcAft>
                <a:spcPts val="600"/>
              </a:spcAft>
              <a:buClr>
                <a:srgbClr val="0000FF"/>
              </a:buClr>
              <a:buFont typeface="Lucida Grande"/>
              <a:buChar char="–"/>
              <a:defRPr sz="2000" b="0">
                <a:solidFill>
                  <a:schemeClr val="tx1"/>
                </a:solidFill>
              </a:defRPr>
            </a:lvl2pPr>
            <a:lvl3pPr marL="806450" indent="-269875">
              <a:lnSpc>
                <a:spcPts val="2400"/>
              </a:lnSpc>
              <a:spcAft>
                <a:spcPts val="600"/>
              </a:spcAft>
              <a:buClr>
                <a:schemeClr val="tx1"/>
              </a:buClr>
              <a:buFont typeface="Lucida Grande"/>
              <a:buChar char="●"/>
              <a:defRPr sz="2000" b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75741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439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sky-backdrop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97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AutoShape 3"/>
          <p:cNvSpPr>
            <a:spLocks noChangeArrowheads="1"/>
          </p:cNvSpPr>
          <p:nvPr/>
        </p:nvSpPr>
        <p:spPr bwMode="auto">
          <a:xfrm>
            <a:off x="211138" y="6367463"/>
            <a:ext cx="6583362" cy="268287"/>
          </a:xfrm>
          <a:prstGeom prst="parallelogram">
            <a:avLst>
              <a:gd name="adj" fmla="val 47600"/>
            </a:avLst>
          </a:prstGeom>
          <a:solidFill>
            <a:srgbClr val="1F369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ea typeface="+mn-ea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44488" y="114300"/>
            <a:ext cx="84296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515938" y="6351588"/>
            <a:ext cx="6144294" cy="274434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2689225" algn="l"/>
              </a:tabLst>
            </a:pPr>
            <a:r>
              <a:rPr lang="en-GB" sz="1200" b="0" dirty="0" smtClean="0">
                <a:solidFill>
                  <a:srgbClr val="FFFFFF"/>
                </a:solidFill>
                <a:latin typeface="Calibri" pitchFamily="36" charset="0"/>
              </a:rPr>
              <a:t>Slide </a:t>
            </a:r>
            <a:fld id="{A3574E8F-E847-4A12-92EF-D28CD44F7559}" type="slidenum">
              <a:rPr lang="en-GB" sz="1200" b="0" smtClean="0">
                <a:solidFill>
                  <a:srgbClr val="FFFFFF"/>
                </a:solidFill>
                <a:latin typeface="Calibri" pitchFamily="36" charset="0"/>
              </a:rPr>
              <a:pPr eaLnBrk="0" hangingPunct="0">
                <a:tabLst>
                  <a:tab pos="2689225" algn="l"/>
                </a:tabLst>
              </a:pPr>
              <a:t>‹#›</a:t>
            </a:fld>
            <a:r>
              <a:rPr lang="en-GB" sz="1200" b="0" baseline="0" dirty="0">
                <a:solidFill>
                  <a:srgbClr val="FFFFFF"/>
                </a:solidFill>
                <a:latin typeface="Calibri" pitchFamily="36" charset="0"/>
              </a:rPr>
              <a:t> </a:t>
            </a:r>
            <a:r>
              <a:rPr lang="en-GB" sz="1200" b="0" baseline="0" dirty="0" smtClean="0">
                <a:solidFill>
                  <a:srgbClr val="FFFFFF"/>
                </a:solidFill>
                <a:latin typeface="Calibri" pitchFamily="36" charset="0"/>
              </a:rPr>
              <a:t>           Robin Hogan, Seminar at Imperial College London, January 2016            </a:t>
            </a:r>
            <a:r>
              <a:rPr lang="en-GB" sz="1200" b="0" dirty="0" smtClean="0">
                <a:solidFill>
                  <a:srgbClr val="FFFFFF"/>
                </a:solidFill>
                <a:latin typeface="Calibri" pitchFamily="36" charset="0"/>
              </a:rPr>
              <a:t>©ECMWF</a:t>
            </a:r>
            <a:endParaRPr lang="en-GB" sz="1200" b="0" dirty="0">
              <a:solidFill>
                <a:srgbClr val="FFFFFF"/>
              </a:solidFill>
              <a:latin typeface="Calibri" pitchFamily="36" charset="0"/>
            </a:endParaRPr>
          </a:p>
        </p:txBody>
      </p:sp>
      <p:pic>
        <p:nvPicPr>
          <p:cNvPr id="2" name="Picture 9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6319838"/>
            <a:ext cx="18954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1F3692"/>
          </a:solidFill>
          <a:latin typeface="Calibri"/>
          <a:ea typeface="ＭＳ Ｐゴシック" pitchFamily="39" charset="-128"/>
          <a:cs typeface="ＭＳ Ｐゴシック" pitchFamily="39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1F3692"/>
          </a:solidFill>
          <a:latin typeface="Calibri" pitchFamily="39" charset="0"/>
          <a:ea typeface="ＭＳ Ｐゴシック" pitchFamily="39" charset="-128"/>
          <a:cs typeface="ＭＳ Ｐゴシック" pitchFamily="39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1F3692"/>
          </a:solidFill>
          <a:latin typeface="Calibri" pitchFamily="39" charset="0"/>
          <a:ea typeface="ＭＳ Ｐゴシック" pitchFamily="39" charset="-128"/>
          <a:cs typeface="ＭＳ Ｐゴシック" pitchFamily="39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1F3692"/>
          </a:solidFill>
          <a:latin typeface="Calibri" pitchFamily="39" charset="0"/>
          <a:ea typeface="ＭＳ Ｐゴシック" pitchFamily="39" charset="-128"/>
          <a:cs typeface="ＭＳ Ｐゴシック" pitchFamily="39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1F3692"/>
          </a:solidFill>
          <a:latin typeface="Calibri" pitchFamily="39" charset="0"/>
          <a:ea typeface="ＭＳ Ｐゴシック" pitchFamily="39" charset="-128"/>
          <a:cs typeface="ＭＳ Ｐゴシック" pitchFamily="39" charset="-128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279F"/>
          </a:solidFill>
          <a:latin typeface="Arial Black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279F"/>
          </a:solidFill>
          <a:latin typeface="Arial Black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279F"/>
          </a:solidFill>
          <a:latin typeface="Arial Black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279F"/>
          </a:solidFill>
          <a:latin typeface="Arial Black" charset="0"/>
        </a:defRPr>
      </a:lvl9pPr>
    </p:titleStyle>
    <p:bodyStyle>
      <a:lvl1pPr marL="268288" indent="-268288" algn="l" rtl="0" eaLnBrk="0" fontAlgn="base" hangingPunct="0">
        <a:lnSpc>
          <a:spcPts val="2400"/>
        </a:lnSpc>
        <a:spcBef>
          <a:spcPct val="0"/>
        </a:spcBef>
        <a:spcAft>
          <a:spcPts val="600"/>
        </a:spcAft>
        <a:buClr>
          <a:srgbClr val="3366FF"/>
        </a:buClr>
        <a:buSzPct val="90000"/>
        <a:buFont typeface="Wingdings" pitchFamily="36" charset="2"/>
        <a:buChar char=""/>
        <a:defRPr sz="2000">
          <a:solidFill>
            <a:schemeClr val="tx1"/>
          </a:solidFill>
          <a:latin typeface="Calibri"/>
          <a:ea typeface="ＭＳ Ｐゴシック" pitchFamily="39" charset="-128"/>
          <a:cs typeface="ＭＳ Ｐゴシック" pitchFamily="39" charset="-128"/>
        </a:defRPr>
      </a:lvl1pPr>
      <a:lvl2pPr marL="539750" indent="-269875" algn="l" rtl="0" eaLnBrk="0" fontAlgn="base" hangingPunct="0">
        <a:lnSpc>
          <a:spcPts val="2400"/>
        </a:lnSpc>
        <a:spcBef>
          <a:spcPct val="0"/>
        </a:spcBef>
        <a:spcAft>
          <a:spcPts val="600"/>
        </a:spcAft>
        <a:buClr>
          <a:srgbClr val="1F3692"/>
        </a:buClr>
        <a:buSzPct val="100000"/>
        <a:buFont typeface="Lucida Grande CE" pitchFamily="36" charset="-18"/>
        <a:buChar char="–"/>
        <a:defRPr sz="2000">
          <a:solidFill>
            <a:schemeClr val="tx1"/>
          </a:solidFill>
          <a:latin typeface="Calibri"/>
          <a:ea typeface="ＭＳ Ｐゴシック" charset="-128"/>
        </a:defRPr>
      </a:lvl2pPr>
      <a:lvl3pPr marL="806450" indent="-269875" algn="l" rtl="0" eaLnBrk="0" fontAlgn="base" hangingPunct="0">
        <a:lnSpc>
          <a:spcPts val="2400"/>
        </a:lnSpc>
        <a:spcBef>
          <a:spcPct val="0"/>
        </a:spcBef>
        <a:spcAft>
          <a:spcPts val="600"/>
        </a:spcAft>
        <a:buChar char="•"/>
        <a:defRPr sz="2000">
          <a:solidFill>
            <a:schemeClr val="tx1"/>
          </a:solidFill>
          <a:latin typeface="Calibri"/>
          <a:ea typeface="ＭＳ Ｐゴシック" charset="-128"/>
        </a:defRPr>
      </a:lvl3pPr>
      <a:lvl4pPr marL="1581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 charset="0"/>
          <a:ea typeface="ＭＳ Ｐゴシック" charset="-128"/>
        </a:defRPr>
      </a:lvl4pPr>
      <a:lvl5pPr marL="20002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5pPr>
      <a:lvl6pPr marL="24574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6pPr>
      <a:lvl7pPr marL="29146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7pPr>
      <a:lvl8pPr marL="33718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8pPr>
      <a:lvl9pPr marL="38290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sky-backdrop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97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AutoShape 3"/>
          <p:cNvSpPr>
            <a:spLocks noChangeArrowheads="1"/>
          </p:cNvSpPr>
          <p:nvPr/>
        </p:nvSpPr>
        <p:spPr bwMode="auto">
          <a:xfrm>
            <a:off x="211138" y="6367463"/>
            <a:ext cx="6583362" cy="268287"/>
          </a:xfrm>
          <a:prstGeom prst="parallelogram">
            <a:avLst>
              <a:gd name="adj" fmla="val 47600"/>
            </a:avLst>
          </a:prstGeom>
          <a:solidFill>
            <a:srgbClr val="1F369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44488" y="114300"/>
            <a:ext cx="84296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515938" y="6351588"/>
            <a:ext cx="6144294" cy="274434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2689225" algn="l"/>
              </a:tabLst>
            </a:pPr>
            <a:r>
              <a:rPr lang="en-GB" sz="1200" b="0" dirty="0">
                <a:solidFill>
                  <a:srgbClr val="FFFFFF"/>
                </a:solidFill>
                <a:latin typeface="Calibri" pitchFamily="36" charset="0"/>
              </a:rPr>
              <a:t>Slide </a:t>
            </a:r>
            <a:fld id="{A3574E8F-E847-4A12-92EF-D28CD44F7559}" type="slidenum">
              <a:rPr lang="en-GB" sz="1200" b="0" smtClean="0">
                <a:solidFill>
                  <a:srgbClr val="FFFFFF"/>
                </a:solidFill>
                <a:latin typeface="Calibri" pitchFamily="36" charset="0"/>
              </a:rPr>
              <a:pPr eaLnBrk="0" hangingPunct="0">
                <a:tabLst>
                  <a:tab pos="2689225" algn="l"/>
                </a:tabLst>
              </a:pPr>
              <a:t>‹#›</a:t>
            </a:fld>
            <a:r>
              <a:rPr lang="en-GB" sz="1200" b="0" dirty="0">
                <a:solidFill>
                  <a:srgbClr val="FFFFFF"/>
                </a:solidFill>
                <a:latin typeface="Calibri" pitchFamily="36" charset="0"/>
              </a:rPr>
              <a:t> </a:t>
            </a:r>
            <a:r>
              <a:rPr lang="en-GB" sz="1200" b="0" dirty="0" smtClean="0">
                <a:solidFill>
                  <a:srgbClr val="FFFFFF"/>
                </a:solidFill>
                <a:latin typeface="Calibri" pitchFamily="36" charset="0"/>
              </a:rPr>
              <a:t>                                               PA section talk January 2015           	                   ©ECMWF</a:t>
            </a:r>
            <a:endParaRPr lang="en-GB" sz="1200" b="0" dirty="0">
              <a:solidFill>
                <a:srgbClr val="FFFFFF"/>
              </a:solidFill>
              <a:latin typeface="Calibri" pitchFamily="36" charset="0"/>
            </a:endParaRPr>
          </a:p>
        </p:txBody>
      </p:sp>
      <p:pic>
        <p:nvPicPr>
          <p:cNvPr id="2" name="Picture 9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6319838"/>
            <a:ext cx="18954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878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1F3692"/>
          </a:solidFill>
          <a:latin typeface="Calibri"/>
          <a:ea typeface="ＭＳ Ｐゴシック" pitchFamily="39" charset="-128"/>
          <a:cs typeface="ＭＳ Ｐゴシック" pitchFamily="39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1F3692"/>
          </a:solidFill>
          <a:latin typeface="Calibri" pitchFamily="39" charset="0"/>
          <a:ea typeface="ＭＳ Ｐゴシック" pitchFamily="39" charset="-128"/>
          <a:cs typeface="ＭＳ Ｐゴシック" pitchFamily="39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1F3692"/>
          </a:solidFill>
          <a:latin typeface="Calibri" pitchFamily="39" charset="0"/>
          <a:ea typeface="ＭＳ Ｐゴシック" pitchFamily="39" charset="-128"/>
          <a:cs typeface="ＭＳ Ｐゴシック" pitchFamily="39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1F3692"/>
          </a:solidFill>
          <a:latin typeface="Calibri" pitchFamily="39" charset="0"/>
          <a:ea typeface="ＭＳ Ｐゴシック" pitchFamily="39" charset="-128"/>
          <a:cs typeface="ＭＳ Ｐゴシック" pitchFamily="39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1F3692"/>
          </a:solidFill>
          <a:latin typeface="Calibri" pitchFamily="39" charset="0"/>
          <a:ea typeface="ＭＳ Ｐゴシック" pitchFamily="39" charset="-128"/>
          <a:cs typeface="ＭＳ Ｐゴシック" pitchFamily="39" charset="-128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279F"/>
          </a:solidFill>
          <a:latin typeface="Arial Black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279F"/>
          </a:solidFill>
          <a:latin typeface="Arial Black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279F"/>
          </a:solidFill>
          <a:latin typeface="Arial Black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279F"/>
          </a:solidFill>
          <a:latin typeface="Arial Black" charset="0"/>
        </a:defRPr>
      </a:lvl9pPr>
    </p:titleStyle>
    <p:bodyStyle>
      <a:lvl1pPr marL="268288" indent="-268288" algn="l" rtl="0" eaLnBrk="0" fontAlgn="base" hangingPunct="0">
        <a:lnSpc>
          <a:spcPts val="2400"/>
        </a:lnSpc>
        <a:spcBef>
          <a:spcPct val="0"/>
        </a:spcBef>
        <a:spcAft>
          <a:spcPts val="600"/>
        </a:spcAft>
        <a:buClr>
          <a:srgbClr val="3366FF"/>
        </a:buClr>
        <a:buSzPct val="90000"/>
        <a:buFont typeface="Wingdings" pitchFamily="36" charset="2"/>
        <a:buChar char=""/>
        <a:defRPr sz="2000">
          <a:solidFill>
            <a:schemeClr val="tx1"/>
          </a:solidFill>
          <a:latin typeface="Calibri"/>
          <a:ea typeface="ＭＳ Ｐゴシック" pitchFamily="39" charset="-128"/>
          <a:cs typeface="ＭＳ Ｐゴシック" pitchFamily="39" charset="-128"/>
        </a:defRPr>
      </a:lvl1pPr>
      <a:lvl2pPr marL="539750" indent="-269875" algn="l" rtl="0" eaLnBrk="0" fontAlgn="base" hangingPunct="0">
        <a:lnSpc>
          <a:spcPts val="2400"/>
        </a:lnSpc>
        <a:spcBef>
          <a:spcPct val="0"/>
        </a:spcBef>
        <a:spcAft>
          <a:spcPts val="600"/>
        </a:spcAft>
        <a:buClr>
          <a:srgbClr val="1F3692"/>
        </a:buClr>
        <a:buSzPct val="100000"/>
        <a:buFont typeface="Lucida Grande CE" pitchFamily="36" charset="-18"/>
        <a:buChar char="–"/>
        <a:defRPr sz="2000">
          <a:solidFill>
            <a:schemeClr val="tx1"/>
          </a:solidFill>
          <a:latin typeface="Calibri"/>
          <a:ea typeface="ＭＳ Ｐゴシック" charset="-128"/>
        </a:defRPr>
      </a:lvl2pPr>
      <a:lvl3pPr marL="806450" indent="-269875" algn="l" rtl="0" eaLnBrk="0" fontAlgn="base" hangingPunct="0">
        <a:lnSpc>
          <a:spcPts val="2400"/>
        </a:lnSpc>
        <a:spcBef>
          <a:spcPct val="0"/>
        </a:spcBef>
        <a:spcAft>
          <a:spcPts val="600"/>
        </a:spcAft>
        <a:buChar char="•"/>
        <a:defRPr sz="2000">
          <a:solidFill>
            <a:schemeClr val="tx1"/>
          </a:solidFill>
          <a:latin typeface="Calibri"/>
          <a:ea typeface="ＭＳ Ｐゴシック" charset="-128"/>
        </a:defRPr>
      </a:lvl3pPr>
      <a:lvl4pPr marL="1581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 charset="0"/>
          <a:ea typeface="ＭＳ Ｐゴシック" charset="-128"/>
        </a:defRPr>
      </a:lvl4pPr>
      <a:lvl5pPr marL="20002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5pPr>
      <a:lvl6pPr marL="24574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6pPr>
      <a:lvl7pPr marL="29146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7pPr>
      <a:lvl8pPr marL="33718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8pPr>
      <a:lvl9pPr marL="38290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image" Target="../media/image5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4.wmf"/><Relationship Id="rId4" Type="http://schemas.openxmlformats.org/officeDocument/2006/relationships/image" Target="../media/image6.jpeg"/><Relationship Id="rId9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10.gif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en-GB" dirty="0"/>
              <a:t> What is the impact of 3D cloud radiative effects on weather and climate?</a:t>
            </a:r>
            <a:endParaRPr lang="en-GB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4056" y="2636912"/>
            <a:ext cx="6543936" cy="3240360"/>
          </a:xfrm>
        </p:spPr>
        <p:txBody>
          <a:bodyPr/>
          <a:lstStyle/>
          <a:p>
            <a:r>
              <a:rPr lang="en-GB" sz="3200" dirty="0" smtClean="0"/>
              <a:t>Robin Hogan</a:t>
            </a:r>
          </a:p>
          <a:p>
            <a:r>
              <a:rPr lang="en-GB" sz="2000" dirty="0" smtClean="0"/>
              <a:t>ECMWF and the University of Reading</a:t>
            </a:r>
          </a:p>
          <a:p>
            <a:endParaRPr lang="en-GB" sz="2800" dirty="0"/>
          </a:p>
          <a:p>
            <a:r>
              <a:rPr lang="en-GB" sz="2000" i="1" u="sng" dirty="0" smtClean="0"/>
              <a:t>Contributions from</a:t>
            </a:r>
          </a:p>
          <a:p>
            <a:r>
              <a:rPr lang="en-GB" sz="2000" i="1" dirty="0" smtClean="0"/>
              <a:t>Sophia </a:t>
            </a:r>
            <a:r>
              <a:rPr lang="en-GB" sz="2000" i="1" dirty="0" err="1" smtClean="0"/>
              <a:t>Schäfer</a:t>
            </a:r>
            <a:r>
              <a:rPr lang="en-GB" sz="2000" i="1" dirty="0" smtClean="0"/>
              <a:t> and Christine Chiu (University of Reading, UK)</a:t>
            </a:r>
          </a:p>
          <a:p>
            <a:r>
              <a:rPr lang="en-GB" sz="2000" i="1" dirty="0" err="1" smtClean="0"/>
              <a:t>Carolin</a:t>
            </a:r>
            <a:r>
              <a:rPr lang="en-GB" sz="2000" i="1" dirty="0" smtClean="0"/>
              <a:t> Klinger and Bernhard Mayer (LMU, Germany)</a:t>
            </a:r>
          </a:p>
          <a:p>
            <a:r>
              <a:rPr lang="en-GB" sz="2000" i="1" dirty="0" err="1" smtClean="0"/>
              <a:t>Maike</a:t>
            </a:r>
            <a:r>
              <a:rPr lang="en-GB" sz="2000" i="1" dirty="0" smtClean="0"/>
              <a:t> </a:t>
            </a:r>
            <a:r>
              <a:rPr lang="en-GB" sz="2000" i="1" dirty="0" err="1" smtClean="0"/>
              <a:t>Ahlgrimm</a:t>
            </a:r>
            <a:r>
              <a:rPr lang="en-GB" sz="2000" i="1" dirty="0" smtClean="0"/>
              <a:t>, </a:t>
            </a:r>
            <a:r>
              <a:rPr lang="en-GB" sz="2000" i="1" dirty="0" err="1" smtClean="0"/>
              <a:t>Alessio</a:t>
            </a:r>
            <a:r>
              <a:rPr lang="en-GB" sz="2000" i="1" dirty="0" smtClean="0"/>
              <a:t> </a:t>
            </a:r>
            <a:r>
              <a:rPr lang="en-GB" sz="2000" i="1" dirty="0" err="1" smtClean="0"/>
              <a:t>Bozzo</a:t>
            </a:r>
            <a:r>
              <a:rPr lang="en-GB" sz="2000" i="1" dirty="0" smtClean="0"/>
              <a:t> and Shoji </a:t>
            </a:r>
            <a:r>
              <a:rPr lang="en-GB" sz="2000" i="1" dirty="0" err="1" smtClean="0"/>
              <a:t>Hirahara</a:t>
            </a:r>
            <a:r>
              <a:rPr lang="en-GB" sz="2000" i="1" dirty="0" smtClean="0"/>
              <a:t> (ECMWF)</a:t>
            </a:r>
          </a:p>
          <a:p>
            <a:r>
              <a:rPr lang="en-GB" sz="2000" i="1" dirty="0" smtClean="0"/>
              <a:t>Mike Jensen (BNL, USA)</a:t>
            </a:r>
          </a:p>
          <a:p>
            <a:endParaRPr lang="en-GB" i="1" dirty="0" smtClean="0"/>
          </a:p>
        </p:txBody>
      </p:sp>
    </p:spTree>
    <p:extLst>
      <p:ext uri="{BB962C8B-B14F-4D97-AF65-F5344CB8AC3E}">
        <p14:creationId xmlns:p14="http://schemas.microsoft.com/office/powerpoint/2010/main" val="68603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reliable are cloud radiative effects in climate models?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27" y="830370"/>
            <a:ext cx="3356799" cy="439883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261" y="836712"/>
            <a:ext cx="5339986" cy="4320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8186" t="91073" r="19474"/>
          <a:stretch/>
        </p:blipFill>
        <p:spPr>
          <a:xfrm>
            <a:off x="3848128" y="4725144"/>
            <a:ext cx="5044352" cy="584448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idx="4294967295"/>
          </p:nvPr>
        </p:nvSpPr>
        <p:spPr>
          <a:xfrm>
            <a:off x="251520" y="5229200"/>
            <a:ext cx="3483841" cy="879393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Some outliers but global agreement is reasonable</a:t>
            </a:r>
          </a:p>
          <a:p>
            <a:r>
              <a:rPr lang="en-GB" i="1" dirty="0"/>
              <a:t>Data from Wang et al. (2014</a:t>
            </a:r>
            <a:r>
              <a:rPr lang="en-GB" i="1" dirty="0" smtClean="0"/>
              <a:t>)</a:t>
            </a:r>
            <a:endParaRPr lang="en-GB" i="1" dirty="0"/>
          </a:p>
        </p:txBody>
      </p:sp>
      <p:sp>
        <p:nvSpPr>
          <p:cNvPr id="8" name="Text Placeholder 6"/>
          <p:cNvSpPr txBox="1">
            <a:spLocks/>
          </p:cNvSpPr>
          <p:nvPr/>
        </p:nvSpPr>
        <p:spPr>
          <a:xfrm>
            <a:off x="3918228" y="5304277"/>
            <a:ext cx="4974252" cy="879393"/>
          </a:xfrm>
          <a:prstGeom prst="rect">
            <a:avLst/>
          </a:prstGeom>
        </p:spPr>
        <p:txBody>
          <a:bodyPr/>
          <a:lstStyle>
            <a:lvl1pPr marL="268288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defRPr sz="2000">
                <a:solidFill>
                  <a:schemeClr val="tx1"/>
                </a:solidFill>
                <a:latin typeface="Calibri"/>
                <a:ea typeface="ＭＳ Ｐゴシック" pitchFamily="39" charset="-128"/>
                <a:cs typeface="ＭＳ Ｐゴシック" pitchFamily="39" charset="-128"/>
              </a:defRPr>
            </a:lvl1pPr>
            <a:lvl2pPr marL="539750" indent="-2698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1F3692"/>
              </a:buClr>
              <a:buSzPct val="100000"/>
              <a:buFont typeface="Lucida Grande CE" pitchFamily="36" charset="-18"/>
              <a:buChar char="–"/>
              <a:defRPr sz="2000">
                <a:solidFill>
                  <a:schemeClr val="tx1"/>
                </a:solidFill>
                <a:latin typeface="Calibri"/>
                <a:ea typeface="ＭＳ Ｐゴシック" charset="-128"/>
              </a:defRPr>
            </a:lvl2pPr>
            <a:lvl3pPr marL="806450" indent="-2698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Calibri"/>
                <a:ea typeface="ＭＳ Ｐゴシック" charset="-128"/>
              </a:defRPr>
            </a:lvl3pPr>
            <a:lvl4pPr marL="1581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00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4574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14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371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29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GB" b="0" kern="0" dirty="0" smtClean="0"/>
              <a:t>Massive differences in cloud water content </a:t>
            </a:r>
          </a:p>
          <a:p>
            <a:r>
              <a:rPr lang="en-GB" b="0" i="1" kern="0" dirty="0" smtClean="0"/>
              <a:t>Lauer and Hamilton (2013)</a:t>
            </a:r>
            <a:endParaRPr lang="en-GB" b="0" i="1" kern="0" dirty="0"/>
          </a:p>
        </p:txBody>
      </p:sp>
    </p:spTree>
    <p:extLst>
      <p:ext uri="{BB962C8B-B14F-4D97-AF65-F5344CB8AC3E}">
        <p14:creationId xmlns:p14="http://schemas.microsoft.com/office/powerpoint/2010/main" val="191085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is it difficult to represent clouds in radiation schemes?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Model provides water content and cloud fraction to the radiation scheme</a:t>
            </a:r>
          </a:p>
          <a:p>
            <a:pPr lvl="1"/>
            <a:r>
              <a:rPr lang="en-GB" dirty="0" smtClean="0"/>
              <a:t>Lots of reasons why these are not right but not the subject of this talk</a:t>
            </a:r>
          </a:p>
          <a:p>
            <a:r>
              <a:rPr lang="en-GB" dirty="0" smtClean="0"/>
              <a:t>Additional </a:t>
            </a:r>
            <a:r>
              <a:rPr lang="en-GB" dirty="0"/>
              <a:t>e</a:t>
            </a:r>
            <a:r>
              <a:rPr lang="en-GB" dirty="0" smtClean="0"/>
              <a:t>rrors in fluxes possible due to uncertain:</a:t>
            </a:r>
          </a:p>
          <a:p>
            <a:pPr lvl="1"/>
            <a:r>
              <a:rPr lang="en-GB" dirty="0" smtClean="0"/>
              <a:t>Effective </a:t>
            </a:r>
            <a:r>
              <a:rPr lang="en-GB" dirty="0" smtClean="0"/>
              <a:t>radius</a:t>
            </a:r>
          </a:p>
          <a:p>
            <a:pPr lvl="1"/>
            <a:r>
              <a:rPr lang="en-GB" dirty="0" smtClean="0"/>
              <a:t>Ice particle shape and scattering properties</a:t>
            </a:r>
            <a:endParaRPr lang="en-GB" dirty="0" smtClean="0"/>
          </a:p>
          <a:p>
            <a:pPr lvl="1"/>
            <a:r>
              <a:rPr lang="en-GB" dirty="0" smtClean="0"/>
              <a:t>Cloud overlap</a:t>
            </a:r>
          </a:p>
          <a:p>
            <a:pPr lvl="1"/>
            <a:r>
              <a:rPr lang="en-GB" dirty="0" smtClean="0"/>
              <a:t>Cloud horizontal inhomogeneity</a:t>
            </a:r>
          </a:p>
          <a:p>
            <a:pPr lvl="1"/>
            <a:r>
              <a:rPr lang="en-GB" dirty="0" smtClean="0"/>
              <a:t>Not representing </a:t>
            </a:r>
            <a:r>
              <a:rPr lang="en-GB" dirty="0" err="1" smtClean="0"/>
              <a:t>longwave</a:t>
            </a:r>
            <a:r>
              <a:rPr lang="en-GB" dirty="0" smtClean="0"/>
              <a:t> cloud scattering</a:t>
            </a:r>
          </a:p>
          <a:p>
            <a:pPr lvl="1"/>
            <a:r>
              <a:rPr lang="en-GB" dirty="0" smtClean="0"/>
              <a:t>Use of only two streams for all possible radiation directions</a:t>
            </a:r>
          </a:p>
          <a:p>
            <a:pPr lvl="1"/>
            <a:r>
              <a:rPr lang="en-GB" i="1" dirty="0" smtClean="0"/>
              <a:t>Not representing 3D effects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207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8" y="7302"/>
            <a:ext cx="9159618" cy="686971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How do we compute how this interacts with radiation?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37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8" y="7302"/>
            <a:ext cx="9159618" cy="686971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Plane-parallel, maximum-random overlap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889346" y="4376666"/>
            <a:ext cx="4346950" cy="576064"/>
          </a:xfrm>
          <a:prstGeom prst="rect">
            <a:avLst/>
          </a:prstGeom>
          <a:solidFill>
            <a:schemeClr val="bg2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987824" y="3794821"/>
            <a:ext cx="4176464" cy="576064"/>
          </a:xfrm>
          <a:prstGeom prst="rect">
            <a:avLst/>
          </a:prstGeom>
          <a:solidFill>
            <a:schemeClr val="bg2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275856" y="3223440"/>
            <a:ext cx="3528392" cy="576064"/>
          </a:xfrm>
          <a:prstGeom prst="rect">
            <a:avLst/>
          </a:prstGeom>
          <a:solidFill>
            <a:schemeClr val="bg2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051720" y="2647376"/>
            <a:ext cx="5976664" cy="576064"/>
          </a:xfrm>
          <a:prstGeom prst="rect">
            <a:avLst/>
          </a:prstGeom>
          <a:solidFill>
            <a:schemeClr val="bg2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267744" y="2068422"/>
            <a:ext cx="5544616" cy="576064"/>
          </a:xfrm>
          <a:prstGeom prst="rect">
            <a:avLst/>
          </a:prstGeom>
          <a:solidFill>
            <a:schemeClr val="bg2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186264" y="1486577"/>
            <a:ext cx="3672408" cy="576064"/>
          </a:xfrm>
          <a:prstGeom prst="rect">
            <a:avLst/>
          </a:prstGeom>
          <a:solidFill>
            <a:schemeClr val="bg2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6858672" y="1484784"/>
            <a:ext cx="0" cy="58652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3195257" y="1484784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7812360" y="2062641"/>
            <a:ext cx="0" cy="58473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2267744" y="2062641"/>
            <a:ext cx="0" cy="58473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8028384" y="2647376"/>
            <a:ext cx="0" cy="576064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2051720" y="2638705"/>
            <a:ext cx="0" cy="58473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3264970" y="3218757"/>
            <a:ext cx="0" cy="58184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6853353" y="3223440"/>
            <a:ext cx="0" cy="576064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2987824" y="3800602"/>
            <a:ext cx="0" cy="576064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7163342" y="3794821"/>
            <a:ext cx="946" cy="576064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2889346" y="4370885"/>
            <a:ext cx="0" cy="58184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7236296" y="4370885"/>
            <a:ext cx="0" cy="58184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628649" y="868998"/>
            <a:ext cx="8145463" cy="5307964"/>
          </a:xfrm>
          <a:prstGeom prst="rect">
            <a:avLst/>
          </a:prstGeo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models circa 2000</a:t>
            </a: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 variables needed: 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 fraction,</a:t>
            </a:r>
            <a:r>
              <a:rPr lang="en-GB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water content</a:t>
            </a:r>
          </a:p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Reflection &amp; transmission computed for clear &amp; cloudy regions separately</a:t>
            </a:r>
          </a:p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Fluxes merged at layer interfaces according to cloud fraction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>
            <a:off x="3264970" y="3218757"/>
            <a:ext cx="0" cy="58184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Down Arrow 27"/>
          <p:cNvSpPr/>
          <p:nvPr/>
        </p:nvSpPr>
        <p:spPr bwMode="auto">
          <a:xfrm flipV="1">
            <a:off x="2303748" y="3334569"/>
            <a:ext cx="612068" cy="337207"/>
          </a:xfrm>
          <a:prstGeom prst="downArrow">
            <a:avLst/>
          </a:prstGeom>
          <a:gradFill flip="none" rotWithShape="1">
            <a:gsLst>
              <a:gs pos="18000">
                <a:srgbClr val="FF0000"/>
              </a:gs>
              <a:gs pos="43000">
                <a:srgbClr val="FFFF00"/>
              </a:gs>
              <a:gs pos="62000">
                <a:srgbClr val="00FF00"/>
              </a:gs>
              <a:gs pos="80000">
                <a:srgbClr val="0000FF"/>
              </a:gs>
            </a:gsLst>
            <a:lin ang="0" scaled="1"/>
            <a:tileRect/>
          </a:gra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Down Arrow 28"/>
          <p:cNvSpPr/>
          <p:nvPr/>
        </p:nvSpPr>
        <p:spPr bwMode="auto">
          <a:xfrm flipV="1">
            <a:off x="4559300" y="3322575"/>
            <a:ext cx="612068" cy="337207"/>
          </a:xfrm>
          <a:prstGeom prst="downArrow">
            <a:avLst/>
          </a:prstGeom>
          <a:gradFill flip="none" rotWithShape="1">
            <a:gsLst>
              <a:gs pos="18000">
                <a:srgbClr val="FF0000"/>
              </a:gs>
              <a:gs pos="43000">
                <a:srgbClr val="FFFF00"/>
              </a:gs>
              <a:gs pos="62000">
                <a:srgbClr val="00FF00"/>
              </a:gs>
              <a:gs pos="80000">
                <a:srgbClr val="0000FF"/>
              </a:gs>
            </a:gsLst>
            <a:lin ang="0" scaled="1"/>
            <a:tileRect/>
          </a:gra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Down Arrow 29"/>
          <p:cNvSpPr/>
          <p:nvPr/>
        </p:nvSpPr>
        <p:spPr bwMode="auto">
          <a:xfrm flipV="1">
            <a:off x="1583668" y="2169760"/>
            <a:ext cx="612068" cy="337207"/>
          </a:xfrm>
          <a:prstGeom prst="downArrow">
            <a:avLst/>
          </a:prstGeom>
          <a:gradFill flip="none" rotWithShape="1">
            <a:gsLst>
              <a:gs pos="18000">
                <a:srgbClr val="FF0000"/>
              </a:gs>
              <a:gs pos="43000">
                <a:srgbClr val="FFFF00"/>
              </a:gs>
              <a:gs pos="62000">
                <a:srgbClr val="00FF00"/>
              </a:gs>
              <a:gs pos="80000">
                <a:srgbClr val="0000FF"/>
              </a:gs>
            </a:gsLst>
            <a:lin ang="0" scaled="1"/>
            <a:tileRect/>
          </a:gra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Down Arrow 30"/>
          <p:cNvSpPr/>
          <p:nvPr/>
        </p:nvSpPr>
        <p:spPr bwMode="auto">
          <a:xfrm flipV="1">
            <a:off x="4139952" y="2169552"/>
            <a:ext cx="612068" cy="337207"/>
          </a:xfrm>
          <a:prstGeom prst="downArrow">
            <a:avLst/>
          </a:prstGeom>
          <a:gradFill flip="none" rotWithShape="1">
            <a:gsLst>
              <a:gs pos="18000">
                <a:srgbClr val="FF0000"/>
              </a:gs>
              <a:gs pos="43000">
                <a:srgbClr val="FFFF00"/>
              </a:gs>
              <a:gs pos="62000">
                <a:srgbClr val="00FF00"/>
              </a:gs>
              <a:gs pos="80000">
                <a:srgbClr val="0000FF"/>
              </a:gs>
            </a:gsLst>
            <a:lin ang="0" scaled="1"/>
            <a:tileRect/>
          </a:gra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Right Brace 31"/>
          <p:cNvSpPr/>
          <p:nvPr/>
        </p:nvSpPr>
        <p:spPr bwMode="auto">
          <a:xfrm rot="16200000">
            <a:off x="3595716" y="1804118"/>
            <a:ext cx="290993" cy="2874929"/>
          </a:xfrm>
          <a:prstGeom prst="rightBrace">
            <a:avLst>
              <a:gd name="adj1" fmla="val 72343"/>
              <a:gd name="adj2" fmla="val 49534"/>
            </a:avLst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Right Brace 32"/>
          <p:cNvSpPr/>
          <p:nvPr/>
        </p:nvSpPr>
        <p:spPr bwMode="auto">
          <a:xfrm rot="5400000">
            <a:off x="3058351" y="1136311"/>
            <a:ext cx="290993" cy="3024336"/>
          </a:xfrm>
          <a:prstGeom prst="rightBrace">
            <a:avLst>
              <a:gd name="adj1" fmla="val 72343"/>
              <a:gd name="adj2" fmla="val 32136"/>
            </a:avLst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Down Arrow 33"/>
          <p:cNvSpPr/>
          <p:nvPr/>
        </p:nvSpPr>
        <p:spPr bwMode="auto">
          <a:xfrm flipV="1">
            <a:off x="3455876" y="2789946"/>
            <a:ext cx="612068" cy="337207"/>
          </a:xfrm>
          <a:prstGeom prst="downArrow">
            <a:avLst/>
          </a:prstGeom>
          <a:gradFill flip="none" rotWithShape="1">
            <a:gsLst>
              <a:gs pos="18000">
                <a:srgbClr val="FF0000"/>
              </a:gs>
              <a:gs pos="43000">
                <a:srgbClr val="FFFF00"/>
              </a:gs>
              <a:gs pos="62000">
                <a:srgbClr val="00FF00"/>
              </a:gs>
              <a:gs pos="80000">
                <a:srgbClr val="0000FF"/>
              </a:gs>
            </a:gsLst>
            <a:lin ang="0" scaled="1"/>
            <a:tileRect/>
          </a:gra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11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8" y="7302"/>
            <a:ext cx="9159618" cy="686971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Realistic overlap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689546" y="4376666"/>
            <a:ext cx="4346950" cy="576064"/>
          </a:xfrm>
          <a:prstGeom prst="rect">
            <a:avLst/>
          </a:prstGeom>
          <a:solidFill>
            <a:schemeClr val="bg2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283968" y="3794821"/>
            <a:ext cx="4176464" cy="576064"/>
          </a:xfrm>
          <a:prstGeom prst="rect">
            <a:avLst/>
          </a:prstGeom>
          <a:solidFill>
            <a:schemeClr val="bg2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275856" y="3223440"/>
            <a:ext cx="3528392" cy="576064"/>
          </a:xfrm>
          <a:prstGeom prst="rect">
            <a:avLst/>
          </a:prstGeom>
          <a:solidFill>
            <a:schemeClr val="bg2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857757" y="2647376"/>
            <a:ext cx="5976664" cy="576064"/>
          </a:xfrm>
          <a:prstGeom prst="rect">
            <a:avLst/>
          </a:prstGeom>
          <a:solidFill>
            <a:schemeClr val="bg2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906285" y="2068422"/>
            <a:ext cx="5544616" cy="576064"/>
          </a:xfrm>
          <a:prstGeom prst="rect">
            <a:avLst/>
          </a:prstGeom>
          <a:solidFill>
            <a:schemeClr val="bg2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684376" y="1486577"/>
            <a:ext cx="3672408" cy="576064"/>
          </a:xfrm>
          <a:prstGeom prst="rect">
            <a:avLst/>
          </a:prstGeom>
          <a:solidFill>
            <a:schemeClr val="bg2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6356784" y="1484784"/>
            <a:ext cx="0" cy="58652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2693369" y="1484784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7450901" y="2062641"/>
            <a:ext cx="0" cy="58473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1906285" y="2062641"/>
            <a:ext cx="0" cy="58473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6834421" y="2647376"/>
            <a:ext cx="0" cy="576064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857757" y="2638705"/>
            <a:ext cx="0" cy="58473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3264970" y="3218757"/>
            <a:ext cx="0" cy="58184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6853353" y="3223440"/>
            <a:ext cx="0" cy="576064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4283968" y="3800602"/>
            <a:ext cx="0" cy="576064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8459486" y="3794821"/>
            <a:ext cx="946" cy="576064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4689546" y="4370885"/>
            <a:ext cx="0" cy="58184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9036496" y="4370885"/>
            <a:ext cx="0" cy="58184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Down Arrow 24"/>
          <p:cNvSpPr/>
          <p:nvPr/>
        </p:nvSpPr>
        <p:spPr bwMode="auto">
          <a:xfrm flipV="1">
            <a:off x="1564598" y="3334569"/>
            <a:ext cx="612068" cy="337207"/>
          </a:xfrm>
          <a:prstGeom prst="downArrow">
            <a:avLst/>
          </a:prstGeom>
          <a:gradFill flip="none" rotWithShape="1">
            <a:gsLst>
              <a:gs pos="18000">
                <a:srgbClr val="FF0000"/>
              </a:gs>
              <a:gs pos="43000">
                <a:srgbClr val="FFFF00"/>
              </a:gs>
              <a:gs pos="62000">
                <a:srgbClr val="00FF00"/>
              </a:gs>
              <a:gs pos="80000">
                <a:srgbClr val="0000FF"/>
              </a:gs>
            </a:gsLst>
            <a:lin ang="0" scaled="1"/>
            <a:tileRect/>
          </a:gra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Down Arrow 26"/>
          <p:cNvSpPr/>
          <p:nvPr/>
        </p:nvSpPr>
        <p:spPr bwMode="auto">
          <a:xfrm flipV="1">
            <a:off x="4559300" y="3322575"/>
            <a:ext cx="612068" cy="337207"/>
          </a:xfrm>
          <a:prstGeom prst="downArrow">
            <a:avLst/>
          </a:prstGeom>
          <a:gradFill flip="none" rotWithShape="1">
            <a:gsLst>
              <a:gs pos="18000">
                <a:srgbClr val="FF0000"/>
              </a:gs>
              <a:gs pos="43000">
                <a:srgbClr val="FFFF00"/>
              </a:gs>
              <a:gs pos="62000">
                <a:srgbClr val="00FF00"/>
              </a:gs>
              <a:gs pos="80000">
                <a:srgbClr val="0000FF"/>
              </a:gs>
            </a:gsLst>
            <a:lin ang="0" scaled="1"/>
            <a:tileRect/>
          </a:gra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Down Arrow 27"/>
          <p:cNvSpPr/>
          <p:nvPr/>
        </p:nvSpPr>
        <p:spPr bwMode="auto">
          <a:xfrm flipV="1">
            <a:off x="1053193" y="2169760"/>
            <a:ext cx="612068" cy="337207"/>
          </a:xfrm>
          <a:prstGeom prst="downArrow">
            <a:avLst/>
          </a:prstGeom>
          <a:gradFill flip="none" rotWithShape="1">
            <a:gsLst>
              <a:gs pos="18000">
                <a:srgbClr val="FF0000"/>
              </a:gs>
              <a:gs pos="43000">
                <a:srgbClr val="FFFF00"/>
              </a:gs>
              <a:gs pos="62000">
                <a:srgbClr val="00FF00"/>
              </a:gs>
              <a:gs pos="80000">
                <a:srgbClr val="0000FF"/>
              </a:gs>
            </a:gsLst>
            <a:lin ang="0" scaled="1"/>
            <a:tileRect/>
          </a:gra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Down Arrow 28"/>
          <p:cNvSpPr/>
          <p:nvPr/>
        </p:nvSpPr>
        <p:spPr bwMode="auto">
          <a:xfrm flipV="1">
            <a:off x="3926310" y="2169552"/>
            <a:ext cx="612068" cy="337207"/>
          </a:xfrm>
          <a:prstGeom prst="downArrow">
            <a:avLst/>
          </a:prstGeom>
          <a:gradFill flip="none" rotWithShape="1">
            <a:gsLst>
              <a:gs pos="18000">
                <a:srgbClr val="FF0000"/>
              </a:gs>
              <a:gs pos="43000">
                <a:srgbClr val="FFFF00"/>
              </a:gs>
              <a:gs pos="62000">
                <a:srgbClr val="00FF00"/>
              </a:gs>
              <a:gs pos="80000">
                <a:srgbClr val="0000FF"/>
              </a:gs>
            </a:gsLst>
            <a:lin ang="0" scaled="1"/>
            <a:tileRect/>
          </a:gra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ight Brace 2"/>
          <p:cNvSpPr/>
          <p:nvPr/>
        </p:nvSpPr>
        <p:spPr bwMode="auto">
          <a:xfrm rot="16200000">
            <a:off x="3216313" y="1424716"/>
            <a:ext cx="290993" cy="3633735"/>
          </a:xfrm>
          <a:prstGeom prst="rightBrace">
            <a:avLst>
              <a:gd name="adj1" fmla="val 72343"/>
              <a:gd name="adj2" fmla="val 49534"/>
            </a:avLst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Right Brace 29"/>
          <p:cNvSpPr/>
          <p:nvPr/>
        </p:nvSpPr>
        <p:spPr bwMode="auto">
          <a:xfrm rot="5400000">
            <a:off x="2655957" y="890629"/>
            <a:ext cx="290993" cy="3515692"/>
          </a:xfrm>
          <a:prstGeom prst="rightBrace">
            <a:avLst>
              <a:gd name="adj1" fmla="val 72343"/>
              <a:gd name="adj2" fmla="val 33880"/>
            </a:avLst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Down Arrow 25"/>
          <p:cNvSpPr/>
          <p:nvPr/>
        </p:nvSpPr>
        <p:spPr bwMode="auto">
          <a:xfrm flipV="1">
            <a:off x="3059832" y="2789946"/>
            <a:ext cx="612068" cy="337207"/>
          </a:xfrm>
          <a:prstGeom prst="downArrow">
            <a:avLst/>
          </a:prstGeom>
          <a:gradFill flip="none" rotWithShape="1">
            <a:gsLst>
              <a:gs pos="18000">
                <a:srgbClr val="FF0000"/>
              </a:gs>
              <a:gs pos="43000">
                <a:srgbClr val="FFFF00"/>
              </a:gs>
              <a:gs pos="62000">
                <a:srgbClr val="00FF00"/>
              </a:gs>
              <a:gs pos="80000">
                <a:srgbClr val="0000FF"/>
              </a:gs>
            </a:gsLst>
            <a:lin ang="0" scaled="1"/>
            <a:tileRect/>
          </a:gra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idx="4294967295"/>
          </p:nvPr>
        </p:nvSpPr>
        <p:spPr>
          <a:xfrm>
            <a:off x="628650" y="868998"/>
            <a:ext cx="8263830" cy="530796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Increases cloud cover and hence cloud radiative effect</a:t>
            </a: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 input</a:t>
            </a:r>
            <a:r>
              <a:rPr lang="en-GB" i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GB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overlap </a:t>
            </a:r>
            <a:r>
              <a:rPr lang="en-GB" b="1" baseline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decorrelation</a:t>
            </a:r>
            <a:r>
              <a:rPr lang="en-GB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length </a:t>
            </a:r>
            <a:r>
              <a:rPr lang="en-GB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cloud radar ~2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Ground-based (Hogan &amp; Illingworth 2000, Mace &amp; Benson-Troth 2002)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CloudSat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(Barker 2008, </a:t>
            </a:r>
            <a:r>
              <a:rPr lang="en-GB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Shonk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 2010)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432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8" y="7302"/>
            <a:ext cx="9159618" cy="6869714"/>
          </a:xfr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chemeClr val="bg1"/>
                </a:solidFill>
              </a:rPr>
              <a:t>Tripleclouds</a:t>
            </a:r>
            <a:r>
              <a:rPr lang="en-GB" dirty="0" smtClean="0">
                <a:solidFill>
                  <a:schemeClr val="bg1"/>
                </a:solidFill>
              </a:rPr>
              <a:t> (</a:t>
            </a:r>
            <a:r>
              <a:rPr lang="en-GB" dirty="0" err="1" smtClean="0">
                <a:solidFill>
                  <a:schemeClr val="bg1"/>
                </a:solidFill>
              </a:rPr>
              <a:t>Shonk</a:t>
            </a:r>
            <a:r>
              <a:rPr lang="en-GB" dirty="0" smtClean="0">
                <a:solidFill>
                  <a:schemeClr val="bg1"/>
                </a:solidFill>
              </a:rPr>
              <a:t> &amp; Hogan 2008)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689546" y="4376666"/>
            <a:ext cx="4346950" cy="576064"/>
          </a:xfrm>
          <a:prstGeom prst="rect">
            <a:avLst/>
          </a:prstGeom>
          <a:solidFill>
            <a:schemeClr val="bg2">
              <a:lumMod val="20000"/>
              <a:lumOff val="8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283968" y="3794821"/>
            <a:ext cx="4176464" cy="576064"/>
          </a:xfrm>
          <a:prstGeom prst="rect">
            <a:avLst/>
          </a:prstGeom>
          <a:solidFill>
            <a:schemeClr val="bg2">
              <a:lumMod val="20000"/>
              <a:lumOff val="8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275856" y="3223440"/>
            <a:ext cx="3528392" cy="576064"/>
          </a:xfrm>
          <a:prstGeom prst="rect">
            <a:avLst/>
          </a:prstGeom>
          <a:solidFill>
            <a:schemeClr val="bg2">
              <a:lumMod val="20000"/>
              <a:lumOff val="8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857757" y="2647376"/>
            <a:ext cx="5976664" cy="576064"/>
          </a:xfrm>
          <a:prstGeom prst="rect">
            <a:avLst/>
          </a:prstGeom>
          <a:solidFill>
            <a:schemeClr val="bg2">
              <a:lumMod val="20000"/>
              <a:lumOff val="8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906285" y="2068422"/>
            <a:ext cx="5544616" cy="576064"/>
          </a:xfrm>
          <a:prstGeom prst="rect">
            <a:avLst/>
          </a:prstGeom>
          <a:solidFill>
            <a:schemeClr val="bg2">
              <a:lumMod val="20000"/>
              <a:lumOff val="8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684376" y="1486577"/>
            <a:ext cx="3672408" cy="576064"/>
          </a:xfrm>
          <a:prstGeom prst="rect">
            <a:avLst/>
          </a:prstGeom>
          <a:solidFill>
            <a:schemeClr val="bg2">
              <a:lumMod val="20000"/>
              <a:lumOff val="8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6356784" y="1484784"/>
            <a:ext cx="0" cy="58652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2693369" y="1484784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7450901" y="2062641"/>
            <a:ext cx="0" cy="58473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1906285" y="2062641"/>
            <a:ext cx="0" cy="58473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6834421" y="2647376"/>
            <a:ext cx="0" cy="576064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857757" y="2638705"/>
            <a:ext cx="0" cy="58473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3264970" y="3218757"/>
            <a:ext cx="0" cy="58184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6853353" y="3223440"/>
            <a:ext cx="0" cy="576064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4283968" y="3800602"/>
            <a:ext cx="0" cy="576064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8459486" y="3794821"/>
            <a:ext cx="946" cy="576064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4689546" y="4370885"/>
            <a:ext cx="0" cy="58184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9036496" y="4370885"/>
            <a:ext cx="0" cy="58184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Rectangle 24"/>
          <p:cNvSpPr/>
          <p:nvPr/>
        </p:nvSpPr>
        <p:spPr bwMode="auto">
          <a:xfrm>
            <a:off x="5302966" y="4382447"/>
            <a:ext cx="2077346" cy="576064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5132412" y="3797832"/>
            <a:ext cx="1933330" cy="576064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4236455" y="3218757"/>
            <a:ext cx="1549438" cy="576064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2976068" y="2649169"/>
            <a:ext cx="2892076" cy="576064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3336285" y="2067079"/>
            <a:ext cx="2421517" cy="576064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3722881" y="1479664"/>
            <a:ext cx="1679476" cy="576064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3722881" y="1487674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5402357" y="1487674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3305993" y="2055067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5757802" y="2071312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2937960" y="2654950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5868144" y="2635119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4198347" y="3218757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5757802" y="3225233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5147058" y="3790258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7065742" y="3800079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>
            <a:off x="5302966" y="4374925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>
            <a:off x="7380312" y="4370885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Down Arrow 42"/>
          <p:cNvSpPr/>
          <p:nvPr/>
        </p:nvSpPr>
        <p:spPr bwMode="auto">
          <a:xfrm flipV="1">
            <a:off x="2440957" y="3328629"/>
            <a:ext cx="612068" cy="337207"/>
          </a:xfrm>
          <a:prstGeom prst="downArrow">
            <a:avLst/>
          </a:prstGeom>
          <a:gradFill flip="none" rotWithShape="1">
            <a:gsLst>
              <a:gs pos="18000">
                <a:srgbClr val="FF0000"/>
              </a:gs>
              <a:gs pos="43000">
                <a:srgbClr val="FFFF00"/>
              </a:gs>
              <a:gs pos="62000">
                <a:srgbClr val="00FF00"/>
              </a:gs>
              <a:gs pos="80000">
                <a:srgbClr val="0000FF"/>
              </a:gs>
            </a:gsLst>
            <a:lin ang="0" scaled="1"/>
            <a:tileRect/>
          </a:gra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Down Arrow 43"/>
          <p:cNvSpPr/>
          <p:nvPr/>
        </p:nvSpPr>
        <p:spPr bwMode="auto">
          <a:xfrm flipV="1">
            <a:off x="4559300" y="3322575"/>
            <a:ext cx="612068" cy="337207"/>
          </a:xfrm>
          <a:prstGeom prst="downArrow">
            <a:avLst/>
          </a:prstGeom>
          <a:gradFill flip="none" rotWithShape="1">
            <a:gsLst>
              <a:gs pos="18000">
                <a:srgbClr val="FF0000"/>
              </a:gs>
              <a:gs pos="43000">
                <a:srgbClr val="FFFF00"/>
              </a:gs>
              <a:gs pos="62000">
                <a:srgbClr val="00FF00"/>
              </a:gs>
              <a:gs pos="80000">
                <a:srgbClr val="0000FF"/>
              </a:gs>
            </a:gsLst>
            <a:lin ang="0" scaled="1"/>
            <a:tileRect/>
          </a:gra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Down Arrow 44"/>
          <p:cNvSpPr/>
          <p:nvPr/>
        </p:nvSpPr>
        <p:spPr bwMode="auto">
          <a:xfrm flipV="1">
            <a:off x="3463750" y="3322575"/>
            <a:ext cx="612068" cy="337207"/>
          </a:xfrm>
          <a:prstGeom prst="downArrow">
            <a:avLst/>
          </a:prstGeom>
          <a:gradFill flip="none" rotWithShape="1">
            <a:gsLst>
              <a:gs pos="18000">
                <a:srgbClr val="FF0000"/>
              </a:gs>
              <a:gs pos="43000">
                <a:srgbClr val="FFFF00"/>
              </a:gs>
              <a:gs pos="62000">
                <a:srgbClr val="00FF00"/>
              </a:gs>
              <a:gs pos="80000">
                <a:srgbClr val="0000FF"/>
              </a:gs>
            </a:gsLst>
            <a:lin ang="0" scaled="1"/>
            <a:tileRect/>
          </a:gra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628650" y="868998"/>
            <a:ext cx="8263830" cy="5777424"/>
          </a:xfrm>
          <a:prstGeom prst="rect">
            <a:avLst/>
          </a:prstGeom>
        </p:spPr>
        <p:txBody>
          <a:bodyPr/>
          <a:lstStyle/>
          <a:p>
            <a:pPr marL="268288" marR="0" indent="-268288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tabLst/>
              <a:defRPr/>
            </a:pP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 structure </a:t>
            </a:r>
            <a:r>
              <a:rPr lang="en-GB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reduces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cloud radiative effect</a:t>
            </a:r>
          </a:p>
          <a:p>
            <a:pPr marL="268288" marR="0" indent="-268288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tabLst/>
              <a:defRPr/>
            </a:pP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8288" marR="0" indent="-268288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tabLst/>
              <a:defRPr/>
            </a:pPr>
            <a:endParaRPr lang="en-GB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8288" marR="0" indent="-268288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tabLst/>
              <a:defRPr/>
            </a:pP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8288" marR="0" indent="-268288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tabLst/>
              <a:defRPr/>
            </a:pPr>
            <a:endParaRPr lang="en-GB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8288" marR="0" indent="-268288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tabLst/>
              <a:defRPr/>
            </a:pP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8288" marR="0" indent="-268288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tabLst/>
              <a:defRPr/>
            </a:pPr>
            <a:endParaRPr lang="en-GB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8288" marR="0" indent="-268288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tabLst/>
              <a:defRPr/>
            </a:pP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8288" marR="0" indent="-268288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tabLst/>
              <a:defRPr/>
            </a:pPr>
            <a:endParaRPr lang="en-GB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8288" marR="0" indent="-268288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tabLst/>
              <a:defRPr/>
            </a:pP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8288" marR="0" indent="-268288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tabLst/>
              <a:defRPr/>
            </a:pPr>
            <a:endParaRPr lang="en-GB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8288" marR="0" indent="-268288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tabLst/>
              <a:defRPr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 water fractional standard deviation 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~0.75</a:t>
            </a:r>
          </a:p>
          <a:p>
            <a:pPr marL="614362" lvl="1" indent="-342900">
              <a:buClr>
                <a:srgbClr val="3366FF"/>
              </a:buClr>
              <a:buSzPct val="90000"/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Satellite &amp; cloud radar (Barker, </a:t>
            </a:r>
            <a:r>
              <a:rPr lang="en-GB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Shonk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Cahalan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Oreopoulos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Rossow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…)</a:t>
            </a:r>
          </a:p>
          <a:p>
            <a:pPr marL="268288" marR="0" indent="-268288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tabLst/>
              <a:defRPr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 water </a:t>
            </a:r>
            <a:r>
              <a:rPr lang="en-GB" sz="2000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overlap </a:t>
            </a:r>
            <a:r>
              <a:rPr lang="en-GB" sz="2000" b="1" baseline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decorrelation</a:t>
            </a:r>
            <a:r>
              <a:rPr lang="en-GB" sz="2000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length </a:t>
            </a:r>
            <a:r>
              <a:rPr lang="en-GB" sz="20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~1 km</a:t>
            </a:r>
          </a:p>
          <a:p>
            <a:pPr marL="614362" lvl="1" indent="-342900">
              <a:buClr>
                <a:srgbClr val="3366FF"/>
              </a:buClr>
              <a:buSzPct val="90000"/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Ground-based cloud radar (e.g. Hogan &amp; Illingworth 2003)</a:t>
            </a:r>
          </a:p>
        </p:txBody>
      </p:sp>
      <p:pic>
        <p:nvPicPr>
          <p:cNvPr id="46" name="Picture 24" descr="albedo_schematic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53"/>
          <a:stretch/>
        </p:blipFill>
        <p:spPr bwMode="auto">
          <a:xfrm>
            <a:off x="6012161" y="77895"/>
            <a:ext cx="3055734" cy="2518321"/>
          </a:xfrm>
          <a:prstGeom prst="rect">
            <a:avLst/>
          </a:prstGeom>
          <a:noFill/>
          <a:ln w="31750">
            <a:solidFill>
              <a:schemeClr val="accent1"/>
            </a:solidFill>
          </a:ln>
          <a:effectLst>
            <a:outerShdw blurRad="50800" dist="76200" dir="8100000" algn="tr" rotWithShape="0">
              <a:prstClr val="black">
                <a:alpha val="3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39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Global impact of cloud inhomogeneity and overlap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712" y="4437062"/>
            <a:ext cx="6811863" cy="1658938"/>
          </a:xfrm>
        </p:spPr>
        <p:txBody>
          <a:bodyPr/>
          <a:lstStyle/>
          <a:p>
            <a:r>
              <a:rPr lang="en-US" altLang="en-US" dirty="0"/>
              <a:t>Fixing just horizontal structure (</a:t>
            </a:r>
            <a:r>
              <a:rPr lang="en-US" altLang="en-US" dirty="0">
                <a:solidFill>
                  <a:srgbClr val="0000FF"/>
                </a:solidFill>
              </a:rPr>
              <a:t>blue</a:t>
            </a:r>
            <a:r>
              <a:rPr lang="en-US" altLang="en-US" dirty="0"/>
              <a:t> to </a:t>
            </a:r>
            <a:r>
              <a:rPr lang="en-US" altLang="en-US" dirty="0">
                <a:solidFill>
                  <a:srgbClr val="FF0000"/>
                </a:solidFill>
              </a:rPr>
              <a:t>red</a:t>
            </a:r>
            <a:r>
              <a:rPr lang="en-US" altLang="en-US" dirty="0"/>
              <a:t>) would overcompensate the error</a:t>
            </a:r>
          </a:p>
          <a:p>
            <a:r>
              <a:rPr lang="en-US" altLang="en-US" dirty="0"/>
              <a:t>Fixing just overlap (</a:t>
            </a:r>
            <a:r>
              <a:rPr lang="en-US" altLang="en-US" dirty="0">
                <a:solidFill>
                  <a:srgbClr val="0000FF"/>
                </a:solidFill>
              </a:rPr>
              <a:t>blue</a:t>
            </a:r>
            <a:r>
              <a:rPr lang="en-US" altLang="en-US" dirty="0"/>
              <a:t> to </a:t>
            </a:r>
            <a:r>
              <a:rPr lang="en-US" altLang="en-US" dirty="0">
                <a:solidFill>
                  <a:srgbClr val="00FFFF"/>
                </a:solidFill>
              </a:rPr>
              <a:t>cyan</a:t>
            </a:r>
            <a:r>
              <a:rPr lang="en-US" altLang="en-US" dirty="0"/>
              <a:t>) would increase the error</a:t>
            </a:r>
          </a:p>
          <a:p>
            <a:r>
              <a:rPr lang="en-US" altLang="en-US" i="1" dirty="0"/>
              <a:t>Need to fix both overlap and horizontal structure</a:t>
            </a:r>
          </a:p>
          <a:p>
            <a:endParaRPr lang="en-GB" dirty="0"/>
          </a:p>
        </p:txBody>
      </p:sp>
      <p:pic>
        <p:nvPicPr>
          <p:cNvPr id="4" name="Picture 3" descr="CRFmeanlat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5964" r="7619" b="51138"/>
          <a:stretch/>
        </p:blipFill>
        <p:spPr bwMode="auto">
          <a:xfrm>
            <a:off x="1835696" y="1556792"/>
            <a:ext cx="7200354" cy="288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468313" y="5372100"/>
            <a:ext cx="431800" cy="144463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50000">
                <a:srgbClr val="DDDDDD">
                  <a:gamma/>
                  <a:shade val="27451"/>
                  <a:invGamma/>
                </a:srgbClr>
              </a:gs>
              <a:gs pos="100000">
                <a:srgbClr val="DDDDDD"/>
              </a:gs>
            </a:gsLst>
            <a:lin ang="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395288" y="5229225"/>
            <a:ext cx="1096962" cy="649288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auto">
          <a:xfrm>
            <a:off x="576263" y="5516563"/>
            <a:ext cx="611187" cy="144462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50000">
                <a:srgbClr val="DDDDDD">
                  <a:gamma/>
                  <a:shade val="27451"/>
                  <a:invGamma/>
                </a:srgbClr>
              </a:gs>
              <a:gs pos="100000">
                <a:srgbClr val="DDDDDD"/>
              </a:gs>
            </a:gsLst>
            <a:lin ang="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auto">
          <a:xfrm>
            <a:off x="468313" y="4075113"/>
            <a:ext cx="431800" cy="144462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50000">
                <a:srgbClr val="DDDDDD">
                  <a:gamma/>
                  <a:shade val="27451"/>
                  <a:invGamma/>
                </a:srgbClr>
              </a:gs>
              <a:gs pos="100000">
                <a:srgbClr val="DDDDDD"/>
              </a:gs>
            </a:gsLst>
            <a:lin ang="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" name="Rectangle 31"/>
          <p:cNvSpPr>
            <a:spLocks noChangeArrowheads="1"/>
          </p:cNvSpPr>
          <p:nvPr/>
        </p:nvSpPr>
        <p:spPr bwMode="auto">
          <a:xfrm>
            <a:off x="395288" y="3932238"/>
            <a:ext cx="1096962" cy="649287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" name="Rectangle 32"/>
          <p:cNvSpPr>
            <a:spLocks noChangeArrowheads="1"/>
          </p:cNvSpPr>
          <p:nvPr/>
        </p:nvSpPr>
        <p:spPr bwMode="auto">
          <a:xfrm>
            <a:off x="395288" y="4219575"/>
            <a:ext cx="611187" cy="144463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50000">
                <a:srgbClr val="DDDDDD">
                  <a:gamma/>
                  <a:shade val="27451"/>
                  <a:invGamma/>
                </a:srgbClr>
              </a:gs>
              <a:gs pos="100000">
                <a:srgbClr val="DDDDDD"/>
              </a:gs>
            </a:gsLst>
            <a:lin ang="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" name="Rectangle 33"/>
          <p:cNvSpPr>
            <a:spLocks noChangeArrowheads="1"/>
          </p:cNvSpPr>
          <p:nvPr/>
        </p:nvSpPr>
        <p:spPr bwMode="auto">
          <a:xfrm>
            <a:off x="468313" y="1644650"/>
            <a:ext cx="431800" cy="144463"/>
          </a:xfrm>
          <a:prstGeom prst="rect">
            <a:avLst/>
          </a:prstGeom>
          <a:solidFill>
            <a:srgbClr val="808080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" name="Rectangle 34"/>
          <p:cNvSpPr>
            <a:spLocks noChangeArrowheads="1"/>
          </p:cNvSpPr>
          <p:nvPr/>
        </p:nvSpPr>
        <p:spPr bwMode="auto">
          <a:xfrm>
            <a:off x="395288" y="1484313"/>
            <a:ext cx="1096962" cy="666750"/>
          </a:xfrm>
          <a:prstGeom prst="rect">
            <a:avLst/>
          </a:prstGeom>
          <a:noFill/>
          <a:ln w="19050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3" name="Rectangle 35"/>
          <p:cNvSpPr>
            <a:spLocks noChangeArrowheads="1"/>
          </p:cNvSpPr>
          <p:nvPr/>
        </p:nvSpPr>
        <p:spPr bwMode="auto">
          <a:xfrm>
            <a:off x="395288" y="1789113"/>
            <a:ext cx="611187" cy="144462"/>
          </a:xfrm>
          <a:prstGeom prst="rect">
            <a:avLst/>
          </a:prstGeom>
          <a:solidFill>
            <a:srgbClr val="808080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" name="Rectangle 36"/>
          <p:cNvSpPr>
            <a:spLocks noChangeArrowheads="1"/>
          </p:cNvSpPr>
          <p:nvPr/>
        </p:nvSpPr>
        <p:spPr bwMode="auto">
          <a:xfrm>
            <a:off x="468313" y="2778125"/>
            <a:ext cx="431800" cy="144463"/>
          </a:xfrm>
          <a:prstGeom prst="rect">
            <a:avLst/>
          </a:prstGeom>
          <a:solidFill>
            <a:srgbClr val="808080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" name="Rectangle 37"/>
          <p:cNvSpPr>
            <a:spLocks noChangeArrowheads="1"/>
          </p:cNvSpPr>
          <p:nvPr/>
        </p:nvSpPr>
        <p:spPr bwMode="auto">
          <a:xfrm>
            <a:off x="395288" y="2636838"/>
            <a:ext cx="1096962" cy="647700"/>
          </a:xfrm>
          <a:prstGeom prst="rect">
            <a:avLst/>
          </a:prstGeom>
          <a:noFill/>
          <a:ln w="19050" algn="ctr">
            <a:solidFill>
              <a:srgbClr val="00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" name="Rectangle 38"/>
          <p:cNvSpPr>
            <a:spLocks noChangeArrowheads="1"/>
          </p:cNvSpPr>
          <p:nvPr/>
        </p:nvSpPr>
        <p:spPr bwMode="auto">
          <a:xfrm>
            <a:off x="576263" y="2922588"/>
            <a:ext cx="611187" cy="144462"/>
          </a:xfrm>
          <a:prstGeom prst="rect">
            <a:avLst/>
          </a:prstGeom>
          <a:solidFill>
            <a:srgbClr val="808080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" name="Text Box 39"/>
          <p:cNvSpPr txBox="1">
            <a:spLocks noChangeArrowheads="1"/>
          </p:cNvSpPr>
          <p:nvPr/>
        </p:nvSpPr>
        <p:spPr bwMode="auto">
          <a:xfrm>
            <a:off x="217488" y="1027113"/>
            <a:ext cx="16902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1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Plane-parallel, maximum-random</a:t>
            </a:r>
            <a:endParaRPr lang="en-GB" altLang="en-US" sz="1400" dirty="0">
              <a:solidFill>
                <a:srgbClr val="00FF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40"/>
          <p:cNvSpPr txBox="1">
            <a:spLocks noChangeArrowheads="1"/>
          </p:cNvSpPr>
          <p:nvPr/>
        </p:nvSpPr>
        <p:spPr bwMode="auto">
          <a:xfrm>
            <a:off x="217488" y="2362200"/>
            <a:ext cx="14747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12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Fix only overlap</a:t>
            </a:r>
          </a:p>
        </p:txBody>
      </p:sp>
      <p:sp>
        <p:nvSpPr>
          <p:cNvPr id="19" name="Text Box 41"/>
          <p:cNvSpPr txBox="1">
            <a:spLocks noChangeArrowheads="1"/>
          </p:cNvSpPr>
          <p:nvPr/>
        </p:nvSpPr>
        <p:spPr bwMode="auto">
          <a:xfrm>
            <a:off x="217488" y="3441700"/>
            <a:ext cx="14747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1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 only inhomogeneity</a:t>
            </a:r>
          </a:p>
        </p:txBody>
      </p:sp>
      <p:sp>
        <p:nvSpPr>
          <p:cNvPr id="20" name="Text Box 42"/>
          <p:cNvSpPr txBox="1">
            <a:spLocks noChangeArrowheads="1"/>
          </p:cNvSpPr>
          <p:nvPr/>
        </p:nvSpPr>
        <p:spPr bwMode="auto">
          <a:xfrm>
            <a:off x="217488" y="4797425"/>
            <a:ext cx="14747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Fix overlap and inhomogeneity</a:t>
            </a:r>
            <a:endParaRPr lang="en-GB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12519" y="5878513"/>
            <a:ext cx="2323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kern="0" dirty="0" err="1" smtClean="0">
                <a:solidFill>
                  <a:srgbClr val="1F3692"/>
                </a:solidFill>
                <a:latin typeface="Calibri"/>
                <a:ea typeface="ＭＳ Ｐゴシック" pitchFamily="39" charset="-128"/>
              </a:rPr>
              <a:t>Shonk</a:t>
            </a:r>
            <a:r>
              <a:rPr lang="en-GB" sz="1800" kern="0" dirty="0" smtClean="0">
                <a:solidFill>
                  <a:srgbClr val="1F3692"/>
                </a:solidFill>
                <a:latin typeface="Calibri"/>
                <a:ea typeface="ＭＳ Ｐゴシック" pitchFamily="39" charset="-128"/>
              </a:rPr>
              <a:t> &amp; Hogan (2010)</a:t>
            </a:r>
            <a:endParaRPr lang="en-GB" sz="1800" dirty="0"/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2771800" y="910633"/>
            <a:ext cx="5543505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20000"/>
              </a:spcBef>
            </a:pPr>
            <a:r>
              <a:rPr lang="en-GB" altLang="en-US" b="1" dirty="0" smtClean="0">
                <a:latin typeface="Calibri" panose="020F0502020204030204" pitchFamily="34" charset="0"/>
              </a:rPr>
              <a:t>Top-of-atmosphere cloud radiative forcing</a:t>
            </a:r>
            <a:endParaRPr lang="en-GB" altLang="en-US" b="1" dirty="0">
              <a:latin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131840" y="1309287"/>
            <a:ext cx="12987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b="0" kern="0" dirty="0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Shortwave</a:t>
            </a:r>
            <a:endParaRPr lang="en-GB" dirty="0"/>
          </a:p>
        </p:txBody>
      </p:sp>
      <p:sp>
        <p:nvSpPr>
          <p:cNvPr id="24" name="Rectangle 23"/>
          <p:cNvSpPr/>
          <p:nvPr/>
        </p:nvSpPr>
        <p:spPr>
          <a:xfrm>
            <a:off x="6876256" y="1304620"/>
            <a:ext cx="12314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b="0" kern="0" dirty="0" err="1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Longwave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241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8" y="7302"/>
            <a:ext cx="9159618" cy="686971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Monte-Carlo Independent Column Approximation (</a:t>
            </a:r>
            <a:r>
              <a:rPr lang="en-GB" sz="20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McICA</a:t>
            </a:r>
            <a:r>
              <a:rPr lang="en-GB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) – </a:t>
            </a:r>
            <a:r>
              <a:rPr lang="en-GB" sz="20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Pincus</a:t>
            </a:r>
            <a:r>
              <a:rPr lang="en-GB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et al. (2005)</a:t>
            </a:r>
            <a:endParaRPr lang="en-GB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/>
          </p:nvPr>
        </p:nvGraphicFramePr>
        <p:xfrm>
          <a:off x="1192256" y="847008"/>
          <a:ext cx="7207670" cy="474223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20767"/>
                <a:gridCol w="720767"/>
                <a:gridCol w="720767"/>
                <a:gridCol w="720767"/>
                <a:gridCol w="720767"/>
                <a:gridCol w="720767"/>
                <a:gridCol w="720767"/>
                <a:gridCol w="720767"/>
                <a:gridCol w="720767"/>
                <a:gridCol w="720767"/>
              </a:tblGrid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</a:tr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5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</a:tr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</a:tr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60000"/>
                        <a:lumOff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7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</a:tr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</a:tr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7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</a:tr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8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</a:tr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Down Arrow 4"/>
          <p:cNvSpPr/>
          <p:nvPr/>
        </p:nvSpPr>
        <p:spPr bwMode="auto">
          <a:xfrm flipV="1">
            <a:off x="2721707" y="5163162"/>
            <a:ext cx="612068" cy="337207"/>
          </a:xfrm>
          <a:prstGeom prst="downArrow">
            <a:avLst/>
          </a:prstGeom>
          <a:solidFill>
            <a:srgbClr val="FF0000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Down Arrow 5"/>
          <p:cNvSpPr/>
          <p:nvPr/>
        </p:nvSpPr>
        <p:spPr bwMode="auto">
          <a:xfrm flipV="1">
            <a:off x="3398671" y="5157192"/>
            <a:ext cx="612068" cy="337207"/>
          </a:xfrm>
          <a:prstGeom prst="downArrow">
            <a:avLst/>
          </a:prstGeom>
          <a:solidFill>
            <a:srgbClr val="FFC000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 flipV="1">
            <a:off x="4136110" y="5158240"/>
            <a:ext cx="612068" cy="337207"/>
          </a:xfrm>
          <a:prstGeom prst="downArrow">
            <a:avLst/>
          </a:prstGeom>
          <a:solidFill>
            <a:srgbClr val="FFFF00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Down Arrow 7"/>
          <p:cNvSpPr/>
          <p:nvPr/>
        </p:nvSpPr>
        <p:spPr bwMode="auto">
          <a:xfrm flipV="1">
            <a:off x="4851600" y="5146955"/>
            <a:ext cx="612068" cy="337207"/>
          </a:xfrm>
          <a:prstGeom prst="downArrow">
            <a:avLst/>
          </a:prstGeom>
          <a:solidFill>
            <a:srgbClr val="00FF00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Down Arrow 8"/>
          <p:cNvSpPr/>
          <p:nvPr/>
        </p:nvSpPr>
        <p:spPr bwMode="auto">
          <a:xfrm flipV="1">
            <a:off x="5593461" y="5146956"/>
            <a:ext cx="612068" cy="337207"/>
          </a:xfrm>
          <a:prstGeom prst="downArrow">
            <a:avLst/>
          </a:prstGeom>
          <a:solidFill>
            <a:srgbClr val="0000FF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Down Arrow 9"/>
          <p:cNvSpPr/>
          <p:nvPr/>
        </p:nvSpPr>
        <p:spPr bwMode="auto">
          <a:xfrm flipV="1">
            <a:off x="6321252" y="5146957"/>
            <a:ext cx="612068" cy="337207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1192256" y="847008"/>
            <a:ext cx="0" cy="4742232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8399926" y="847008"/>
            <a:ext cx="0" cy="4742232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 Placeholder 11"/>
          <p:cNvSpPr>
            <a:spLocks noGrp="1"/>
          </p:cNvSpPr>
          <p:nvPr>
            <p:ph type="body" idx="4294967295"/>
          </p:nvPr>
        </p:nvSpPr>
        <p:spPr>
          <a:xfrm>
            <a:off x="628650" y="5589240"/>
            <a:ext cx="7886700" cy="1152127"/>
          </a:xfrm>
          <a:prstGeom prst="rect">
            <a:avLst/>
          </a:prstGeo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 required similar to </a:t>
            </a:r>
            <a:r>
              <a:rPr lang="en-GB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Tripleclouds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but computationally a little faster</a:t>
            </a:r>
          </a:p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of stochastic cloud generator leads to some noise in fluxes</a:t>
            </a:r>
          </a:p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used in many (most?) global weather and climate models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95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8" y="7302"/>
            <a:ext cx="9159618" cy="686971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Full Monte Carlo (being investigated by Barker et al.)</a:t>
            </a:r>
            <a:endParaRPr lang="en-GB" dirty="0">
              <a:solidFill>
                <a:schemeClr val="bg1"/>
              </a:solidFill>
            </a:endParaRPr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/>
          </p:nvPr>
        </p:nvGraphicFramePr>
        <p:xfrm>
          <a:off x="1192256" y="847008"/>
          <a:ext cx="7207670" cy="474223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20767"/>
                <a:gridCol w="720767"/>
                <a:gridCol w="720767"/>
                <a:gridCol w="720767"/>
                <a:gridCol w="720767"/>
                <a:gridCol w="720767"/>
                <a:gridCol w="720767"/>
                <a:gridCol w="720767"/>
                <a:gridCol w="720767"/>
                <a:gridCol w="720767"/>
              </a:tblGrid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</a:tr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</a:tr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14" name="Straight Arrow Connector 13"/>
          <p:cNvCxnSpPr/>
          <p:nvPr/>
        </p:nvCxnSpPr>
        <p:spPr bwMode="auto">
          <a:xfrm flipH="1" flipV="1">
            <a:off x="1691680" y="1628800"/>
            <a:ext cx="320803" cy="804039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7391888" y="1611784"/>
            <a:ext cx="338009" cy="632885"/>
          </a:xfrm>
          <a:prstGeom prst="straightConnector1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5220072" y="2996653"/>
            <a:ext cx="143715" cy="792387"/>
          </a:xfrm>
          <a:prstGeom prst="straightConnector1">
            <a:avLst/>
          </a:prstGeom>
          <a:noFill/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2339752" y="3045552"/>
            <a:ext cx="932858" cy="542571"/>
          </a:xfrm>
          <a:prstGeom prst="straightConnector1">
            <a:avLst/>
          </a:prstGeom>
          <a:noFill/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3876455" y="4603384"/>
            <a:ext cx="983577" cy="121760"/>
          </a:xfrm>
          <a:prstGeom prst="straightConnector1">
            <a:avLst/>
          </a:prstGeom>
          <a:noFill/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5" name="Text Placeholder 24"/>
          <p:cNvSpPr>
            <a:spLocks noGrp="1"/>
          </p:cNvSpPr>
          <p:nvPr>
            <p:ph type="body" idx="4294967295"/>
          </p:nvPr>
        </p:nvSpPr>
        <p:spPr>
          <a:xfrm>
            <a:off x="628649" y="692696"/>
            <a:ext cx="8335839" cy="5904656"/>
          </a:xfrm>
          <a:prstGeom prst="rect">
            <a:avLst/>
          </a:prstGeom>
        </p:spPr>
        <p:txBody>
          <a:bodyPr/>
          <a:lstStyle/>
          <a:p>
            <a:r>
              <a:rPr lang="en-GB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“It’s better to solve the right problem approximately than the wrong problem exactly,” or “random errors are better than biases.”</a:t>
            </a: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</a:t>
            </a:r>
            <a:r>
              <a:rPr lang="en-GB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cloud distribution generated by a stochastic model in each </a:t>
            </a:r>
            <a:r>
              <a:rPr lang="en-GB" b="1" baseline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gridbox</a:t>
            </a:r>
            <a:endParaRPr lang="en-GB" b="1" baseline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many light rays are needed for random errors to be tolerable? 500?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NWP models can tolerate random errors less than climate models</a:t>
            </a:r>
          </a:p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Monte Carlo at least provides good benchmark for approximate schemes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5363787" y="1340768"/>
            <a:ext cx="432349" cy="648072"/>
          </a:xfrm>
          <a:prstGeom prst="straightConnector1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1913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Shortwave errors due to 2-stream and 1D approximations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6962" y="1412776"/>
            <a:ext cx="3787526" cy="4683224"/>
          </a:xfrm>
        </p:spPr>
        <p:txBody>
          <a:bodyPr/>
          <a:lstStyle/>
          <a:p>
            <a:r>
              <a:rPr lang="en-GB" dirty="0" smtClean="0"/>
              <a:t>Error due to only 2 streams</a:t>
            </a:r>
          </a:p>
          <a:p>
            <a:pPr lvl="1"/>
            <a:r>
              <a:rPr lang="en-GB" dirty="0" smtClean="0"/>
              <a:t>2 streams minus infinite streams</a:t>
            </a:r>
          </a:p>
          <a:p>
            <a:pPr lvl="1"/>
            <a:r>
              <a:rPr lang="en-GB" dirty="0" smtClean="0"/>
              <a:t>Up to around 10% of cloud radiative effect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Error due to neglecting 3D effects</a:t>
            </a:r>
          </a:p>
          <a:p>
            <a:pPr lvl="1"/>
            <a:r>
              <a:rPr lang="en-GB" dirty="0" smtClean="0"/>
              <a:t>1D minus 3D</a:t>
            </a:r>
          </a:p>
          <a:p>
            <a:pPr lvl="1"/>
            <a:r>
              <a:rPr lang="en-GB" dirty="0" smtClean="0"/>
              <a:t>Up to around 10% of cloud radiative effect</a:t>
            </a:r>
          </a:p>
          <a:p>
            <a:pPr lvl="1"/>
            <a:r>
              <a:rPr lang="en-GB" dirty="0" smtClean="0"/>
              <a:t>Warning!  Scenes are strictly only 2D</a:t>
            </a:r>
            <a:endParaRPr lang="en-GB" dirty="0"/>
          </a:p>
          <a:p>
            <a:r>
              <a:rPr lang="en-GB" dirty="0" smtClean="0"/>
              <a:t>Error due to both assumptions</a:t>
            </a:r>
          </a:p>
          <a:p>
            <a:pPr lvl="1"/>
            <a:r>
              <a:rPr lang="en-GB" dirty="0" smtClean="0"/>
              <a:t>Errors strongly correlated</a:t>
            </a:r>
          </a:p>
          <a:p>
            <a:pPr lvl="1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6" y="917120"/>
            <a:ext cx="4824536" cy="53366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5227067"/>
            <a:ext cx="2870647" cy="947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6340" y="1446644"/>
            <a:ext cx="1449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latin typeface="Arial Narrow" panose="020B0606020202030204" pitchFamily="34" charset="0"/>
              </a:rPr>
              <a:t>Overhead sun</a:t>
            </a:r>
            <a:endParaRPr lang="en-GB" sz="1800" dirty="0"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6340" y="2436997"/>
            <a:ext cx="17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latin typeface="Arial Narrow" panose="020B0606020202030204" pitchFamily="34" charset="0"/>
              </a:rPr>
              <a:t>Sun near horizon</a:t>
            </a:r>
            <a:endParaRPr lang="en-GB" sz="1800" dirty="0">
              <a:latin typeface="Arial Narrow" panose="020B0606020202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27065" y="755412"/>
            <a:ext cx="40094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kern="0" dirty="0" smtClean="0">
                <a:solidFill>
                  <a:srgbClr val="1F3692"/>
                </a:solidFill>
                <a:latin typeface="Calibri"/>
                <a:ea typeface="ＭＳ Ｐゴシック" pitchFamily="39" charset="-128"/>
              </a:rPr>
              <a:t>Barker et al. </a:t>
            </a:r>
            <a:r>
              <a:rPr lang="en-GB" sz="1800" kern="0" dirty="0" smtClean="0">
                <a:solidFill>
                  <a:srgbClr val="1F3692"/>
                </a:solidFill>
                <a:latin typeface="Calibri"/>
                <a:ea typeface="ＭＳ Ｐゴシック" pitchFamily="39" charset="-128"/>
              </a:rPr>
              <a:t>(2015</a:t>
            </a:r>
            <a:r>
              <a:rPr lang="en-GB" sz="1800" kern="0" dirty="0" smtClean="0">
                <a:solidFill>
                  <a:srgbClr val="1F3692"/>
                </a:solidFill>
                <a:latin typeface="Calibri"/>
                <a:ea typeface="ＭＳ Ｐゴシック" pitchFamily="39" charset="-128"/>
              </a:rPr>
              <a:t>) using A-Train scenes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85030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From Maxwell to the two-stream equations</a:t>
            </a:r>
          </a:p>
          <a:p>
            <a:r>
              <a:rPr lang="en-GB" dirty="0" smtClean="0"/>
              <a:t>Radiation schemes are slow: mitigating errors due to calling them infrequently in time and space</a:t>
            </a:r>
          </a:p>
          <a:p>
            <a:r>
              <a:rPr lang="en-GB" dirty="0" smtClean="0"/>
              <a:t>How can we represent cloud structure in radiation schemes?</a:t>
            </a:r>
          </a:p>
          <a:p>
            <a:r>
              <a:rPr lang="en-GB" dirty="0" smtClean="0"/>
              <a:t>A new method to capture 3D effects</a:t>
            </a:r>
          </a:p>
          <a:p>
            <a:r>
              <a:rPr lang="en-GB" dirty="0" smtClean="0"/>
              <a:t>How big is a cloud?</a:t>
            </a:r>
          </a:p>
          <a:p>
            <a:r>
              <a:rPr lang="en-GB" dirty="0" smtClean="0"/>
              <a:t>Towards an estimate of the global impact of 3D radiation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937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44488" y="3514287"/>
            <a:ext cx="4214812" cy="462528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Reducing 2-stream errors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89" y="980728"/>
            <a:ext cx="5235624" cy="5115272"/>
          </a:xfrm>
        </p:spPr>
        <p:txBody>
          <a:bodyPr/>
          <a:lstStyle/>
          <a:p>
            <a:r>
              <a:rPr lang="en-GB" dirty="0" smtClean="0"/>
              <a:t>Main problem is in </a:t>
            </a:r>
            <a:r>
              <a:rPr lang="en-GB" i="1" dirty="0" smtClean="0"/>
              <a:t>optically thin </a:t>
            </a:r>
            <a:r>
              <a:rPr lang="en-GB" dirty="0" smtClean="0"/>
              <a:t>clouds</a:t>
            </a:r>
          </a:p>
          <a:p>
            <a:pPr lvl="1"/>
            <a:r>
              <a:rPr lang="en-GB" dirty="0" smtClean="0"/>
              <a:t>Single scattering dominates, so full details of phase function needed to predict reflection/transmission at all sun angles</a:t>
            </a:r>
          </a:p>
          <a:p>
            <a:pPr lvl="1"/>
            <a:r>
              <a:rPr lang="en-GB" dirty="0" smtClean="0"/>
              <a:t>Almost all 2-stream models use the highly simplified </a:t>
            </a:r>
            <a:r>
              <a:rPr lang="en-GB" dirty="0" smtClean="0">
                <a:latin typeface="Symbol" panose="05050102010706020507" pitchFamily="18" charset="2"/>
              </a:rPr>
              <a:t>d</a:t>
            </a:r>
            <a:r>
              <a:rPr lang="en-GB" dirty="0" smtClean="0"/>
              <a:t>-</a:t>
            </a:r>
            <a:r>
              <a:rPr lang="en-GB" dirty="0" err="1" smtClean="0"/>
              <a:t>Eddington</a:t>
            </a:r>
            <a:r>
              <a:rPr lang="en-GB" dirty="0" smtClean="0"/>
              <a:t> phase function (including the </a:t>
            </a:r>
            <a:r>
              <a:rPr lang="en-GB" dirty="0" smtClean="0"/>
              <a:t>ECMWF model)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4 streams much more </a:t>
            </a:r>
            <a:r>
              <a:rPr lang="en-GB" dirty="0" smtClean="0"/>
              <a:t>accurate but  8x the cost</a:t>
            </a:r>
            <a:endParaRPr lang="en-GB" dirty="0" smtClean="0"/>
          </a:p>
          <a:p>
            <a:r>
              <a:rPr lang="en-GB" dirty="0" err="1" smtClean="0"/>
              <a:t>Räisänen</a:t>
            </a:r>
            <a:r>
              <a:rPr lang="en-GB" dirty="0" smtClean="0"/>
              <a:t> (2002) significantly reduced error by </a:t>
            </a:r>
            <a:r>
              <a:rPr lang="en-GB" i="1" dirty="0" smtClean="0"/>
              <a:t>tuning</a:t>
            </a:r>
            <a:r>
              <a:rPr lang="en-GB" dirty="0" smtClean="0"/>
              <a:t> the 2-stream </a:t>
            </a:r>
            <a:r>
              <a:rPr lang="en-GB" dirty="0" smtClean="0">
                <a:latin typeface="Symbol" panose="05050102010706020507" pitchFamily="18" charset="2"/>
              </a:rPr>
              <a:t>g</a:t>
            </a:r>
            <a:r>
              <a:rPr lang="en-GB" dirty="0" smtClean="0"/>
              <a:t> coefficients separately for droplets, ice crystals and aerosols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412" y="40108"/>
            <a:ext cx="3211530" cy="5767024"/>
          </a:xfrm>
          <a:prstGeom prst="rect">
            <a:avLst/>
          </a:prstGeom>
        </p:spPr>
      </p:pic>
      <p:pic>
        <p:nvPicPr>
          <p:cNvPr id="15362" name="Picture 2" descr="http://wiki.nuaj.net/images/8/84/WatooWato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" t="14572" r="9640" b="12561"/>
          <a:stretch/>
        </p:blipFill>
        <p:spPr bwMode="auto">
          <a:xfrm rot="12578073">
            <a:off x="1071277" y="3481954"/>
            <a:ext cx="2505524" cy="82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>
            <a:off x="665916" y="2961400"/>
            <a:ext cx="720080" cy="375571"/>
          </a:xfrm>
          <a:prstGeom prst="straightConnector1">
            <a:avLst/>
          </a:prstGeom>
          <a:noFill/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8" name="32-Point Star 7"/>
          <p:cNvSpPr/>
          <p:nvPr/>
        </p:nvSpPr>
        <p:spPr bwMode="auto">
          <a:xfrm>
            <a:off x="151250" y="2536655"/>
            <a:ext cx="720080" cy="759151"/>
          </a:xfrm>
          <a:prstGeom prst="star32">
            <a:avLst/>
          </a:prstGeom>
          <a:solidFill>
            <a:srgbClr val="FFFF00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77337" y="3356326"/>
            <a:ext cx="304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*</a:t>
            </a:r>
            <a:endParaRPr lang="en-GB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2397596" y="2878101"/>
            <a:ext cx="360000" cy="3600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1205996" y="4101716"/>
            <a:ext cx="360000" cy="360000"/>
          </a:xfrm>
          <a:prstGeom prst="straightConnector1">
            <a:avLst/>
          </a:prstGeom>
          <a:noFill/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2962301" y="3967225"/>
            <a:ext cx="1947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dirty="0" smtClean="0">
                <a:latin typeface="Arial Narrow" panose="020B0606020202030204" pitchFamily="34" charset="0"/>
              </a:rPr>
              <a:t>Mie phase function</a:t>
            </a:r>
            <a:endParaRPr lang="en-GB" sz="2000" b="0" dirty="0">
              <a:latin typeface="Arial Narrow" panose="020B0606020202030204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475656" y="3184728"/>
            <a:ext cx="3459518" cy="1636156"/>
            <a:chOff x="1475656" y="3184728"/>
            <a:chExt cx="3459518" cy="1636156"/>
          </a:xfrm>
        </p:grpSpPr>
        <p:sp>
          <p:nvSpPr>
            <p:cNvPr id="9" name="Oval 8"/>
            <p:cNvSpPr/>
            <p:nvPr/>
          </p:nvSpPr>
          <p:spPr bwMode="auto">
            <a:xfrm>
              <a:off x="1475656" y="3184728"/>
              <a:ext cx="1002415" cy="936103"/>
            </a:xfrm>
            <a:prstGeom prst="ellipse">
              <a:avLst/>
            </a:prstGeom>
            <a:noFill/>
            <a:ln w="508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1" name="Straight Connector 10"/>
            <p:cNvCxnSpPr>
              <a:endCxn id="15362" idx="1"/>
            </p:cNvCxnSpPr>
            <p:nvPr/>
          </p:nvCxnSpPr>
          <p:spPr bwMode="auto">
            <a:xfrm>
              <a:off x="2397596" y="3904807"/>
              <a:ext cx="1015340" cy="607336"/>
            </a:xfrm>
            <a:prstGeom prst="line">
              <a:avLst/>
            </a:prstGeom>
            <a:noFill/>
            <a:ln w="508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" name="TextBox 20"/>
            <p:cNvSpPr txBox="1"/>
            <p:nvPr/>
          </p:nvSpPr>
          <p:spPr>
            <a:xfrm>
              <a:off x="2155246" y="4420774"/>
              <a:ext cx="27799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0" dirty="0" smtClean="0">
                  <a:solidFill>
                    <a:schemeClr val="accent1"/>
                  </a:solidFill>
                  <a:latin typeface="Symbol" panose="05050102010706020507" pitchFamily="18" charset="2"/>
                </a:rPr>
                <a:t>d</a:t>
              </a:r>
              <a:r>
                <a:rPr lang="en-GB" sz="2000" b="0" dirty="0" smtClean="0">
                  <a:solidFill>
                    <a:schemeClr val="accent1"/>
                  </a:solidFill>
                  <a:latin typeface="Arial Narrow" panose="020B0606020202030204" pitchFamily="34" charset="0"/>
                </a:rPr>
                <a:t>-</a:t>
              </a:r>
              <a:r>
                <a:rPr lang="en-GB" sz="2000" b="0" dirty="0" err="1" smtClean="0">
                  <a:solidFill>
                    <a:schemeClr val="accent1"/>
                  </a:solidFill>
                  <a:latin typeface="Arial Narrow" panose="020B0606020202030204" pitchFamily="34" charset="0"/>
                </a:rPr>
                <a:t>Eddington</a:t>
              </a:r>
              <a:r>
                <a:rPr lang="en-GB" sz="2000" b="0" dirty="0" smtClean="0">
                  <a:solidFill>
                    <a:schemeClr val="accent1"/>
                  </a:solidFill>
                  <a:latin typeface="Arial Narrow" panose="020B0606020202030204" pitchFamily="34" charset="0"/>
                </a:rPr>
                <a:t> phase function</a:t>
              </a:r>
              <a:endParaRPr lang="en-GB" sz="2000" b="0" dirty="0">
                <a:solidFill>
                  <a:schemeClr val="accent1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414092" y="506550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>
                <a:latin typeface="Arial Narrow" panose="020B0606020202030204" pitchFamily="34" charset="0"/>
              </a:rPr>
              <a:t>2-stream</a:t>
            </a:r>
            <a:endParaRPr lang="en-GB" sz="1800" b="0" dirty="0">
              <a:latin typeface="Arial Narrow" panose="020B0606020202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11250" y="1312947"/>
            <a:ext cx="158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>
                <a:latin typeface="Arial Narrow" panose="020B0606020202030204" pitchFamily="34" charset="0"/>
              </a:rPr>
              <a:t>2-stream (tuned)</a:t>
            </a:r>
            <a:endParaRPr lang="en-GB" sz="1800" b="0" dirty="0">
              <a:latin typeface="Arial Narrow" panose="020B0606020202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61170" y="1984645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>
                <a:latin typeface="Arial Narrow" panose="020B0606020202030204" pitchFamily="34" charset="0"/>
              </a:rPr>
              <a:t>4-stream</a:t>
            </a:r>
            <a:endParaRPr lang="en-GB" sz="1800" b="0" dirty="0">
              <a:latin typeface="Arial Narrow" panose="020B0606020202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34975" y="5661248"/>
            <a:ext cx="1170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800" dirty="0" smtClean="0">
                <a:latin typeface="Arial Narrow" panose="020B0606020202030204" pitchFamily="34" charset="0"/>
              </a:rPr>
              <a:t>Overhead sun</a:t>
            </a:r>
            <a:endParaRPr lang="en-GB" sz="1800" dirty="0">
              <a:latin typeface="Arial Narrow" panose="020B0606020202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08350" y="5661248"/>
            <a:ext cx="1111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Arial Narrow" panose="020B0606020202030204" pitchFamily="34" charset="0"/>
              </a:rPr>
              <a:t>Sun near horizon</a:t>
            </a:r>
            <a:endParaRPr lang="en-GB" sz="1800" dirty="0">
              <a:latin typeface="Arial Narrow" panose="020B0606020202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7850" y="980728"/>
            <a:ext cx="428625" cy="914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8808" y="3949925"/>
            <a:ext cx="428625" cy="9144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 bwMode="auto">
          <a:xfrm>
            <a:off x="6084168" y="506550"/>
            <a:ext cx="329924" cy="369332"/>
          </a:xfrm>
          <a:prstGeom prst="rect">
            <a:avLst/>
          </a:prstGeom>
          <a:solidFill>
            <a:schemeClr val="bg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6084168" y="3353698"/>
            <a:ext cx="251075" cy="369332"/>
          </a:xfrm>
          <a:prstGeom prst="rect">
            <a:avLst/>
          </a:prstGeom>
          <a:solidFill>
            <a:schemeClr val="bg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87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9000">
              <a:schemeClr val="bg1">
                <a:lumMod val="85000"/>
              </a:schemeClr>
            </a:gs>
            <a:gs pos="81000">
              <a:schemeClr val="tx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repuscularRaysOctober2820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" b="-28"/>
          <a:stretch/>
        </p:blipFill>
        <p:spPr bwMode="auto">
          <a:xfrm>
            <a:off x="-461486" y="0"/>
            <a:ext cx="10254098" cy="684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/>
          <p:cNvGrpSpPr/>
          <p:nvPr/>
        </p:nvGrpSpPr>
        <p:grpSpPr>
          <a:xfrm>
            <a:off x="1403648" y="4538554"/>
            <a:ext cx="2664296" cy="2415481"/>
            <a:chOff x="2330792" y="4394538"/>
            <a:chExt cx="2664296" cy="2415481"/>
          </a:xfrm>
        </p:grpSpPr>
        <p:sp>
          <p:nvSpPr>
            <p:cNvPr id="11" name="Rectangle 10"/>
            <p:cNvSpPr/>
            <p:nvPr/>
          </p:nvSpPr>
          <p:spPr bwMode="auto">
            <a:xfrm>
              <a:off x="2330792" y="4394538"/>
              <a:ext cx="2664296" cy="2415481"/>
            </a:xfrm>
            <a:prstGeom prst="rect">
              <a:avLst/>
            </a:prstGeom>
            <a:solidFill>
              <a:srgbClr val="8000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perspectiveAbove" fov="5100000">
                <a:rot lat="18804343" lon="2899481" rev="18356322"/>
              </a:camera>
              <a:lightRig rig="balanced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3309978" y="5243967"/>
              <a:ext cx="757971" cy="818830"/>
            </a:xfrm>
            <a:prstGeom prst="rect">
              <a:avLst/>
            </a:prstGeom>
            <a:solidFill>
              <a:srgbClr val="FFCCCC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perspectiveAbove" fov="5100000">
                <a:rot lat="18804343" lon="2899481" rev="18356322"/>
              </a:camera>
              <a:lightRig rig="balanced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3" name="Rectangle 22"/>
          <p:cNvSpPr/>
          <p:nvPr/>
        </p:nvSpPr>
        <p:spPr bwMode="auto">
          <a:xfrm>
            <a:off x="1403648" y="4541911"/>
            <a:ext cx="2664296" cy="241548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9000">
                <a:srgbClr val="FFCCCC"/>
              </a:gs>
              <a:gs pos="81000">
                <a:srgbClr val="800000"/>
              </a:gs>
            </a:gsLst>
            <a:path path="circle">
              <a:fillToRect l="50000" t="50000" r="50000" b="50000"/>
            </a:path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 fov="5100000">
              <a:rot lat="18804343" lon="2899481" rev="18356322"/>
            </a:camera>
            <a:lightRig rig="balanced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Errors due to neglecting 3D effects</a:t>
            </a:r>
            <a:endParaRPr lang="en-GB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555" y="764054"/>
            <a:ext cx="4968552" cy="2684015"/>
          </a:xfrm>
        </p:spPr>
        <p:txBody>
          <a:bodyPr/>
          <a:lstStyle/>
          <a:p>
            <a:pPr>
              <a:buClr>
                <a:schemeClr val="tx2">
                  <a:lumMod val="20000"/>
                  <a:lumOff val="80000"/>
                </a:schemeClr>
              </a:buClr>
            </a:pPr>
            <a:r>
              <a:rPr lang="en-GB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Shortwave side illumination</a:t>
            </a:r>
          </a:p>
          <a:p>
            <a:pPr lvl="1">
              <a:buClr>
                <a:schemeClr val="tx2">
                  <a:lumMod val="20000"/>
                  <a:lumOff val="80000"/>
                </a:schemeClr>
              </a:buClr>
            </a:pPr>
            <a:r>
              <a:rPr lang="en-GB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rPr>
              <a:t>Strongest when sun near horizon</a:t>
            </a:r>
          </a:p>
          <a:p>
            <a:pPr lvl="1">
              <a:buClr>
                <a:schemeClr val="tx2">
                  <a:lumMod val="20000"/>
                  <a:lumOff val="80000"/>
                </a:schemeClr>
              </a:buClr>
            </a:pPr>
            <a:r>
              <a:rPr lang="en-GB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rPr>
              <a:t>Increases chance of sunlight intercepting cloud</a:t>
            </a:r>
          </a:p>
          <a:p>
            <a:pPr marL="0" indent="0">
              <a:buNone/>
            </a:pPr>
            <a:endParaRPr lang="en-GB" dirty="0" smtClean="0">
              <a:solidFill>
                <a:schemeClr val="bg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08"/>
          <a:stretch/>
        </p:blipFill>
        <p:spPr bwMode="auto">
          <a:xfrm>
            <a:off x="962635" y="1833155"/>
            <a:ext cx="2038103" cy="16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34"/>
          <a:stretch/>
        </p:blipFill>
        <p:spPr bwMode="auto">
          <a:xfrm>
            <a:off x="6472982" y="2381111"/>
            <a:ext cx="1567670" cy="1606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5369634" y="980728"/>
            <a:ext cx="3774366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lvl="0" indent="-268288" eaLnBrk="0" hangingPunct="0">
              <a:lnSpc>
                <a:spcPts val="2400"/>
              </a:lnSpc>
              <a:spcAft>
                <a:spcPts val="300"/>
              </a:spcAft>
              <a:buClr>
                <a:schemeClr val="tx2">
                  <a:lumMod val="20000"/>
                  <a:lumOff val="80000"/>
                </a:schemeClr>
              </a:buClr>
              <a:buSzPct val="110000"/>
              <a:buFont typeface="Lucida Grande CE"/>
              <a:buChar char="●"/>
            </a:pPr>
            <a:r>
              <a:rPr lang="en-GB" kern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itchFamily="39" charset="-128"/>
              </a:rPr>
              <a:t>Shortwave side escape</a:t>
            </a:r>
          </a:p>
          <a:p>
            <a:pPr marL="536575" lvl="1" indent="-268288" eaLnBrk="0" hangingPunct="0">
              <a:lnSpc>
                <a:spcPts val="2400"/>
              </a:lnSpc>
              <a:spcAft>
                <a:spcPts val="300"/>
              </a:spcAft>
              <a:buClr>
                <a:schemeClr val="tx2">
                  <a:lumMod val="20000"/>
                  <a:lumOff val="80000"/>
                </a:schemeClr>
              </a:buClr>
              <a:buSzPct val="100000"/>
              <a:buFont typeface="Lucida Grande"/>
              <a:buChar char="–"/>
            </a:pPr>
            <a:r>
              <a:rPr lang="en-GB" sz="1600" b="0" kern="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ＭＳ Ｐゴシック" charset="-128"/>
              </a:rPr>
              <a:t>Strongest when sun </a:t>
            </a:r>
            <a:r>
              <a:rPr lang="en-GB" sz="1600" b="0" kern="0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ＭＳ Ｐゴシック" charset="-128"/>
              </a:rPr>
              <a:t>near zenith</a:t>
            </a:r>
          </a:p>
          <a:p>
            <a:pPr marL="536575" lvl="1" indent="-268288" eaLnBrk="0" hangingPunct="0">
              <a:lnSpc>
                <a:spcPts val="2400"/>
              </a:lnSpc>
              <a:spcAft>
                <a:spcPts val="300"/>
              </a:spcAft>
              <a:buClr>
                <a:schemeClr val="tx2">
                  <a:lumMod val="20000"/>
                  <a:lumOff val="80000"/>
                </a:schemeClr>
              </a:buClr>
              <a:buSzPct val="100000"/>
              <a:buFont typeface="Lucida Grande"/>
              <a:buChar char="–"/>
            </a:pPr>
            <a:r>
              <a:rPr lang="en-GB" sz="1600" b="0" kern="0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ＭＳ Ｐゴシック" charset="-128"/>
              </a:rPr>
              <a:t>Forward scattering leads to more sunlight reaching the ground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1996697" y="3704710"/>
            <a:ext cx="1257580" cy="1729968"/>
            <a:chOff x="2923841" y="3560694"/>
            <a:chExt cx="1257580" cy="1729968"/>
          </a:xfrm>
        </p:grpSpPr>
        <p:cxnSp>
          <p:nvCxnSpPr>
            <p:cNvPr id="35" name="Straight Arrow Connector 34"/>
            <p:cNvCxnSpPr/>
            <p:nvPr/>
          </p:nvCxnSpPr>
          <p:spPr bwMode="auto">
            <a:xfrm flipH="1">
              <a:off x="2923841" y="4602212"/>
              <a:ext cx="429455" cy="688450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7" name="Straight Arrow Connector 36"/>
            <p:cNvCxnSpPr/>
            <p:nvPr/>
          </p:nvCxnSpPr>
          <p:spPr bwMode="auto">
            <a:xfrm>
              <a:off x="3791739" y="4602212"/>
              <a:ext cx="389682" cy="630445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1" name="Straight Arrow Connector 40"/>
            <p:cNvCxnSpPr/>
            <p:nvPr/>
          </p:nvCxnSpPr>
          <p:spPr bwMode="auto">
            <a:xfrm flipV="1">
              <a:off x="3779917" y="3560694"/>
              <a:ext cx="270778" cy="829443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4" name="Straight Arrow Connector 43"/>
            <p:cNvCxnSpPr/>
            <p:nvPr/>
          </p:nvCxnSpPr>
          <p:spPr bwMode="auto">
            <a:xfrm flipH="1" flipV="1">
              <a:off x="3025395" y="3643676"/>
              <a:ext cx="452425" cy="716568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cxnSp>
        <p:nvCxnSpPr>
          <p:cNvPr id="13" name="Straight Arrow Connector 12"/>
          <p:cNvCxnSpPr/>
          <p:nvPr/>
        </p:nvCxnSpPr>
        <p:spPr bwMode="auto">
          <a:xfrm flipH="1">
            <a:off x="2524252" y="5056470"/>
            <a:ext cx="184500" cy="676786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2852773" y="4999073"/>
            <a:ext cx="182392" cy="852404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Rectangle 9"/>
          <p:cNvSpPr/>
          <p:nvPr/>
        </p:nvSpPr>
        <p:spPr bwMode="auto">
          <a:xfrm>
            <a:off x="2132693" y="4360629"/>
            <a:ext cx="720080" cy="685139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HeroicExtremeLeftFacing">
              <a:rot lat="1086546" lon="2035770" rev="118222"/>
            </a:camera>
            <a:lightRig rig="soft" dir="t"/>
          </a:scene3d>
          <a:sp3d extrusionH="850900">
            <a:extrusionClr>
              <a:schemeClr val="bg1">
                <a:lumMod val="85000"/>
              </a:schemeClr>
            </a:extrusion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1969732" y="3871881"/>
            <a:ext cx="1749999" cy="2083794"/>
            <a:chOff x="2896876" y="3727865"/>
            <a:chExt cx="1749999" cy="2083794"/>
          </a:xfrm>
        </p:grpSpPr>
        <p:cxnSp>
          <p:nvCxnSpPr>
            <p:cNvPr id="28" name="Straight Arrow Connector 27"/>
            <p:cNvCxnSpPr/>
            <p:nvPr/>
          </p:nvCxnSpPr>
          <p:spPr bwMode="auto">
            <a:xfrm flipH="1" flipV="1">
              <a:off x="2903994" y="3753590"/>
              <a:ext cx="539023" cy="702603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4" name="Straight Arrow Connector 23"/>
            <p:cNvCxnSpPr/>
            <p:nvPr/>
          </p:nvCxnSpPr>
          <p:spPr bwMode="auto">
            <a:xfrm flipH="1">
              <a:off x="2896876" y="4648120"/>
              <a:ext cx="552638" cy="1163539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>
              <a:off x="3935760" y="4620398"/>
              <a:ext cx="711115" cy="1191261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3935761" y="3727865"/>
              <a:ext cx="508294" cy="702604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59" name="Group 58"/>
          <p:cNvGrpSpPr/>
          <p:nvPr/>
        </p:nvGrpSpPr>
        <p:grpSpPr>
          <a:xfrm>
            <a:off x="2382834" y="3573016"/>
            <a:ext cx="625782" cy="714400"/>
            <a:chOff x="3251607" y="3256776"/>
            <a:chExt cx="764612" cy="886624"/>
          </a:xfrm>
        </p:grpSpPr>
        <p:cxnSp>
          <p:nvCxnSpPr>
            <p:cNvPr id="47" name="Straight Arrow Connector 46"/>
            <p:cNvCxnSpPr/>
            <p:nvPr/>
          </p:nvCxnSpPr>
          <p:spPr bwMode="auto">
            <a:xfrm flipV="1">
              <a:off x="3707910" y="3318116"/>
              <a:ext cx="308309" cy="825284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9" name="Straight Arrow Connector 48"/>
            <p:cNvCxnSpPr/>
            <p:nvPr/>
          </p:nvCxnSpPr>
          <p:spPr bwMode="auto">
            <a:xfrm flipH="1" flipV="1">
              <a:off x="3251607" y="3256776"/>
              <a:ext cx="259959" cy="859743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61" name="Rectangle 60"/>
          <p:cNvSpPr/>
          <p:nvPr/>
        </p:nvSpPr>
        <p:spPr>
          <a:xfrm>
            <a:off x="4404844" y="4397015"/>
            <a:ext cx="4271612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lvl="0" indent="-268288" eaLnBrk="0" hangingPunct="0">
              <a:lnSpc>
                <a:spcPts val="2400"/>
              </a:lnSpc>
              <a:spcAft>
                <a:spcPts val="300"/>
              </a:spcAft>
              <a:buClr>
                <a:srgbClr val="FF7C80"/>
              </a:buClr>
              <a:buSzPct val="110000"/>
              <a:buFont typeface="Lucida Grande CE"/>
              <a:buChar char="●"/>
            </a:pPr>
            <a:r>
              <a:rPr lang="en-GB" kern="0" dirty="0" err="1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itchFamily="39" charset="-128"/>
              </a:rPr>
              <a:t>Longwave</a:t>
            </a:r>
            <a:r>
              <a:rPr lang="en-GB" kern="0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itchFamily="39" charset="-128"/>
              </a:rPr>
              <a:t> effect</a:t>
            </a:r>
            <a:endParaRPr lang="en-GB" kern="0" dirty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 pitchFamily="39" charset="-128"/>
            </a:endParaRPr>
          </a:p>
          <a:p>
            <a:pPr marL="536575" lvl="1" indent="-268288" eaLnBrk="0" hangingPunct="0">
              <a:lnSpc>
                <a:spcPts val="2400"/>
              </a:lnSpc>
              <a:spcAft>
                <a:spcPts val="300"/>
              </a:spcAft>
              <a:buClr>
                <a:srgbClr val="FF7C80"/>
              </a:buClr>
              <a:buSzPct val="100000"/>
              <a:buFont typeface="Lucida Grande"/>
              <a:buChar char="–"/>
            </a:pPr>
            <a:r>
              <a:rPr lang="en-GB" sz="1600" b="0" kern="0" dirty="0" smtClean="0">
                <a:solidFill>
                  <a:srgbClr val="FF7C80"/>
                </a:solidFill>
                <a:latin typeface="+mn-lt"/>
                <a:ea typeface="ＭＳ Ｐゴシック" charset="-128"/>
              </a:rPr>
              <a:t>Radiation can now be emitted from the side of a cloud</a:t>
            </a:r>
            <a:endParaRPr lang="en-GB" sz="1600" b="0" kern="0" dirty="0">
              <a:solidFill>
                <a:srgbClr val="FF7C80"/>
              </a:solidFill>
              <a:latin typeface="+mn-lt"/>
              <a:ea typeface="ＭＳ Ｐゴシック" charset="-128"/>
            </a:endParaRPr>
          </a:p>
          <a:p>
            <a:pPr marL="536575" lvl="1" indent="-268288" eaLnBrk="0" hangingPunct="0">
              <a:lnSpc>
                <a:spcPts val="2400"/>
              </a:lnSpc>
              <a:spcAft>
                <a:spcPts val="300"/>
              </a:spcAft>
              <a:buClr>
                <a:srgbClr val="FF7C80"/>
              </a:buClr>
              <a:buSzPct val="100000"/>
              <a:buFont typeface="Lucida Grande"/>
              <a:buChar char="–"/>
            </a:pPr>
            <a:r>
              <a:rPr lang="en-GB" sz="1600" b="0" kern="0" dirty="0" smtClean="0">
                <a:solidFill>
                  <a:srgbClr val="FF7C80"/>
                </a:solidFill>
                <a:latin typeface="+mn-lt"/>
                <a:ea typeface="ＭＳ Ｐゴシック" charset="-128"/>
              </a:rPr>
              <a:t>3D effects can increase surface cloud forcing by a </a:t>
            </a:r>
            <a:r>
              <a:rPr lang="en-GB" sz="1600" b="0" i="1" kern="0" dirty="0" smtClean="0">
                <a:solidFill>
                  <a:srgbClr val="FF7C80"/>
                </a:solidFill>
                <a:latin typeface="+mn-lt"/>
                <a:ea typeface="ＭＳ Ｐゴシック" charset="-128"/>
              </a:rPr>
              <a:t>factor of 3 </a:t>
            </a:r>
            <a:r>
              <a:rPr lang="en-GB" sz="1600" b="0" kern="0" dirty="0" smtClean="0">
                <a:solidFill>
                  <a:srgbClr val="FF7C80"/>
                </a:solidFill>
                <a:latin typeface="+mn-lt"/>
                <a:ea typeface="ＭＳ Ｐゴシック" charset="-128"/>
              </a:rPr>
              <a:t>(for an isolated, optically thick, cubic cloud in vacuum!)</a:t>
            </a:r>
            <a:endParaRPr lang="en-GB" sz="1600" b="0" kern="0" dirty="0">
              <a:solidFill>
                <a:srgbClr val="FF7C80"/>
              </a:solidFill>
              <a:latin typeface="+mn-lt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500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0" grpId="0" animBg="1"/>
      <p:bldP spid="6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SPARTACUS </a:t>
            </a:r>
            <a:r>
              <a:rPr lang="en-GB" sz="2000" dirty="0" smtClean="0">
                <a:latin typeface="Arial Narrow" panose="020B0606020202030204" pitchFamily="34" charset="0"/>
              </a:rPr>
              <a:t>“Speedy Algorithm for Radiative Transfer through Cloud Sides”</a:t>
            </a:r>
            <a:endParaRPr lang="en-GB" sz="2000" dirty="0">
              <a:latin typeface="Arial Narrow" panose="020B0606020202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44489" y="998984"/>
                <a:ext cx="6132388" cy="5238328"/>
              </a:xfrm>
            </p:spPr>
            <p:txBody>
              <a:bodyPr/>
              <a:lstStyle/>
              <a:p>
                <a:r>
                  <a:rPr lang="en-GB" dirty="0" smtClean="0"/>
                  <a:t>Follows from Hogan &amp; </a:t>
                </a:r>
                <a:r>
                  <a:rPr lang="en-GB" dirty="0" err="1" smtClean="0"/>
                  <a:t>Shonk</a:t>
                </a:r>
                <a:r>
                  <a:rPr lang="en-GB" dirty="0" smtClean="0"/>
                  <a:t> (2013), but:</a:t>
                </a:r>
              </a:p>
              <a:p>
                <a:pPr marL="538163" lvl="1" indent="-271463">
                  <a:buFont typeface="+mj-lt"/>
                  <a:buAutoNum type="arabicPeriod"/>
                </a:pPr>
                <a:r>
                  <a:rPr lang="en-GB" sz="1800" dirty="0" smtClean="0">
                    <a:latin typeface="Arial Narrow" pitchFamily="34" charset="0"/>
                  </a:rPr>
                  <a:t>Represents </a:t>
                </a:r>
                <a:r>
                  <a:rPr lang="en-GB" sz="1800" dirty="0" err="1" smtClean="0">
                    <a:latin typeface="Arial Narrow" pitchFamily="34" charset="0"/>
                  </a:rPr>
                  <a:t>longwave</a:t>
                </a:r>
                <a:r>
                  <a:rPr lang="en-GB" sz="1800" dirty="0" smtClean="0">
                    <a:latin typeface="Arial Narrow" pitchFamily="34" charset="0"/>
                  </a:rPr>
                  <a:t> 3D effects, including </a:t>
                </a:r>
                <a:r>
                  <a:rPr lang="en-GB" sz="1800" dirty="0" err="1" smtClean="0">
                    <a:latin typeface="Arial Narrow" pitchFamily="34" charset="0"/>
                  </a:rPr>
                  <a:t>longwave</a:t>
                </a:r>
                <a:r>
                  <a:rPr lang="en-GB" sz="1800" dirty="0" smtClean="0">
                    <a:latin typeface="Arial Narrow" pitchFamily="34" charset="0"/>
                  </a:rPr>
                  <a:t> scattering</a:t>
                </a:r>
              </a:p>
              <a:p>
                <a:pPr marL="538163" lvl="1" indent="-271463">
                  <a:buFont typeface="+mj-lt"/>
                  <a:buAutoNum type="arabicPeriod"/>
                </a:pPr>
                <a:r>
                  <a:rPr lang="en-GB" sz="1800" dirty="0" smtClean="0">
                    <a:latin typeface="Arial Narrow" pitchFamily="34" charset="0"/>
                  </a:rPr>
                  <a:t>Represents cloud inhomogeneity using “</a:t>
                </a:r>
                <a:r>
                  <a:rPr lang="en-GB" sz="1800" dirty="0" err="1" smtClean="0">
                    <a:latin typeface="Arial Narrow" pitchFamily="34" charset="0"/>
                  </a:rPr>
                  <a:t>Tripleclouds</a:t>
                </a:r>
                <a:r>
                  <a:rPr lang="en-GB" sz="1800" dirty="0" smtClean="0">
                    <a:latin typeface="Arial Narrow" pitchFamily="34" charset="0"/>
                  </a:rPr>
                  <a:t>” approach</a:t>
                </a:r>
              </a:p>
              <a:p>
                <a:pPr marL="538163" lvl="1" indent="-271463">
                  <a:buFont typeface="+mj-lt"/>
                  <a:buAutoNum type="arabicPeriod"/>
                </a:pPr>
                <a:r>
                  <a:rPr lang="en-GB" sz="1800" dirty="0">
                    <a:latin typeface="Arial Narrow" pitchFamily="34" charset="0"/>
                  </a:rPr>
                  <a:t>A</a:t>
                </a:r>
                <a:r>
                  <a:rPr lang="en-GB" sz="1800" dirty="0" smtClean="0">
                    <a:latin typeface="Arial Narrow" pitchFamily="34" charset="0"/>
                  </a:rPr>
                  <a:t> more elegant and accurate solver using matrix exponentials</a:t>
                </a:r>
              </a:p>
              <a:p>
                <a:r>
                  <a:rPr lang="en-GB" dirty="0" smtClean="0"/>
                  <a:t>Extra </a:t>
                </a:r>
                <a:r>
                  <a:rPr lang="en-GB" dirty="0" smtClean="0"/>
                  <a:t>terms added to two-stream equations: </a:t>
                </a:r>
              </a:p>
              <a:p>
                <a:endParaRPr lang="en-GB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GB" i="1">
                                  <a:latin typeface="Cambria Math"/>
                                </a:rPr>
                                <m:t>𝑎</m:t>
                              </m:r>
                            </m:sup>
                          </m:sSup>
                        </m:num>
                        <m:den>
                          <m:r>
                            <a:rPr lang="en-GB" i="1">
                              <a:latin typeface="Cambria Math"/>
                            </a:rPr>
                            <m:t>𝑑𝑧</m:t>
                          </m:r>
                        </m:den>
                      </m:f>
                      <m:r>
                        <a:rPr lang="en-GB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p>
                          </m:sSup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p>
                          </m:sSup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GB" i="1">
                          <a:latin typeface="Cambria Math"/>
                          <a:ea typeface="Cambria Math"/>
                        </a:rPr>
                        <m:t>−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  <m:sup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𝑎𝑏</m:t>
                          </m:r>
                        </m:sup>
                      </m:sSup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p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𝑎</m:t>
                          </m:r>
                        </m:sup>
                      </m:sSup>
                      <m:r>
                        <a:rPr lang="en-GB" i="1">
                          <a:latin typeface="Cambria Math"/>
                          <a:ea typeface="Cambria Math"/>
                        </a:rPr>
                        <m:t>+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  <m:sup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𝑏𝑎</m:t>
                          </m:r>
                        </m:sup>
                      </m:sSup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p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  <a:p>
                <a:endParaRPr lang="en-GB" i="1" dirty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GB" i="1">
                                  <a:latin typeface="Cambria Math"/>
                                </a:rPr>
                                <m:t>𝑎</m:t>
                              </m:r>
                            </m:sup>
                          </m:sSup>
                        </m:num>
                        <m:den>
                          <m:r>
                            <a:rPr lang="en-GB" i="1">
                              <a:latin typeface="Cambria Math"/>
                            </a:rPr>
                            <m:t>𝑑𝑧</m:t>
                          </m:r>
                        </m:den>
                      </m:f>
                      <m:r>
                        <a:rPr lang="en-GB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p>
                          </m:sSup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p>
                          </m:sSup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en-GB" i="1">
                          <a:latin typeface="Cambria Math"/>
                          <a:ea typeface="Cambria Math"/>
                        </a:rPr>
                        <m:t>−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  <m:sup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𝑎𝑏</m:t>
                          </m:r>
                        </m:sup>
                      </m:sSup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p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𝑎</m:t>
                          </m:r>
                        </m:sup>
                      </m:sSup>
                      <m:r>
                        <a:rPr lang="en-GB" i="1">
                          <a:latin typeface="Cambria Math"/>
                          <a:ea typeface="Cambria Math"/>
                        </a:rPr>
                        <m:t>+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  <m:sup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𝑏𝑎</m:t>
                          </m:r>
                        </m:sup>
                      </m:sSup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p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  <a:p>
                <a:endParaRPr lang="en-GB" dirty="0" smtClean="0"/>
              </a:p>
              <a:p>
                <a:r>
                  <a:rPr lang="en-GB" dirty="0" smtClean="0"/>
                  <a:t>Assuming clouds are </a:t>
                </a:r>
                <a:r>
                  <a:rPr lang="en-GB" i="1" dirty="0" smtClean="0"/>
                  <a:t>randomly distributed</a:t>
                </a:r>
                <a:r>
                  <a:rPr lang="en-GB" dirty="0" smtClean="0"/>
                  <a:t>, we obtain:</a:t>
                </a:r>
                <a:endParaRPr lang="en-GB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4489" y="998984"/>
                <a:ext cx="6132388" cy="5238328"/>
              </a:xfrm>
              <a:blipFill rotWithShape="0">
                <a:blip r:embed="rId2"/>
                <a:stretch>
                  <a:fillRect l="-2687" t="-19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 bwMode="auto">
          <a:xfrm>
            <a:off x="6487036" y="1828825"/>
            <a:ext cx="2482850" cy="8667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GB" sz="2000" b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588224" y="836712"/>
            <a:ext cx="2386424" cy="2016224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t" anchorCtr="0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2000" b="0" dirty="0" smtClean="0">
                <a:solidFill>
                  <a:srgbClr val="000000"/>
                </a:solidFill>
                <a:latin typeface="Arial Narrow" pitchFamily="34" charset="0"/>
              </a:rPr>
              <a:t>a</a:t>
            </a:r>
            <a:endParaRPr lang="en-US" altLang="en-US" sz="2000" b="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6588224" y="1324000"/>
            <a:ext cx="1152127" cy="504825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2000" b="0" dirty="0" smtClean="0">
                <a:solidFill>
                  <a:srgbClr val="000000"/>
                </a:solidFill>
                <a:latin typeface="Arial Narrow" pitchFamily="34" charset="0"/>
              </a:rPr>
              <a:t>a</a:t>
            </a:r>
            <a:endParaRPr lang="en-US" altLang="en-US" sz="2000" b="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8361680" y="1324000"/>
            <a:ext cx="608206" cy="520824"/>
          </a:xfrm>
          <a:prstGeom prst="rect">
            <a:avLst/>
          </a:prstGeom>
          <a:solidFill>
            <a:schemeClr val="bg2"/>
          </a:solidFill>
          <a:ln w="25400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2000" b="0" dirty="0" smtClean="0">
                <a:solidFill>
                  <a:srgbClr val="000000"/>
                </a:solidFill>
                <a:latin typeface="Arial Narrow" pitchFamily="34" charset="0"/>
              </a:rPr>
              <a:t>c</a:t>
            </a:r>
            <a:endParaRPr lang="en-US" altLang="en-US" sz="2000" b="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7380312" y="1844824"/>
            <a:ext cx="784959" cy="484600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2000" b="0" dirty="0" smtClean="0">
                <a:solidFill>
                  <a:srgbClr val="000000"/>
                </a:solidFill>
                <a:latin typeface="Arial Narrow" pitchFamily="34" charset="0"/>
              </a:rPr>
              <a:t>b</a:t>
            </a:r>
            <a:endParaRPr lang="en-US" altLang="en-US" sz="2000" b="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8165271" y="1844824"/>
            <a:ext cx="804615" cy="484600"/>
          </a:xfrm>
          <a:prstGeom prst="rect">
            <a:avLst/>
          </a:prstGeom>
          <a:solidFill>
            <a:schemeClr val="bg2"/>
          </a:solidFill>
          <a:ln w="25400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2000" b="0" dirty="0" smtClean="0">
                <a:solidFill>
                  <a:srgbClr val="000000"/>
                </a:solidFill>
                <a:latin typeface="Arial Narrow" pitchFamily="34" charset="0"/>
              </a:rPr>
              <a:t>c</a:t>
            </a:r>
            <a:endParaRPr lang="en-US" altLang="en-US" sz="2000" b="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7740352" y="1324000"/>
            <a:ext cx="620712" cy="52082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2000" b="0" dirty="0" smtClean="0">
                <a:solidFill>
                  <a:srgbClr val="000000"/>
                </a:solidFill>
                <a:latin typeface="Arial Narrow" pitchFamily="34" charset="0"/>
              </a:rPr>
              <a:t>b</a:t>
            </a:r>
            <a:endParaRPr lang="en-US" altLang="en-US" sz="2000" b="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6588224" y="1828825"/>
            <a:ext cx="792088" cy="500599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2000" b="0" dirty="0" smtClean="0">
                <a:solidFill>
                  <a:srgbClr val="000000"/>
                </a:solidFill>
                <a:latin typeface="Arial Narrow" pitchFamily="34" charset="0"/>
              </a:rPr>
              <a:t>a</a:t>
            </a:r>
            <a:endParaRPr lang="en-US" altLang="en-US" sz="2000" b="0" dirty="0">
              <a:solidFill>
                <a:srgbClr val="000000"/>
              </a:solidFill>
              <a:latin typeface="Arial Narrow" pitchFamily="34" charset="0"/>
            </a:endParaRPr>
          </a:p>
        </p:txBody>
      </p:sp>
      <p:grpSp>
        <p:nvGrpSpPr>
          <p:cNvPr id="25" name="Group 17"/>
          <p:cNvGrpSpPr>
            <a:grpSpLocks/>
          </p:cNvGrpSpPr>
          <p:nvPr/>
        </p:nvGrpSpPr>
        <p:grpSpPr bwMode="auto">
          <a:xfrm>
            <a:off x="4249332" y="3212976"/>
            <a:ext cx="2954724" cy="1213745"/>
            <a:chOff x="4151340" y="3063730"/>
            <a:chExt cx="2953796" cy="1213471"/>
          </a:xfrm>
        </p:grpSpPr>
        <p:sp>
          <p:nvSpPr>
            <p:cNvPr id="26" name="Rectangle 14"/>
            <p:cNvSpPr>
              <a:spLocks noChangeArrowheads="1"/>
            </p:cNvSpPr>
            <p:nvPr/>
          </p:nvSpPr>
          <p:spPr bwMode="auto">
            <a:xfrm>
              <a:off x="4151340" y="3063730"/>
              <a:ext cx="2842054" cy="527222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7" name="Rectangle 15"/>
            <p:cNvSpPr>
              <a:spLocks noChangeArrowheads="1"/>
            </p:cNvSpPr>
            <p:nvPr/>
          </p:nvSpPr>
          <p:spPr bwMode="auto">
            <a:xfrm>
              <a:off x="4263082" y="3749979"/>
              <a:ext cx="2842054" cy="527222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37" name="TextBox 6"/>
          <p:cNvSpPr txBox="1">
            <a:spLocks noChangeArrowheads="1"/>
          </p:cNvSpPr>
          <p:nvPr/>
        </p:nvSpPr>
        <p:spPr bwMode="auto">
          <a:xfrm>
            <a:off x="6516216" y="3269982"/>
            <a:ext cx="231911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altLang="en-US" sz="1800" b="0" dirty="0" smtClean="0">
                <a:solidFill>
                  <a:srgbClr val="FF9900"/>
                </a:solidFill>
                <a:latin typeface="Arial Narrow" pitchFamily="34" charset="0"/>
              </a:rPr>
              <a:t>New </a:t>
            </a:r>
            <a:r>
              <a:rPr lang="en-GB" altLang="en-US" sz="1800" b="0" dirty="0" smtClean="0">
                <a:solidFill>
                  <a:srgbClr val="FF9900"/>
                </a:solidFill>
                <a:latin typeface="Arial Narrow" pitchFamily="34" charset="0"/>
              </a:rPr>
              <a:t>terms representing exchange between regions</a:t>
            </a:r>
            <a:endParaRPr lang="en-GB" altLang="en-US" sz="1800" b="0" dirty="0" smtClean="0">
              <a:solidFill>
                <a:srgbClr val="FF9900"/>
              </a:solidFill>
              <a:latin typeface="Arial Narrow" pitchFamily="34" charset="0"/>
            </a:endParaRPr>
          </a:p>
        </p:txBody>
      </p:sp>
      <p:sp>
        <p:nvSpPr>
          <p:cNvPr id="46" name="Rectangle 6"/>
          <p:cNvSpPr>
            <a:spLocks noChangeArrowheads="1"/>
          </p:cNvSpPr>
          <p:nvPr/>
        </p:nvSpPr>
        <p:spPr bwMode="auto">
          <a:xfrm>
            <a:off x="6578952" y="2329424"/>
            <a:ext cx="2395696" cy="52351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2000" b="0" dirty="0" smtClean="0">
                <a:solidFill>
                  <a:srgbClr val="000000"/>
                </a:solidFill>
                <a:latin typeface="Arial Narrow" pitchFamily="34" charset="0"/>
              </a:rPr>
              <a:t>a</a:t>
            </a:r>
            <a:endParaRPr lang="en-US" altLang="en-US" sz="2000" b="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4139952" y="2924944"/>
            <a:ext cx="2338892" cy="1624492"/>
          </a:xfrm>
          <a:prstGeom prst="ellipse">
            <a:avLst/>
          </a:prstGeom>
          <a:noFill/>
          <a:ln w="254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 sz="1800">
              <a:solidFill>
                <a:srgbClr val="00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527829" y="1022256"/>
            <a:ext cx="1848982" cy="1224136"/>
            <a:chOff x="6527829" y="332656"/>
            <a:chExt cx="1848982" cy="1224136"/>
          </a:xfrm>
        </p:grpSpPr>
        <p:cxnSp>
          <p:nvCxnSpPr>
            <p:cNvPr id="47" name="Straight Arrow Connector 46"/>
            <p:cNvCxnSpPr/>
            <p:nvPr/>
          </p:nvCxnSpPr>
          <p:spPr bwMode="auto">
            <a:xfrm flipV="1">
              <a:off x="7175901" y="764704"/>
              <a:ext cx="304050" cy="288032"/>
            </a:xfrm>
            <a:prstGeom prst="straightConnector1">
              <a:avLst/>
            </a:prstGeom>
            <a:noFill/>
            <a:ln w="508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cxnSp>
          <p:nvCxnSpPr>
            <p:cNvPr id="48" name="Straight Arrow Connector 47"/>
            <p:cNvCxnSpPr/>
            <p:nvPr/>
          </p:nvCxnSpPr>
          <p:spPr bwMode="auto">
            <a:xfrm>
              <a:off x="6798090" y="764704"/>
              <a:ext cx="288032" cy="288032"/>
            </a:xfrm>
            <a:prstGeom prst="straightConnector1">
              <a:avLst/>
            </a:prstGeom>
            <a:noFill/>
            <a:ln w="508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sp>
          <p:nvSpPr>
            <p:cNvPr id="49" name="Rectangle 48"/>
            <p:cNvSpPr/>
            <p:nvPr/>
          </p:nvSpPr>
          <p:spPr>
            <a:xfrm>
              <a:off x="7247909" y="332656"/>
              <a:ext cx="49244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0" i="1" dirty="0" err="1" smtClean="0">
                  <a:solidFill>
                    <a:srgbClr val="3365FB"/>
                  </a:solidFill>
                  <a:latin typeface="Calibri" pitchFamily="34" charset="0"/>
                  <a:cs typeface="Calibri" pitchFamily="34" charset="0"/>
                </a:rPr>
                <a:t>u</a:t>
              </a:r>
              <a:r>
                <a:rPr lang="en-GB" sz="2800" b="0" i="1" baseline="30000" dirty="0" err="1" smtClean="0">
                  <a:solidFill>
                    <a:srgbClr val="3365FB"/>
                  </a:solidFill>
                  <a:latin typeface="Calibri" pitchFamily="34" charset="0"/>
                  <a:cs typeface="Calibri" pitchFamily="34" charset="0"/>
                </a:rPr>
                <a:t>a</a:t>
              </a:r>
              <a:endParaRPr lang="en-GB" sz="2800" b="0" i="1" baseline="30000" dirty="0">
                <a:solidFill>
                  <a:srgbClr val="3365FB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527829" y="332656"/>
              <a:ext cx="46839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0" i="1" dirty="0" err="1" smtClean="0">
                  <a:solidFill>
                    <a:srgbClr val="3365FB"/>
                  </a:solidFill>
                  <a:latin typeface="Calibri" pitchFamily="34" charset="0"/>
                  <a:cs typeface="Calibri" pitchFamily="34" charset="0"/>
                </a:rPr>
                <a:t>v</a:t>
              </a:r>
              <a:r>
                <a:rPr lang="en-GB" sz="2800" b="0" i="1" baseline="30000" dirty="0" err="1" smtClean="0">
                  <a:solidFill>
                    <a:srgbClr val="3365FB"/>
                  </a:solidFill>
                  <a:latin typeface="Calibri" pitchFamily="34" charset="0"/>
                  <a:cs typeface="Calibri" pitchFamily="34" charset="0"/>
                </a:rPr>
                <a:t>a</a:t>
              </a:r>
              <a:endParaRPr lang="en-GB" sz="2800" b="0" i="1" baseline="30000" dirty="0">
                <a:solidFill>
                  <a:srgbClr val="3365FB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52" name="Straight Arrow Connector 51"/>
            <p:cNvCxnSpPr/>
            <p:nvPr/>
          </p:nvCxnSpPr>
          <p:spPr bwMode="auto">
            <a:xfrm flipV="1">
              <a:off x="7812360" y="1268760"/>
              <a:ext cx="304050" cy="288032"/>
            </a:xfrm>
            <a:prstGeom prst="straightConnector1">
              <a:avLst/>
            </a:prstGeom>
            <a:noFill/>
            <a:ln w="508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cxnSp>
          <p:nvCxnSpPr>
            <p:cNvPr id="53" name="Straight Arrow Connector 52"/>
            <p:cNvCxnSpPr/>
            <p:nvPr/>
          </p:nvCxnSpPr>
          <p:spPr bwMode="auto">
            <a:xfrm>
              <a:off x="7506557" y="1268760"/>
              <a:ext cx="288032" cy="288032"/>
            </a:xfrm>
            <a:prstGeom prst="straightConnector1">
              <a:avLst/>
            </a:prstGeom>
            <a:noFill/>
            <a:ln w="508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sp>
          <p:nvSpPr>
            <p:cNvPr id="54" name="Rectangle 53"/>
            <p:cNvSpPr/>
            <p:nvPr/>
          </p:nvSpPr>
          <p:spPr>
            <a:xfrm>
              <a:off x="7884368" y="836712"/>
              <a:ext cx="49244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0" i="1" dirty="0" err="1" smtClean="0">
                  <a:solidFill>
                    <a:srgbClr val="3365FB"/>
                  </a:solidFill>
                  <a:latin typeface="Calibri" pitchFamily="34" charset="0"/>
                  <a:cs typeface="Calibri" pitchFamily="34" charset="0"/>
                </a:rPr>
                <a:t>u</a:t>
              </a:r>
              <a:r>
                <a:rPr lang="en-GB" sz="2800" b="0" i="1" baseline="30000" dirty="0" err="1" smtClean="0">
                  <a:solidFill>
                    <a:srgbClr val="3365FB"/>
                  </a:solidFill>
                  <a:latin typeface="Calibri" pitchFamily="34" charset="0"/>
                  <a:cs typeface="Calibri" pitchFamily="34" charset="0"/>
                </a:rPr>
                <a:t>b</a:t>
              </a:r>
              <a:endParaRPr lang="en-GB" sz="2800" b="0" i="1" baseline="30000" dirty="0">
                <a:solidFill>
                  <a:srgbClr val="3365FB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236296" y="836712"/>
              <a:ext cx="46839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0" i="1" dirty="0" err="1" smtClean="0">
                  <a:solidFill>
                    <a:srgbClr val="3365FB"/>
                  </a:solidFill>
                  <a:latin typeface="Calibri" pitchFamily="34" charset="0"/>
                  <a:cs typeface="Calibri" pitchFamily="34" charset="0"/>
                </a:rPr>
                <a:t>v</a:t>
              </a:r>
              <a:r>
                <a:rPr lang="en-GB" sz="2800" b="0" i="1" baseline="30000" dirty="0" err="1" smtClean="0">
                  <a:solidFill>
                    <a:srgbClr val="3365FB"/>
                  </a:solidFill>
                  <a:latin typeface="Calibri" pitchFamily="34" charset="0"/>
                  <a:cs typeface="Calibri" pitchFamily="34" charset="0"/>
                </a:rPr>
                <a:t>b</a:t>
              </a:r>
              <a:endParaRPr lang="en-GB" sz="2800" b="0" i="1" baseline="30000" dirty="0">
                <a:solidFill>
                  <a:srgbClr val="3365FB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755576" y="5157192"/>
                <a:ext cx="1341457" cy="6916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b="0" i="1" baseline="-25000" smtClean="0">
                          <a:latin typeface="Cambria Math" panose="02040503050406030204" pitchFamily="18" charset="0"/>
                        </a:rPr>
                        <m:t>𝑎𝑏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GB" b="0" i="1" baseline="-25000" smtClean="0">
                              <a:latin typeface="Cambria Math" panose="02040503050406030204" pitchFamily="18" charset="0"/>
                            </a:rPr>
                            <m:t>𝑎𝑏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𝑐𝑎</m:t>
                          </m:r>
                          <m:r>
                            <m:rPr>
                              <m:nor/>
                            </m:rPr>
                            <a:rPr lang="en-GB" b="0" baseline="30000" dirty="0"/>
                            <m:t> </m:t>
                          </m:r>
                        </m:den>
                      </m:f>
                    </m:oMath>
                  </m:oMathPara>
                </a14:m>
                <a:endParaRPr lang="en-GB" b="0" baseline="300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5157192"/>
                <a:ext cx="1341457" cy="691600"/>
              </a:xfrm>
              <a:prstGeom prst="rect">
                <a:avLst/>
              </a:prstGeom>
              <a:blipFill rotWithShape="0">
                <a:blip r:embed="rId3"/>
                <a:stretch>
                  <a:fillRect b="-97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8"/>
          <p:cNvCxnSpPr>
            <a:cxnSpLocks noChangeShapeType="1"/>
          </p:cNvCxnSpPr>
          <p:nvPr/>
        </p:nvCxnSpPr>
        <p:spPr bwMode="auto">
          <a:xfrm flipH="1">
            <a:off x="2025120" y="5324233"/>
            <a:ext cx="915048" cy="52417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Rectangle 7"/>
          <p:cNvSpPr/>
          <p:nvPr/>
        </p:nvSpPr>
        <p:spPr>
          <a:xfrm>
            <a:off x="2940168" y="5126070"/>
            <a:ext cx="4131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1800" b="0" dirty="0" smtClean="0">
                <a:solidFill>
                  <a:srgbClr val="FF0000"/>
                </a:solidFill>
                <a:latin typeface="Arial Narrow" pitchFamily="34" charset="0"/>
              </a:rPr>
              <a:t>Length of cloud perimeter per unit </a:t>
            </a:r>
            <a:r>
              <a:rPr lang="en-GB" altLang="en-US" sz="1800" b="0" dirty="0" err="1" smtClean="0">
                <a:solidFill>
                  <a:srgbClr val="FF0000"/>
                </a:solidFill>
                <a:latin typeface="Arial Narrow" pitchFamily="34" charset="0"/>
              </a:rPr>
              <a:t>gridbox</a:t>
            </a:r>
            <a:r>
              <a:rPr lang="en-GB" altLang="en-US" sz="1800" b="0" dirty="0" smtClean="0">
                <a:solidFill>
                  <a:srgbClr val="FF0000"/>
                </a:solidFill>
                <a:latin typeface="Arial Narrow" pitchFamily="34" charset="0"/>
              </a:rPr>
              <a:t> area</a:t>
            </a:r>
            <a:endParaRPr lang="en-GB" dirty="0"/>
          </a:p>
        </p:txBody>
      </p:sp>
      <p:sp>
        <p:nvSpPr>
          <p:cNvPr id="51" name="Rectangle 50"/>
          <p:cNvSpPr/>
          <p:nvPr/>
        </p:nvSpPr>
        <p:spPr>
          <a:xfrm>
            <a:off x="2940168" y="5691314"/>
            <a:ext cx="4633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1800" b="0" dirty="0" smtClean="0">
                <a:solidFill>
                  <a:srgbClr val="FF0000"/>
                </a:solidFill>
                <a:latin typeface="Arial Narrow" pitchFamily="34" charset="0"/>
              </a:rPr>
              <a:t>Fraction of </a:t>
            </a:r>
            <a:r>
              <a:rPr lang="en-GB" altLang="en-US" sz="1800" b="0" dirty="0" err="1" smtClean="0">
                <a:solidFill>
                  <a:srgbClr val="FF0000"/>
                </a:solidFill>
                <a:latin typeface="Arial Narrow" pitchFamily="34" charset="0"/>
              </a:rPr>
              <a:t>gridbox</a:t>
            </a:r>
            <a:r>
              <a:rPr lang="en-GB" altLang="en-US" sz="1800" b="0" dirty="0" smtClean="0">
                <a:solidFill>
                  <a:srgbClr val="FF0000"/>
                </a:solidFill>
                <a:latin typeface="Arial Narrow" pitchFamily="34" charset="0"/>
              </a:rPr>
              <a:t> occupied by clear skies (region </a:t>
            </a:r>
            <a:r>
              <a:rPr lang="en-GB" altLang="en-US" sz="1800" b="0" i="1" dirty="0" smtClean="0">
                <a:solidFill>
                  <a:srgbClr val="FF0000"/>
                </a:solidFill>
                <a:latin typeface="Arial Narrow" pitchFamily="34" charset="0"/>
              </a:rPr>
              <a:t>a</a:t>
            </a:r>
            <a:r>
              <a:rPr lang="en-GB" altLang="en-US" sz="1800" b="0" dirty="0" smtClean="0">
                <a:solidFill>
                  <a:srgbClr val="FF0000"/>
                </a:solidFill>
                <a:latin typeface="Arial Narrow" pitchFamily="34" charset="0"/>
              </a:rPr>
              <a:t>)</a:t>
            </a:r>
            <a:endParaRPr lang="en-GB" dirty="0"/>
          </a:p>
        </p:txBody>
      </p:sp>
      <p:cxnSp>
        <p:nvCxnSpPr>
          <p:cNvPr id="56" name="Straight Arrow Connector 8"/>
          <p:cNvCxnSpPr>
            <a:cxnSpLocks noChangeShapeType="1"/>
            <a:stCxn id="51" idx="1"/>
          </p:cNvCxnSpPr>
          <p:nvPr/>
        </p:nvCxnSpPr>
        <p:spPr bwMode="auto">
          <a:xfrm flipH="1" flipV="1">
            <a:off x="2025120" y="5780772"/>
            <a:ext cx="915048" cy="95208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32459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6" grpId="0" animBg="1"/>
      <p:bldP spid="4" grpId="0"/>
      <p:bldP spid="8" grpId="0"/>
      <p:bldP spid="5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488" y="114300"/>
            <a:ext cx="8764016" cy="647700"/>
          </a:xfrm>
        </p:spPr>
        <p:txBody>
          <a:bodyPr/>
          <a:lstStyle/>
          <a:p>
            <a:r>
              <a:rPr lang="en-GB" dirty="0" smtClean="0"/>
              <a:t>Matrix solution in a single layer (shortwave)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88" y="888400"/>
            <a:ext cx="8447087" cy="5187280"/>
          </a:xfrm>
        </p:spPr>
        <p:txBody>
          <a:bodyPr/>
          <a:lstStyle/>
          <a:p>
            <a:r>
              <a:rPr lang="en-GB" dirty="0" smtClean="0"/>
              <a:t>Define diffuse upwelling, diffuse </a:t>
            </a:r>
            <a:r>
              <a:rPr lang="en-GB" dirty="0" err="1" smtClean="0"/>
              <a:t>downwelling</a:t>
            </a:r>
            <a:r>
              <a:rPr lang="en-GB" dirty="0" smtClean="0"/>
              <a:t> and direct </a:t>
            </a:r>
            <a:r>
              <a:rPr lang="en-GB" dirty="0" err="1" smtClean="0"/>
              <a:t>downwelling</a:t>
            </a:r>
            <a:r>
              <a:rPr lang="en-GB" dirty="0" smtClean="0"/>
              <a:t> as vectors </a:t>
            </a:r>
            <a:r>
              <a:rPr lang="en-GB" b="1" dirty="0" smtClean="0"/>
              <a:t>u</a:t>
            </a:r>
            <a:r>
              <a:rPr lang="en-GB" dirty="0" smtClean="0"/>
              <a:t>, </a:t>
            </a:r>
            <a:r>
              <a:rPr lang="en-GB" b="1" dirty="0" smtClean="0"/>
              <a:t>v</a:t>
            </a:r>
            <a:r>
              <a:rPr lang="en-GB" dirty="0" smtClean="0"/>
              <a:t> and </a:t>
            </a:r>
            <a:r>
              <a:rPr lang="en-GB" b="1" dirty="0" smtClean="0"/>
              <a:t>s: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Write two-stream equations as: 		where 9x9 matrix is composed of 						known terms analogous to </a:t>
            </a:r>
            <a:r>
              <a:rPr lang="en-GB" dirty="0" smtClean="0">
                <a:latin typeface="Symbol" pitchFamily="18" charset="2"/>
              </a:rPr>
              <a:t>g</a:t>
            </a:r>
            <a:r>
              <a:rPr lang="en-GB" baseline="-25000" dirty="0" smtClean="0"/>
              <a:t>1</a:t>
            </a:r>
            <a:r>
              <a:rPr lang="en-GB" dirty="0" smtClean="0"/>
              <a:t>-</a:t>
            </a:r>
            <a:r>
              <a:rPr lang="en-GB" dirty="0" smtClean="0">
                <a:latin typeface="Symbol" pitchFamily="18" charset="2"/>
              </a:rPr>
              <a:t>g</a:t>
            </a:r>
            <a:r>
              <a:rPr lang="en-GB" baseline="-25000" dirty="0" smtClean="0"/>
              <a:t>4</a:t>
            </a:r>
            <a:r>
              <a:rPr lang="en-GB" dirty="0" smtClean="0"/>
              <a:t> in						the standard two-stream equations: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(coupled linear homogeneous ODEs)</a:t>
            </a:r>
          </a:p>
          <a:p>
            <a:r>
              <a:rPr lang="en-GB" dirty="0" smtClean="0"/>
              <a:t>Solution for layer of thickness </a:t>
            </a:r>
            <a:r>
              <a:rPr lang="en-GB" i="1" dirty="0" smtClean="0"/>
              <a:t>z</a:t>
            </a:r>
            <a:r>
              <a:rPr lang="en-GB" baseline="-25000" dirty="0" smtClean="0"/>
              <a:t>1</a:t>
            </a:r>
            <a:r>
              <a:rPr lang="en-GB" dirty="0" smtClean="0"/>
              <a:t>: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96952"/>
            <a:ext cx="2524125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13716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19232"/>
            <a:ext cx="308610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97152"/>
            <a:ext cx="35909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15"/>
          <p:cNvGrpSpPr>
            <a:grpSpLocks/>
          </p:cNvGrpSpPr>
          <p:nvPr/>
        </p:nvGrpSpPr>
        <p:grpSpPr bwMode="auto">
          <a:xfrm>
            <a:off x="3347863" y="4873773"/>
            <a:ext cx="5760640" cy="1200329"/>
            <a:chOff x="6310227" y="2145837"/>
            <a:chExt cx="5759801" cy="1200113"/>
          </a:xfrm>
        </p:grpSpPr>
        <p:sp>
          <p:nvSpPr>
            <p:cNvPr id="9" name="TextBox 6"/>
            <p:cNvSpPr txBox="1">
              <a:spLocks noChangeArrowheads="1"/>
            </p:cNvSpPr>
            <p:nvPr/>
          </p:nvSpPr>
          <p:spPr bwMode="auto">
            <a:xfrm>
              <a:off x="7822175" y="2145837"/>
              <a:ext cx="4247853" cy="1200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GB" altLang="en-US" sz="1800" b="0" i="1" dirty="0" smtClean="0">
                  <a:solidFill>
                    <a:srgbClr val="FF0000"/>
                  </a:solidFill>
                  <a:latin typeface="Arial Narrow" pitchFamily="34" charset="0"/>
                </a:rPr>
                <a:t>Matrix exponential</a:t>
              </a:r>
            </a:p>
            <a:p>
              <a:pPr marL="285750" indent="-285750" eaLnBrk="1" hangingPunct="1">
                <a:buFont typeface="Arial" pitchFamily="34" charset="0"/>
                <a:buChar char="•"/>
              </a:pPr>
              <a:r>
                <a:rPr lang="en-GB" altLang="en-US" sz="1800" b="0" dirty="0" smtClean="0">
                  <a:solidFill>
                    <a:srgbClr val="FF0000"/>
                  </a:solidFill>
                  <a:latin typeface="Arial Narrow" pitchFamily="34" charset="0"/>
                </a:rPr>
                <a:t>Waterman (1981), </a:t>
              </a:r>
              <a:r>
                <a:rPr lang="en-GB" altLang="en-US" sz="1800" b="0" dirty="0" err="1" smtClean="0">
                  <a:solidFill>
                    <a:srgbClr val="FF0000"/>
                  </a:solidFill>
                  <a:latin typeface="Arial Narrow" pitchFamily="34" charset="0"/>
                </a:rPr>
                <a:t>Flatau</a:t>
              </a:r>
              <a:r>
                <a:rPr lang="en-GB" altLang="en-US" sz="1800" b="0" dirty="0" smtClean="0">
                  <a:solidFill>
                    <a:srgbClr val="FF0000"/>
                  </a:solidFill>
                  <a:latin typeface="Arial Narrow" pitchFamily="34" charset="0"/>
                </a:rPr>
                <a:t> &amp; Stephens (1998)</a:t>
              </a:r>
            </a:p>
            <a:p>
              <a:pPr marL="285750" indent="-285750" eaLnBrk="1" hangingPunct="1">
                <a:buFont typeface="Arial" pitchFamily="34" charset="0"/>
                <a:buChar char="•"/>
              </a:pPr>
              <a:r>
                <a:rPr lang="en-GB" altLang="en-US" sz="1800" b="0" dirty="0" smtClean="0">
                  <a:solidFill>
                    <a:srgbClr val="FF0000"/>
                  </a:solidFill>
                  <a:latin typeface="Arial Narrow" pitchFamily="34" charset="0"/>
                </a:rPr>
                <a:t>Can compute using </a:t>
              </a:r>
              <a:r>
                <a:rPr lang="en-GB" altLang="en-US" sz="1800" b="0" dirty="0" err="1" smtClean="0">
                  <a:solidFill>
                    <a:srgbClr val="FF0000"/>
                  </a:solidFill>
                  <a:latin typeface="Arial Narrow" pitchFamily="34" charset="0"/>
                </a:rPr>
                <a:t>Pade</a:t>
              </a:r>
              <a:r>
                <a:rPr lang="en-GB" altLang="en-US" sz="1800" b="0" dirty="0" smtClean="0">
                  <a:solidFill>
                    <a:srgbClr val="FF0000"/>
                  </a:solidFill>
                  <a:latin typeface="Arial Narrow" pitchFamily="34" charset="0"/>
                </a:rPr>
                <a:t> approximant plus scaling &amp; squaring method (</a:t>
              </a:r>
              <a:r>
                <a:rPr lang="en-GB" altLang="en-US" sz="1800" b="0" dirty="0" err="1" smtClean="0">
                  <a:solidFill>
                    <a:srgbClr val="FF0000"/>
                  </a:solidFill>
                  <a:latin typeface="Arial Narrow" pitchFamily="34" charset="0"/>
                </a:rPr>
                <a:t>Higham</a:t>
              </a:r>
              <a:r>
                <a:rPr lang="en-GB" altLang="en-US" sz="1800" b="0" dirty="0" smtClean="0">
                  <a:solidFill>
                    <a:srgbClr val="FF0000"/>
                  </a:solidFill>
                  <a:latin typeface="Arial Narrow" pitchFamily="34" charset="0"/>
                </a:rPr>
                <a:t> 2005)</a:t>
              </a:r>
              <a:endParaRPr lang="en-GB" altLang="en-US" sz="1800" b="0" dirty="0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cxnSp>
          <p:nvCxnSpPr>
            <p:cNvPr id="10" name="Straight Arrow Connector 8"/>
            <p:cNvCxnSpPr>
              <a:cxnSpLocks noChangeShapeType="1"/>
            </p:cNvCxnSpPr>
            <p:nvPr/>
          </p:nvCxnSpPr>
          <p:spPr bwMode="auto">
            <a:xfrm flipH="1">
              <a:off x="6310227" y="2357207"/>
              <a:ext cx="1511948" cy="199406"/>
            </a:xfrm>
            <a:prstGeom prst="straightConnector1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32841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Reflection and </a:t>
            </a:r>
            <a:r>
              <a:rPr lang="en-GB" dirty="0"/>
              <a:t>t</a:t>
            </a:r>
            <a:r>
              <a:rPr lang="en-GB" dirty="0" smtClean="0"/>
              <a:t>ransmission matrices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88" y="924272"/>
            <a:ext cx="8447087" cy="4953000"/>
          </a:xfrm>
        </p:spPr>
        <p:txBody>
          <a:bodyPr/>
          <a:lstStyle/>
          <a:p>
            <a:r>
              <a:rPr lang="en-GB" dirty="0" smtClean="0"/>
              <a:t>We want relationships between fluxes of the form:</a:t>
            </a:r>
          </a:p>
          <a:p>
            <a:endParaRPr lang="en-GB" dirty="0"/>
          </a:p>
          <a:p>
            <a:r>
              <a:rPr lang="en-GB" dirty="0" smtClean="0"/>
              <a:t>Transmission matrix for 2 regions given by:</a:t>
            </a:r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     and likewise for </a:t>
            </a:r>
            <a:r>
              <a:rPr lang="en-GB" b="1" dirty="0" smtClean="0"/>
              <a:t>R</a:t>
            </a:r>
            <a:r>
              <a:rPr lang="en-GB" dirty="0" smtClean="0"/>
              <a:t> and </a:t>
            </a:r>
            <a:r>
              <a:rPr lang="en-GB" b="1" dirty="0" smtClean="0"/>
              <a:t>S</a:t>
            </a:r>
            <a:r>
              <a:rPr lang="en-GB" b="1" baseline="30000" dirty="0" smtClean="0"/>
              <a:t>±</a:t>
            </a:r>
            <a:endParaRPr lang="en-GB" dirty="0" smtClean="0"/>
          </a:p>
          <a:p>
            <a:r>
              <a:rPr lang="en-GB" dirty="0" smtClean="0"/>
              <a:t>If matrix exponential is decomposed as: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    then reflection and transmission matrices given by: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For scalars, get same answer as </a:t>
            </a:r>
            <a:r>
              <a:rPr lang="en-GB" dirty="0" smtClean="0"/>
              <a:t>traditional Meador </a:t>
            </a:r>
            <a:r>
              <a:rPr lang="en-GB" dirty="0" smtClean="0"/>
              <a:t>&amp; Weaver (1980) </a:t>
            </a:r>
            <a:r>
              <a:rPr lang="en-GB" dirty="0" smtClean="0"/>
              <a:t>formulas</a:t>
            </a:r>
            <a:endParaRPr lang="en-GB" dirty="0" smtClean="0"/>
          </a:p>
          <a:p>
            <a:r>
              <a:rPr lang="en-GB" dirty="0" smtClean="0"/>
              <a:t>For speed, only use matrix exponential for partially cloudy layers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59857"/>
            <a:ext cx="208597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76216"/>
            <a:ext cx="3276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70312"/>
            <a:ext cx="341947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09" y="5082480"/>
            <a:ext cx="147637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96" y="5149154"/>
            <a:ext cx="16287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388219" y="1304280"/>
            <a:ext cx="1152127" cy="5048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7540347" y="1304280"/>
            <a:ext cx="620712" cy="504825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altLang="en-US" dirty="0">
              <a:solidFill>
                <a:srgbClr val="00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7554658" y="1122040"/>
            <a:ext cx="304050" cy="288032"/>
          </a:xfrm>
          <a:prstGeom prst="straightConnector1">
            <a:avLst/>
          </a:prstGeom>
          <a:noFill/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7422556" y="1626096"/>
            <a:ext cx="304050" cy="288032"/>
          </a:xfrm>
          <a:prstGeom prst="straightConnector1">
            <a:avLst/>
          </a:prstGeom>
          <a:noFill/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7050602" y="1122040"/>
            <a:ext cx="288032" cy="288032"/>
          </a:xfrm>
          <a:prstGeom prst="straightConnector1">
            <a:avLst/>
          </a:prstGeom>
          <a:noFill/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6516216" y="1162680"/>
            <a:ext cx="77618" cy="346253"/>
          </a:xfrm>
          <a:prstGeom prst="straightConnector1">
            <a:avLst/>
          </a:prstGeom>
          <a:noFill/>
          <a:ln w="508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7698674" y="762000"/>
            <a:ext cx="6912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3365FB"/>
                </a:solidFill>
                <a:latin typeface="Calibri" pitchFamily="34" charset="0"/>
                <a:cs typeface="Calibri" pitchFamily="34" charset="0"/>
              </a:rPr>
              <a:t>u</a:t>
            </a:r>
            <a:r>
              <a:rPr lang="en-GB" b="0" dirty="0" smtClean="0">
                <a:solidFill>
                  <a:srgbClr val="3365FB"/>
                </a:solidFill>
                <a:latin typeface="Calibri" pitchFamily="34" charset="0"/>
                <a:cs typeface="Calibri" pitchFamily="34" charset="0"/>
              </a:rPr>
              <a:t>(0)</a:t>
            </a:r>
            <a:endParaRPr lang="en-GB" b="0" dirty="0">
              <a:solidFill>
                <a:srgbClr val="3365FB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380312" y="1769785"/>
            <a:ext cx="7617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3365FB"/>
                </a:solidFill>
                <a:latin typeface="Calibri" pitchFamily="34" charset="0"/>
                <a:cs typeface="Calibri" pitchFamily="34" charset="0"/>
              </a:rPr>
              <a:t>u</a:t>
            </a:r>
            <a:r>
              <a:rPr lang="en-GB" b="0" dirty="0" smtClean="0">
                <a:solidFill>
                  <a:srgbClr val="3365FB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GB" b="0" i="1" dirty="0" smtClean="0">
                <a:solidFill>
                  <a:srgbClr val="3365FB"/>
                </a:solidFill>
                <a:latin typeface="Calibri" pitchFamily="34" charset="0"/>
                <a:cs typeface="Calibri" pitchFamily="34" charset="0"/>
              </a:rPr>
              <a:t>z</a:t>
            </a:r>
            <a:r>
              <a:rPr lang="en-GB" b="0" baseline="-25000" dirty="0" smtClean="0">
                <a:solidFill>
                  <a:srgbClr val="3365FB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en-GB" b="0" dirty="0" smtClean="0">
                <a:solidFill>
                  <a:srgbClr val="3365FB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GB" b="0" dirty="0">
              <a:solidFill>
                <a:srgbClr val="3365FB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852349" y="762000"/>
            <a:ext cx="6719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3365FB"/>
                </a:solidFill>
                <a:latin typeface="Calibri" pitchFamily="34" charset="0"/>
                <a:cs typeface="Calibri" pitchFamily="34" charset="0"/>
              </a:rPr>
              <a:t>v</a:t>
            </a:r>
            <a:r>
              <a:rPr lang="en-GB" b="0" dirty="0" smtClean="0">
                <a:solidFill>
                  <a:srgbClr val="3365FB"/>
                </a:solidFill>
                <a:latin typeface="Calibri" pitchFamily="34" charset="0"/>
                <a:cs typeface="Calibri" pitchFamily="34" charset="0"/>
              </a:rPr>
              <a:t>(0)</a:t>
            </a:r>
            <a:endParaRPr lang="en-GB" b="0" dirty="0">
              <a:solidFill>
                <a:srgbClr val="3365FB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98727" y="758934"/>
            <a:ext cx="649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s</a:t>
            </a:r>
            <a:r>
              <a:rPr lang="en-GB" b="0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(0)</a:t>
            </a:r>
            <a:endParaRPr lang="en-GB" b="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344" y="2371298"/>
            <a:ext cx="3855033" cy="206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0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Longwave</a:t>
            </a:r>
            <a:r>
              <a:rPr lang="en-GB" dirty="0" smtClean="0"/>
              <a:t> equivalent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89" y="836712"/>
            <a:ext cx="5955704" cy="5400600"/>
          </a:xfrm>
        </p:spPr>
        <p:txBody>
          <a:bodyPr/>
          <a:lstStyle/>
          <a:p>
            <a:r>
              <a:rPr lang="en-GB" dirty="0" smtClean="0"/>
              <a:t>Two-stream equations now look like this:</a:t>
            </a:r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sz="1800" dirty="0" smtClean="0">
                <a:latin typeface="Arial Narrow" panose="020B0606020202030204" pitchFamily="34" charset="0"/>
              </a:rPr>
              <a:t>(No solar beam and Planck function assumed to vary 	linearly in optical depth via inhomogeneous terms)</a:t>
            </a:r>
          </a:p>
          <a:p>
            <a:r>
              <a:rPr lang="en-GB" dirty="0" smtClean="0"/>
              <a:t>Solution </a:t>
            </a:r>
            <a:r>
              <a:rPr lang="en-GB" dirty="0" smtClean="0"/>
              <a:t>is a </a:t>
            </a:r>
            <a:r>
              <a:rPr lang="en-GB" dirty="0" smtClean="0"/>
              <a:t>bit more complex: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    where:</a:t>
            </a:r>
            <a:endParaRPr lang="en-GB" dirty="0"/>
          </a:p>
          <a:p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20560"/>
            <a:ext cx="4953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68960"/>
            <a:ext cx="49625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941168"/>
            <a:ext cx="3505200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79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Test with I3RC cumulus cloud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89" y="879830"/>
            <a:ext cx="3867472" cy="604954"/>
          </a:xfrm>
        </p:spPr>
        <p:txBody>
          <a:bodyPr/>
          <a:lstStyle/>
          <a:p>
            <a:r>
              <a:rPr lang="en-GB" dirty="0" smtClean="0"/>
              <a:t>Fully 3D simulations with MYSTIC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3" y="1054312"/>
            <a:ext cx="4985553" cy="518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61" t="3254" r="50000" b="1643"/>
          <a:stretch/>
        </p:blipFill>
        <p:spPr>
          <a:xfrm>
            <a:off x="251520" y="1280637"/>
            <a:ext cx="2520279" cy="285954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578715" y="3934349"/>
            <a:ext cx="2520278" cy="2807690"/>
            <a:chOff x="1578715" y="3934349"/>
            <a:chExt cx="2520278" cy="280769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8715" y="4221761"/>
              <a:ext cx="2520278" cy="2520278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 bwMode="auto">
            <a:xfrm>
              <a:off x="1900858" y="3934349"/>
              <a:ext cx="610043" cy="757011"/>
            </a:xfrm>
            <a:prstGeom prst="straightConnector1">
              <a:avLst/>
            </a:prstGeom>
            <a:noFill/>
            <a:ln w="508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736976" y="882344"/>
            <a:ext cx="3867472" cy="6049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8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110000"/>
              <a:buFont typeface="Lucida Grande CE"/>
              <a:buChar char="●"/>
              <a:defRPr sz="2000" b="0">
                <a:solidFill>
                  <a:schemeClr val="tx1"/>
                </a:solidFill>
                <a:latin typeface="Calibri"/>
                <a:ea typeface="ＭＳ Ｐゴシック" pitchFamily="39" charset="-128"/>
                <a:cs typeface="ＭＳ Ｐゴシック" pitchFamily="39" charset="-128"/>
              </a:defRPr>
            </a:lvl1pPr>
            <a:lvl2pPr marL="536575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0000FF"/>
              </a:buClr>
              <a:buSzPct val="100000"/>
              <a:buFont typeface="Lucida Grande"/>
              <a:buChar char="–"/>
              <a:defRPr sz="2000" b="0">
                <a:solidFill>
                  <a:schemeClr val="tx1"/>
                </a:solidFill>
                <a:latin typeface="Calibri"/>
                <a:ea typeface="ＭＳ Ｐゴシック" charset="-128"/>
              </a:defRPr>
            </a:lvl2pPr>
            <a:lvl3pPr marL="806450" indent="-2698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Lucida Grande"/>
              <a:buChar char="●"/>
              <a:defRPr sz="2000" b="0">
                <a:solidFill>
                  <a:schemeClr val="tx1"/>
                </a:solidFill>
                <a:latin typeface="Calibri"/>
                <a:ea typeface="ＭＳ Ｐゴシック" charset="-128"/>
              </a:defRPr>
            </a:lvl3pPr>
            <a:lvl4pPr marL="1581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00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4574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14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371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29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GB" kern="0" dirty="0" smtClean="0"/>
              <a:t>Inputs needed by SPARTACUS</a:t>
            </a:r>
            <a:endParaRPr lang="en-GB" kern="0" dirty="0"/>
          </a:p>
        </p:txBody>
      </p:sp>
      <p:sp>
        <p:nvSpPr>
          <p:cNvPr id="12" name="Rectangle 11"/>
          <p:cNvSpPr/>
          <p:nvPr/>
        </p:nvSpPr>
        <p:spPr>
          <a:xfrm>
            <a:off x="-211579" y="4462080"/>
            <a:ext cx="183125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lvl="1" indent="-268288" eaLnBrk="0" hangingPunct="0">
              <a:lnSpc>
                <a:spcPts val="2400"/>
              </a:lnSpc>
              <a:spcAft>
                <a:spcPts val="300"/>
              </a:spcAft>
              <a:buClr>
                <a:srgbClr val="0000FF"/>
              </a:buClr>
              <a:buSzPct val="100000"/>
              <a:buFont typeface="Lucida Grande"/>
              <a:buChar char="–"/>
            </a:pPr>
            <a:r>
              <a:rPr lang="en-GB" sz="1600" b="0" kern="0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charset="-128"/>
              </a:rPr>
              <a:t>Thanks to </a:t>
            </a:r>
            <a:r>
              <a:rPr lang="en-GB" sz="1600" b="0" kern="0" dirty="0" err="1">
                <a:solidFill>
                  <a:srgbClr val="000000"/>
                </a:solidFill>
                <a:latin typeface="Arial Narrow" panose="020B0606020202030204" pitchFamily="34" charset="0"/>
                <a:ea typeface="ＭＳ Ｐゴシック" charset="-128"/>
              </a:rPr>
              <a:t>Carolin</a:t>
            </a:r>
            <a:r>
              <a:rPr lang="en-GB" sz="1600" b="0" kern="0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charset="-128"/>
              </a:rPr>
              <a:t> Klinger &amp; Bernhard Mayer, LMU Munich</a:t>
            </a:r>
            <a:endParaRPr lang="en-GB" sz="1600" b="0" kern="0" dirty="0">
              <a:solidFill>
                <a:srgbClr val="000000"/>
              </a:solidFill>
              <a:latin typeface="Arial Narrow" panose="020B0606020202030204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863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</a:t>
            </a:r>
            <a:r>
              <a:rPr lang="en-GB" dirty="0" err="1" smtClean="0"/>
              <a:t>longwave</a:t>
            </a:r>
            <a:r>
              <a:rPr lang="en-GB" dirty="0" smtClean="0"/>
              <a:t> </a:t>
            </a:r>
            <a:r>
              <a:rPr lang="en-GB" i="1" dirty="0" err="1" smtClean="0"/>
              <a:t>radiatively</a:t>
            </a:r>
            <a:r>
              <a:rPr lang="en-GB" i="1" dirty="0" smtClean="0"/>
              <a:t> effective </a:t>
            </a:r>
            <a:r>
              <a:rPr lang="en-GB" dirty="0" smtClean="0"/>
              <a:t>cloud edge length?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672" y="764704"/>
            <a:ext cx="7171903" cy="427487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Single cloud				Full cloud field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2784" t="60235" r="7784"/>
          <a:stretch/>
        </p:blipFill>
        <p:spPr>
          <a:xfrm>
            <a:off x="539552" y="4181690"/>
            <a:ext cx="3600401" cy="2022140"/>
          </a:xfrm>
          <a:prstGeom prst="rect">
            <a:avLst/>
          </a:prstGeom>
          <a:ln w="25400">
            <a:solidFill>
              <a:srgbClr val="FF00FF"/>
            </a:solidFill>
            <a:prstDash val="dash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0137" t="4100" r="40381" b="40350"/>
          <a:stretch/>
        </p:blipFill>
        <p:spPr>
          <a:xfrm>
            <a:off x="9540552" y="224644"/>
            <a:ext cx="3240360" cy="28083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155" t="9120" r="57413" b="50194"/>
          <a:stretch/>
        </p:blipFill>
        <p:spPr>
          <a:xfrm>
            <a:off x="5338510" y="1124744"/>
            <a:ext cx="3600400" cy="2068942"/>
          </a:xfrm>
          <a:prstGeom prst="rect">
            <a:avLst/>
          </a:prstGeom>
          <a:ln w="25400">
            <a:solidFill>
              <a:schemeClr val="tx1"/>
            </a:solidFill>
            <a:prstDash val="dash"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2691" t="10508" r="7876" b="49843"/>
          <a:stretch/>
        </p:blipFill>
        <p:spPr>
          <a:xfrm>
            <a:off x="539552" y="1124744"/>
            <a:ext cx="3600401" cy="2016224"/>
          </a:xfrm>
          <a:prstGeom prst="rect">
            <a:avLst/>
          </a:prstGeom>
          <a:ln w="25400">
            <a:solidFill>
              <a:srgbClr val="0000FF"/>
            </a:solidFill>
            <a:prstDash val="dash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007" t="58654" r="56772"/>
          <a:stretch/>
        </p:blipFill>
        <p:spPr>
          <a:xfrm>
            <a:off x="5266502" y="4123674"/>
            <a:ext cx="3672408" cy="2102532"/>
          </a:xfrm>
          <a:prstGeom prst="rect">
            <a:avLst/>
          </a:prstGeom>
          <a:ln w="25400">
            <a:solidFill>
              <a:srgbClr val="FF0000"/>
            </a:solidFill>
            <a:prstDash val="dash"/>
          </a:ln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 rot="16200000">
            <a:off x="-2340151" y="3342532"/>
            <a:ext cx="5295112" cy="427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8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110000"/>
              <a:buFont typeface="Lucida Grande CE"/>
              <a:buChar char="●"/>
              <a:defRPr sz="2000" b="0">
                <a:solidFill>
                  <a:schemeClr val="tx1"/>
                </a:solidFill>
                <a:latin typeface="Calibri"/>
                <a:ea typeface="ＭＳ Ｐゴシック" pitchFamily="39" charset="-128"/>
                <a:cs typeface="ＭＳ Ｐゴシック" pitchFamily="39" charset="-128"/>
              </a:defRPr>
            </a:lvl1pPr>
            <a:lvl2pPr marL="536575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0000FF"/>
              </a:buClr>
              <a:buSzPct val="100000"/>
              <a:buFont typeface="Lucida Grande"/>
              <a:buChar char="–"/>
              <a:defRPr sz="2000" b="0">
                <a:solidFill>
                  <a:schemeClr val="tx1"/>
                </a:solidFill>
                <a:latin typeface="Calibri"/>
                <a:ea typeface="ＭＳ Ｐゴシック" charset="-128"/>
              </a:defRPr>
            </a:lvl2pPr>
            <a:lvl3pPr marL="806450" indent="-2698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Lucida Grande"/>
              <a:buChar char="●"/>
              <a:defRPr sz="2000" b="0">
                <a:solidFill>
                  <a:schemeClr val="tx1"/>
                </a:solidFill>
                <a:latin typeface="Calibri"/>
                <a:ea typeface="ＭＳ Ｐゴシック" charset="-128"/>
              </a:defRPr>
            </a:lvl3pPr>
            <a:lvl4pPr marL="1581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00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4574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14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371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29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GB" kern="0" dirty="0" smtClean="0"/>
              <a:t>“</a:t>
            </a:r>
            <a:r>
              <a:rPr lang="en-GB" kern="0" dirty="0" err="1" smtClean="0"/>
              <a:t>Ellipsified</a:t>
            </a:r>
            <a:r>
              <a:rPr lang="en-GB" kern="0" dirty="0" smtClean="0"/>
              <a:t>” clouds	         Original clouds</a:t>
            </a:r>
            <a:endParaRPr lang="en-GB" kern="0" dirty="0"/>
          </a:p>
        </p:txBody>
      </p:sp>
      <p:sp>
        <p:nvSpPr>
          <p:cNvPr id="11" name="Rectangle 10"/>
          <p:cNvSpPr/>
          <p:nvPr/>
        </p:nvSpPr>
        <p:spPr>
          <a:xfrm>
            <a:off x="-36512" y="3212976"/>
            <a:ext cx="23762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altLang="en-US" sz="1800" b="0" dirty="0" smtClean="0">
                <a:solidFill>
                  <a:srgbClr val="FF00FF"/>
                </a:solidFill>
                <a:latin typeface="Arial Narrow" pitchFamily="34" charset="0"/>
              </a:rPr>
              <a:t>Ellipses remove </a:t>
            </a:r>
            <a:r>
              <a:rPr lang="en-GB" altLang="en-US" sz="1800" b="0" dirty="0" err="1" smtClean="0">
                <a:solidFill>
                  <a:srgbClr val="FF00FF"/>
                </a:solidFill>
                <a:latin typeface="Arial Narrow" pitchFamily="34" charset="0"/>
              </a:rPr>
              <a:t>radiatively</a:t>
            </a:r>
            <a:r>
              <a:rPr lang="en-GB" altLang="en-US" sz="1800" b="0" dirty="0" smtClean="0">
                <a:solidFill>
                  <a:srgbClr val="FF00FF"/>
                </a:solidFill>
                <a:latin typeface="Arial Narrow" pitchFamily="34" charset="0"/>
              </a:rPr>
              <a:t> irrelevant small-scale structure</a:t>
            </a:r>
            <a:endParaRPr lang="en-GB" dirty="0">
              <a:solidFill>
                <a:srgbClr val="FF00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95848" y="3204011"/>
            <a:ext cx="33481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800" b="0" dirty="0" smtClean="0">
                <a:solidFill>
                  <a:srgbClr val="FF0000"/>
                </a:solidFill>
                <a:latin typeface="Arial Narrow" pitchFamily="34" charset="0"/>
              </a:rPr>
              <a:t>Clustering reduces effective edge length (nearest-neighbour spacing is 280 m vs. random value of 430 m)</a:t>
            </a: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509194" y="1763694"/>
            <a:ext cx="3214934" cy="3715402"/>
            <a:chOff x="2509194" y="1763694"/>
            <a:chExt cx="3214934" cy="371540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60198"/>
            <a:stretch/>
          </p:blipFill>
          <p:spPr>
            <a:xfrm>
              <a:off x="2509194" y="1763694"/>
              <a:ext cx="3214934" cy="3715402"/>
            </a:xfrm>
            <a:prstGeom prst="rect">
              <a:avLst/>
            </a:prstGeom>
            <a:ln w="19050">
              <a:solidFill>
                <a:schemeClr val="tx1"/>
              </a:solidFill>
            </a:ln>
            <a:effectLst>
              <a:outerShdw blurRad="50800" dist="101600" dir="8100000" algn="tr" rotWithShape="0">
                <a:prstClr val="black">
                  <a:alpha val="33000"/>
                </a:prst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3413043" y="1900551"/>
              <a:ext cx="222022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0" dirty="0" smtClean="0">
                  <a:latin typeface="Arial Narrow" panose="020B0606020202030204" pitchFamily="34" charset="0"/>
                </a:rPr>
                <a:t>MYSTIC: solid lines</a:t>
              </a:r>
            </a:p>
            <a:p>
              <a:r>
                <a:rPr lang="en-GB" sz="1600" b="0" dirty="0" smtClean="0">
                  <a:latin typeface="Arial Narrow" panose="020B0606020202030204" pitchFamily="34" charset="0"/>
                </a:rPr>
                <a:t>SPARTACUS: dashed lines</a:t>
              </a:r>
              <a:endParaRPr lang="en-GB" sz="1600" b="0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038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Broadband shortwave SPARTACUS vs </a:t>
            </a:r>
            <a:r>
              <a:rPr lang="en-GB" dirty="0" smtClean="0"/>
              <a:t>MYSTIC (Monte Carlo)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44488" y="980728"/>
            <a:ext cx="8447087" cy="5187280"/>
          </a:xfrm>
        </p:spPr>
        <p:txBody>
          <a:bodyPr/>
          <a:lstStyle/>
          <a:p>
            <a:r>
              <a:rPr lang="en-GB" dirty="0" smtClean="0"/>
              <a:t>SPARTACUS coded up in Fortran 90 with RRTM-G for gas absorption</a:t>
            </a:r>
          </a:p>
          <a:p>
            <a:pPr lvl="1"/>
            <a:r>
              <a:rPr lang="en-GB" dirty="0" smtClean="0"/>
              <a:t>Mean </a:t>
            </a:r>
            <a:r>
              <a:rPr lang="en-GB" dirty="0" smtClean="0"/>
              <a:t>of 4 solar azimuths, error bar indicates standard deviation due to sun orientation</a:t>
            </a: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Good match!</a:t>
            </a:r>
          </a:p>
          <a:p>
            <a:r>
              <a:rPr lang="en-GB" dirty="0" smtClean="0"/>
              <a:t>3D effect up to 20 W m</a:t>
            </a:r>
            <a:r>
              <a:rPr lang="en-GB" baseline="30000" dirty="0" smtClean="0"/>
              <a:t>-2</a:t>
            </a:r>
            <a:r>
              <a:rPr lang="en-GB" dirty="0"/>
              <a:t>, similar to inhomogeneity effect</a:t>
            </a:r>
          </a:p>
          <a:p>
            <a:r>
              <a:rPr lang="en-GB" dirty="0" smtClean="0"/>
              <a:t>Large difference in direct surface flux at large solar zenith angle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72" y="1835474"/>
            <a:ext cx="8712968" cy="30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4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3D effects in observations of direct/total </a:t>
            </a:r>
            <a:r>
              <a:rPr lang="en-GB" dirty="0" err="1" smtClean="0"/>
              <a:t>downwelling</a:t>
            </a:r>
            <a:r>
              <a:rPr lang="en-GB" dirty="0" smtClean="0"/>
              <a:t> flux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4" y="2225438"/>
            <a:ext cx="4320480" cy="343581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225438"/>
            <a:ext cx="4320479" cy="343581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idx="4294967295"/>
          </p:nvPr>
        </p:nvSpPr>
        <p:spPr>
          <a:xfrm>
            <a:off x="628650" y="836712"/>
            <a:ext cx="8515350" cy="5544616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Troccoli</a:t>
            </a:r>
            <a:r>
              <a:rPr lang="en-GB" dirty="0"/>
              <a:t> &amp; </a:t>
            </a:r>
            <a:r>
              <a:rPr lang="en-GB" dirty="0" err="1"/>
              <a:t>Morcrette</a:t>
            </a:r>
            <a:r>
              <a:rPr lang="en-GB" dirty="0"/>
              <a:t> (2014</a:t>
            </a:r>
            <a:r>
              <a:rPr lang="en-GB" dirty="0" smtClean="0"/>
              <a:t>) reported biases in ECMWF direct solar radiation from, important </a:t>
            </a:r>
            <a:r>
              <a:rPr lang="en-GB" dirty="0"/>
              <a:t>for solar energy </a:t>
            </a:r>
            <a:r>
              <a:rPr lang="en-GB" dirty="0" smtClean="0"/>
              <a:t>industry</a:t>
            </a:r>
            <a:endParaRPr lang="en-GB" dirty="0"/>
          </a:p>
          <a:p>
            <a:r>
              <a:rPr lang="en-GB" dirty="0" smtClean="0"/>
              <a:t>Bin observations and model by solar zenith angle and cloud fraction, considering only cases of boundary-layer clouds (thanks to </a:t>
            </a:r>
            <a:r>
              <a:rPr lang="en-GB" dirty="0" err="1" smtClean="0"/>
              <a:t>Maike</a:t>
            </a:r>
            <a:r>
              <a:rPr lang="en-GB" dirty="0" smtClean="0"/>
              <a:t> </a:t>
            </a:r>
            <a:r>
              <a:rPr lang="en-GB" dirty="0" err="1" smtClean="0"/>
              <a:t>Ahlgrimm</a:t>
            </a:r>
            <a:r>
              <a:rPr lang="en-GB" dirty="0" smtClean="0"/>
              <a:t>):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Next step: apply new 3D radiation scheme to the ECMWF cloud fields to verify that differences are due to 3D effects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691680" y="2334071"/>
            <a:ext cx="2337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ECMWF model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762893" y="2329727"/>
            <a:ext cx="2796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ARM SGP (13 </a:t>
            </a:r>
            <a:r>
              <a:rPr lang="en-GB" dirty="0" err="1" smtClean="0"/>
              <a:t>yrs</a:t>
            </a:r>
            <a:r>
              <a:rPr lang="en-GB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316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Optical phenomena explained by Maxwell’s equations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88" y="908720"/>
            <a:ext cx="8447087" cy="5187279"/>
          </a:xfrm>
        </p:spPr>
        <p:txBody>
          <a:bodyPr/>
          <a:lstStyle/>
          <a:p>
            <a:r>
              <a:rPr lang="en-GB" dirty="0" smtClean="0"/>
              <a:t>Need quantum mechanics to explain emission and absorption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All other atmospheric optics explained by electromagnetic radiation exciting a dipole in a dielectric material which then re-radiates</a:t>
            </a:r>
          </a:p>
          <a:p>
            <a:pPr lvl="1"/>
            <a:r>
              <a:rPr lang="en-GB" dirty="0" smtClean="0"/>
              <a:t>Described by Maxwell’s curl equations + Newton’s 2</a:t>
            </a:r>
            <a:r>
              <a:rPr lang="en-GB" baseline="30000" dirty="0" smtClean="0"/>
              <a:t>nd</a:t>
            </a:r>
            <a:r>
              <a:rPr lang="en-GB" dirty="0" smtClean="0"/>
              <a:t> law for bound charges</a:t>
            </a:r>
          </a:p>
          <a:p>
            <a:r>
              <a:rPr lang="en-GB" dirty="0" smtClean="0"/>
              <a:t>Illustrated with </a:t>
            </a:r>
            <a:r>
              <a:rPr lang="en-GB" dirty="0" smtClean="0"/>
              <a:t>a 2D </a:t>
            </a:r>
            <a:r>
              <a:rPr lang="en-GB" dirty="0" smtClean="0"/>
              <a:t>“Electromagnetic Weather Forecast”</a:t>
            </a:r>
            <a:endParaRPr lang="en-GB" dirty="0"/>
          </a:p>
          <a:p>
            <a:pPr lvl="1"/>
            <a:r>
              <a:rPr lang="en-GB" dirty="0" err="1" smtClean="0"/>
              <a:t>Gridsize</a:t>
            </a:r>
            <a:r>
              <a:rPr lang="en-GB" dirty="0" smtClean="0"/>
              <a:t> 0.02 </a:t>
            </a:r>
            <a:r>
              <a:rPr lang="en-GB" altLang="en-US" dirty="0">
                <a:latin typeface="Symbol" pitchFamily="18" charset="2"/>
              </a:rPr>
              <a:t>m</a:t>
            </a:r>
            <a:r>
              <a:rPr lang="en-GB" altLang="en-US" dirty="0"/>
              <a:t>m and </a:t>
            </a:r>
            <a:r>
              <a:rPr lang="en-GB" altLang="en-US" dirty="0" err="1"/>
              <a:t>timestep</a:t>
            </a:r>
            <a:r>
              <a:rPr lang="en-GB" altLang="en-US" dirty="0"/>
              <a:t> </a:t>
            </a:r>
            <a:r>
              <a:rPr lang="en-GB" altLang="en-US" dirty="0" smtClean="0"/>
              <a:t>50 picoseconds</a:t>
            </a:r>
            <a:endParaRPr lang="en-GB" dirty="0"/>
          </a:p>
        </p:txBody>
      </p:sp>
      <p:grpSp>
        <p:nvGrpSpPr>
          <p:cNvPr id="33" name="Group 32"/>
          <p:cNvGrpSpPr/>
          <p:nvPr/>
        </p:nvGrpSpPr>
        <p:grpSpPr>
          <a:xfrm>
            <a:off x="294823" y="1388759"/>
            <a:ext cx="8485260" cy="1513649"/>
            <a:chOff x="294823" y="1388759"/>
            <a:chExt cx="8485260" cy="151364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4022" t="-1" r="11514" b="2041"/>
            <a:stretch/>
          </p:blipFill>
          <p:spPr>
            <a:xfrm>
              <a:off x="4643333" y="1388759"/>
              <a:ext cx="1984501" cy="1512000"/>
            </a:xfrm>
            <a:prstGeom prst="rect">
              <a:avLst/>
            </a:prstGeom>
          </p:spPr>
        </p:pic>
        <p:pic>
          <p:nvPicPr>
            <p:cNvPr id="5" name="Picture 11" descr="Hawaii_Rainbow"/>
            <p:cNvPicPr>
              <a:picLocks noChangeAspect="1" noChangeArrowheads="1"/>
            </p:cNvPicPr>
            <p:nvPr/>
          </p:nvPicPr>
          <p:blipFill rotWithShape="1">
            <a:blip r:embed="rId4"/>
            <a:srcRect l="7200" r="729" b="3424"/>
            <a:stretch/>
          </p:blipFill>
          <p:spPr bwMode="auto">
            <a:xfrm>
              <a:off x="2462008" y="1390408"/>
              <a:ext cx="2036814" cy="151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4" descr="evas2"/>
            <p:cNvPicPr>
              <a:picLocks noChangeAspect="1" noChangeArrowheads="1"/>
            </p:cNvPicPr>
            <p:nvPr/>
          </p:nvPicPr>
          <p:blipFill rotWithShape="1">
            <a:blip r:embed="rId5"/>
            <a:srcRect l="9946" r="3747" b="1348"/>
            <a:stretch/>
          </p:blipFill>
          <p:spPr bwMode="auto">
            <a:xfrm>
              <a:off x="6795583" y="1390408"/>
              <a:ext cx="1984500" cy="151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3" descr="Clouds-Silver-Lining"/>
            <p:cNvPicPr>
              <a:picLocks noChangeAspect="1" noChangeArrowheads="1"/>
            </p:cNvPicPr>
            <p:nvPr/>
          </p:nvPicPr>
          <p:blipFill rotWithShape="1">
            <a:blip r:embed="rId6"/>
            <a:srcRect l="18241" b="1615"/>
            <a:stretch/>
          </p:blipFill>
          <p:spPr bwMode="auto">
            <a:xfrm>
              <a:off x="294823" y="1390408"/>
              <a:ext cx="2011630" cy="151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4" name="Group 33"/>
          <p:cNvGrpSpPr/>
          <p:nvPr/>
        </p:nvGrpSpPr>
        <p:grpSpPr>
          <a:xfrm>
            <a:off x="1030712" y="4673783"/>
            <a:ext cx="3973336" cy="811824"/>
            <a:chOff x="1030712" y="4673783"/>
            <a:chExt cx="3973336" cy="811824"/>
          </a:xfrm>
        </p:grpSpPr>
        <p:graphicFrame>
          <p:nvGraphicFramePr>
            <p:cNvPr id="8" name="Object 119"/>
            <p:cNvGraphicFramePr>
              <a:graphicFrameLocks noChangeAspect="1"/>
            </p:cNvGraphicFramePr>
            <p:nvPr>
              <p:extLst/>
            </p:nvPr>
          </p:nvGraphicFramePr>
          <p:xfrm>
            <a:off x="1030712" y="4673783"/>
            <a:ext cx="1752600" cy="803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6" name="Equation" r:id="rId7" imgW="914400" imgH="419100" progId="">
                    <p:embed/>
                  </p:oleObj>
                </mc:Choice>
                <mc:Fallback>
                  <p:oleObj name="Equation" r:id="rId7" imgW="914400" imgH="4191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30712" y="4673783"/>
                          <a:ext cx="1752600" cy="8032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120"/>
            <p:cNvGraphicFramePr>
              <a:graphicFrameLocks noChangeAspect="1"/>
            </p:cNvGraphicFramePr>
            <p:nvPr>
              <p:extLst/>
            </p:nvPr>
          </p:nvGraphicFramePr>
          <p:xfrm>
            <a:off x="3446711" y="4731545"/>
            <a:ext cx="1557337" cy="7540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7" name="Equation" r:id="rId9" imgW="812447" imgH="393529" progId="Equation.3">
                    <p:embed/>
                  </p:oleObj>
                </mc:Choice>
                <mc:Fallback>
                  <p:oleObj name="Equation" r:id="rId9" imgW="812447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46711" y="4731545"/>
                          <a:ext cx="1557337" cy="7540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5" name="Group 34"/>
          <p:cNvGrpSpPr/>
          <p:nvPr/>
        </p:nvGrpSpPr>
        <p:grpSpPr>
          <a:xfrm>
            <a:off x="6394326" y="3933056"/>
            <a:ext cx="2570162" cy="2270125"/>
            <a:chOff x="6394326" y="3933056"/>
            <a:chExt cx="2570162" cy="2270125"/>
          </a:xfrm>
        </p:grpSpPr>
        <p:sp>
          <p:nvSpPr>
            <p:cNvPr id="10" name="Rectangle 17"/>
            <p:cNvSpPr>
              <a:spLocks noChangeArrowheads="1"/>
            </p:cNvSpPr>
            <p:nvPr/>
          </p:nvSpPr>
          <p:spPr bwMode="auto">
            <a:xfrm>
              <a:off x="6851526" y="4582344"/>
              <a:ext cx="1439862" cy="14398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11" name="Oval 18"/>
            <p:cNvSpPr>
              <a:spLocks noChangeArrowheads="1"/>
            </p:cNvSpPr>
            <p:nvPr/>
          </p:nvSpPr>
          <p:spPr bwMode="auto">
            <a:xfrm>
              <a:off x="6778501" y="4509319"/>
              <a:ext cx="144462" cy="144462"/>
            </a:xfrm>
            <a:prstGeom prst="ellipse">
              <a:avLst/>
            </a:prstGeom>
            <a:solidFill>
              <a:srgbClr val="33996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12" name="Oval 19"/>
            <p:cNvSpPr>
              <a:spLocks noChangeArrowheads="1"/>
            </p:cNvSpPr>
            <p:nvPr/>
          </p:nvSpPr>
          <p:spPr bwMode="auto">
            <a:xfrm>
              <a:off x="8218363" y="4509319"/>
              <a:ext cx="144463" cy="144462"/>
            </a:xfrm>
            <a:prstGeom prst="ellipse">
              <a:avLst/>
            </a:prstGeom>
            <a:solidFill>
              <a:srgbClr val="33996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13" name="Oval 20"/>
            <p:cNvSpPr>
              <a:spLocks noChangeArrowheads="1"/>
            </p:cNvSpPr>
            <p:nvPr/>
          </p:nvSpPr>
          <p:spPr bwMode="auto">
            <a:xfrm>
              <a:off x="8218363" y="5949181"/>
              <a:ext cx="144463" cy="144463"/>
            </a:xfrm>
            <a:prstGeom prst="ellipse">
              <a:avLst/>
            </a:prstGeom>
            <a:solidFill>
              <a:srgbClr val="33996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14" name="Oval 21"/>
            <p:cNvSpPr>
              <a:spLocks noChangeArrowheads="1"/>
            </p:cNvSpPr>
            <p:nvPr/>
          </p:nvSpPr>
          <p:spPr bwMode="auto">
            <a:xfrm>
              <a:off x="6778501" y="5949181"/>
              <a:ext cx="144462" cy="144463"/>
            </a:xfrm>
            <a:prstGeom prst="ellipse">
              <a:avLst/>
            </a:prstGeom>
            <a:solidFill>
              <a:srgbClr val="33996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15" name="Oval 22"/>
            <p:cNvSpPr>
              <a:spLocks noChangeArrowheads="1"/>
            </p:cNvSpPr>
            <p:nvPr/>
          </p:nvSpPr>
          <p:spPr bwMode="auto">
            <a:xfrm>
              <a:off x="6778501" y="5157019"/>
              <a:ext cx="144462" cy="144462"/>
            </a:xfrm>
            <a:prstGeom prst="ellipse">
              <a:avLst/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16" name="Line 23"/>
            <p:cNvSpPr>
              <a:spLocks noChangeShapeType="1"/>
            </p:cNvSpPr>
            <p:nvPr/>
          </p:nvSpPr>
          <p:spPr bwMode="auto">
            <a:xfrm>
              <a:off x="6851526" y="5230044"/>
              <a:ext cx="287337" cy="0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24"/>
            <p:cNvSpPr>
              <a:spLocks noChangeArrowheads="1"/>
            </p:cNvSpPr>
            <p:nvPr/>
          </p:nvSpPr>
          <p:spPr bwMode="auto">
            <a:xfrm>
              <a:off x="8218363" y="5157019"/>
              <a:ext cx="144463" cy="144462"/>
            </a:xfrm>
            <a:prstGeom prst="ellipse">
              <a:avLst/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18" name="Line 25"/>
            <p:cNvSpPr>
              <a:spLocks noChangeShapeType="1"/>
            </p:cNvSpPr>
            <p:nvPr/>
          </p:nvSpPr>
          <p:spPr bwMode="auto">
            <a:xfrm>
              <a:off x="8291388" y="5230044"/>
              <a:ext cx="287338" cy="0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26"/>
            <p:cNvSpPr>
              <a:spLocks noChangeArrowheads="1"/>
            </p:cNvSpPr>
            <p:nvPr/>
          </p:nvSpPr>
          <p:spPr bwMode="auto">
            <a:xfrm>
              <a:off x="7497638" y="4509319"/>
              <a:ext cx="144463" cy="144462"/>
            </a:xfrm>
            <a:prstGeom prst="ellipse">
              <a:avLst/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20" name="Line 27"/>
            <p:cNvSpPr>
              <a:spLocks noChangeShapeType="1"/>
            </p:cNvSpPr>
            <p:nvPr/>
          </p:nvSpPr>
          <p:spPr bwMode="auto">
            <a:xfrm flipV="1">
              <a:off x="7570663" y="4293419"/>
              <a:ext cx="0" cy="288925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28"/>
            <p:cNvSpPr>
              <a:spLocks noChangeArrowheads="1"/>
            </p:cNvSpPr>
            <p:nvPr/>
          </p:nvSpPr>
          <p:spPr bwMode="auto">
            <a:xfrm>
              <a:off x="7499226" y="5949181"/>
              <a:ext cx="144462" cy="144463"/>
            </a:xfrm>
            <a:prstGeom prst="ellipse">
              <a:avLst/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22" name="Line 29"/>
            <p:cNvSpPr>
              <a:spLocks noChangeShapeType="1"/>
            </p:cNvSpPr>
            <p:nvPr/>
          </p:nvSpPr>
          <p:spPr bwMode="auto">
            <a:xfrm flipV="1">
              <a:off x="7572251" y="5733281"/>
              <a:ext cx="0" cy="288925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Text Box 30"/>
            <p:cNvSpPr txBox="1">
              <a:spLocks noChangeArrowheads="1"/>
            </p:cNvSpPr>
            <p:nvPr/>
          </p:nvSpPr>
          <p:spPr bwMode="auto">
            <a:xfrm>
              <a:off x="6419726" y="4185469"/>
              <a:ext cx="4318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altLang="en-US" sz="2000" i="1">
                  <a:solidFill>
                    <a:srgbClr val="008000"/>
                  </a:solidFill>
                </a:rPr>
                <a:t>E</a:t>
              </a:r>
              <a:r>
                <a:rPr lang="en-GB" altLang="en-US" sz="2000" i="1" baseline="-25000">
                  <a:solidFill>
                    <a:srgbClr val="008000"/>
                  </a:solidFill>
                </a:rPr>
                <a:t>z</a:t>
              </a:r>
            </a:p>
          </p:txBody>
        </p:sp>
        <p:sp>
          <p:nvSpPr>
            <p:cNvPr id="24" name="Text Box 31"/>
            <p:cNvSpPr txBox="1">
              <a:spLocks noChangeArrowheads="1"/>
            </p:cNvSpPr>
            <p:nvPr/>
          </p:nvSpPr>
          <p:spPr bwMode="auto">
            <a:xfrm>
              <a:off x="8291388" y="4221981"/>
              <a:ext cx="4318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altLang="en-US" sz="2000" i="1" dirty="0" err="1">
                  <a:solidFill>
                    <a:srgbClr val="008000"/>
                  </a:solidFill>
                </a:rPr>
                <a:t>E</a:t>
              </a:r>
              <a:r>
                <a:rPr lang="en-GB" altLang="en-US" sz="2000" i="1" baseline="-25000" dirty="0" err="1">
                  <a:solidFill>
                    <a:srgbClr val="008000"/>
                  </a:solidFill>
                </a:rPr>
                <a:t>z</a:t>
              </a:r>
              <a:endParaRPr lang="en-GB" altLang="en-US" sz="2000" i="1" baseline="-25000" dirty="0">
                <a:solidFill>
                  <a:srgbClr val="008000"/>
                </a:solidFill>
              </a:endParaRPr>
            </a:p>
          </p:txBody>
        </p:sp>
        <p:sp>
          <p:nvSpPr>
            <p:cNvPr id="25" name="Text Box 32"/>
            <p:cNvSpPr txBox="1">
              <a:spLocks noChangeArrowheads="1"/>
            </p:cNvSpPr>
            <p:nvPr/>
          </p:nvSpPr>
          <p:spPr bwMode="auto">
            <a:xfrm>
              <a:off x="6419726" y="5806306"/>
              <a:ext cx="4318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altLang="en-US" sz="2000" i="1">
                  <a:solidFill>
                    <a:srgbClr val="008000"/>
                  </a:solidFill>
                </a:rPr>
                <a:t>E</a:t>
              </a:r>
              <a:r>
                <a:rPr lang="en-GB" altLang="en-US" sz="2000" i="1" baseline="-25000">
                  <a:solidFill>
                    <a:srgbClr val="008000"/>
                  </a:solidFill>
                </a:rPr>
                <a:t>z</a:t>
              </a:r>
            </a:p>
          </p:txBody>
        </p:sp>
        <p:sp>
          <p:nvSpPr>
            <p:cNvPr id="26" name="Text Box 33"/>
            <p:cNvSpPr txBox="1">
              <a:spLocks noChangeArrowheads="1"/>
            </p:cNvSpPr>
            <p:nvPr/>
          </p:nvSpPr>
          <p:spPr bwMode="auto">
            <a:xfrm>
              <a:off x="8291388" y="5806306"/>
              <a:ext cx="4318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altLang="en-US" sz="2000" i="1">
                  <a:solidFill>
                    <a:srgbClr val="008000"/>
                  </a:solidFill>
                </a:rPr>
                <a:t>E</a:t>
              </a:r>
              <a:r>
                <a:rPr lang="en-GB" altLang="en-US" sz="2000" i="1" baseline="-25000">
                  <a:solidFill>
                    <a:srgbClr val="008000"/>
                  </a:solidFill>
                </a:rPr>
                <a:t>z</a:t>
              </a:r>
            </a:p>
          </p:txBody>
        </p:sp>
        <p:sp>
          <p:nvSpPr>
            <p:cNvPr id="27" name="Text Box 34"/>
            <p:cNvSpPr txBox="1">
              <a:spLocks noChangeArrowheads="1"/>
            </p:cNvSpPr>
            <p:nvPr/>
          </p:nvSpPr>
          <p:spPr bwMode="auto">
            <a:xfrm>
              <a:off x="6394326" y="5049069"/>
              <a:ext cx="4572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altLang="en-US" sz="2000" i="1">
                  <a:solidFill>
                    <a:srgbClr val="FF6600"/>
                  </a:solidFill>
                </a:rPr>
                <a:t>B</a:t>
              </a:r>
              <a:r>
                <a:rPr lang="en-GB" altLang="en-US" sz="2000" i="1" baseline="-25000">
                  <a:solidFill>
                    <a:srgbClr val="FF6600"/>
                  </a:solidFill>
                </a:rPr>
                <a:t>x</a:t>
              </a:r>
            </a:p>
          </p:txBody>
        </p:sp>
        <p:sp>
          <p:nvSpPr>
            <p:cNvPr id="28" name="Text Box 36"/>
            <p:cNvSpPr txBox="1">
              <a:spLocks noChangeArrowheads="1"/>
            </p:cNvSpPr>
            <p:nvPr/>
          </p:nvSpPr>
          <p:spPr bwMode="auto">
            <a:xfrm>
              <a:off x="8507288" y="5049069"/>
              <a:ext cx="4572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altLang="en-US" sz="2000" i="1">
                  <a:solidFill>
                    <a:srgbClr val="FF6600"/>
                  </a:solidFill>
                </a:rPr>
                <a:t>B</a:t>
              </a:r>
              <a:r>
                <a:rPr lang="en-GB" altLang="en-US" sz="2000" i="1" baseline="-25000">
                  <a:solidFill>
                    <a:srgbClr val="FF6600"/>
                  </a:solidFill>
                </a:rPr>
                <a:t>x</a:t>
              </a:r>
            </a:p>
          </p:txBody>
        </p:sp>
        <p:sp>
          <p:nvSpPr>
            <p:cNvPr id="29" name="Text Box 37"/>
            <p:cNvSpPr txBox="1">
              <a:spLocks noChangeArrowheads="1"/>
            </p:cNvSpPr>
            <p:nvPr/>
          </p:nvSpPr>
          <p:spPr bwMode="auto">
            <a:xfrm>
              <a:off x="7356351" y="3933056"/>
              <a:ext cx="455612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altLang="en-US" sz="2000" i="1">
                  <a:solidFill>
                    <a:srgbClr val="FF6600"/>
                  </a:solidFill>
                </a:rPr>
                <a:t>B</a:t>
              </a:r>
              <a:r>
                <a:rPr lang="en-GB" altLang="en-US" sz="2000" i="1" baseline="-25000">
                  <a:solidFill>
                    <a:srgbClr val="FF6600"/>
                  </a:solidFill>
                </a:rPr>
                <a:t>y</a:t>
              </a:r>
            </a:p>
          </p:txBody>
        </p:sp>
        <p:sp>
          <p:nvSpPr>
            <p:cNvPr id="30" name="Text Box 38"/>
            <p:cNvSpPr txBox="1">
              <a:spLocks noChangeArrowheads="1"/>
            </p:cNvSpPr>
            <p:nvPr/>
          </p:nvSpPr>
          <p:spPr bwMode="auto">
            <a:xfrm>
              <a:off x="7427788" y="5374506"/>
              <a:ext cx="45561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altLang="en-US" sz="2000" i="1">
                  <a:solidFill>
                    <a:srgbClr val="FF6600"/>
                  </a:solidFill>
                </a:rPr>
                <a:t>B</a:t>
              </a:r>
              <a:r>
                <a:rPr lang="en-GB" altLang="en-US" sz="2000" i="1" baseline="-25000">
                  <a:solidFill>
                    <a:srgbClr val="FF6600"/>
                  </a:solidFill>
                </a:rPr>
                <a:t>y</a:t>
              </a:r>
            </a:p>
          </p:txBody>
        </p:sp>
      </p:grpSp>
      <p:sp>
        <p:nvSpPr>
          <p:cNvPr id="32" name="Rectangle 31"/>
          <p:cNvSpPr/>
          <p:nvPr/>
        </p:nvSpPr>
        <p:spPr>
          <a:xfrm>
            <a:off x="2512296" y="5771956"/>
            <a:ext cx="37878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8287" lvl="1" algn="r">
              <a:lnSpc>
                <a:spcPts val="2400"/>
              </a:lnSpc>
              <a:spcAft>
                <a:spcPts val="300"/>
              </a:spcAft>
              <a:buClr>
                <a:srgbClr val="0000FF"/>
              </a:buClr>
              <a:buSzPct val="100000"/>
            </a:pPr>
            <a:r>
              <a:rPr lang="en-GB" altLang="en-US" sz="1600" b="0" kern="0" dirty="0" smtClean="0">
                <a:solidFill>
                  <a:srgbClr val="000000"/>
                </a:solidFill>
                <a:latin typeface="Arial Narrow" panose="020B0606020202030204" pitchFamily="34" charset="0"/>
                <a:ea typeface="ＭＳ Ｐゴシック" charset="-128"/>
              </a:rPr>
              <a:t>Staggered </a:t>
            </a:r>
            <a:r>
              <a:rPr lang="en-GB" altLang="en-US" sz="1600" b="0" kern="0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charset="-128"/>
              </a:rPr>
              <a:t>grid in time and space (Yee 1966)</a:t>
            </a:r>
          </a:p>
        </p:txBody>
      </p:sp>
    </p:spTree>
    <p:extLst>
      <p:ext uri="{BB962C8B-B14F-4D97-AF65-F5344CB8AC3E}">
        <p14:creationId xmlns:p14="http://schemas.microsoft.com/office/powerpoint/2010/main" val="276879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Heating-rate comparisons with MYSTIC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360" y="1109937"/>
            <a:ext cx="4247500" cy="388843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0" y="893914"/>
            <a:ext cx="4262658" cy="41044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41814" y="836713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Shortwave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236296" y="836712"/>
            <a:ext cx="1688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Longwave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4294967295"/>
          </p:nvPr>
        </p:nvSpPr>
        <p:spPr>
          <a:xfrm>
            <a:off x="628650" y="5157192"/>
            <a:ext cx="7886700" cy="1152127"/>
          </a:xfrm>
          <a:prstGeom prst="rect">
            <a:avLst/>
          </a:prstGeom>
        </p:spPr>
        <p:txBody>
          <a:bodyPr/>
          <a:lstStyle/>
          <a:p>
            <a:r>
              <a:rPr lang="en-GB" baseline="0" dirty="0" smtClean="0"/>
              <a:t>Clustering has a fairly small effect on atmospheric heating rates</a:t>
            </a:r>
          </a:p>
          <a:p>
            <a:r>
              <a:rPr lang="en-GB" baseline="0" dirty="0" smtClean="0"/>
              <a:t>3D effects increase</a:t>
            </a:r>
            <a:r>
              <a:rPr lang="en-GB" dirty="0" smtClean="0"/>
              <a:t> </a:t>
            </a:r>
            <a:r>
              <a:rPr lang="en-GB" dirty="0" err="1" smtClean="0"/>
              <a:t>longwave</a:t>
            </a:r>
            <a:r>
              <a:rPr lang="en-GB" dirty="0" smtClean="0"/>
              <a:t> CRF at surface by 30% in </a:t>
            </a:r>
            <a:r>
              <a:rPr lang="en-GB" dirty="0"/>
              <a:t>both </a:t>
            </a:r>
            <a:r>
              <a:rPr lang="en-GB" dirty="0" smtClean="0"/>
              <a:t>MYSTIC and SPARTACUS (42% in SPARTACUS if clustering effect not represented)</a:t>
            </a:r>
            <a:endParaRPr lang="en-GB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88243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the effective size of typical cumulus clouds?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89" y="4725144"/>
            <a:ext cx="4155504" cy="1370856"/>
          </a:xfrm>
        </p:spPr>
        <p:txBody>
          <a:bodyPr/>
          <a:lstStyle/>
          <a:p>
            <a:r>
              <a:rPr lang="en-GB" dirty="0" smtClean="0"/>
              <a:t>This </a:t>
            </a:r>
            <a:r>
              <a:rPr lang="en-GB" dirty="0" smtClean="0"/>
              <a:t>study: between 0.5 and 1 km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89" y="1109500"/>
            <a:ext cx="3648075" cy="3505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004887"/>
            <a:ext cx="3836756" cy="360981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788024" y="4725144"/>
            <a:ext cx="4155504" cy="13708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8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300"/>
              </a:spcAft>
              <a:buClr>
                <a:srgbClr val="3366FF"/>
              </a:buClr>
              <a:buSzPct val="110000"/>
              <a:buFont typeface="Lucida Grande CE"/>
              <a:buChar char="●"/>
              <a:defRPr sz="2000" b="0">
                <a:solidFill>
                  <a:schemeClr val="tx1"/>
                </a:solidFill>
                <a:latin typeface="Calibri"/>
                <a:ea typeface="ＭＳ Ｐゴシック" pitchFamily="39" charset="-128"/>
                <a:cs typeface="ＭＳ Ｐゴシック" pitchFamily="39" charset="-128"/>
              </a:defRPr>
            </a:lvl1pPr>
            <a:lvl2pPr marL="536575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300"/>
              </a:spcAft>
              <a:buClr>
                <a:srgbClr val="0000FF"/>
              </a:buClr>
              <a:buSzPct val="100000"/>
              <a:buFont typeface="Lucida Grande"/>
              <a:buChar char="–"/>
              <a:defRPr sz="1600" b="0">
                <a:solidFill>
                  <a:schemeClr val="tx1"/>
                </a:solidFill>
                <a:latin typeface="Arial Narrow" panose="020B0606020202030204" pitchFamily="34" charset="0"/>
                <a:ea typeface="ＭＳ Ｐゴシック" charset="-128"/>
              </a:defRPr>
            </a:lvl2pPr>
            <a:lvl3pPr marL="806450" indent="-2698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Lucida Grande"/>
              <a:buChar char="●"/>
              <a:defRPr sz="1600" b="0">
                <a:solidFill>
                  <a:schemeClr val="tx1"/>
                </a:solidFill>
                <a:latin typeface="Arial Narrow" panose="020B0606020202030204" pitchFamily="34" charset="0"/>
                <a:ea typeface="ＭＳ Ｐゴシック" charset="-128"/>
              </a:defRPr>
            </a:lvl3pPr>
            <a:lvl4pPr marL="1581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00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4574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14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371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29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GB" kern="0" dirty="0" err="1" smtClean="0"/>
              <a:t>Neggers</a:t>
            </a:r>
            <a:r>
              <a:rPr lang="en-GB" kern="0" dirty="0" smtClean="0"/>
              <a:t> et al. (2003): cloud resolving model applied to a range of cumulus experiments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335078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Cloud perimeter from satellite data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15428"/>
            <a:ext cx="3839537" cy="59145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9867" t="5864"/>
          <a:stretch/>
        </p:blipFill>
        <p:spPr>
          <a:xfrm>
            <a:off x="5133031" y="836712"/>
            <a:ext cx="3399409" cy="2520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406" y="4030506"/>
            <a:ext cx="3479415" cy="2711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18112" y="3284984"/>
            <a:ext cx="2116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MSG infrared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98912" y="6279703"/>
            <a:ext cx="1928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Cloud mask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781103" y="936384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err="1" smtClean="0"/>
              <a:t>Morcrette</a:t>
            </a:r>
            <a:r>
              <a:rPr lang="en-GB" sz="1800" dirty="0" smtClean="0"/>
              <a:t> (2012): MSG</a:t>
            </a:r>
            <a:endParaRPr lang="en-GB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5364088" y="3500720"/>
            <a:ext cx="3426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/>
              <a:t>Jensen et al. (2006) data: MODIS stratocumulus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79918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Characterizing cloud perimeter </a:t>
            </a:r>
            <a:r>
              <a:rPr lang="en-GB" dirty="0" smtClean="0"/>
              <a:t>vs. </a:t>
            </a:r>
            <a:r>
              <a:rPr lang="en-GB" dirty="0" smtClean="0"/>
              <a:t>cloud fraction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88" y="1052736"/>
            <a:ext cx="8447087" cy="1440160"/>
          </a:xfrm>
        </p:spPr>
        <p:txBody>
          <a:bodyPr/>
          <a:lstStyle/>
          <a:p>
            <a:r>
              <a:rPr lang="en-GB" dirty="0" smtClean="0"/>
              <a:t>Jensen et al. (2006) proposed </a:t>
            </a:r>
            <a:r>
              <a:rPr lang="en-GB" i="1" dirty="0"/>
              <a:t>effective </a:t>
            </a:r>
            <a:r>
              <a:rPr lang="en-GB" i="1" dirty="0" smtClean="0"/>
              <a:t>cloud diameter D</a:t>
            </a:r>
            <a:r>
              <a:rPr lang="en-GB" dirty="0" smtClean="0"/>
              <a:t>: diameter of identical circular clouds that have the same perimeter and area as the actual cloud field</a:t>
            </a:r>
            <a:endParaRPr lang="en-GB" dirty="0" smtClean="0"/>
          </a:p>
          <a:p>
            <a:pPr lvl="1"/>
            <a:r>
              <a:rPr lang="en-GB" dirty="0" smtClean="0"/>
              <a:t>If cloud area </a:t>
            </a:r>
            <a:r>
              <a:rPr lang="en-GB" i="1" dirty="0" smtClean="0"/>
              <a:t>A</a:t>
            </a:r>
            <a:r>
              <a:rPr lang="en-GB" dirty="0" smtClean="0"/>
              <a:t> = </a:t>
            </a:r>
            <a:r>
              <a:rPr lang="en-GB" dirty="0" smtClean="0">
                <a:latin typeface="Symbol" panose="05050102010706020507" pitchFamily="18" charset="2"/>
              </a:rPr>
              <a:t>p</a:t>
            </a:r>
            <a:r>
              <a:rPr lang="en-GB" dirty="0" smtClean="0"/>
              <a:t>(</a:t>
            </a:r>
            <a:r>
              <a:rPr lang="en-GB" i="1" dirty="0" smtClean="0"/>
              <a:t>D/</a:t>
            </a:r>
            <a:r>
              <a:rPr lang="en-GB" dirty="0" smtClean="0"/>
              <a:t>2)</a:t>
            </a:r>
            <a:r>
              <a:rPr lang="en-GB" baseline="30000" dirty="0" smtClean="0"/>
              <a:t>2</a:t>
            </a:r>
            <a:r>
              <a:rPr lang="en-GB" dirty="0" smtClean="0"/>
              <a:t> and perimeter </a:t>
            </a:r>
            <a:r>
              <a:rPr lang="en-GB" i="1" dirty="0" smtClean="0"/>
              <a:t>P</a:t>
            </a:r>
            <a:r>
              <a:rPr lang="en-GB" dirty="0" smtClean="0"/>
              <a:t> = </a:t>
            </a:r>
            <a:r>
              <a:rPr lang="en-GB" dirty="0" err="1" smtClean="0">
                <a:latin typeface="Symbol" panose="05050102010706020507" pitchFamily="18" charset="2"/>
              </a:rPr>
              <a:t>p</a:t>
            </a:r>
            <a:r>
              <a:rPr lang="en-GB" i="1" dirty="0" err="1" smtClean="0"/>
              <a:t>D</a:t>
            </a:r>
            <a:r>
              <a:rPr lang="en-GB" i="1" dirty="0" smtClean="0"/>
              <a:t> </a:t>
            </a:r>
            <a:r>
              <a:rPr lang="en-GB" dirty="0" smtClean="0"/>
              <a:t>then</a:t>
            </a:r>
          </a:p>
          <a:p>
            <a:pPr lvl="1"/>
            <a:r>
              <a:rPr lang="en-GB" dirty="0" smtClean="0"/>
              <a:t>Effective cloud diameter </a:t>
            </a:r>
            <a:r>
              <a:rPr lang="en-GB" i="1" dirty="0" smtClean="0"/>
              <a:t>D = </a:t>
            </a:r>
            <a:r>
              <a:rPr lang="en-GB" dirty="0" smtClean="0"/>
              <a:t>4</a:t>
            </a:r>
            <a:r>
              <a:rPr lang="en-GB" i="1" dirty="0" smtClean="0"/>
              <a:t>A/P = </a:t>
            </a:r>
            <a:r>
              <a:rPr lang="en-GB" dirty="0" smtClean="0"/>
              <a:t>4</a:t>
            </a:r>
            <a:r>
              <a:rPr lang="en-GB" i="1" dirty="0" smtClean="0"/>
              <a:t> </a:t>
            </a:r>
            <a:r>
              <a:rPr lang="en-GB" dirty="0" smtClean="0"/>
              <a:t>x cloud cover / normalized </a:t>
            </a:r>
            <a:r>
              <a:rPr lang="en-GB" dirty="0" smtClean="0"/>
              <a:t>perimeter</a:t>
            </a:r>
            <a:endParaRPr lang="en-GB" dirty="0" smtClean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9590" y="2492896"/>
            <a:ext cx="4072890" cy="31889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21518" y="5661248"/>
            <a:ext cx="3426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/>
              <a:t>Jensen et al. (2006) data: MODIS stratocumulus</a:t>
            </a:r>
            <a:endParaRPr lang="en-GB" sz="1800" dirty="0"/>
          </a:p>
        </p:txBody>
      </p:sp>
      <p:sp>
        <p:nvSpPr>
          <p:cNvPr id="9" name="Rectangle 8"/>
          <p:cNvSpPr/>
          <p:nvPr/>
        </p:nvSpPr>
        <p:spPr>
          <a:xfrm>
            <a:off x="252172" y="2564904"/>
            <a:ext cx="4319828" cy="228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lvl="0" indent="-268288" eaLnBrk="0" hangingPunct="0">
              <a:lnSpc>
                <a:spcPts val="2400"/>
              </a:lnSpc>
              <a:spcAft>
                <a:spcPts val="300"/>
              </a:spcAft>
              <a:buClr>
                <a:srgbClr val="3366FF"/>
              </a:buClr>
              <a:buSzPct val="110000"/>
              <a:buFont typeface="Lucida Grande CE"/>
              <a:buChar char="●"/>
            </a:pPr>
            <a:r>
              <a:rPr lang="en-GB" sz="2000" b="0" kern="0" dirty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Problem with this concept is that effective cloud </a:t>
            </a:r>
            <a:r>
              <a:rPr lang="en-GB" sz="2000" b="0" kern="0" dirty="0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diameter computed from real cloud fields </a:t>
            </a:r>
            <a:r>
              <a:rPr lang="en-GB" sz="2000" b="0" kern="0" dirty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is strongly dependent on cloud cover</a:t>
            </a:r>
          </a:p>
          <a:p>
            <a:pPr marL="268288" lvl="0" indent="-268288" eaLnBrk="0" hangingPunct="0">
              <a:lnSpc>
                <a:spcPts val="2400"/>
              </a:lnSpc>
              <a:spcAft>
                <a:spcPts val="300"/>
              </a:spcAft>
              <a:buClr>
                <a:srgbClr val="3366FF"/>
              </a:buClr>
              <a:buSzPct val="110000"/>
              <a:buFont typeface="Lucida Grande CE"/>
              <a:buChar char="●"/>
            </a:pPr>
            <a:r>
              <a:rPr lang="en-GB" sz="2000" b="0" kern="0" dirty="0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We seek an </a:t>
            </a:r>
            <a:r>
              <a:rPr lang="en-GB" sz="2000" b="0" i="1" kern="0" dirty="0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effective cloud scale S </a:t>
            </a:r>
            <a:r>
              <a:rPr lang="en-GB" sz="2000" b="0" kern="0" dirty="0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that is independent of cloud cover, and can be parameterized in GCMs</a:t>
            </a:r>
            <a:endParaRPr lang="en-GB" sz="2000" b="0" kern="0" dirty="0">
              <a:solidFill>
                <a:srgbClr val="000000"/>
              </a:solidFill>
              <a:latin typeface="Calibri"/>
              <a:ea typeface="ＭＳ Ｐゴシック" pitchFamily="3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825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Morcrette</a:t>
            </a:r>
            <a:r>
              <a:rPr lang="en-GB" dirty="0" smtClean="0"/>
              <a:t> (2012)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44488" y="980728"/>
            <a:ext cx="8447087" cy="5115272"/>
          </a:xfrm>
        </p:spPr>
        <p:txBody>
          <a:bodyPr/>
          <a:lstStyle/>
          <a:p>
            <a:r>
              <a:rPr lang="en-GB" dirty="0" smtClean="0"/>
              <a:t>Conceptual model: fill a checkerboard randomly with squares of size </a:t>
            </a:r>
            <a:r>
              <a:rPr lang="en-GB" i="1" dirty="0" smtClean="0"/>
              <a:t>S:</a:t>
            </a:r>
            <a:endParaRPr lang="en-GB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77" y="1631504"/>
            <a:ext cx="5311329" cy="16790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77" y="3503256"/>
            <a:ext cx="5631657" cy="2223585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 bwMode="auto">
          <a:xfrm>
            <a:off x="1259632" y="3310569"/>
            <a:ext cx="144016" cy="1486583"/>
          </a:xfrm>
          <a:prstGeom prst="straightConnector1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2051720" y="3284528"/>
            <a:ext cx="881105" cy="1296600"/>
          </a:xfrm>
          <a:prstGeom prst="straightConnector1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2627784" y="3284528"/>
            <a:ext cx="2160240" cy="1512624"/>
          </a:xfrm>
          <a:prstGeom prst="straightConnector1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Rectangle 20"/>
          <p:cNvSpPr/>
          <p:nvPr/>
        </p:nvSpPr>
        <p:spPr>
          <a:xfrm>
            <a:off x="1043608" y="5656446"/>
            <a:ext cx="4628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Simulations		   MSG data</a:t>
            </a:r>
            <a:endParaRPr lang="en-GB" dirty="0"/>
          </a:p>
        </p:txBody>
      </p:sp>
      <p:sp>
        <p:nvSpPr>
          <p:cNvPr id="22" name="Rectangle 21"/>
          <p:cNvSpPr/>
          <p:nvPr/>
        </p:nvSpPr>
        <p:spPr>
          <a:xfrm>
            <a:off x="6062624" y="2204864"/>
            <a:ext cx="2901864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lvl="0" indent="-268288" eaLnBrk="0" hangingPunct="0">
              <a:lnSpc>
                <a:spcPts val="2400"/>
              </a:lnSpc>
              <a:spcAft>
                <a:spcPts val="300"/>
              </a:spcAft>
              <a:buClr>
                <a:srgbClr val="3366FF"/>
              </a:buClr>
              <a:buSzPct val="110000"/>
              <a:buFont typeface="Lucida Grande CE"/>
              <a:buChar char="●"/>
            </a:pPr>
            <a:r>
              <a:rPr lang="en-GB" sz="2000" b="0" kern="0" dirty="0" err="1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Morcrette</a:t>
            </a:r>
            <a:r>
              <a:rPr lang="en-GB" sz="2000" b="0" kern="0" dirty="0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 (2012) found that </a:t>
            </a:r>
            <a:r>
              <a:rPr lang="en-GB" sz="2000" b="0" kern="0" dirty="0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perimeter simulated in this way behaves </a:t>
            </a:r>
            <a:r>
              <a:rPr lang="en-GB" sz="2000" b="0" kern="0" dirty="0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the same </a:t>
            </a:r>
            <a:r>
              <a:rPr lang="en-GB" sz="2000" b="0" kern="0" dirty="0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as </a:t>
            </a:r>
            <a:r>
              <a:rPr lang="en-GB" sz="2000" b="0" kern="0" dirty="0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in observations:</a:t>
            </a:r>
          </a:p>
          <a:p>
            <a:pPr eaLnBrk="0" hangingPunct="0">
              <a:lnSpc>
                <a:spcPts val="2400"/>
              </a:lnSpc>
              <a:spcAft>
                <a:spcPts val="300"/>
              </a:spcAft>
              <a:buClr>
                <a:srgbClr val="3366FF"/>
              </a:buClr>
              <a:buSzPct val="110000"/>
            </a:pPr>
            <a:r>
              <a:rPr lang="en-GB" sz="2000" b="0" i="1" kern="0" dirty="0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	P</a:t>
            </a:r>
            <a:r>
              <a:rPr lang="en-GB" sz="2000" b="0" kern="0" dirty="0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=4</a:t>
            </a:r>
            <a:r>
              <a:rPr lang="en-GB" sz="2000" b="0" i="1" kern="0" dirty="0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A</a:t>
            </a:r>
            <a:r>
              <a:rPr lang="en-GB" sz="2000" b="0" kern="0" dirty="0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(1-</a:t>
            </a:r>
            <a:r>
              <a:rPr lang="en-GB" sz="2000" b="0" i="1" kern="0" dirty="0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A</a:t>
            </a:r>
            <a:r>
              <a:rPr lang="en-GB" sz="2000" b="0" kern="0" dirty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)/</a:t>
            </a:r>
            <a:r>
              <a:rPr lang="en-GB" sz="2000" b="0" i="1" kern="0" dirty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S</a:t>
            </a:r>
          </a:p>
          <a:p>
            <a:pPr marL="268288" lvl="0" indent="-268288" eaLnBrk="0" hangingPunct="0">
              <a:lnSpc>
                <a:spcPts val="2400"/>
              </a:lnSpc>
              <a:spcAft>
                <a:spcPts val="300"/>
              </a:spcAft>
              <a:buClr>
                <a:srgbClr val="3366FF"/>
              </a:buClr>
              <a:buSzPct val="110000"/>
              <a:buFont typeface="Lucida Grande CE"/>
              <a:buChar char="●"/>
            </a:pPr>
            <a:r>
              <a:rPr lang="en-GB" sz="2000" b="0" kern="0" dirty="0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His MSG </a:t>
            </a:r>
            <a:r>
              <a:rPr lang="en-GB" sz="2000" b="0" kern="0" dirty="0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data for all clouds yields </a:t>
            </a:r>
            <a:r>
              <a:rPr lang="en-GB" sz="2000" b="0" i="1" kern="0" dirty="0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S</a:t>
            </a:r>
            <a:r>
              <a:rPr lang="en-GB" sz="2000" b="0" kern="0" dirty="0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 of around 10 km</a:t>
            </a:r>
          </a:p>
        </p:txBody>
      </p:sp>
    </p:spTree>
    <p:extLst>
      <p:ext uri="{BB962C8B-B14F-4D97-AF65-F5344CB8AC3E}">
        <p14:creationId xmlns:p14="http://schemas.microsoft.com/office/powerpoint/2010/main" val="203427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Apply concept to MODIS data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88" y="1143000"/>
            <a:ext cx="4093147" cy="2286000"/>
          </a:xfrm>
        </p:spPr>
        <p:txBody>
          <a:bodyPr/>
          <a:lstStyle/>
          <a:p>
            <a:r>
              <a:rPr lang="en-GB" dirty="0" smtClean="0"/>
              <a:t>1-km MODIS is higher resolution than MSG</a:t>
            </a:r>
          </a:p>
          <a:p>
            <a:r>
              <a:rPr lang="en-GB" dirty="0" smtClean="0"/>
              <a:t>Application to Jensen et al. stratocumulus data suggests effective cloud scale of around 10 km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36547"/>
            <a:ext cx="4072890" cy="31889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14" y="3466325"/>
            <a:ext cx="4015740" cy="3253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994" y="204798"/>
            <a:ext cx="4175760" cy="325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-108520" y="3208584"/>
            <a:ext cx="9361040" cy="1525987"/>
          </a:xfrm>
          <a:prstGeom prst="rect">
            <a:avLst/>
          </a:prstGeom>
          <a:solidFill>
            <a:schemeClr val="bg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Effective size of deep convection (Stein et al., BAMS 2015)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89" y="4945862"/>
            <a:ext cx="7234662" cy="1291449"/>
          </a:xfrm>
        </p:spPr>
        <p:txBody>
          <a:bodyPr/>
          <a:lstStyle/>
          <a:p>
            <a:r>
              <a:rPr lang="en-GB" dirty="0" smtClean="0"/>
              <a:t>Radar observations suggest cores of UK storms around 10 km wide</a:t>
            </a:r>
          </a:p>
          <a:p>
            <a:r>
              <a:rPr lang="en-GB" dirty="0" smtClean="0"/>
              <a:t>Don’t trust size of storms in models with grid spacing larger than around 1 km (Met Office model in this case)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27" t="48845" r="52585" b="-167"/>
          <a:stretch/>
        </p:blipFill>
        <p:spPr>
          <a:xfrm>
            <a:off x="6095190" y="899293"/>
            <a:ext cx="2762485" cy="22810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89" t="650" r="388" b="48218"/>
          <a:stretch/>
        </p:blipFill>
        <p:spPr>
          <a:xfrm>
            <a:off x="269439" y="901370"/>
            <a:ext cx="5825021" cy="22574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70874" b="80430"/>
          <a:stretch/>
        </p:blipFill>
        <p:spPr>
          <a:xfrm>
            <a:off x="683568" y="3321539"/>
            <a:ext cx="2263790" cy="1115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90564" b="80008"/>
          <a:stretch/>
        </p:blipFill>
        <p:spPr>
          <a:xfrm>
            <a:off x="11710" y="3306192"/>
            <a:ext cx="733404" cy="11396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71849" t="22034" r="589" b="61756"/>
          <a:stretch/>
        </p:blipFill>
        <p:spPr>
          <a:xfrm>
            <a:off x="3666986" y="3512561"/>
            <a:ext cx="2142229" cy="924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20400" r="90382" b="61756"/>
          <a:stretch/>
        </p:blipFill>
        <p:spPr>
          <a:xfrm>
            <a:off x="2915816" y="3419876"/>
            <a:ext cx="747550" cy="10172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69484" t="76771"/>
          <a:stretch/>
        </p:blipFill>
        <p:spPr>
          <a:xfrm>
            <a:off x="6452825" y="3374802"/>
            <a:ext cx="2371800" cy="13242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76771" r="90509"/>
          <a:stretch/>
        </p:blipFill>
        <p:spPr>
          <a:xfrm>
            <a:off x="5885910" y="3366419"/>
            <a:ext cx="737693" cy="13242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69484" t="93995"/>
          <a:stretch/>
        </p:blipFill>
        <p:spPr>
          <a:xfrm>
            <a:off x="3486917" y="4373416"/>
            <a:ext cx="2371800" cy="3423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69484" t="93995"/>
          <a:stretch/>
        </p:blipFill>
        <p:spPr>
          <a:xfrm>
            <a:off x="576561" y="4355677"/>
            <a:ext cx="2371800" cy="3423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26867" t="4850" r="63868" b="83456"/>
          <a:stretch/>
        </p:blipFill>
        <p:spPr>
          <a:xfrm>
            <a:off x="8037153" y="4719061"/>
            <a:ext cx="720081" cy="66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9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Towards a global estimate of the impact of 3D effects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1" y="3284983"/>
            <a:ext cx="3657035" cy="291323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214" y="788730"/>
            <a:ext cx="5151146" cy="2496253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idx="4294967295"/>
          </p:nvPr>
        </p:nvSpPr>
        <p:spPr>
          <a:xfrm>
            <a:off x="251520" y="980728"/>
            <a:ext cx="3600400" cy="519623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Instantaneous cloud radiative forcing applying SPARTACUS to one ERA-Interim clouds</a:t>
            </a:r>
          </a:p>
          <a:p>
            <a:r>
              <a:rPr lang="en-GB" dirty="0" smtClean="0"/>
              <a:t>To get cloud edge length, assume cumulus horizontal length scale is 750-m, all other clouds 10 km</a:t>
            </a:r>
            <a:endParaRPr lang="en-GB" i="1" dirty="0" smtClean="0"/>
          </a:p>
        </p:txBody>
      </p:sp>
      <p:grpSp>
        <p:nvGrpSpPr>
          <p:cNvPr id="23" name="Group 22"/>
          <p:cNvGrpSpPr/>
          <p:nvPr/>
        </p:nvGrpSpPr>
        <p:grpSpPr>
          <a:xfrm>
            <a:off x="3936214" y="3256516"/>
            <a:ext cx="5081059" cy="2517268"/>
            <a:chOff x="4010807" y="3256516"/>
            <a:chExt cx="5081059" cy="25172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0807" y="3268377"/>
              <a:ext cx="5081059" cy="2505407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7596336" y="3256516"/>
              <a:ext cx="120417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b="0" dirty="0" smtClean="0">
                  <a:solidFill>
                    <a:srgbClr val="FF0000"/>
                  </a:solidFill>
                  <a:latin typeface="+mn-lt"/>
                  <a:cs typeface="Helvetica" panose="020B0604020202020204" pitchFamily="34" charset="0"/>
                </a:rPr>
                <a:t>Solar zenith angle</a:t>
              </a:r>
              <a:endParaRPr lang="en-GB" sz="1000" dirty="0">
                <a:latin typeface="+mn-lt"/>
                <a:cs typeface="Helvetica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923928" y="4364817"/>
            <a:ext cx="5109983" cy="1919723"/>
            <a:chOff x="3998521" y="4364817"/>
            <a:chExt cx="5109983" cy="1919723"/>
          </a:xfrm>
        </p:grpSpPr>
        <p:sp>
          <p:nvSpPr>
            <p:cNvPr id="8" name="TextBox 7"/>
            <p:cNvSpPr txBox="1"/>
            <p:nvPr/>
          </p:nvSpPr>
          <p:spPr>
            <a:xfrm>
              <a:off x="3998521" y="5694733"/>
              <a:ext cx="15662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0" i="1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Night-time: </a:t>
              </a:r>
              <a:r>
                <a:rPr lang="en-GB" sz="1600" b="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positive LW effect</a:t>
              </a:r>
              <a:endParaRPr lang="en-GB" sz="1600" b="0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70256" y="5699765"/>
              <a:ext cx="1766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0" i="1" dirty="0" smtClean="0">
                  <a:solidFill>
                    <a:srgbClr val="0000FF"/>
                  </a:solidFill>
                  <a:latin typeface="Arial Narrow" panose="020B0606020202030204" pitchFamily="34" charset="0"/>
                </a:rPr>
                <a:t>Low sun:</a:t>
              </a:r>
            </a:p>
            <a:p>
              <a:pPr algn="ctr"/>
              <a:r>
                <a:rPr lang="en-GB" sz="1600" b="0" dirty="0" smtClean="0">
                  <a:solidFill>
                    <a:srgbClr val="0000FF"/>
                  </a:solidFill>
                  <a:latin typeface="Arial Narrow" panose="020B0606020202030204" pitchFamily="34" charset="0"/>
                </a:rPr>
                <a:t>negative SW effect</a:t>
              </a:r>
              <a:endParaRPr lang="en-GB" sz="1600" b="0" dirty="0">
                <a:solidFill>
                  <a:srgbClr val="0000FF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flipV="1">
              <a:off x="4781621" y="4725145"/>
              <a:ext cx="366443" cy="897868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13" name="Straight Arrow Connector 12"/>
            <p:cNvCxnSpPr>
              <a:stCxn id="10" idx="0"/>
            </p:cNvCxnSpPr>
            <p:nvPr/>
          </p:nvCxnSpPr>
          <p:spPr bwMode="auto">
            <a:xfrm flipH="1" flipV="1">
              <a:off x="6444208" y="4364817"/>
              <a:ext cx="1579188" cy="1331392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16" name="Straight Arrow Connector 15"/>
            <p:cNvCxnSpPr>
              <a:stCxn id="9" idx="0"/>
            </p:cNvCxnSpPr>
            <p:nvPr/>
          </p:nvCxnSpPr>
          <p:spPr bwMode="auto">
            <a:xfrm flipH="1" flipV="1">
              <a:off x="6228184" y="4725145"/>
              <a:ext cx="125092" cy="974620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6938287" y="5696209"/>
              <a:ext cx="21702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0" i="1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High sun: </a:t>
              </a:r>
            </a:p>
            <a:p>
              <a:pPr algn="ctr"/>
              <a:r>
                <a:rPr lang="en-GB" sz="1600" b="0" i="1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positive</a:t>
              </a:r>
              <a:r>
                <a:rPr lang="en-GB" sz="1600" b="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 SW effect</a:t>
              </a:r>
              <a:endParaRPr lang="en-GB" sz="1600" b="0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96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3D effects in a 4-member 1-year climate simulation</a:t>
            </a:r>
            <a:endParaRPr lang="en-GB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516" y="797168"/>
            <a:ext cx="7783567" cy="59418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2827440" y="764704"/>
            <a:ext cx="5668488" cy="4154978"/>
            <a:chOff x="2827440" y="764704"/>
            <a:chExt cx="5668488" cy="4154978"/>
          </a:xfrm>
        </p:grpSpPr>
        <p:sp>
          <p:nvSpPr>
            <p:cNvPr id="3" name="Rectangle 2"/>
            <p:cNvSpPr/>
            <p:nvPr/>
          </p:nvSpPr>
          <p:spPr>
            <a:xfrm>
              <a:off x="3315129" y="764704"/>
              <a:ext cx="204895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1600" b="0" i="1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More reflection by clouds</a:t>
              </a:r>
              <a:endParaRPr lang="en-GB" sz="1600" b="0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164288" y="2564904"/>
              <a:ext cx="133164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GB" sz="1600" b="0" i="1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More emission to surface</a:t>
              </a:r>
              <a:endParaRPr lang="en-GB" sz="1600" b="0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827440" y="4581128"/>
              <a:ext cx="302433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GB" sz="1600" b="0" i="1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Shortwave effect wins: surface cooling</a:t>
              </a:r>
              <a:endParaRPr lang="en-GB" sz="1600" b="0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935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Zonal-mean cloud radiative forcing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35061"/>
            <a:ext cx="7200800" cy="5871957"/>
          </a:xfrm>
        </p:spPr>
      </p:pic>
    </p:spTree>
    <p:extLst>
      <p:ext uri="{BB962C8B-B14F-4D97-AF65-F5344CB8AC3E}">
        <p14:creationId xmlns:p14="http://schemas.microsoft.com/office/powerpoint/2010/main" val="59176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16" descr="http://www.met.reading.ac.uk/clouds/maxwell/gradient_epsilo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6936" y="863356"/>
            <a:ext cx="2570972" cy="1691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The Electromagnetic Weather Forecast</a:t>
            </a:r>
          </a:p>
        </p:txBody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96752"/>
            <a:ext cx="1944688" cy="4896073"/>
          </a:xfrm>
        </p:spPr>
        <p:txBody>
          <a:bodyPr/>
          <a:lstStyle/>
          <a:p>
            <a:pPr defTabSz="179388" eaLnBrk="1" hangingPunct="1"/>
            <a:r>
              <a:rPr lang="en-GB" altLang="en-US" dirty="0" smtClean="0"/>
              <a:t>Refraction</a:t>
            </a:r>
          </a:p>
          <a:p>
            <a:pPr marL="0" indent="0" defTabSz="179388" eaLnBrk="1" hangingPunct="1">
              <a:buNone/>
            </a:pPr>
            <a:r>
              <a:rPr lang="en-GB" altLang="en-US" i="1" dirty="0" smtClean="0"/>
              <a:t>	(a mirage)</a:t>
            </a:r>
          </a:p>
          <a:p>
            <a:pPr defTabSz="179388" eaLnBrk="1" hangingPunct="1"/>
            <a:endParaRPr lang="en-GB" altLang="en-US" dirty="0" smtClean="0"/>
          </a:p>
          <a:p>
            <a:pPr defTabSz="179388" eaLnBrk="1" hangingPunct="1"/>
            <a:endParaRPr lang="en-GB" altLang="en-US" dirty="0" smtClean="0"/>
          </a:p>
          <a:p>
            <a:pPr defTabSz="179388" eaLnBrk="1" hangingPunct="1"/>
            <a:endParaRPr lang="en-GB" altLang="en-US" dirty="0" smtClean="0"/>
          </a:p>
          <a:p>
            <a:pPr defTabSz="179388" eaLnBrk="1" hangingPunct="1"/>
            <a:r>
              <a:rPr lang="en-GB" altLang="en-US" dirty="0" smtClean="0"/>
              <a:t>Rayleigh scattering </a:t>
            </a:r>
          </a:p>
          <a:p>
            <a:pPr marL="0" indent="0" defTabSz="179388" eaLnBrk="1" hangingPunct="1">
              <a:buNone/>
            </a:pPr>
            <a:r>
              <a:rPr lang="en-GB" altLang="en-US" i="1" dirty="0"/>
              <a:t>	</a:t>
            </a:r>
            <a:r>
              <a:rPr lang="en-GB" altLang="en-US" i="1" dirty="0" smtClean="0"/>
              <a:t>(blue sky)</a:t>
            </a:r>
          </a:p>
          <a:p>
            <a:pPr marL="0" indent="0" defTabSz="179388" eaLnBrk="1" hangingPunct="1">
              <a:buNone/>
            </a:pPr>
            <a:endParaRPr lang="en-GB" altLang="en-US" i="1" dirty="0"/>
          </a:p>
          <a:p>
            <a:pPr marL="0" indent="0" defTabSz="179388" eaLnBrk="1" hangingPunct="1">
              <a:buNone/>
            </a:pPr>
            <a:endParaRPr lang="en-GB" altLang="en-US" i="1" dirty="0" smtClean="0"/>
          </a:p>
          <a:p>
            <a:pPr defTabSz="179388" eaLnBrk="1" hangingPunct="1"/>
            <a:r>
              <a:rPr lang="en-GB" altLang="en-US" dirty="0" smtClean="0"/>
              <a:t>A sphere</a:t>
            </a:r>
          </a:p>
          <a:p>
            <a:pPr marL="0" indent="0" defTabSz="179388" eaLnBrk="1" hangingPunct="1">
              <a:buNone/>
            </a:pPr>
            <a:r>
              <a:rPr lang="en-GB" altLang="en-US" i="1" dirty="0"/>
              <a:t>	</a:t>
            </a:r>
            <a:r>
              <a:rPr lang="en-GB" altLang="en-US" i="1" dirty="0" smtClean="0"/>
              <a:t>(silver lining) </a:t>
            </a:r>
          </a:p>
          <a:p>
            <a:pPr marL="0" indent="0" defTabSz="179388" eaLnBrk="1" hangingPunct="1">
              <a:buNone/>
            </a:pPr>
            <a:endParaRPr lang="en-GB" altLang="en-US" i="1" dirty="0" smtClean="0"/>
          </a:p>
        </p:txBody>
      </p:sp>
      <p:sp>
        <p:nvSpPr>
          <p:cNvPr id="114695" name="Text Box 10"/>
          <p:cNvSpPr txBox="1">
            <a:spLocks noChangeArrowheads="1"/>
          </p:cNvSpPr>
          <p:nvPr/>
        </p:nvSpPr>
        <p:spPr bwMode="auto">
          <a:xfrm>
            <a:off x="2014959" y="980728"/>
            <a:ext cx="13244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en-US" sz="1800" i="1" dirty="0">
                <a:solidFill>
                  <a:schemeClr val="bg1"/>
                </a:solidFill>
                <a:latin typeface="Comic Sans MS" pitchFamily="66" charset="0"/>
              </a:rPr>
              <a:t>n</a:t>
            </a:r>
            <a:r>
              <a:rPr lang="en-GB" altLang="en-US" sz="1800" dirty="0">
                <a:solidFill>
                  <a:schemeClr val="bg1"/>
                </a:solidFill>
                <a:latin typeface="Comic Sans MS" pitchFamily="66" charset="0"/>
              </a:rPr>
              <a:t> gradient</a:t>
            </a:r>
          </a:p>
        </p:txBody>
      </p:sp>
      <p:sp>
        <p:nvSpPr>
          <p:cNvPr id="114697" name="Line 12"/>
          <p:cNvSpPr>
            <a:spLocks noChangeShapeType="1"/>
          </p:cNvSpPr>
          <p:nvPr/>
        </p:nvSpPr>
        <p:spPr bwMode="auto">
          <a:xfrm>
            <a:off x="2086397" y="980728"/>
            <a:ext cx="1081087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4699" name="Picture 18" descr="gradient_z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3928" y="854596"/>
            <a:ext cx="16383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32177" t="18367" r="12854" b="30613"/>
          <a:stretch/>
        </p:blipFill>
        <p:spPr>
          <a:xfrm>
            <a:off x="6720719" y="980728"/>
            <a:ext cx="2243769" cy="1368152"/>
          </a:xfrm>
          <a:prstGeom prst="rect">
            <a:avLst/>
          </a:prstGeom>
        </p:spPr>
      </p:pic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763688" y="2524834"/>
            <a:ext cx="36974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en-US" sz="2000" b="0" dirty="0">
                <a:latin typeface="Calibri" panose="020F0502020204030204" pitchFamily="34" charset="0"/>
              </a:rPr>
              <a:t>Refractive index      </a:t>
            </a:r>
            <a:r>
              <a:rPr lang="en-GB" altLang="en-US" sz="2000" b="0" dirty="0" smtClean="0">
                <a:latin typeface="Calibri" panose="020F0502020204030204" pitchFamily="34" charset="0"/>
              </a:rPr>
              <a:t>    Total </a:t>
            </a:r>
            <a:r>
              <a:rPr lang="en-GB" altLang="en-US" sz="2000" b="0" i="1" dirty="0" err="1">
                <a:latin typeface="Calibri" panose="020F0502020204030204" pitchFamily="34" charset="0"/>
              </a:rPr>
              <a:t>E</a:t>
            </a:r>
            <a:r>
              <a:rPr lang="en-GB" altLang="en-US" sz="2000" b="0" baseline="-25000" dirty="0" err="1">
                <a:latin typeface="Calibri" panose="020F0502020204030204" pitchFamily="34" charset="0"/>
              </a:rPr>
              <a:t>z</a:t>
            </a:r>
            <a:r>
              <a:rPr lang="en-GB" altLang="en-US" sz="2000" b="0" dirty="0">
                <a:latin typeface="Calibri" panose="020F0502020204030204" pitchFamily="34" charset="0"/>
              </a:rPr>
              <a:t> field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763688" y="2546949"/>
            <a:ext cx="7200800" cy="3767888"/>
            <a:chOff x="1763688" y="2546949"/>
            <a:chExt cx="7200800" cy="3767888"/>
          </a:xfrm>
        </p:grpSpPr>
        <p:pic>
          <p:nvPicPr>
            <p:cNvPr id="114689" name="Picture 20" descr="http://www.met.reading.ac.uk/clouds/maxwell/circle1_epsilon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836936" y="2546949"/>
              <a:ext cx="2570972" cy="1691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4693" name="Text Box 8"/>
            <p:cNvSpPr txBox="1">
              <a:spLocks noChangeArrowheads="1"/>
            </p:cNvSpPr>
            <p:nvPr/>
          </p:nvSpPr>
          <p:spPr bwMode="auto">
            <a:xfrm>
              <a:off x="1763688" y="5914727"/>
              <a:ext cx="352429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altLang="en-US" sz="2000" b="0" dirty="0">
                  <a:latin typeface="Calibri" panose="020F0502020204030204" pitchFamily="34" charset="0"/>
                </a:rPr>
                <a:t>Refractive index      </a:t>
              </a:r>
              <a:r>
                <a:rPr lang="en-GB" altLang="en-US" sz="2000" b="0" dirty="0" smtClean="0">
                  <a:latin typeface="Calibri" panose="020F0502020204030204" pitchFamily="34" charset="0"/>
                </a:rPr>
                <a:t> Total </a:t>
              </a:r>
              <a:r>
                <a:rPr lang="en-GB" altLang="en-US" sz="2000" b="0" i="1" dirty="0" err="1">
                  <a:latin typeface="Calibri" panose="020F0502020204030204" pitchFamily="34" charset="0"/>
                </a:rPr>
                <a:t>E</a:t>
              </a:r>
              <a:r>
                <a:rPr lang="en-GB" altLang="en-US" sz="2000" b="0" baseline="-25000" dirty="0" err="1">
                  <a:latin typeface="Calibri" panose="020F0502020204030204" pitchFamily="34" charset="0"/>
                </a:rPr>
                <a:t>z</a:t>
              </a:r>
              <a:r>
                <a:rPr lang="en-GB" altLang="en-US" sz="2000" b="0" dirty="0">
                  <a:latin typeface="Calibri" panose="020F0502020204030204" pitchFamily="34" charset="0"/>
                </a:rPr>
                <a:t> field</a:t>
              </a:r>
            </a:p>
          </p:txBody>
        </p:sp>
        <p:sp>
          <p:nvSpPr>
            <p:cNvPr id="114694" name="Text Box 9"/>
            <p:cNvSpPr txBox="1">
              <a:spLocks noChangeArrowheads="1"/>
            </p:cNvSpPr>
            <p:nvPr/>
          </p:nvSpPr>
          <p:spPr bwMode="auto">
            <a:xfrm>
              <a:off x="5508104" y="5895677"/>
              <a:ext cx="18002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altLang="en-US" sz="2000" b="0" dirty="0">
                  <a:latin typeface="Calibri" panose="020F0502020204030204" pitchFamily="34" charset="0"/>
                </a:rPr>
                <a:t>Scattered </a:t>
              </a:r>
              <a:r>
                <a:rPr lang="en-GB" altLang="en-US" sz="2000" b="0" dirty="0" smtClean="0">
                  <a:latin typeface="Calibri" panose="020F0502020204030204" pitchFamily="34" charset="0"/>
                </a:rPr>
                <a:t>field</a:t>
              </a:r>
              <a:endParaRPr lang="en-GB" altLang="en-US" sz="2000" b="0" dirty="0">
                <a:latin typeface="Calibri" panose="020F0502020204030204" pitchFamily="34" charset="0"/>
              </a:endParaRPr>
            </a:p>
          </p:txBody>
        </p:sp>
        <p:pic>
          <p:nvPicPr>
            <p:cNvPr id="114700" name="Picture 20" descr="circle1_z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923928" y="2564904"/>
              <a:ext cx="3276600" cy="163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2" descr="http://www.met.reading.ac.uk/clouds/maxwell/circle20_epsilon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843349" y="4263285"/>
              <a:ext cx="2570972" cy="1691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2" descr="circle20_z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923928" y="4293096"/>
              <a:ext cx="3276600" cy="163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4696" name="Text Box 11"/>
            <p:cNvSpPr txBox="1">
              <a:spLocks noChangeArrowheads="1"/>
            </p:cNvSpPr>
            <p:nvPr/>
          </p:nvSpPr>
          <p:spPr bwMode="auto">
            <a:xfrm>
              <a:off x="1912238" y="3717032"/>
              <a:ext cx="15808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altLang="en-US" sz="1800" i="1" dirty="0">
                  <a:solidFill>
                    <a:schemeClr val="bg1"/>
                  </a:solidFill>
                  <a:latin typeface="Comic Sans MS" pitchFamily="66" charset="0"/>
                </a:rPr>
                <a:t>Single dipole</a:t>
              </a:r>
              <a:endParaRPr lang="en-GB" altLang="en-US" sz="1800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114698" name="Line 13"/>
            <p:cNvSpPr>
              <a:spLocks noChangeShapeType="1"/>
            </p:cNvSpPr>
            <p:nvPr/>
          </p:nvSpPr>
          <p:spPr bwMode="auto">
            <a:xfrm flipV="1">
              <a:off x="2699444" y="3428677"/>
              <a:ext cx="1588" cy="36036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7" name="Picture 13" descr="Clouds-Silver-Lining"/>
            <p:cNvPicPr>
              <a:picLocks noChangeAspect="1" noChangeArrowheads="1"/>
            </p:cNvPicPr>
            <p:nvPr/>
          </p:nvPicPr>
          <p:blipFill rotWithShape="1">
            <a:blip r:embed="rId9"/>
            <a:srcRect l="61620" t="13303" r="10215" b="8809"/>
            <a:stretch/>
          </p:blipFill>
          <p:spPr bwMode="auto">
            <a:xfrm>
              <a:off x="7380312" y="2924944"/>
              <a:ext cx="1584176" cy="2736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7561772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Computational </a:t>
            </a:r>
            <a:r>
              <a:rPr lang="en-GB" dirty="0" smtClean="0"/>
              <a:t>cost inside ECMWF model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865" y="857888"/>
            <a:ext cx="5894463" cy="4628014"/>
          </a:xfrm>
        </p:spPr>
      </p:pic>
      <p:sp>
        <p:nvSpPr>
          <p:cNvPr id="5" name="Text Placeholder 4"/>
          <p:cNvSpPr>
            <a:spLocks noGrp="1"/>
          </p:cNvSpPr>
          <p:nvPr>
            <p:ph type="body" idx="4294967295"/>
          </p:nvPr>
        </p:nvSpPr>
        <p:spPr>
          <a:xfrm>
            <a:off x="628650" y="5612655"/>
            <a:ext cx="7886700" cy="648073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Matrix exponential and other matrix operations</a:t>
            </a:r>
            <a:r>
              <a:rPr lang="en-GB" baseline="0" dirty="0" smtClean="0"/>
              <a:t> are the main cost: further optimization needed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560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 and outlook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4488" y="908720"/>
            <a:ext cx="8447087" cy="5187280"/>
          </a:xfrm>
        </p:spPr>
        <p:txBody>
          <a:bodyPr/>
          <a:lstStyle/>
          <a:p>
            <a:r>
              <a:rPr lang="en-GB" dirty="0" smtClean="0"/>
              <a:t>For</a:t>
            </a:r>
            <a:r>
              <a:rPr lang="en-GB" baseline="0" dirty="0" smtClean="0"/>
              <a:t> the first time, we have the c</a:t>
            </a:r>
            <a:r>
              <a:rPr lang="en-GB" dirty="0" smtClean="0"/>
              <a:t>apability</a:t>
            </a:r>
            <a:r>
              <a:rPr lang="en-GB" baseline="0" dirty="0" smtClean="0"/>
              <a:t> to represent 3D radiative effects quite accurately in a global model</a:t>
            </a:r>
          </a:p>
          <a:p>
            <a:r>
              <a:rPr lang="en-GB" dirty="0" smtClean="0"/>
              <a:t>First estimates suggest 4 W m</a:t>
            </a:r>
            <a:r>
              <a:rPr lang="en-GB" baseline="30000" dirty="0" smtClean="0"/>
              <a:t>-2</a:t>
            </a:r>
            <a:r>
              <a:rPr lang="en-GB" dirty="0" smtClean="0"/>
              <a:t> global impact on net fluxes at </a:t>
            </a:r>
            <a:r>
              <a:rPr lang="en-GB" dirty="0" smtClean="0"/>
              <a:t>surface </a:t>
            </a:r>
            <a:r>
              <a:rPr lang="en-GB" dirty="0" smtClean="0"/>
              <a:t>and TOA</a:t>
            </a:r>
          </a:p>
          <a:p>
            <a:pPr lvl="1"/>
            <a:r>
              <a:rPr lang="en-GB" baseline="0" dirty="0" smtClean="0"/>
              <a:t>Similar</a:t>
            </a:r>
            <a:r>
              <a:rPr lang="en-GB" dirty="0" smtClean="0"/>
              <a:t> to the impact of cloud inhomogeneity and overlap</a:t>
            </a:r>
          </a:p>
          <a:p>
            <a:pPr lvl="1"/>
            <a:r>
              <a:rPr lang="en-GB" baseline="0" dirty="0" smtClean="0"/>
              <a:t>Less</a:t>
            </a:r>
            <a:r>
              <a:rPr lang="en-GB" dirty="0" smtClean="0"/>
              <a:t> than local radiative impact of errors in the model’s cloud distribution</a:t>
            </a:r>
          </a:p>
          <a:p>
            <a:r>
              <a:rPr lang="en-GB" baseline="0" dirty="0" smtClean="0"/>
              <a:t>However</a:t>
            </a:r>
            <a:r>
              <a:rPr lang="en-GB" baseline="0" dirty="0" smtClean="0"/>
              <a:t>, need analysis of cloud observations and LES </a:t>
            </a:r>
            <a:r>
              <a:rPr lang="en-GB" baseline="0" dirty="0" smtClean="0"/>
              <a:t>to </a:t>
            </a:r>
            <a:r>
              <a:rPr lang="en-GB" baseline="0" dirty="0" smtClean="0"/>
              <a:t>better characterize the </a:t>
            </a:r>
            <a:r>
              <a:rPr lang="en-GB" baseline="0" dirty="0" err="1" smtClean="0"/>
              <a:t>radiatively</a:t>
            </a:r>
            <a:r>
              <a:rPr lang="en-GB" dirty="0" smtClean="0"/>
              <a:t> effective cloud </a:t>
            </a:r>
            <a:r>
              <a:rPr lang="en-GB" baseline="0" dirty="0" smtClean="0"/>
              <a:t>edge length for</a:t>
            </a:r>
            <a:r>
              <a:rPr lang="en-GB" dirty="0" smtClean="0"/>
              <a:t> different cloud types</a:t>
            </a:r>
          </a:p>
          <a:p>
            <a:r>
              <a:rPr lang="en-GB" dirty="0" smtClean="0"/>
              <a:t>SPARTACUS forms part of a new radiation package (including </a:t>
            </a:r>
            <a:r>
              <a:rPr lang="en-GB" dirty="0" err="1" smtClean="0"/>
              <a:t>McICA</a:t>
            </a:r>
            <a:r>
              <a:rPr lang="en-GB" dirty="0" smtClean="0"/>
              <a:t>) to be released under an open source license</a:t>
            </a:r>
          </a:p>
          <a:p>
            <a:pPr lvl="1"/>
            <a:r>
              <a:rPr lang="en-GB" dirty="0" smtClean="0"/>
              <a:t>SPARTACUS needs further optimization: currently 4-5 </a:t>
            </a:r>
            <a:r>
              <a:rPr lang="en-GB" dirty="0" smtClean="0"/>
              <a:t>times slower than </a:t>
            </a:r>
            <a:r>
              <a:rPr lang="en-GB" dirty="0" err="1" smtClean="0"/>
              <a:t>McICA</a:t>
            </a:r>
            <a:endParaRPr lang="en-GB" dirty="0" smtClean="0"/>
          </a:p>
          <a:p>
            <a:pPr lvl="1"/>
            <a:r>
              <a:rPr lang="en-GB" dirty="0" smtClean="0"/>
              <a:t>Perhaps SPARTACUS can be used as a kind of benchmark for more approximate schemes to represent 3D effects, e.g. perturbing cloud overlap (Tompkins &amp; </a:t>
            </a:r>
            <a:r>
              <a:rPr lang="en-GB" dirty="0" err="1" smtClean="0"/>
              <a:t>DiGuiseppe</a:t>
            </a:r>
            <a:r>
              <a:rPr lang="en-GB" dirty="0" smtClean="0"/>
              <a:t>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300192" y="4725144"/>
            <a:ext cx="2386424" cy="1492712"/>
            <a:chOff x="6588224" y="2728376"/>
            <a:chExt cx="2386424" cy="1492712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6588224" y="2728376"/>
              <a:ext cx="2386424" cy="149271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t" anchorCtr="0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US" altLang="en-US" sz="2000" b="0" dirty="0" smtClean="0">
                  <a:solidFill>
                    <a:srgbClr val="000000"/>
                  </a:solidFill>
                  <a:latin typeface="Arial Narrow" pitchFamily="34" charset="0"/>
                </a:rPr>
                <a:t>a</a:t>
              </a:r>
              <a:endParaRPr lang="en-US" altLang="en-US" sz="2000" b="0" dirty="0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6588224" y="3215664"/>
              <a:ext cx="1782728" cy="50482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US" altLang="en-US" sz="2000" b="0" dirty="0" smtClean="0">
                  <a:solidFill>
                    <a:srgbClr val="000000"/>
                  </a:solidFill>
                  <a:latin typeface="Arial Narrow" pitchFamily="34" charset="0"/>
                </a:rPr>
                <a:t>a</a:t>
              </a:r>
              <a:endParaRPr lang="en-US" altLang="en-US" sz="2000" b="0" dirty="0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8361680" y="3215664"/>
              <a:ext cx="608206" cy="504825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en-US" altLang="en-US" sz="2000" b="0" dirty="0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7380313" y="3716263"/>
              <a:ext cx="513328" cy="504825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en-US" altLang="en-US" sz="2000" b="0" dirty="0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8361680" y="3716263"/>
              <a:ext cx="608206" cy="504825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en-US" altLang="en-US" sz="2000" b="0" dirty="0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6588224" y="3720489"/>
              <a:ext cx="792088" cy="50059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US" altLang="en-US" sz="2000" b="0" dirty="0" smtClean="0">
                  <a:solidFill>
                    <a:srgbClr val="000000"/>
                  </a:solidFill>
                  <a:latin typeface="Arial Narrow" pitchFamily="34" charset="0"/>
                </a:rPr>
                <a:t>a</a:t>
              </a:r>
              <a:endParaRPr lang="en-US" altLang="en-US" sz="2000" b="0" dirty="0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51520" y="4861609"/>
            <a:ext cx="50405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lvl="0" indent="-268288" eaLnBrk="0" hangingPunct="0">
              <a:lnSpc>
                <a:spcPts val="2400"/>
              </a:lnSpc>
              <a:spcAft>
                <a:spcPts val="300"/>
              </a:spcAft>
              <a:buClr>
                <a:srgbClr val="3366FF"/>
              </a:buClr>
              <a:buSzPct val="110000"/>
              <a:buFont typeface="Lucida Grande CE"/>
              <a:buChar char="●"/>
            </a:pPr>
            <a:r>
              <a:rPr lang="en-GB" sz="2000" b="0" kern="0" dirty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SPARTACUS </a:t>
            </a:r>
            <a:r>
              <a:rPr lang="en-GB" sz="2000" b="0" kern="0" dirty="0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idea will also be </a:t>
            </a:r>
            <a:r>
              <a:rPr lang="en-GB" sz="2000" b="0" kern="0" dirty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used to compute 3D effects in urban and vegetation canopies</a:t>
            </a:r>
            <a:endParaRPr lang="en-GB" sz="2000" b="0" kern="0" dirty="0">
              <a:solidFill>
                <a:srgbClr val="000000"/>
              </a:solidFill>
              <a:latin typeface="Calibri"/>
              <a:ea typeface="ＭＳ Ｐゴシック" pitchFamily="3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696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53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0"/>
            <a:ext cx="8805063" cy="686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04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Extension to multiple layers: the adding method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 smtClean="0"/>
                  <a:t>The adding method (e.g. </a:t>
                </a:r>
                <a:r>
                  <a:rPr lang="en-GB" dirty="0" err="1" smtClean="0"/>
                  <a:t>Lacis</a:t>
                </a:r>
                <a:r>
                  <a:rPr lang="en-GB" dirty="0" smtClean="0"/>
                  <a:t> and Hansen 1974) can be used to combine the reflectance and transmittance matrices of pairs of layers</a:t>
                </a:r>
              </a:p>
              <a:p>
                <a:r>
                  <a:rPr lang="en-GB" dirty="0" smtClean="0"/>
                  <a:t>In </a:t>
                </a:r>
                <a:r>
                  <a:rPr lang="en-GB" i="1" dirty="0" smtClean="0"/>
                  <a:t>N</a:t>
                </a:r>
                <a:r>
                  <a:rPr lang="en-GB" dirty="0" smtClean="0"/>
                  <a:t>-stream </a:t>
                </a:r>
                <a:r>
                  <a:rPr lang="en-GB" dirty="0" err="1" smtClean="0"/>
                  <a:t>radiative</a:t>
                </a:r>
                <a:r>
                  <a:rPr lang="en-GB" dirty="0" smtClean="0"/>
                  <a:t> transfer (e.g. </a:t>
                </a:r>
                <a:r>
                  <a:rPr lang="en-GB" i="1" dirty="0" smtClean="0"/>
                  <a:t>N</a:t>
                </a:r>
                <a:r>
                  <a:rPr lang="en-GB" dirty="0" smtClean="0"/>
                  <a:t>=16), the elements of the flux vector would represent different </a:t>
                </a:r>
                <a:r>
                  <a:rPr lang="en-GB" i="1" dirty="0" smtClean="0"/>
                  <a:t>streams</a:t>
                </a:r>
                <a:r>
                  <a:rPr lang="en-GB" dirty="0" smtClean="0"/>
                  <a:t>, but the method works just as well for different </a:t>
                </a:r>
                <a:r>
                  <a:rPr lang="en-GB" i="1" dirty="0" smtClean="0"/>
                  <a:t>regions</a:t>
                </a:r>
              </a:p>
              <a:p>
                <a:r>
                  <a:rPr lang="en-GB" dirty="0" smtClean="0"/>
                  <a:t>We work up from the surface and compute the albedo of the </a:t>
                </a:r>
                <a:r>
                  <a:rPr lang="en-GB" i="1" dirty="0" smtClean="0"/>
                  <a:t>whole atmosphere </a:t>
                </a:r>
                <a:r>
                  <a:rPr lang="en-GB" dirty="0" smtClean="0"/>
                  <a:t>below each half-level</a:t>
                </a:r>
              </a:p>
              <a:p>
                <a:endParaRPr lang="en-GB" dirty="0"/>
              </a:p>
              <a:p>
                <a:r>
                  <a:rPr lang="en-US" altLang="en-US" dirty="0" smtClean="0"/>
                  <a:t>Albedo </a:t>
                </a:r>
                <a14:m>
                  <m:oMath xmlns:m="http://schemas.openxmlformats.org/officeDocument/2006/math">
                    <m:r>
                      <a:rPr lang="en-GB" altLang="en-US" b="1" i="0" smtClean="0">
                        <a:latin typeface="Cambria Math"/>
                      </a:rPr>
                      <m:t>𝐀</m:t>
                    </m:r>
                    <m:r>
                      <a:rPr lang="en-GB" altLang="en-US" b="0" i="1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GB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GB" altLang="en-U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GB" altLang="en-US" b="0" i="1" smtClean="0">
                                  <a:latin typeface="Cambria Math"/>
                                </a:rPr>
                                <m:t>𝐴</m:t>
                              </m:r>
                              <m:r>
                                <a:rPr lang="en-GB" altLang="en-US" b="0" i="1" baseline="-25000" smtClean="0">
                                  <a:latin typeface="Cambria Math"/>
                                </a:rPr>
                                <m:t>𝑎𝑎</m:t>
                              </m:r>
                            </m:e>
                            <m:e>
                              <m:r>
                                <m:rPr>
                                  <m:brk m:alnAt="7"/>
                                </m:rPr>
                                <a:rPr lang="en-GB" altLang="en-US" b="0" i="1" smtClean="0">
                                  <a:latin typeface="Cambria Math"/>
                                </a:rPr>
                                <m:t>𝐴</m:t>
                              </m:r>
                              <m:r>
                                <a:rPr lang="en-GB" altLang="en-US" b="0" i="1" baseline="-25000" smtClean="0">
                                  <a:latin typeface="Cambria Math"/>
                                </a:rPr>
                                <m:t>𝑏𝑎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GB" altLang="en-US" b="0" i="1" smtClean="0">
                                  <a:latin typeface="Cambria Math"/>
                                </a:rPr>
                                <m:t>𝐴</m:t>
                              </m:r>
                              <m:r>
                                <a:rPr lang="en-GB" altLang="en-US" b="0" i="1" baseline="-25000" smtClean="0">
                                  <a:latin typeface="Cambria Math"/>
                                </a:rPr>
                                <m:t>𝑎𝑏</m:t>
                              </m:r>
                            </m:e>
                            <m:e>
                              <m:r>
                                <m:rPr>
                                  <m:brk m:alnAt="7"/>
                                </m:rPr>
                                <a:rPr lang="en-GB" altLang="en-US" b="0" i="1" smtClean="0">
                                  <a:latin typeface="Cambria Math"/>
                                </a:rPr>
                                <m:t>𝐴</m:t>
                              </m:r>
                              <m:r>
                                <a:rPr lang="en-GB" altLang="en-US" b="0" i="1" baseline="-25000" smtClean="0">
                                  <a:latin typeface="Cambria Math"/>
                                </a:rPr>
                                <m:t>𝑏𝑏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altLang="en-US" dirty="0" smtClean="0"/>
              </a:p>
              <a:p>
                <a:endParaRPr lang="en-GB" dirty="0" smtClean="0"/>
              </a:p>
              <a:p>
                <a:endParaRPr lang="en-GB" dirty="0"/>
              </a:p>
              <a:p>
                <a:r>
                  <a:rPr lang="en-GB" dirty="0"/>
                  <a:t>After this we can head back down again to compute the fluxes</a:t>
                </a:r>
              </a:p>
              <a:p>
                <a:r>
                  <a:rPr lang="en-GB" dirty="0"/>
                  <a:t>For one region, this is exactly the same as solving a </a:t>
                </a:r>
                <a:r>
                  <a:rPr lang="en-GB" dirty="0" err="1"/>
                  <a:t>tridiagonal</a:t>
                </a:r>
                <a:r>
                  <a:rPr lang="en-GB" dirty="0"/>
                  <a:t> system with forward elimination followed by </a:t>
                </a:r>
                <a:r>
                  <a:rPr lang="en-GB" dirty="0" err="1"/>
                  <a:t>backsubstitution</a:t>
                </a:r>
                <a:r>
                  <a:rPr lang="en-GB" dirty="0"/>
                  <a:t> 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949" t="-2094" b="-16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595366" y="4014359"/>
            <a:ext cx="1241425" cy="504825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353941" y="4014360"/>
            <a:ext cx="1241425" cy="5048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5374497" y="3810666"/>
            <a:ext cx="267484" cy="411758"/>
          </a:xfrm>
          <a:custGeom>
            <a:avLst/>
            <a:gdLst>
              <a:gd name="connsiteX0" fmla="*/ 0 w 219456"/>
              <a:gd name="connsiteY0" fmla="*/ 9144 h 320051"/>
              <a:gd name="connsiteX1" fmla="*/ 91440 w 219456"/>
              <a:gd name="connsiteY1" fmla="*/ 320040 h 320051"/>
              <a:gd name="connsiteX2" fmla="*/ 219456 w 219456"/>
              <a:gd name="connsiteY2" fmla="*/ 0 h 320051"/>
              <a:gd name="connsiteX3" fmla="*/ 219456 w 219456"/>
              <a:gd name="connsiteY3" fmla="*/ 0 h 32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456" h="320051">
                <a:moveTo>
                  <a:pt x="0" y="9144"/>
                </a:moveTo>
                <a:cubicBezTo>
                  <a:pt x="27432" y="165354"/>
                  <a:pt x="54864" y="321564"/>
                  <a:pt x="91440" y="320040"/>
                </a:cubicBezTo>
                <a:cubicBezTo>
                  <a:pt x="128016" y="318516"/>
                  <a:pt x="219456" y="0"/>
                  <a:pt x="219456" y="0"/>
                </a:cubicBezTo>
                <a:lnTo>
                  <a:pt x="219456" y="0"/>
                </a:ln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GB" b="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7534797" y="3798330"/>
            <a:ext cx="267484" cy="411758"/>
          </a:xfrm>
          <a:custGeom>
            <a:avLst/>
            <a:gdLst>
              <a:gd name="connsiteX0" fmla="*/ 0 w 219456"/>
              <a:gd name="connsiteY0" fmla="*/ 9144 h 320051"/>
              <a:gd name="connsiteX1" fmla="*/ 91440 w 219456"/>
              <a:gd name="connsiteY1" fmla="*/ 320040 h 320051"/>
              <a:gd name="connsiteX2" fmla="*/ 219456 w 219456"/>
              <a:gd name="connsiteY2" fmla="*/ 0 h 320051"/>
              <a:gd name="connsiteX3" fmla="*/ 219456 w 219456"/>
              <a:gd name="connsiteY3" fmla="*/ 0 h 32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456" h="320051">
                <a:moveTo>
                  <a:pt x="0" y="9144"/>
                </a:moveTo>
                <a:cubicBezTo>
                  <a:pt x="27432" y="165354"/>
                  <a:pt x="54864" y="321564"/>
                  <a:pt x="91440" y="320040"/>
                </a:cubicBezTo>
                <a:cubicBezTo>
                  <a:pt x="128016" y="318516"/>
                  <a:pt x="219456" y="0"/>
                  <a:pt x="219456" y="0"/>
                </a:cubicBezTo>
                <a:lnTo>
                  <a:pt x="219456" y="0"/>
                </a:ln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GB" b="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6362081" y="3860844"/>
            <a:ext cx="534904" cy="361580"/>
          </a:xfrm>
          <a:custGeom>
            <a:avLst/>
            <a:gdLst>
              <a:gd name="connsiteX0" fmla="*/ 0 w 219456"/>
              <a:gd name="connsiteY0" fmla="*/ 9144 h 320051"/>
              <a:gd name="connsiteX1" fmla="*/ 91440 w 219456"/>
              <a:gd name="connsiteY1" fmla="*/ 320040 h 320051"/>
              <a:gd name="connsiteX2" fmla="*/ 219456 w 219456"/>
              <a:gd name="connsiteY2" fmla="*/ 0 h 320051"/>
              <a:gd name="connsiteX3" fmla="*/ 219456 w 219456"/>
              <a:gd name="connsiteY3" fmla="*/ 0 h 32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456" h="320051">
                <a:moveTo>
                  <a:pt x="0" y="9144"/>
                </a:moveTo>
                <a:cubicBezTo>
                  <a:pt x="27432" y="165354"/>
                  <a:pt x="54864" y="321564"/>
                  <a:pt x="91440" y="320040"/>
                </a:cubicBezTo>
                <a:cubicBezTo>
                  <a:pt x="128016" y="318516"/>
                  <a:pt x="219456" y="0"/>
                  <a:pt x="219456" y="0"/>
                </a:cubicBezTo>
                <a:lnTo>
                  <a:pt x="219456" y="0"/>
                </a:ln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GB" b="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 flipH="1">
            <a:off x="5997549" y="3819543"/>
            <a:ext cx="1107528" cy="635754"/>
          </a:xfrm>
          <a:custGeom>
            <a:avLst/>
            <a:gdLst>
              <a:gd name="connsiteX0" fmla="*/ 0 w 219456"/>
              <a:gd name="connsiteY0" fmla="*/ 9144 h 320051"/>
              <a:gd name="connsiteX1" fmla="*/ 91440 w 219456"/>
              <a:gd name="connsiteY1" fmla="*/ 320040 h 320051"/>
              <a:gd name="connsiteX2" fmla="*/ 219456 w 219456"/>
              <a:gd name="connsiteY2" fmla="*/ 0 h 320051"/>
              <a:gd name="connsiteX3" fmla="*/ 219456 w 219456"/>
              <a:gd name="connsiteY3" fmla="*/ 0 h 32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456" h="320051">
                <a:moveTo>
                  <a:pt x="0" y="9144"/>
                </a:moveTo>
                <a:cubicBezTo>
                  <a:pt x="27432" y="165354"/>
                  <a:pt x="54864" y="321564"/>
                  <a:pt x="91440" y="320040"/>
                </a:cubicBezTo>
                <a:cubicBezTo>
                  <a:pt x="128016" y="318516"/>
                  <a:pt x="219456" y="0"/>
                  <a:pt x="219456" y="0"/>
                </a:cubicBezTo>
                <a:lnTo>
                  <a:pt x="219456" y="0"/>
                </a:ln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GB" b="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Text Box 28"/>
          <p:cNvSpPr txBox="1">
            <a:spLocks noChangeArrowheads="1"/>
          </p:cNvSpPr>
          <p:nvPr/>
        </p:nvSpPr>
        <p:spPr bwMode="auto">
          <a:xfrm>
            <a:off x="5292080" y="3501008"/>
            <a:ext cx="4523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altLang="en-US" sz="1800" i="1" dirty="0" err="1" smtClean="0">
                <a:solidFill>
                  <a:srgbClr val="000000"/>
                </a:solidFill>
                <a:latin typeface="Arial Narrow" pitchFamily="34" charset="0"/>
              </a:rPr>
              <a:t>A</a:t>
            </a:r>
            <a:r>
              <a:rPr lang="en-GB" altLang="en-US" sz="1800" i="1" baseline="-25000" dirty="0" err="1" smtClean="0">
                <a:solidFill>
                  <a:srgbClr val="000000"/>
                </a:solidFill>
                <a:latin typeface="Arial Narrow" pitchFamily="34" charset="0"/>
              </a:rPr>
              <a:t>aa</a:t>
            </a:r>
            <a:endParaRPr lang="en-GB" altLang="en-US" sz="1800" i="1" baseline="-2500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2" name="Text Box 28"/>
          <p:cNvSpPr txBox="1">
            <a:spLocks noChangeArrowheads="1"/>
          </p:cNvSpPr>
          <p:nvPr/>
        </p:nvSpPr>
        <p:spPr bwMode="auto">
          <a:xfrm>
            <a:off x="7471293" y="3507724"/>
            <a:ext cx="4523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altLang="en-US" sz="1800" i="1" dirty="0" err="1" smtClean="0">
                <a:solidFill>
                  <a:srgbClr val="000000"/>
                </a:solidFill>
                <a:latin typeface="Arial Narrow" pitchFamily="34" charset="0"/>
              </a:rPr>
              <a:t>A</a:t>
            </a:r>
            <a:r>
              <a:rPr lang="en-GB" altLang="en-US" sz="1800" i="1" baseline="-25000" dirty="0" err="1" smtClean="0">
                <a:solidFill>
                  <a:srgbClr val="000000"/>
                </a:solidFill>
                <a:latin typeface="Arial Narrow" pitchFamily="34" charset="0"/>
              </a:rPr>
              <a:t>bb</a:t>
            </a:r>
            <a:endParaRPr lang="en-GB" altLang="en-US" sz="1800" i="1" baseline="-2500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6913043" y="3510290"/>
            <a:ext cx="4523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altLang="en-US" sz="1800" i="1" dirty="0" smtClean="0">
                <a:solidFill>
                  <a:srgbClr val="000000"/>
                </a:solidFill>
                <a:latin typeface="Arial Narrow" pitchFamily="34" charset="0"/>
              </a:rPr>
              <a:t>A</a:t>
            </a:r>
            <a:r>
              <a:rPr lang="en-GB" altLang="en-US" sz="1800" i="1" baseline="-25000" dirty="0" smtClean="0">
                <a:solidFill>
                  <a:srgbClr val="000000"/>
                </a:solidFill>
                <a:latin typeface="Arial Narrow" pitchFamily="34" charset="0"/>
              </a:rPr>
              <a:t>ba</a:t>
            </a:r>
            <a:endParaRPr lang="en-GB" altLang="en-US" sz="1800" i="1" baseline="-2500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4" name="Text Box 28"/>
          <p:cNvSpPr txBox="1">
            <a:spLocks noChangeArrowheads="1"/>
          </p:cNvSpPr>
          <p:nvPr/>
        </p:nvSpPr>
        <p:spPr bwMode="auto">
          <a:xfrm>
            <a:off x="6222869" y="3510290"/>
            <a:ext cx="4523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altLang="en-US" sz="1800" i="1" dirty="0" err="1" smtClean="0">
                <a:solidFill>
                  <a:srgbClr val="000000"/>
                </a:solidFill>
                <a:latin typeface="Arial Narrow" pitchFamily="34" charset="0"/>
              </a:rPr>
              <a:t>A</a:t>
            </a:r>
            <a:r>
              <a:rPr lang="en-GB" altLang="en-US" sz="1800" i="1" baseline="-25000" dirty="0" err="1" smtClean="0">
                <a:solidFill>
                  <a:srgbClr val="000000"/>
                </a:solidFill>
                <a:latin typeface="Arial Narrow" pitchFamily="34" charset="0"/>
              </a:rPr>
              <a:t>ab</a:t>
            </a:r>
            <a:endParaRPr lang="en-GB" altLang="en-US" sz="1800" i="1" baseline="-2500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932040" y="4485777"/>
            <a:ext cx="3240360" cy="242935"/>
          </a:xfrm>
          <a:prstGeom prst="rect">
            <a:avLst/>
          </a:prstGeom>
          <a:solidFill>
            <a:schemeClr val="bg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23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do we deal with cloud overlap?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en-US" dirty="0" smtClean="0"/>
                  <a:t>Edwards-</a:t>
                </a:r>
                <a:r>
                  <a:rPr lang="en-US" altLang="en-US" dirty="0" err="1" smtClean="0"/>
                  <a:t>Slingo</a:t>
                </a:r>
                <a:r>
                  <a:rPr lang="en-US" altLang="en-US" dirty="0" smtClean="0"/>
                  <a:t> method: overlap matrices</a:t>
                </a:r>
              </a:p>
              <a:p>
                <a:endParaRPr lang="en-US" altLang="en-US" dirty="0" smtClean="0"/>
              </a:p>
              <a:p>
                <a:r>
                  <a:rPr lang="en-US" altLang="en-US" dirty="0" smtClean="0"/>
                  <a:t>Downward overlap  </a:t>
                </a:r>
                <a14:m>
                  <m:oMath xmlns:m="http://schemas.openxmlformats.org/officeDocument/2006/math">
                    <m:r>
                      <a:rPr lang="en-GB" altLang="en-US" b="1" i="0" smtClean="0">
                        <a:latin typeface="Cambria Math"/>
                      </a:rPr>
                      <m:t>𝐕</m:t>
                    </m:r>
                    <m:r>
                      <a:rPr lang="en-GB" altLang="en-US" b="0" i="1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GB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GB" altLang="en-U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GB" altLang="en-US" b="0" i="1" smtClean="0">
                                  <a:latin typeface="Cambria Math"/>
                                </a:rPr>
                                <m:t>𝑉</m:t>
                              </m:r>
                              <m:r>
                                <a:rPr lang="en-GB" altLang="en-US" b="0" i="1" baseline="-25000" smtClean="0">
                                  <a:latin typeface="Cambria Math"/>
                                </a:rPr>
                                <m:t>𝑎𝑎</m:t>
                              </m:r>
                            </m:e>
                            <m:e>
                              <m:r>
                                <m:rPr>
                                  <m:brk m:alnAt="7"/>
                                </m:rPr>
                                <a:rPr lang="en-GB" altLang="en-US" b="0" i="1" smtClean="0">
                                  <a:latin typeface="Cambria Math"/>
                                </a:rPr>
                                <m:t>𝑉</m:t>
                              </m:r>
                              <m:r>
                                <a:rPr lang="en-GB" altLang="en-US" b="0" i="1" baseline="-25000" smtClean="0">
                                  <a:latin typeface="Cambria Math"/>
                                </a:rPr>
                                <m:t>𝑏𝑎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GB" altLang="en-US" b="0" i="1" smtClean="0">
                                  <a:latin typeface="Cambria Math"/>
                                </a:rPr>
                                <m:t>𝑉</m:t>
                              </m:r>
                              <m:r>
                                <a:rPr lang="en-GB" altLang="en-US" b="0" i="1" baseline="-25000" smtClean="0">
                                  <a:latin typeface="Cambria Math"/>
                                </a:rPr>
                                <m:t>𝑎𝑏</m:t>
                              </m:r>
                            </m:e>
                            <m:e>
                              <m:r>
                                <m:rPr>
                                  <m:brk m:alnAt="7"/>
                                </m:rPr>
                                <a:rPr lang="en-GB" altLang="en-US" b="0" i="1" smtClean="0">
                                  <a:latin typeface="Cambria Math"/>
                                </a:rPr>
                                <m:t>𝑉</m:t>
                              </m:r>
                              <m:r>
                                <a:rPr lang="en-GB" altLang="en-US" b="0" i="1" baseline="-25000" smtClean="0">
                                  <a:latin typeface="Cambria Math"/>
                                </a:rPr>
                                <m:t>𝑏𝑏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GB" dirty="0" smtClean="0"/>
              </a:p>
              <a:p>
                <a:endParaRPr lang="en-GB" dirty="0"/>
              </a:p>
              <a:p>
                <a:pPr marL="0" indent="0">
                  <a:buNone/>
                </a:pPr>
                <a:r>
                  <a:rPr lang="en-GB" dirty="0" smtClean="0"/>
                  <a:t>    (similarly for upward overlap </a:t>
                </a:r>
                <a:r>
                  <a:rPr lang="en-GB" b="1" dirty="0" smtClean="0"/>
                  <a:t>U</a:t>
                </a:r>
                <a:r>
                  <a:rPr lang="en-GB" dirty="0" smtClean="0"/>
                  <a:t>)</a:t>
                </a:r>
              </a:p>
              <a:p>
                <a:r>
                  <a:rPr lang="en-GB" dirty="0" smtClean="0"/>
                  <a:t>Matrix elements calculated from a </a:t>
                </a:r>
                <a:r>
                  <a:rPr lang="en-GB" dirty="0" err="1" smtClean="0"/>
                  <a:t>decorrelation</a:t>
                </a:r>
                <a:r>
                  <a:rPr lang="en-GB" dirty="0" smtClean="0"/>
                  <a:t> length following </a:t>
                </a:r>
                <a:r>
                  <a:rPr lang="en-GB" dirty="0" err="1" smtClean="0"/>
                  <a:t>Shonk</a:t>
                </a:r>
                <a:r>
                  <a:rPr lang="en-GB" dirty="0" smtClean="0"/>
                  <a:t> et al. (2010)</a:t>
                </a:r>
              </a:p>
              <a:p>
                <a:r>
                  <a:rPr lang="en-GB" dirty="0" smtClean="0"/>
                  <a:t>Albedo just above a half level (</a:t>
                </a:r>
                <a:r>
                  <a:rPr lang="en-GB" b="1" dirty="0" smtClean="0"/>
                  <a:t>A</a:t>
                </a:r>
                <a:r>
                  <a:rPr lang="en-GB" dirty="0" smtClean="0"/>
                  <a:t>) is related to albedo just below a half level (</a:t>
                </a:r>
                <a:r>
                  <a:rPr lang="en-GB" b="1" dirty="0" smtClean="0"/>
                  <a:t>B</a:t>
                </a:r>
                <a:r>
                  <a:rPr lang="en-GB" dirty="0" smtClean="0"/>
                  <a:t>) by </a:t>
                </a:r>
                <a:r>
                  <a:rPr lang="en-GB" b="1" dirty="0" smtClean="0"/>
                  <a:t>A</a:t>
                </a:r>
                <a:r>
                  <a:rPr lang="en-GB" dirty="0" smtClean="0"/>
                  <a:t>=</a:t>
                </a:r>
                <a:r>
                  <a:rPr lang="en-GB" b="1" dirty="0" smtClean="0"/>
                  <a:t>UBV</a:t>
                </a:r>
                <a:endParaRPr lang="en-GB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949" t="-2094" r="-16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7685685" y="1766424"/>
            <a:ext cx="1241425" cy="504825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444260" y="1766425"/>
            <a:ext cx="1241425" cy="5048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7020919" y="2276085"/>
            <a:ext cx="1241425" cy="504825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444260" y="2271629"/>
            <a:ext cx="576659" cy="5048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6664600" y="1980162"/>
            <a:ext cx="36005" cy="54833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7998554" y="2018837"/>
            <a:ext cx="0" cy="61170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8" name="Text Box 28"/>
          <p:cNvSpPr txBox="1">
            <a:spLocks noChangeArrowheads="1"/>
          </p:cNvSpPr>
          <p:nvPr/>
        </p:nvSpPr>
        <p:spPr bwMode="auto">
          <a:xfrm>
            <a:off x="6441073" y="1397093"/>
            <a:ext cx="4352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altLang="en-US" sz="1800" i="1" dirty="0" err="1" smtClean="0">
                <a:solidFill>
                  <a:srgbClr val="000000"/>
                </a:solidFill>
                <a:latin typeface="Arial Narrow" pitchFamily="34" charset="0"/>
              </a:rPr>
              <a:t>V</a:t>
            </a:r>
            <a:r>
              <a:rPr lang="en-GB" altLang="en-US" sz="1800" i="1" baseline="-25000" dirty="0" err="1" smtClean="0">
                <a:solidFill>
                  <a:srgbClr val="000000"/>
                </a:solidFill>
                <a:latin typeface="Arial Narrow" pitchFamily="34" charset="0"/>
              </a:rPr>
              <a:t>aa</a:t>
            </a:r>
            <a:endParaRPr lang="en-GB" altLang="en-US" sz="1800" i="1" baseline="-2500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8388530" y="1397093"/>
            <a:ext cx="4523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altLang="en-US" sz="1800" i="1" dirty="0" err="1" smtClean="0">
                <a:solidFill>
                  <a:srgbClr val="000000"/>
                </a:solidFill>
                <a:latin typeface="Arial Narrow" pitchFamily="34" charset="0"/>
              </a:rPr>
              <a:t>V</a:t>
            </a:r>
            <a:r>
              <a:rPr lang="en-GB" altLang="en-US" sz="1800" i="1" baseline="-25000" dirty="0" err="1" smtClean="0">
                <a:solidFill>
                  <a:srgbClr val="000000"/>
                </a:solidFill>
                <a:latin typeface="Arial Narrow" pitchFamily="34" charset="0"/>
              </a:rPr>
              <a:t>ba</a:t>
            </a:r>
            <a:endParaRPr lang="en-GB" altLang="en-US" sz="1800" i="1" baseline="-2500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7740440" y="1397093"/>
            <a:ext cx="4523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altLang="en-US" sz="1800" i="1" dirty="0" err="1" smtClean="0">
                <a:solidFill>
                  <a:srgbClr val="000000"/>
                </a:solidFill>
                <a:latin typeface="Arial Narrow" pitchFamily="34" charset="0"/>
              </a:rPr>
              <a:t>V</a:t>
            </a:r>
            <a:r>
              <a:rPr lang="en-GB" altLang="en-US" sz="1800" i="1" baseline="-25000" dirty="0" err="1" smtClean="0">
                <a:solidFill>
                  <a:srgbClr val="000000"/>
                </a:solidFill>
                <a:latin typeface="Arial Narrow" pitchFamily="34" charset="0"/>
              </a:rPr>
              <a:t>bb</a:t>
            </a:r>
            <a:endParaRPr lang="en-GB" altLang="en-US" sz="1800" i="1" baseline="-2500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1" name="Text Box 28"/>
          <p:cNvSpPr txBox="1">
            <a:spLocks noChangeArrowheads="1"/>
          </p:cNvSpPr>
          <p:nvPr/>
        </p:nvSpPr>
        <p:spPr bwMode="auto">
          <a:xfrm>
            <a:off x="7164360" y="1397093"/>
            <a:ext cx="4352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altLang="en-US" sz="1800" i="1" dirty="0" err="1" smtClean="0">
                <a:solidFill>
                  <a:srgbClr val="000000"/>
                </a:solidFill>
                <a:latin typeface="Arial Narrow" pitchFamily="34" charset="0"/>
              </a:rPr>
              <a:t>V</a:t>
            </a:r>
            <a:r>
              <a:rPr lang="en-GB" altLang="en-US" sz="1800" i="1" baseline="-25000" dirty="0" err="1" smtClean="0">
                <a:solidFill>
                  <a:srgbClr val="000000"/>
                </a:solidFill>
                <a:latin typeface="Arial Narrow" pitchFamily="34" charset="0"/>
              </a:rPr>
              <a:t>ab</a:t>
            </a:r>
            <a:endParaRPr lang="en-GB" altLang="en-US" sz="1800" i="1" baseline="-2500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5416363" y="2072753"/>
            <a:ext cx="10278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altLang="en-US" sz="1800" dirty="0" smtClean="0">
                <a:solidFill>
                  <a:srgbClr val="FF0000"/>
                </a:solidFill>
                <a:latin typeface="Arial Narrow" pitchFamily="34" charset="0"/>
              </a:rPr>
              <a:t>Half-level</a:t>
            </a:r>
            <a:endParaRPr lang="en-GB" altLang="en-US" sz="18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52" name="Rectangle 7"/>
          <p:cNvSpPr>
            <a:spLocks noChangeArrowheads="1"/>
          </p:cNvSpPr>
          <p:nvPr/>
        </p:nvSpPr>
        <p:spPr bwMode="auto">
          <a:xfrm>
            <a:off x="8259899" y="2271629"/>
            <a:ext cx="667211" cy="5048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55" name="Straight Arrow Connector 54"/>
          <p:cNvCxnSpPr/>
          <p:nvPr/>
        </p:nvCxnSpPr>
        <p:spPr bwMode="auto">
          <a:xfrm>
            <a:off x="7380390" y="2018836"/>
            <a:ext cx="0" cy="61170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56" name="Straight Arrow Connector 55"/>
          <p:cNvCxnSpPr/>
          <p:nvPr/>
        </p:nvCxnSpPr>
        <p:spPr bwMode="auto">
          <a:xfrm>
            <a:off x="8593504" y="2018837"/>
            <a:ext cx="0" cy="61170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239939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6" descr="http://www.met.reading.ac.uk/clouds/maxwell/microwave_oven_epsilo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9638" y="3195291"/>
            <a:ext cx="2987675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8" name="Picture 2" descr="http://www.met.reading.ac.uk/clouds/maxwell/optic_fibre_epsilo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6938" y="980728"/>
            <a:ext cx="2987675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Non-atmospheric examples</a:t>
            </a:r>
          </a:p>
        </p:txBody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2413" y="1180753"/>
            <a:ext cx="1727299" cy="3887788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Single-mode  optic fibre</a:t>
            </a:r>
          </a:p>
          <a:p>
            <a:pPr eaLnBrk="1" hangingPunct="1"/>
            <a:endParaRPr lang="en-GB" altLang="en-US" dirty="0" smtClean="0"/>
          </a:p>
          <a:p>
            <a:pPr eaLnBrk="1" hangingPunct="1"/>
            <a:endParaRPr lang="en-GB" altLang="en-US" dirty="0" smtClean="0"/>
          </a:p>
          <a:p>
            <a:pPr eaLnBrk="1" hangingPunct="1"/>
            <a:endParaRPr lang="en-GB" altLang="en-US" dirty="0" smtClean="0"/>
          </a:p>
          <a:p>
            <a:pPr eaLnBrk="1" hangingPunct="1"/>
            <a:r>
              <a:rPr lang="en-GB" altLang="en-US" dirty="0" smtClean="0"/>
              <a:t>Potato in a microwave oven</a:t>
            </a:r>
          </a:p>
        </p:txBody>
      </p:sp>
      <p:sp>
        <p:nvSpPr>
          <p:cNvPr id="116741" name="Text Box 10"/>
          <p:cNvSpPr txBox="1">
            <a:spLocks noChangeArrowheads="1"/>
          </p:cNvSpPr>
          <p:nvPr/>
        </p:nvSpPr>
        <p:spPr bwMode="auto">
          <a:xfrm>
            <a:off x="1475657" y="5733256"/>
            <a:ext cx="74191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altLang="en-US" sz="1600" i="1" dirty="0">
                <a:solidFill>
                  <a:srgbClr val="008000"/>
                </a:solidFill>
              </a:rPr>
              <a:t>Many more animations at </a:t>
            </a:r>
            <a:r>
              <a:rPr lang="en-GB" altLang="en-US" sz="1600" i="1" u="sng" dirty="0">
                <a:solidFill>
                  <a:srgbClr val="008000"/>
                </a:solidFill>
              </a:rPr>
              <a:t>www.met.rdg.ac.uk/clouds/maxwell</a:t>
            </a:r>
          </a:p>
          <a:p>
            <a:pPr algn="r"/>
            <a:r>
              <a:rPr lang="en-GB" altLang="en-US" sz="1600" i="1" dirty="0">
                <a:solidFill>
                  <a:srgbClr val="008000"/>
                </a:solidFill>
              </a:rPr>
              <a:t>(interferometer, diffraction grating, dish antenna, clear-air radar, laser…)</a:t>
            </a:r>
            <a:endParaRPr lang="en-GB" altLang="en-US" sz="1600" dirty="0">
              <a:solidFill>
                <a:srgbClr val="008000"/>
              </a:solidFill>
            </a:endParaRPr>
          </a:p>
        </p:txBody>
      </p:sp>
      <p:sp>
        <p:nvSpPr>
          <p:cNvPr id="116742" name="Text Box 8"/>
          <p:cNvSpPr txBox="1">
            <a:spLocks noChangeArrowheads="1"/>
          </p:cNvSpPr>
          <p:nvPr/>
        </p:nvSpPr>
        <p:spPr bwMode="auto">
          <a:xfrm>
            <a:off x="2143125" y="5124103"/>
            <a:ext cx="4205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en-US" sz="2000"/>
              <a:t>Refractive index           Total </a:t>
            </a:r>
            <a:r>
              <a:rPr lang="en-GB" altLang="en-US" sz="2000" i="1"/>
              <a:t>E</a:t>
            </a:r>
            <a:r>
              <a:rPr lang="en-GB" altLang="en-US" sz="2000" baseline="-25000"/>
              <a:t>z</a:t>
            </a:r>
            <a:r>
              <a:rPr lang="en-GB" altLang="en-US" sz="2000"/>
              <a:t> field</a:t>
            </a:r>
          </a:p>
        </p:txBody>
      </p:sp>
      <p:pic>
        <p:nvPicPr>
          <p:cNvPr id="116743" name="Picture 14" descr="optic_fibre_z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8688" y="980728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4" name="Picture 12" descr="microwave_oven_z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38688" y="3195291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44853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From Maxwell…		      …to the two-stream equations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916832"/>
            <a:ext cx="2908448" cy="4248472"/>
          </a:xfrm>
        </p:spPr>
        <p:txBody>
          <a:bodyPr/>
          <a:lstStyle/>
          <a:p>
            <a:r>
              <a:rPr lang="en-GB" dirty="0"/>
              <a:t>Reasonable assumptions:</a:t>
            </a:r>
          </a:p>
          <a:p>
            <a:pPr lvl="1">
              <a:buClr>
                <a:srgbClr val="009900"/>
              </a:buClr>
            </a:pPr>
            <a:r>
              <a:rPr lang="en-GB" sz="1800" dirty="0">
                <a:solidFill>
                  <a:srgbClr val="009900"/>
                </a:solidFill>
              </a:rPr>
              <a:t>Ignore polarization</a:t>
            </a:r>
          </a:p>
          <a:p>
            <a:pPr lvl="1">
              <a:buClr>
                <a:srgbClr val="009900"/>
              </a:buClr>
            </a:pPr>
            <a:r>
              <a:rPr lang="en-GB" sz="1800" dirty="0">
                <a:solidFill>
                  <a:srgbClr val="009900"/>
                </a:solidFill>
              </a:rPr>
              <a:t>Ignore time-dependence (sun is a continuous source)</a:t>
            </a:r>
          </a:p>
          <a:p>
            <a:pPr lvl="1">
              <a:buClr>
                <a:srgbClr val="009900"/>
              </a:buClr>
            </a:pPr>
            <a:r>
              <a:rPr lang="en-GB" sz="1800" dirty="0">
                <a:solidFill>
                  <a:srgbClr val="009900"/>
                </a:solidFill>
              </a:rPr>
              <a:t>Particles are randomly separated so intensities add incoherently and phase is ignored</a:t>
            </a:r>
          </a:p>
          <a:p>
            <a:pPr lvl="1">
              <a:buClr>
                <a:srgbClr val="009900"/>
              </a:buClr>
            </a:pPr>
            <a:r>
              <a:rPr lang="en-GB" sz="1800" dirty="0" smtClean="0">
                <a:solidFill>
                  <a:srgbClr val="009900"/>
                </a:solidFill>
              </a:rPr>
              <a:t>No </a:t>
            </a:r>
            <a:r>
              <a:rPr lang="en-GB" sz="1800" dirty="0">
                <a:solidFill>
                  <a:srgbClr val="009900"/>
                </a:solidFill>
              </a:rPr>
              <a:t>diffraction around features larger than individual particles</a:t>
            </a:r>
          </a:p>
          <a:p>
            <a:endParaRPr lang="en-GB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15388" y="884436"/>
            <a:ext cx="309125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rgbClr val="CC0000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8000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Maxwell’s equations in terms of fields </a:t>
            </a:r>
            <a:r>
              <a:rPr kumimoji="0" lang="en-GB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E</a:t>
            </a:r>
            <a:r>
              <a:rPr kumimoji="0" lang="en-GB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(</a:t>
            </a:r>
            <a:r>
              <a:rPr kumimoji="0" lang="en-GB" alt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x</a:t>
            </a:r>
            <a:r>
              <a:rPr kumimoji="0" lang="en-GB" alt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,</a:t>
            </a:r>
            <a:r>
              <a:rPr kumimoji="0" lang="en-GB" altLang="en-US" sz="18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t</a:t>
            </a:r>
            <a:r>
              <a:rPr kumimoji="0" lang="en-GB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), </a:t>
            </a:r>
            <a:r>
              <a:rPr kumimoji="0" lang="en-GB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B</a:t>
            </a:r>
            <a:r>
              <a:rPr kumimoji="0" lang="en-GB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(</a:t>
            </a:r>
            <a:r>
              <a:rPr kumimoji="0" lang="en-GB" alt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x</a:t>
            </a:r>
            <a:r>
              <a:rPr kumimoji="0" lang="en-GB" alt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,</a:t>
            </a:r>
            <a:r>
              <a:rPr kumimoji="0" lang="en-GB" altLang="en-US" sz="18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t</a:t>
            </a:r>
            <a:r>
              <a:rPr kumimoji="0" lang="en-GB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)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771800" y="1530766"/>
            <a:ext cx="3147194" cy="2359899"/>
            <a:chOff x="2771800" y="1530766"/>
            <a:chExt cx="3147194" cy="2359899"/>
          </a:xfrm>
        </p:grpSpPr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3199458" y="2967335"/>
              <a:ext cx="2719536" cy="92333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cs typeface="Arial"/>
                </a:rPr>
                <a:t>3D radiative transfer in terms of monochromatic radiances </a:t>
              </a:r>
              <a:r>
                <a:rPr kumimoji="0" lang="en-GB" alt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cs typeface="Arial"/>
                </a:rPr>
                <a:t>I </a:t>
              </a:r>
              <a:r>
                <a:rPr kumimoji="0" lang="en-GB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cs typeface="Arial"/>
                </a:rPr>
                <a:t>(</a:t>
              </a:r>
              <a:r>
                <a:rPr kumimoji="0" lang="en-GB" altLang="en-US" sz="18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cs typeface="Arial"/>
                </a:rPr>
                <a:t>x</a:t>
              </a:r>
              <a:r>
                <a:rPr kumimoji="0" lang="en-GB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cs typeface="Arial"/>
                </a:rPr>
                <a:t>,</a:t>
              </a:r>
              <a:r>
                <a:rPr kumimoji="0" lang="en-GB" altLang="en-US" sz="18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cs typeface="Arial"/>
                </a:rPr>
                <a:t>W</a:t>
              </a:r>
              <a:r>
                <a:rPr kumimoji="0" lang="en-GB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cs typeface="Arial"/>
                </a:rPr>
                <a:t>,</a:t>
              </a:r>
              <a:r>
                <a:rPr kumimoji="0" lang="en-GB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cs typeface="Arial"/>
                </a:rPr>
                <a:t>n</a:t>
              </a:r>
              <a:r>
                <a:rPr kumimoji="0" lang="en-GB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cs typeface="Arial"/>
                </a:rPr>
                <a:t>)</a:t>
              </a:r>
              <a:endParaRPr kumimoji="0" lang="en-GB" altLang="en-US" sz="1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cs typeface="Arial"/>
              </a:endParaRP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2771800" y="1530766"/>
              <a:ext cx="1278579" cy="142103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914655" y="3891111"/>
            <a:ext cx="4001425" cy="2348821"/>
            <a:chOff x="4914655" y="3891111"/>
            <a:chExt cx="4001425" cy="2348821"/>
          </a:xfrm>
        </p:grpSpPr>
        <p:sp>
          <p:nvSpPr>
            <p:cNvPr id="19" name="Rectangle 5"/>
            <p:cNvSpPr>
              <a:spLocks noChangeArrowheads="1"/>
            </p:cNvSpPr>
            <p:nvPr/>
          </p:nvSpPr>
          <p:spPr bwMode="auto">
            <a:xfrm>
              <a:off x="5690975" y="5316602"/>
              <a:ext cx="3225105" cy="92333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cs typeface="Arial"/>
                </a:rPr>
                <a:t>1D radiative transfer in terms of two monochromatic fluxes </a:t>
              </a:r>
              <a:r>
                <a:rPr kumimoji="0" lang="en-GB" alt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cs typeface="Arial"/>
                </a:rPr>
                <a:t>F</a:t>
              </a:r>
              <a:r>
                <a:rPr kumimoji="0" lang="en-GB" alt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cs typeface="Arial"/>
                  <a:sym typeface="Symbol" pitchFamily="18" charset="2"/>
                </a:rPr>
                <a:t></a:t>
              </a:r>
              <a:r>
                <a:rPr kumimoji="0" lang="en-GB" alt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cs typeface="Arial"/>
                  <a:sym typeface="Symbol" pitchFamily="18" charset="2"/>
                </a:rPr>
                <a:t></a:t>
              </a:r>
              <a:r>
                <a:rPr kumimoji="0" lang="en-GB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cs typeface="Arial"/>
                </a:rPr>
                <a:t>(</a:t>
              </a:r>
              <a:r>
                <a:rPr kumimoji="0" lang="en-GB" altLang="en-US" sz="18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cs typeface="Arial"/>
                </a:rPr>
                <a:t>z</a:t>
              </a:r>
              <a:r>
                <a:rPr kumimoji="0" lang="en-GB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cs typeface="Arial"/>
                </a:rPr>
                <a:t>,</a:t>
              </a:r>
              <a:r>
                <a:rPr kumimoji="0" lang="en-GB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cs typeface="Arial"/>
                </a:rPr>
                <a:t>n</a:t>
              </a:r>
              <a:r>
                <a:rPr kumimoji="0" lang="en-GB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cs typeface="Arial"/>
                </a:rPr>
                <a:t>)</a:t>
              </a:r>
              <a:endParaRPr kumimoji="0" lang="en-GB" altLang="en-US" sz="1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cs typeface="Arial"/>
              </a:endParaRPr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>
              <a:off x="4914655" y="3891111"/>
              <a:ext cx="1278579" cy="142103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491880" y="353564"/>
            <a:ext cx="1332257" cy="2225675"/>
            <a:chOff x="3491880" y="353564"/>
            <a:chExt cx="1332257" cy="2225675"/>
          </a:xfrm>
        </p:grpSpPr>
        <p:pic>
          <p:nvPicPr>
            <p:cNvPr id="12" name="Picture 7" descr="Multiple Scattering of Light by Particles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91880" y="961500"/>
              <a:ext cx="1044659" cy="149748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 rot="16200000">
              <a:off x="3558899" y="1314002"/>
              <a:ext cx="22256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altLang="en-US" sz="1400" b="0" dirty="0" err="1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</a:rPr>
                <a:t>Mishchenko</a:t>
              </a:r>
              <a:r>
                <a:rPr lang="en-GB" altLang="en-US" sz="1400" b="0" dirty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</a:rPr>
                <a:t> et al. (2007)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069435" y="3666634"/>
            <a:ext cx="1361299" cy="2225675"/>
            <a:chOff x="4069435" y="3666634"/>
            <a:chExt cx="1361299" cy="2225675"/>
          </a:xfrm>
        </p:grpSpPr>
        <p:pic>
          <p:nvPicPr>
            <p:cNvPr id="21" name="Picture 31" descr="AtmosRadCover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98575" y="4278760"/>
              <a:ext cx="1032159" cy="1552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 Box 11"/>
            <p:cNvSpPr txBox="1">
              <a:spLocks noChangeArrowheads="1"/>
            </p:cNvSpPr>
            <p:nvPr/>
          </p:nvSpPr>
          <p:spPr bwMode="auto">
            <a:xfrm rot="16200000">
              <a:off x="3108997" y="4627072"/>
              <a:ext cx="22256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altLang="en-US" sz="1400" b="0" dirty="0" smtClea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</a:rPr>
                <a:t>Petty (2006)</a:t>
              </a:r>
              <a:endParaRPr lang="en-GB" altLang="en-US" sz="1400" b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</a:endParaRPr>
            </a:p>
          </p:txBody>
        </p:sp>
      </p:grp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5862262" y="1970458"/>
            <a:ext cx="3174234" cy="3330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8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300"/>
              </a:spcAft>
              <a:buClr>
                <a:srgbClr val="3366FF"/>
              </a:buClr>
              <a:buSzPct val="110000"/>
              <a:buFont typeface="Lucida Grande CE"/>
              <a:buChar char="●"/>
              <a:defRPr sz="2000" b="0">
                <a:solidFill>
                  <a:schemeClr val="tx1"/>
                </a:solidFill>
                <a:latin typeface="Calibri"/>
                <a:ea typeface="ＭＳ Ｐゴシック" pitchFamily="39" charset="-128"/>
                <a:cs typeface="ＭＳ Ｐゴシック" pitchFamily="39" charset="-128"/>
              </a:defRPr>
            </a:lvl1pPr>
            <a:lvl2pPr marL="536575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300"/>
              </a:spcAft>
              <a:buClr>
                <a:srgbClr val="0000FF"/>
              </a:buClr>
              <a:buSzPct val="100000"/>
              <a:buFont typeface="Lucida Grande"/>
              <a:buChar char="–"/>
              <a:defRPr sz="1600" b="0">
                <a:solidFill>
                  <a:schemeClr val="tx1"/>
                </a:solidFill>
                <a:latin typeface="Arial Narrow" panose="020B0606020202030204" pitchFamily="34" charset="0"/>
                <a:ea typeface="ＭＳ Ｐゴシック" charset="-128"/>
              </a:defRPr>
            </a:lvl2pPr>
            <a:lvl3pPr marL="806450" indent="-2698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Lucida Grande"/>
              <a:buChar char="●"/>
              <a:defRPr sz="1600" b="0">
                <a:solidFill>
                  <a:schemeClr val="tx1"/>
                </a:solidFill>
                <a:latin typeface="Arial Narrow" panose="020B0606020202030204" pitchFamily="34" charset="0"/>
                <a:ea typeface="ＭＳ Ｐゴシック" charset="-128"/>
              </a:defRPr>
            </a:lvl3pPr>
            <a:lvl4pPr marL="1581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00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4574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14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371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29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GB" kern="0" dirty="0" smtClean="0"/>
              <a:t>Unreasonable assumptions:</a:t>
            </a:r>
          </a:p>
          <a:p>
            <a:pPr lvl="1">
              <a:buClr>
                <a:srgbClr val="FF0000"/>
              </a:buClr>
            </a:pPr>
            <a:r>
              <a:rPr lang="en-GB" sz="1800" kern="0" dirty="0" smtClean="0">
                <a:solidFill>
                  <a:srgbClr val="FF0000"/>
                </a:solidFill>
              </a:rPr>
              <a:t>Diffuse radiances </a:t>
            </a:r>
            <a:r>
              <a:rPr lang="en-GB" sz="1800" kern="0" dirty="0">
                <a:solidFill>
                  <a:srgbClr val="FF0000"/>
                </a:solidFill>
              </a:rPr>
              <a:t>in all directions represented by only </a:t>
            </a:r>
            <a:r>
              <a:rPr lang="en-GB" sz="1800" kern="0" dirty="0" smtClean="0">
                <a:solidFill>
                  <a:srgbClr val="FF0000"/>
                </a:solidFill>
              </a:rPr>
              <a:t>2 discrete </a:t>
            </a:r>
            <a:r>
              <a:rPr lang="en-GB" sz="1800" kern="0" dirty="0">
                <a:solidFill>
                  <a:srgbClr val="FF0000"/>
                </a:solidFill>
              </a:rPr>
              <a:t>directions</a:t>
            </a:r>
          </a:p>
          <a:p>
            <a:pPr lvl="1">
              <a:buClr>
                <a:srgbClr val="FF0000"/>
              </a:buClr>
            </a:pPr>
            <a:r>
              <a:rPr lang="en-GB" sz="1800" kern="0" dirty="0">
                <a:solidFill>
                  <a:srgbClr val="FF0000"/>
                </a:solidFill>
              </a:rPr>
              <a:t>Atmosphere within a model </a:t>
            </a:r>
            <a:r>
              <a:rPr lang="en-GB" sz="1800" kern="0" dirty="0" err="1">
                <a:solidFill>
                  <a:srgbClr val="FF0000"/>
                </a:solidFill>
              </a:rPr>
              <a:t>gridbox</a:t>
            </a:r>
            <a:r>
              <a:rPr lang="en-GB" sz="1800" kern="0" dirty="0">
                <a:solidFill>
                  <a:srgbClr val="FF0000"/>
                </a:solidFill>
              </a:rPr>
              <a:t> is horizontally infinite and homogeneous</a:t>
            </a:r>
          </a:p>
          <a:p>
            <a:pPr lvl="1">
              <a:buClr>
                <a:srgbClr val="FF0000"/>
              </a:buClr>
            </a:pPr>
            <a:r>
              <a:rPr lang="en-GB" sz="1800" kern="0" dirty="0">
                <a:solidFill>
                  <a:srgbClr val="FF0000"/>
                </a:solidFill>
              </a:rPr>
              <a:t>Details of the phase functions represented by one number, the asymmetry </a:t>
            </a:r>
            <a:r>
              <a:rPr lang="en-GB" sz="1800" kern="0" dirty="0" smtClean="0">
                <a:solidFill>
                  <a:srgbClr val="FF0000"/>
                </a:solidFill>
              </a:rPr>
              <a:t>factor</a:t>
            </a:r>
            <a:endParaRPr lang="en-GB" sz="18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21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does a radiation scheme do?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52" y="2081368"/>
            <a:ext cx="3414452" cy="33597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81368"/>
            <a:ext cx="3418674" cy="3363856"/>
          </a:xfrm>
          <a:prstGeom prst="rect">
            <a:avLst/>
          </a:prstGeom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010" y="3595039"/>
            <a:ext cx="1449901" cy="598372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idx="4294967295"/>
          </p:nvPr>
        </p:nvSpPr>
        <p:spPr>
          <a:xfrm>
            <a:off x="268324" y="912570"/>
            <a:ext cx="3511588" cy="864096"/>
          </a:xfrm>
          <a:prstGeom prst="rect">
            <a:avLst/>
          </a:prstGeom>
        </p:spPr>
        <p:txBody>
          <a:bodyPr/>
          <a:lstStyle/>
          <a:p>
            <a:r>
              <a:rPr lang="en-GB" i="1" dirty="0" smtClean="0"/>
              <a:t>Input profile:</a:t>
            </a:r>
            <a:r>
              <a:rPr lang="en-GB" i="1" baseline="0" dirty="0" smtClean="0"/>
              <a:t> </a:t>
            </a:r>
            <a:r>
              <a:rPr lang="en-GB" baseline="0" dirty="0" smtClean="0"/>
              <a:t>temperature, pressure, gas concentrations, cloud properties…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9651" t="7640" r="9925" b="9425"/>
          <a:stretch/>
        </p:blipFill>
        <p:spPr>
          <a:xfrm>
            <a:off x="4085738" y="1052736"/>
            <a:ext cx="1800201" cy="18722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777062">
            <a:off x="4071504" y="1851017"/>
            <a:ext cx="115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Radiation      scheme</a:t>
            </a:r>
            <a:endParaRPr lang="en-GB" sz="1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3241877" y="1616956"/>
            <a:ext cx="898076" cy="327018"/>
          </a:xfrm>
          <a:prstGeom prst="straightConnector1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3302588" y="2373554"/>
            <a:ext cx="837365" cy="437745"/>
          </a:xfrm>
          <a:prstGeom prst="straightConnector1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3241877" y="4904237"/>
            <a:ext cx="610043" cy="757011"/>
          </a:xfrm>
          <a:prstGeom prst="straightConnector1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4336489" y="4420920"/>
            <a:ext cx="0" cy="504056"/>
          </a:xfrm>
          <a:prstGeom prst="straightConnector1">
            <a:avLst/>
          </a:prstGeom>
          <a:noFill/>
          <a:ln w="508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H="1" flipV="1">
            <a:off x="4572008" y="4580711"/>
            <a:ext cx="1" cy="360040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Line 10"/>
          <p:cNvSpPr>
            <a:spLocks noChangeShapeType="1"/>
          </p:cNvSpPr>
          <p:nvPr/>
        </p:nvSpPr>
        <p:spPr bwMode="auto">
          <a:xfrm>
            <a:off x="4084053" y="4944275"/>
            <a:ext cx="7921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" name="Text Placeholder 6"/>
          <p:cNvSpPr txBox="1">
            <a:spLocks/>
          </p:cNvSpPr>
          <p:nvPr/>
        </p:nvSpPr>
        <p:spPr>
          <a:xfrm>
            <a:off x="2987824" y="5661248"/>
            <a:ext cx="3234022" cy="936104"/>
          </a:xfrm>
          <a:prstGeom prst="rect">
            <a:avLst/>
          </a:prstGeom>
        </p:spPr>
        <p:txBody>
          <a:bodyPr/>
          <a:lstStyle>
            <a:lvl1pPr marL="268288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defRPr sz="2000">
                <a:solidFill>
                  <a:schemeClr val="tx1"/>
                </a:solidFill>
                <a:latin typeface="Calibri"/>
                <a:ea typeface="ＭＳ Ｐゴシック" pitchFamily="39" charset="-128"/>
                <a:cs typeface="ＭＳ Ｐゴシック" pitchFamily="39" charset="-128"/>
              </a:defRPr>
            </a:lvl1pPr>
            <a:lvl2pPr marL="539750" indent="-2698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1F3692"/>
              </a:buClr>
              <a:buSzPct val="100000"/>
              <a:buFont typeface="Lucida Grande CE" pitchFamily="36" charset="-18"/>
              <a:buChar char="–"/>
              <a:defRPr sz="2000">
                <a:solidFill>
                  <a:schemeClr val="tx1"/>
                </a:solidFill>
                <a:latin typeface="Calibri"/>
                <a:ea typeface="ＭＳ Ｐゴシック" charset="-128"/>
              </a:defRPr>
            </a:lvl2pPr>
            <a:lvl3pPr marL="806450" indent="-2698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Calibri"/>
                <a:ea typeface="ＭＳ Ｐゴシック" charset="-128"/>
              </a:defRPr>
            </a:lvl3pPr>
            <a:lvl4pPr marL="1581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00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4574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14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371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29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GB" b="0" i="1" kern="0" dirty="0" smtClean="0"/>
              <a:t>A term in the model’s thermodynamic equation</a:t>
            </a:r>
            <a:endParaRPr lang="en-GB" b="0" kern="0" dirty="0"/>
          </a:p>
        </p:txBody>
      </p:sp>
      <p:sp>
        <p:nvSpPr>
          <p:cNvPr id="31" name="Text Placeholder 6"/>
          <p:cNvSpPr txBox="1">
            <a:spLocks/>
          </p:cNvSpPr>
          <p:nvPr/>
        </p:nvSpPr>
        <p:spPr>
          <a:xfrm>
            <a:off x="3995944" y="4904237"/>
            <a:ext cx="948032" cy="756594"/>
          </a:xfrm>
          <a:prstGeom prst="rect">
            <a:avLst/>
          </a:prstGeom>
        </p:spPr>
        <p:txBody>
          <a:bodyPr/>
          <a:lstStyle>
            <a:lvl1pPr marL="268288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defRPr sz="2000">
                <a:solidFill>
                  <a:schemeClr val="tx1"/>
                </a:solidFill>
                <a:latin typeface="Calibri"/>
                <a:ea typeface="ＭＳ Ｐゴシック" pitchFamily="39" charset="-128"/>
                <a:cs typeface="ＭＳ Ｐゴシック" pitchFamily="39" charset="-128"/>
              </a:defRPr>
            </a:lvl1pPr>
            <a:lvl2pPr marL="539750" indent="-2698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1F3692"/>
              </a:buClr>
              <a:buSzPct val="100000"/>
              <a:buFont typeface="Lucida Grande CE" pitchFamily="36" charset="-18"/>
              <a:buChar char="–"/>
              <a:defRPr sz="2000">
                <a:solidFill>
                  <a:schemeClr val="tx1"/>
                </a:solidFill>
                <a:latin typeface="Calibri"/>
                <a:ea typeface="ＭＳ Ｐゴシック" charset="-128"/>
              </a:defRPr>
            </a:lvl2pPr>
            <a:lvl3pPr marL="806450" indent="-2698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Calibri"/>
                <a:ea typeface="ＭＳ Ｐゴシック" charset="-128"/>
              </a:defRPr>
            </a:lvl3pPr>
            <a:lvl4pPr marL="1581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00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4574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14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371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29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GB" sz="1800" b="0" kern="0" dirty="0" smtClean="0">
                <a:latin typeface="Arial Narrow" panose="020B0606020202030204" pitchFamily="34" charset="0"/>
              </a:rPr>
              <a:t>Surface fluxes</a:t>
            </a:r>
            <a:endParaRPr lang="en-GB" sz="1800" b="0" kern="0" dirty="0">
              <a:latin typeface="Arial Narrow" panose="020B0606020202030204" pitchFamily="34" charset="0"/>
            </a:endParaRPr>
          </a:p>
        </p:txBody>
      </p:sp>
      <p:sp>
        <p:nvSpPr>
          <p:cNvPr id="26" name="Text Placeholder 6"/>
          <p:cNvSpPr txBox="1">
            <a:spLocks/>
          </p:cNvSpPr>
          <p:nvPr/>
        </p:nvSpPr>
        <p:spPr>
          <a:xfrm>
            <a:off x="5548774" y="2969206"/>
            <a:ext cx="3487722" cy="2836057"/>
          </a:xfrm>
          <a:prstGeom prst="rect">
            <a:avLst/>
          </a:prstGeom>
        </p:spPr>
        <p:txBody>
          <a:bodyPr/>
          <a:lstStyle>
            <a:lvl1pPr marL="268288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defRPr sz="2000">
                <a:solidFill>
                  <a:schemeClr val="tx1"/>
                </a:solidFill>
                <a:latin typeface="Calibri"/>
                <a:ea typeface="ＭＳ Ｐゴシック" pitchFamily="39" charset="-128"/>
                <a:cs typeface="ＭＳ Ｐゴシック" pitchFamily="39" charset="-128"/>
              </a:defRPr>
            </a:lvl1pPr>
            <a:lvl2pPr marL="539750" indent="-2698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1F3692"/>
              </a:buClr>
              <a:buSzPct val="100000"/>
              <a:buFont typeface="Lucida Grande CE" pitchFamily="36" charset="-18"/>
              <a:buChar char="–"/>
              <a:defRPr sz="2000">
                <a:solidFill>
                  <a:schemeClr val="tx1"/>
                </a:solidFill>
                <a:latin typeface="Calibri"/>
                <a:ea typeface="ＭＳ Ｐゴシック" charset="-128"/>
              </a:defRPr>
            </a:lvl2pPr>
            <a:lvl3pPr marL="806450" indent="-2698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Calibri"/>
                <a:ea typeface="ＭＳ Ｐゴシック" charset="-128"/>
              </a:defRPr>
            </a:lvl3pPr>
            <a:lvl4pPr marL="1581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00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4574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14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371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29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GB" b="0" kern="0" dirty="0" smtClean="0"/>
              <a:t>ECMWF radiation scheme uses RRTM-G for gas optics (224 spectral intervals) so is quite slow</a:t>
            </a:r>
          </a:p>
          <a:p>
            <a:r>
              <a:rPr lang="en-GB" b="0" kern="0" dirty="0" smtClean="0"/>
              <a:t>Only run every 6 model columns and every 1 or 3 hours, which leads to errors…</a:t>
            </a:r>
            <a:endParaRPr lang="en-GB" b="0" kern="0" dirty="0"/>
          </a:p>
        </p:txBody>
      </p:sp>
      <p:grpSp>
        <p:nvGrpSpPr>
          <p:cNvPr id="8" name="Group 7"/>
          <p:cNvGrpSpPr/>
          <p:nvPr/>
        </p:nvGrpSpPr>
        <p:grpSpPr>
          <a:xfrm>
            <a:off x="1043608" y="4321144"/>
            <a:ext cx="639280" cy="455143"/>
            <a:chOff x="1043608" y="4321144"/>
            <a:chExt cx="639280" cy="455143"/>
          </a:xfrm>
        </p:grpSpPr>
        <p:sp>
          <p:nvSpPr>
            <p:cNvPr id="3" name="Curved Right Arrow 2"/>
            <p:cNvSpPr/>
            <p:nvPr/>
          </p:nvSpPr>
          <p:spPr bwMode="auto">
            <a:xfrm>
              <a:off x="1043608" y="4344239"/>
              <a:ext cx="288032" cy="432048"/>
            </a:xfrm>
            <a:prstGeom prst="curvedRightArrow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Curved Right Arrow 18"/>
            <p:cNvSpPr/>
            <p:nvPr/>
          </p:nvSpPr>
          <p:spPr bwMode="auto">
            <a:xfrm rot="10800000">
              <a:off x="1394856" y="4321144"/>
              <a:ext cx="288032" cy="432048"/>
            </a:xfrm>
            <a:prstGeom prst="curvedRightArrow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353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/>
      <p:bldP spid="31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Fixing coastal errors due to coarse spatial sampling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7864" y="4221088"/>
            <a:ext cx="5443711" cy="1874912"/>
          </a:xfrm>
        </p:spPr>
        <p:txBody>
          <a:bodyPr/>
          <a:lstStyle/>
          <a:p>
            <a:r>
              <a:rPr lang="en-GB" dirty="0" smtClean="0"/>
              <a:t>Large coastal errors on clear winter nights</a:t>
            </a:r>
          </a:p>
          <a:p>
            <a:r>
              <a:rPr lang="en-GB" dirty="0" smtClean="0"/>
              <a:t>New scheme updates </a:t>
            </a:r>
            <a:r>
              <a:rPr lang="en-GB" dirty="0" err="1" smtClean="0"/>
              <a:t>longwave</a:t>
            </a:r>
            <a:r>
              <a:rPr lang="en-GB" dirty="0" smtClean="0"/>
              <a:t> and shortwave fluxes every </a:t>
            </a:r>
            <a:r>
              <a:rPr lang="en-GB" dirty="0" err="1" smtClean="0"/>
              <a:t>timestep</a:t>
            </a:r>
            <a:r>
              <a:rPr lang="en-GB" dirty="0" smtClean="0"/>
              <a:t> and </a:t>
            </a:r>
            <a:r>
              <a:rPr lang="en-GB" dirty="0" err="1" smtClean="0"/>
              <a:t>gridpoint</a:t>
            </a:r>
            <a:r>
              <a:rPr lang="en-GB" dirty="0" smtClean="0"/>
              <a:t> in response to surface albedo and skin temperature</a:t>
            </a:r>
          </a:p>
          <a:p>
            <a:r>
              <a:rPr lang="en-GB" dirty="0" smtClean="0"/>
              <a:t>Cost: only </a:t>
            </a:r>
            <a:r>
              <a:rPr lang="en-GB" dirty="0"/>
              <a:t>around 2% </a:t>
            </a:r>
            <a:r>
              <a:rPr lang="en-GB" dirty="0" smtClean="0"/>
              <a:t>of </a:t>
            </a:r>
            <a:r>
              <a:rPr lang="en-GB" dirty="0"/>
              <a:t>the radiation scheme</a:t>
            </a:r>
          </a:p>
          <a:p>
            <a:endParaRPr lang="en-GB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0722" b="2118"/>
          <a:stretch/>
        </p:blipFill>
        <p:spPr bwMode="auto">
          <a:xfrm>
            <a:off x="123287" y="803096"/>
            <a:ext cx="2936545" cy="5970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557994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800" dirty="0" smtClean="0">
                <a:solidFill>
                  <a:schemeClr val="bg1"/>
                </a:solidFill>
                <a:latin typeface="Arial Narrow" pitchFamily="34" charset="0"/>
              </a:rPr>
              <a:t>Long Island 0700 LT</a:t>
            </a:r>
            <a:endParaRPr lang="en-GB" sz="1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1835532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i="1" dirty="0" err="1" smtClean="0">
                <a:solidFill>
                  <a:schemeClr val="bg1"/>
                </a:solidFill>
                <a:latin typeface="Arial Narrow" pitchFamily="34" charset="0"/>
              </a:rPr>
              <a:t>T</a:t>
            </a:r>
            <a:r>
              <a:rPr lang="en-GB" sz="1800" baseline="-25000" dirty="0" err="1" smtClean="0">
                <a:solidFill>
                  <a:schemeClr val="bg1"/>
                </a:solidFill>
                <a:latin typeface="Arial Narrow" pitchFamily="34" charset="0"/>
              </a:rPr>
              <a:t>skin</a:t>
            </a:r>
            <a:r>
              <a:rPr lang="en-GB" sz="1800" dirty="0" smtClean="0">
                <a:solidFill>
                  <a:schemeClr val="bg1"/>
                </a:solidFill>
                <a:latin typeface="Arial Narrow" pitchFamily="34" charset="0"/>
              </a:rPr>
              <a:t> 25 K colder</a:t>
            </a:r>
            <a:endParaRPr lang="en-GB" sz="1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4048" y="1423050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dirty="0" err="1" smtClean="0">
                <a:solidFill>
                  <a:schemeClr val="bg1"/>
                </a:solidFill>
                <a:latin typeface="Arial Narrow" pitchFamily="34" charset="0"/>
              </a:rPr>
              <a:t>T</a:t>
            </a:r>
            <a:r>
              <a:rPr lang="en-GB" sz="1800" baseline="-25000" dirty="0" err="1" smtClean="0">
                <a:solidFill>
                  <a:schemeClr val="bg1"/>
                </a:solidFill>
                <a:latin typeface="Arial Narrow" pitchFamily="34" charset="0"/>
              </a:rPr>
              <a:t>skin</a:t>
            </a:r>
            <a:r>
              <a:rPr lang="en-GB" sz="1800" dirty="0" smtClean="0">
                <a:solidFill>
                  <a:schemeClr val="bg1"/>
                </a:solidFill>
                <a:latin typeface="Arial Narrow" pitchFamily="34" charset="0"/>
              </a:rPr>
              <a:t> 10 K warmer</a:t>
            </a:r>
            <a:endParaRPr lang="en-GB" sz="1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23287" y="4402812"/>
            <a:ext cx="2936545" cy="1872208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07504" y="764704"/>
            <a:ext cx="2936545" cy="1800200"/>
          </a:xfrm>
          <a:prstGeom prst="rect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07504" y="2599908"/>
            <a:ext cx="2936545" cy="1765196"/>
          </a:xfrm>
          <a:prstGeom prst="rect">
            <a:avLst/>
          </a:prstGeom>
          <a:noFill/>
          <a:ln w="508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543" y="803095"/>
            <a:ext cx="4630881" cy="332009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044971" y="5939988"/>
            <a:ext cx="2985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kern="0" dirty="0" smtClean="0">
                <a:solidFill>
                  <a:srgbClr val="1F3692"/>
                </a:solidFill>
                <a:latin typeface="Calibri"/>
                <a:ea typeface="ＭＳ Ｐゴシック" pitchFamily="39" charset="-128"/>
              </a:rPr>
              <a:t>Hogan &amp; </a:t>
            </a:r>
            <a:r>
              <a:rPr lang="en-GB" sz="1800" kern="0" dirty="0" err="1" smtClean="0">
                <a:solidFill>
                  <a:srgbClr val="1F3692"/>
                </a:solidFill>
                <a:latin typeface="Calibri"/>
                <a:ea typeface="ＭＳ Ｐゴシック" pitchFamily="39" charset="-128"/>
              </a:rPr>
              <a:t>Bozzo</a:t>
            </a:r>
            <a:r>
              <a:rPr lang="en-GB" sz="1800" kern="0" dirty="0" smtClean="0">
                <a:solidFill>
                  <a:srgbClr val="1F3692"/>
                </a:solidFill>
                <a:latin typeface="Calibri"/>
                <a:ea typeface="ＭＳ Ｐゴシック" pitchFamily="39" charset="-128"/>
              </a:rPr>
              <a:t> (JAMES 2015)</a:t>
            </a:r>
            <a:endParaRPr lang="en-GB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67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Fixing stratospheric errors due to coarse temporal sampling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05" b="22477"/>
          <a:stretch/>
        </p:blipFill>
        <p:spPr>
          <a:xfrm>
            <a:off x="4026264" y="2478069"/>
            <a:ext cx="4904356" cy="18827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345" y="799512"/>
            <a:ext cx="4851648" cy="173571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5" b="24693"/>
          <a:stretch/>
        </p:blipFill>
        <p:spPr bwMode="auto">
          <a:xfrm>
            <a:off x="4067944" y="4353294"/>
            <a:ext cx="4846825" cy="18289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4" t="71876" r="29246"/>
          <a:stretch/>
        </p:blipFill>
        <p:spPr bwMode="auto">
          <a:xfrm>
            <a:off x="5565006" y="6212902"/>
            <a:ext cx="3410025" cy="5916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" name="Text Placeholder 7"/>
          <p:cNvSpPr>
            <a:spLocks noGrp="1"/>
          </p:cNvSpPr>
          <p:nvPr>
            <p:ph type="body" idx="4294967295"/>
          </p:nvPr>
        </p:nvSpPr>
        <p:spPr>
          <a:xfrm>
            <a:off x="237043" y="908720"/>
            <a:ext cx="3830901" cy="5268243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All but one operational </a:t>
            </a:r>
            <a:r>
              <a:rPr lang="en-GB" dirty="0" smtClean="0"/>
              <a:t>ECMWF model configurations </a:t>
            </a:r>
            <a:r>
              <a:rPr lang="en-GB" dirty="0" smtClean="0"/>
              <a:t>call radiation scheme </a:t>
            </a:r>
            <a:r>
              <a:rPr lang="en-GB" dirty="0"/>
              <a:t>only </a:t>
            </a:r>
            <a:r>
              <a:rPr lang="en-GB" dirty="0" smtClean="0"/>
              <a:t>every 3 h</a:t>
            </a:r>
          </a:p>
          <a:p>
            <a:r>
              <a:rPr lang="en-GB" dirty="0" smtClean="0"/>
              <a:t>At dawn &amp; dusk, sun angle at centre of 3-h period too shallow: absorption </a:t>
            </a:r>
            <a:r>
              <a:rPr lang="en-GB" i="1" dirty="0" smtClean="0"/>
              <a:t>too high</a:t>
            </a:r>
          </a:p>
          <a:p>
            <a:r>
              <a:rPr lang="en-GB" dirty="0" smtClean="0"/>
              <a:t>Stratosphere too warm by 3-5 K (compared to running radiation scheme every </a:t>
            </a:r>
            <a:r>
              <a:rPr lang="en-GB" dirty="0" err="1" smtClean="0"/>
              <a:t>timestep</a:t>
            </a:r>
            <a:r>
              <a:rPr lang="en-GB" dirty="0" smtClean="0"/>
              <a:t>)</a:t>
            </a:r>
          </a:p>
          <a:p>
            <a:r>
              <a:rPr lang="en-GB" dirty="0" smtClean="0"/>
              <a:t>Fix </a:t>
            </a:r>
            <a:r>
              <a:rPr lang="en-GB" dirty="0" smtClean="0"/>
              <a:t>by averaging cosine of solar zenith angle over </a:t>
            </a:r>
            <a:r>
              <a:rPr lang="en-GB" i="1" dirty="0" smtClean="0"/>
              <a:t>sunlit part</a:t>
            </a:r>
            <a:r>
              <a:rPr lang="en-GB" dirty="0" smtClean="0"/>
              <a:t> of radiation </a:t>
            </a:r>
            <a:r>
              <a:rPr lang="en-GB" dirty="0" err="1" smtClean="0"/>
              <a:t>timestep</a:t>
            </a:r>
            <a:r>
              <a:rPr lang="en-GB" dirty="0" smtClean="0"/>
              <a:t> </a:t>
            </a:r>
            <a:endParaRPr lang="en-GB" dirty="0" smtClean="0"/>
          </a:p>
          <a:p>
            <a:r>
              <a:rPr lang="en-GB" dirty="0" smtClean="0"/>
              <a:t>Also fixes “wiggles</a:t>
            </a:r>
            <a:r>
              <a:rPr lang="en-GB" dirty="0"/>
              <a:t>” in mean fluxes versus longitude</a:t>
            </a:r>
          </a:p>
          <a:p>
            <a:endParaRPr lang="en-GB" dirty="0" smtClean="0"/>
          </a:p>
        </p:txBody>
      </p:sp>
      <p:sp>
        <p:nvSpPr>
          <p:cNvPr id="9" name="Rectangle 8"/>
          <p:cNvSpPr/>
          <p:nvPr/>
        </p:nvSpPr>
        <p:spPr>
          <a:xfrm>
            <a:off x="179512" y="5939988"/>
            <a:ext cx="2991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kern="0" dirty="0" smtClean="0">
                <a:solidFill>
                  <a:srgbClr val="1F3692"/>
                </a:solidFill>
                <a:latin typeface="Calibri"/>
                <a:ea typeface="ＭＳ Ｐゴシック" pitchFamily="39" charset="-128"/>
              </a:rPr>
              <a:t>Hogan &amp; </a:t>
            </a:r>
            <a:r>
              <a:rPr lang="en-GB" sz="1800" kern="0" dirty="0" err="1" smtClean="0">
                <a:solidFill>
                  <a:srgbClr val="1F3692"/>
                </a:solidFill>
                <a:latin typeface="Calibri"/>
                <a:ea typeface="ＭＳ Ｐゴシック" pitchFamily="39" charset="-128"/>
              </a:rPr>
              <a:t>Hirahara</a:t>
            </a:r>
            <a:r>
              <a:rPr lang="en-GB" sz="1800" kern="0" dirty="0" smtClean="0">
                <a:solidFill>
                  <a:srgbClr val="1F3692"/>
                </a:solidFill>
                <a:latin typeface="Calibri"/>
                <a:ea typeface="ＭＳ Ｐゴシック" pitchFamily="39" charset="-128"/>
              </a:rPr>
              <a:t> (GRL 2016)</a:t>
            </a:r>
            <a:endParaRPr lang="en-GB" sz="1800" dirty="0">
              <a:solidFill>
                <a:srgbClr val="00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230105" y="1453380"/>
            <a:ext cx="2378461" cy="743931"/>
            <a:chOff x="5230105" y="1453380"/>
            <a:chExt cx="2378461" cy="743931"/>
          </a:xfrm>
        </p:grpSpPr>
        <p:sp>
          <p:nvSpPr>
            <p:cNvPr id="12" name="Explosion 2 11"/>
            <p:cNvSpPr/>
            <p:nvPr/>
          </p:nvSpPr>
          <p:spPr bwMode="auto">
            <a:xfrm rot="1800971">
              <a:off x="5232389" y="1453380"/>
              <a:ext cx="491196" cy="498931"/>
            </a:xfrm>
            <a:prstGeom prst="irregularSeal2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 sz="1800">
                <a:solidFill>
                  <a:srgbClr val="000000"/>
                </a:solidFill>
              </a:endParaRPr>
            </a:p>
          </p:txBody>
        </p:sp>
        <p:sp>
          <p:nvSpPr>
            <p:cNvPr id="13" name="Explosion 2 12"/>
            <p:cNvSpPr/>
            <p:nvPr/>
          </p:nvSpPr>
          <p:spPr bwMode="auto">
            <a:xfrm rot="1800971">
              <a:off x="7117370" y="1453380"/>
              <a:ext cx="491196" cy="498931"/>
            </a:xfrm>
            <a:prstGeom prst="irregularSeal2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 sz="1800">
                <a:solidFill>
                  <a:srgbClr val="000000"/>
                </a:solidFill>
              </a:endParaRPr>
            </a:p>
          </p:txBody>
        </p:sp>
        <p:sp>
          <p:nvSpPr>
            <p:cNvPr id="15" name="Right Triangle 14"/>
            <p:cNvSpPr/>
            <p:nvPr/>
          </p:nvSpPr>
          <p:spPr bwMode="auto">
            <a:xfrm rot="16200000">
              <a:off x="5205430" y="1877052"/>
              <a:ext cx="344934" cy="295584"/>
            </a:xfrm>
            <a:prstGeom prst="rtTriangle">
              <a:avLst/>
            </a:prstGeom>
            <a:solidFill>
              <a:srgbClr val="FFC000"/>
            </a:solidFill>
            <a:ln w="508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 sz="1800">
                <a:solidFill>
                  <a:srgbClr val="000000"/>
                </a:solidFill>
              </a:endParaRPr>
            </a:p>
          </p:txBody>
        </p:sp>
        <p:sp>
          <p:nvSpPr>
            <p:cNvPr id="16" name="Right Triangle 15"/>
            <p:cNvSpPr/>
            <p:nvPr/>
          </p:nvSpPr>
          <p:spPr bwMode="auto">
            <a:xfrm rot="16200000" flipV="1">
              <a:off x="7140346" y="1885001"/>
              <a:ext cx="344934" cy="279014"/>
            </a:xfrm>
            <a:prstGeom prst="rtTriangle">
              <a:avLst/>
            </a:prstGeom>
            <a:solidFill>
              <a:srgbClr val="FFC000"/>
            </a:solidFill>
            <a:ln w="508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 sz="18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415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icrosoft Office 98">
  <a:themeElements>
    <a:clrScheme name="">
      <a:dk1>
        <a:srgbClr val="000000"/>
      </a:dk1>
      <a:lt1>
        <a:srgbClr val="FFFFFF"/>
      </a:lt1>
      <a:dk2>
        <a:srgbClr val="00279F"/>
      </a:dk2>
      <a:lt2>
        <a:srgbClr val="919191"/>
      </a:lt2>
      <a:accent1>
        <a:srgbClr val="F95AB7"/>
      </a:accent1>
      <a:accent2>
        <a:srgbClr val="3365FB"/>
      </a:accent2>
      <a:accent3>
        <a:srgbClr val="FFFFFF"/>
      </a:accent3>
      <a:accent4>
        <a:srgbClr val="000000"/>
      </a:accent4>
      <a:accent5>
        <a:srgbClr val="FBB5D8"/>
      </a:accent5>
      <a:accent6>
        <a:srgbClr val="2D5BE3"/>
      </a:accent6>
      <a:hlink>
        <a:srgbClr val="919191"/>
      </a:hlink>
      <a:folHlink>
        <a:srgbClr val="51DC00"/>
      </a:folHlink>
    </a:clrScheme>
    <a:fontScheme name="Microsoft Office 98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icrosoft Office 98">
  <a:themeElements>
    <a:clrScheme name="">
      <a:dk1>
        <a:srgbClr val="000000"/>
      </a:dk1>
      <a:lt1>
        <a:srgbClr val="FFFFFF"/>
      </a:lt1>
      <a:dk2>
        <a:srgbClr val="00279F"/>
      </a:dk2>
      <a:lt2>
        <a:srgbClr val="919191"/>
      </a:lt2>
      <a:accent1>
        <a:srgbClr val="F95AB7"/>
      </a:accent1>
      <a:accent2>
        <a:srgbClr val="3365FB"/>
      </a:accent2>
      <a:accent3>
        <a:srgbClr val="FFFFFF"/>
      </a:accent3>
      <a:accent4>
        <a:srgbClr val="000000"/>
      </a:accent4>
      <a:accent5>
        <a:srgbClr val="FBB5D8"/>
      </a:accent5>
      <a:accent6>
        <a:srgbClr val="2D5BE3"/>
      </a:accent6>
      <a:hlink>
        <a:srgbClr val="919191"/>
      </a:hlink>
      <a:folHlink>
        <a:srgbClr val="51DC00"/>
      </a:folHlink>
    </a:clrScheme>
    <a:fontScheme name="Microsoft Office 98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9783</TotalTime>
  <Words>2445</Words>
  <Application>Microsoft Office PowerPoint</Application>
  <PresentationFormat>On-screen Show (4:3)</PresentationFormat>
  <Paragraphs>442</Paragraphs>
  <Slides>45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63" baseType="lpstr">
      <vt:lpstr>ＭＳ Ｐゴシック</vt:lpstr>
      <vt:lpstr>Arial</vt:lpstr>
      <vt:lpstr>Arial Black</vt:lpstr>
      <vt:lpstr>Arial Narrow</vt:lpstr>
      <vt:lpstr>Calibri</vt:lpstr>
      <vt:lpstr>Cambria Math</vt:lpstr>
      <vt:lpstr>Comic Sans MS</vt:lpstr>
      <vt:lpstr>Helvetica</vt:lpstr>
      <vt:lpstr>Lucida Grande</vt:lpstr>
      <vt:lpstr>Lucida Grande CE</vt:lpstr>
      <vt:lpstr>Symbol</vt:lpstr>
      <vt:lpstr>Tahoma</vt:lpstr>
      <vt:lpstr>Times</vt:lpstr>
      <vt:lpstr>Verdana</vt:lpstr>
      <vt:lpstr>Wingdings</vt:lpstr>
      <vt:lpstr>Microsoft Office 98</vt:lpstr>
      <vt:lpstr>1_Microsoft Office 98</vt:lpstr>
      <vt:lpstr>Equation</vt:lpstr>
      <vt:lpstr> What is the impact of 3D cloud radiative effects on weather and climate?</vt:lpstr>
      <vt:lpstr>Overview</vt:lpstr>
      <vt:lpstr>Optical phenomena explained by Maxwell’s equations</vt:lpstr>
      <vt:lpstr>The Electromagnetic Weather Forecast</vt:lpstr>
      <vt:lpstr>Non-atmospheric examples</vt:lpstr>
      <vt:lpstr>From Maxwell…        …to the two-stream equations</vt:lpstr>
      <vt:lpstr>What does a radiation scheme do?</vt:lpstr>
      <vt:lpstr>Fixing coastal errors due to coarse spatial sampling</vt:lpstr>
      <vt:lpstr>Fixing stratospheric errors due to coarse temporal sampling</vt:lpstr>
      <vt:lpstr>How reliable are cloud radiative effects in climate models?</vt:lpstr>
      <vt:lpstr>Why is it difficult to represent clouds in radiation schemes?</vt:lpstr>
      <vt:lpstr>How do we compute how this interacts with radiation?</vt:lpstr>
      <vt:lpstr>Plane-parallel, maximum-random overlap</vt:lpstr>
      <vt:lpstr>Realistic overlap</vt:lpstr>
      <vt:lpstr>Tripleclouds (Shonk &amp; Hogan 2008)</vt:lpstr>
      <vt:lpstr>Global impact of cloud inhomogeneity and overlap</vt:lpstr>
      <vt:lpstr>Monte-Carlo Independent Column Approximation (McICA) – Pincus et al. (2005)</vt:lpstr>
      <vt:lpstr>Full Monte Carlo (being investigated by Barker et al.)</vt:lpstr>
      <vt:lpstr>Shortwave errors due to 2-stream and 1D approximations</vt:lpstr>
      <vt:lpstr>Reducing 2-stream errors</vt:lpstr>
      <vt:lpstr>Errors due to neglecting 3D effects</vt:lpstr>
      <vt:lpstr>SPARTACUS “Speedy Algorithm for Radiative Transfer through Cloud Sides”</vt:lpstr>
      <vt:lpstr>Matrix solution in a single layer (shortwave)</vt:lpstr>
      <vt:lpstr>Reflection and transmission matrices</vt:lpstr>
      <vt:lpstr>Longwave equivalent</vt:lpstr>
      <vt:lpstr>Test with I3RC cumulus cloud</vt:lpstr>
      <vt:lpstr>What is longwave radiatively effective cloud edge length? </vt:lpstr>
      <vt:lpstr>Broadband shortwave SPARTACUS vs MYSTIC (Monte Carlo)</vt:lpstr>
      <vt:lpstr>3D effects in observations of direct/total downwelling flux</vt:lpstr>
      <vt:lpstr>Heating-rate comparisons with MYSTIC</vt:lpstr>
      <vt:lpstr>What is the effective size of typical cumulus clouds?</vt:lpstr>
      <vt:lpstr>Cloud perimeter from satellite data</vt:lpstr>
      <vt:lpstr>Characterizing cloud perimeter vs. cloud fraction</vt:lpstr>
      <vt:lpstr>Morcrette (2012)</vt:lpstr>
      <vt:lpstr>Apply concept to MODIS data</vt:lpstr>
      <vt:lpstr>Effective size of deep convection (Stein et al., BAMS 2015)</vt:lpstr>
      <vt:lpstr>Towards a global estimate of the impact of 3D effects</vt:lpstr>
      <vt:lpstr>3D effects in a 4-member 1-year climate simulation</vt:lpstr>
      <vt:lpstr>Zonal-mean cloud radiative forcing</vt:lpstr>
      <vt:lpstr>Computational cost inside ECMWF model</vt:lpstr>
      <vt:lpstr>Summary and outlook</vt:lpstr>
      <vt:lpstr>PowerPoint Presentation</vt:lpstr>
      <vt:lpstr>PowerPoint Presentation</vt:lpstr>
      <vt:lpstr>Extension to multiple layers: the adding method</vt:lpstr>
      <vt:lpstr>How do we deal with cloud overlap?</vt:lpstr>
    </vt:vector>
  </TitlesOfParts>
  <Company>ECMWF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 Hogan</dc:creator>
  <cp:lastModifiedBy>Robin Hogan</cp:lastModifiedBy>
  <cp:revision>875</cp:revision>
  <cp:lastPrinted>2010-02-08T14:51:34Z</cp:lastPrinted>
  <dcterms:created xsi:type="dcterms:W3CDTF">2010-03-08T09:17:04Z</dcterms:created>
  <dcterms:modified xsi:type="dcterms:W3CDTF">2016-01-18T11:42:12Z</dcterms:modified>
</cp:coreProperties>
</file>