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</p:sldMasterIdLst>
  <p:notesMasterIdLst>
    <p:notesMasterId r:id="rId46"/>
  </p:notesMasterIdLst>
  <p:handoutMasterIdLst>
    <p:handoutMasterId r:id="rId47"/>
  </p:handoutMasterIdLst>
  <p:sldIdLst>
    <p:sldId id="256" r:id="rId3"/>
    <p:sldId id="266" r:id="rId4"/>
    <p:sldId id="296" r:id="rId5"/>
    <p:sldId id="273" r:id="rId6"/>
    <p:sldId id="271" r:id="rId7"/>
    <p:sldId id="274" r:id="rId8"/>
    <p:sldId id="277" r:id="rId9"/>
    <p:sldId id="301" r:id="rId10"/>
    <p:sldId id="283" r:id="rId11"/>
    <p:sldId id="318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278" r:id="rId24"/>
    <p:sldId id="291" r:id="rId25"/>
    <p:sldId id="295" r:id="rId26"/>
    <p:sldId id="319" r:id="rId27"/>
    <p:sldId id="279" r:id="rId28"/>
    <p:sldId id="276" r:id="rId29"/>
    <p:sldId id="317" r:id="rId30"/>
    <p:sldId id="280" r:id="rId31"/>
    <p:sldId id="261" r:id="rId32"/>
    <p:sldId id="263" r:id="rId33"/>
    <p:sldId id="281" r:id="rId34"/>
    <p:sldId id="298" r:id="rId35"/>
    <p:sldId id="303" r:id="rId36"/>
    <p:sldId id="300" r:id="rId37"/>
    <p:sldId id="292" r:id="rId38"/>
    <p:sldId id="297" r:id="rId39"/>
    <p:sldId id="267" r:id="rId40"/>
    <p:sldId id="272" r:id="rId41"/>
    <p:sldId id="290" r:id="rId42"/>
    <p:sldId id="288" r:id="rId43"/>
    <p:sldId id="284" r:id="rId44"/>
    <p:sldId id="289" r:id="rId45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3333FF"/>
    <a:srgbClr val="00FFFF"/>
    <a:srgbClr val="33CCFF"/>
    <a:srgbClr val="000099"/>
    <a:srgbClr val="00FF00"/>
    <a:srgbClr val="F3CEC3"/>
    <a:srgbClr val="EBB19F"/>
    <a:srgbClr val="F4DFC4"/>
    <a:srgbClr val="0066FF"/>
    <a:srgbClr val="E8E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24" autoAdjust="0"/>
    <p:restoredTop sz="96575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126" y="240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-98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0" y="5984875"/>
            <a:ext cx="2135591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tabLst>
                <a:tab pos="355600" algn="l"/>
              </a:tabLst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000" y="360000"/>
            <a:ext cx="570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0000" y="936000"/>
            <a:ext cx="570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582373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0" y="6308254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5984877"/>
            <a:ext cx="2846713" cy="36695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7780449" y="5984877"/>
            <a:ext cx="224915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>
                <a:solidFill>
                  <a:srgbClr val="064E83"/>
                </a:solidFill>
              </a:rPr>
              <a:t>© ECMWF </a:t>
            </a:r>
            <a:fld id="{D4C56AD5-C73F-B44A-96CB-E8BE2C5CB95A}" type="datetime4">
              <a:rPr lang="en-US" sz="900" smtClean="0">
                <a:solidFill>
                  <a:srgbClr val="064E83"/>
                </a:solidFill>
              </a:rPr>
              <a:pPr>
                <a:defRPr/>
              </a:pPr>
              <a:t>December 12, 2017</a:t>
            </a:fld>
            <a:endParaRPr lang="en-US" sz="900" dirty="0">
              <a:solidFill>
                <a:srgbClr val="064E8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1" y="1294198"/>
            <a:ext cx="7869599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1" y="1980000"/>
            <a:ext cx="7869599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1" y="2700003"/>
            <a:ext cx="7869599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1" y="3121226"/>
            <a:ext cx="7869599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1" y="3429000"/>
            <a:ext cx="7869599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08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3949359" y="6308257"/>
            <a:ext cx="4590687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>
              <a:defRPr/>
            </a:pPr>
            <a:r>
              <a:rPr lang="en-US" sz="800"/>
              <a:t>European Centre for Medium-Range Weather Forecasts</a:t>
            </a:r>
            <a:endParaRPr lang="en-US" sz="800" dirty="0"/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308257"/>
            <a:ext cx="178935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1" y="360000"/>
            <a:ext cx="786959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000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1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869359" y="6308257"/>
            <a:ext cx="4590687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>
              <a:defRPr/>
            </a:pPr>
            <a:r>
              <a:rPr lang="en-US" sz="800"/>
              <a:t>European Centre for Medium-Range Weather Forecasts</a:t>
            </a:r>
            <a:endParaRPr lang="en-US" sz="800" dirty="0"/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1" y="6308257"/>
            <a:ext cx="178935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1" y="360000"/>
            <a:ext cx="1002959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1" y="936000"/>
            <a:ext cx="1002959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20" y="6308257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279966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43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12" y="600717"/>
            <a:ext cx="7620000" cy="5715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830574" y="477000"/>
            <a:ext cx="9581544" cy="51296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Radiation in Numerical Weather Prediction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830574" y="1155963"/>
            <a:ext cx="7869600" cy="35856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Recent </a:t>
            </a:r>
            <a:r>
              <a:rPr lang="en-US" dirty="0" smtClean="0">
                <a:solidFill>
                  <a:srgbClr val="FFC000"/>
                </a:solidFill>
              </a:rPr>
              <a:t>advances and </a:t>
            </a:r>
            <a:r>
              <a:rPr lang="en-US" dirty="0" smtClean="0">
                <a:solidFill>
                  <a:srgbClr val="FFC000"/>
                </a:solidFill>
              </a:rPr>
              <a:t>future challenges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30574" y="2107980"/>
            <a:ext cx="7869600" cy="30777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Robin Hogan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830574" y="2529203"/>
            <a:ext cx="7869600" cy="23904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ECMWF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830574" y="2836979"/>
            <a:ext cx="7869600" cy="213969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r.j.hogan@ecmwf.int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413" y="3511715"/>
            <a:ext cx="47199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prstClr val="white"/>
              </a:buClr>
            </a:pPr>
            <a:r>
              <a:rPr lang="en-US" sz="1600" i="1" dirty="0">
                <a:solidFill>
                  <a:srgbClr val="FFC000"/>
                </a:solidFill>
              </a:rPr>
              <a:t>Thanks to: </a:t>
            </a:r>
            <a:r>
              <a:rPr lang="en-US" sz="1600" i="1" dirty="0" err="1">
                <a:solidFill>
                  <a:srgbClr val="FFC000"/>
                </a:solidFill>
              </a:rPr>
              <a:t>Maike</a:t>
            </a:r>
            <a:r>
              <a:rPr lang="en-US" sz="1600" i="1" dirty="0">
                <a:solidFill>
                  <a:srgbClr val="FFC000"/>
                </a:solidFill>
              </a:rPr>
              <a:t> </a:t>
            </a:r>
            <a:r>
              <a:rPr lang="en-US" sz="1600" i="1" dirty="0" err="1" smtClean="0">
                <a:solidFill>
                  <a:srgbClr val="FFC000"/>
                </a:solidFill>
              </a:rPr>
              <a:t>Ahlgrimm</a:t>
            </a:r>
            <a:r>
              <a:rPr lang="en-US" sz="1600" i="1" dirty="0">
                <a:solidFill>
                  <a:srgbClr val="FFC000"/>
                </a:solidFill>
              </a:rPr>
              <a:t>,</a:t>
            </a:r>
            <a:r>
              <a:rPr lang="en-US" sz="1600" i="1" dirty="0" smtClean="0">
                <a:solidFill>
                  <a:srgbClr val="FFC000"/>
                </a:solidFill>
              </a:rPr>
              <a:t> Howard Barker, </a:t>
            </a:r>
            <a:r>
              <a:rPr lang="en-US" sz="1600" i="1" dirty="0" err="1" smtClean="0">
                <a:solidFill>
                  <a:srgbClr val="FFC000"/>
                </a:solidFill>
              </a:rPr>
              <a:t>Alessio</a:t>
            </a:r>
            <a:r>
              <a:rPr lang="en-US" sz="1600" i="1" dirty="0" smtClean="0">
                <a:solidFill>
                  <a:srgbClr val="FFC000"/>
                </a:solidFill>
              </a:rPr>
              <a:t> </a:t>
            </a:r>
            <a:r>
              <a:rPr lang="en-US" sz="1600" i="1" dirty="0" err="1">
                <a:solidFill>
                  <a:srgbClr val="FFC000"/>
                </a:solidFill>
              </a:rPr>
              <a:t>Bozzo</a:t>
            </a:r>
            <a:r>
              <a:rPr lang="en-US" sz="1600" i="1" dirty="0" smtClean="0">
                <a:solidFill>
                  <a:srgbClr val="FFC000"/>
                </a:solidFill>
              </a:rPr>
              <a:t>, </a:t>
            </a:r>
            <a:r>
              <a:rPr lang="en-US" sz="1600" i="1" dirty="0">
                <a:solidFill>
                  <a:srgbClr val="FFC000"/>
                </a:solidFill>
              </a:rPr>
              <a:t>Mark </a:t>
            </a:r>
            <a:r>
              <a:rPr lang="en-US" sz="1600" i="1" dirty="0" smtClean="0">
                <a:solidFill>
                  <a:srgbClr val="FFC000"/>
                </a:solidFill>
              </a:rPr>
              <a:t>Fielding, Thomas </a:t>
            </a:r>
            <a:r>
              <a:rPr lang="en-US" sz="1600" i="1" dirty="0" err="1">
                <a:solidFill>
                  <a:srgbClr val="FFC000"/>
                </a:solidFill>
              </a:rPr>
              <a:t>Haiden</a:t>
            </a:r>
            <a:r>
              <a:rPr lang="en-US" sz="1600" i="1" dirty="0" smtClean="0">
                <a:solidFill>
                  <a:srgbClr val="FFC000"/>
                </a:solidFill>
              </a:rPr>
              <a:t>, </a:t>
            </a:r>
            <a:r>
              <a:rPr lang="en-US" sz="1600" i="1" dirty="0">
                <a:solidFill>
                  <a:srgbClr val="FFC000"/>
                </a:solidFill>
              </a:rPr>
              <a:t>Inna </a:t>
            </a:r>
            <a:r>
              <a:rPr lang="en-US" sz="1600" i="1" dirty="0" err="1">
                <a:solidFill>
                  <a:srgbClr val="FFC000"/>
                </a:solidFill>
              </a:rPr>
              <a:t>Polichtchouk</a:t>
            </a:r>
            <a:r>
              <a:rPr lang="en-US" sz="1600" i="1" dirty="0" smtClean="0">
                <a:solidFill>
                  <a:srgbClr val="FFC000"/>
                </a:solidFill>
              </a:rPr>
              <a:t>, </a:t>
            </a:r>
            <a:r>
              <a:rPr lang="en-US" sz="1600" i="1" dirty="0">
                <a:solidFill>
                  <a:srgbClr val="FFC000"/>
                </a:solidFill>
              </a:rPr>
              <a:t>Tristan </a:t>
            </a:r>
            <a:r>
              <a:rPr lang="en-US" sz="1600" i="1" dirty="0" err="1" smtClean="0">
                <a:solidFill>
                  <a:srgbClr val="FFC000"/>
                </a:solidFill>
              </a:rPr>
              <a:t>Quaife</a:t>
            </a:r>
            <a:r>
              <a:rPr lang="en-US" sz="1600" i="1" dirty="0">
                <a:solidFill>
                  <a:srgbClr val="FFC000"/>
                </a:solidFill>
              </a:rPr>
              <a:t> </a:t>
            </a:r>
            <a:r>
              <a:rPr lang="en-US" sz="1600" i="1" dirty="0" smtClean="0">
                <a:solidFill>
                  <a:srgbClr val="FFC000"/>
                </a:solidFill>
              </a:rPr>
              <a:t>and many others </a:t>
            </a:r>
            <a:endParaRPr lang="en-US" sz="1600" i="1" dirty="0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6589" y="5744686"/>
            <a:ext cx="309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C000"/>
                </a:solidFill>
              </a:rPr>
              <a:t>Simulation of visible imagery using FLOTSAM, a fast radiance model being developed at ECMWF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9686" y="5764615"/>
            <a:ext cx="3521676" cy="10933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000" y="360000"/>
            <a:ext cx="9550412" cy="369332"/>
          </a:xfrm>
        </p:spPr>
        <p:txBody>
          <a:bodyPr/>
          <a:lstStyle/>
          <a:p>
            <a:r>
              <a:rPr lang="en-GB" dirty="0"/>
              <a:t>Approximate radiation updates (operational </a:t>
            </a:r>
            <a:r>
              <a:rPr lang="en-GB" dirty="0" smtClean="0"/>
              <a:t>from </a:t>
            </a:r>
            <a:r>
              <a:rPr lang="en-GB" dirty="0"/>
              <a:t>March 2016)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3" b="2118"/>
          <a:stretch/>
        </p:blipFill>
        <p:spPr bwMode="auto">
          <a:xfrm>
            <a:off x="381962" y="803096"/>
            <a:ext cx="2973925" cy="597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1075" y="6381000"/>
            <a:ext cx="303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0700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Local Time,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4 Jan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8266" y="1835532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chemeClr val="bg1"/>
                </a:solidFill>
                <a:latin typeface="Arial Narrow" pitchFamily="34" charset="0"/>
              </a:rPr>
              <a:t>T</a:t>
            </a:r>
            <a:r>
              <a:rPr lang="en-GB" baseline="-25000" dirty="0" err="1">
                <a:solidFill>
                  <a:schemeClr val="bg1"/>
                </a:solidFill>
                <a:latin typeface="Arial Narrow" pitchFamily="34" charset="0"/>
              </a:rPr>
              <a:t>skin</a:t>
            </a:r>
            <a:r>
              <a:rPr lang="en-GB" dirty="0">
                <a:solidFill>
                  <a:schemeClr val="bg1"/>
                </a:solidFill>
                <a:latin typeface="Arial Narrow" pitchFamily="34" charset="0"/>
              </a:rPr>
              <a:t> 25 K colder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845" y="1235782"/>
            <a:ext cx="4897594" cy="3922404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3359356" y="981000"/>
            <a:ext cx="3573707" cy="5333302"/>
          </a:xfrm>
        </p:spPr>
        <p:txBody>
          <a:bodyPr/>
          <a:lstStyle/>
          <a:p>
            <a:r>
              <a:rPr lang="en-GB" dirty="0" smtClean="0"/>
              <a:t>Since </a:t>
            </a:r>
            <a:r>
              <a:rPr lang="en-GB" dirty="0" err="1" smtClean="0"/>
              <a:t>McRad</a:t>
            </a:r>
            <a:r>
              <a:rPr lang="en-GB" dirty="0" smtClean="0"/>
              <a:t>, coarser radiation grid (6-10 times fewer </a:t>
            </a:r>
            <a:r>
              <a:rPr lang="en-GB" dirty="0" err="1" smtClean="0"/>
              <a:t>gridpoints</a:t>
            </a:r>
            <a:r>
              <a:rPr lang="en-GB" dirty="0" smtClean="0"/>
              <a:t>) led to errors at coastlines: sea temperature and </a:t>
            </a:r>
            <a:r>
              <a:rPr lang="en-GB" dirty="0" err="1" smtClean="0"/>
              <a:t>albedo</a:t>
            </a:r>
            <a:r>
              <a:rPr lang="en-GB" dirty="0" smtClean="0"/>
              <a:t> used to compute net fluxes over adjacent land area</a:t>
            </a:r>
          </a:p>
          <a:p>
            <a:r>
              <a:rPr lang="en-GB" dirty="0" smtClean="0"/>
              <a:t>Benchmark calculation is from running radiation every </a:t>
            </a:r>
            <a:r>
              <a:rPr lang="en-GB" dirty="0" err="1" smtClean="0"/>
              <a:t>gridbox</a:t>
            </a:r>
            <a:r>
              <a:rPr lang="en-GB" dirty="0" smtClean="0"/>
              <a:t> and </a:t>
            </a:r>
            <a:r>
              <a:rPr lang="en-GB" dirty="0" err="1" smtClean="0"/>
              <a:t>timestep</a:t>
            </a:r>
            <a:r>
              <a:rPr lang="en-GB" dirty="0" smtClean="0"/>
              <a:t> (radiation 24x more expensive)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Now perform approximate updates of flux profile every model </a:t>
            </a:r>
            <a:r>
              <a:rPr lang="en-GB" dirty="0" err="1" smtClean="0"/>
              <a:t>gridbox</a:t>
            </a:r>
            <a:r>
              <a:rPr lang="en-GB" dirty="0" smtClean="0"/>
              <a:t> and </a:t>
            </a:r>
            <a:r>
              <a:rPr lang="en-GB" dirty="0" err="1" smtClean="0"/>
              <a:t>timestep</a:t>
            </a:r>
            <a:r>
              <a:rPr lang="en-GB" dirty="0" smtClean="0"/>
              <a:t>, using local skin temperature and surface </a:t>
            </a:r>
            <a:r>
              <a:rPr lang="en-GB" dirty="0" err="1" smtClean="0"/>
              <a:t>albedo</a:t>
            </a:r>
            <a:r>
              <a:rPr lang="en-GB" dirty="0" smtClean="0"/>
              <a:t> (radiation only 2% more expensive)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20681" y="5148137"/>
            <a:ext cx="3937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Approximate update scheme </a:t>
            </a:r>
            <a:r>
              <a:rPr lang="en-GB" dirty="0"/>
              <a:t>better matches </a:t>
            </a:r>
            <a:r>
              <a:rPr lang="en-GB" dirty="0">
                <a:solidFill>
                  <a:srgbClr val="00FF00"/>
                </a:solidFill>
              </a:rPr>
              <a:t>observations </a:t>
            </a:r>
            <a:r>
              <a:rPr lang="en-GB" dirty="0"/>
              <a:t>(coastal point in northern Norway)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3D067B2-0C18-4048-89DB-03D37D05E8CE}"/>
              </a:ext>
            </a:extLst>
          </p:cNvPr>
          <p:cNvSpPr txBox="1"/>
          <p:nvPr/>
        </p:nvSpPr>
        <p:spPr>
          <a:xfrm>
            <a:off x="8758412" y="6307540"/>
            <a:ext cx="304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Hogan and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Bozzo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(JAMES 2015)</a:t>
            </a:r>
          </a:p>
        </p:txBody>
      </p:sp>
    </p:spTree>
    <p:extLst>
      <p:ext uri="{BB962C8B-B14F-4D97-AF65-F5344CB8AC3E}">
        <p14:creationId xmlns:p14="http://schemas.microsoft.com/office/powerpoint/2010/main" val="121391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Towards a consistent treatment of complex surfaces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53" y="2637089"/>
            <a:ext cx="8609859" cy="35587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81234" y="941033"/>
            <a:ext cx="10582183" cy="4980967"/>
          </a:xfrm>
        </p:spPr>
        <p:txBody>
          <a:bodyPr/>
          <a:lstStyle/>
          <a:p>
            <a:r>
              <a:rPr lang="en-GB" dirty="0"/>
              <a:t>Reflectance of vegetation over </a:t>
            </a:r>
            <a:r>
              <a:rPr lang="en-GB" dirty="0" smtClean="0"/>
              <a:t>snow is </a:t>
            </a:r>
            <a:r>
              <a:rPr lang="en-GB" dirty="0"/>
              <a:t>very </a:t>
            </a:r>
            <a:r>
              <a:rPr lang="en-GB" dirty="0" smtClean="0"/>
              <a:t>crudely modelled at ECMWF, leading to large temperature errors; absorbed </a:t>
            </a:r>
            <a:r>
              <a:rPr lang="en-GB" dirty="0"/>
              <a:t>sunlight </a:t>
            </a:r>
            <a:r>
              <a:rPr lang="en-GB" dirty="0" smtClean="0"/>
              <a:t>by vegetation is </a:t>
            </a:r>
            <a:r>
              <a:rPr lang="en-GB" dirty="0"/>
              <a:t>used in dynamic vegetation </a:t>
            </a:r>
            <a:r>
              <a:rPr lang="en-GB" dirty="0" smtClean="0"/>
              <a:t>models, transpiration </a:t>
            </a:r>
            <a:r>
              <a:rPr lang="en-GB" dirty="0"/>
              <a:t>rates in NWP and CO</a:t>
            </a:r>
            <a:r>
              <a:rPr lang="en-GB" baseline="-25000" dirty="0"/>
              <a:t>2</a:t>
            </a:r>
            <a:r>
              <a:rPr lang="en-GB" dirty="0"/>
              <a:t> emission in chemistry models</a:t>
            </a:r>
          </a:p>
          <a:p>
            <a:r>
              <a:rPr lang="en-GB" dirty="0" smtClean="0"/>
              <a:t>Urban areas ignored completely (except for albedo), yet most users of ECMWF forecasts are in cities!</a:t>
            </a:r>
          </a:p>
          <a:p>
            <a:r>
              <a:rPr lang="en-GB" i="1" dirty="0" smtClean="0"/>
              <a:t>How can we represent complex 3D effects efficiently in radiation schemes?  …SPARTACUS!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13662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48" name="Title 1"/>
          <p:cNvSpPr>
            <a:spLocks noGrp="1"/>
          </p:cNvSpPr>
          <p:nvPr>
            <p:ph type="title"/>
          </p:nvPr>
        </p:nvSpPr>
        <p:spPr>
          <a:xfrm>
            <a:off x="4179348" y="360000"/>
            <a:ext cx="5677434" cy="369332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Two-stream equations for diffuse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249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1751012" y="3186046"/>
                <a:ext cx="8763000" cy="3033592"/>
              </a:xfrm>
              <a:prstGeom prst="rect">
                <a:avLst/>
              </a:prstGeom>
            </p:spPr>
            <p:txBody>
              <a:bodyPr/>
              <a:lstStyle/>
              <a:p>
                <a:pPr eaLnBrk="1" hangingPunct="1"/>
                <a:r>
                  <a:rPr lang="en-GB" altLang="en-US" sz="2000" dirty="0">
                    <a:solidFill>
                      <a:schemeClr val="tx1"/>
                    </a:solidFill>
                  </a:rPr>
                  <a:t>    Upwelling flux:</a:t>
                </a:r>
              </a:p>
              <a:p>
                <a:pPr eaLnBrk="1" hangingPunct="1"/>
                <a:endParaRPr lang="en-GB" altLang="en-US" sz="2000" dirty="0">
                  <a:solidFill>
                    <a:schemeClr val="tx1"/>
                  </a:solidFill>
                </a:endParaRPr>
              </a:p>
              <a:p>
                <a:pPr eaLnBrk="1" hangingPunct="1"/>
                <a:r>
                  <a:rPr lang="en-GB" altLang="en-US" sz="2000" dirty="0">
                    <a:solidFill>
                      <a:schemeClr val="tx1"/>
                    </a:solidFill>
                  </a:rPr>
                  <a:t>    </a:t>
                </a:r>
                <a:r>
                  <a:rPr lang="en-GB" altLang="en-US" sz="2000" dirty="0" err="1">
                    <a:solidFill>
                      <a:schemeClr val="tx1"/>
                    </a:solidFill>
                  </a:rPr>
                  <a:t>Downwelling</a:t>
                </a:r>
                <a:r>
                  <a:rPr lang="en-GB" altLang="en-US" sz="2000" dirty="0">
                    <a:solidFill>
                      <a:schemeClr val="tx1"/>
                    </a:solidFill>
                  </a:rPr>
                  <a:t> flux:</a:t>
                </a:r>
              </a:p>
              <a:p>
                <a:pPr eaLnBrk="1" hangingPunct="1"/>
                <a:endParaRPr lang="en-GB" altLang="en-US" sz="2000" dirty="0">
                  <a:solidFill>
                    <a:schemeClr val="tx1"/>
                  </a:solidFill>
                </a:endParaRPr>
              </a:p>
              <a:p>
                <a:pPr eaLnBrk="1" hangingPunct="1"/>
                <a:endParaRPr lang="en-GB" altLang="en-US" sz="2000" dirty="0">
                  <a:solidFill>
                    <a:schemeClr val="tx1"/>
                  </a:solidFill>
                </a:endParaRPr>
              </a:p>
              <a:p>
                <a:pPr eaLnBrk="1" hangingPunct="1"/>
                <a:r>
                  <a:rPr lang="en-GB" altLang="en-US" sz="2000" dirty="0">
                    <a:solidFill>
                      <a:schemeClr val="tx1"/>
                    </a:solidFill>
                  </a:rPr>
                  <a:t>Where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altLang="en-US" sz="20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altLang="en-US" sz="2000" dirty="0">
                    <a:solidFill>
                      <a:schemeClr val="tx1"/>
                    </a:solidFill>
                  </a:rPr>
                  <a:t> are simple functions of single scattering albedo (scattering / </a:t>
                </a:r>
                <a:r>
                  <a:rPr lang="en-GB" altLang="en-US" sz="2000" dirty="0" err="1">
                    <a:solidFill>
                      <a:schemeClr val="tx1"/>
                    </a:solidFill>
                  </a:rPr>
                  <a:t>scattering+absorption</a:t>
                </a:r>
                <a:r>
                  <a:rPr lang="en-GB" altLang="en-US" sz="2000" dirty="0">
                    <a:solidFill>
                      <a:schemeClr val="tx1"/>
                    </a:solidFill>
                  </a:rPr>
                  <a:t>) and asymmetry factor (mean cosine of scattering angle)</a:t>
                </a:r>
              </a:p>
            </p:txBody>
          </p:sp>
        </mc:Choice>
        <mc:Fallback xmlns="">
          <p:sp>
            <p:nvSpPr>
              <p:cNvPr id="9024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228600" y="3186046"/>
                <a:ext cx="8763000" cy="3033592"/>
              </a:xfrm>
              <a:prstGeom prst="rect">
                <a:avLst/>
              </a:prstGeom>
              <a:blipFill rotWithShape="0">
                <a:blip r:embed="rId3"/>
                <a:stretch>
                  <a:fillRect l="-626" t="-10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0246" name="Object 134"/>
          <p:cNvGraphicFramePr>
            <a:graphicFrameLocks noChangeAspect="1"/>
          </p:cNvGraphicFramePr>
          <p:nvPr>
            <p:extLst/>
          </p:nvPr>
        </p:nvGraphicFramePr>
        <p:xfrm>
          <a:off x="4848225" y="2995614"/>
          <a:ext cx="350520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4" imgW="1828800" imgH="419040" progId="">
                  <p:embed/>
                </p:oleObj>
              </mc:Choice>
              <mc:Fallback>
                <p:oleObj name="Equation" r:id="rId4" imgW="1828800" imgH="41904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8225" y="2995614"/>
                        <a:ext cx="3505200" cy="80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247" name="Object 135"/>
          <p:cNvGraphicFramePr>
            <a:graphicFrameLocks noChangeAspect="1"/>
          </p:cNvGraphicFramePr>
          <p:nvPr>
            <p:extLst/>
          </p:nvPr>
        </p:nvGraphicFramePr>
        <p:xfrm>
          <a:off x="4695826" y="3910014"/>
          <a:ext cx="3703637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6" imgW="1930320" imgH="419040" progId="">
                  <p:embed/>
                </p:oleObj>
              </mc:Choice>
              <mc:Fallback>
                <p:oleObj name="Equation" r:id="rId6" imgW="1930320" imgH="41904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826" y="3910014"/>
                        <a:ext cx="3703637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250" name="TextBox 5"/>
          <p:cNvSpPr txBox="1">
            <a:spLocks noChangeArrowheads="1"/>
          </p:cNvSpPr>
          <p:nvPr/>
        </p:nvSpPr>
        <p:spPr bwMode="auto">
          <a:xfrm>
            <a:off x="3579812" y="2121522"/>
            <a:ext cx="2057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>
                <a:solidFill>
                  <a:srgbClr val="FF9933"/>
                </a:solidFill>
                <a:latin typeface="Comic Sans MS" pitchFamily="66" charset="0"/>
              </a:rPr>
              <a:t>Gradient of flux with height</a:t>
            </a:r>
          </a:p>
        </p:txBody>
      </p:sp>
      <p:sp>
        <p:nvSpPr>
          <p:cNvPr id="90251" name="TextBox 6"/>
          <p:cNvSpPr txBox="1">
            <a:spLocks noChangeArrowheads="1"/>
          </p:cNvSpPr>
          <p:nvPr/>
        </p:nvSpPr>
        <p:spPr bwMode="auto">
          <a:xfrm>
            <a:off x="6994416" y="1152440"/>
            <a:ext cx="2057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 dirty="0">
                <a:solidFill>
                  <a:srgbClr val="0000FF"/>
                </a:solidFill>
                <a:latin typeface="Comic Sans MS" pitchFamily="66" charset="0"/>
              </a:rPr>
              <a:t>Loss of flux by scattering or absorption</a:t>
            </a:r>
          </a:p>
        </p:txBody>
      </p:sp>
      <p:sp>
        <p:nvSpPr>
          <p:cNvPr id="90252" name="TextBox 7"/>
          <p:cNvSpPr txBox="1">
            <a:spLocks noChangeArrowheads="1"/>
          </p:cNvSpPr>
          <p:nvPr/>
        </p:nvSpPr>
        <p:spPr bwMode="auto">
          <a:xfrm>
            <a:off x="7857522" y="2090700"/>
            <a:ext cx="2057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 dirty="0">
                <a:solidFill>
                  <a:srgbClr val="008000"/>
                </a:solidFill>
                <a:latin typeface="Comic Sans MS" pitchFamily="66" charset="0"/>
              </a:rPr>
              <a:t>Gain in flux by scattering from other direction</a:t>
            </a:r>
          </a:p>
        </p:txBody>
      </p:sp>
      <p:sp>
        <p:nvSpPr>
          <p:cNvPr id="90253" name="TextBox 8"/>
          <p:cNvSpPr txBox="1">
            <a:spLocks noChangeArrowheads="1"/>
          </p:cNvSpPr>
          <p:nvPr/>
        </p:nvSpPr>
        <p:spPr bwMode="auto">
          <a:xfrm>
            <a:off x="8456612" y="2996234"/>
            <a:ext cx="2133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 dirty="0">
                <a:solidFill>
                  <a:srgbClr val="6600CC"/>
                </a:solidFill>
                <a:latin typeface="Comic Sans MS" pitchFamily="66" charset="0"/>
              </a:rPr>
              <a:t>Source from scattering of the direct solar beam (shortwave) or emission (longwave)</a:t>
            </a:r>
          </a:p>
        </p:txBody>
      </p:sp>
      <p:cxnSp>
        <p:nvCxnSpPr>
          <p:cNvPr id="11" name="Straight Arrow Connector 10"/>
          <p:cNvCxnSpPr>
            <a:stCxn id="90250" idx="2"/>
          </p:cNvCxnSpPr>
          <p:nvPr/>
        </p:nvCxnSpPr>
        <p:spPr>
          <a:xfrm rot="16200000" flipH="1">
            <a:off x="4589462" y="2786684"/>
            <a:ext cx="304800" cy="266700"/>
          </a:xfrm>
          <a:prstGeom prst="straightConnector1">
            <a:avLst/>
          </a:prstGeom>
          <a:ln w="19050">
            <a:solidFill>
              <a:srgbClr val="FF99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551613" y="2056698"/>
            <a:ext cx="771525" cy="1168136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7389812" y="2843834"/>
            <a:ext cx="609600" cy="381000"/>
          </a:xfrm>
          <a:prstGeom prst="straightConnector1">
            <a:avLst/>
          </a:prstGeom>
          <a:ln w="19050">
            <a:solidFill>
              <a:srgbClr val="008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8228012" y="3529634"/>
            <a:ext cx="304800" cy="152400"/>
          </a:xfrm>
          <a:prstGeom prst="straightConnector1">
            <a:avLst/>
          </a:prstGeom>
          <a:ln w="19050">
            <a:solidFill>
              <a:srgbClr val="66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77878" y="165011"/>
            <a:ext cx="1625734" cy="252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4126799" y="1146775"/>
            <a:ext cx="307690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rgbClr val="FF0000"/>
                </a:solidFill>
                <a:latin typeface="Comic Sans MS" pitchFamily="66" charset="0"/>
              </a:rPr>
              <a:t>Extinction coefficient (gas, aerosol &amp; cloud optical depth per metre)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740400" y="2056699"/>
            <a:ext cx="201613" cy="12124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469218" y="6202378"/>
            <a:ext cx="30828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Original idea from Schuster (1905)</a:t>
            </a:r>
          </a:p>
        </p:txBody>
      </p:sp>
    </p:spTree>
    <p:extLst>
      <p:ext uri="{BB962C8B-B14F-4D97-AF65-F5344CB8AC3E}">
        <p14:creationId xmlns:p14="http://schemas.microsoft.com/office/powerpoint/2010/main" val="10535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626" y="360000"/>
            <a:ext cx="7808157" cy="369332"/>
          </a:xfrm>
        </p:spPr>
        <p:txBody>
          <a:bodyPr/>
          <a:lstStyle/>
          <a:p>
            <a:r>
              <a:rPr lang="en-GB" dirty="0" smtClean="0"/>
              <a:t>Exact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921992" y="1041441"/>
            <a:ext cx="4819151" cy="3173983"/>
          </a:xfrm>
        </p:spPr>
        <p:txBody>
          <a:bodyPr/>
          <a:lstStyle/>
          <a:p>
            <a:pPr marL="162900" indent="-342900">
              <a:buFont typeface="+mj-lt"/>
              <a:buAutoNum type="arabicPeriod"/>
            </a:pPr>
            <a:r>
              <a:rPr lang="en-GB" dirty="0" smtClean="0"/>
              <a:t>Meador &amp; Weaver (1980) provide analytic solutions to 2-stream equations per layer in terms of:</a:t>
            </a:r>
          </a:p>
          <a:p>
            <a:pPr marL="792900" lvl="1" indent="-342900"/>
            <a:r>
              <a:rPr lang="en-GB" dirty="0" smtClean="0"/>
              <a:t>Diffuse reflectance &amp; transmittance </a:t>
            </a:r>
            <a:r>
              <a:rPr lang="en-GB" altLang="en-US" i="1" dirty="0" err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GB" altLang="en-US" i="1" baseline="-25000" dirty="0" err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i="1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i="1" dirty="0">
                <a:latin typeface="Times New Roman" pitchFamily="18" charset="0"/>
                <a:sym typeface="Symbol" pitchFamily="18" charset="2"/>
              </a:rPr>
              <a:t>,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i="1" dirty="0" err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 err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i="1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GB" altLang="en-US" i="1" baseline="-25000" dirty="0" smtClean="0">
              <a:solidFill>
                <a:srgbClr val="008000"/>
              </a:solidFill>
              <a:latin typeface="Times New Roman" pitchFamily="18" charset="0"/>
              <a:sym typeface="Symbol" pitchFamily="18" charset="2"/>
            </a:endParaRPr>
          </a:p>
          <a:p>
            <a:pPr marL="792900" lvl="1" indent="-342900"/>
            <a:r>
              <a:rPr lang="en-GB" dirty="0" smtClean="0"/>
              <a:t>“Sources” emerging from top and bottom of layer 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GB" altLang="en-US" i="1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i="1" baseline="30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GB" altLang="en-US" i="1" dirty="0">
                <a:latin typeface="Times New Roman" pitchFamily="18" charset="0"/>
                <a:sym typeface="Symbol" pitchFamily="18" charset="2"/>
              </a:rPr>
              <a:t>,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S</a:t>
            </a:r>
            <a:r>
              <a:rPr lang="en-GB" altLang="en-US" i="1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en-US" baseline="30000" dirty="0" smtClean="0">
                <a:solidFill>
                  <a:srgbClr val="008000"/>
                </a:solidFill>
                <a:latin typeface="Symbol" pitchFamily="18" charset="2"/>
                <a:sym typeface="Symbol" pitchFamily="18" charset="2"/>
              </a:rPr>
              <a:t></a:t>
            </a:r>
          </a:p>
          <a:p>
            <a:pPr marL="162900" indent="-342900">
              <a:buFont typeface="+mj-lt"/>
              <a:buAutoNum type="arabicPeriod"/>
            </a:pPr>
            <a:r>
              <a:rPr lang="en-GB" dirty="0" smtClean="0"/>
              <a:t>Adding Method (</a:t>
            </a:r>
            <a:r>
              <a:rPr lang="en-GB" dirty="0" err="1" smtClean="0"/>
              <a:t>Lacis</a:t>
            </a:r>
            <a:r>
              <a:rPr lang="en-GB" dirty="0" smtClean="0"/>
              <a:t> &amp; Hansen 1974):</a:t>
            </a:r>
          </a:p>
          <a:p>
            <a:pPr marL="792900" lvl="1" indent="-342900"/>
            <a:r>
              <a:rPr lang="en-GB" dirty="0" smtClean="0"/>
              <a:t>Sweep up: Compute albedos at half-levels</a:t>
            </a:r>
          </a:p>
          <a:p>
            <a:pPr marL="792900" lvl="1" indent="-342900"/>
            <a:r>
              <a:rPr lang="en-GB" dirty="0" smtClean="0"/>
              <a:t>Sweep down: Compute fluxes at half-levels</a:t>
            </a:r>
            <a:endParaRPr lang="en-US" altLang="en-US" baseline="30000" dirty="0">
              <a:solidFill>
                <a:srgbClr val="008000"/>
              </a:solidFill>
              <a:latin typeface="Symbol" pitchFamily="18" charset="2"/>
              <a:sym typeface="Symbol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28157" y="5569816"/>
            <a:ext cx="2205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/>
              <a:t>Diffuse albedo 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1/2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845114" y="4521550"/>
            <a:ext cx="44257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 – </a:t>
            </a:r>
            <a:r>
              <a:rPr lang="en-GB" altLang="en-US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1/2 </a:t>
            </a:r>
            <a:r>
              <a:rPr lang="en-GB" altLang="en-US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=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i="1" dirty="0" err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GB" altLang="en-US" i="1" baseline="-25000" dirty="0" err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+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i="1" dirty="0" err="1">
                <a:solidFill>
                  <a:srgbClr val="3399FF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 err="1">
                <a:solidFill>
                  <a:srgbClr val="3399FF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i="1" baseline="-25000" dirty="0">
                <a:solidFill>
                  <a:srgbClr val="3399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i="1" dirty="0">
                <a:solidFill>
                  <a:srgbClr val="3399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solidFill>
                  <a:srgbClr val="3399FF"/>
                </a:solidFill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solidFill>
                  <a:srgbClr val="3399FF"/>
                </a:solidFill>
                <a:latin typeface="Times New Roman" pitchFamily="18" charset="0"/>
                <a:sym typeface="Symbol" pitchFamily="18" charset="2"/>
              </a:rPr>
              <a:t>1/2</a:t>
            </a:r>
            <a:r>
              <a:rPr lang="en-GB" altLang="en-US" i="1" dirty="0">
                <a:solidFill>
                  <a:srgbClr val="3399FF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>
                <a:solidFill>
                  <a:srgbClr val="3399FF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dirty="0">
                <a:solidFill>
                  <a:srgbClr val="3399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i="1" dirty="0" err="1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 err="1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i="1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i="1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1/2</a:t>
            </a:r>
            <a:r>
              <a:rPr lang="en-GB" altLang="en-US" i="1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GB" altLang="en-US" i="1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i="1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1/2</a:t>
            </a:r>
            <a:r>
              <a:rPr lang="en-GB" altLang="en-US" i="1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+…</a:t>
            </a:r>
          </a:p>
          <a:p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	  </a:t>
            </a:r>
            <a:r>
              <a:rPr lang="en-GB" altLang="en-US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= </a:t>
            </a:r>
            <a:r>
              <a:rPr lang="en-GB" altLang="en-US" i="1" dirty="0" err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GB" altLang="en-US" i="1" baseline="-25000" dirty="0" err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+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i="1" dirty="0" err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 err="1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i="1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(1 – 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1/2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GB" altLang="en-US" i="1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)</a:t>
            </a:r>
            <a:r>
              <a:rPr lang="en-GB" altLang="en-US" baseline="30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–1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1/2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i</a:t>
            </a:r>
            <a:endParaRPr lang="en-GB" dirty="0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7241029" y="1109663"/>
            <a:ext cx="2959100" cy="863600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7241029" y="1973263"/>
            <a:ext cx="2959100" cy="876300"/>
          </a:xfrm>
          <a:prstGeom prst="rect">
            <a:avLst/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>
            <a:off x="7810463" y="1601788"/>
            <a:ext cx="431800" cy="827088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>
            <a:off x="8242263" y="2430463"/>
            <a:ext cx="215900" cy="419100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>
            <a:off x="7378663" y="773113"/>
            <a:ext cx="431800" cy="8270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31"/>
          <p:cNvSpPr>
            <a:spLocks noChangeArrowheads="1"/>
          </p:cNvSpPr>
          <p:nvPr/>
        </p:nvSpPr>
        <p:spPr bwMode="auto">
          <a:xfrm>
            <a:off x="6946864" y="173039"/>
            <a:ext cx="576263" cy="600075"/>
          </a:xfrm>
          <a:prstGeom prst="star32">
            <a:avLst>
              <a:gd name="adj" fmla="val 37500"/>
            </a:avLst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8" name="Text Box 54"/>
          <p:cNvSpPr txBox="1">
            <a:spLocks noChangeArrowheads="1"/>
          </p:cNvSpPr>
          <p:nvPr/>
        </p:nvSpPr>
        <p:spPr bwMode="auto">
          <a:xfrm>
            <a:off x="6916739" y="2925764"/>
            <a:ext cx="23034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altLang="en-US" i="1">
                <a:solidFill>
                  <a:srgbClr val="0000FF"/>
                </a:solidFill>
                <a:sym typeface="Symbol" pitchFamily="18" charset="2"/>
              </a:rPr>
              <a:t>Shortwave:</a:t>
            </a:r>
            <a:r>
              <a:rPr lang="en-GB" altLang="en-US">
                <a:solidFill>
                  <a:srgbClr val="0000FF"/>
                </a:solidFill>
                <a:sym typeface="Symbol" pitchFamily="18" charset="2"/>
              </a:rPr>
              <a:t> scattering of </a:t>
            </a:r>
            <a:r>
              <a:rPr lang="en-GB" altLang="en-US" u="sng">
                <a:solidFill>
                  <a:srgbClr val="0000FF"/>
                </a:solidFill>
                <a:sym typeface="Symbol" pitchFamily="18" charset="2"/>
              </a:rPr>
              <a:t>direct</a:t>
            </a:r>
            <a:r>
              <a:rPr lang="en-GB" altLang="en-US">
                <a:solidFill>
                  <a:srgbClr val="0000FF"/>
                </a:solidFill>
                <a:sym typeface="Symbol" pitchFamily="18" charset="2"/>
              </a:rPr>
              <a:t> solar beam</a:t>
            </a:r>
            <a:endParaRPr lang="en-US" altLang="en-US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8823327" y="2925764"/>
            <a:ext cx="165576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GB" altLang="en-US" i="1" dirty="0">
                <a:solidFill>
                  <a:srgbClr val="FF0000"/>
                </a:solidFill>
                <a:sym typeface="Symbol" pitchFamily="18" charset="2"/>
              </a:rPr>
              <a:t>Longwave:</a:t>
            </a:r>
            <a:r>
              <a:rPr lang="en-GB" altLang="en-US" dirty="0">
                <a:solidFill>
                  <a:srgbClr val="FF0000"/>
                </a:solidFill>
                <a:sym typeface="Symbol" pitchFamily="18" charset="2"/>
              </a:rPr>
              <a:t> thermal emission</a:t>
            </a:r>
            <a:endParaRPr lang="en-US" altLang="en-US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31" name="Freeform 67"/>
          <p:cNvSpPr>
            <a:spLocks/>
          </p:cNvSpPr>
          <p:nvPr/>
        </p:nvSpPr>
        <p:spPr bwMode="auto">
          <a:xfrm flipV="1">
            <a:off x="7505663" y="1541464"/>
            <a:ext cx="539750" cy="269875"/>
          </a:xfrm>
          <a:custGeom>
            <a:avLst/>
            <a:gdLst>
              <a:gd name="T0" fmla="*/ 0 w 272"/>
              <a:gd name="T1" fmla="*/ 1261 h 136"/>
              <a:gd name="T2" fmla="*/ 424 w 272"/>
              <a:gd name="T3" fmla="*/ 424 h 136"/>
              <a:gd name="T4" fmla="*/ 1261 w 272"/>
              <a:gd name="T5" fmla="*/ 0 h 136"/>
              <a:gd name="T6" fmla="*/ 2117 w 272"/>
              <a:gd name="T7" fmla="*/ 424 h 136"/>
              <a:gd name="T8" fmla="*/ 2531 w 272"/>
              <a:gd name="T9" fmla="*/ 1261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solidFill>
            <a:srgbClr val="EAEAEA"/>
          </a:solidFill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Freeform 68"/>
          <p:cNvSpPr>
            <a:spLocks/>
          </p:cNvSpPr>
          <p:nvPr/>
        </p:nvSpPr>
        <p:spPr bwMode="auto">
          <a:xfrm>
            <a:off x="7640602" y="1419226"/>
            <a:ext cx="269875" cy="122238"/>
          </a:xfrm>
          <a:custGeom>
            <a:avLst/>
            <a:gdLst>
              <a:gd name="T0" fmla="*/ 0 w 272"/>
              <a:gd name="T1" fmla="*/ 1 h 136"/>
              <a:gd name="T2" fmla="*/ 1 w 272"/>
              <a:gd name="T3" fmla="*/ 1 h 136"/>
              <a:gd name="T4" fmla="*/ 1 w 272"/>
              <a:gd name="T5" fmla="*/ 0 h 136"/>
              <a:gd name="T6" fmla="*/ 3 w 272"/>
              <a:gd name="T7" fmla="*/ 1 h 136"/>
              <a:gd name="T8" fmla="*/ 3 w 272"/>
              <a:gd name="T9" fmla="*/ 1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solidFill>
            <a:srgbClr val="EAEAEA"/>
          </a:solidFill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69"/>
          <p:cNvSpPr>
            <a:spLocks noChangeShapeType="1"/>
          </p:cNvSpPr>
          <p:nvPr/>
        </p:nvSpPr>
        <p:spPr bwMode="auto">
          <a:xfrm>
            <a:off x="7505663" y="1541463"/>
            <a:ext cx="5397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Freeform 70"/>
          <p:cNvSpPr>
            <a:spLocks/>
          </p:cNvSpPr>
          <p:nvPr/>
        </p:nvSpPr>
        <p:spPr bwMode="auto">
          <a:xfrm flipV="1">
            <a:off x="8043827" y="2411413"/>
            <a:ext cx="360363" cy="179388"/>
          </a:xfrm>
          <a:custGeom>
            <a:avLst/>
            <a:gdLst>
              <a:gd name="T0" fmla="*/ 0 w 272"/>
              <a:gd name="T1" fmla="*/ 22 h 136"/>
              <a:gd name="T2" fmla="*/ 8 w 272"/>
              <a:gd name="T3" fmla="*/ 7 h 136"/>
              <a:gd name="T4" fmla="*/ 23 w 272"/>
              <a:gd name="T5" fmla="*/ 0 h 136"/>
              <a:gd name="T6" fmla="*/ 37 w 272"/>
              <a:gd name="T7" fmla="*/ 7 h 136"/>
              <a:gd name="T8" fmla="*/ 44 w 272"/>
              <a:gd name="T9" fmla="*/ 22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solidFill>
            <a:srgbClr val="EAEAEA"/>
          </a:solidFill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71"/>
          <p:cNvSpPr>
            <a:spLocks/>
          </p:cNvSpPr>
          <p:nvPr/>
        </p:nvSpPr>
        <p:spPr bwMode="auto">
          <a:xfrm>
            <a:off x="8134313" y="2320926"/>
            <a:ext cx="179388" cy="90488"/>
          </a:xfrm>
          <a:custGeom>
            <a:avLst/>
            <a:gdLst>
              <a:gd name="T0" fmla="*/ 0 w 272"/>
              <a:gd name="T1" fmla="*/ 0 h 136"/>
              <a:gd name="T2" fmla="*/ 0 w 272"/>
              <a:gd name="T3" fmla="*/ 0 h 136"/>
              <a:gd name="T4" fmla="*/ 0 w 272"/>
              <a:gd name="T5" fmla="*/ 0 h 136"/>
              <a:gd name="T6" fmla="*/ 0 w 272"/>
              <a:gd name="T7" fmla="*/ 0 h 136"/>
              <a:gd name="T8" fmla="*/ 0 w 272"/>
              <a:gd name="T9" fmla="*/ 0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solidFill>
            <a:srgbClr val="EAEAEA"/>
          </a:solidFill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72"/>
          <p:cNvSpPr>
            <a:spLocks noChangeShapeType="1"/>
          </p:cNvSpPr>
          <p:nvPr/>
        </p:nvSpPr>
        <p:spPr bwMode="auto">
          <a:xfrm>
            <a:off x="8045414" y="2417763"/>
            <a:ext cx="35877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Freeform 75"/>
          <p:cNvSpPr>
            <a:spLocks/>
          </p:cNvSpPr>
          <p:nvPr/>
        </p:nvSpPr>
        <p:spPr bwMode="auto">
          <a:xfrm>
            <a:off x="8474038" y="2747963"/>
            <a:ext cx="179388" cy="90488"/>
          </a:xfrm>
          <a:custGeom>
            <a:avLst/>
            <a:gdLst>
              <a:gd name="T0" fmla="*/ 0 w 272"/>
              <a:gd name="T1" fmla="*/ 0 h 136"/>
              <a:gd name="T2" fmla="*/ 0 w 272"/>
              <a:gd name="T3" fmla="*/ 0 h 136"/>
              <a:gd name="T4" fmla="*/ 0 w 272"/>
              <a:gd name="T5" fmla="*/ 0 h 136"/>
              <a:gd name="T6" fmla="*/ 0 w 272"/>
              <a:gd name="T7" fmla="*/ 0 h 136"/>
              <a:gd name="T8" fmla="*/ 0 w 272"/>
              <a:gd name="T9" fmla="*/ 0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solidFill>
            <a:srgbClr val="EAEAEA"/>
          </a:solidFill>
          <a:ln w="1905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76"/>
          <p:cNvSpPr>
            <a:spLocks noChangeArrowheads="1"/>
          </p:cNvSpPr>
          <p:nvPr/>
        </p:nvSpPr>
        <p:spPr bwMode="auto">
          <a:xfrm>
            <a:off x="9533833" y="2106613"/>
            <a:ext cx="4333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9" name="Line 77"/>
          <p:cNvSpPr>
            <a:spLocks noChangeShapeType="1"/>
          </p:cNvSpPr>
          <p:nvPr/>
        </p:nvSpPr>
        <p:spPr bwMode="auto">
          <a:xfrm>
            <a:off x="9533833" y="2320926"/>
            <a:ext cx="4333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78"/>
          <p:cNvSpPr>
            <a:spLocks noChangeShapeType="1"/>
          </p:cNvSpPr>
          <p:nvPr/>
        </p:nvSpPr>
        <p:spPr bwMode="auto">
          <a:xfrm>
            <a:off x="9751322" y="2322514"/>
            <a:ext cx="168275" cy="1190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79"/>
          <p:cNvSpPr>
            <a:spLocks noChangeShapeType="1"/>
          </p:cNvSpPr>
          <p:nvPr/>
        </p:nvSpPr>
        <p:spPr bwMode="auto">
          <a:xfrm flipH="1">
            <a:off x="9632259" y="2322513"/>
            <a:ext cx="119063" cy="1666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80"/>
          <p:cNvSpPr>
            <a:spLocks noChangeShapeType="1"/>
          </p:cNvSpPr>
          <p:nvPr/>
        </p:nvSpPr>
        <p:spPr bwMode="auto">
          <a:xfrm flipV="1">
            <a:off x="9751321" y="2190752"/>
            <a:ext cx="153988" cy="131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81"/>
          <p:cNvSpPr>
            <a:spLocks noChangeShapeType="1"/>
          </p:cNvSpPr>
          <p:nvPr/>
        </p:nvSpPr>
        <p:spPr bwMode="auto">
          <a:xfrm flipH="1" flipV="1">
            <a:off x="9614797" y="2170114"/>
            <a:ext cx="136525" cy="1508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82"/>
          <p:cNvSpPr>
            <a:spLocks noChangeArrowheads="1"/>
          </p:cNvSpPr>
          <p:nvPr/>
        </p:nvSpPr>
        <p:spPr bwMode="auto">
          <a:xfrm>
            <a:off x="9541772" y="1339852"/>
            <a:ext cx="360363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5" name="Line 83"/>
          <p:cNvSpPr>
            <a:spLocks noChangeShapeType="1"/>
          </p:cNvSpPr>
          <p:nvPr/>
        </p:nvSpPr>
        <p:spPr bwMode="auto">
          <a:xfrm>
            <a:off x="9535422" y="1527176"/>
            <a:ext cx="3667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84"/>
          <p:cNvSpPr>
            <a:spLocks noChangeShapeType="1"/>
          </p:cNvSpPr>
          <p:nvPr/>
        </p:nvSpPr>
        <p:spPr bwMode="auto">
          <a:xfrm>
            <a:off x="9727508" y="1530352"/>
            <a:ext cx="96838" cy="1254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85"/>
          <p:cNvSpPr>
            <a:spLocks noChangeShapeType="1"/>
          </p:cNvSpPr>
          <p:nvPr/>
        </p:nvSpPr>
        <p:spPr bwMode="auto">
          <a:xfrm flipH="1">
            <a:off x="9598921" y="1530351"/>
            <a:ext cx="115888" cy="103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86"/>
          <p:cNvSpPr>
            <a:spLocks noChangeShapeType="1"/>
          </p:cNvSpPr>
          <p:nvPr/>
        </p:nvSpPr>
        <p:spPr bwMode="auto">
          <a:xfrm flipV="1">
            <a:off x="9727508" y="1385889"/>
            <a:ext cx="96838" cy="130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87"/>
          <p:cNvSpPr>
            <a:spLocks noChangeShapeType="1"/>
          </p:cNvSpPr>
          <p:nvPr/>
        </p:nvSpPr>
        <p:spPr bwMode="auto">
          <a:xfrm flipH="1" flipV="1">
            <a:off x="9598921" y="1385888"/>
            <a:ext cx="115888" cy="1349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94"/>
          <p:cNvSpPr>
            <a:spLocks noChangeShapeType="1"/>
          </p:cNvSpPr>
          <p:nvPr/>
        </p:nvSpPr>
        <p:spPr bwMode="auto">
          <a:xfrm flipV="1">
            <a:off x="9760846" y="2674938"/>
            <a:ext cx="160338" cy="165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95"/>
          <p:cNvSpPr>
            <a:spLocks noChangeShapeType="1"/>
          </p:cNvSpPr>
          <p:nvPr/>
        </p:nvSpPr>
        <p:spPr bwMode="auto">
          <a:xfrm flipH="1" flipV="1">
            <a:off x="9595747" y="2678114"/>
            <a:ext cx="168275" cy="161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Freeform 96"/>
          <p:cNvSpPr>
            <a:spLocks/>
          </p:cNvSpPr>
          <p:nvPr/>
        </p:nvSpPr>
        <p:spPr bwMode="auto">
          <a:xfrm>
            <a:off x="9511608" y="2603502"/>
            <a:ext cx="503238" cy="233363"/>
          </a:xfrm>
          <a:custGeom>
            <a:avLst/>
            <a:gdLst>
              <a:gd name="T0" fmla="*/ 0 w 272"/>
              <a:gd name="T1" fmla="*/ 297 h 136"/>
              <a:gd name="T2" fmla="*/ 212 w 272"/>
              <a:gd name="T3" fmla="*/ 101 h 136"/>
              <a:gd name="T4" fmla="*/ 633 w 272"/>
              <a:gd name="T5" fmla="*/ 0 h 136"/>
              <a:gd name="T6" fmla="*/ 1051 w 272"/>
              <a:gd name="T7" fmla="*/ 101 h 136"/>
              <a:gd name="T8" fmla="*/ 1256 w 272"/>
              <a:gd name="T9" fmla="*/ 29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36"/>
              <a:gd name="T17" fmla="*/ 272 w 272"/>
              <a:gd name="T18" fmla="*/ 136 h 1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36">
                <a:moveTo>
                  <a:pt x="0" y="136"/>
                </a:moveTo>
                <a:cubicBezTo>
                  <a:pt x="11" y="102"/>
                  <a:pt x="23" y="69"/>
                  <a:pt x="46" y="46"/>
                </a:cubicBezTo>
                <a:cubicBezTo>
                  <a:pt x="69" y="23"/>
                  <a:pt x="106" y="0"/>
                  <a:pt x="136" y="0"/>
                </a:cubicBezTo>
                <a:cubicBezTo>
                  <a:pt x="166" y="0"/>
                  <a:pt x="204" y="23"/>
                  <a:pt x="227" y="46"/>
                </a:cubicBezTo>
                <a:cubicBezTo>
                  <a:pt x="250" y="69"/>
                  <a:pt x="261" y="102"/>
                  <a:pt x="272" y="136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97"/>
          <p:cNvSpPr>
            <a:spLocks noChangeShapeType="1"/>
          </p:cNvSpPr>
          <p:nvPr/>
        </p:nvSpPr>
        <p:spPr bwMode="auto">
          <a:xfrm flipH="1">
            <a:off x="8134313" y="2419352"/>
            <a:ext cx="88900" cy="1238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98"/>
          <p:cNvSpPr>
            <a:spLocks noChangeShapeType="1"/>
          </p:cNvSpPr>
          <p:nvPr/>
        </p:nvSpPr>
        <p:spPr bwMode="auto">
          <a:xfrm>
            <a:off x="7772363" y="1547813"/>
            <a:ext cx="19685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99"/>
          <p:cNvSpPr>
            <a:spLocks noChangeShapeType="1"/>
          </p:cNvSpPr>
          <p:nvPr/>
        </p:nvSpPr>
        <p:spPr bwMode="auto">
          <a:xfrm flipH="1">
            <a:off x="7643777" y="1543052"/>
            <a:ext cx="125413" cy="2063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100"/>
          <p:cNvSpPr>
            <a:spLocks noChangeShapeType="1"/>
          </p:cNvSpPr>
          <p:nvPr/>
        </p:nvSpPr>
        <p:spPr bwMode="auto">
          <a:xfrm flipV="1">
            <a:off x="7770777" y="1436689"/>
            <a:ext cx="34925" cy="936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101"/>
          <p:cNvSpPr>
            <a:spLocks noChangeShapeType="1"/>
          </p:cNvSpPr>
          <p:nvPr/>
        </p:nvSpPr>
        <p:spPr bwMode="auto">
          <a:xfrm>
            <a:off x="8226389" y="2413001"/>
            <a:ext cx="112713" cy="114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102"/>
          <p:cNvSpPr>
            <a:spLocks noChangeShapeType="1"/>
          </p:cNvSpPr>
          <p:nvPr/>
        </p:nvSpPr>
        <p:spPr bwMode="auto">
          <a:xfrm flipH="1" flipV="1">
            <a:off x="8223214" y="2328864"/>
            <a:ext cx="3175" cy="8731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103"/>
          <p:cNvSpPr>
            <a:spLocks noChangeShapeType="1"/>
          </p:cNvSpPr>
          <p:nvPr/>
        </p:nvSpPr>
        <p:spPr bwMode="auto">
          <a:xfrm flipV="1">
            <a:off x="8550238" y="2762251"/>
            <a:ext cx="38100" cy="76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2883627" y="4542302"/>
            <a:ext cx="2961486" cy="1695011"/>
            <a:chOff x="1361215" y="4542301"/>
            <a:chExt cx="2961486" cy="1695011"/>
          </a:xfrm>
        </p:grpSpPr>
        <p:sp>
          <p:nvSpPr>
            <p:cNvPr id="61" name="Rectangle 24"/>
            <p:cNvSpPr>
              <a:spLocks noChangeArrowheads="1"/>
            </p:cNvSpPr>
            <p:nvPr/>
          </p:nvSpPr>
          <p:spPr bwMode="auto">
            <a:xfrm>
              <a:off x="1364300" y="4591853"/>
              <a:ext cx="2957629" cy="289399"/>
            </a:xfrm>
            <a:prstGeom prst="rect">
              <a:avLst/>
            </a:prstGeom>
            <a:solidFill>
              <a:srgbClr val="EAEAEA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endParaRPr lang="en-US" altLang="en-US"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60" name="Rectangle 24"/>
            <p:cNvSpPr>
              <a:spLocks noChangeArrowheads="1"/>
            </p:cNvSpPr>
            <p:nvPr/>
          </p:nvSpPr>
          <p:spPr bwMode="auto">
            <a:xfrm>
              <a:off x="1364301" y="5759334"/>
              <a:ext cx="2957629" cy="289399"/>
            </a:xfrm>
            <a:prstGeom prst="rect">
              <a:avLst/>
            </a:prstGeom>
            <a:solidFill>
              <a:srgbClr val="EAEAEA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endParaRPr lang="en-US" altLang="en-US"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5" name="Rectangle 24"/>
            <p:cNvSpPr>
              <a:spLocks noChangeArrowheads="1"/>
            </p:cNvSpPr>
            <p:nvPr/>
          </p:nvSpPr>
          <p:spPr bwMode="auto">
            <a:xfrm>
              <a:off x="1364302" y="4890882"/>
              <a:ext cx="2957629" cy="863600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endParaRPr lang="en-US" altLang="en-US"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7" name="Rectangle 55"/>
            <p:cNvSpPr>
              <a:spLocks noChangeArrowheads="1"/>
            </p:cNvSpPr>
            <p:nvPr/>
          </p:nvSpPr>
          <p:spPr bwMode="auto">
            <a:xfrm>
              <a:off x="1362569" y="5119958"/>
              <a:ext cx="1179512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GB" altLang="en-US" b="1" dirty="0"/>
                <a:t>Layer </a:t>
              </a:r>
              <a:r>
                <a:rPr lang="en-GB" altLang="en-US" b="1" i="1" dirty="0" err="1"/>
                <a:t>i</a:t>
              </a:r>
              <a:endParaRPr lang="en-US" altLang="en-US" b="1" i="1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1364302" y="4591853"/>
              <a:ext cx="1" cy="145688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4322700" y="4591853"/>
              <a:ext cx="1" cy="145688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55"/>
            <p:cNvSpPr>
              <a:spLocks noChangeArrowheads="1"/>
            </p:cNvSpPr>
            <p:nvPr/>
          </p:nvSpPr>
          <p:spPr bwMode="auto">
            <a:xfrm>
              <a:off x="1361215" y="4542301"/>
              <a:ext cx="1179512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GB" altLang="en-US" b="1" dirty="0"/>
                <a:t>Layer </a:t>
              </a:r>
              <a:r>
                <a:rPr lang="en-GB" altLang="en-US" b="1" i="1" dirty="0" err="1"/>
                <a:t>i</a:t>
              </a:r>
              <a:r>
                <a:rPr lang="en-GB" altLang="en-US" b="1" dirty="0"/>
                <a:t>–1 </a:t>
              </a:r>
              <a:endParaRPr lang="en-US" altLang="en-US" b="1" dirty="0"/>
            </a:p>
          </p:txBody>
        </p:sp>
        <p:sp>
          <p:nvSpPr>
            <p:cNvPr id="67" name="Rectangle 55"/>
            <p:cNvSpPr>
              <a:spLocks noChangeArrowheads="1"/>
            </p:cNvSpPr>
            <p:nvPr/>
          </p:nvSpPr>
          <p:spPr bwMode="auto">
            <a:xfrm>
              <a:off x="1362569" y="5721375"/>
              <a:ext cx="1303948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GB" altLang="en-US" b="1" dirty="0"/>
                <a:t>Layer </a:t>
              </a:r>
              <a:r>
                <a:rPr lang="en-GB" altLang="en-US" b="1" i="1" dirty="0"/>
                <a:t>i</a:t>
              </a:r>
              <a:r>
                <a:rPr lang="en-GB" altLang="en-US" b="1" dirty="0"/>
                <a:t>+1 </a:t>
              </a:r>
              <a:endParaRPr lang="en-US" altLang="en-US" b="1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828890" y="4286518"/>
            <a:ext cx="1959059" cy="1473220"/>
            <a:chOff x="2306477" y="4286518"/>
            <a:chExt cx="1959059" cy="1473220"/>
          </a:xfrm>
        </p:grpSpPr>
        <p:sp>
          <p:nvSpPr>
            <p:cNvPr id="14" name="Line 28"/>
            <p:cNvSpPr>
              <a:spLocks noChangeShapeType="1"/>
            </p:cNvSpPr>
            <p:nvPr/>
          </p:nvSpPr>
          <p:spPr bwMode="auto">
            <a:xfrm flipV="1">
              <a:off x="2765690" y="4473350"/>
              <a:ext cx="448574" cy="77689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2765690" y="5250241"/>
              <a:ext cx="233188" cy="504241"/>
            </a:xfrm>
            <a:prstGeom prst="line">
              <a:avLst/>
            </a:prstGeom>
            <a:noFill/>
            <a:ln w="28575">
              <a:solidFill>
                <a:srgbClr val="3399FF"/>
              </a:solidFill>
              <a:prstDash val="solid"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auto">
            <a:xfrm>
              <a:off x="2306477" y="4286518"/>
              <a:ext cx="459187" cy="96372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V="1">
              <a:off x="2988399" y="4473343"/>
              <a:ext cx="755175" cy="1261879"/>
            </a:xfrm>
            <a:prstGeom prst="line">
              <a:avLst/>
            </a:prstGeom>
            <a:noFill/>
            <a:ln w="28575">
              <a:solidFill>
                <a:srgbClr val="3399FF"/>
              </a:solidFill>
              <a:prstDash val="solid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>
              <a:off x="3277173" y="5240611"/>
              <a:ext cx="233188" cy="50424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prstDash val="solid"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 flipV="1">
              <a:off x="3510361" y="4497859"/>
              <a:ext cx="755175" cy="1261879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prstDash val="solid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" name="Rectangle 55"/>
          <p:cNvSpPr>
            <a:spLocks noChangeArrowheads="1"/>
          </p:cNvSpPr>
          <p:nvPr/>
        </p:nvSpPr>
        <p:spPr bwMode="auto">
          <a:xfrm>
            <a:off x="8119063" y="767084"/>
            <a:ext cx="2081066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altLang="en-US" b="1" dirty="0"/>
              <a:t>Origin of sources</a:t>
            </a:r>
            <a:endParaRPr lang="en-US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392921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051690" y="5827092"/>
            <a:ext cx="3673606" cy="9353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24" y="292888"/>
            <a:ext cx="7524159" cy="369332"/>
          </a:xfrm>
        </p:spPr>
        <p:txBody>
          <a:bodyPr/>
          <a:lstStyle/>
          <a:p>
            <a:r>
              <a:rPr lang="en-GB" dirty="0" smtClean="0"/>
              <a:t>The SPARTACUS method applied to vegetation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332623" y="831863"/>
            <a:ext cx="6702195" cy="5283084"/>
          </a:xfrm>
        </p:spPr>
        <p:txBody>
          <a:bodyPr/>
          <a:lstStyle/>
          <a:p>
            <a:r>
              <a:rPr lang="en-GB" dirty="0" smtClean="0"/>
              <a:t>Idea: apply the two stream equations in each of three regions, with new terms representing horizontal exchange of radiation between regions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Define </a:t>
            </a:r>
            <a:r>
              <a:rPr lang="en-GB" b="1" dirty="0" smtClean="0"/>
              <a:t>u</a:t>
            </a:r>
            <a:r>
              <a:rPr lang="en-GB" dirty="0" smtClean="0"/>
              <a:t> = diffuse up, </a:t>
            </a:r>
            <a:r>
              <a:rPr lang="en-GB" b="1" dirty="0" smtClean="0"/>
              <a:t>v</a:t>
            </a:r>
            <a:r>
              <a:rPr lang="en-GB" dirty="0" smtClean="0"/>
              <a:t> = diffuse down, </a:t>
            </a:r>
            <a:r>
              <a:rPr lang="en-GB" b="1" dirty="0" smtClean="0"/>
              <a:t>s</a:t>
            </a:r>
            <a:r>
              <a:rPr lang="en-GB" dirty="0" smtClean="0"/>
              <a:t> = direct down: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" r="136" b="1849"/>
          <a:stretch/>
        </p:blipFill>
        <p:spPr>
          <a:xfrm>
            <a:off x="2051691" y="1821498"/>
            <a:ext cx="8082269" cy="243559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42" y="5354777"/>
            <a:ext cx="1371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132928" y="5437293"/>
            <a:ext cx="5759538" cy="1104900"/>
            <a:chOff x="2576960" y="4903654"/>
            <a:chExt cx="5759538" cy="11049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2373" y="4903654"/>
              <a:ext cx="2524125" cy="110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2699792" y="5517232"/>
              <a:ext cx="2808312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576960" y="5082866"/>
              <a:ext cx="2806346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Two </a:t>
              </a:r>
              <a:r>
                <a:rPr lang="en-GB" dirty="0" smtClean="0">
                  <a:solidFill>
                    <a:schemeClr val="accent1"/>
                  </a:solidFill>
                  <a:latin typeface="Arial Narrow" panose="020B0606020202030204" pitchFamily="34" charset="0"/>
                </a:rPr>
                <a:t>diffuse streams, one direct</a:t>
              </a:r>
            </a:p>
            <a:p>
              <a:pPr algn="ctr"/>
              <a:r>
                <a:rPr lang="en-GB" dirty="0" smtClean="0">
                  <a:solidFill>
                    <a:schemeClr val="accent1"/>
                  </a:solidFill>
                  <a:latin typeface="Arial Narrow" panose="020B0606020202030204" pitchFamily="34" charset="0"/>
                </a:rPr>
                <a:t> </a:t>
              </a:r>
              <a:r>
                <a:rPr lang="en-GB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become </a:t>
              </a:r>
              <a:r>
                <a:rPr lang="en-GB" i="1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nine</a:t>
              </a:r>
            </a:p>
          </p:txBody>
        </p:sp>
      </p:grpSp>
      <p:sp>
        <p:nvSpPr>
          <p:cNvPr id="8" name="Down Arrow 7"/>
          <p:cNvSpPr/>
          <p:nvPr/>
        </p:nvSpPr>
        <p:spPr>
          <a:xfrm rot="10800000">
            <a:off x="6908143" y="2767226"/>
            <a:ext cx="327171" cy="704676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 rot="10800000">
            <a:off x="7951566" y="2767227"/>
            <a:ext cx="327171" cy="70467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887170" y="343070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rgbClr val="FF0000"/>
                </a:solidFill>
              </a:rPr>
              <a:t>u</a:t>
            </a:r>
            <a:r>
              <a:rPr lang="en-GB" i="1" baseline="30000" dirty="0" err="1">
                <a:solidFill>
                  <a:srgbClr val="FF0000"/>
                </a:solidFill>
              </a:rPr>
              <a:t>a</a:t>
            </a:r>
            <a:endParaRPr lang="en-GB" i="1" baseline="30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1567" y="3448192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rgbClr val="FF0000"/>
                </a:solidFill>
              </a:rPr>
              <a:t>u</a:t>
            </a:r>
            <a:r>
              <a:rPr lang="en-GB" i="1" baseline="30000" dirty="0" err="1">
                <a:solidFill>
                  <a:srgbClr val="FF0000"/>
                </a:solidFill>
              </a:rPr>
              <a:t>b</a:t>
            </a:r>
            <a:endParaRPr lang="en-GB" i="1" baseline="30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516246" y="3008629"/>
            <a:ext cx="446626" cy="381953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74634" y="28877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f</a:t>
            </a:r>
            <a:r>
              <a:rPr lang="en-GB" i="1" baseline="30000" dirty="0">
                <a:solidFill>
                  <a:srgbClr val="FF0000"/>
                </a:solidFill>
              </a:rPr>
              <a:t>ab</a:t>
            </a: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9444249" y="292888"/>
            <a:ext cx="25794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dirty="0" smtClean="0">
                <a:solidFill>
                  <a:srgbClr val="FF0000"/>
                </a:solidFill>
                <a:latin typeface="Arial Narrow" pitchFamily="34" charset="0"/>
              </a:rPr>
              <a:t>SPARTACUS = Speedy Algorithm for </a:t>
            </a:r>
            <a:r>
              <a:rPr lang="en-GB" altLang="en-US" sz="1800" dirty="0" err="1" smtClean="0">
                <a:solidFill>
                  <a:srgbClr val="FF0000"/>
                </a:solidFill>
                <a:latin typeface="Arial Narrow" pitchFamily="34" charset="0"/>
              </a:rPr>
              <a:t>Radiative</a:t>
            </a:r>
            <a:r>
              <a:rPr lang="en-GB" altLang="en-US" sz="1800" dirty="0" smtClean="0">
                <a:solidFill>
                  <a:srgbClr val="FF0000"/>
                </a:solidFill>
                <a:latin typeface="Arial Narrow" pitchFamily="34" charset="0"/>
              </a:rPr>
              <a:t> Transfer through Cloud Sides (Hogan et al. 2016)</a:t>
            </a:r>
            <a:endParaRPr lang="en-GB" altLang="en-US" sz="18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1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965" y="360000"/>
            <a:ext cx="8298293" cy="369332"/>
          </a:xfrm>
        </p:spPr>
        <p:txBody>
          <a:bodyPr/>
          <a:lstStyle/>
          <a:p>
            <a:r>
              <a:rPr lang="en-GB" dirty="0"/>
              <a:t>How do we </a:t>
            </a:r>
            <a:r>
              <a:rPr lang="en-GB" dirty="0" smtClean="0"/>
              <a:t>relate exchange matrix </a:t>
            </a:r>
            <a:r>
              <a:rPr lang="en-GB" dirty="0"/>
              <a:t>to </a:t>
            </a:r>
            <a:r>
              <a:rPr lang="en-GB" dirty="0" smtClean="0"/>
              <a:t>vegetation properties?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61" y="933629"/>
            <a:ext cx="30861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308" y="2492896"/>
            <a:ext cx="4331474" cy="17830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332623" y="936000"/>
            <a:ext cx="8241510" cy="4986000"/>
          </a:xfrm>
        </p:spPr>
        <p:txBody>
          <a:bodyPr/>
          <a:lstStyle/>
          <a:p>
            <a:r>
              <a:rPr lang="en-GB" dirty="0" smtClean="0"/>
              <a:t>Write as: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Rate of change of diffuse radiation along its path is sum of old and new terms: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From geometry arguments, rate of exchange between regions </a:t>
            </a:r>
            <a:r>
              <a:rPr lang="en-GB" i="1" dirty="0" smtClean="0"/>
              <a:t>a</a:t>
            </a:r>
            <a:r>
              <a:rPr lang="en-GB" dirty="0" smtClean="0"/>
              <a:t> and </a:t>
            </a:r>
            <a:r>
              <a:rPr lang="en-GB" i="1" dirty="0" smtClean="0"/>
              <a:t>b</a:t>
            </a:r>
            <a:r>
              <a:rPr lang="en-GB" dirty="0" smtClean="0"/>
              <a:t> is: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5158309" y="1259899"/>
            <a:ext cx="457217" cy="409688"/>
          </a:xfrm>
          <a:prstGeom prst="ellipse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>
            <a:off x="5386917" y="1669588"/>
            <a:ext cx="0" cy="103933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429284" y="3600502"/>
            <a:ext cx="457217" cy="409688"/>
          </a:xfrm>
          <a:prstGeom prst="ellipse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>
            <a:stCxn id="14" idx="4"/>
          </p:cNvCxnSpPr>
          <p:nvPr/>
        </p:nvCxnSpPr>
        <p:spPr>
          <a:xfrm flipH="1">
            <a:off x="6657892" y="4010190"/>
            <a:ext cx="1" cy="93097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6231792" y="5107056"/>
            <a:ext cx="1915461" cy="1081118"/>
            <a:chOff x="4709379" y="5107056"/>
            <a:chExt cx="1915461" cy="1081118"/>
          </a:xfrm>
        </p:grpSpPr>
        <p:sp>
          <p:nvSpPr>
            <p:cNvPr id="19" name="Oval 18"/>
            <p:cNvSpPr/>
            <p:nvPr/>
          </p:nvSpPr>
          <p:spPr>
            <a:xfrm>
              <a:off x="5510524" y="5107056"/>
              <a:ext cx="312948" cy="299136"/>
            </a:xfrm>
            <a:prstGeom prst="ellipse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Arrow Connector 20"/>
            <p:cNvCxnSpPr>
              <a:stCxn id="19" idx="4"/>
            </p:cNvCxnSpPr>
            <p:nvPr/>
          </p:nvCxnSpPr>
          <p:spPr>
            <a:xfrm>
              <a:off x="5666998" y="5406192"/>
              <a:ext cx="0" cy="426602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709379" y="5818842"/>
              <a:ext cx="1915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Tree crown diameter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23544" y="4779768"/>
            <a:ext cx="2562183" cy="369332"/>
            <a:chOff x="5701131" y="4779768"/>
            <a:chExt cx="2562183" cy="369332"/>
          </a:xfrm>
        </p:grpSpPr>
        <p:sp>
          <p:nvSpPr>
            <p:cNvPr id="20" name="Oval 19"/>
            <p:cNvSpPr/>
            <p:nvPr/>
          </p:nvSpPr>
          <p:spPr>
            <a:xfrm>
              <a:off x="5701131" y="4813986"/>
              <a:ext cx="312948" cy="299136"/>
            </a:xfrm>
            <a:prstGeom prst="ellipse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Arrow Connector 24"/>
            <p:cNvCxnSpPr>
              <a:stCxn id="20" idx="6"/>
            </p:cNvCxnSpPr>
            <p:nvPr/>
          </p:nvCxnSpPr>
          <p:spPr>
            <a:xfrm>
              <a:off x="6014079" y="4963554"/>
              <a:ext cx="375044" cy="0"/>
            </a:xfrm>
            <a:prstGeom prst="straightConnector1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357471" y="4779768"/>
              <a:ext cx="1905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Tree fractional cover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617490" y="6240324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Hogan, </a:t>
            </a:r>
            <a:r>
              <a:rPr lang="en-GB" dirty="0" err="1">
                <a:solidFill>
                  <a:srgbClr val="00B050"/>
                </a:solidFill>
                <a:latin typeface="Arial Narrow" panose="020B0606020202030204" pitchFamily="34" charset="0"/>
              </a:rPr>
              <a:t>Quaife</a:t>
            </a:r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 and </a:t>
            </a:r>
            <a:r>
              <a:rPr lang="en-GB" dirty="0" err="1">
                <a:solidFill>
                  <a:srgbClr val="00B050"/>
                </a:solidFill>
                <a:latin typeface="Arial Narrow" panose="020B0606020202030204" pitchFamily="34" charset="0"/>
              </a:rPr>
              <a:t>Braghiere</a:t>
            </a:r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 (GMDD 2017)</a:t>
            </a:r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1961025" y="4854759"/>
            <a:ext cx="3433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  <a:latin typeface="Arial Narrow" pitchFamily="34" charset="0"/>
              </a:rPr>
              <a:t>Assumptions: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GB" altLang="en-US" sz="1800" dirty="0">
                <a:solidFill>
                  <a:srgbClr val="FF0000"/>
                </a:solidFill>
                <a:latin typeface="Arial Narrow" pitchFamily="34" charset="0"/>
              </a:rPr>
              <a:t>Rate of exchange proportional to length of interface between regions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GB" altLang="en-US" sz="1800" dirty="0">
                <a:solidFill>
                  <a:srgbClr val="FF0000"/>
                </a:solidFill>
                <a:latin typeface="Arial Narrow" pitchFamily="34" charset="0"/>
              </a:rPr>
              <a:t>Trees are randomly separated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8935" y="4829643"/>
            <a:ext cx="1139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583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Exact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332624" y="936000"/>
            <a:ext cx="4553877" cy="4986000"/>
          </a:xfrm>
        </p:spPr>
        <p:txBody>
          <a:bodyPr/>
          <a:lstStyle/>
          <a:p>
            <a:r>
              <a:rPr lang="en-GB" dirty="0" smtClean="0"/>
              <a:t>Solution to coupled ODEs in a single layer: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Manipulate matrix exponential to get reflectance and transmission </a:t>
            </a:r>
            <a:r>
              <a:rPr lang="en-GB" i="1" dirty="0" smtClean="0"/>
              <a:t>matrices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Use matrix version of Adding Method to obtain flux profile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18" y="1412776"/>
            <a:ext cx="35909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944" y="3672386"/>
            <a:ext cx="2952328" cy="1124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1612" r="136" b="1849"/>
          <a:stretch/>
        </p:blipFill>
        <p:spPr>
          <a:xfrm>
            <a:off x="6814492" y="2996952"/>
            <a:ext cx="3720780" cy="2320592"/>
          </a:xfrm>
          <a:prstGeom prst="rect">
            <a:avLst/>
          </a:prstGeom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350229" y="1382254"/>
            <a:ext cx="42484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>
                <a:solidFill>
                  <a:srgbClr val="FF0000"/>
                </a:solidFill>
                <a:latin typeface="Arial Narrow" pitchFamily="34" charset="0"/>
              </a:rPr>
              <a:t>Matrix exponential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GB" altLang="en-US" sz="1800" dirty="0">
                <a:solidFill>
                  <a:srgbClr val="FF0000"/>
                </a:solidFill>
                <a:latin typeface="Arial Narrow" pitchFamily="34" charset="0"/>
              </a:rPr>
              <a:t>Waterman (1981), </a:t>
            </a:r>
            <a:r>
              <a:rPr lang="en-GB" altLang="en-US" sz="1800" dirty="0" err="1">
                <a:solidFill>
                  <a:srgbClr val="FF0000"/>
                </a:solidFill>
                <a:latin typeface="Arial Narrow" pitchFamily="34" charset="0"/>
              </a:rPr>
              <a:t>Flatau</a:t>
            </a:r>
            <a:r>
              <a:rPr lang="en-GB" altLang="en-US" sz="1800" dirty="0">
                <a:solidFill>
                  <a:srgbClr val="FF0000"/>
                </a:solidFill>
                <a:latin typeface="Arial Narrow" pitchFamily="34" charset="0"/>
              </a:rPr>
              <a:t> &amp; Stephens (1998)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GB" altLang="en-US" sz="1800" dirty="0">
                <a:solidFill>
                  <a:srgbClr val="FF0000"/>
                </a:solidFill>
                <a:latin typeface="Arial Narrow" pitchFamily="34" charset="0"/>
              </a:rPr>
              <a:t>Can compute using </a:t>
            </a:r>
            <a:r>
              <a:rPr lang="en-GB" altLang="en-US" sz="1800" dirty="0" err="1">
                <a:solidFill>
                  <a:srgbClr val="FF0000"/>
                </a:solidFill>
                <a:latin typeface="Arial Narrow" pitchFamily="34" charset="0"/>
              </a:rPr>
              <a:t>Padé</a:t>
            </a:r>
            <a:r>
              <a:rPr lang="en-GB" altLang="en-US" sz="1800" dirty="0">
                <a:solidFill>
                  <a:srgbClr val="FF0000"/>
                </a:solidFill>
                <a:latin typeface="Arial Narrow" pitchFamily="34" charset="0"/>
              </a:rPr>
              <a:t> approximant plus scaling &amp; squaring method (Higham 2005)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6540" y="2132856"/>
            <a:ext cx="936104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375690" y="3655608"/>
            <a:ext cx="574072" cy="496942"/>
          </a:xfrm>
          <a:prstGeom prst="ellipse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3" idx="6"/>
          </p:cNvCxnSpPr>
          <p:nvPr/>
        </p:nvCxnSpPr>
        <p:spPr>
          <a:xfrm flipV="1">
            <a:off x="3949763" y="3548543"/>
            <a:ext cx="2983549" cy="35553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17490" y="6240324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Hogan, </a:t>
            </a:r>
            <a:r>
              <a:rPr lang="en-GB" dirty="0" err="1">
                <a:solidFill>
                  <a:srgbClr val="00B050"/>
                </a:solidFill>
                <a:latin typeface="Arial Narrow" panose="020B0606020202030204" pitchFamily="34" charset="0"/>
              </a:rPr>
              <a:t>Quaife</a:t>
            </a:r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 and </a:t>
            </a:r>
            <a:r>
              <a:rPr lang="en-GB" dirty="0" err="1">
                <a:solidFill>
                  <a:srgbClr val="00B050"/>
                </a:solidFill>
                <a:latin typeface="Arial Narrow" panose="020B0606020202030204" pitchFamily="34" charset="0"/>
              </a:rPr>
              <a:t>Braghiere</a:t>
            </a:r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 (GMDD 2017)</a:t>
            </a:r>
          </a:p>
        </p:txBody>
      </p:sp>
    </p:spTree>
    <p:extLst>
      <p:ext uri="{BB962C8B-B14F-4D97-AF65-F5344CB8AC3E}">
        <p14:creationId xmlns:p14="http://schemas.microsoft.com/office/powerpoint/2010/main" val="36281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Evaluation: </a:t>
            </a:r>
            <a:r>
              <a:rPr lang="en-GB" dirty="0" smtClean="0"/>
              <a:t>RAMI4PILPS (</a:t>
            </a:r>
            <a:r>
              <a:rPr lang="en-GB" dirty="0" err="1" smtClean="0"/>
              <a:t>Widlowski</a:t>
            </a:r>
            <a:r>
              <a:rPr lang="en-GB" dirty="0" smtClean="0"/>
              <a:t> et al. 2011)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332624" y="1124744"/>
            <a:ext cx="7524159" cy="4797256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Open forest canopy: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Shrublands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59" y="917365"/>
            <a:ext cx="2286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73" y="2708920"/>
            <a:ext cx="2286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7"/>
          <a:stretch/>
        </p:blipFill>
        <p:spPr>
          <a:xfrm>
            <a:off x="7727428" y="2708920"/>
            <a:ext cx="2399433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13" y="917365"/>
            <a:ext cx="2387466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601" y="4619175"/>
            <a:ext cx="6157647" cy="1554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94253" y="1386978"/>
            <a:ext cx="521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MS Reference Sans Serif" panose="020B0604030504040204" pitchFamily="34" charset="0"/>
              </a:rPr>
              <a:t>≈</a:t>
            </a:r>
            <a:endParaRPr lang="en-GB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101867" y="3047654"/>
            <a:ext cx="521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MS Reference Sans Serif" panose="020B0604030504040204" pitchFamily="34" charset="0"/>
              </a:rPr>
              <a:t>≈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127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020" y="179348"/>
            <a:ext cx="9071798" cy="369332"/>
          </a:xfrm>
        </p:spPr>
        <p:txBody>
          <a:bodyPr/>
          <a:lstStyle/>
          <a:p>
            <a:r>
              <a:rPr lang="en-GB" dirty="0" smtClean="0"/>
              <a:t>Visible, bare soil		  Visible, snow		Near-infrared, bare soil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9876"/>
          <a:stretch/>
        </p:blipFill>
        <p:spPr>
          <a:xfrm>
            <a:off x="2375501" y="575714"/>
            <a:ext cx="2741850" cy="2657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597" y="560778"/>
            <a:ext cx="2764699" cy="2653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50229"/>
          <a:stretch/>
        </p:blipFill>
        <p:spPr>
          <a:xfrm>
            <a:off x="2410665" y="3415828"/>
            <a:ext cx="2764699" cy="2624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137" y="3412440"/>
            <a:ext cx="2810397" cy="2670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49981"/>
          <a:stretch/>
        </p:blipFill>
        <p:spPr>
          <a:xfrm>
            <a:off x="5074473" y="581280"/>
            <a:ext cx="2741850" cy="2651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49394" b="-1"/>
          <a:stretch/>
        </p:blipFill>
        <p:spPr>
          <a:xfrm>
            <a:off x="5158309" y="3393789"/>
            <a:ext cx="2764699" cy="266823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 rot="16200000">
            <a:off x="-1756795" y="1538842"/>
            <a:ext cx="7731463" cy="369332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Shrubland</a:t>
            </a:r>
            <a:r>
              <a:rPr lang="en-GB" dirty="0"/>
              <a:t>		Open forest canopy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b="2657"/>
          <a:stretch/>
        </p:blipFill>
        <p:spPr>
          <a:xfrm>
            <a:off x="3842075" y="6081999"/>
            <a:ext cx="2169107" cy="6685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705E808-BA14-424E-A299-D5E20213D7CD}"/>
              </a:ext>
            </a:extLst>
          </p:cNvPr>
          <p:cNvGrpSpPr/>
          <p:nvPr/>
        </p:nvGrpSpPr>
        <p:grpSpPr>
          <a:xfrm>
            <a:off x="5549128" y="1202079"/>
            <a:ext cx="3661226" cy="1054562"/>
            <a:chOff x="7270675" y="4089736"/>
            <a:chExt cx="4880363" cy="1405715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755003C5-772D-4F66-ADBE-FBA659F6A337}"/>
                </a:ext>
              </a:extLst>
            </p:cNvPr>
            <p:cNvSpPr/>
            <p:nvPr/>
          </p:nvSpPr>
          <p:spPr>
            <a:xfrm>
              <a:off x="7270675" y="5283035"/>
              <a:ext cx="2851513" cy="212416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F9BC079-4913-48DC-A782-691D02C01A78}"/>
                </a:ext>
              </a:extLst>
            </p:cNvPr>
            <p:cNvSpPr/>
            <p:nvPr/>
          </p:nvSpPr>
          <p:spPr>
            <a:xfrm>
              <a:off x="9312379" y="4089736"/>
              <a:ext cx="2838659" cy="95385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350" b="1" dirty="0">
                  <a:solidFill>
                    <a:schemeClr val="accent6"/>
                  </a:solidFill>
                  <a:latin typeface="+mj-lt"/>
                  <a:cs typeface="MV Boli" panose="02000500030200090000" pitchFamily="2" charset="0"/>
                </a:rPr>
                <a:t>Reflectance of forests over snow in current IFS (Dutra et al. 2010)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244015" y="6222998"/>
            <a:ext cx="437651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Monte Carlo calculations from Jean-Luc </a:t>
            </a:r>
            <a:r>
              <a:rPr lang="en-GB" dirty="0" err="1">
                <a:solidFill>
                  <a:srgbClr val="00B050"/>
                </a:solidFill>
                <a:latin typeface="Arial Narrow" panose="020B0606020202030204" pitchFamily="34" charset="0"/>
              </a:rPr>
              <a:t>Widlowski</a:t>
            </a:r>
            <a:endParaRPr lang="en-GB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09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Comparison to “traditional” two-stream scheme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332624" y="4282808"/>
            <a:ext cx="7524159" cy="1556896"/>
          </a:xfrm>
        </p:spPr>
        <p:txBody>
          <a:bodyPr/>
          <a:lstStyle/>
          <a:p>
            <a:r>
              <a:rPr lang="en-GB" dirty="0" smtClean="0"/>
              <a:t>1-region: homogenize forest horizontally, Sellers (1985) as in JULES</a:t>
            </a:r>
          </a:p>
          <a:p>
            <a:pPr lvl="1"/>
            <a:r>
              <a:rPr lang="en-GB" dirty="0" smtClean="0"/>
              <a:t>Significantly less reflective; photosynthesis rate too high</a:t>
            </a:r>
          </a:p>
          <a:p>
            <a:r>
              <a:rPr lang="en-GB" dirty="0" smtClean="0"/>
              <a:t>2-region: homogenize trees</a:t>
            </a:r>
          </a:p>
          <a:p>
            <a:pPr lvl="1"/>
            <a:r>
              <a:rPr lang="en-GB" dirty="0" smtClean="0"/>
              <a:t>Passable approximation, especially when leaf-area index poorly known </a:t>
            </a:r>
          </a:p>
          <a:p>
            <a:r>
              <a:rPr lang="en-GB" dirty="0"/>
              <a:t>Tree height and forest cover now available globally from satellite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2" y="898432"/>
            <a:ext cx="8820472" cy="3212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7490" y="6240324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Hogan, </a:t>
            </a:r>
            <a:r>
              <a:rPr lang="en-GB" dirty="0" err="1">
                <a:solidFill>
                  <a:srgbClr val="00B050"/>
                </a:solidFill>
                <a:latin typeface="Arial Narrow" panose="020B0606020202030204" pitchFamily="34" charset="0"/>
              </a:rPr>
              <a:t>Quaife</a:t>
            </a:r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 and </a:t>
            </a:r>
            <a:r>
              <a:rPr lang="en-GB" dirty="0" err="1">
                <a:solidFill>
                  <a:srgbClr val="00B050"/>
                </a:solidFill>
                <a:latin typeface="Arial Narrow" panose="020B0606020202030204" pitchFamily="34" charset="0"/>
              </a:rPr>
              <a:t>Braghiere</a:t>
            </a:r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 (GMDD 2017)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5873" y="93315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(soil)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02616" y="93315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(snow)</a:t>
            </a:r>
          </a:p>
        </p:txBody>
      </p:sp>
    </p:spTree>
    <p:extLst>
      <p:ext uri="{BB962C8B-B14F-4D97-AF65-F5344CB8AC3E}">
        <p14:creationId xmlns:p14="http://schemas.microsoft.com/office/powerpoint/2010/main" val="26560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99391"/>
            <a:ext cx="12188826" cy="5902552"/>
          </a:xfrm>
          <a:prstGeom prst="rect">
            <a:avLst/>
          </a:prstGeom>
          <a:gradFill>
            <a:gsLst>
              <a:gs pos="0">
                <a:srgbClr val="F3CEC3"/>
              </a:gs>
              <a:gs pos="37000">
                <a:srgbClr val="33CCFF"/>
              </a:gs>
              <a:gs pos="100000">
                <a:srgbClr val="000099"/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-85725" y="5763195"/>
            <a:ext cx="5229522" cy="1168704"/>
          </a:xfrm>
          <a:prstGeom prst="rect">
            <a:avLst/>
          </a:prstGeom>
          <a:gradFill>
            <a:gsLst>
              <a:gs pos="52000">
                <a:srgbClr val="000099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3"/>
          <a:stretch/>
        </p:blipFill>
        <p:spPr>
          <a:xfrm>
            <a:off x="8097871" y="4384170"/>
            <a:ext cx="4090954" cy="2065896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0" b="2751"/>
          <a:stretch/>
        </p:blipFill>
        <p:spPr>
          <a:xfrm>
            <a:off x="5580459" y="5143122"/>
            <a:ext cx="2000269" cy="64019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480" y="309160"/>
            <a:ext cx="7049965" cy="369332"/>
          </a:xfrm>
        </p:spPr>
        <p:txBody>
          <a:bodyPr/>
          <a:lstStyle/>
          <a:p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 “Grand Challenges” for radiation in NWP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029600" y="6996490"/>
            <a:ext cx="2159224" cy="216000"/>
          </a:xfrm>
        </p:spPr>
        <p:txBody>
          <a:bodyPr/>
          <a:lstStyle/>
          <a:p>
            <a:fld id="{6B3B0B0F-E794-1244-9699-107C60B9C23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2372" y="6996490"/>
            <a:ext cx="4053639" cy="230657"/>
          </a:xfrm>
        </p:spPr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quarter" idx="14"/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74" y="5225202"/>
            <a:ext cx="1239829" cy="582720"/>
          </a:xfr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2885339" y="5272107"/>
            <a:ext cx="507437" cy="499675"/>
          </a:xfrm>
          <a:prstGeom prst="rect">
            <a:avLst/>
          </a:prstGeom>
        </p:spPr>
      </p:pic>
      <p:sp>
        <p:nvSpPr>
          <p:cNvPr id="7" name="Trapezoid 6"/>
          <p:cNvSpPr/>
          <p:nvPr/>
        </p:nvSpPr>
        <p:spPr>
          <a:xfrm>
            <a:off x="341480" y="5762433"/>
            <a:ext cx="13879345" cy="1450058"/>
          </a:xfrm>
          <a:prstGeom prst="trapezoid">
            <a:avLst>
              <a:gd name="adj" fmla="val 132031"/>
            </a:avLst>
          </a:prstGeom>
          <a:gradFill>
            <a:gsLst>
              <a:gs pos="51000">
                <a:srgbClr val="6B9039"/>
              </a:gs>
              <a:gs pos="0">
                <a:schemeClr val="accent3">
                  <a:lumMod val="50000"/>
                </a:schemeClr>
              </a:gs>
              <a:gs pos="100000">
                <a:srgbClr val="92D050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72" y="2881089"/>
            <a:ext cx="4935062" cy="21901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717" y="2612697"/>
            <a:ext cx="1665154" cy="5147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none" lIns="180000" tIns="72000" rIns="180000" bIns="72000" rtlCol="0">
            <a:spAutoFit/>
          </a:bodyPr>
          <a:lstStyle/>
          <a:p>
            <a:r>
              <a:rPr lang="en-GB" sz="2400" dirty="0"/>
              <a:t>2: Clouds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11899" y="6213137"/>
            <a:ext cx="1766144" cy="5147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none" lIns="180000" tIns="72000" rIns="180000" bIns="72000" rtlCol="0">
            <a:spAutoFit/>
          </a:bodyPr>
          <a:lstStyle/>
          <a:p>
            <a:r>
              <a:rPr lang="en-GB" sz="2400" dirty="0"/>
              <a:t>1: Surface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63140" y="3918642"/>
            <a:ext cx="3531049" cy="5147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none" lIns="180000" tIns="72000" rIns="180000" bIns="72000" rtlCol="0">
            <a:spAutoFit/>
          </a:bodyPr>
          <a:lstStyle/>
          <a:p>
            <a:r>
              <a:rPr lang="en-GB" sz="2400" dirty="0"/>
              <a:t>3: Clear-sky absorption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9703" y="1153737"/>
            <a:ext cx="3325865" cy="5147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none" lIns="180000" tIns="72000" rIns="180000" bIns="72000" rtlCol="0">
            <a:spAutoFit/>
          </a:bodyPr>
          <a:lstStyle/>
          <a:p>
            <a:r>
              <a:rPr lang="en-GB" sz="2400" dirty="0"/>
              <a:t>4: Middle atmosphere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386" y="109560"/>
            <a:ext cx="3591438" cy="2287297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36" name="TextBox 35"/>
          <p:cNvSpPr txBox="1"/>
          <p:nvPr/>
        </p:nvSpPr>
        <p:spPr>
          <a:xfrm>
            <a:off x="7141900" y="1792773"/>
            <a:ext cx="2017045" cy="514738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1"/>
            </a:solidFill>
          </a:ln>
        </p:spPr>
        <p:txBody>
          <a:bodyPr wrap="none" lIns="180000" tIns="72000" rIns="180000" bIns="72000" rtlCol="0">
            <a:spAutoFit/>
          </a:bodyPr>
          <a:lstStyle/>
          <a:p>
            <a:r>
              <a:rPr lang="en-GB" sz="2400" dirty="0"/>
              <a:t>5: Efficiency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18476" y="5757281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Urban areas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52732" y="5747777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Orography</a:t>
            </a:r>
          </a:p>
        </p:txBody>
      </p:sp>
      <p:sp>
        <p:nvSpPr>
          <p:cNvPr id="30" name="Freeform 29"/>
          <p:cNvSpPr/>
          <p:nvPr/>
        </p:nvSpPr>
        <p:spPr>
          <a:xfrm>
            <a:off x="1629204" y="5757281"/>
            <a:ext cx="2852643" cy="614362"/>
          </a:xfrm>
          <a:custGeom>
            <a:avLst/>
            <a:gdLst>
              <a:gd name="connsiteX0" fmla="*/ 523875 w 2390775"/>
              <a:gd name="connsiteY0" fmla="*/ 0 h 614362"/>
              <a:gd name="connsiteX1" fmla="*/ 2390775 w 2390775"/>
              <a:gd name="connsiteY1" fmla="*/ 0 h 614362"/>
              <a:gd name="connsiteX2" fmla="*/ 2009775 w 2390775"/>
              <a:gd name="connsiteY2" fmla="*/ 323850 h 614362"/>
              <a:gd name="connsiteX3" fmla="*/ 1733550 w 2390775"/>
              <a:gd name="connsiteY3" fmla="*/ 280987 h 614362"/>
              <a:gd name="connsiteX4" fmla="*/ 1319213 w 2390775"/>
              <a:gd name="connsiteY4" fmla="*/ 571500 h 614362"/>
              <a:gd name="connsiteX5" fmla="*/ 995363 w 2390775"/>
              <a:gd name="connsiteY5" fmla="*/ 433387 h 614362"/>
              <a:gd name="connsiteX6" fmla="*/ 314325 w 2390775"/>
              <a:gd name="connsiteY6" fmla="*/ 614362 h 614362"/>
              <a:gd name="connsiteX7" fmla="*/ 0 w 2390775"/>
              <a:gd name="connsiteY7" fmla="*/ 476250 h 61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0775" h="614362">
                <a:moveTo>
                  <a:pt x="523875" y="0"/>
                </a:moveTo>
                <a:lnTo>
                  <a:pt x="2390775" y="0"/>
                </a:lnTo>
                <a:lnTo>
                  <a:pt x="2009775" y="323850"/>
                </a:lnTo>
                <a:lnTo>
                  <a:pt x="1733550" y="280987"/>
                </a:lnTo>
                <a:lnTo>
                  <a:pt x="1319213" y="571500"/>
                </a:lnTo>
                <a:lnTo>
                  <a:pt x="995363" y="433387"/>
                </a:lnTo>
                <a:lnTo>
                  <a:pt x="314325" y="614362"/>
                </a:lnTo>
                <a:lnTo>
                  <a:pt x="0" y="47625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2178305" y="5880863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Snow albedo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9453" y="569619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Forests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19863" y="639369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Coastlines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3736" y="5781212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Sea emissivity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97871" y="4491874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Aerosols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391445" y="3462539"/>
            <a:ext cx="224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Water vapour continuum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81616" y="2937951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Overlap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91265" y="3413135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Sub-grid heterogeneity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2874" y="3733976"/>
            <a:ext cx="103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3D effects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76099" y="3718092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Particle size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02109" y="4122542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Optical properties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617503" y="4321032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Longwave scattering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936374" y="6148005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Land albedo datasets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1925" y="1269818"/>
            <a:ext cx="19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Water vapour biases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61028" y="707896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Solar spectrum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029925" y="1671453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Ozone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141900" y="905101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Code optimization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556011" y="1334026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GPUs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597386" y="2295267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Narrow" panose="020B0606020202030204" pitchFamily="34" charset="0"/>
              </a:rPr>
              <a:t>Spatial/temporal/spectral resolution</a:t>
            </a:r>
          </a:p>
        </p:txBody>
      </p:sp>
    </p:spTree>
    <p:extLst>
      <p:ext uri="{BB962C8B-B14F-4D97-AF65-F5344CB8AC3E}">
        <p14:creationId xmlns:p14="http://schemas.microsoft.com/office/powerpoint/2010/main" val="287250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 animBg="1"/>
      <p:bldP spid="29" grpId="0" animBg="1"/>
      <p:bldP spid="34" grpId="0" animBg="1"/>
      <p:bldP spid="36" grpId="0" animBg="1"/>
      <p:bldP spid="23" grpId="0"/>
      <p:bldP spid="24" grpId="0"/>
      <p:bldP spid="25" grpId="0"/>
      <p:bldP spid="3" grpId="0"/>
      <p:bldP spid="38" grpId="0"/>
      <p:bldP spid="40" grpId="0"/>
      <p:bldP spid="41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24" y="360000"/>
            <a:ext cx="7687837" cy="369332"/>
          </a:xfrm>
        </p:spPr>
        <p:txBody>
          <a:bodyPr/>
          <a:lstStyle/>
          <a:p>
            <a:r>
              <a:rPr lang="en-GB" dirty="0" smtClean="0"/>
              <a:t>Preliminary application of SPARTACUS to urban areas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332623" y="936000"/>
            <a:ext cx="7939506" cy="4986000"/>
          </a:xfrm>
        </p:spPr>
        <p:txBody>
          <a:bodyPr/>
          <a:lstStyle/>
          <a:p>
            <a:r>
              <a:rPr lang="en-GB" dirty="0" smtClean="0"/>
              <a:t>Currently urban areas are forests or cropland in the ECMWF model!</a:t>
            </a:r>
          </a:p>
          <a:p>
            <a:r>
              <a:rPr lang="en-GB" dirty="0" smtClean="0"/>
              <a:t>Development of an “urban tile” shortly to start, including turbulent and radiative exchanges between streets, walls and roofs</a:t>
            </a:r>
          </a:p>
          <a:p>
            <a:r>
              <a:rPr lang="en-GB" dirty="0" smtClean="0"/>
              <a:t>To apply SPARTACUS to cities, only three geometric variables are required: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Analysis of building geometry data: “effective building size” is amazingly constant for London: 14.3±2.6 m so amenable to parameterization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278" y="2485211"/>
            <a:ext cx="8504351" cy="1960953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909204" y="5106547"/>
            <a:ext cx="63672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i="1" dirty="0">
                <a:solidFill>
                  <a:srgbClr val="FF0000"/>
                </a:solidFill>
                <a:latin typeface="Arial Narrow" pitchFamily="34" charset="0"/>
              </a:rPr>
              <a:t>Effective building size: </a:t>
            </a:r>
            <a:r>
              <a:rPr lang="en-GB" altLang="en-US" sz="1800" dirty="0">
                <a:solidFill>
                  <a:srgbClr val="FF0000"/>
                </a:solidFill>
                <a:latin typeface="Arial Narrow" pitchFamily="34" charset="0"/>
              </a:rPr>
              <a:t>diameter of a cylindrical building in an equivalent idealized city composed of identical cylindrical buildings with the same building perimeter and coverage as the actual city: </a:t>
            </a:r>
            <a:r>
              <a:rPr lang="en-GB" altLang="en-US" sz="1800" i="1" dirty="0">
                <a:solidFill>
                  <a:srgbClr val="FF0000"/>
                </a:solidFill>
                <a:latin typeface="Arial Narrow" pitchFamily="34" charset="0"/>
              </a:rPr>
              <a:t>D</a:t>
            </a:r>
            <a:r>
              <a:rPr lang="en-GB" altLang="en-US" sz="1800" dirty="0">
                <a:solidFill>
                  <a:srgbClr val="FF0000"/>
                </a:solidFill>
                <a:latin typeface="Arial Narrow" pitchFamily="34" charset="0"/>
              </a:rPr>
              <a:t> = </a:t>
            </a:r>
            <a:r>
              <a:rPr lang="en-GB" altLang="en-US" sz="1800" dirty="0" smtClean="0">
                <a:solidFill>
                  <a:srgbClr val="FF0000"/>
                </a:solidFill>
                <a:latin typeface="Arial Narrow" pitchFamily="34" charset="0"/>
              </a:rPr>
              <a:t>4</a:t>
            </a:r>
            <a:r>
              <a:rPr lang="en-GB" altLang="en-US" sz="1800" i="1" dirty="0" smtClean="0">
                <a:solidFill>
                  <a:srgbClr val="FF0000"/>
                </a:solidFill>
                <a:latin typeface="Arial Narrow" pitchFamily="34" charset="0"/>
              </a:rPr>
              <a:t>A</a:t>
            </a:r>
            <a:r>
              <a:rPr lang="en-GB" altLang="en-US" sz="1800" baseline="-25000" dirty="0" smtClean="0">
                <a:solidFill>
                  <a:srgbClr val="FF0000"/>
                </a:solidFill>
                <a:latin typeface="Arial Narrow" pitchFamily="34" charset="0"/>
              </a:rPr>
              <a:t>building</a:t>
            </a:r>
            <a:r>
              <a:rPr lang="en-GB" altLang="en-US" sz="1800" dirty="0" smtClean="0">
                <a:solidFill>
                  <a:srgbClr val="FF0000"/>
                </a:solidFill>
                <a:latin typeface="Arial Narrow" pitchFamily="34" charset="0"/>
              </a:rPr>
              <a:t>/</a:t>
            </a:r>
            <a:r>
              <a:rPr lang="en-GB" altLang="en-US" sz="1800" i="1" dirty="0" err="1" smtClean="0">
                <a:solidFill>
                  <a:srgbClr val="FF0000"/>
                </a:solidFill>
                <a:latin typeface="Arial Narrow" pitchFamily="34" charset="0"/>
              </a:rPr>
              <a:t>P</a:t>
            </a:r>
            <a:r>
              <a:rPr lang="en-GB" altLang="en-US" sz="1800" baseline="-25000" dirty="0" err="1" smtClean="0">
                <a:solidFill>
                  <a:srgbClr val="FF0000"/>
                </a:solidFill>
                <a:latin typeface="Arial Narrow" pitchFamily="34" charset="0"/>
              </a:rPr>
              <a:t>building</a:t>
            </a:r>
            <a:endParaRPr lang="en-GB" altLang="en-US" sz="1800" baseline="-250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6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</a:t>
            </a:r>
            <a:r>
              <a:rPr lang="en-GB" i="1" dirty="0" smtClean="0"/>
              <a:t>broadband</a:t>
            </a:r>
            <a:r>
              <a:rPr lang="en-GB" dirty="0" smtClean="0"/>
              <a:t> calculation for central London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325950" y="5442012"/>
            <a:ext cx="7597945" cy="479988"/>
          </a:xfrm>
        </p:spPr>
        <p:txBody>
          <a:bodyPr/>
          <a:lstStyle/>
          <a:p>
            <a:r>
              <a:rPr lang="en-GB" dirty="0" smtClean="0"/>
              <a:t>Next step: evaluation!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60" y="835331"/>
            <a:ext cx="7393905" cy="435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Challenge 2: Clouds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7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7" r="24186" b="3165"/>
          <a:stretch/>
        </p:blipFill>
        <p:spPr>
          <a:xfrm>
            <a:off x="1047266" y="981000"/>
            <a:ext cx="6664725" cy="301901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9983188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ctr" defTabSz="457200" rtl="0" eaLnBrk="1" latinLnBrk="0" hangingPunct="1">
              <a:defRPr sz="900" b="1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3B0B0F-E794-1244-9699-107C60B9C23A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7912979" y="45000"/>
            <a:ext cx="4220444" cy="6715626"/>
            <a:chOff x="7912979" y="45000"/>
            <a:chExt cx="4220444" cy="67156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0021" t="7909" b="52268"/>
            <a:stretch/>
          </p:blipFill>
          <p:spPr>
            <a:xfrm>
              <a:off x="8025791" y="3480134"/>
              <a:ext cx="4051159" cy="148944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5326" r="50097" b="51911"/>
            <a:stretch/>
          </p:blipFill>
          <p:spPr>
            <a:xfrm>
              <a:off x="8064000" y="261000"/>
              <a:ext cx="4044999" cy="15994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55263" r="50097" b="4181"/>
            <a:stretch/>
          </p:blipFill>
          <p:spPr>
            <a:xfrm>
              <a:off x="8064000" y="1921669"/>
              <a:ext cx="4044999" cy="15168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50021" t="54647" b="552"/>
            <a:stretch/>
          </p:blipFill>
          <p:spPr>
            <a:xfrm>
              <a:off x="8064000" y="5085000"/>
              <a:ext cx="4051159" cy="167562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353876" y="47410"/>
              <a:ext cx="1170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Segoe Print" panose="02000600000000000000" pitchFamily="2" charset="0"/>
                </a:rPr>
                <a:t>Cumulus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763276" y="176120"/>
              <a:ext cx="964724" cy="163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70412" y="45000"/>
              <a:ext cx="1863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Segoe Print" panose="02000600000000000000" pitchFamily="2" charset="0"/>
                </a:rPr>
                <a:t>Stratocumulus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4900495" y="3188604"/>
              <a:ext cx="6348134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+mj-lt"/>
                </a:rPr>
                <a:t>Effective radius		Liquid water	Cloud cover	   SW reflectance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412" y="360000"/>
            <a:ext cx="10559188" cy="369332"/>
          </a:xfrm>
        </p:spPr>
        <p:txBody>
          <a:bodyPr/>
          <a:lstStyle/>
          <a:p>
            <a:r>
              <a:rPr lang="en-GB" dirty="0"/>
              <a:t>What is cause of errors in SW cloud radiative effect?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080000" y="4278578"/>
            <a:ext cx="6533447" cy="1972827"/>
          </a:xfrm>
        </p:spPr>
        <p:txBody>
          <a:bodyPr/>
          <a:lstStyle/>
          <a:p>
            <a:r>
              <a:rPr lang="en-GB" dirty="0"/>
              <a:t>Cumulus in many models are “</a:t>
            </a:r>
            <a:r>
              <a:rPr lang="en-GB" i="1" dirty="0"/>
              <a:t>too bright, too few</a:t>
            </a:r>
            <a:r>
              <a:rPr lang="en-GB" dirty="0"/>
              <a:t>”</a:t>
            </a:r>
          </a:p>
          <a:p>
            <a:r>
              <a:rPr lang="en-GB" dirty="0"/>
              <a:t>Cumulus in IFS are </a:t>
            </a:r>
            <a:r>
              <a:rPr lang="en-GB" i="1" dirty="0"/>
              <a:t>too bright, too wet</a:t>
            </a:r>
            <a:r>
              <a:rPr lang="en-GB" dirty="0"/>
              <a:t>, with droplets </a:t>
            </a:r>
            <a:r>
              <a:rPr lang="en-GB" i="1" dirty="0"/>
              <a:t>too small</a:t>
            </a:r>
          </a:p>
          <a:p>
            <a:r>
              <a:rPr lang="en-GB" i="1" dirty="0"/>
              <a:t>Treatment of cloud sub-grid structure in radiation also significantly affects cloud radiative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51349" y="6326088"/>
            <a:ext cx="2159224" cy="216000"/>
          </a:xfrm>
        </p:spPr>
        <p:txBody>
          <a:bodyPr/>
          <a:lstStyle/>
          <a:p>
            <a:fld id="{E4AB80EA-DB86-D849-B86F-15DAF31F047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8501392" y="696170"/>
            <a:ext cx="3233434" cy="5475876"/>
            <a:chOff x="8501392" y="696170"/>
            <a:chExt cx="3233434" cy="5475876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9199319" y="1055528"/>
              <a:ext cx="0" cy="2507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1447014" y="701400"/>
              <a:ext cx="0" cy="279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506276" y="696170"/>
              <a:ext cx="12618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Segoe Print" panose="02000600000000000000" pitchFamily="2" charset="0"/>
                </a:rPr>
                <a:t>Too bright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63298" y="981000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Segoe Print" panose="02000600000000000000" pitchFamily="2" charset="0"/>
                </a:rPr>
                <a:t>Too dark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84847" y="2658539"/>
              <a:ext cx="5693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Segoe Print" panose="02000600000000000000" pitchFamily="2" charset="0"/>
                </a:rPr>
                <a:t>OK!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9102717" y="4299382"/>
              <a:ext cx="0" cy="2507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1189004" y="4007683"/>
              <a:ext cx="0" cy="4170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501392" y="3940024"/>
              <a:ext cx="10198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Segoe Print" panose="02000600000000000000" pitchFamily="2" charset="0"/>
                </a:rPr>
                <a:t>Too wet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737437" y="3601470"/>
              <a:ext cx="9973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Segoe Print" panose="02000600000000000000" pitchFamily="2" charset="0"/>
                </a:rPr>
                <a:t>Too dry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8939132" y="5301000"/>
              <a:ext cx="0" cy="4170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592801" y="5833492"/>
              <a:ext cx="1172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Segoe Print" panose="02000600000000000000" pitchFamily="2" charset="0"/>
                </a:rPr>
                <a:t>Too small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11444978" y="2119651"/>
              <a:ext cx="0" cy="3970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0709817" y="2560577"/>
              <a:ext cx="1000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Segoe Print" panose="02000600000000000000" pitchFamily="2" charset="0"/>
                </a:rPr>
                <a:t>Too few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1855934" y="2004481"/>
            <a:ext cx="494478" cy="178441"/>
          </a:xfrm>
          <a:prstGeom prst="line">
            <a:avLst/>
          </a:prstGeom>
          <a:ln w="508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6721" y="1773000"/>
            <a:ext cx="1021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rgbClr val="FF0000"/>
                </a:solidFill>
                <a:latin typeface="Segoe Print" panose="02000600000000000000" pitchFamily="2" charset="0"/>
              </a:rPr>
              <a:t>MAGIC ship track</a:t>
            </a:r>
          </a:p>
        </p:txBody>
      </p:sp>
    </p:spTree>
    <p:extLst>
      <p:ext uri="{BB962C8B-B14F-4D97-AF65-F5344CB8AC3E}">
        <p14:creationId xmlns:p14="http://schemas.microsoft.com/office/powerpoint/2010/main" val="103842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of “SPARTACUS” solver for representing 3D radiative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838413" y="936000"/>
            <a:ext cx="4248000" cy="2269319"/>
          </a:xfrm>
        </p:spPr>
        <p:txBody>
          <a:bodyPr/>
          <a:lstStyle/>
          <a:p>
            <a:r>
              <a:rPr lang="en-GB" dirty="0" err="1"/>
              <a:t>ecRad</a:t>
            </a:r>
            <a:r>
              <a:rPr lang="en-GB" dirty="0"/>
              <a:t> is the only GCM radiation scheme with option to represent 3D effects rigorously in shortwave and </a:t>
            </a:r>
            <a:r>
              <a:rPr lang="en-GB" dirty="0" err="1" smtClean="0"/>
              <a:t>longwave</a:t>
            </a:r>
            <a:r>
              <a:rPr lang="en-GB" dirty="0" smtClean="0"/>
              <a:t> (4.5x more expensive)</a:t>
            </a:r>
            <a:endParaRPr lang="en-GB" dirty="0"/>
          </a:p>
          <a:p>
            <a:r>
              <a:rPr lang="en-GB" dirty="0"/>
              <a:t>Tested offline against Monte Carlo calculations for 59 varied scenes from Canadian and Met Office models at ~200 m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60763" r="61721" b="6015"/>
          <a:stretch/>
        </p:blipFill>
        <p:spPr>
          <a:xfrm>
            <a:off x="408213" y="3344127"/>
            <a:ext cx="4883478" cy="28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50457" r="5294" b="3349"/>
          <a:stretch/>
        </p:blipFill>
        <p:spPr>
          <a:xfrm>
            <a:off x="5480278" y="765000"/>
            <a:ext cx="6552000" cy="316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6051670" y="3992126"/>
            <a:ext cx="2448000" cy="12368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464044" y="4784126"/>
            <a:ext cx="912762" cy="22648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072432" y="4259438"/>
            <a:ext cx="948762" cy="22648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6928432" y="3992126"/>
            <a:ext cx="0" cy="7920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2"/>
            <a:endCxn id="9" idx="0"/>
          </p:cNvCxnSpPr>
          <p:nvPr/>
        </p:nvCxnSpPr>
        <p:spPr>
          <a:xfrm flipH="1">
            <a:off x="6920425" y="4485923"/>
            <a:ext cx="626388" cy="29820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48141" y="4485923"/>
            <a:ext cx="227039" cy="743076"/>
          </a:xfrm>
          <a:prstGeom prst="line">
            <a:avLst/>
          </a:prstGeom>
          <a:ln>
            <a:solidFill>
              <a:srgbClr val="FFC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flipV="1">
            <a:off x="9262412" y="3992127"/>
            <a:ext cx="2448000" cy="12368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9674786" y="4784127"/>
            <a:ext cx="912762" cy="22648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283174" y="4259439"/>
            <a:ext cx="948762" cy="22648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9590983" y="3998755"/>
            <a:ext cx="706939" cy="373927"/>
          </a:xfrm>
          <a:prstGeom prst="line">
            <a:avLst/>
          </a:prstGeom>
          <a:ln>
            <a:solidFill>
              <a:srgbClr val="FFC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4" idx="1"/>
          </p:cNvCxnSpPr>
          <p:nvPr/>
        </p:nvCxnSpPr>
        <p:spPr>
          <a:xfrm>
            <a:off x="9262412" y="4610563"/>
            <a:ext cx="432000" cy="273320"/>
          </a:xfrm>
          <a:prstGeom prst="line">
            <a:avLst/>
          </a:prstGeom>
          <a:ln>
            <a:solidFill>
              <a:srgbClr val="FFC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967312" y="5275122"/>
            <a:ext cx="2795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Encroachment under clouds </a:t>
            </a:r>
            <a:r>
              <a:rPr lang="en-GB" u="sng" dirty="0">
                <a:solidFill>
                  <a:srgbClr val="C0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reduces</a:t>
            </a:r>
            <a:r>
              <a:rPr lang="en-GB" dirty="0">
                <a:solidFill>
                  <a:srgbClr val="C0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cloud radiative effect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169400" y="5284454"/>
            <a:ext cx="2973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Interception by cloud sides </a:t>
            </a:r>
            <a:r>
              <a:rPr lang="en-GB" u="sng" dirty="0">
                <a:solidFill>
                  <a:srgbClr val="C0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increases</a:t>
            </a:r>
            <a:r>
              <a:rPr lang="en-GB" dirty="0">
                <a:solidFill>
                  <a:srgbClr val="C0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cloud radiative effect</a:t>
            </a:r>
          </a:p>
        </p:txBody>
      </p:sp>
    </p:spTree>
    <p:extLst>
      <p:ext uri="{BB962C8B-B14F-4D97-AF65-F5344CB8AC3E}">
        <p14:creationId xmlns:p14="http://schemas.microsoft.com/office/powerpoint/2010/main" val="35366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in 4x 1-year coupled simulations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 smtClean="0"/>
              <a:t>Global-mean surface </a:t>
            </a:r>
            <a:r>
              <a:rPr lang="en-GB" dirty="0" err="1" smtClean="0"/>
              <a:t>downwelling</a:t>
            </a:r>
            <a:r>
              <a:rPr lang="en-GB" dirty="0" smtClean="0"/>
              <a:t> </a:t>
            </a:r>
            <a:r>
              <a:rPr lang="en-GB" dirty="0" err="1" smtClean="0"/>
              <a:t>longwave</a:t>
            </a:r>
            <a:r>
              <a:rPr lang="en-GB" dirty="0" smtClean="0"/>
              <a:t> and shortwave both increased by around 1 W m</a:t>
            </a:r>
            <a:r>
              <a:rPr lang="en-GB" baseline="30000" dirty="0" smtClean="0"/>
              <a:t>-2</a:t>
            </a:r>
          </a:p>
          <a:p>
            <a:r>
              <a:rPr lang="en-GB" dirty="0" smtClean="0"/>
              <a:t>Similar magnitude to effect of uncertainties in cloud structure, overlap and particle size</a:t>
            </a:r>
          </a:p>
          <a:p>
            <a:r>
              <a:rPr lang="en-GB" dirty="0" smtClean="0"/>
              <a:t>Land surface warms by 0.5 degrees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Need longer climate simulations to see effect with the full ocean response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European Centre for Medium-Range Weather Forecasts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53"/>
          <a:stretch>
            <a:fillRect/>
          </a:stretch>
        </p:blipFill>
        <p:spPr>
          <a:xfrm>
            <a:off x="639760" y="4497258"/>
            <a:ext cx="4853940" cy="845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2" b="40332"/>
          <a:stretch>
            <a:fillRect/>
          </a:stretch>
        </p:blipFill>
        <p:spPr>
          <a:xfrm>
            <a:off x="653404" y="2113976"/>
            <a:ext cx="4853940" cy="2383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2" b="41177"/>
          <a:stretch>
            <a:fillRect/>
          </a:stretch>
        </p:blipFill>
        <p:spPr>
          <a:xfrm>
            <a:off x="6010875" y="2072196"/>
            <a:ext cx="4953000" cy="2329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82"/>
          <a:stretch>
            <a:fillRect/>
          </a:stretch>
        </p:blipFill>
        <p:spPr>
          <a:xfrm>
            <a:off x="5997227" y="4305372"/>
            <a:ext cx="4953000" cy="1023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60000" y="788076"/>
            <a:ext cx="8279400" cy="1025922"/>
          </a:xfrm>
        </p:spPr>
        <p:txBody>
          <a:bodyPr/>
          <a:lstStyle/>
          <a:p>
            <a:r>
              <a:rPr lang="en-GB" dirty="0"/>
              <a:t>Challenge 3: Clear-sky shortwave absorption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0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14412" y="6093000"/>
            <a:ext cx="6768000" cy="76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850" y="360000"/>
            <a:ext cx="7869600" cy="369332"/>
          </a:xfrm>
        </p:spPr>
        <p:txBody>
          <a:bodyPr/>
          <a:lstStyle/>
          <a:p>
            <a:r>
              <a:rPr lang="en-GB" dirty="0"/>
              <a:t>Aerosols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78850" y="936000"/>
            <a:ext cx="6413026" cy="5464800"/>
          </a:xfrm>
        </p:spPr>
        <p:txBody>
          <a:bodyPr/>
          <a:lstStyle/>
          <a:p>
            <a:r>
              <a:rPr lang="en-GB" dirty="0"/>
              <a:t>Atmospheric forcing depends on </a:t>
            </a:r>
            <a:r>
              <a:rPr lang="en-GB" i="1" dirty="0"/>
              <a:t>absorption</a:t>
            </a:r>
            <a:r>
              <a:rPr lang="en-GB" dirty="0"/>
              <a:t> optical depth: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Reduced absorption over Arabia in new CAMS climatology weakens the overactive Indian Summer Monsoon, halving the overestimate in monsoon rainfall</a:t>
            </a:r>
          </a:p>
          <a:p>
            <a:r>
              <a:rPr lang="en-GB" dirty="0"/>
              <a:t>Increased absorption over Africa degraded 850-hPa temperature, traced to excessive biomass burning in CAMS</a:t>
            </a:r>
          </a:p>
          <a:p>
            <a:r>
              <a:rPr lang="en-GB" i="1" dirty="0"/>
              <a:t>We can measure the impact of aerosols on the tropical atmosphere more easily than the absorption optical depth itself! Use to provide information on aerosol errors?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9888"/>
          <a:stretch/>
        </p:blipFill>
        <p:spPr>
          <a:xfrm>
            <a:off x="7556011" y="207578"/>
            <a:ext cx="3931139" cy="644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179"/>
          <a:stretch/>
        </p:blipFill>
        <p:spPr>
          <a:xfrm>
            <a:off x="7636194" y="207577"/>
            <a:ext cx="3908312" cy="644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9451" t="48124" r="25006" b="12842"/>
          <a:stretch/>
        </p:blipFill>
        <p:spPr>
          <a:xfrm>
            <a:off x="785862" y="1543050"/>
            <a:ext cx="2867025" cy="1510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1432" t="86677" r="12362"/>
          <a:stretch/>
        </p:blipFill>
        <p:spPr>
          <a:xfrm>
            <a:off x="828675" y="2996253"/>
            <a:ext cx="5715000" cy="3444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9451" t="5975" r="25006" b="56074"/>
          <a:stretch/>
        </p:blipFill>
        <p:spPr>
          <a:xfrm>
            <a:off x="3710243" y="1552575"/>
            <a:ext cx="2867025" cy="14684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3536" y="1265278"/>
            <a:ext cx="207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latin typeface="Dutch801 Rm BT" panose="02020603060505020304" pitchFamily="18" charset="0"/>
              </a:rPr>
              <a:t>Tegen</a:t>
            </a:r>
            <a:r>
              <a:rPr lang="en-GB" sz="1600" b="1" dirty="0">
                <a:latin typeface="Dutch801 Rm BT" panose="02020603060505020304" pitchFamily="18" charset="0"/>
              </a:rPr>
              <a:t> JJA (pre 43R3)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9293" y="1291603"/>
            <a:ext cx="1808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Dutch801 Rm BT" panose="02020603060505020304" pitchFamily="18" charset="0"/>
              </a:rPr>
              <a:t>CAMS JJA (43R3)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06336" y="198053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latin typeface="Dutch801 Rm BT" panose="02020603060505020304" pitchFamily="18" charset="0"/>
              </a:rPr>
              <a:t>bias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49811" y="344138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latin typeface="Dutch801 Rm BT" panose="02020603060505020304" pitchFamily="18" charset="0"/>
              </a:rPr>
              <a:t>bias</a:t>
            </a:r>
          </a:p>
        </p:txBody>
      </p:sp>
      <p:sp>
        <p:nvSpPr>
          <p:cNvPr id="15" name="Oval 14"/>
          <p:cNvSpPr/>
          <p:nvPr/>
        </p:nvSpPr>
        <p:spPr>
          <a:xfrm>
            <a:off x="2371725" y="1933575"/>
            <a:ext cx="390525" cy="38370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087028" y="2094953"/>
            <a:ext cx="390525" cy="38370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45F3D8E-C851-4BDC-BCF3-905C0B8CB11F}"/>
              </a:ext>
            </a:extLst>
          </p:cNvPr>
          <p:cNvSpPr txBox="1"/>
          <p:nvPr/>
        </p:nvSpPr>
        <p:spPr>
          <a:xfrm>
            <a:off x="5763472" y="213071"/>
            <a:ext cx="184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Bozzo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100276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Revised water vapour continuum in near infrared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8096" y="6372991"/>
            <a:ext cx="4053639" cy="230657"/>
          </a:xfrm>
        </p:spPr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0899" b="49424"/>
          <a:stretch/>
        </p:blipFill>
        <p:spPr>
          <a:xfrm>
            <a:off x="695915" y="4666727"/>
            <a:ext cx="3653318" cy="208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140" y="1029499"/>
            <a:ext cx="7003931" cy="42111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85921" y="3169910"/>
            <a:ext cx="5078270" cy="22774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6033" y="936000"/>
            <a:ext cx="4450107" cy="4986000"/>
          </a:xfrm>
        </p:spPr>
        <p:txBody>
          <a:bodyPr/>
          <a:lstStyle/>
          <a:p>
            <a:r>
              <a:rPr lang="en-GB" dirty="0"/>
              <a:t>Measurements from “CAVIAR” project (Shine et al. 2016) suggest water vapour continuum in near-IR could be up to a factor of 10 too small in RRTM-G</a:t>
            </a:r>
          </a:p>
          <a:p>
            <a:r>
              <a:rPr lang="en-GB" dirty="0"/>
              <a:t>Tested CAVIAR continuum in IFS</a:t>
            </a:r>
          </a:p>
          <a:p>
            <a:r>
              <a:rPr lang="en-GB" dirty="0"/>
              <a:t>In coupled climate runs, troposphere warms by ~0.5 K; 1 K over summer pole</a:t>
            </a:r>
          </a:p>
          <a:p>
            <a:r>
              <a:rPr lang="en-GB" dirty="0"/>
              <a:t>In uncoupled forecasts, marginal improvement in skill in tropical temperature and mid-latitude winds</a:t>
            </a:r>
          </a:p>
          <a:p>
            <a:r>
              <a:rPr lang="en-GB" dirty="0"/>
              <a:t>Need to reassess with </a:t>
            </a:r>
            <a:r>
              <a:rPr lang="en-GB" i="1" dirty="0"/>
              <a:t>coupled</a:t>
            </a:r>
            <a:r>
              <a:rPr lang="en-GB" dirty="0"/>
              <a:t> forecasts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51590"/>
          <a:stretch/>
        </p:blipFill>
        <p:spPr>
          <a:xfrm>
            <a:off x="4349233" y="4687847"/>
            <a:ext cx="7440390" cy="19954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06412" y="755668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C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Impact on climate of coupled model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11740" y="4404652"/>
            <a:ext cx="1577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3333FF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Blue is good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75353" y="4341436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Red is good</a:t>
            </a:r>
          </a:p>
        </p:txBody>
      </p:sp>
    </p:spTree>
    <p:extLst>
      <p:ext uri="{BB962C8B-B14F-4D97-AF65-F5344CB8AC3E}">
        <p14:creationId xmlns:p14="http://schemas.microsoft.com/office/powerpoint/2010/main" val="17096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60000" y="1301037"/>
            <a:ext cx="7869600" cy="512961"/>
          </a:xfrm>
        </p:spPr>
        <p:txBody>
          <a:bodyPr/>
          <a:lstStyle/>
          <a:p>
            <a:r>
              <a:rPr lang="en-GB" dirty="0"/>
              <a:t>Challenge 4: Middle atmosphere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0" y="693000"/>
            <a:ext cx="7869600" cy="369332"/>
          </a:xfrm>
        </p:spPr>
        <p:txBody>
          <a:bodyPr/>
          <a:lstStyle/>
          <a:p>
            <a:r>
              <a:rPr lang="en-GB" dirty="0"/>
              <a:t>Overview of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159999" y="1269000"/>
            <a:ext cx="7869601" cy="4986000"/>
          </a:xfrm>
        </p:spPr>
        <p:txBody>
          <a:bodyPr/>
          <a:lstStyle/>
          <a:p>
            <a:r>
              <a:rPr lang="en-GB" dirty="0"/>
              <a:t>Brief history of the ECMWF radiation scheme</a:t>
            </a:r>
          </a:p>
          <a:p>
            <a:r>
              <a:rPr lang="en-GB" dirty="0" err="1" smtClean="0"/>
              <a:t>ecRad</a:t>
            </a:r>
            <a:r>
              <a:rPr lang="en-GB" dirty="0" smtClean="0"/>
              <a:t>: a new radiation scheme</a:t>
            </a:r>
            <a:endParaRPr lang="en-GB" dirty="0"/>
          </a:p>
          <a:p>
            <a:r>
              <a:rPr lang="en-GB" dirty="0"/>
              <a:t>Climate of the </a:t>
            </a:r>
            <a:r>
              <a:rPr lang="en-GB" dirty="0" smtClean="0"/>
              <a:t>ECMWF Integrated Forecasting System (IFS)</a:t>
            </a:r>
            <a:endParaRPr lang="en-GB" dirty="0"/>
          </a:p>
          <a:p>
            <a:r>
              <a:rPr lang="en-GB" dirty="0" smtClean="0"/>
              <a:t>Five </a:t>
            </a:r>
            <a:r>
              <a:rPr lang="en-GB" dirty="0"/>
              <a:t>“Grand Challenges” </a:t>
            </a:r>
            <a:r>
              <a:rPr lang="en-GB" dirty="0" smtClean="0"/>
              <a:t>for radiation in NWP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 smtClean="0"/>
              <a:t>Surface... </a:t>
            </a:r>
            <a:r>
              <a:rPr lang="en-GB" i="1" dirty="0" smtClean="0"/>
              <a:t>and a new way to treat 3D </a:t>
            </a:r>
            <a:r>
              <a:rPr lang="en-GB" i="1" dirty="0" err="1" smtClean="0"/>
              <a:t>radiative</a:t>
            </a:r>
            <a:r>
              <a:rPr lang="en-GB" i="1" dirty="0" smtClean="0"/>
              <a:t> effects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 smtClean="0"/>
              <a:t>Clouds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 smtClean="0"/>
              <a:t>Clear-sky absorption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 smtClean="0"/>
              <a:t>Middle atmosphere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 smtClean="0"/>
              <a:t>Efficiency</a:t>
            </a:r>
            <a:endParaRPr lang="en-GB" dirty="0"/>
          </a:p>
          <a:p>
            <a:r>
              <a:rPr lang="en-GB" dirty="0"/>
              <a:t>Outlook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0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Upper stratosphere warm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79345" y="936000"/>
            <a:ext cx="11097462" cy="4986000"/>
          </a:xfrm>
        </p:spPr>
        <p:txBody>
          <a:bodyPr/>
          <a:lstStyle/>
          <a:p>
            <a:r>
              <a:rPr lang="en-GB" dirty="0"/>
              <a:t>Historically, IFS has had a huge warm bias in upper stratosphere and above</a:t>
            </a:r>
          </a:p>
          <a:p>
            <a:r>
              <a:rPr lang="en-GB" dirty="0"/>
              <a:t>Improved in recent cycles (better longwave in </a:t>
            </a:r>
            <a:r>
              <a:rPr lang="en-GB" dirty="0" err="1"/>
              <a:t>ecRad</a:t>
            </a:r>
            <a:r>
              <a:rPr lang="en-GB" dirty="0"/>
              <a:t>, CAMS ozone, better solar zenith averaging)</a:t>
            </a:r>
          </a:p>
          <a:p>
            <a:r>
              <a:rPr lang="en-GB" dirty="0"/>
              <a:t>Remaining bias could be removed in stratosphere by updating solar UV which is 7-8% too high in IFS</a:t>
            </a:r>
          </a:p>
          <a:p>
            <a:r>
              <a:rPr lang="en-GB" dirty="0"/>
              <a:t>Lower mesosphere could be improved with a diurnal cycle of ozone (even if approximate)</a:t>
            </a:r>
          </a:p>
          <a:p>
            <a:r>
              <a:rPr lang="en-GB" i="1" dirty="0"/>
              <a:t>But resolution-dependence of lower stratosphere temperature (due to waves) needs to be addressed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86" y="3080961"/>
            <a:ext cx="9895045" cy="3443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28538" y="3746049"/>
            <a:ext cx="12891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IFS Cycle 41R1</a:t>
            </a:r>
            <a:endParaRPr lang="en-GB" sz="15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28538" y="4328845"/>
            <a:ext cx="12891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>
                <a:solidFill>
                  <a:srgbClr val="33CCFF"/>
                </a:solidFill>
                <a:latin typeface="Arial Narrow" panose="020B0606020202030204" pitchFamily="34" charset="0"/>
              </a:rPr>
              <a:t>IFS Cycle 43R3</a:t>
            </a:r>
            <a:endParaRPr lang="en-GB" sz="1500" dirty="0">
              <a:solidFill>
                <a:srgbClr val="33CCFF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28538" y="4117817"/>
            <a:ext cx="19527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>
                <a:solidFill>
                  <a:srgbClr val="3333FF"/>
                </a:solidFill>
                <a:latin typeface="Arial Narrow" panose="020B0606020202030204" pitchFamily="34" charset="0"/>
              </a:rPr>
              <a:t>Hogan &amp; </a:t>
            </a:r>
            <a:r>
              <a:rPr lang="en-GB" sz="1500" dirty="0" err="1" smtClean="0">
                <a:solidFill>
                  <a:srgbClr val="3333FF"/>
                </a:solidFill>
                <a:latin typeface="Arial Narrow" panose="020B0606020202030204" pitchFamily="34" charset="0"/>
              </a:rPr>
              <a:t>Hirahara</a:t>
            </a:r>
            <a:r>
              <a:rPr lang="en-GB" sz="1500" dirty="0" smtClean="0">
                <a:solidFill>
                  <a:srgbClr val="3333FF"/>
                </a:solidFill>
                <a:latin typeface="Arial Narrow" panose="020B0606020202030204" pitchFamily="34" charset="0"/>
              </a:rPr>
              <a:t> (2016)</a:t>
            </a:r>
            <a:endParaRPr lang="en-GB" sz="1500" dirty="0">
              <a:solidFill>
                <a:srgbClr val="3333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Extra-tropical lower stratosphere cold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93615" y="936000"/>
            <a:ext cx="7784537" cy="4986000"/>
          </a:xfrm>
        </p:spPr>
        <p:txBody>
          <a:bodyPr/>
          <a:lstStyle/>
          <a:p>
            <a:r>
              <a:rPr lang="en-GB" dirty="0"/>
              <a:t>Very longstanding 5 K cold bias at 200 </a:t>
            </a:r>
            <a:r>
              <a:rPr lang="en-GB" dirty="0" err="1"/>
              <a:t>hPa</a:t>
            </a:r>
            <a:r>
              <a:rPr lang="en-GB" dirty="0"/>
              <a:t> in polar/extra-tropical areas (also in most other global models)</a:t>
            </a:r>
          </a:p>
          <a:p>
            <a:r>
              <a:rPr lang="en-GB" dirty="0"/>
              <a:t>Cause: water vapour 3x too high here; too much LW cooling</a:t>
            </a:r>
          </a:p>
          <a:p>
            <a:r>
              <a:rPr lang="en-GB" dirty="0"/>
              <a:t>Experiment artificially reducing humidity seen by radiation removes bias and also leads to improvement in troposphere monthly forecast skill</a:t>
            </a:r>
          </a:p>
          <a:p>
            <a:r>
              <a:rPr lang="en-GB" i="1" dirty="0"/>
              <a:t>What is the mechanism? Renewed impetus to solve problem properly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8342888" y="469338"/>
            <a:ext cx="3495759" cy="5730073"/>
            <a:chOff x="8342888" y="469338"/>
            <a:chExt cx="3495759" cy="57300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4633" t="1460" r="38268" b="1679"/>
            <a:stretch/>
          </p:blipFill>
          <p:spPr>
            <a:xfrm>
              <a:off x="8342888" y="469338"/>
              <a:ext cx="2994053" cy="554304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2684" t="5455" r="1514" b="1218"/>
            <a:stretch/>
          </p:blipFill>
          <p:spPr>
            <a:xfrm>
              <a:off x="9856106" y="695915"/>
              <a:ext cx="1877345" cy="53407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342888" y="469338"/>
              <a:ext cx="3495759" cy="57300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329354" y="6199411"/>
            <a:ext cx="4607641" cy="5347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13"/>
          <a:stretch/>
        </p:blipFill>
        <p:spPr>
          <a:xfrm>
            <a:off x="453397" y="3056426"/>
            <a:ext cx="3083048" cy="355241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02372" y="3057744"/>
            <a:ext cx="4434623" cy="3541570"/>
            <a:chOff x="3502372" y="3057744"/>
            <a:chExt cx="4434623" cy="3541570"/>
          </a:xfrm>
        </p:grpSpPr>
        <p:sp>
          <p:nvSpPr>
            <p:cNvPr id="16" name="TextBox 15"/>
            <p:cNvSpPr txBox="1"/>
            <p:nvPr/>
          </p:nvSpPr>
          <p:spPr>
            <a:xfrm>
              <a:off x="3557586" y="3977864"/>
              <a:ext cx="12896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  <a:latin typeface="Segoe Print" panose="02000600000000000000" pitchFamily="2" charset="0"/>
                </a:rPr>
                <a:t>Reduce humidity in target areas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722" y="3057744"/>
              <a:ext cx="3080273" cy="354157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3502372" y="3907937"/>
              <a:ext cx="1547291" cy="952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26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Challenge 5: Efficiency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7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Efficiency: temporal versus spatial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33633" y="936000"/>
            <a:ext cx="11186867" cy="2663744"/>
          </a:xfrm>
        </p:spPr>
        <p:txBody>
          <a:bodyPr/>
          <a:lstStyle/>
          <a:p>
            <a:r>
              <a:rPr lang="en-GB" dirty="0"/>
              <a:t>Radiation is now 5% of </a:t>
            </a:r>
            <a:r>
              <a:rPr lang="en-GB" dirty="0" smtClean="0"/>
              <a:t>high-resolution (HRES) model </a:t>
            </a:r>
            <a:r>
              <a:rPr lang="en-GB" dirty="0"/>
              <a:t>time, compared to 19% a decade ago</a:t>
            </a:r>
          </a:p>
          <a:p>
            <a:r>
              <a:rPr lang="en-GB" dirty="0"/>
              <a:t>Cost of radiation is a trade-off between temporal/spatial/spectral resolution and physical sophistication, and compared to other global NWP centres, ECMWF </a:t>
            </a:r>
            <a:r>
              <a:rPr lang="en-GB" i="1" dirty="0"/>
              <a:t>has lowest temporal/spatial resolution </a:t>
            </a:r>
            <a:r>
              <a:rPr lang="en-GB" dirty="0"/>
              <a:t>and </a:t>
            </a:r>
            <a:r>
              <a:rPr lang="en-GB" i="1" dirty="0"/>
              <a:t>highest spectral resolution </a:t>
            </a:r>
            <a:r>
              <a:rPr lang="en-GB" dirty="0"/>
              <a:t>(Met Office uses 3.7 times fewer spectral intervals!)</a:t>
            </a:r>
          </a:p>
          <a:p>
            <a:r>
              <a:rPr lang="en-GB" dirty="0"/>
              <a:t>Spatial coarsening is severe, but thanks to approximate radiation updates, </a:t>
            </a:r>
            <a:r>
              <a:rPr lang="en-GB" b="1" dirty="0">
                <a:solidFill>
                  <a:srgbClr val="FF0000"/>
                </a:solidFill>
              </a:rPr>
              <a:t>6.25x more spatial resolution </a:t>
            </a:r>
            <a:r>
              <a:rPr lang="en-GB" dirty="0"/>
              <a:t>(and cost) gives only marginal improvement in 2-m temperature, whereas </a:t>
            </a:r>
            <a:r>
              <a:rPr lang="en-GB" b="1" dirty="0"/>
              <a:t>reducing radiation </a:t>
            </a:r>
            <a:r>
              <a:rPr lang="en-GB" b="1" dirty="0" err="1"/>
              <a:t>timestep</a:t>
            </a:r>
            <a:r>
              <a:rPr lang="en-GB" b="1" dirty="0"/>
              <a:t> from 3h to 1h</a:t>
            </a:r>
            <a:r>
              <a:rPr lang="en-GB" dirty="0"/>
              <a:t> improves forecasts by 2-4%</a:t>
            </a:r>
          </a:p>
          <a:p>
            <a:r>
              <a:rPr lang="en-GB" i="1" dirty="0"/>
              <a:t>How can we afford 1 h radiation in ENS and more physical sophistication (longwave scattering, 3D effects)?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054" b="21631"/>
          <a:stretch/>
        </p:blipFill>
        <p:spPr>
          <a:xfrm>
            <a:off x="6607839" y="3660442"/>
            <a:ext cx="5195752" cy="24546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0524"/>
          <a:stretch/>
        </p:blipFill>
        <p:spPr>
          <a:xfrm>
            <a:off x="433633" y="3766454"/>
            <a:ext cx="5020399" cy="2348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953" t="83009" r="33777"/>
          <a:stretch/>
        </p:blipFill>
        <p:spPr>
          <a:xfrm>
            <a:off x="7538179" y="6067425"/>
            <a:ext cx="3861653" cy="532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96075" b="21631"/>
          <a:stretch/>
        </p:blipFill>
        <p:spPr>
          <a:xfrm>
            <a:off x="6375440" y="3660443"/>
            <a:ext cx="314004" cy="2454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79010"/>
          <a:stretch/>
        </p:blipFill>
        <p:spPr>
          <a:xfrm>
            <a:off x="4636740" y="3766453"/>
            <a:ext cx="1325930" cy="23486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3650" y="4257675"/>
            <a:ext cx="3257550" cy="200025"/>
          </a:xfrm>
          <a:prstGeom prst="rect">
            <a:avLst/>
          </a:prstGeom>
          <a:noFill/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36740" y="5174677"/>
            <a:ext cx="1230062" cy="200025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36741" y="5878058"/>
            <a:ext cx="1230062" cy="200025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812" y="360000"/>
            <a:ext cx="7869600" cy="369332"/>
          </a:xfrm>
        </p:spPr>
        <p:txBody>
          <a:bodyPr/>
          <a:lstStyle/>
          <a:p>
            <a:r>
              <a:rPr lang="en-GB" dirty="0"/>
              <a:t>How can we optimize the spectral integration?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 descr="fsck_demo_2"/>
          <p:cNvPicPr>
            <a:picLocks noChangeAspect="1" noChangeArrowheads="1"/>
          </p:cNvPicPr>
          <p:nvPr/>
        </p:nvPicPr>
        <p:blipFill rotWithShape="1">
          <a:blip r:embed="rId2"/>
          <a:srcRect t="51193"/>
          <a:stretch/>
        </p:blipFill>
        <p:spPr bwMode="auto">
          <a:xfrm>
            <a:off x="629234" y="2648382"/>
            <a:ext cx="6868800" cy="276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fsck_demo_4"/>
          <p:cNvPicPr>
            <a:picLocks noChangeAspect="1" noChangeArrowheads="1"/>
          </p:cNvPicPr>
          <p:nvPr/>
        </p:nvPicPr>
        <p:blipFill rotWithShape="1">
          <a:blip r:embed="rId3"/>
          <a:srcRect t="52302"/>
          <a:stretch/>
        </p:blipFill>
        <p:spPr bwMode="auto">
          <a:xfrm>
            <a:off x="630822" y="2720382"/>
            <a:ext cx="6868800" cy="269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fsck_demo_6"/>
          <p:cNvPicPr>
            <a:picLocks noChangeAspect="1" noChangeArrowheads="1"/>
          </p:cNvPicPr>
          <p:nvPr/>
        </p:nvPicPr>
        <p:blipFill rotWithShape="1">
          <a:blip r:embed="rId4"/>
          <a:srcRect t="49909"/>
          <a:stretch/>
        </p:blipFill>
        <p:spPr bwMode="auto">
          <a:xfrm>
            <a:off x="622412" y="2720382"/>
            <a:ext cx="6752160" cy="265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sck_demo_2"/>
          <p:cNvPicPr>
            <a:picLocks noChangeAspect="1" noChangeArrowheads="1"/>
          </p:cNvPicPr>
          <p:nvPr/>
        </p:nvPicPr>
        <p:blipFill rotWithShape="1">
          <a:blip r:embed="rId2"/>
          <a:srcRect l="7546" b="91985"/>
          <a:stretch/>
        </p:blipFill>
        <p:spPr bwMode="auto">
          <a:xfrm>
            <a:off x="1154434" y="2406005"/>
            <a:ext cx="6350481" cy="45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/>
          <a:srcRect l="67530" b="50314"/>
          <a:stretch/>
        </p:blipFill>
        <p:spPr bwMode="auto">
          <a:xfrm>
            <a:off x="8326412" y="3213000"/>
            <a:ext cx="3097328" cy="30749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/>
          <a:srcRect r="66843" b="50314"/>
          <a:stretch/>
        </p:blipFill>
        <p:spPr bwMode="auto">
          <a:xfrm>
            <a:off x="8365328" y="117000"/>
            <a:ext cx="3162862" cy="30749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66115" y="5450772"/>
            <a:ext cx="273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3333FF"/>
                </a:solidFill>
                <a:latin typeface="Arial Narrow" panose="020B0606020202030204" pitchFamily="34" charset="0"/>
              </a:rPr>
              <a:t>RRTM-G uses 16 LW bands…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9172" y="5442174"/>
            <a:ext cx="414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3333FF"/>
                </a:solidFill>
                <a:latin typeface="Arial Narrow" panose="020B0606020202030204" pitchFamily="34" charset="0"/>
              </a:rPr>
              <a:t>reorder and discretize to 140 spectral intervals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50234" y="3041775"/>
            <a:ext cx="2037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Water vapour spectrum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2372" y="6308255"/>
            <a:ext cx="4053639" cy="230657"/>
          </a:xfrm>
        </p:spPr>
        <p:txBody>
          <a:bodyPr/>
          <a:lstStyle/>
          <a:p>
            <a:pPr algn="ctr"/>
            <a:r>
              <a:rPr lang="en-US" dirty="0"/>
              <a:t>European Centre for Medium-Range Weather Forecasts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113" y="5795668"/>
            <a:ext cx="754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3333FF"/>
                </a:solidFill>
                <a:latin typeface="Arial Narrow" panose="020B0606020202030204" pitchFamily="34" charset="0"/>
              </a:rPr>
              <a:t>FSCK reorders the </a:t>
            </a:r>
            <a:r>
              <a:rPr lang="en-GB" i="1" dirty="0">
                <a:solidFill>
                  <a:srgbClr val="3333FF"/>
                </a:solidFill>
                <a:latin typeface="Arial Narrow" panose="020B0606020202030204" pitchFamily="34" charset="0"/>
              </a:rPr>
              <a:t>entire spectrum</a:t>
            </a:r>
            <a:r>
              <a:rPr lang="en-GB" dirty="0">
                <a:solidFill>
                  <a:srgbClr val="3333FF"/>
                </a:solidFill>
                <a:latin typeface="Arial Narrow" panose="020B0606020202030204" pitchFamily="34" charset="0"/>
              </a:rPr>
              <a:t>: only 30-35 intervals required for same accuracy?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44811" y="936000"/>
            <a:ext cx="7869601" cy="1784382"/>
          </a:xfrm>
        </p:spPr>
        <p:txBody>
          <a:bodyPr/>
          <a:lstStyle/>
          <a:p>
            <a:r>
              <a:rPr lang="en-GB" dirty="0"/>
              <a:t>Three options under consideration:</a:t>
            </a:r>
          </a:p>
          <a:p>
            <a:pPr lvl="1"/>
            <a:r>
              <a:rPr lang="en-GB" dirty="0"/>
              <a:t>RRTMGP: optimized RRTM-G from U. Colorado</a:t>
            </a:r>
          </a:p>
          <a:p>
            <a:pPr lvl="1"/>
            <a:r>
              <a:rPr lang="en-GB" dirty="0"/>
              <a:t>Neural network: collaboration with NVIDIA</a:t>
            </a:r>
          </a:p>
          <a:p>
            <a:pPr lvl="1"/>
            <a:r>
              <a:rPr lang="en-GB" i="1" dirty="0"/>
              <a:t>Full-spectrum correlated-k scheme (Pawlak et al. 2014, Hogan 2010)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C66C702-CCEA-46F7-B0AF-43D115D0FEC0}"/>
              </a:ext>
            </a:extLst>
          </p:cNvPr>
          <p:cNvSpPr txBox="1"/>
          <p:nvPr/>
        </p:nvSpPr>
        <p:spPr>
          <a:xfrm>
            <a:off x="8898757" y="4449192"/>
            <a:ext cx="1390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Arial Narrow" panose="020B0606020202030204" pitchFamily="34" charset="0"/>
              </a:rPr>
              <a:t>RMSE</a:t>
            </a:r>
          </a:p>
          <a:p>
            <a:r>
              <a:rPr lang="en-GB" dirty="0">
                <a:solidFill>
                  <a:srgbClr val="C00000"/>
                </a:solidFill>
                <a:latin typeface="Arial Narrow" panose="020B0606020202030204" pitchFamily="34" charset="0"/>
              </a:rPr>
              <a:t>~0.04 K d</a:t>
            </a:r>
            <a:r>
              <a:rPr lang="en-GB" baseline="30000" dirty="0">
                <a:solidFill>
                  <a:srgbClr val="C00000"/>
                </a:solidFill>
                <a:latin typeface="Arial Narrow" panose="020B0606020202030204" pitchFamily="34" charset="0"/>
              </a:rPr>
              <a:t>-1</a:t>
            </a:r>
            <a:r>
              <a:rPr lang="en-GB" dirty="0">
                <a:solidFill>
                  <a:srgbClr val="C00000"/>
                </a:solidFill>
                <a:latin typeface="Arial Narrow" panose="020B0606020202030204" pitchFamily="34" charset="0"/>
              </a:rPr>
              <a:t> below 40 km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318DCE2-A03B-4CD9-853F-6E0BEB4595DC}"/>
              </a:ext>
            </a:extLst>
          </p:cNvPr>
          <p:cNvSpPr txBox="1"/>
          <p:nvPr/>
        </p:nvSpPr>
        <p:spPr>
          <a:xfrm>
            <a:off x="8992251" y="6287971"/>
            <a:ext cx="176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Hogan (JAS 2010)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="" xmlns:a16="http://schemas.microsoft.com/office/drawing/2014/main" id="{F89179BF-877A-41FE-95B9-E5D8B908D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5609" t="56517" r="81231" b="30336"/>
          <a:stretch/>
        </p:blipFill>
        <p:spPr bwMode="auto">
          <a:xfrm>
            <a:off x="10481474" y="529171"/>
            <a:ext cx="1255476" cy="8136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08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5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160000" y="1053000"/>
            <a:ext cx="7869601" cy="4770000"/>
          </a:xfrm>
        </p:spPr>
        <p:txBody>
          <a:bodyPr/>
          <a:lstStyle/>
          <a:p>
            <a:pPr marL="179388" indent="-179388"/>
            <a:r>
              <a:rPr lang="en-GB" dirty="0"/>
              <a:t>Global tropospheric climate of the IFS is excellent, but need concerted effort on many fronts to tackle much larger regional and stratospheric biases</a:t>
            </a:r>
          </a:p>
          <a:p>
            <a:pPr marL="179388" indent="-179388"/>
            <a:r>
              <a:rPr lang="en-GB" dirty="0"/>
              <a:t>New </a:t>
            </a:r>
            <a:r>
              <a:rPr lang="en-GB" dirty="0" err="1"/>
              <a:t>ecRad</a:t>
            </a:r>
            <a:r>
              <a:rPr lang="en-GB" dirty="0"/>
              <a:t> scheme is good platform for future developments, but interaction and consistency between schemes is also very important</a:t>
            </a:r>
          </a:p>
          <a:p>
            <a:pPr marL="179388" indent="-179388"/>
            <a:r>
              <a:rPr lang="en-GB" dirty="0"/>
              <a:t>Intriguing impacts of radiative heating on predictive skill: water vapour and stratosphere-troposphere coupling, and aerosols and monsoon systems</a:t>
            </a:r>
          </a:p>
          <a:p>
            <a:r>
              <a:rPr lang="en-GB" dirty="0"/>
              <a:t>Outlook for the “Grand Challenges” in the coming years: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Overhaul surface treatment, including 3D interactions with cities and forests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Package of physically-based improvements to clouds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Role of aerosols in predictability; upgrade water vapour continuum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Remove middle-atmosphere temperature bias via new UV solar spectrum 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Much more efficient gas optics and spectral integration, we need 1-h radiation timestep in all model configurations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5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2" y="1179000"/>
            <a:ext cx="9191188" cy="369332"/>
          </a:xfrm>
        </p:spPr>
        <p:txBody>
          <a:bodyPr/>
          <a:lstStyle/>
          <a:p>
            <a:r>
              <a:rPr lang="en-GB" dirty="0"/>
              <a:t>Why do we need a good radiation scheme in NWP models?</a:t>
            </a:r>
            <a:endParaRPr lang="en-GB" sz="2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982411" y="1872000"/>
            <a:ext cx="10167369" cy="4869000"/>
          </a:xfrm>
        </p:spPr>
        <p:txBody>
          <a:bodyPr/>
          <a:lstStyle/>
          <a:p>
            <a:r>
              <a:rPr lang="en-GB" dirty="0"/>
              <a:t>Radiation provides the energy that drives the global circulation, and hence determines the model climate</a:t>
            </a:r>
          </a:p>
          <a:p>
            <a:pPr lvl="1"/>
            <a:r>
              <a:rPr lang="en-GB" dirty="0"/>
              <a:t>The tropospheric climate of the IFS is in many ways excellent</a:t>
            </a:r>
          </a:p>
          <a:p>
            <a:r>
              <a:rPr lang="en-GB" dirty="0"/>
              <a:t>A good climate model is not enough, we want to push the boundaries of predictive skill:</a:t>
            </a:r>
          </a:p>
          <a:p>
            <a:pPr lvl="1"/>
            <a:r>
              <a:rPr lang="en-GB" dirty="0"/>
              <a:t>Shorter range 2-m temperature forecasts, where surface treatment is important</a:t>
            </a:r>
          </a:p>
          <a:p>
            <a:pPr lvl="1"/>
            <a:r>
              <a:rPr lang="en-GB" dirty="0"/>
              <a:t>Extended/seasonal timescales, where biases in </a:t>
            </a:r>
            <a:r>
              <a:rPr lang="en-GB" i="1" dirty="0"/>
              <a:t>regional</a:t>
            </a:r>
            <a:r>
              <a:rPr lang="en-GB" dirty="0"/>
              <a:t> and </a:t>
            </a:r>
            <a:r>
              <a:rPr lang="en-GB" i="1" dirty="0"/>
              <a:t>stratospheric</a:t>
            </a:r>
            <a:r>
              <a:rPr lang="en-GB" dirty="0"/>
              <a:t> climate become important, as well as the interaction of radiation with weather systems and weather regimes </a:t>
            </a:r>
          </a:p>
          <a:p>
            <a:r>
              <a:rPr lang="en-GB" dirty="0"/>
              <a:t>To make progress we have to get a lot of things right…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climate continued: annual-mean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090247" y="4982307"/>
            <a:ext cx="3290453" cy="1150708"/>
          </a:xfrm>
        </p:spPr>
        <p:txBody>
          <a:bodyPr/>
          <a:lstStyle/>
          <a:p>
            <a:r>
              <a:rPr lang="en-GB" dirty="0"/>
              <a:t>Troposphere climate of uncoupled model is excellent</a:t>
            </a:r>
          </a:p>
          <a:p>
            <a:r>
              <a:rPr lang="en-GB" dirty="0"/>
              <a:t>Large longstanding cold bias in polar lower stratosphere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00" y="889107"/>
            <a:ext cx="10553283" cy="406182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70586" y="4950369"/>
            <a:ext cx="3106615" cy="115070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tabLst>
                <a:tab pos="3556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…but coupling to ocean leads to significant tropical warming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476292" y="4950369"/>
            <a:ext cx="3106615" cy="1150708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tabLst>
                <a:tab pos="3556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…and 3x more horizontal resolution cools the lower stratosphere (under investigation…)  </a:t>
            </a:r>
          </a:p>
        </p:txBody>
      </p:sp>
      <p:sp>
        <p:nvSpPr>
          <p:cNvPr id="9" name="Rectangle 8"/>
          <p:cNvSpPr/>
          <p:nvPr/>
        </p:nvSpPr>
        <p:spPr>
          <a:xfrm>
            <a:off x="4380699" y="889107"/>
            <a:ext cx="3696501" cy="491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944929" y="909000"/>
            <a:ext cx="3540857" cy="51920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10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0" y="360000"/>
            <a:ext cx="9581396" cy="369332"/>
          </a:xfrm>
        </p:spPr>
        <p:txBody>
          <a:bodyPr/>
          <a:lstStyle/>
          <a:p>
            <a:r>
              <a:rPr lang="en-GB" dirty="0"/>
              <a:t>Arctic surface radiation errors in reanalysis estimated from CERES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80" y="951603"/>
            <a:ext cx="4587816" cy="49847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96" y="846849"/>
            <a:ext cx="473392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124996006"/>
              </p:ext>
            </p:extLst>
          </p:nvPr>
        </p:nvGraphicFramePr>
        <p:xfrm>
          <a:off x="-745588" y="130629"/>
          <a:ext cx="13319999" cy="7262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9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09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09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09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09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09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1090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1090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21090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210909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210909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4682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2000</a:t>
                      </a:r>
                    </a:p>
                  </a:txBody>
                  <a:tcPr marL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2002</a:t>
                      </a:r>
                    </a:p>
                  </a:txBody>
                  <a:tcPr marL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2004</a:t>
                      </a:r>
                    </a:p>
                  </a:txBody>
                  <a:tcPr marL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2006</a:t>
                      </a:r>
                    </a:p>
                  </a:txBody>
                  <a:tcPr marL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2008</a:t>
                      </a:r>
                    </a:p>
                  </a:txBody>
                  <a:tcPr marL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2010</a:t>
                      </a:r>
                    </a:p>
                  </a:txBody>
                  <a:tcPr marL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2012</a:t>
                      </a:r>
                    </a:p>
                  </a:txBody>
                  <a:tcPr marL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2014</a:t>
                      </a:r>
                    </a:p>
                  </a:txBody>
                  <a:tcPr marL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2016</a:t>
                      </a:r>
                    </a:p>
                  </a:txBody>
                  <a:tcPr marL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2018</a:t>
                      </a:r>
                    </a:p>
                  </a:txBody>
                  <a:tcPr marL="3600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94527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1579" t="2187" r="3280" b="1579"/>
          <a:stretch/>
        </p:blipFill>
        <p:spPr>
          <a:xfrm rot="5400000">
            <a:off x="463749" y="4539170"/>
            <a:ext cx="665526" cy="504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8654" y="658446"/>
            <a:ext cx="3164811" cy="369332"/>
          </a:xfrm>
        </p:spPr>
        <p:txBody>
          <a:bodyPr/>
          <a:lstStyle/>
          <a:p>
            <a:r>
              <a:rPr lang="en-GB" dirty="0"/>
              <a:t>History of ECMWF radiation scheme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7622" y="7288681"/>
            <a:ext cx="4053639" cy="230657"/>
          </a:xfrm>
        </p:spPr>
        <p:txBody>
          <a:bodyPr/>
          <a:lstStyle/>
          <a:p>
            <a:pPr algn="ctr"/>
            <a:r>
              <a:rPr lang="en-US" dirty="0"/>
              <a:t>European Centre for Medium-Range Weather Forecasts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-200025" y="2923713"/>
            <a:ext cx="5216013" cy="720080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accent6">
                    <a:lumMod val="50000"/>
                  </a:schemeClr>
                </a:solidFill>
              </a:rPr>
              <a:t>Morcrette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 scheme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015988" y="2923713"/>
            <a:ext cx="6030068" cy="720080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accent6">
                    <a:lumMod val="50000"/>
                  </a:schemeClr>
                </a:solidFill>
              </a:rPr>
              <a:t>McRad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1048725" y="2913117"/>
            <a:ext cx="1075754" cy="720080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accent6">
                    <a:lumMod val="50000"/>
                  </a:schemeClr>
                </a:solidFill>
              </a:rPr>
              <a:t>ecRad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9" r="75197"/>
          <a:stretch/>
        </p:blipFill>
        <p:spPr>
          <a:xfrm>
            <a:off x="590599" y="3589703"/>
            <a:ext cx="283498" cy="8119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9" r="75197"/>
          <a:stretch/>
        </p:blipFill>
        <p:spPr>
          <a:xfrm>
            <a:off x="11128150" y="3575141"/>
            <a:ext cx="283498" cy="811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4093" y="3717000"/>
            <a:ext cx="9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Aerosol: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Tanré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63245" y="3810616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CAMS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9131" y="4293000"/>
            <a:ext cx="1106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Ozone: </a:t>
            </a:r>
            <a:r>
              <a:rPr lang="en-GB" sz="1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Fortuin</a:t>
            </a:r>
            <a:r>
              <a:rPr lang="en-GB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 and </a:t>
            </a:r>
            <a:r>
              <a:rPr lang="en-GB" sz="16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Langematz</a:t>
            </a:r>
            <a:endParaRPr lang="en-GB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26378" r="2756" b="36877"/>
          <a:stretch/>
        </p:blipFill>
        <p:spPr>
          <a:xfrm rot="5400000">
            <a:off x="344326" y="2556658"/>
            <a:ext cx="514081" cy="2116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26378" r="2756" b="36877"/>
          <a:stretch/>
        </p:blipFill>
        <p:spPr>
          <a:xfrm rot="16200000">
            <a:off x="547053" y="2711516"/>
            <a:ext cx="514081" cy="2116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26378" r="2756" b="36877"/>
          <a:stretch/>
        </p:blipFill>
        <p:spPr>
          <a:xfrm rot="5400000">
            <a:off x="4916761" y="2556657"/>
            <a:ext cx="514081" cy="2116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9" y="5185607"/>
            <a:ext cx="507936" cy="50793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17679" y="5258946"/>
            <a:ext cx="4171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Arial Narrow" panose="020B0606020202030204" pitchFamily="34" charset="0"/>
              </a:rPr>
              <a:t>3 h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2" t="31945" r="51233" b="38472"/>
          <a:stretch/>
        </p:blipFill>
        <p:spPr>
          <a:xfrm>
            <a:off x="5015987" y="1609969"/>
            <a:ext cx="623837" cy="714386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80274" y="2254971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latin typeface="Arial Narrow" panose="020B0606020202030204" pitchFamily="34" charset="0"/>
              </a:rPr>
              <a:t>4 bands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6382" y="2541356"/>
            <a:ext cx="98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  <a:latin typeface="Arial Narrow" panose="020B0606020202030204" pitchFamily="34" charset="0"/>
              </a:rPr>
              <a:t>16 bands (RRTM-G)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1153752" y="2397362"/>
            <a:ext cx="3113448" cy="3358927"/>
            <a:chOff x="1153752" y="2397362"/>
            <a:chExt cx="3113448" cy="33589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09" r="75197"/>
            <a:stretch/>
          </p:blipFill>
          <p:spPr>
            <a:xfrm>
              <a:off x="2507254" y="3575141"/>
              <a:ext cx="283498" cy="81190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20629" y="3816364"/>
              <a:ext cx="6404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Tegen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5" t="26378" r="2756" b="36877"/>
            <a:stretch/>
          </p:blipFill>
          <p:spPr>
            <a:xfrm rot="5400000">
              <a:off x="1797120" y="2556657"/>
              <a:ext cx="514081" cy="21167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752" y="5177107"/>
              <a:ext cx="507936" cy="50793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1566066" y="5244106"/>
              <a:ext cx="8739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>
                  <a:latin typeface="Arial Narrow" panose="020B0606020202030204" pitchFamily="34" charset="0"/>
                </a:rPr>
                <a:t>1 h in DA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157" y="5177107"/>
              <a:ext cx="507936" cy="507936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3561028" y="5171514"/>
              <a:ext cx="70617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Arial Narrow" panose="020B0606020202030204" pitchFamily="34" charset="0"/>
                </a:rPr>
                <a:t>1 h in HRES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37289" y="2397362"/>
              <a:ext cx="7809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6 bands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184204" y="2324362"/>
            <a:ext cx="104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latin typeface="Arial Narrow" panose="020B0606020202030204" pitchFamily="34" charset="0"/>
              </a:rPr>
              <a:t>14 bands (RRTM-G)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605949" y="1640986"/>
            <a:ext cx="859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McICA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solver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2" t="31945" r="51233" b="38472"/>
          <a:stretch/>
        </p:blipFill>
        <p:spPr>
          <a:xfrm>
            <a:off x="10767996" y="1608521"/>
            <a:ext cx="623837" cy="71438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1340931" y="1553374"/>
            <a:ext cx="859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Faster, reduced noise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t="9237" r="8657" b="9600"/>
          <a:stretch/>
        </p:blipFill>
        <p:spPr>
          <a:xfrm>
            <a:off x="485774" y="5781675"/>
            <a:ext cx="714375" cy="71437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t="9237" r="8657" b="9600"/>
          <a:stretch/>
        </p:blipFill>
        <p:spPr>
          <a:xfrm>
            <a:off x="5010659" y="5781675"/>
            <a:ext cx="714375" cy="714376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14257" y="6436901"/>
            <a:ext cx="1191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  <a:latin typeface="Arial Narrow" panose="020B0606020202030204" pitchFamily="34" charset="0"/>
              </a:rPr>
              <a:t>ERBE albedo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747458" y="6436901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  <a:latin typeface="Arial Narrow" panose="020B0606020202030204" pitchFamily="34" charset="0"/>
              </a:rPr>
              <a:t>60-km MODIS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40" y="7579477"/>
            <a:ext cx="507936" cy="50793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08311" y="2316202"/>
            <a:ext cx="5447505" cy="4473355"/>
            <a:chOff x="6008311" y="2316202"/>
            <a:chExt cx="5447505" cy="4473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1579" t="2187" r="3280" b="1579"/>
            <a:stretch/>
          </p:blipFill>
          <p:spPr>
            <a:xfrm rot="5400000">
              <a:off x="5927988" y="4542566"/>
              <a:ext cx="665526" cy="50487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579" t="2187" r="3280" b="1579"/>
            <a:stretch/>
          </p:blipFill>
          <p:spPr>
            <a:xfrm rot="5400000">
              <a:off x="9500530" y="4544547"/>
              <a:ext cx="665526" cy="50487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9122741" y="4622332"/>
              <a:ext cx="6799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MACC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54532" y="4582562"/>
              <a:ext cx="6799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GEMS</a:t>
              </a: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5" t="26378" r="2756" b="36877"/>
            <a:stretch/>
          </p:blipFill>
          <p:spPr>
            <a:xfrm rot="16200000">
              <a:off x="9556867" y="2701175"/>
              <a:ext cx="514081" cy="211678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8809583" y="2541356"/>
              <a:ext cx="9897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RRTM-G update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5" t="26378" r="2756" b="36877"/>
            <a:stretch/>
          </p:blipFill>
          <p:spPr>
            <a:xfrm rot="5400000">
              <a:off x="10421216" y="2548497"/>
              <a:ext cx="514081" cy="21167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0688659" y="2316202"/>
              <a:ext cx="767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Solar cycle</a:t>
              </a: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8" t="9237" r="8657" b="9600"/>
            <a:stretch/>
          </p:blipFill>
          <p:spPr>
            <a:xfrm>
              <a:off x="9562559" y="5781675"/>
              <a:ext cx="714375" cy="714376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9324098" y="6451003"/>
              <a:ext cx="1156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5-km MODIS</a:t>
              </a: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9"/>
          <a:srcRect l="20228" t="21294" r="11928" b="4352"/>
          <a:stretch/>
        </p:blipFill>
        <p:spPr>
          <a:xfrm>
            <a:off x="4908395" y="802643"/>
            <a:ext cx="773754" cy="70666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9"/>
          <a:srcRect l="20228" t="21294" r="11928" b="4352"/>
          <a:stretch/>
        </p:blipFill>
        <p:spPr>
          <a:xfrm>
            <a:off x="10722335" y="808038"/>
            <a:ext cx="773754" cy="70666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2" t="31945" r="51233" b="38472"/>
          <a:stretch/>
        </p:blipFill>
        <p:spPr>
          <a:xfrm>
            <a:off x="544072" y="1588720"/>
            <a:ext cx="623837" cy="7143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9"/>
          <a:srcRect l="20228" t="21294" r="11928" b="4352"/>
          <a:stretch/>
        </p:blipFill>
        <p:spPr>
          <a:xfrm>
            <a:off x="484105" y="781394"/>
            <a:ext cx="773754" cy="706666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1130726" y="1508446"/>
            <a:ext cx="113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Solver: Clear/cloudy regions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191852" y="785338"/>
            <a:ext cx="113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0B0F0"/>
                </a:solidFill>
                <a:latin typeface="Arial Narrow" panose="020B0606020202030204" pitchFamily="34" charset="0"/>
              </a:rPr>
              <a:t>Fouquart</a:t>
            </a:r>
            <a:r>
              <a:rPr lang="en-GB" sz="1600" dirty="0">
                <a:solidFill>
                  <a:srgbClr val="00B0F0"/>
                </a:solidFill>
                <a:latin typeface="Arial Narrow" panose="020B0606020202030204" pitchFamily="34" charset="0"/>
              </a:rPr>
              <a:t> liquid optics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654539" y="775813"/>
            <a:ext cx="113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00B0F0"/>
                </a:solidFill>
                <a:latin typeface="Arial Narrow" panose="020B0606020202030204" pitchFamily="34" charset="0"/>
              </a:rPr>
              <a:t>Slingo</a:t>
            </a:r>
            <a:r>
              <a:rPr lang="en-GB" sz="1600" dirty="0">
                <a:solidFill>
                  <a:srgbClr val="00B0F0"/>
                </a:solidFill>
                <a:latin typeface="Arial Narrow" panose="020B0606020202030204" pitchFamily="34" charset="0"/>
              </a:rPr>
              <a:t>, Lindner &amp; Li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803038" y="736255"/>
            <a:ext cx="113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00B0F0"/>
                </a:solidFill>
                <a:latin typeface="Arial Narrow" panose="020B0606020202030204" pitchFamily="34" charset="0"/>
              </a:rPr>
              <a:t>SOCRATES liquid optics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842431"/>
              </p:ext>
            </p:extLst>
          </p:nvPr>
        </p:nvGraphicFramePr>
        <p:xfrm>
          <a:off x="5002689" y="5005476"/>
          <a:ext cx="676800" cy="67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6942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6942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6942"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6942"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9" name="Rectangle 68"/>
          <p:cNvSpPr/>
          <p:nvPr/>
        </p:nvSpPr>
        <p:spPr>
          <a:xfrm>
            <a:off x="5660181" y="5167161"/>
            <a:ext cx="1309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 Narrow" panose="020B0606020202030204" pitchFamily="34" charset="0"/>
              </a:rPr>
              <a:t>Reduced radiation grid</a:t>
            </a:r>
          </a:p>
        </p:txBody>
      </p:sp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84506"/>
              </p:ext>
            </p:extLst>
          </p:nvPr>
        </p:nvGraphicFramePr>
        <p:xfrm>
          <a:off x="10198412" y="5134440"/>
          <a:ext cx="676800" cy="67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6942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6942"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6942"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6942">
                <a:tc>
                  <a:txBody>
                    <a:bodyPr/>
                    <a:lstStyle/>
                    <a:p>
                      <a:endParaRPr lang="en-GB" sz="50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0282844" y="4458847"/>
            <a:ext cx="1931568" cy="1490385"/>
            <a:chOff x="10282844" y="4458847"/>
            <a:chExt cx="1931568" cy="149038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1579" t="2187" r="3280" b="1579"/>
            <a:stretch/>
          </p:blipFill>
          <p:spPr>
            <a:xfrm rot="5400000">
              <a:off x="10486968" y="4539170"/>
              <a:ext cx="665526" cy="504879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0906485" y="4591377"/>
              <a:ext cx="67037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CAMS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31334" y="5118235"/>
              <a:ext cx="138307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 err="1">
                  <a:latin typeface="Arial Narrow" panose="020B0606020202030204" pitchFamily="34" charset="0"/>
                </a:rPr>
                <a:t>Approx</a:t>
              </a:r>
              <a:r>
                <a:rPr lang="en-GB" sz="1600" dirty="0">
                  <a:latin typeface="Arial Narrow" panose="020B0606020202030204" pitchFamily="34" charset="0"/>
                </a:rPr>
                <a:t> updates every </a:t>
              </a:r>
              <a:r>
                <a:rPr lang="en-GB" sz="1600" dirty="0" err="1">
                  <a:latin typeface="Arial Narrow" panose="020B0606020202030204" pitchFamily="34" charset="0"/>
                </a:rPr>
                <a:t>timestep</a:t>
              </a:r>
              <a:r>
                <a:rPr lang="en-GB" sz="1600" dirty="0">
                  <a:latin typeface="Arial Narrow" panose="020B0606020202030204" pitchFamily="34" charset="0"/>
                </a:rPr>
                <a:t> and </a:t>
              </a:r>
              <a:r>
                <a:rPr lang="en-GB" sz="1600" dirty="0" err="1">
                  <a:latin typeface="Arial Narrow" panose="020B0606020202030204" pitchFamily="34" charset="0"/>
                </a:rPr>
                <a:t>gridpoint</a:t>
              </a:r>
              <a:endParaRPr lang="en-GB" sz="1600" dirty="0">
                <a:latin typeface="Arial Narrow" panose="020B0606020202030204" pitchFamily="34" charset="0"/>
              </a:endParaRP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2844" y="5215752"/>
              <a:ext cx="507936" cy="507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726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/>
      <p:bldP spid="54" grpId="0"/>
      <p:bldP spid="59" grpId="0"/>
      <p:bldP spid="61" grpId="0"/>
      <p:bldP spid="67" grpId="0"/>
      <p:bldP spid="76" grpId="0"/>
      <p:bldP spid="77" grpId="0"/>
      <p:bldP spid="6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412" y="360000"/>
            <a:ext cx="10511999" cy="369332"/>
          </a:xfrm>
        </p:spPr>
        <p:txBody>
          <a:bodyPr/>
          <a:lstStyle/>
          <a:p>
            <a:r>
              <a:rPr lang="en-GB" dirty="0"/>
              <a:t>Cumulative impact of improvements to clouds in radiation scheme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94413" y="1125000"/>
            <a:ext cx="3091477" cy="4986000"/>
          </a:xfrm>
        </p:spPr>
        <p:txBody>
          <a:bodyPr/>
          <a:lstStyle/>
          <a:p>
            <a:r>
              <a:rPr lang="en-GB" dirty="0"/>
              <a:t>Fix longstanding bug in LW ice optics: cools surface</a:t>
            </a:r>
          </a:p>
          <a:p>
            <a:r>
              <a:rPr lang="en-GB" dirty="0"/>
              <a:t>Countered by adding LW scattering (cost 10%)</a:t>
            </a:r>
          </a:p>
          <a:p>
            <a:r>
              <a:rPr lang="en-GB" dirty="0"/>
              <a:t>Replace EXP-EXP overlap with observationally based EXP-RAN overlap: cools</a:t>
            </a:r>
          </a:p>
          <a:p>
            <a:r>
              <a:rPr lang="en-GB" dirty="0"/>
              <a:t>Reduce sub-grid heterogeneity to more closely match observations: further cooling</a:t>
            </a:r>
          </a:p>
          <a:p>
            <a:r>
              <a:rPr lang="en-GB" dirty="0"/>
              <a:t>Introduce 3D effects (factor of 4.5 more expensive): significant warming</a:t>
            </a:r>
          </a:p>
          <a:p>
            <a:r>
              <a:rPr lang="en-GB" i="1" dirty="0"/>
              <a:t>Further work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412" y="747001"/>
            <a:ext cx="8105890" cy="59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8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412" y="360000"/>
            <a:ext cx="8831188" cy="369332"/>
          </a:xfrm>
        </p:spPr>
        <p:txBody>
          <a:bodyPr/>
          <a:lstStyle/>
          <a:p>
            <a:r>
              <a:rPr lang="en-GB" dirty="0"/>
              <a:t>3D effects could significantly improve forecasts for solar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054413" y="4971908"/>
            <a:ext cx="4751999" cy="950092"/>
          </a:xfrm>
        </p:spPr>
        <p:txBody>
          <a:bodyPr/>
          <a:lstStyle/>
          <a:p>
            <a:r>
              <a:rPr lang="en-GB" dirty="0"/>
              <a:t>Observed direct-beam fraction for different low-cloud covers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412" y="785461"/>
            <a:ext cx="10133739" cy="418644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526413" y="4970332"/>
            <a:ext cx="4751999" cy="950092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tabLst>
                <a:tab pos="3556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IFS forecast without 3D effects</a:t>
            </a:r>
          </a:p>
        </p:txBody>
      </p:sp>
    </p:spTree>
    <p:extLst>
      <p:ext uri="{BB962C8B-B14F-4D97-AF65-F5344CB8AC3E}">
        <p14:creationId xmlns:p14="http://schemas.microsoft.com/office/powerpoint/2010/main" val="30082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304" y="0"/>
            <a:ext cx="8498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47034"/>
            <a:ext cx="7087901" cy="657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863" y="350723"/>
            <a:ext cx="5306922" cy="369332"/>
          </a:xfrm>
        </p:spPr>
        <p:txBody>
          <a:bodyPr/>
          <a:lstStyle/>
          <a:p>
            <a:r>
              <a:rPr lang="en-GB" dirty="0" err="1"/>
              <a:t>ecRad</a:t>
            </a:r>
            <a:r>
              <a:rPr lang="en-GB" dirty="0"/>
              <a:t>: </a:t>
            </a:r>
            <a:r>
              <a:rPr lang="en-GB" dirty="0" smtClean="0"/>
              <a:t>operational </a:t>
            </a:r>
            <a:r>
              <a:rPr lang="en-GB" dirty="0"/>
              <a:t>in July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963" y="-1533588"/>
            <a:ext cx="4936443" cy="2932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621" y="196924"/>
            <a:ext cx="5612510" cy="311838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10045974" y="2779563"/>
            <a:ext cx="1202490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061161" y="220399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Speed 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50" y="4327765"/>
            <a:ext cx="6242022" cy="2335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0" r="94420" b="11389"/>
          <a:stretch/>
        </p:blipFill>
        <p:spPr>
          <a:xfrm>
            <a:off x="6775911" y="4071729"/>
            <a:ext cx="532558" cy="2452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6" t="70440" r="31674" b="11389"/>
          <a:stretch/>
        </p:blipFill>
        <p:spPr>
          <a:xfrm>
            <a:off x="7308469" y="4071357"/>
            <a:ext cx="2995820" cy="245252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8563506" y="5059867"/>
            <a:ext cx="0" cy="237753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839731" y="5059867"/>
            <a:ext cx="0" cy="4000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342412" y="4482674"/>
            <a:ext cx="1464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Segoe Print" panose="02000600000000000000" pitchFamily="2" charset="0"/>
              </a:rPr>
              <a:t>ecRad</a:t>
            </a:r>
            <a:r>
              <a:rPr lang="en-GB" dirty="0">
                <a:latin typeface="Segoe Print" panose="02000600000000000000" pitchFamily="2" charset="0"/>
              </a:rPr>
              <a:t> 3h radiation </a:t>
            </a:r>
            <a:r>
              <a:rPr lang="en-GB" dirty="0" err="1">
                <a:latin typeface="Segoe Print" panose="02000600000000000000" pitchFamily="2" charset="0"/>
              </a:rPr>
              <a:t>timestep</a:t>
            </a:r>
            <a:endParaRPr lang="en-GB" dirty="0">
              <a:latin typeface="Segoe Print" panose="02000600000000000000" pitchFamily="2" charset="0"/>
            </a:endParaRPr>
          </a:p>
          <a:p>
            <a:r>
              <a:rPr lang="en-GB" dirty="0" err="1">
                <a:solidFill>
                  <a:srgbClr val="FF0000"/>
                </a:solidFill>
                <a:latin typeface="Segoe Print" panose="02000600000000000000" pitchFamily="2" charset="0"/>
              </a:rPr>
              <a:t>ecRad</a:t>
            </a:r>
            <a:r>
              <a:rPr lang="en-GB" dirty="0">
                <a:solidFill>
                  <a:srgbClr val="FF0000"/>
                </a:solidFill>
                <a:latin typeface="Segoe Print" panose="02000600000000000000" pitchFamily="2" charset="0"/>
              </a:rPr>
              <a:t> 2h radiation </a:t>
            </a:r>
            <a:r>
              <a:rPr lang="en-GB" dirty="0" err="1">
                <a:solidFill>
                  <a:srgbClr val="FF0000"/>
                </a:solidFill>
                <a:latin typeface="Segoe Print" panose="02000600000000000000" pitchFamily="2" charset="0"/>
              </a:rPr>
              <a:t>timestep</a:t>
            </a:r>
            <a:endParaRPr lang="en-GB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40352" y="4106980"/>
            <a:ext cx="1066442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bIns="0" rtlCol="0">
            <a:spAutoFit/>
          </a:bodyPr>
          <a:lstStyle/>
          <a:p>
            <a:r>
              <a:rPr lang="en-GB" sz="1700" dirty="0"/>
              <a:t>1000 </a:t>
            </a:r>
            <a:r>
              <a:rPr lang="en-GB" sz="1700" dirty="0" err="1"/>
              <a:t>hPa</a:t>
            </a:r>
            <a:endParaRPr lang="en-GB" sz="17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91705" y="935999"/>
            <a:ext cx="7684921" cy="3420341"/>
          </a:xfrm>
        </p:spPr>
        <p:txBody>
          <a:bodyPr/>
          <a:lstStyle/>
          <a:p>
            <a:r>
              <a:rPr lang="en-GB" dirty="0"/>
              <a:t>Immediate benefits</a:t>
            </a:r>
          </a:p>
          <a:p>
            <a:pPr lvl="1"/>
            <a:r>
              <a:rPr lang="en-GB" dirty="0"/>
              <a:t>Better solution to longwave equations 								improves stratosphere biases (see later)</a:t>
            </a:r>
          </a:p>
          <a:p>
            <a:pPr lvl="1"/>
            <a:r>
              <a:rPr lang="en-GB" dirty="0"/>
              <a:t>31-34% faster, far smaller memory footprint</a:t>
            </a:r>
          </a:p>
          <a:p>
            <a:pPr lvl="1"/>
            <a:r>
              <a:rPr lang="en-GB" dirty="0"/>
              <a:t>Lower noise: slight reduction in temperature errors</a:t>
            </a:r>
          </a:p>
          <a:p>
            <a:r>
              <a:rPr lang="en-GB" dirty="0"/>
              <a:t>Longer term benefits</a:t>
            </a:r>
          </a:p>
          <a:p>
            <a:pPr lvl="1"/>
            <a:r>
              <a:rPr lang="en-GB" dirty="0"/>
              <a:t>Flexibility and modularity: facilitate future developments</a:t>
            </a:r>
          </a:p>
          <a:p>
            <a:pPr lvl="1"/>
            <a:r>
              <a:rPr lang="en-GB" dirty="0"/>
              <a:t>Option to use new “SPARTACUS” solver for representing 3D radiative effects</a:t>
            </a:r>
          </a:p>
          <a:p>
            <a:pPr lvl="1"/>
            <a:r>
              <a:rPr lang="en-GB" dirty="0"/>
              <a:t>Feedback from users of </a:t>
            </a:r>
            <a:r>
              <a:rPr lang="en-GB" dirty="0" smtClean="0"/>
              <a:t>offline version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2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47300"/>
            <a:ext cx="11630024" cy="369332"/>
          </a:xfrm>
        </p:spPr>
        <p:txBody>
          <a:bodyPr/>
          <a:lstStyle/>
          <a:p>
            <a:r>
              <a:rPr lang="en-GB" dirty="0"/>
              <a:t>Evaluation of surface radiation budget against Wild et al. (2015) observations (W m</a:t>
            </a:r>
            <a:r>
              <a:rPr lang="en-GB" baseline="30000" dirty="0"/>
              <a:t>-2</a:t>
            </a:r>
            <a:r>
              <a:rPr lang="en-GB" dirty="0"/>
              <a:t>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886235624"/>
              </p:ext>
            </p:extLst>
          </p:nvPr>
        </p:nvGraphicFramePr>
        <p:xfrm>
          <a:off x="304799" y="914401"/>
          <a:ext cx="11687909" cy="5123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52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03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03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03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503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032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5032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5032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5032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596452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Global SW </a:t>
                      </a:r>
                      <a:r>
                        <a:rPr lang="en-GB" dirty="0" err="1"/>
                        <a:t>dn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Global LW </a:t>
                      </a:r>
                      <a:r>
                        <a:rPr lang="en-GB" dirty="0" err="1"/>
                        <a:t>dn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Global SW 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Global SW 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Land SW </a:t>
                      </a:r>
                      <a:r>
                        <a:rPr lang="en-GB" dirty="0" err="1"/>
                        <a:t>dn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Land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LW </a:t>
                      </a:r>
                      <a:r>
                        <a:rPr lang="en-GB" dirty="0" err="1"/>
                        <a:t>dn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Land SW 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Land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LW 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7258">
                <a:tc>
                  <a:txBody>
                    <a:bodyPr/>
                    <a:lstStyle/>
                    <a:p>
                      <a:r>
                        <a:rPr lang="en-GB" dirty="0"/>
                        <a:t>Observations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184.7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341.5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160.1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/>
                        <a:t>56.7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184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136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/>
                        <a:t>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7258">
                <a:tc>
                  <a:txBody>
                    <a:bodyPr/>
                    <a:lstStyle/>
                    <a:p>
                      <a:r>
                        <a:rPr lang="en-GB" dirty="0"/>
                        <a:t>43 climate 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GB" sz="2400" b="1" dirty="0"/>
                        <a:t> </a:t>
                      </a:r>
                      <a:r>
                        <a:rPr lang="en-GB" sz="24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±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accent6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chemeClr val="accent6"/>
                          </a:solidFill>
                        </a:rPr>
                        <a:t>2</a:t>
                      </a:r>
                      <a:r>
                        <a:rPr lang="en-GB" sz="2400" b="1" dirty="0"/>
                        <a:t> </a:t>
                      </a:r>
                      <a:r>
                        <a:rPr lang="en-GB" sz="24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± 4</a:t>
                      </a:r>
                      <a:endParaRPr lang="en-GB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GB" sz="2400" b="1" dirty="0"/>
                        <a:t> </a:t>
                      </a:r>
                      <a:r>
                        <a:rPr lang="en-GB" sz="24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± 4</a:t>
                      </a:r>
                      <a:endParaRPr lang="en-GB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accent6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chemeClr val="accent6"/>
                          </a:solidFill>
                        </a:rPr>
                        <a:t>2</a:t>
                      </a:r>
                      <a:r>
                        <a:rPr lang="en-GB" sz="2400" b="1" dirty="0"/>
                        <a:t> </a:t>
                      </a:r>
                      <a:r>
                        <a:rPr lang="en-GB" sz="24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± 3</a:t>
                      </a:r>
                      <a:endParaRPr lang="en-GB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GB" sz="2400" b="1" dirty="0"/>
                        <a:t> </a:t>
                      </a:r>
                      <a:r>
                        <a:rPr lang="en-GB" sz="24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± 10</a:t>
                      </a:r>
                      <a:endParaRPr lang="en-GB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4 </a:t>
                      </a:r>
                      <a:r>
                        <a:rPr lang="en-GB" sz="24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± 7</a:t>
                      </a:r>
                      <a:endParaRPr lang="en-GB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GB" sz="2400" b="1" dirty="0"/>
                        <a:t> </a:t>
                      </a:r>
                      <a:r>
                        <a:rPr lang="en-GB" sz="24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± 8</a:t>
                      </a:r>
                      <a:endParaRPr lang="en-GB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accent6"/>
                          </a:solidFill>
                        </a:rPr>
                        <a:t>3</a:t>
                      </a:r>
                      <a:r>
                        <a:rPr lang="en-GB" sz="2400" b="1" dirty="0"/>
                        <a:t> </a:t>
                      </a:r>
                      <a:r>
                        <a:rPr lang="en-GB" sz="24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± 6</a:t>
                      </a:r>
                      <a:endParaRPr lang="en-GB" sz="24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7258">
                <a:tc>
                  <a:txBody>
                    <a:bodyPr/>
                    <a:lstStyle/>
                    <a:p>
                      <a:r>
                        <a:rPr lang="en-GB" dirty="0"/>
                        <a:t>ERA-Interim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6"/>
                          </a:solidFill>
                        </a:rPr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6"/>
                          </a:solidFill>
                        </a:rPr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6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chemeClr val="accent6"/>
                          </a:solidFill>
                        </a:rPr>
                        <a:t>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4.1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7258">
                <a:tc>
                  <a:txBody>
                    <a:bodyPr/>
                    <a:lstStyle/>
                    <a:p>
                      <a:r>
                        <a:rPr lang="en-GB" dirty="0"/>
                        <a:t>ERA5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6"/>
                          </a:solidFill>
                        </a:rPr>
                        <a:t>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6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chemeClr val="accent6"/>
                          </a:solidFill>
                        </a:rPr>
                        <a:t>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6"/>
                          </a:solidFill>
                        </a:rPr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5.3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6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chemeClr val="accent6"/>
                          </a:solidFill>
                        </a:rPr>
                        <a:t>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1.1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7258">
                <a:tc>
                  <a:txBody>
                    <a:bodyPr/>
                    <a:lstStyle/>
                    <a:p>
                      <a:r>
                        <a:rPr lang="en-GB" dirty="0"/>
                        <a:t>Uncoupled IFS climate</a:t>
                      </a:r>
                      <a:r>
                        <a:rPr lang="en-GB" baseline="0" dirty="0"/>
                        <a:t> </a:t>
                      </a:r>
                      <a:r>
                        <a:rPr lang="en-GB" dirty="0"/>
                        <a:t>43R3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6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chemeClr val="accent6"/>
                          </a:solidFill>
                        </a:rPr>
                        <a:t>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47258">
                <a:tc>
                  <a:txBody>
                    <a:bodyPr/>
                    <a:lstStyle/>
                    <a:p>
                      <a:r>
                        <a:rPr lang="en-GB" dirty="0"/>
                        <a:t>Coupled IFS </a:t>
                      </a:r>
                    </a:p>
                    <a:p>
                      <a:r>
                        <a:rPr lang="en-GB" dirty="0"/>
                        <a:t>climate 43R3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rPr>
                        <a:t>−</a:t>
                      </a:r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B050"/>
                          </a:solidFill>
                        </a:rPr>
                        <a:t>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249900" y="6185422"/>
            <a:ext cx="256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  </a:t>
            </a:r>
            <a:r>
              <a:rPr lang="en-GB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≥2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≥4 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m</a:t>
            </a:r>
            <a:r>
              <a:rPr lang="en-GB" sz="2400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GB" sz="24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Challenge 1: Surface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159999" y="1147014"/>
            <a:ext cx="7869601" cy="4986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374" t="12647" r="52765" b="60782"/>
          <a:stretch/>
        </p:blipFill>
        <p:spPr>
          <a:xfrm>
            <a:off x="334412" y="823559"/>
            <a:ext cx="5688876" cy="2370361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6377" t="63174" r="52762" b="10255"/>
          <a:stretch/>
        </p:blipFill>
        <p:spPr>
          <a:xfrm>
            <a:off x="334412" y="4218965"/>
            <a:ext cx="5688876" cy="2370361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56513" t="63202" r="2626" b="10227"/>
          <a:stretch/>
        </p:blipFill>
        <p:spPr>
          <a:xfrm>
            <a:off x="6168840" y="4220999"/>
            <a:ext cx="5688876" cy="2370361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6282" t="12487" r="2857" b="60942"/>
          <a:stretch/>
        </p:blipFill>
        <p:spPr>
          <a:xfrm>
            <a:off x="6168841" y="819566"/>
            <a:ext cx="5688876" cy="2370361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0" y="509771"/>
            <a:ext cx="7869600" cy="36933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89937"/>
          <a:stretch/>
        </p:blipFill>
        <p:spPr>
          <a:xfrm>
            <a:off x="1014686" y="117000"/>
            <a:ext cx="10216559" cy="65875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06412" y="1657087"/>
            <a:ext cx="5544001" cy="136336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9766412" y="971773"/>
            <a:ext cx="2016775" cy="482799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8564833" y="4455262"/>
            <a:ext cx="1201579" cy="45465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38474" y="3251869"/>
            <a:ext cx="189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Tropics ~2 K too cold in the day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93756" y="3142669"/>
            <a:ext cx="279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Boreal forests ~5 K too warm at night in winter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t="50630" b="44971"/>
          <a:stretch/>
        </p:blipFill>
        <p:spPr>
          <a:xfrm>
            <a:off x="1032896" y="3861000"/>
            <a:ext cx="10216559" cy="28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41175" y="481360"/>
            <a:ext cx="5325570" cy="261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406412" y="5030329"/>
            <a:ext cx="5535784" cy="137059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238412" y="3285000"/>
            <a:ext cx="328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Europe ~0.5 K too cold,</a:t>
            </a:r>
          </a:p>
          <a:p>
            <a:r>
              <a:rPr lang="en-GB" dirty="0">
                <a:solidFill>
                  <a:schemeClr val="accent2"/>
                </a:solidFill>
              </a:rPr>
              <a:t>except summer </a:t>
            </a:r>
            <a:r>
              <a:rPr lang="en-GB" dirty="0" err="1">
                <a:solidFill>
                  <a:schemeClr val="accent2"/>
                </a:solidFill>
              </a:rPr>
              <a:t>T</a:t>
            </a:r>
            <a:r>
              <a:rPr lang="en-GB" baseline="-25000" dirty="0" err="1">
                <a:solidFill>
                  <a:schemeClr val="accent2"/>
                </a:solidFill>
              </a:rPr>
              <a:t>min</a:t>
            </a:r>
            <a:r>
              <a:rPr lang="en-GB" baseline="-25000" dirty="0">
                <a:solidFill>
                  <a:schemeClr val="accent2"/>
                </a:solidFill>
              </a:rPr>
              <a:t> </a:t>
            </a:r>
            <a:r>
              <a:rPr lang="en-GB" dirty="0">
                <a:solidFill>
                  <a:schemeClr val="accent2"/>
                </a:solidFill>
              </a:rPr>
              <a:t>too warm</a:t>
            </a:r>
          </a:p>
        </p:txBody>
      </p:sp>
    </p:spTree>
    <p:extLst>
      <p:ext uri="{BB962C8B-B14F-4D97-AF65-F5344CB8AC3E}">
        <p14:creationId xmlns:p14="http://schemas.microsoft.com/office/powerpoint/2010/main" val="289425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/>
      <p:bldP spid="14" grpId="0"/>
      <p:bldP spid="21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12" y="360000"/>
            <a:ext cx="10296000" cy="369332"/>
          </a:xfrm>
        </p:spPr>
        <p:txBody>
          <a:bodyPr/>
          <a:lstStyle/>
          <a:p>
            <a:r>
              <a:rPr lang="en-GB" dirty="0"/>
              <a:t>What is the cause of near-surface temperature errors at individual sites?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50413" y="3602854"/>
            <a:ext cx="6600752" cy="2319145"/>
          </a:xfrm>
        </p:spPr>
        <p:txBody>
          <a:bodyPr/>
          <a:lstStyle/>
          <a:p>
            <a:r>
              <a:rPr lang="en-GB" dirty="0"/>
              <a:t>Some locations are much more difficult than others!</a:t>
            </a:r>
          </a:p>
          <a:p>
            <a:pPr lvl="1"/>
            <a:r>
              <a:rPr lang="en-GB" dirty="0"/>
              <a:t>Sapporo is a large city, by the coast, surrounded by mountains, with large annual snowfall</a:t>
            </a:r>
          </a:p>
          <a:p>
            <a:r>
              <a:rPr lang="en-GB" dirty="0"/>
              <a:t>ECMWF has a new task force to unpick the causes of surface temperature errors (including BL, clouds, surface schemes)</a:t>
            </a:r>
          </a:p>
          <a:p>
            <a:r>
              <a:rPr lang="en-GB" i="1" dirty="0"/>
              <a:t>But there are obvious areas where radiation needs to be improved, e.g. coastlines, forests and urban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919"/>
          <a:stretch/>
        </p:blipFill>
        <p:spPr>
          <a:xfrm>
            <a:off x="7318412" y="872994"/>
            <a:ext cx="4713939" cy="4418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0293"/>
          <a:stretch/>
        </p:blipFill>
        <p:spPr>
          <a:xfrm>
            <a:off x="494345" y="903187"/>
            <a:ext cx="6656820" cy="252581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9734244" y="4365000"/>
            <a:ext cx="0" cy="720000"/>
          </a:xfrm>
          <a:prstGeom prst="straightConnector1">
            <a:avLst/>
          </a:prstGeom>
          <a:ln w="44450">
            <a:solidFill>
              <a:srgbClr val="3333FF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260887" y="4365000"/>
            <a:ext cx="0" cy="576000"/>
          </a:xfrm>
          <a:prstGeom prst="straightConnector1">
            <a:avLst/>
          </a:prstGeom>
          <a:ln w="44450">
            <a:solidFill>
              <a:srgbClr val="3333FF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0846412" y="4365000"/>
            <a:ext cx="0" cy="504000"/>
          </a:xfrm>
          <a:prstGeom prst="straightConnector1">
            <a:avLst/>
          </a:prstGeom>
          <a:ln w="44450">
            <a:solidFill>
              <a:srgbClr val="3333FF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18412" y="5457670"/>
            <a:ext cx="453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FF"/>
                </a:solidFill>
                <a:latin typeface="Arial Narrow" panose="020B0606020202030204" pitchFamily="34" charset="0"/>
              </a:rPr>
              <a:t>Far too little </a:t>
            </a:r>
            <a:r>
              <a:rPr lang="en-GB" dirty="0" err="1">
                <a:solidFill>
                  <a:srgbClr val="3333FF"/>
                </a:solidFill>
                <a:latin typeface="Arial Narrow" panose="020B0606020202030204" pitchFamily="34" charset="0"/>
              </a:rPr>
              <a:t>downwelling</a:t>
            </a:r>
            <a:r>
              <a:rPr lang="en-GB" dirty="0">
                <a:solidFill>
                  <a:srgbClr val="3333FF"/>
                </a:solidFill>
                <a:latin typeface="Arial Narrow" panose="020B0606020202030204" pitchFamily="34" charset="0"/>
              </a:rPr>
              <a:t> LW: not enough cloud?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33FF"/>
                </a:solidFill>
                <a:latin typeface="Arial Narrow" panose="020B0606020202030204" pitchFamily="34" charset="0"/>
              </a:rPr>
              <a:t>Early evening error could also be signature of urban heat island (</a:t>
            </a:r>
            <a:r>
              <a:rPr lang="en-GB" dirty="0" err="1">
                <a:solidFill>
                  <a:srgbClr val="3333FF"/>
                </a:solidFill>
                <a:latin typeface="Arial Narrow" panose="020B0606020202030204" pitchFamily="34" charset="0"/>
              </a:rPr>
              <a:t>Oke</a:t>
            </a:r>
            <a:r>
              <a:rPr lang="en-GB" dirty="0">
                <a:solidFill>
                  <a:srgbClr val="3333FF"/>
                </a:solidFill>
                <a:latin typeface="Arial Narrow" panose="020B0606020202030204" pitchFamily="34" charset="0"/>
              </a:rPr>
              <a:t> 1982), not in model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345" y="872994"/>
            <a:ext cx="200067" cy="3240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62412" y="842832"/>
            <a:ext cx="200067" cy="3240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7318412" y="791582"/>
            <a:ext cx="272771" cy="3240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7318412" y="3117963"/>
            <a:ext cx="272771" cy="3240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73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light_blue.potx" id="{6E553A05-1FF4-41A6-8DCD-4A16C4C52284}" vid="{CB9C2DB0-F904-43F7-8D0F-6F373F3FC069}"/>
    </a:ext>
  </a:extLst>
</a:theme>
</file>

<file path=ppt/theme/theme2.xml><?xml version="1.0" encoding="utf-8"?>
<a:theme xmlns:a="http://schemas.openxmlformats.org/drawingml/2006/main" name="1_ECMWF Light 4:3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ECMWF_16.9_light_blue</Template>
  <TotalTime>3186</TotalTime>
  <Words>2726</Words>
  <Application>Microsoft Office PowerPoint</Application>
  <PresentationFormat>Custom</PresentationFormat>
  <Paragraphs>490</Paragraphs>
  <Slides>43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Arial</vt:lpstr>
      <vt:lpstr>Arial Narrow</vt:lpstr>
      <vt:lpstr>Calibri</vt:lpstr>
      <vt:lpstr>Cambria Math</vt:lpstr>
      <vt:lpstr>Comic Sans MS</vt:lpstr>
      <vt:lpstr>Dutch801 Rm BT</vt:lpstr>
      <vt:lpstr>MS Reference Sans Serif</vt:lpstr>
      <vt:lpstr>MV Boli</vt:lpstr>
      <vt:lpstr>Segoe Print</vt:lpstr>
      <vt:lpstr>Symbol</vt:lpstr>
      <vt:lpstr>Times New Roman</vt:lpstr>
      <vt:lpstr>ECMWF Light 16:9 blue</vt:lpstr>
      <vt:lpstr>1_ECMWF Light 4:3 blue</vt:lpstr>
      <vt:lpstr>Equation</vt:lpstr>
      <vt:lpstr>PowerPoint Presentation</vt:lpstr>
      <vt:lpstr>Five “Grand Challenges” for radiation in NWP models</vt:lpstr>
      <vt:lpstr>Overview of talk</vt:lpstr>
      <vt:lpstr>History of ECMWF radiation scheme</vt:lpstr>
      <vt:lpstr>ecRad: operational in July 2017</vt:lpstr>
      <vt:lpstr>Evaluation of surface radiation budget against Wild et al. (2015) observations (W m-2)</vt:lpstr>
      <vt:lpstr>PowerPoint Presentation</vt:lpstr>
      <vt:lpstr>PowerPoint Presentation</vt:lpstr>
      <vt:lpstr>What is the cause of near-surface temperature errors at individual sites?</vt:lpstr>
      <vt:lpstr>Approximate radiation updates (operational from March 2016)</vt:lpstr>
      <vt:lpstr>Towards a consistent treatment of complex surfaces</vt:lpstr>
      <vt:lpstr>Two-stream equations for diffuse flux</vt:lpstr>
      <vt:lpstr>Exact solution</vt:lpstr>
      <vt:lpstr>The SPARTACUS method applied to vegetation</vt:lpstr>
      <vt:lpstr>How do we relate exchange matrix to vegetation properties?</vt:lpstr>
      <vt:lpstr>Exact solution</vt:lpstr>
      <vt:lpstr>Evaluation: RAMI4PILPS (Widlowski et al. 2011)</vt:lpstr>
      <vt:lpstr>Visible, bare soil    Visible, snow  Near-infrared, bare soil</vt:lpstr>
      <vt:lpstr>Comparison to “traditional” two-stream scheme</vt:lpstr>
      <vt:lpstr>Preliminary application of SPARTACUS to urban areas</vt:lpstr>
      <vt:lpstr>Example broadband calculation for central London</vt:lpstr>
      <vt:lpstr>PowerPoint Presentation</vt:lpstr>
      <vt:lpstr>What is cause of errors in SW cloud radiative effect?</vt:lpstr>
      <vt:lpstr>Evaluation of “SPARTACUS” solver for representing 3D radiative effects</vt:lpstr>
      <vt:lpstr>Impact in 4x 1-year coupled simulations</vt:lpstr>
      <vt:lpstr>PowerPoint Presentation</vt:lpstr>
      <vt:lpstr>Aerosols</vt:lpstr>
      <vt:lpstr>Revised water vapour continuum in near infrared</vt:lpstr>
      <vt:lpstr>PowerPoint Presentation</vt:lpstr>
      <vt:lpstr>Upper stratosphere warm bias</vt:lpstr>
      <vt:lpstr>Extra-tropical lower stratosphere cold bias</vt:lpstr>
      <vt:lpstr>PowerPoint Presentation</vt:lpstr>
      <vt:lpstr>Efficiency: temporal versus spatial resolution</vt:lpstr>
      <vt:lpstr>How can we optimize the spectral integration?</vt:lpstr>
      <vt:lpstr>Summary and outlook</vt:lpstr>
      <vt:lpstr>PowerPoint Presentation</vt:lpstr>
      <vt:lpstr>Why do we need a good radiation scheme in NWP models?</vt:lpstr>
      <vt:lpstr>Model climate continued: annual-mean temperature</vt:lpstr>
      <vt:lpstr>Arctic surface radiation errors in reanalysis estimated from CERES</vt:lpstr>
      <vt:lpstr>Cumulative impact of improvements to clouds in radiation scheme</vt:lpstr>
      <vt:lpstr>3D effects could significantly improve forecasts for solar power</vt:lpstr>
      <vt:lpstr>PowerPoint Presentation</vt:lpstr>
      <vt:lpstr>PowerPoint Presentation</vt:lpstr>
    </vt:vector>
  </TitlesOfParts>
  <Company>ECMWF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Hogan</dc:creator>
  <cp:lastModifiedBy>Robin Hogan</cp:lastModifiedBy>
  <cp:revision>311</cp:revision>
  <cp:lastPrinted>2014-11-19T12:15:44Z</cp:lastPrinted>
  <dcterms:created xsi:type="dcterms:W3CDTF">2017-09-20T07:47:39Z</dcterms:created>
  <dcterms:modified xsi:type="dcterms:W3CDTF">2017-12-12T14:27:07Z</dcterms:modified>
</cp:coreProperties>
</file>