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6" r:id="rId2"/>
    <p:sldMasterId id="2147483678" r:id="rId3"/>
    <p:sldMasterId id="2147483690" r:id="rId4"/>
  </p:sldMasterIdLst>
  <p:notesMasterIdLst>
    <p:notesMasterId r:id="rId40"/>
  </p:notesMasterIdLst>
  <p:handoutMasterIdLst>
    <p:handoutMasterId r:id="rId41"/>
  </p:handoutMasterIdLst>
  <p:sldIdLst>
    <p:sldId id="855" r:id="rId5"/>
    <p:sldId id="977" r:id="rId6"/>
    <p:sldId id="992" r:id="rId7"/>
    <p:sldId id="993" r:id="rId8"/>
    <p:sldId id="1006" r:id="rId9"/>
    <p:sldId id="1010" r:id="rId10"/>
    <p:sldId id="1007" r:id="rId11"/>
    <p:sldId id="1008" r:id="rId12"/>
    <p:sldId id="1009" r:id="rId13"/>
    <p:sldId id="994" r:id="rId14"/>
    <p:sldId id="1012" r:id="rId15"/>
    <p:sldId id="1011" r:id="rId16"/>
    <p:sldId id="1005" r:id="rId17"/>
    <p:sldId id="998" r:id="rId18"/>
    <p:sldId id="999" r:id="rId19"/>
    <p:sldId id="970" r:id="rId20"/>
    <p:sldId id="996" r:id="rId21"/>
    <p:sldId id="1013" r:id="rId22"/>
    <p:sldId id="1000" r:id="rId23"/>
    <p:sldId id="1001" r:id="rId24"/>
    <p:sldId id="1016" r:id="rId25"/>
    <p:sldId id="1017" r:id="rId26"/>
    <p:sldId id="995" r:id="rId27"/>
    <p:sldId id="927" r:id="rId28"/>
    <p:sldId id="1014" r:id="rId29"/>
    <p:sldId id="1015" r:id="rId30"/>
    <p:sldId id="1004" r:id="rId31"/>
    <p:sldId id="895" r:id="rId32"/>
    <p:sldId id="971" r:id="rId33"/>
    <p:sldId id="975" r:id="rId34"/>
    <p:sldId id="963" r:id="rId35"/>
    <p:sldId id="964" r:id="rId36"/>
    <p:sldId id="1002" r:id="rId37"/>
    <p:sldId id="1003" r:id="rId38"/>
    <p:sldId id="982" r:id="rId39"/>
  </p:sldIdLst>
  <p:sldSz cx="9144000" cy="6858000" type="screen4x3"/>
  <p:notesSz cx="67818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B2B2B2"/>
    <a:srgbClr val="00FF00"/>
    <a:srgbClr val="FF6600"/>
    <a:srgbClr val="FF00FF"/>
    <a:srgbClr val="0000CC"/>
    <a:srgbClr val="FF99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8" autoAdjust="0"/>
    <p:restoredTop sz="86436" autoAdjust="0"/>
  </p:normalViewPr>
  <p:slideViewPr>
    <p:cSldViewPr snapToObjects="1">
      <p:cViewPr varScale="1">
        <p:scale>
          <a:sx n="104" d="100"/>
          <a:sy n="104" d="100"/>
        </p:scale>
        <p:origin x="-1026" y="-96"/>
      </p:cViewPr>
      <p:guideLst>
        <p:guide orient="horz" pos="3566"/>
        <p:guide pos="2880"/>
      </p:guideLst>
    </p:cSldViewPr>
  </p:slideViewPr>
  <p:outlineViewPr>
    <p:cViewPr>
      <p:scale>
        <a:sx n="33" d="100"/>
        <a:sy n="33" d="100"/>
      </p:scale>
      <p:origin x="0" y="18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CBFE1CA6-E7A7-4D5A-8824-B26ACF6AB7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64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24400"/>
            <a:ext cx="49625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17E9BBDA-ED7D-4CB0-8DF0-B3DCE96E3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5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A278E-081F-44AE-9EDB-4BCB8E2F67D8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2277C3-70FC-4551-9E75-BC53E0759039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6334-1E32-4B64-B3D4-BEAE511411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93C59-C460-4843-ABDB-80AC7553C1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0"/>
            <a:ext cx="2185988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407150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9F81-883C-4D8F-94E5-6BECD3E50A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149350"/>
            <a:ext cx="8647113" cy="5351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A7F7-5B01-4509-8A1E-CDB63BEB83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2338" y="1149350"/>
            <a:ext cx="4248150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2338" y="3900488"/>
            <a:ext cx="424815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2917-F901-475B-B6C6-1B68D9091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6791-3FB3-4F6E-A992-F3A011322B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D269-ADAF-4892-B67C-B15522D51D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11A3-97A9-4B13-A17A-33BECD0CAB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66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9218-37F0-4E40-A805-129448A4E2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A8BC-7983-4004-8285-BF989D00A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0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72C7-4D23-4F03-AB66-45423BC115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CB3D-F177-4BA9-B278-750F2026DA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27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D9A8-E696-4F68-8DF4-88A7DE5BDC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7D15-534E-4950-A622-DE84AAD4D1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9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A66F-AB86-4D41-91E4-A953CCFD6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93E5-65F0-4782-9DBA-A4372F4DA2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3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C00000"/>
                </a:solidFill>
              </a:defRPr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F67D-CEBC-475D-97AD-3DA4B37A16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B151-BE3B-440D-8BC6-D40C8F40D6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EC2A-8621-44BA-B964-911EDD39C4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1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6DD2-E5E1-467A-9B10-31DC61B867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4198-8E4F-45BB-B5C0-22A3A51227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22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0866-3F1A-4918-9F81-7618142FBE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CD89-3D6E-4057-AE25-9D71199F71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26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187E-4F03-404D-A964-7F46146045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30EC-D5B1-4EC1-99C1-E6DE757CDB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32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B222-9DBE-4CCB-B8FA-BFA0E431AC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48603-6220-4969-BC1D-E9C4B7ED7B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53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9A63-1109-4F73-86DB-D8DF3128A4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C5CF-7C42-4523-9BD3-9C0F3FDADD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99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64A7-9B61-4FA3-9231-795278DFE16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87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8F5D1-4D28-4F69-8157-244D8843C3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85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CED4E-C0AF-4F0B-BF8D-942929D235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99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CD5C6-2EE2-4E46-986C-02813A17F9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3ADAC-1646-4591-B3F5-D07D0287EF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AD1B-4CEE-4DF4-A433-97E1513017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42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5A21C-EBC9-4492-8D09-A5CEBB90FD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91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FE3D8-B00F-49CA-9E02-6585A38AE3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14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F5CE4-78ED-4798-B6E3-90AC85C14A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68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E1C9-7708-45BD-A01C-EBDEF4BAAE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82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C2E30-B749-4DF7-9625-2975C7B9883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89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0"/>
            <a:ext cx="2185988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407150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75D3-2F66-40D7-BEFF-31E742BE10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89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BC17-F5F1-4487-85F9-BFE2B0A9B3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14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310190" cy="114300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92B9-8E11-45A2-93B8-448886D8C23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83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48B5B-D76E-4BDA-8CEF-FA9771F66C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9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E7CA6-3329-4E30-92C3-BDBD3D32B1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2E91-1F3F-43A0-919E-572955A9ACE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11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F5DC3-261C-4A95-A9E7-C6893B6D2E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14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2458A-0A67-415D-8A3D-93DE97EE02C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1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FB5D-5D95-420F-8FD3-8482F3A2A5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70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B001-4C99-4220-B03E-F3E8B0995A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77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4DE6-9C5E-48AA-AC75-349FB84021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5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0535-1741-480A-9E83-B84DF9CC16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57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0"/>
            <a:ext cx="2185988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407150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0BB0-5446-47A6-B17B-B4E88C4000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24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149350"/>
            <a:ext cx="8647113" cy="5351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CD7F-4136-4479-BE4C-08C35A7AFB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2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2338" y="1149350"/>
            <a:ext cx="4248150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2338" y="3900488"/>
            <a:ext cx="424815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8971-3AC2-475A-8C94-3F1F9589B5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DA2BA-915E-4562-A0C5-B40360B08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5E29-A8E4-4178-BE2B-068C4FFD34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2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FC177-7510-4972-8048-4B01DBAB3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0E23-5EF8-45B6-B1C1-1609E01E8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DBB63-BCCF-4C78-B825-A0389F1D5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640F-34DB-4887-98A3-DFB5B15A50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49350"/>
            <a:ext cx="8647113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5FBC52A-0178-4660-8331-F8E7D745E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C0000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FF6600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D1B8BD5-60E2-4D0F-B20E-F8DE46CAF464}" type="datetimeFigureOut">
              <a:rPr lang="en-US" i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2/28/2014</a:t>
            </a:fld>
            <a:endParaRPr lang="en-US" i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i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B5678E1-974B-4F31-9A31-8681F2114D7F}" type="slidenum">
              <a:rPr lang="en-US" i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i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99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49350"/>
            <a:ext cx="8647113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fld id="{C772126E-1423-4325-AB9E-1603559A38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9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C0000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49350"/>
            <a:ext cx="8647113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62801F8-FD10-48AC-8B50-62EC31139E6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2055" name="Picture 6" descr="readingUniv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0350"/>
            <a:ext cx="12080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6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C0000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FF6600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T7ifJES27gU/T35VVicYCFI/AAAAAAAAALc/b-dpqZ7zAEA/s1600/Donald_Rumsfeld_2008030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805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-171450"/>
            <a:ext cx="6120135" cy="3500438"/>
          </a:xfrm>
          <a:extLst/>
        </p:spPr>
        <p:txBody>
          <a:bodyPr/>
          <a:lstStyle/>
          <a:p>
            <a:pPr algn="l">
              <a:defRPr/>
            </a:pPr>
            <a:r>
              <a:rPr lang="en-GB" sz="4000" b="1" dirty="0" smtClean="0">
                <a:solidFill>
                  <a:srgbClr val="FFF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combined cloud retrievals from active instruments in space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75856" y="4221163"/>
            <a:ext cx="5688757" cy="13684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b="1" i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Robin </a:t>
            </a:r>
            <a:r>
              <a:rPr lang="en-GB" b="1" i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Hogan</a:t>
            </a:r>
            <a:endParaRPr lang="en-GB" b="1" i="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University of </a:t>
            </a:r>
            <a:r>
              <a:rPr lang="en-GB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Reading</a:t>
            </a:r>
          </a:p>
          <a:p>
            <a:pPr algn="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sz="2000" b="1" i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Thanks to Nicola </a:t>
            </a:r>
            <a:r>
              <a:rPr lang="en-GB" sz="2000" b="1" i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Pounder, Julien </a:t>
            </a:r>
            <a:r>
              <a:rPr lang="en-GB" sz="2000" b="1" i="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Delanoe</a:t>
            </a:r>
            <a:r>
              <a:rPr lang="en-GB" sz="2000" b="1" i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Chris </a:t>
            </a:r>
            <a:r>
              <a:rPr lang="en-GB" sz="2000" b="1" i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Westbrook, </a:t>
            </a:r>
            <a:r>
              <a:rPr lang="en-GB" sz="2000" b="1" i="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Thorwald</a:t>
            </a:r>
            <a:r>
              <a:rPr lang="en-GB" sz="2000" b="1" i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Stein</a:t>
            </a:r>
            <a:endParaRPr lang="en-GB" sz="20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500"/>
              </a:spcBef>
              <a:defRPr/>
            </a:pPr>
            <a:endParaRPr lang="en-GB" sz="2000" b="1" i="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6" name="TextBox 16"/>
          <p:cNvSpPr txBox="1">
            <a:spLocks noChangeArrowheads="1"/>
          </p:cNvSpPr>
          <p:nvPr/>
        </p:nvSpPr>
        <p:spPr bwMode="auto">
          <a:xfrm>
            <a:off x="7008731" y="6232525"/>
            <a:ext cx="1781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800" i="0" dirty="0" smtClean="0"/>
              <a:t>4 March 2014</a:t>
            </a:r>
            <a:endParaRPr lang="en-GB" sz="18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 retrievals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544" y="1149351"/>
            <a:ext cx="2554944" cy="148756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What is the best supplement to radar reflectivity factor?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033296" y="262467"/>
            <a:ext cx="4320000" cy="4320000"/>
          </a:xfrm>
          <a:prstGeom prst="ellipse">
            <a:avLst/>
          </a:prstGeom>
          <a:solidFill>
            <a:srgbClr val="FF0000">
              <a:alpha val="2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01448" y="2249891"/>
            <a:ext cx="4320000" cy="4320000"/>
          </a:xfrm>
          <a:prstGeom prst="ellipse">
            <a:avLst/>
          </a:prstGeom>
          <a:solidFill>
            <a:srgbClr val="009900">
              <a:alpha val="20000"/>
            </a:srgbClr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53656" y="2282766"/>
            <a:ext cx="4320000" cy="4320000"/>
          </a:xfrm>
          <a:prstGeom prst="ellipse">
            <a:avLst/>
          </a:prstGeom>
          <a:solidFill>
            <a:srgbClr val="0000CC">
              <a:alpha val="20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46265">
            <a:off x="1536503" y="260648"/>
            <a:ext cx="1686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0" dirty="0" smtClean="0">
                <a:solidFill>
                  <a:srgbClr val="FF0000"/>
                </a:solidFill>
                <a:latin typeface="+mn-lt"/>
              </a:rPr>
              <a:t>Radar</a:t>
            </a:r>
          </a:p>
        </p:txBody>
      </p:sp>
      <p:sp>
        <p:nvSpPr>
          <p:cNvPr id="8" name="TextBox 7"/>
          <p:cNvSpPr txBox="1"/>
          <p:nvPr/>
        </p:nvSpPr>
        <p:spPr>
          <a:xfrm rot="2457961">
            <a:off x="396670" y="5531245"/>
            <a:ext cx="1457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0" dirty="0" smtClean="0">
                <a:solidFill>
                  <a:srgbClr val="0000FF"/>
                </a:solidFill>
                <a:latin typeface="+mn-lt"/>
              </a:rPr>
              <a:t>Lidar</a:t>
            </a:r>
          </a:p>
        </p:txBody>
      </p:sp>
      <p:sp>
        <p:nvSpPr>
          <p:cNvPr id="9" name="TextBox 8"/>
          <p:cNvSpPr txBox="1"/>
          <p:nvPr/>
        </p:nvSpPr>
        <p:spPr>
          <a:xfrm rot="19364691">
            <a:off x="6193746" y="5388358"/>
            <a:ext cx="3143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0" dirty="0" smtClean="0">
                <a:solidFill>
                  <a:srgbClr val="009900"/>
                </a:solidFill>
                <a:latin typeface="+mn-lt"/>
              </a:rPr>
              <a:t>Radiometer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1880" y="335699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err="1" smtClean="0">
                <a:latin typeface="Comic Sans MS" pitchFamily="66" charset="0"/>
              </a:rPr>
              <a:t>Delanoe</a:t>
            </a:r>
            <a:r>
              <a:rPr lang="en-GB" sz="1800" i="0" dirty="0" smtClean="0">
                <a:latin typeface="Comic Sans MS" pitchFamily="66" charset="0"/>
              </a:rPr>
              <a:t> and Hogan (2010</a:t>
            </a:r>
            <a:r>
              <a:rPr lang="en-GB" sz="1800" i="0" dirty="0" smtClean="0">
                <a:latin typeface="Comic Sans MS" pitchFamily="66" charset="0"/>
              </a:rPr>
              <a:t>), </a:t>
            </a:r>
            <a:r>
              <a:rPr lang="en-GB" sz="1800" dirty="0" err="1" smtClean="0">
                <a:latin typeface="Comic Sans MS" pitchFamily="66" charset="0"/>
              </a:rPr>
              <a:t>EarthCARE</a:t>
            </a:r>
            <a:r>
              <a:rPr lang="en-GB" sz="1800" dirty="0" smtClean="0">
                <a:latin typeface="Comic Sans MS" pitchFamily="66" charset="0"/>
              </a:rPr>
              <a:t> “unified”</a:t>
            </a:r>
            <a:endParaRPr lang="en-GB" sz="1800" dirty="0" smtClean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7352" y="2422467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err="1" smtClean="0">
                <a:latin typeface="Comic Sans MS" pitchFamily="66" charset="0"/>
              </a:rPr>
              <a:t>CloudSat</a:t>
            </a:r>
            <a:r>
              <a:rPr lang="en-GB" sz="1800" i="0" dirty="0" smtClean="0">
                <a:latin typeface="Comic Sans MS" pitchFamily="66" charset="0"/>
              </a:rPr>
              <a:t>: Austin et al</a:t>
            </a:r>
            <a:r>
              <a:rPr lang="en-GB" sz="1800" i="0" dirty="0" smtClean="0">
                <a:latin typeface="Comic Sans MS" pitchFamily="66" charset="0"/>
              </a:rPr>
              <a:t>. (2009)</a:t>
            </a:r>
            <a:endParaRPr lang="en-GB" sz="1800" i="0" dirty="0" smtClean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2444695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smtClean="0">
                <a:latin typeface="Comic Sans MS" pitchFamily="66" charset="0"/>
              </a:rPr>
              <a:t>Donovan et al. (2001), Okamoto et al</a:t>
            </a:r>
            <a:r>
              <a:rPr lang="en-GB" sz="1800" i="0" dirty="0" smtClean="0">
                <a:latin typeface="Comic Sans MS" pitchFamily="66" charset="0"/>
              </a:rPr>
              <a:t>. (2003)</a:t>
            </a:r>
            <a:endParaRPr lang="en-GB" sz="1800" i="0" dirty="0" smtClean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466591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smtClean="0">
                <a:latin typeface="Comic Sans MS" pitchFamily="66" charset="0"/>
              </a:rPr>
              <a:t>LIRAD (Platt)</a:t>
            </a:r>
          </a:p>
          <a:p>
            <a:pPr algn="ctr"/>
            <a:r>
              <a:rPr lang="en-GB" sz="1800" i="0" dirty="0" err="1" smtClean="0">
                <a:latin typeface="Comic Sans MS" pitchFamily="66" charset="0"/>
              </a:rPr>
              <a:t>Chiriaco</a:t>
            </a:r>
            <a:r>
              <a:rPr lang="en-GB" sz="1800" i="0" dirty="0" smtClean="0">
                <a:latin typeface="Comic Sans MS" pitchFamily="66" charset="0"/>
              </a:rPr>
              <a:t> et al. (2004)</a:t>
            </a:r>
            <a:endParaRPr lang="en-GB" sz="1800" i="0" dirty="0" smtClean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9720" y="471995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smtClean="0">
                <a:latin typeface="Comic Sans MS" pitchFamily="66" charset="0"/>
              </a:rPr>
              <a:t>MODIS 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5574" y="541913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smtClean="0">
                <a:latin typeface="Comic Sans MS" pitchFamily="66" charset="0"/>
              </a:rPr>
              <a:t>CALIPSO, </a:t>
            </a:r>
            <a:r>
              <a:rPr lang="en-GB" sz="1800" i="0" dirty="0" err="1" smtClean="0">
                <a:latin typeface="Comic Sans MS" pitchFamily="66" charset="0"/>
              </a:rPr>
              <a:t>Klett</a:t>
            </a:r>
            <a:r>
              <a:rPr lang="en-GB" sz="1800" i="0" dirty="0" smtClean="0">
                <a:latin typeface="Comic Sans MS" pitchFamily="66" charset="0"/>
              </a:rPr>
              <a:t> etc.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105447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smtClean="0">
                <a:latin typeface="Comic Sans MS" pitchFamily="66" charset="0"/>
              </a:rPr>
              <a:t>IWC(Z), IWC(Z, 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35696" y="440807"/>
            <a:ext cx="3240360" cy="4536226"/>
            <a:chOff x="1835696" y="440807"/>
            <a:chExt cx="3240360" cy="4536226"/>
          </a:xfrm>
        </p:grpSpPr>
        <p:sp>
          <p:nvSpPr>
            <p:cNvPr id="17" name="Oval 16"/>
            <p:cNvSpPr/>
            <p:nvPr/>
          </p:nvSpPr>
          <p:spPr bwMode="auto">
            <a:xfrm>
              <a:off x="2915816" y="440807"/>
              <a:ext cx="1872208" cy="971969"/>
            </a:xfrm>
            <a:prstGeom prst="ellipse">
              <a:avLst/>
            </a:prstGeom>
            <a:solidFill>
              <a:srgbClr val="FF00FF">
                <a:alpha val="20000"/>
              </a:srgbClr>
            </a:solidFill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18000" rIns="18000" bIns="1800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3141663" algn="l"/>
                </a:tabLst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omic Sans MS" panose="030F0702030302020204" pitchFamily="66" charset="0"/>
                </a:rPr>
                <a:t>Dual-</a:t>
              </a: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Symbol" panose="05050102010706020507" pitchFamily="18" charset="2"/>
                </a:rPr>
                <a:t>l</a:t>
              </a:r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Hoga</a:t>
              </a:r>
              <a:r>
                <a:rPr lang="en-GB" sz="1600" i="0" dirty="0" smtClean="0">
                  <a:latin typeface="Comic Sans MS" panose="030F0702030302020204" pitchFamily="66" charset="0"/>
                </a:rPr>
                <a:t>n et al. </a:t>
              </a:r>
              <a:r>
                <a:rPr lang="en-GB" sz="1600" i="0" dirty="0" smtClean="0">
                  <a:latin typeface="Comic Sans MS" panose="030F0702030302020204" pitchFamily="66" charset="0"/>
                </a:rPr>
                <a:t>(1999)</a:t>
              </a:r>
              <a:endPara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491880" y="1460958"/>
              <a:ext cx="1584176" cy="1319970"/>
            </a:xfrm>
            <a:prstGeom prst="ellipse">
              <a:avLst/>
            </a:prstGeom>
            <a:solidFill>
              <a:srgbClr val="FF6600">
                <a:alpha val="20000"/>
              </a:srgbClr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18000" rIns="18000" bIns="1800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3141663" algn="l"/>
                </a:tabLst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omic Sans MS" panose="030F0702030302020204" pitchFamily="66" charset="0"/>
                </a:rPr>
                <a:t>Doppler</a:t>
              </a: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rgbClr val="FF990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en-GB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Matrosov</a:t>
              </a:r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, </a:t>
              </a:r>
              <a:r>
                <a:rPr kumimoji="0" lang="en-GB" sz="160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EarthCARE</a:t>
              </a:r>
              <a:endParaRPr kumimoji="0" lang="en-GB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835696" y="4005064"/>
              <a:ext cx="1872208" cy="971969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18000" rIns="18000" bIns="1800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3141663" algn="l"/>
                </a:tabLst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omic Sans MS" panose="030F0702030302020204" pitchFamily="66" charset="0"/>
                </a:rPr>
                <a:t>HSRL</a:t>
              </a:r>
              <a:r>
                <a:rPr lang="en-GB" sz="1600" i="0" dirty="0" smtClean="0">
                  <a:latin typeface="Comic Sans MS" panose="030F0702030302020204" pitchFamily="66" charset="0"/>
                </a:rPr>
                <a:t> </a:t>
              </a:r>
              <a:r>
                <a:rPr lang="en-GB" sz="1600" dirty="0" err="1" smtClean="0">
                  <a:latin typeface="Comic Sans MS" panose="030F0702030302020204" pitchFamily="66" charset="0"/>
                </a:rPr>
                <a:t>EarthCARE</a:t>
              </a:r>
              <a:endParaRPr kumimoji="0" lang="en-GB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2" name="Picture 4" descr="blindtest_radar_lidar_profil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r="51894" b="63581"/>
          <a:stretch/>
        </p:blipFill>
        <p:spPr bwMode="auto">
          <a:xfrm>
            <a:off x="59268" y="685800"/>
            <a:ext cx="2946400" cy="19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2780928"/>
            <a:ext cx="8810625" cy="3719885"/>
          </a:xfrm>
        </p:spPr>
        <p:txBody>
          <a:bodyPr/>
          <a:lstStyle/>
          <a:p>
            <a:r>
              <a:rPr lang="en-GB" altLang="en-US" dirty="0" smtClean="0"/>
              <a:t>Advantages</a:t>
            </a:r>
          </a:p>
          <a:p>
            <a:pPr lvl="1"/>
            <a:r>
              <a:rPr lang="en-GB" altLang="en-US" dirty="0" smtClean="0">
                <a:solidFill>
                  <a:srgbClr val="009900"/>
                </a:solidFill>
              </a:rPr>
              <a:t>Lidar much more sensitive to thin cirrus: with radar gives great coverage</a:t>
            </a:r>
          </a:p>
          <a:p>
            <a:pPr lvl="1"/>
            <a:r>
              <a:rPr lang="en-GB" altLang="en-US" dirty="0" smtClean="0">
                <a:solidFill>
                  <a:srgbClr val="009900"/>
                </a:solidFill>
              </a:rPr>
              <a:t>Synergy extracts lidar attenuation: exactly what we want to know</a:t>
            </a:r>
          </a:p>
          <a:p>
            <a:pPr lvl="1"/>
            <a:r>
              <a:rPr lang="en-GB" altLang="en-US" dirty="0" smtClean="0">
                <a:solidFill>
                  <a:srgbClr val="009900"/>
                </a:solidFill>
              </a:rPr>
              <a:t>Radar-lidar ratio is very sensitive to particle size</a:t>
            </a:r>
            <a:endParaRPr lang="en-GB" altLang="en-US" dirty="0">
              <a:solidFill>
                <a:srgbClr val="009900"/>
              </a:solidFill>
            </a:endParaRPr>
          </a:p>
          <a:p>
            <a:r>
              <a:rPr lang="en-GB" altLang="en-US" dirty="0" smtClean="0"/>
              <a:t>Limitations</a:t>
            </a:r>
          </a:p>
          <a:p>
            <a:pPr lvl="1"/>
            <a:r>
              <a:rPr lang="en-GB" altLang="en-US" dirty="0" smtClean="0">
                <a:solidFill>
                  <a:srgbClr val="FF0000"/>
                </a:solidFill>
              </a:rPr>
              <a:t>Signal extinguished in many deep clouds: revert to radar-only information</a:t>
            </a:r>
          </a:p>
          <a:p>
            <a:pPr lvl="1"/>
            <a:r>
              <a:rPr lang="en-GB" altLang="en-US" dirty="0" smtClean="0">
                <a:solidFill>
                  <a:srgbClr val="FF0000"/>
                </a:solidFill>
              </a:rPr>
              <a:t>Tricky to use: many papers try to correct lidar for attenuation first, but it is </a:t>
            </a:r>
            <a:r>
              <a:rPr lang="en-GB" altLang="en-US" dirty="0" smtClean="0">
                <a:solidFill>
                  <a:srgbClr val="009900"/>
                </a:solidFill>
              </a:rPr>
              <a:t>much more accurate to use the radar to help the inversion</a:t>
            </a:r>
          </a:p>
          <a:p>
            <a:pPr lvl="1"/>
            <a:r>
              <a:rPr lang="en-GB" altLang="en-US" dirty="0" smtClean="0">
                <a:solidFill>
                  <a:srgbClr val="FF0000"/>
                </a:solidFill>
              </a:rPr>
              <a:t>Retrieved lidar backscatter-to-extinction profile assumed constant with height: leads to biases if there is really a vertical gradient </a:t>
            </a:r>
            <a:r>
              <a:rPr lang="en-GB" altLang="en-US" dirty="0" smtClean="0">
                <a:solidFill>
                  <a:srgbClr val="009900"/>
                </a:solidFill>
              </a:rPr>
              <a:t>(problem resolved using infrared radiances or </a:t>
            </a:r>
            <a:r>
              <a:rPr lang="en-GB" altLang="en-US" dirty="0" err="1" smtClean="0">
                <a:solidFill>
                  <a:srgbClr val="009900"/>
                </a:solidFill>
              </a:rPr>
              <a:t>EarthCARE’s</a:t>
            </a:r>
            <a:r>
              <a:rPr lang="en-GB" altLang="en-US" dirty="0" smtClean="0">
                <a:solidFill>
                  <a:srgbClr val="009900"/>
                </a:solidFill>
              </a:rPr>
              <a:t> HSRL)</a:t>
            </a:r>
          </a:p>
          <a:p>
            <a:pPr lvl="1"/>
            <a:endParaRPr lang="en-GB" altLang="en-US" dirty="0" smtClean="0"/>
          </a:p>
        </p:txBody>
      </p:sp>
      <p:pic>
        <p:nvPicPr>
          <p:cNvPr id="11" name="Picture 4" descr="blindtest_radar_lidar_profil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t="35587" r="51765" b="33881"/>
          <a:stretch/>
        </p:blipFill>
        <p:spPr bwMode="auto">
          <a:xfrm>
            <a:off x="6189134" y="1008855"/>
            <a:ext cx="2954866" cy="16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lindtest_radar_lidar_profil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0" r="7825" b="63581"/>
          <a:stretch/>
        </p:blipFill>
        <p:spPr bwMode="auto">
          <a:xfrm>
            <a:off x="2909001" y="692696"/>
            <a:ext cx="2861734" cy="19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>
            <a:stCxn id="12" idx="3"/>
          </p:cNvCxnSpPr>
          <p:nvPr/>
        </p:nvCxnSpPr>
        <p:spPr bwMode="auto">
          <a:xfrm>
            <a:off x="5770735" y="1691763"/>
            <a:ext cx="418399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Lidar-radar combination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014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radar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9350"/>
            <a:ext cx="3994310" cy="3215753"/>
          </a:xfrm>
        </p:spPr>
        <p:txBody>
          <a:bodyPr/>
          <a:lstStyle/>
          <a:p>
            <a:r>
              <a:rPr lang="en-GB" dirty="0" smtClean="0"/>
              <a:t>Additional 215 GHz radar</a:t>
            </a:r>
          </a:p>
          <a:p>
            <a:pPr lvl="1"/>
            <a:r>
              <a:rPr lang="en-GB" dirty="0" smtClean="0">
                <a:solidFill>
                  <a:srgbClr val="009900"/>
                </a:solidFill>
              </a:rPr>
              <a:t>Size info deep in cloud: complements lidar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Dependent on good radar scattering model</a:t>
            </a:r>
          </a:p>
          <a:p>
            <a:r>
              <a:rPr lang="en-GB" dirty="0" smtClean="0"/>
              <a:t>Doppler (e.g. </a:t>
            </a:r>
            <a:r>
              <a:rPr lang="en-GB" dirty="0" err="1" smtClean="0"/>
              <a:t>EarthCARE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solidFill>
                  <a:srgbClr val="009900"/>
                </a:solidFill>
              </a:rPr>
              <a:t>Sensitive to ice density and therefore riming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Need high signal-to-noise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No use in convective clouds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85" y="980728"/>
            <a:ext cx="466678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9144" y="4365104"/>
            <a:ext cx="8925344" cy="2446905"/>
            <a:chOff x="39144" y="4365104"/>
            <a:chExt cx="8925344" cy="2446905"/>
          </a:xfrm>
        </p:grpSpPr>
        <p:pic>
          <p:nvPicPr>
            <p:cNvPr id="5" name="Picture 5" descr="dense_all"/>
            <p:cNvPicPr>
              <a:picLocks noChangeAspect="1" noChangeArrowheads="1"/>
            </p:cNvPicPr>
            <p:nvPr/>
          </p:nvPicPr>
          <p:blipFill rotWithShape="1">
            <a:blip r:embed="rId3"/>
            <a:srcRect t="50664" r="34190"/>
            <a:stretch/>
          </p:blipFill>
          <p:spPr bwMode="auto">
            <a:xfrm>
              <a:off x="39144" y="4366471"/>
              <a:ext cx="4820888" cy="2374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dense_all"/>
            <p:cNvPicPr>
              <a:picLocks noChangeAspect="1" noChangeArrowheads="1"/>
            </p:cNvPicPr>
            <p:nvPr/>
          </p:nvPicPr>
          <p:blipFill rotWithShape="1">
            <a:blip r:embed="rId3"/>
            <a:srcRect l="24646" r="26465" b="50000"/>
            <a:stretch/>
          </p:blipFill>
          <p:spPr bwMode="auto">
            <a:xfrm>
              <a:off x="5323544" y="4365104"/>
              <a:ext cx="3640944" cy="2446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4860032" y="5373216"/>
              <a:ext cx="418399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" name="Rectangle 3"/>
            <p:cNvSpPr/>
            <p:nvPr/>
          </p:nvSpPr>
          <p:spPr bwMode="auto">
            <a:xfrm>
              <a:off x="5148064" y="6309320"/>
              <a:ext cx="43204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41663" algn="l"/>
                </a:tabLst>
              </a:pPr>
              <a:endParaRPr kumimoji="0" lang="en-GB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61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0"/>
            <a:ext cx="362902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 dirty="0" smtClean="0"/>
              <a:t>Snow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1149350"/>
            <a:ext cx="3616325" cy="5351463"/>
          </a:xfrm>
        </p:spPr>
        <p:txBody>
          <a:bodyPr/>
          <a:lstStyle/>
          <a:p>
            <a:r>
              <a:rPr lang="en-US" altLang="en-US" smtClean="0"/>
              <a:t>What’s the 94 GHz backscatter cross-section of this?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Spheroid model works up to </a:t>
            </a:r>
            <a:r>
              <a:rPr lang="en-US" altLang="en-US" i="1" smtClean="0"/>
              <a:t>D</a:t>
            </a:r>
            <a:r>
              <a:rPr lang="en-US" altLang="en-US" smtClean="0"/>
              <a:t> ~ </a:t>
            </a:r>
            <a:r>
              <a:rPr lang="en-US" altLang="en-US" b="1" smtClean="0">
                <a:latin typeface="Symbol" pitchFamily="18" charset="2"/>
              </a:rPr>
              <a:t>l</a:t>
            </a:r>
            <a:r>
              <a:rPr lang="en-US" altLang="en-US" smtClean="0"/>
              <a:t>, but not for larger particles</a:t>
            </a:r>
          </a:p>
          <a:p>
            <a:r>
              <a:rPr lang="en-US" altLang="en-US" smtClean="0"/>
              <a:t>Rayleigh-Gans approximation works well: describe structure simply by area of particle A(z) as function of distance in direction of propagation of radiation</a:t>
            </a: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338"/>
            <a:ext cx="5148263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852738"/>
            <a:ext cx="4827588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 rot="-5400000">
            <a:off x="-1573213" y="4492626"/>
            <a:ext cx="364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800" i="0">
                <a:latin typeface="Arial" charset="0"/>
              </a:rPr>
              <a:t>Area of slice through particle A(z) 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2195513" y="260350"/>
            <a:ext cx="446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800" i="0">
                <a:solidFill>
                  <a:srgbClr val="FF0000"/>
                </a:solidFill>
                <a:latin typeface="Comic Sans MS" pitchFamily="66" charset="0"/>
              </a:rPr>
              <a:t>Simulated aggregate (Westbrook et al.)</a:t>
            </a:r>
          </a:p>
        </p:txBody>
      </p:sp>
    </p:spTree>
    <p:extLst>
      <p:ext uri="{BB962C8B-B14F-4D97-AF65-F5344CB8AC3E}">
        <p14:creationId xmlns:p14="http://schemas.microsoft.com/office/powerpoint/2010/main" val="4193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Radar scattering by ice</a:t>
            </a:r>
            <a:endParaRPr lang="en-GB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33375" y="5157788"/>
            <a:ext cx="8647113" cy="1343025"/>
          </a:xfrm>
        </p:spPr>
        <p:txBody>
          <a:bodyPr/>
          <a:lstStyle/>
          <a:p>
            <a:r>
              <a:rPr lang="en-GB" dirty="0" smtClean="0"/>
              <a:t>Hogan and Westbrook (2014) used simulated ice aggregates to derive an equation for radar backscatter: the “Self-Similar Rayleigh </a:t>
            </a:r>
            <a:r>
              <a:rPr lang="en-GB" dirty="0" err="1" smtClean="0"/>
              <a:t>Gans</a:t>
            </a:r>
            <a:r>
              <a:rPr lang="en-GB" dirty="0" smtClean="0"/>
              <a:t> approximation”</a:t>
            </a:r>
          </a:p>
          <a:p>
            <a:r>
              <a:rPr lang="en-GB" dirty="0" smtClean="0"/>
              <a:t>For snowflakes, internal structures on scale of wavelength lead to significantly higher </a:t>
            </a:r>
            <a:r>
              <a:rPr lang="en-GB" dirty="0" err="1" smtClean="0"/>
              <a:t>higher</a:t>
            </a:r>
            <a:r>
              <a:rPr lang="en-GB" dirty="0" smtClean="0"/>
              <a:t> backscatter than “soft spheroids”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125538"/>
            <a:ext cx="52308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95388"/>
            <a:ext cx="377666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5795963" y="3392488"/>
            <a:ext cx="3024187" cy="14763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3141663" algn="l"/>
              </a:tabLst>
              <a:defRPr/>
            </a:pPr>
            <a:endParaRPr lang="en-GB"/>
          </a:p>
        </p:txBody>
      </p:sp>
      <p:cxnSp>
        <p:nvCxnSpPr>
          <p:cNvPr id="36870" name="Straight Arrow Connector 7"/>
          <p:cNvCxnSpPr>
            <a:cxnSpLocks noChangeShapeType="1"/>
          </p:cNvCxnSpPr>
          <p:nvPr/>
        </p:nvCxnSpPr>
        <p:spPr bwMode="auto">
          <a:xfrm flipH="1">
            <a:off x="3492500" y="2203450"/>
            <a:ext cx="1841500" cy="5048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6871" name="Straight Arrow Connector 8"/>
          <p:cNvCxnSpPr>
            <a:cxnSpLocks noChangeShapeType="1"/>
          </p:cNvCxnSpPr>
          <p:nvPr/>
        </p:nvCxnSpPr>
        <p:spPr bwMode="auto">
          <a:xfrm flipH="1" flipV="1">
            <a:off x="3455988" y="3500438"/>
            <a:ext cx="2268537" cy="5048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36872" name="Straight Arrow Connector 14"/>
          <p:cNvCxnSpPr>
            <a:cxnSpLocks noChangeShapeType="1"/>
          </p:cNvCxnSpPr>
          <p:nvPr/>
        </p:nvCxnSpPr>
        <p:spPr bwMode="auto">
          <a:xfrm>
            <a:off x="1825625" y="1276350"/>
            <a:ext cx="0" cy="2060575"/>
          </a:xfrm>
          <a:prstGeom prst="straightConnector1">
            <a:avLst/>
          </a:prstGeom>
          <a:noFill/>
          <a:ln w="25400" algn="ctr">
            <a:solidFill>
              <a:srgbClr val="009900"/>
            </a:solidFill>
            <a:round/>
            <a:headEnd/>
            <a:tailEnd type="triangle" w="lg" len="lg"/>
          </a:ln>
        </p:spPr>
      </p:cxnSp>
      <p:cxnSp>
        <p:nvCxnSpPr>
          <p:cNvPr id="36873" name="Straight Arrow Connector 15"/>
          <p:cNvCxnSpPr>
            <a:cxnSpLocks noChangeShapeType="1"/>
          </p:cNvCxnSpPr>
          <p:nvPr/>
        </p:nvCxnSpPr>
        <p:spPr bwMode="auto">
          <a:xfrm>
            <a:off x="3455988" y="1281113"/>
            <a:ext cx="0" cy="1268412"/>
          </a:xfrm>
          <a:prstGeom prst="straightConnector1">
            <a:avLst/>
          </a:prstGeom>
          <a:noFill/>
          <a:ln w="25400" algn="ctr">
            <a:solidFill>
              <a:srgbClr val="009900"/>
            </a:solidFill>
            <a:round/>
            <a:headEnd/>
            <a:tailEnd type="triangle" w="lg" len="lg"/>
          </a:ln>
        </p:spPr>
      </p:cxnSp>
      <p:sp>
        <p:nvSpPr>
          <p:cNvPr id="36874" name="TextBox 16"/>
          <p:cNvSpPr txBox="1">
            <a:spLocks noChangeArrowheads="1"/>
          </p:cNvSpPr>
          <p:nvPr/>
        </p:nvSpPr>
        <p:spPr bwMode="auto">
          <a:xfrm>
            <a:off x="1392238" y="906463"/>
            <a:ext cx="109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0">
                <a:solidFill>
                  <a:srgbClr val="009900"/>
                </a:solidFill>
                <a:latin typeface="Comic Sans MS" pitchFamily="66" charset="0"/>
              </a:rPr>
              <a:t>1 mm ice</a:t>
            </a:r>
          </a:p>
        </p:txBody>
      </p:sp>
      <p:sp>
        <p:nvSpPr>
          <p:cNvPr id="36875" name="TextBox 17"/>
          <p:cNvSpPr txBox="1">
            <a:spLocks noChangeArrowheads="1"/>
          </p:cNvSpPr>
          <p:nvPr/>
        </p:nvSpPr>
        <p:spPr bwMode="auto">
          <a:xfrm>
            <a:off x="3021013" y="911225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0">
                <a:solidFill>
                  <a:srgbClr val="009900"/>
                </a:solidFill>
                <a:latin typeface="Comic Sans MS" pitchFamily="66" charset="0"/>
              </a:rPr>
              <a:t>1 cm snow</a:t>
            </a:r>
          </a:p>
        </p:txBody>
      </p:sp>
      <p:sp>
        <p:nvSpPr>
          <p:cNvPr id="36876" name="TextBox 17"/>
          <p:cNvSpPr txBox="1">
            <a:spLocks noChangeArrowheads="1"/>
          </p:cNvSpPr>
          <p:nvPr/>
        </p:nvSpPr>
        <p:spPr bwMode="auto">
          <a:xfrm>
            <a:off x="5686871" y="1294161"/>
            <a:ext cx="334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0" dirty="0">
                <a:solidFill>
                  <a:srgbClr val="FF0000"/>
                </a:solidFill>
                <a:latin typeface="Comic Sans MS" pitchFamily="66" charset="0"/>
              </a:rPr>
              <a:t>Realistic aggregate snowflake</a:t>
            </a:r>
          </a:p>
        </p:txBody>
      </p:sp>
      <p:sp>
        <p:nvSpPr>
          <p:cNvPr id="36877" name="TextBox 17"/>
          <p:cNvSpPr txBox="1">
            <a:spLocks noChangeArrowheads="1"/>
          </p:cNvSpPr>
          <p:nvPr/>
        </p:nvSpPr>
        <p:spPr bwMode="auto">
          <a:xfrm>
            <a:off x="6443663" y="3933825"/>
            <a:ext cx="174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0">
                <a:solidFill>
                  <a:srgbClr val="FF0000"/>
                </a:solidFill>
                <a:latin typeface="Comic Sans MS" pitchFamily="66" charset="0"/>
              </a:rPr>
              <a:t>Soft spheroid </a:t>
            </a:r>
          </a:p>
        </p:txBody>
      </p:sp>
    </p:spTree>
    <p:extLst>
      <p:ext uri="{BB962C8B-B14F-4D97-AF65-F5344CB8AC3E}">
        <p14:creationId xmlns:p14="http://schemas.microsoft.com/office/powerpoint/2010/main" val="30111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1" y="1340768"/>
            <a:ext cx="6528829" cy="512979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11434" t="6723" r="5003" b="19016"/>
          <a:stretch/>
        </p:blipFill>
        <p:spPr bwMode="auto">
          <a:xfrm>
            <a:off x="4669346" y="934635"/>
            <a:ext cx="722561" cy="3676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3577508" y="619157"/>
            <a:ext cx="720000" cy="432000"/>
          </a:xfrm>
          <a:prstGeom prst="ellipse">
            <a:avLst/>
          </a:prstGeom>
          <a:solidFill>
            <a:srgbClr val="00FF00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550675" y="590714"/>
            <a:ext cx="720000" cy="720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3822247" y="1679602"/>
            <a:ext cx="0" cy="4320480"/>
          </a:xfrm>
          <a:prstGeom prst="line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3861679" y="1679602"/>
            <a:ext cx="1286385" cy="1029318"/>
            <a:chOff x="3861679" y="1679602"/>
            <a:chExt cx="1286385" cy="1029318"/>
          </a:xfrm>
        </p:grpSpPr>
        <p:sp>
          <p:nvSpPr>
            <p:cNvPr id="13" name="Left Brace 12"/>
            <p:cNvSpPr/>
            <p:nvPr/>
          </p:nvSpPr>
          <p:spPr bwMode="auto">
            <a:xfrm flipH="1">
              <a:off x="3861679" y="1679602"/>
              <a:ext cx="278273" cy="1029318"/>
            </a:xfrm>
            <a:prstGeom prst="leftBrace">
              <a:avLst>
                <a:gd name="adj1" fmla="val 49474"/>
                <a:gd name="adj2" fmla="val 50000"/>
              </a:avLst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614" y="1988840"/>
              <a:ext cx="1033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0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Factor of 5 error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35896" y="1069670"/>
            <a:ext cx="1033450" cy="415114"/>
            <a:chOff x="3635896" y="1069670"/>
            <a:chExt cx="1033450" cy="415114"/>
          </a:xfrm>
        </p:grpSpPr>
        <p:sp>
          <p:nvSpPr>
            <p:cNvPr id="16" name="Left Brace 15"/>
            <p:cNvSpPr/>
            <p:nvPr/>
          </p:nvSpPr>
          <p:spPr bwMode="auto">
            <a:xfrm rot="16200000" flipH="1">
              <a:off x="4064938" y="1121737"/>
              <a:ext cx="139136" cy="586957"/>
            </a:xfrm>
            <a:prstGeom prst="leftBrace">
              <a:avLst>
                <a:gd name="adj1" fmla="val 49474"/>
                <a:gd name="adj2" fmla="val 50000"/>
              </a:avLst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35896" y="1069670"/>
              <a:ext cx="1033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0" dirty="0" smtClean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 dB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1"/>
            <a:ext cx="2765574" cy="2194260"/>
          </a:xfrm>
        </p:spPr>
        <p:txBody>
          <a:bodyPr/>
          <a:lstStyle/>
          <a:p>
            <a:r>
              <a:rPr lang="en-GB" dirty="0" smtClean="0"/>
              <a:t>Impact of scattering model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4294967295"/>
          </p:nvPr>
        </p:nvSpPr>
        <p:spPr>
          <a:xfrm>
            <a:off x="6732240" y="2194261"/>
            <a:ext cx="2376264" cy="4306552"/>
          </a:xfrm>
        </p:spPr>
        <p:txBody>
          <a:bodyPr/>
          <a:lstStyle/>
          <a:p>
            <a:r>
              <a:rPr lang="en-GB" dirty="0" smtClean="0"/>
              <a:t>Field et al. (2005) size distributions at 0°C</a:t>
            </a:r>
          </a:p>
          <a:p>
            <a:r>
              <a:rPr lang="en-GB" dirty="0" smtClean="0"/>
              <a:t>Circles indicate D</a:t>
            </a:r>
            <a:r>
              <a:rPr lang="en-GB" baseline="-25000" dirty="0" smtClean="0"/>
              <a:t>0</a:t>
            </a:r>
            <a:r>
              <a:rPr lang="en-GB" dirty="0" smtClean="0"/>
              <a:t> of 7 mm reported from aircraft (</a:t>
            </a:r>
            <a:r>
              <a:rPr lang="en-GB" dirty="0" err="1" smtClean="0"/>
              <a:t>Heymsfield</a:t>
            </a:r>
            <a:r>
              <a:rPr lang="en-GB" dirty="0" smtClean="0"/>
              <a:t> et al. 2008)</a:t>
            </a:r>
          </a:p>
          <a:p>
            <a:r>
              <a:rPr lang="en-GB" dirty="0" smtClean="0"/>
              <a:t>Lawson et al. (1998) reported D</a:t>
            </a:r>
            <a:r>
              <a:rPr lang="en-GB" baseline="-25000" dirty="0" smtClean="0"/>
              <a:t>0</a:t>
            </a:r>
            <a:r>
              <a:rPr lang="en-GB" dirty="0" smtClean="0"/>
              <a:t>=37 mm: 17 dB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9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Impact of ice shape on retrievals</a:t>
            </a:r>
            <a:endParaRPr lang="en-GB" dirty="0"/>
          </a:p>
        </p:txBody>
      </p:sp>
      <p:pic>
        <p:nvPicPr>
          <p:cNvPr id="37890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292600"/>
            <a:ext cx="6246812" cy="2463800"/>
          </a:xfrm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 t="-2" b="64452"/>
          <a:stretch>
            <a:fillRect/>
          </a:stretch>
        </p:blipFill>
        <p:spPr bwMode="auto">
          <a:xfrm>
            <a:off x="34925" y="869950"/>
            <a:ext cx="88677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/>
          <a:srcRect t="4150" b="63728"/>
          <a:stretch>
            <a:fillRect/>
          </a:stretch>
        </p:blipFill>
        <p:spPr bwMode="auto">
          <a:xfrm>
            <a:off x="69850" y="2665413"/>
            <a:ext cx="886777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3" name="Straight Arrow Connector 6"/>
          <p:cNvCxnSpPr>
            <a:cxnSpLocks noChangeShapeType="1"/>
          </p:cNvCxnSpPr>
          <p:nvPr/>
        </p:nvCxnSpPr>
        <p:spPr bwMode="auto">
          <a:xfrm>
            <a:off x="755650" y="3479800"/>
            <a:ext cx="1079500" cy="1389063"/>
          </a:xfrm>
          <a:prstGeom prst="straightConnector1">
            <a:avLst/>
          </a:prstGeom>
          <a:noFill/>
          <a:ln w="25400" algn="ctr">
            <a:solidFill>
              <a:srgbClr val="009900"/>
            </a:solidFill>
            <a:round/>
            <a:headEnd/>
            <a:tailEnd type="triangle" w="lg" len="lg"/>
          </a:ln>
        </p:spPr>
      </p:cxnSp>
      <p:sp>
        <p:nvSpPr>
          <p:cNvPr id="11" name="Text Placeholder 10"/>
          <p:cNvSpPr>
            <a:spLocks noGrp="1"/>
          </p:cNvSpPr>
          <p:nvPr>
            <p:ph type="body" idx="4294967295"/>
          </p:nvPr>
        </p:nvSpPr>
        <p:spPr>
          <a:xfrm>
            <a:off x="4140200" y="2022475"/>
            <a:ext cx="4840288" cy="20161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aggregates</a:t>
            </a: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spheres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5" name="Content Placeholder 2"/>
          <p:cNvSpPr>
            <a:spLocks/>
          </p:cNvSpPr>
          <p:nvPr/>
        </p:nvSpPr>
        <p:spPr bwMode="auto">
          <a:xfrm>
            <a:off x="6300788" y="4365625"/>
            <a:ext cx="26797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i="0" dirty="0"/>
              <a:t>Spheres can lead to overestimate of water content and extinction of factor of 3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i="0" dirty="0"/>
              <a:t>All 94-GHz </a:t>
            </a:r>
            <a:r>
              <a:rPr lang="en-GB" sz="1800" i="0" dirty="0" smtClean="0"/>
              <a:t>radar retrievals </a:t>
            </a:r>
            <a:r>
              <a:rPr lang="en-GB" sz="1800" i="0" dirty="0"/>
              <a:t>affected in same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6" y="-1"/>
            <a:ext cx="2765574" cy="2282767"/>
          </a:xfrm>
        </p:spPr>
        <p:txBody>
          <a:bodyPr/>
          <a:lstStyle/>
          <a:p>
            <a:r>
              <a:rPr lang="en-GB" dirty="0" smtClean="0"/>
              <a:t>Liquid cloud retrievals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2033296" y="262467"/>
            <a:ext cx="4320000" cy="4320000"/>
          </a:xfrm>
          <a:prstGeom prst="ellipse">
            <a:avLst/>
          </a:prstGeom>
          <a:solidFill>
            <a:srgbClr val="FF0000">
              <a:alpha val="2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01448" y="2249891"/>
            <a:ext cx="4320000" cy="4320000"/>
          </a:xfrm>
          <a:prstGeom prst="ellipse">
            <a:avLst/>
          </a:prstGeom>
          <a:solidFill>
            <a:srgbClr val="009900">
              <a:alpha val="20000"/>
            </a:srgbClr>
          </a:solidFill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53656" y="2282766"/>
            <a:ext cx="4320000" cy="4320000"/>
          </a:xfrm>
          <a:prstGeom prst="ellipse">
            <a:avLst/>
          </a:prstGeom>
          <a:solidFill>
            <a:srgbClr val="0000CC">
              <a:alpha val="20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46265">
            <a:off x="1536503" y="260648"/>
            <a:ext cx="1686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0" dirty="0" smtClean="0">
                <a:solidFill>
                  <a:srgbClr val="FF0000"/>
                </a:solidFill>
                <a:latin typeface="+mn-lt"/>
              </a:rPr>
              <a:t>Radar</a:t>
            </a:r>
          </a:p>
        </p:txBody>
      </p:sp>
      <p:sp>
        <p:nvSpPr>
          <p:cNvPr id="8" name="TextBox 7"/>
          <p:cNvSpPr txBox="1"/>
          <p:nvPr/>
        </p:nvSpPr>
        <p:spPr>
          <a:xfrm rot="2457961">
            <a:off x="396670" y="5531245"/>
            <a:ext cx="1457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0" dirty="0" smtClean="0">
                <a:solidFill>
                  <a:srgbClr val="0000FF"/>
                </a:solidFill>
                <a:latin typeface="+mn-lt"/>
              </a:rPr>
              <a:t>Lidar</a:t>
            </a:r>
          </a:p>
        </p:txBody>
      </p:sp>
      <p:sp>
        <p:nvSpPr>
          <p:cNvPr id="9" name="TextBox 8"/>
          <p:cNvSpPr txBox="1"/>
          <p:nvPr/>
        </p:nvSpPr>
        <p:spPr>
          <a:xfrm rot="19364691">
            <a:off x="6193746" y="5388358"/>
            <a:ext cx="3143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0" dirty="0" smtClean="0">
                <a:solidFill>
                  <a:srgbClr val="009900"/>
                </a:solidFill>
                <a:latin typeface="+mn-lt"/>
              </a:rPr>
              <a:t>Radiometer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7352" y="2422467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err="1" smtClean="0">
                <a:latin typeface="Comic Sans MS" pitchFamily="66" charset="0"/>
              </a:rPr>
              <a:t>CloudSat</a:t>
            </a:r>
            <a:r>
              <a:rPr lang="en-GB" sz="1800" i="0" dirty="0" smtClean="0">
                <a:latin typeface="Comic Sans MS" pitchFamily="66" charset="0"/>
              </a:rPr>
              <a:t>: Austin &amp; Stephens (2001)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49720" y="471995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smtClean="0">
                <a:latin typeface="Comic Sans MS" pitchFamily="66" charset="0"/>
              </a:rPr>
              <a:t>MODIS etc.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1880" y="170254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smtClean="0">
                <a:latin typeface="Comic Sans MS" pitchFamily="66" charset="0"/>
              </a:rPr>
              <a:t>Drizzle-free: LWC(Z)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130" y="586642"/>
            <a:ext cx="3029446" cy="5456317"/>
            <a:chOff x="1524130" y="586642"/>
            <a:chExt cx="3029446" cy="5456317"/>
          </a:xfrm>
        </p:grpSpPr>
        <p:sp>
          <p:nvSpPr>
            <p:cNvPr id="17" name="Oval 16"/>
            <p:cNvSpPr/>
            <p:nvPr/>
          </p:nvSpPr>
          <p:spPr bwMode="auto">
            <a:xfrm>
              <a:off x="2681368" y="586642"/>
              <a:ext cx="1872208" cy="1115907"/>
            </a:xfrm>
            <a:prstGeom prst="ellipse">
              <a:avLst/>
            </a:prstGeom>
            <a:solidFill>
              <a:srgbClr val="FF00FF">
                <a:alpha val="20000"/>
              </a:srgbClr>
            </a:solidFill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18000" rIns="18000" bIns="1800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3141663" algn="l"/>
                </a:tabLst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omic Sans MS" panose="030F0702030302020204" pitchFamily="66" charset="0"/>
                </a:rPr>
                <a:t>PIA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3141663" algn="l"/>
                </a:tabLst>
              </a:pPr>
              <a:r>
                <a:rPr kumimoji="0" lang="en-GB" sz="16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Lebsock</a:t>
              </a:r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rPr>
                <a:t>et al. (2011)</a:t>
              </a:r>
              <a:endParaRPr kumimoji="0" lang="en-GB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524130" y="5070990"/>
              <a:ext cx="1967749" cy="971969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18000" rIns="18000" bIns="1800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3141663" algn="l"/>
                </a:tabLst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omic Sans MS" panose="030F0702030302020204" pitchFamily="66" charset="0"/>
                </a:rPr>
                <a:t>Wide-FOV </a:t>
              </a:r>
              <a:r>
                <a:rPr lang="en-GB" sz="1600" dirty="0" smtClean="0">
                  <a:latin typeface="Comic Sans MS" panose="030F0702030302020204" pitchFamily="66" charset="0"/>
                </a:rPr>
                <a:t>Pounder et al</a:t>
              </a:r>
              <a:r>
                <a:rPr lang="en-GB" sz="1600" dirty="0" smtClean="0">
                  <a:latin typeface="Comic Sans MS" panose="030F0702030302020204" pitchFamily="66" charset="0"/>
                </a:rPr>
                <a:t>. (2012)</a:t>
              </a:r>
              <a:endParaRPr kumimoji="0" lang="en-GB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15616" y="4149080"/>
            <a:ext cx="1918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smtClean="0">
                <a:latin typeface="Comic Sans MS" pitchFamily="66" charset="0"/>
              </a:rPr>
              <a:t>Optically very thin: </a:t>
            </a:r>
            <a:r>
              <a:rPr lang="en-GB" sz="1800" i="0" dirty="0" err="1" smtClean="0">
                <a:latin typeface="Comic Sans MS" pitchFamily="66" charset="0"/>
              </a:rPr>
              <a:t>Spinhirne</a:t>
            </a:r>
            <a:r>
              <a:rPr lang="en-GB" sz="1800" i="0" dirty="0" smtClean="0">
                <a:latin typeface="Comic Sans MS" pitchFamily="66" charset="0"/>
              </a:rPr>
              <a:t> et al. (1989)</a:t>
            </a:r>
          </a:p>
        </p:txBody>
      </p:sp>
    </p:spTree>
    <p:extLst>
      <p:ext uri="{BB962C8B-B14F-4D97-AF65-F5344CB8AC3E}">
        <p14:creationId xmlns:p14="http://schemas.microsoft.com/office/powerpoint/2010/main" val="17580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with liquid clouds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01873"/>
            <a:ext cx="8810625" cy="5351463"/>
          </a:xfrm>
        </p:spPr>
        <p:txBody>
          <a:bodyPr/>
          <a:lstStyle/>
          <a:p>
            <a:r>
              <a:rPr lang="en-GB" dirty="0" smtClean="0"/>
              <a:t>90% of liquid clouds over the oceans; 90% of those contain drizzle</a:t>
            </a:r>
          </a:p>
          <a:p>
            <a:r>
              <a:rPr lang="en-GB" dirty="0" smtClean="0"/>
              <a:t>Lidar signal strongly attenuated &amp; contaminated by multiple scattering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Very useful constraints from radar path integrated attenuation (PIA) providing liquid water path (over ocean only) and MODIS providing optical depth (daytime only), but vertical profile very uncertain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8" y="1916832"/>
            <a:ext cx="7312884" cy="1751530"/>
          </a:xfrm>
          <a:prstGeom prst="rect">
            <a:avLst/>
          </a:prstGeom>
        </p:spPr>
      </p:pic>
      <p:pic>
        <p:nvPicPr>
          <p:cNvPr id="5" name="Picture 5" descr="Calips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2" b="58304"/>
          <a:stretch/>
        </p:blipFill>
        <p:spPr bwMode="auto">
          <a:xfrm>
            <a:off x="323528" y="3789040"/>
            <a:ext cx="7304088" cy="17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840" y="2060848"/>
            <a:ext cx="5844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0" dirty="0" err="1" smtClean="0">
                <a:latin typeface="+mn-lt"/>
              </a:rPr>
              <a:t>CloudSat</a:t>
            </a:r>
            <a:r>
              <a:rPr lang="en-GB" sz="2000" b="1" i="0" dirty="0" smtClean="0">
                <a:latin typeface="+mn-lt"/>
              </a:rPr>
              <a:t> radar reflectivity factor (</a:t>
            </a:r>
            <a:r>
              <a:rPr lang="en-GB" sz="2000" b="1" i="0" dirty="0" err="1" smtClean="0">
                <a:latin typeface="+mn-lt"/>
              </a:rPr>
              <a:t>dBZ</a:t>
            </a:r>
            <a:r>
              <a:rPr lang="en-GB" sz="2000" b="1" i="0" dirty="0" smtClean="0">
                <a:latin typeface="+mn-lt"/>
              </a:rPr>
              <a:t>)</a:t>
            </a:r>
            <a:endParaRPr lang="en-GB" sz="2000" b="1" i="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848" y="3933056"/>
            <a:ext cx="515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Calipso</a:t>
            </a:r>
            <a:r>
              <a:rPr lang="en-GB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lidar backscatter (m</a:t>
            </a:r>
            <a:r>
              <a:rPr lang="en-GB" sz="2000" b="1" i="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-1</a:t>
            </a:r>
            <a:r>
              <a:rPr lang="en-GB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sr</a:t>
            </a:r>
            <a:r>
              <a:rPr lang="en-GB" sz="2000" b="1" i="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-1</a:t>
            </a:r>
            <a:r>
              <a:rPr lang="en-GB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GB" sz="20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314096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solidFill>
                  <a:srgbClr val="FF0000"/>
                </a:solidFill>
                <a:latin typeface="Comic Sans MS" pitchFamily="66" charset="0"/>
              </a:rPr>
              <a:t>Where is cloud base?</a:t>
            </a:r>
            <a:endParaRPr lang="en-GB" i="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alip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04"/>
          <a:stretch>
            <a:fillRect/>
          </a:stretch>
        </p:blipFill>
        <p:spPr bwMode="auto">
          <a:xfrm>
            <a:off x="0" y="3106940"/>
            <a:ext cx="7304088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7223125" y="3800678"/>
            <a:ext cx="1920875" cy="277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 dirty="0"/>
              <a:t>Forward modelled backscatter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8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18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1800" dirty="0"/>
              <a:t>Observed backscatter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-171400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liquid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retrieval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785862"/>
            <a:ext cx="8647113" cy="2571130"/>
          </a:xfrm>
        </p:spPr>
        <p:txBody>
          <a:bodyPr/>
          <a:lstStyle/>
          <a:p>
            <a:r>
              <a:rPr lang="en-US" altLang="en-US" dirty="0" smtClean="0"/>
              <a:t>Pounder, Hogan et al. (2012) proposed </a:t>
            </a:r>
            <a:r>
              <a:rPr lang="en-US" altLang="en-US" dirty="0" err="1" smtClean="0"/>
              <a:t>variational</a:t>
            </a:r>
            <a:r>
              <a:rPr lang="en-US" altLang="en-US" dirty="0" smtClean="0"/>
              <a:t> method to retrieve extinction profile in stratocumulus exploiting the multiple scattering from multiple field-of-view lidar (use fast “</a:t>
            </a:r>
            <a:r>
              <a:rPr lang="en-US" altLang="en-US" dirty="0" err="1" smtClean="0"/>
              <a:t>multiscatter</a:t>
            </a:r>
            <a:r>
              <a:rPr lang="en-US" altLang="en-US" dirty="0" smtClean="0"/>
              <a:t>” model)</a:t>
            </a:r>
          </a:p>
          <a:p>
            <a:r>
              <a:rPr lang="en-US" altLang="en-US" dirty="0" smtClean="0"/>
              <a:t>This idea works for single field-of-view lidar with footprint &gt; 50 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Add constraint </a:t>
            </a:r>
            <a:r>
              <a:rPr lang="en-US" altLang="en-US" dirty="0" smtClean="0"/>
              <a:t>on LWC to be no steeper than adiabatic</a:t>
            </a:r>
          </a:p>
          <a:p>
            <a:pPr lvl="1"/>
            <a:r>
              <a:rPr lang="en-US" altLang="en-US" dirty="0" err="1" smtClean="0"/>
              <a:t>Calipso</a:t>
            </a:r>
            <a:r>
              <a:rPr lang="en-US" altLang="en-US" dirty="0" smtClean="0"/>
              <a:t> alone c</a:t>
            </a:r>
            <a:r>
              <a:rPr lang="en-US" altLang="en-US" dirty="0" smtClean="0"/>
              <a:t>an retrieve optical depth and cloud base height</a:t>
            </a:r>
          </a:p>
          <a:p>
            <a:pPr lvl="1"/>
            <a:r>
              <a:rPr lang="en-US" altLang="en-US" dirty="0" smtClean="0"/>
              <a:t>Estimated LWP can then be compared to that from </a:t>
            </a:r>
            <a:r>
              <a:rPr lang="en-US" altLang="en-US" dirty="0" err="1" smtClean="0"/>
              <a:t>CloudSat</a:t>
            </a:r>
            <a:r>
              <a:rPr lang="en-US" altLang="en-US" dirty="0" smtClean="0"/>
              <a:t> PIA</a:t>
            </a:r>
          </a:p>
          <a:p>
            <a:pPr lvl="1"/>
            <a:r>
              <a:rPr lang="en-US" altLang="en-US" dirty="0" smtClean="0"/>
              <a:t>Complements other methods: land and sea, but night-time only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Overview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764704"/>
            <a:ext cx="8647113" cy="5904656"/>
          </a:xfrm>
        </p:spPr>
        <p:txBody>
          <a:bodyPr/>
          <a:lstStyle/>
          <a:p>
            <a:r>
              <a:rPr lang="en-GB" dirty="0" smtClean="0"/>
              <a:t>What do we need to retrieve?</a:t>
            </a:r>
          </a:p>
          <a:p>
            <a:r>
              <a:rPr lang="en-GB" dirty="0" smtClean="0"/>
              <a:t>Importance of classification</a:t>
            </a:r>
          </a:p>
          <a:p>
            <a:r>
              <a:rPr lang="en-GB" dirty="0" smtClean="0"/>
              <a:t>A-Train, </a:t>
            </a:r>
            <a:r>
              <a:rPr lang="en-GB" dirty="0" err="1" smtClean="0"/>
              <a:t>EarthCARE</a:t>
            </a:r>
            <a:r>
              <a:rPr lang="en-GB" dirty="0" smtClean="0"/>
              <a:t> and unified retrieval algorithms</a:t>
            </a:r>
            <a:endParaRPr lang="en-GB" dirty="0" smtClean="0"/>
          </a:p>
          <a:p>
            <a:r>
              <a:rPr lang="en-GB" dirty="0" smtClean="0"/>
              <a:t>General synergy retrieval framework</a:t>
            </a:r>
          </a:p>
          <a:p>
            <a:r>
              <a:rPr lang="en-GB" dirty="0" smtClean="0"/>
              <a:t>Sources of uncertainty</a:t>
            </a:r>
          </a:p>
          <a:p>
            <a:r>
              <a:rPr lang="en-GB" dirty="0" smtClean="0"/>
              <a:t>Ice </a:t>
            </a:r>
            <a:r>
              <a:rPr lang="en-GB" dirty="0" smtClean="0"/>
              <a:t>retrievals</a:t>
            </a:r>
          </a:p>
          <a:p>
            <a:pPr lvl="1"/>
            <a:r>
              <a:rPr lang="en-GB" dirty="0" smtClean="0"/>
              <a:t>Radar plus: lidar, another radar, Doppler… which is best?</a:t>
            </a:r>
            <a:endParaRPr lang="en-GB" dirty="0" smtClean="0"/>
          </a:p>
          <a:p>
            <a:pPr lvl="1"/>
            <a:r>
              <a:rPr lang="en-GB" dirty="0" smtClean="0"/>
              <a:t>Importance of radar scattering model</a:t>
            </a:r>
          </a:p>
          <a:p>
            <a:r>
              <a:rPr lang="en-GB" dirty="0" smtClean="0"/>
              <a:t>Liquid cloud </a:t>
            </a:r>
            <a:r>
              <a:rPr lang="en-GB" dirty="0" smtClean="0"/>
              <a:t>retrievals</a:t>
            </a:r>
          </a:p>
          <a:p>
            <a:pPr lvl="1"/>
            <a:r>
              <a:rPr lang="en-GB" dirty="0" smtClean="0"/>
              <a:t>The problem of drizzle</a:t>
            </a:r>
            <a:endParaRPr lang="en-GB" dirty="0" smtClean="0"/>
          </a:p>
          <a:p>
            <a:pPr lvl="1"/>
            <a:r>
              <a:rPr lang="en-GB" dirty="0" smtClean="0"/>
              <a:t>Potential exploitation of multiply scattered signal from </a:t>
            </a:r>
            <a:r>
              <a:rPr lang="en-GB" dirty="0" err="1" smtClean="0"/>
              <a:t>Calipso</a:t>
            </a:r>
            <a:endParaRPr lang="en-GB" dirty="0" smtClean="0"/>
          </a:p>
          <a:p>
            <a:r>
              <a:rPr lang="en-GB" dirty="0" smtClean="0"/>
              <a:t>A mixed-phase case</a:t>
            </a:r>
            <a:endParaRPr lang="en-GB" dirty="0" smtClean="0"/>
          </a:p>
          <a:p>
            <a:r>
              <a:rPr lang="en-GB" dirty="0" smtClean="0"/>
              <a:t>Outlook</a:t>
            </a:r>
            <a:endParaRPr lang="en-GB" dirty="0"/>
          </a:p>
          <a:p>
            <a:pPr lvl="1" algn="r">
              <a:buFontTx/>
              <a:buNone/>
            </a:pPr>
            <a:endParaRPr lang="en-GB" dirty="0" smtClean="0">
              <a:solidFill>
                <a:srgbClr val="CC0000"/>
              </a:solidFill>
            </a:endParaRPr>
          </a:p>
          <a:p>
            <a:pPr lvl="1" algn="r">
              <a:buFontTx/>
              <a:buNone/>
            </a:pPr>
            <a:endParaRPr lang="en-GB" i="1" dirty="0" smtClean="0">
              <a:solidFill>
                <a:srgbClr val="CC0000"/>
              </a:solidFill>
            </a:endParaRPr>
          </a:p>
          <a:p>
            <a:pPr lvl="1" algn="r">
              <a:buFontTx/>
              <a:buNone/>
            </a:pPr>
            <a:endParaRPr lang="en-GB" i="1" dirty="0">
              <a:solidFill>
                <a:srgbClr val="CC0000"/>
              </a:solidFill>
            </a:endParaRPr>
          </a:p>
          <a:p>
            <a:pPr lvl="1" algn="r">
              <a:buFontTx/>
              <a:buNone/>
            </a:pPr>
            <a:r>
              <a:rPr lang="en-GB" i="1" dirty="0" smtClean="0">
                <a:solidFill>
                  <a:srgbClr val="CC0000"/>
                </a:solidFill>
              </a:rPr>
              <a:t>This </a:t>
            </a:r>
            <a:r>
              <a:rPr lang="en-GB" i="1" dirty="0" smtClean="0">
                <a:solidFill>
                  <a:srgbClr val="CC0000"/>
                </a:solidFill>
              </a:rPr>
              <a:t>talk is limited to satellite </a:t>
            </a:r>
            <a:r>
              <a:rPr lang="en-GB" i="1" dirty="0" smtClean="0">
                <a:solidFill>
                  <a:srgbClr val="CC0000"/>
                </a:solidFill>
              </a:rPr>
              <a:t>measurements</a:t>
            </a:r>
          </a:p>
          <a:p>
            <a:pPr lvl="1" algn="r">
              <a:buFontTx/>
              <a:buNone/>
            </a:pPr>
            <a:r>
              <a:rPr lang="en-GB" i="1" dirty="0" smtClean="0">
                <a:solidFill>
                  <a:srgbClr val="CC0000"/>
                </a:solidFill>
              </a:rPr>
              <a:t>No cost functions will be shown in this talk</a:t>
            </a:r>
            <a:endParaRPr lang="en-GB" i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2825" y="557213"/>
            <a:ext cx="1617663" cy="5943600"/>
          </a:xfrm>
        </p:spPr>
        <p:txBody>
          <a:bodyPr/>
          <a:lstStyle/>
          <a:p>
            <a:r>
              <a:rPr lang="en-US" altLang="en-US" smtClean="0"/>
              <a:t>LWC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Effective radius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Optical depth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CloudSat PIA</a:t>
            </a:r>
          </a:p>
        </p:txBody>
      </p:sp>
      <p:pic>
        <p:nvPicPr>
          <p:cNvPr id="11267" name="Picture 5" descr="liquid_retri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04"/>
          <a:stretch>
            <a:fillRect/>
          </a:stretch>
        </p:blipFill>
        <p:spPr bwMode="auto">
          <a:xfrm>
            <a:off x="0" y="-3175"/>
            <a:ext cx="73088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liquid_retrie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4" b="50018"/>
          <a:stretch>
            <a:fillRect/>
          </a:stretch>
        </p:blipFill>
        <p:spPr bwMode="auto">
          <a:xfrm>
            <a:off x="0" y="1844675"/>
            <a:ext cx="73517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68945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Calip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8" b="1842"/>
          <a:stretch>
            <a:fillRect/>
          </a:stretch>
        </p:blipFill>
        <p:spPr bwMode="auto">
          <a:xfrm>
            <a:off x="38100" y="3500438"/>
            <a:ext cx="73247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0"/>
            <a:ext cx="631825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Calipso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-only retrievals (assume fixed </a:t>
            </a:r>
            <a:r>
              <a:rPr lang="en-US" alt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en-US" sz="28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28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8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8022"/>
          <a:stretch>
            <a:fillRect/>
          </a:stretch>
        </p:blipFill>
        <p:spPr bwMode="auto">
          <a:xfrm>
            <a:off x="0" y="1062534"/>
            <a:ext cx="453548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1"/>
          <a:stretch>
            <a:fillRect/>
          </a:stretch>
        </p:blipFill>
        <p:spPr bwMode="auto">
          <a:xfrm>
            <a:off x="4597400" y="918072"/>
            <a:ext cx="45466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234950" y="-90264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 mixed-phase case</a:t>
            </a:r>
            <a:endParaRPr lang="en-GB" dirty="0"/>
          </a:p>
        </p:txBody>
      </p:sp>
      <p:sp>
        <p:nvSpPr>
          <p:cNvPr id="34821" name="Text Placeholder 8"/>
          <p:cNvSpPr>
            <a:spLocks noGrp="1"/>
          </p:cNvSpPr>
          <p:nvPr>
            <p:ph type="body" idx="4294967295"/>
          </p:nvPr>
        </p:nvSpPr>
        <p:spPr>
          <a:xfrm>
            <a:off x="333375" y="764704"/>
            <a:ext cx="4382642" cy="5904656"/>
          </a:xfrm>
        </p:spPr>
        <p:txBody>
          <a:bodyPr/>
          <a:lstStyle/>
          <a:p>
            <a:r>
              <a:rPr lang="en-GB" altLang="en-US" dirty="0" smtClean="0"/>
              <a:t>Observations</a:t>
            </a:r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sz="1200" dirty="0"/>
          </a:p>
          <a:p>
            <a:r>
              <a:rPr lang="en-GB" altLang="en-US" dirty="0" smtClean="0"/>
              <a:t>Unified algorithm automatically uses radar to constrain ice and lidar to constrain liquid retrievals</a:t>
            </a:r>
          </a:p>
          <a:p>
            <a:pPr lvl="1"/>
            <a:r>
              <a:rPr lang="en-GB" altLang="en-US" dirty="0" smtClean="0"/>
              <a:t>No idea what to do with embedded liquid unseen by lidar</a:t>
            </a:r>
          </a:p>
          <a:p>
            <a:pPr lvl="1"/>
            <a:r>
              <a:rPr lang="en-GB" altLang="en-US" dirty="0" smtClean="0"/>
              <a:t>Note that quasi-Newton scheme uses many iterations…</a:t>
            </a:r>
            <a:endParaRPr lang="en-GB" altLang="en-US" dirty="0" smtClean="0"/>
          </a:p>
        </p:txBody>
      </p:sp>
      <p:sp>
        <p:nvSpPr>
          <p:cNvPr id="34822" name="Text Placeholder 8"/>
          <p:cNvSpPr txBox="1">
            <a:spLocks/>
          </p:cNvSpPr>
          <p:nvPr/>
        </p:nvSpPr>
        <p:spPr bwMode="auto">
          <a:xfrm>
            <a:off x="4978400" y="764704"/>
            <a:ext cx="38417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GB" altLang="en-US" sz="1800" i="0" dirty="0" smtClean="0">
                <a:solidFill>
                  <a:srgbClr val="000000"/>
                </a:solidFill>
              </a:rPr>
              <a:t>Retrievals</a:t>
            </a:r>
          </a:p>
        </p:txBody>
      </p:sp>
      <p:pic>
        <p:nvPicPr>
          <p:cNvPr id="3482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6"/>
          <a:stretch>
            <a:fillRect/>
          </a:stretch>
        </p:blipFill>
        <p:spPr bwMode="auto">
          <a:xfrm>
            <a:off x="0" y="2880222"/>
            <a:ext cx="4535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3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EarthCARE</a:t>
            </a:r>
            <a:r>
              <a:rPr lang="en-GB" dirty="0" smtClean="0"/>
              <a:t> is the exciting next step to the A-Train</a:t>
            </a:r>
          </a:p>
          <a:p>
            <a:pPr lvl="1"/>
            <a:r>
              <a:rPr lang="en-GB" dirty="0" smtClean="0"/>
              <a:t>Better ice retrievals, especially fo</a:t>
            </a:r>
            <a:r>
              <a:rPr lang="en-GB" dirty="0" smtClean="0"/>
              <a:t>r thin ice clouds</a:t>
            </a:r>
            <a:r>
              <a:rPr lang="en-GB" dirty="0" smtClean="0"/>
              <a:t>: radar 7 dB more sensitive: HSRL gives direct extinction</a:t>
            </a:r>
          </a:p>
          <a:p>
            <a:pPr lvl="1"/>
            <a:r>
              <a:rPr lang="en-GB" dirty="0" smtClean="0"/>
              <a:t>Doppler provides useful information on ice density and riming (as well as better retrievals of rain and drizzle rate)</a:t>
            </a:r>
          </a:p>
          <a:p>
            <a:pPr lvl="1"/>
            <a:r>
              <a:rPr lang="en-GB" dirty="0" smtClean="0"/>
              <a:t>On-board 3-view broadband radiometer tests for radiative consistency</a:t>
            </a:r>
          </a:p>
          <a:p>
            <a:r>
              <a:rPr lang="en-GB" dirty="0" smtClean="0"/>
              <a:t>What are the next steps for active cloud sensing in space?</a:t>
            </a:r>
          </a:p>
          <a:p>
            <a:pPr lvl="1"/>
            <a:r>
              <a:rPr lang="en-GB" dirty="0" smtClean="0"/>
              <a:t>Multiple field-of-view lidar to retrieve extinction profile in </a:t>
            </a:r>
            <a:r>
              <a:rPr lang="en-GB" dirty="0" err="1" smtClean="0"/>
              <a:t>stratocu</a:t>
            </a:r>
            <a:endParaRPr lang="en-GB" dirty="0" smtClean="0"/>
          </a:p>
          <a:p>
            <a:pPr lvl="1"/>
            <a:r>
              <a:rPr lang="en-GB" dirty="0" smtClean="0"/>
              <a:t>Combined 94-215 GHz radars for particle sizing deep into ice cloud</a:t>
            </a:r>
          </a:p>
          <a:p>
            <a:pPr lvl="1"/>
            <a:r>
              <a:rPr lang="en-GB" dirty="0" smtClean="0"/>
              <a:t>Radar measures linear depolarization to identify and exploit multiple scattering in deep convection</a:t>
            </a:r>
          </a:p>
          <a:p>
            <a:pPr lvl="1"/>
            <a:r>
              <a:rPr lang="en-GB" dirty="0" smtClean="0"/>
              <a:t>Combine with Oxygen A-band spectrometer</a:t>
            </a:r>
          </a:p>
          <a:p>
            <a:pPr lvl="1"/>
            <a:r>
              <a:rPr lang="en-GB" dirty="0" smtClean="0"/>
              <a:t>Combine with narrow-view microwave radiometers</a:t>
            </a:r>
          </a:p>
          <a:p>
            <a:pPr lvl="1"/>
            <a:r>
              <a:rPr lang="en-GB" dirty="0" smtClean="0"/>
              <a:t>Better synergy algorithms with robust error estimates!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5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The A-Train versus EarthCARE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179388" y="3789363"/>
            <a:ext cx="5407025" cy="2428875"/>
          </a:xfrm>
        </p:spPr>
        <p:txBody>
          <a:bodyPr/>
          <a:lstStyle/>
          <a:p>
            <a:pPr marL="179388" indent="-179388" eaLnBrk="1" hangingPunct="1">
              <a:buFont typeface="Arial" charset="0"/>
              <a:buNone/>
            </a:pPr>
            <a:r>
              <a:rPr lang="en-GB" sz="2400" smtClean="0"/>
              <a:t>The A-Train (fully launched 2006)</a:t>
            </a:r>
          </a:p>
          <a:p>
            <a:pPr marL="627063" lvl="1" indent="-268288" eaLnBrk="1" hangingPunct="1">
              <a:spcBef>
                <a:spcPct val="0"/>
              </a:spcBef>
            </a:pPr>
            <a:r>
              <a:rPr lang="en-GB" sz="2000" smtClean="0"/>
              <a:t>NASA</a:t>
            </a:r>
          </a:p>
          <a:p>
            <a:pPr marL="627063" lvl="1" indent="-268288" eaLnBrk="1" hangingPunct="1">
              <a:spcBef>
                <a:spcPct val="0"/>
              </a:spcBef>
            </a:pPr>
            <a:r>
              <a:rPr lang="en-GB" sz="2000" smtClean="0"/>
              <a:t>Multiple platforms</a:t>
            </a:r>
          </a:p>
          <a:p>
            <a:pPr marL="627063" lvl="1" indent="-268288" eaLnBrk="1" hangingPunct="1">
              <a:spcBef>
                <a:spcPct val="0"/>
              </a:spcBef>
            </a:pPr>
            <a:r>
              <a:rPr lang="en-GB" sz="2000" smtClean="0"/>
              <a:t>700-km orbit</a:t>
            </a:r>
          </a:p>
          <a:p>
            <a:pPr marL="627063" lvl="1" indent="-268288" eaLnBrk="1" hangingPunct="1">
              <a:spcBef>
                <a:spcPct val="0"/>
              </a:spcBef>
            </a:pPr>
            <a:r>
              <a:rPr lang="en-GB" sz="2000" smtClean="0"/>
              <a:t>CloudSat 94-GHz radar </a:t>
            </a:r>
          </a:p>
          <a:p>
            <a:pPr marL="627063" lvl="1" indent="-268288" eaLnBrk="1" hangingPunct="1">
              <a:spcBef>
                <a:spcPct val="0"/>
              </a:spcBef>
            </a:pPr>
            <a:r>
              <a:rPr lang="en-GB" sz="2000" smtClean="0"/>
              <a:t>Calipso 532/1064-nm lidar</a:t>
            </a:r>
          </a:p>
          <a:p>
            <a:pPr marL="627063" lvl="1" indent="-268288" eaLnBrk="1" hangingPunct="1">
              <a:spcBef>
                <a:spcPct val="0"/>
              </a:spcBef>
            </a:pPr>
            <a:r>
              <a:rPr lang="en-GB" sz="2000" smtClean="0"/>
              <a:t>CERES broad-band radiometer</a:t>
            </a:r>
          </a:p>
          <a:p>
            <a:pPr marL="627063" lvl="1" indent="-268288" eaLnBrk="1" hangingPunct="1">
              <a:spcBef>
                <a:spcPct val="0"/>
              </a:spcBef>
            </a:pPr>
            <a:r>
              <a:rPr lang="en-GB" sz="2000" smtClean="0"/>
              <a:t>MODIS multi-wavelength radiometer</a:t>
            </a:r>
          </a:p>
        </p:txBody>
      </p:sp>
      <p:pic>
        <p:nvPicPr>
          <p:cNvPr id="21507" name="Picture 1" descr="C:\Users\julien\Desktop\EC4_RGB.jpg"/>
          <p:cNvPicPr>
            <a:picLocks noChangeAspect="1" noChangeArrowheads="1"/>
          </p:cNvPicPr>
          <p:nvPr/>
        </p:nvPicPr>
        <p:blipFill>
          <a:blip r:embed="rId2"/>
          <a:srcRect b="23485"/>
          <a:stretch>
            <a:fillRect/>
          </a:stretch>
        </p:blipFill>
        <p:spPr bwMode="auto">
          <a:xfrm>
            <a:off x="5292725" y="1039813"/>
            <a:ext cx="3586163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 l="1057" t="11478" r="1410" b="2113"/>
          <a:stretch>
            <a:fillRect/>
          </a:stretch>
        </p:blipFill>
        <p:spPr bwMode="auto">
          <a:xfrm>
            <a:off x="241300" y="1487488"/>
            <a:ext cx="483552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Content Placeholder 2"/>
          <p:cNvSpPr>
            <a:spLocks/>
          </p:cNvSpPr>
          <p:nvPr/>
        </p:nvSpPr>
        <p:spPr bwMode="auto">
          <a:xfrm>
            <a:off x="4824413" y="3789363"/>
            <a:ext cx="43561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defTabSz="457200">
              <a:spcBef>
                <a:spcPct val="20000"/>
              </a:spcBef>
              <a:buFont typeface="Arial" charset="0"/>
              <a:buNone/>
            </a:pPr>
            <a:r>
              <a:rPr lang="en-GB" i="0">
                <a:solidFill>
                  <a:prstClr val="white"/>
                </a:solidFill>
                <a:latin typeface="Calibri" pitchFamily="34" charset="0"/>
              </a:rPr>
              <a:t>        EarthCARE (launch 2016)</a:t>
            </a:r>
          </a:p>
          <a:p>
            <a:pPr marL="627063" lvl="1" indent="-268288" defTabSz="457200">
              <a:buFont typeface="Arial" charset="0"/>
              <a:buChar char="–"/>
            </a:pPr>
            <a:r>
              <a:rPr lang="en-GB" sz="2000" i="0">
                <a:solidFill>
                  <a:srgbClr val="FFFF00"/>
                </a:solidFill>
                <a:latin typeface="Calibri" pitchFamily="34" charset="0"/>
              </a:rPr>
              <a:t>ESA and JAXA</a:t>
            </a:r>
          </a:p>
          <a:p>
            <a:pPr marL="627063" lvl="1" indent="-268288" defTabSz="457200">
              <a:buFont typeface="Arial" charset="0"/>
              <a:buChar char="–"/>
            </a:pPr>
            <a:r>
              <a:rPr lang="en-GB" sz="2000" b="1" i="0" u="sng">
                <a:solidFill>
                  <a:srgbClr val="FFFF00"/>
                </a:solidFill>
                <a:latin typeface="Calibri" pitchFamily="34" charset="0"/>
              </a:rPr>
              <a:t>Single platform</a:t>
            </a:r>
          </a:p>
          <a:p>
            <a:pPr marL="627063" lvl="1" indent="-268288" defTabSz="457200">
              <a:buFont typeface="Arial" charset="0"/>
              <a:buChar char="–"/>
            </a:pPr>
            <a:r>
              <a:rPr lang="en-GB" sz="2000" i="0">
                <a:solidFill>
                  <a:srgbClr val="FFFF00"/>
                </a:solidFill>
                <a:latin typeface="Calibri" pitchFamily="34" charset="0"/>
              </a:rPr>
              <a:t>393-km: </a:t>
            </a:r>
            <a:r>
              <a:rPr lang="en-GB" sz="2000" b="1" i="0" u="sng">
                <a:solidFill>
                  <a:srgbClr val="FFFF00"/>
                </a:solidFill>
                <a:latin typeface="Calibri" pitchFamily="34" charset="0"/>
              </a:rPr>
              <a:t>higher sensitivity</a:t>
            </a:r>
          </a:p>
          <a:p>
            <a:pPr marL="627063" lvl="1" indent="-268288" defTabSz="457200">
              <a:buFont typeface="Arial" charset="0"/>
              <a:buChar char="–"/>
            </a:pPr>
            <a:r>
              <a:rPr lang="en-GB" sz="2000" i="0">
                <a:solidFill>
                  <a:srgbClr val="FFFF00"/>
                </a:solidFill>
                <a:latin typeface="Calibri" pitchFamily="34" charset="0"/>
              </a:rPr>
              <a:t>94-GHz </a:t>
            </a:r>
            <a:r>
              <a:rPr lang="en-GB" sz="2000" b="1" i="0" u="sng">
                <a:solidFill>
                  <a:srgbClr val="FFFF00"/>
                </a:solidFill>
                <a:latin typeface="Calibri" pitchFamily="34" charset="0"/>
              </a:rPr>
              <a:t>Doppler</a:t>
            </a:r>
            <a:r>
              <a:rPr lang="en-GB" sz="2000" i="0">
                <a:solidFill>
                  <a:srgbClr val="FFFF00"/>
                </a:solidFill>
                <a:latin typeface="Calibri" pitchFamily="34" charset="0"/>
              </a:rPr>
              <a:t> radar </a:t>
            </a:r>
          </a:p>
          <a:p>
            <a:pPr marL="627063" lvl="1" indent="-268288" defTabSz="457200">
              <a:buFont typeface="Arial" charset="0"/>
              <a:buChar char="–"/>
            </a:pPr>
            <a:r>
              <a:rPr lang="en-GB" sz="2000" i="0">
                <a:solidFill>
                  <a:srgbClr val="FFFF00"/>
                </a:solidFill>
                <a:latin typeface="Calibri" pitchFamily="34" charset="0"/>
              </a:rPr>
              <a:t>355-nm </a:t>
            </a:r>
            <a:r>
              <a:rPr lang="en-GB" sz="2000" b="1" i="0" u="sng">
                <a:solidFill>
                  <a:srgbClr val="FFFF00"/>
                </a:solidFill>
                <a:latin typeface="Calibri" pitchFamily="34" charset="0"/>
              </a:rPr>
              <a:t>High spectral res. lidar</a:t>
            </a:r>
          </a:p>
          <a:p>
            <a:pPr marL="627063" lvl="1" indent="-268288" defTabSz="457200">
              <a:buFont typeface="Arial" charset="0"/>
              <a:buChar char="–"/>
            </a:pPr>
            <a:r>
              <a:rPr lang="en-GB" sz="2000" b="1" i="0" u="sng">
                <a:solidFill>
                  <a:srgbClr val="FFFF00"/>
                </a:solidFill>
                <a:latin typeface="Calibri" pitchFamily="34" charset="0"/>
              </a:rPr>
              <a:t>3-view</a:t>
            </a:r>
            <a:r>
              <a:rPr lang="en-GB" sz="2000" i="0">
                <a:solidFill>
                  <a:srgbClr val="FFFF00"/>
                </a:solidFill>
                <a:latin typeface="Calibri" pitchFamily="34" charset="0"/>
              </a:rPr>
              <a:t> broad-band radiometer</a:t>
            </a:r>
          </a:p>
          <a:p>
            <a:pPr marL="627063" lvl="1" indent="-268288" defTabSz="457200">
              <a:buFont typeface="Arial" charset="0"/>
              <a:buChar char="–"/>
            </a:pPr>
            <a:r>
              <a:rPr lang="en-GB" sz="2000" i="0">
                <a:solidFill>
                  <a:srgbClr val="FFFF00"/>
                </a:solidFill>
                <a:latin typeface="Calibri" pitchFamily="34" charset="0"/>
              </a:rPr>
              <a:t>Multi-spectral imager</a:t>
            </a:r>
          </a:p>
        </p:txBody>
      </p:sp>
    </p:spTree>
    <p:extLst>
      <p:ext uri="{BB962C8B-B14F-4D97-AF65-F5344CB8AC3E}">
        <p14:creationId xmlns:p14="http://schemas.microsoft.com/office/powerpoint/2010/main" val="23119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can_20001121_6487r18s2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0" y="5143500"/>
            <a:ext cx="3286125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Reflectivity agrees well, provided Brown &amp; Francis mass used with </a:t>
            </a:r>
            <a:r>
              <a:rPr lang="en-GB" altLang="en-US" i="1" smtClean="0"/>
              <a:t>D</a:t>
            </a:r>
            <a:r>
              <a:rPr lang="en-GB" altLang="en-US" baseline="-25000" smtClean="0"/>
              <a:t>mean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937250" y="5143500"/>
            <a:ext cx="3135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000" i="0" kern="0" dirty="0">
                <a:solidFill>
                  <a:srgbClr val="000000"/>
                </a:solidFill>
                <a:latin typeface="Verdana"/>
              </a:rPr>
              <a:t>Differential reflectivity agrees reasonably well for oblate spheroids</a:t>
            </a:r>
            <a:endParaRPr lang="en-GB" sz="2000" i="0" kern="0" baseline="-25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Chilbolton</a:t>
            </a:r>
            <a:r>
              <a:rPr lang="en-GB" dirty="0" smtClean="0"/>
              <a:t> 10-cm radar + UK aircraft</a:t>
            </a:r>
            <a:endParaRPr lang="en-GB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 bwMode="auto">
          <a:xfrm>
            <a:off x="3017838" y="5949950"/>
            <a:ext cx="31353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i="0" smtClean="0">
                <a:solidFill>
                  <a:srgbClr val="0000CC"/>
                </a:solidFill>
                <a:latin typeface="Impact" pitchFamily="34" charset="0"/>
              </a:rPr>
              <a:t>CWVC IV: 21 Nov 2000</a:t>
            </a:r>
            <a:endParaRPr lang="en-GB" altLang="en-US" i="0" baseline="-25000" smtClean="0">
              <a:solidFill>
                <a:srgbClr val="0000CC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Will this work with </a:t>
            </a:r>
            <a:r>
              <a:rPr lang="en-GB" dirty="0" err="1" smtClean="0"/>
              <a:t>EarthCARE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3" y="838200"/>
            <a:ext cx="5583237" cy="5584825"/>
          </a:xfrm>
        </p:spPr>
      </p:pic>
      <p:sp>
        <p:nvSpPr>
          <p:cNvPr id="14340" name="Text Placeholder 4"/>
          <p:cNvSpPr>
            <a:spLocks noGrp="1"/>
          </p:cNvSpPr>
          <p:nvPr>
            <p:ph type="body" idx="4294967295"/>
          </p:nvPr>
        </p:nvSpPr>
        <p:spPr>
          <a:xfrm>
            <a:off x="5281613" y="1149350"/>
            <a:ext cx="3698875" cy="5351463"/>
          </a:xfrm>
        </p:spPr>
        <p:txBody>
          <a:bodyPr/>
          <a:lstStyle/>
          <a:p>
            <a:r>
              <a:rPr lang="en-GB" altLang="en-US" smtClean="0"/>
              <a:t>Simulated retrieval of optical depth for idealized adiabatic clouds, using spaceborne lidar with varying field of view (FOV)</a:t>
            </a:r>
          </a:p>
          <a:p>
            <a:r>
              <a:rPr lang="en-GB" altLang="en-US" smtClean="0"/>
              <a:t>For FOV less than around 50 m, there is simply too little multiple scattering signal to retrieve extinction and optical depth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 rot="-1315586">
            <a:off x="2214563" y="3259138"/>
            <a:ext cx="294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800" i="0">
                <a:solidFill>
                  <a:srgbClr val="00FFFF"/>
                </a:solidFill>
                <a:latin typeface="Comic Sans MS" pitchFamily="66" charset="0"/>
              </a:rPr>
              <a:t>FOV &gt;= 55 m (e.g. Calipso)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639888" y="4724400"/>
            <a:ext cx="341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800" i="0">
                <a:latin typeface="Comic Sans MS" pitchFamily="66" charset="0"/>
              </a:rPr>
              <a:t>FOV &lt;= 50 m (e.g. EarthCARE)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411788" y="5649913"/>
            <a:ext cx="3355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9pPr>
          </a:lstStyle>
          <a:p>
            <a:pPr>
              <a:defRPr/>
            </a:pPr>
            <a:r>
              <a:rPr lang="en-GB" i="0" dirty="0" smtClean="0"/>
              <a:t>…No!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3491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2"/>
          <p:cNvSpPr txBox="1">
            <a:spLocks noChangeArrowheads="1"/>
          </p:cNvSpPr>
          <p:nvPr/>
        </p:nvSpPr>
        <p:spPr bwMode="auto">
          <a:xfrm>
            <a:off x="1331913" y="4899025"/>
            <a:ext cx="2403475" cy="579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>
                <a:latin typeface="Arial Narrow" pitchFamily="34" charset="0"/>
              </a:rPr>
              <a:t>3. Compare to observations (y)</a:t>
            </a:r>
          </a:p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i="0">
                <a:latin typeface="Arial Narrow" pitchFamily="34" charset="0"/>
              </a:rPr>
              <a:t>Check for convergence</a:t>
            </a:r>
          </a:p>
        </p:txBody>
      </p:sp>
      <p:cxnSp>
        <p:nvCxnSpPr>
          <p:cNvPr id="24578" name="AutoShape 15"/>
          <p:cNvCxnSpPr>
            <a:cxnSpLocks noChangeShapeType="1"/>
          </p:cNvCxnSpPr>
          <p:nvPr/>
        </p:nvCxnSpPr>
        <p:spPr bwMode="auto">
          <a:xfrm>
            <a:off x="2484438" y="4438650"/>
            <a:ext cx="1587" cy="4318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</p:spPr>
      </p:cxnSp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6537325" y="188913"/>
            <a:ext cx="2392363" cy="11223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dirty="0" smtClean="0"/>
              <a:t>Unified retrieval</a:t>
            </a:r>
          </a:p>
        </p:txBody>
      </p:sp>
      <p:sp>
        <p:nvSpPr>
          <p:cNvPr id="24580" name="Subtitle 2"/>
          <p:cNvSpPr>
            <a:spLocks noGrp="1"/>
          </p:cNvSpPr>
          <p:nvPr>
            <p:ph type="subTitle" idx="4294967295"/>
          </p:nvPr>
        </p:nvSpPr>
        <p:spPr>
          <a:xfrm>
            <a:off x="6659563" y="1844675"/>
            <a:ext cx="2114550" cy="7921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400" dirty="0" smtClean="0">
                <a:latin typeface="Arial Narrow" pitchFamily="34" charset="0"/>
              </a:rPr>
              <a:t>Ingredients developed</a:t>
            </a:r>
          </a:p>
          <a:p>
            <a:pPr marL="0" indent="0" algn="ctr" eaLnBrk="1" hangingPunct="1">
              <a:buFontTx/>
              <a:buNone/>
            </a:pPr>
            <a:r>
              <a:rPr lang="en-GB" sz="1400" b="1" dirty="0" smtClean="0">
                <a:solidFill>
                  <a:srgbClr val="FF0000"/>
                </a:solidFill>
                <a:latin typeface="Arial Narrow" pitchFamily="34" charset="0"/>
              </a:rPr>
              <a:t>Not </a:t>
            </a:r>
            <a:r>
              <a:rPr lang="en-GB" sz="1400" b="1" dirty="0" smtClean="0">
                <a:solidFill>
                  <a:srgbClr val="FF0000"/>
                </a:solidFill>
                <a:latin typeface="Arial Narrow" pitchFamily="34" charset="0"/>
              </a:rPr>
              <a:t>yet completed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3141663"/>
            <a:ext cx="6096000" cy="1390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i="0">
              <a:latin typeface="+mn-lt"/>
              <a:cs typeface="+mn-cs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611188" y="890588"/>
            <a:ext cx="5616575" cy="1601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85725"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>
                <a:latin typeface="Arial Narrow" pitchFamily="34" charset="0"/>
              </a:rPr>
              <a:t>1. Define state variables to be retrieved (x)</a:t>
            </a:r>
          </a:p>
          <a:p>
            <a:pPr marL="266700" indent="-85725">
              <a:spcBef>
                <a:spcPct val="20000"/>
              </a:spcBef>
              <a:tabLst>
                <a:tab pos="3141663" algn="l"/>
              </a:tabLst>
            </a:pPr>
            <a:r>
              <a:rPr lang="en-GB" sz="1400" i="0">
                <a:latin typeface="Arial Narrow" pitchFamily="34" charset="0"/>
              </a:rPr>
              <a:t>Use classification to specify variables describing each species at each gate</a:t>
            </a:r>
          </a:p>
          <a:p>
            <a:pPr marL="266700" indent="-85725"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>
                <a:latin typeface="Arial Narrow" pitchFamily="34" charset="0"/>
              </a:rPr>
              <a:t>Ice and snow: </a:t>
            </a:r>
            <a:r>
              <a:rPr lang="en-GB" sz="1400" i="0">
                <a:latin typeface="Arial Narrow" pitchFamily="34" charset="0"/>
              </a:rPr>
              <a:t>extinction coefficient,</a:t>
            </a:r>
            <a:r>
              <a:rPr lang="en-GB" sz="1400">
                <a:latin typeface="Arial Narrow" pitchFamily="34" charset="0"/>
              </a:rPr>
              <a:t> N</a:t>
            </a:r>
            <a:r>
              <a:rPr lang="en-GB" sz="1400" baseline="-25000">
                <a:latin typeface="Arial Narrow" pitchFamily="34" charset="0"/>
              </a:rPr>
              <a:t>0</a:t>
            </a:r>
            <a:r>
              <a:rPr lang="en-GB" sz="1400" i="0">
                <a:latin typeface="Arial Narrow" pitchFamily="34" charset="0"/>
              </a:rPr>
              <a:t>’, lidar ratio, riming factor</a:t>
            </a:r>
          </a:p>
          <a:p>
            <a:pPr marL="266700" indent="-85725"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>
                <a:latin typeface="Arial Narrow" pitchFamily="34" charset="0"/>
              </a:rPr>
              <a:t>Liquid:</a:t>
            </a:r>
            <a:r>
              <a:rPr lang="en-GB" sz="1400" i="0">
                <a:latin typeface="Arial Narrow" pitchFamily="34" charset="0"/>
              </a:rPr>
              <a:t> extinction coefficient and number concentration</a:t>
            </a:r>
          </a:p>
          <a:p>
            <a:pPr marL="266700" indent="-85725"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>
                <a:latin typeface="Arial Narrow" pitchFamily="34" charset="0"/>
              </a:rPr>
              <a:t>Rain:</a:t>
            </a:r>
            <a:r>
              <a:rPr lang="en-GB" sz="1400" i="0">
                <a:latin typeface="Arial Narrow" pitchFamily="34" charset="0"/>
              </a:rPr>
              <a:t> rain rate, drop diameter and melting ice</a:t>
            </a:r>
          </a:p>
          <a:p>
            <a:pPr marL="266700" indent="-85725"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>
                <a:latin typeface="Arial Narrow" pitchFamily="34" charset="0"/>
              </a:rPr>
              <a:t>Aerosol:</a:t>
            </a:r>
            <a:r>
              <a:rPr lang="en-GB" sz="1400" i="0">
                <a:latin typeface="Arial Narrow" pitchFamily="34" charset="0"/>
              </a:rPr>
              <a:t> number concentration, particle size and lidar ratio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579438" y="3524250"/>
            <a:ext cx="1782762" cy="781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 dirty="0">
                <a:latin typeface="Arial Narrow" pitchFamily="34" charset="0"/>
              </a:rPr>
              <a:t>2a. Radar model</a:t>
            </a:r>
          </a:p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i="0" dirty="0">
                <a:latin typeface="Arial Narrow" pitchFamily="34" charset="0"/>
              </a:rPr>
              <a:t>With multiple scattering, Doppler and PIA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2514600" y="3524250"/>
            <a:ext cx="1944688" cy="792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>
                <a:latin typeface="Arial Narrow" pitchFamily="34" charset="0"/>
              </a:rPr>
              <a:t>2b. Lidar model</a:t>
            </a:r>
          </a:p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i="0">
                <a:latin typeface="Arial Narrow" pitchFamily="34" charset="0"/>
              </a:rPr>
              <a:t>Including HSRL channels and multiple scattering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4648200" y="3524250"/>
            <a:ext cx="1646238" cy="579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 dirty="0">
                <a:latin typeface="Arial Narrow" pitchFamily="34" charset="0"/>
              </a:rPr>
              <a:t>2c. Radiance model</a:t>
            </a:r>
          </a:p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 dirty="0">
                <a:solidFill>
                  <a:srgbClr val="FF0000"/>
                </a:solidFill>
                <a:latin typeface="Arial Narrow" pitchFamily="34" charset="0"/>
              </a:rPr>
              <a:t>Solar</a:t>
            </a:r>
            <a:r>
              <a:rPr lang="en-GB" sz="1400" i="0" dirty="0">
                <a:latin typeface="Arial Narrow" pitchFamily="34" charset="0"/>
              </a:rPr>
              <a:t> &amp; IR channels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6877050" y="4005263"/>
            <a:ext cx="2087563" cy="996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>
                <a:latin typeface="Arial Narrow" pitchFamily="34" charset="0"/>
              </a:rPr>
              <a:t>4. Iteration method</a:t>
            </a:r>
          </a:p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i="0">
                <a:latin typeface="Arial Narrow" pitchFamily="34" charset="0"/>
              </a:rPr>
              <a:t>Derive a new state vector: quasi-Newton or Levenberg-Marquardt scheme</a:t>
            </a:r>
          </a:p>
        </p:txBody>
      </p:sp>
      <p:cxnSp>
        <p:nvCxnSpPr>
          <p:cNvPr id="24587" name="AutoShape 17"/>
          <p:cNvCxnSpPr>
            <a:cxnSpLocks noChangeShapeType="1"/>
            <a:stCxn id="24586" idx="0"/>
            <a:endCxn id="4" idx="3"/>
          </p:cNvCxnSpPr>
          <p:nvPr/>
        </p:nvCxnSpPr>
        <p:spPr bwMode="auto">
          <a:xfrm rot="16200000" flipV="1">
            <a:off x="7114381" y="3199607"/>
            <a:ext cx="168275" cy="1443038"/>
          </a:xfrm>
          <a:prstGeom prst="bentConnector2">
            <a:avLst/>
          </a:prstGeom>
          <a:noFill/>
          <a:ln w="25400">
            <a:solidFill>
              <a:schemeClr val="accent2"/>
            </a:solidFill>
            <a:miter lim="800000"/>
            <a:headEnd/>
            <a:tailEnd type="triangle" w="lg" len="lg"/>
          </a:ln>
        </p:spPr>
      </p:cxnSp>
      <p:cxnSp>
        <p:nvCxnSpPr>
          <p:cNvPr id="24588" name="AutoShape 18"/>
          <p:cNvCxnSpPr>
            <a:cxnSpLocks noChangeShapeType="1"/>
            <a:stCxn id="24577" idx="2"/>
            <a:endCxn id="24594" idx="0"/>
          </p:cNvCxnSpPr>
          <p:nvPr/>
        </p:nvCxnSpPr>
        <p:spPr bwMode="auto">
          <a:xfrm>
            <a:off x="2533650" y="5487988"/>
            <a:ext cx="6350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</p:spPr>
      </p:cxn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515938" y="314166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3141663" algn="l"/>
              </a:tabLst>
            </a:pPr>
            <a:r>
              <a:rPr lang="en-GB" sz="2000" b="1" i="0">
                <a:latin typeface="Arial Narrow" pitchFamily="34" charset="0"/>
              </a:rPr>
              <a:t>2. Forward model</a:t>
            </a:r>
          </a:p>
        </p:txBody>
      </p:sp>
      <p:sp>
        <p:nvSpPr>
          <p:cNvPr id="24590" name="Text Box 20"/>
          <p:cNvSpPr txBox="1">
            <a:spLocks noChangeArrowheads="1"/>
          </p:cNvSpPr>
          <p:nvPr/>
        </p:nvSpPr>
        <p:spPr bwMode="auto">
          <a:xfrm>
            <a:off x="3725863" y="4876800"/>
            <a:ext cx="113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3141663" algn="l"/>
              </a:tabLst>
            </a:pPr>
            <a:r>
              <a:rPr lang="en-GB" sz="1400" i="0">
                <a:solidFill>
                  <a:schemeClr val="accent2"/>
                </a:solidFill>
                <a:latin typeface="Arial Narrow" pitchFamily="34" charset="0"/>
              </a:rPr>
              <a:t>Not converged</a:t>
            </a: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2503488" y="5530850"/>
            <a:ext cx="896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3141663" algn="l"/>
              </a:tabLst>
            </a:pPr>
            <a:r>
              <a:rPr lang="en-GB" sz="1400" i="0">
                <a:solidFill>
                  <a:schemeClr val="accent2"/>
                </a:solidFill>
                <a:latin typeface="Arial Narrow" pitchFamily="34" charset="0"/>
              </a:rPr>
              <a:t>Converged</a:t>
            </a:r>
          </a:p>
        </p:txBody>
      </p:sp>
      <p:sp>
        <p:nvSpPr>
          <p:cNvPr id="24592" name="Text Box 22"/>
          <p:cNvSpPr txBox="1">
            <a:spLocks noChangeArrowheads="1"/>
          </p:cNvSpPr>
          <p:nvPr/>
        </p:nvSpPr>
        <p:spPr bwMode="auto">
          <a:xfrm>
            <a:off x="5673725" y="6042025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tabLst>
                <a:tab pos="3141663" algn="l"/>
              </a:tabLst>
            </a:pPr>
            <a:r>
              <a:rPr lang="en-GB" sz="1400" i="0">
                <a:latin typeface="Arial Narrow" pitchFamily="34" charset="0"/>
              </a:rPr>
              <a:t>Proceed to next ray of data</a:t>
            </a:r>
          </a:p>
        </p:txBody>
      </p:sp>
      <p:cxnSp>
        <p:nvCxnSpPr>
          <p:cNvPr id="24593" name="AutoShape 14"/>
          <p:cNvCxnSpPr>
            <a:cxnSpLocks noChangeShapeType="1"/>
            <a:stCxn id="24582" idx="2"/>
            <a:endCxn id="4" idx="0"/>
          </p:cNvCxnSpPr>
          <p:nvPr/>
        </p:nvCxnSpPr>
        <p:spPr bwMode="auto">
          <a:xfrm>
            <a:off x="3419475" y="2501900"/>
            <a:ext cx="9525" cy="6397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</p:spPr>
      </p:cxn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954088" y="5910263"/>
            <a:ext cx="3170237" cy="5794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b="1" i="0">
                <a:latin typeface="Arial Narrow" pitchFamily="34" charset="0"/>
              </a:rPr>
              <a:t>5. Calculate retrieval error</a:t>
            </a:r>
          </a:p>
          <a:p>
            <a:pPr>
              <a:spcBef>
                <a:spcPct val="20000"/>
              </a:spcBef>
              <a:tabLst>
                <a:tab pos="3141663" algn="l"/>
              </a:tabLst>
            </a:pPr>
            <a:r>
              <a:rPr lang="en-GB" sz="1400" i="0">
                <a:latin typeface="Arial Narrow" pitchFamily="34" charset="0"/>
              </a:rPr>
              <a:t>Error covariances &amp; averaging kernel</a:t>
            </a:r>
          </a:p>
        </p:txBody>
      </p:sp>
      <p:cxnSp>
        <p:nvCxnSpPr>
          <p:cNvPr id="24595" name="AutoShape 16"/>
          <p:cNvCxnSpPr>
            <a:cxnSpLocks noChangeShapeType="1"/>
            <a:stCxn id="24594" idx="3"/>
          </p:cNvCxnSpPr>
          <p:nvPr/>
        </p:nvCxnSpPr>
        <p:spPr bwMode="auto">
          <a:xfrm>
            <a:off x="4133850" y="6200775"/>
            <a:ext cx="1497013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</p:spPr>
      </p:cxnSp>
      <p:cxnSp>
        <p:nvCxnSpPr>
          <p:cNvPr id="24596" name="AutoShape 17"/>
          <p:cNvCxnSpPr>
            <a:cxnSpLocks noChangeShapeType="1"/>
            <a:stCxn id="24577" idx="3"/>
          </p:cNvCxnSpPr>
          <p:nvPr/>
        </p:nvCxnSpPr>
        <p:spPr bwMode="auto">
          <a:xfrm flipV="1">
            <a:off x="3744913" y="5013325"/>
            <a:ext cx="4260850" cy="176213"/>
          </a:xfrm>
          <a:prstGeom prst="bentConnector3">
            <a:avLst>
              <a:gd name="adj1" fmla="val 99921"/>
            </a:avLst>
          </a:prstGeom>
          <a:noFill/>
          <a:ln w="25400">
            <a:solidFill>
              <a:schemeClr val="accent2"/>
            </a:solidFill>
            <a:miter lim="800000"/>
            <a:headEnd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What the results look like so far</a:t>
            </a: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2713" y="1820863"/>
            <a:ext cx="8869362" cy="4891087"/>
            <a:chOff x="112713" y="1820331"/>
            <a:chExt cx="8868850" cy="4892331"/>
          </a:xfrm>
        </p:grpSpPr>
        <p:pic>
          <p:nvPicPr>
            <p:cNvPr id="22534" name="Picture 2"/>
            <p:cNvPicPr>
              <a:picLocks noChangeAspect="1" noChangeArrowheads="1"/>
            </p:cNvPicPr>
            <p:nvPr/>
          </p:nvPicPr>
          <p:blipFill>
            <a:blip r:embed="rId2"/>
            <a:srcRect t="2872" b="74084"/>
            <a:stretch>
              <a:fillRect/>
            </a:stretch>
          </p:blipFill>
          <p:spPr bwMode="auto">
            <a:xfrm>
              <a:off x="112713" y="1820331"/>
              <a:ext cx="8867775" cy="1536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3"/>
            <p:cNvPicPr>
              <a:picLocks noChangeAspect="1" noChangeArrowheads="1"/>
            </p:cNvPicPr>
            <p:nvPr/>
          </p:nvPicPr>
          <p:blipFill>
            <a:blip r:embed="rId3"/>
            <a:srcRect t="1820" b="82664"/>
            <a:stretch>
              <a:fillRect/>
            </a:stretch>
          </p:blipFill>
          <p:spPr bwMode="auto">
            <a:xfrm>
              <a:off x="113788" y="5181600"/>
              <a:ext cx="8867775" cy="153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t="27306" b="48169"/>
          <a:stretch>
            <a:fillRect/>
          </a:stretch>
        </p:blipFill>
        <p:spPr bwMode="auto">
          <a:xfrm>
            <a:off x="112713" y="185738"/>
            <a:ext cx="88677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 t="18175" b="65395"/>
          <a:stretch>
            <a:fillRect/>
          </a:stretch>
        </p:blipFill>
        <p:spPr bwMode="auto">
          <a:xfrm>
            <a:off x="112713" y="3500438"/>
            <a:ext cx="88677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463" y="357188"/>
            <a:ext cx="4264025" cy="62404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CloudSat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observations</a:t>
            </a: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CloudSat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forward model</a:t>
            </a: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Calipso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observations</a:t>
            </a: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Calipso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forward model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need to retrieve?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Interaction of clouds with natural radiation depends </a:t>
            </a:r>
            <a:r>
              <a:rPr lang="en-GB" dirty="0" smtClean="0"/>
              <a:t>on:</a:t>
            </a:r>
          </a:p>
          <a:p>
            <a:pPr lvl="1"/>
            <a:r>
              <a:rPr lang="en-GB" i="1" dirty="0" smtClean="0"/>
              <a:t>First-order importance: </a:t>
            </a:r>
            <a:r>
              <a:rPr lang="en-GB" u="sng" dirty="0" smtClean="0"/>
              <a:t>extinction coefficient</a:t>
            </a:r>
            <a:r>
              <a:rPr lang="en-GB" dirty="0" smtClean="0"/>
              <a:t> </a:t>
            </a:r>
            <a:r>
              <a:rPr lang="en-GB" dirty="0" smtClean="0">
                <a:latin typeface="Symbol" panose="05050102010706020507" pitchFamily="18" charset="2"/>
              </a:rPr>
              <a:t>b</a:t>
            </a:r>
            <a:r>
              <a:rPr lang="en-GB" baseline="-25000" dirty="0" smtClean="0"/>
              <a:t>e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If           :</a:t>
            </a:r>
          </a:p>
          <a:p>
            <a:pPr marL="914400" lvl="2" indent="0">
              <a:buNone/>
            </a:pPr>
            <a:r>
              <a:rPr lang="en-GB" dirty="0" smtClean="0"/>
              <a:t>     </a:t>
            </a:r>
            <a:endParaRPr lang="en-GB" baseline="-25000" dirty="0" smtClean="0"/>
          </a:p>
          <a:p>
            <a:pPr lvl="2"/>
            <a:r>
              <a:rPr lang="en-GB" dirty="0" smtClean="0"/>
              <a:t>Valid for SW ice &amp; liquid, LW ice (but liquid clouds often black bodies)</a:t>
            </a:r>
          </a:p>
          <a:p>
            <a:pPr lvl="1"/>
            <a:r>
              <a:rPr lang="en-GB" i="1" dirty="0" smtClean="0"/>
              <a:t>Second-order importance: </a:t>
            </a:r>
            <a:r>
              <a:rPr lang="en-GB" u="sng" dirty="0" smtClean="0"/>
              <a:t>asymmetry factor</a:t>
            </a:r>
            <a:r>
              <a:rPr lang="en-GB" dirty="0" smtClean="0"/>
              <a:t>, </a:t>
            </a:r>
            <a:r>
              <a:rPr lang="en-GB" u="sng" dirty="0" smtClean="0"/>
              <a:t>single-scattering albedo</a:t>
            </a:r>
          </a:p>
          <a:p>
            <a:r>
              <a:rPr lang="en-GB" dirty="0" smtClean="0"/>
              <a:t>Models </a:t>
            </a:r>
            <a:r>
              <a:rPr lang="en-GB" dirty="0" smtClean="0"/>
              <a:t>predict or diagnose:</a:t>
            </a:r>
            <a:endParaRPr lang="en-GB" dirty="0" smtClean="0"/>
          </a:p>
          <a:p>
            <a:pPr lvl="1"/>
            <a:r>
              <a:rPr lang="en-GB" u="sng" dirty="0" smtClean="0"/>
              <a:t>Liquid water content</a:t>
            </a:r>
            <a:r>
              <a:rPr lang="en-GB" dirty="0" smtClean="0"/>
              <a:t>, </a:t>
            </a:r>
            <a:r>
              <a:rPr lang="en-GB" u="sng" dirty="0" smtClean="0"/>
              <a:t>ice water content</a:t>
            </a:r>
            <a:r>
              <a:rPr lang="en-GB" dirty="0" smtClean="0"/>
              <a:t>, </a:t>
            </a:r>
            <a:r>
              <a:rPr lang="en-GB" u="sng" dirty="0" smtClean="0"/>
              <a:t>cloud fraction</a:t>
            </a:r>
          </a:p>
          <a:p>
            <a:pPr lvl="1"/>
            <a:r>
              <a:rPr lang="en-GB" u="sng" dirty="0" smtClean="0"/>
              <a:t>Rain rate</a:t>
            </a:r>
            <a:r>
              <a:rPr lang="en-GB" dirty="0" smtClean="0"/>
              <a:t>, </a:t>
            </a:r>
            <a:r>
              <a:rPr lang="en-GB" u="sng" dirty="0" smtClean="0"/>
              <a:t>snowfall </a:t>
            </a:r>
            <a:r>
              <a:rPr lang="en-GB" u="sng" dirty="0" smtClean="0"/>
              <a:t>rate</a:t>
            </a:r>
            <a:r>
              <a:rPr lang="en-GB" dirty="0" smtClean="0"/>
              <a:t>, </a:t>
            </a:r>
            <a:r>
              <a:rPr lang="en-GB" u="sng" dirty="0" smtClean="0"/>
              <a:t>ice/snow/rain fall speed</a:t>
            </a:r>
            <a:endParaRPr lang="en-GB" u="sng" dirty="0" smtClean="0"/>
          </a:p>
          <a:p>
            <a:r>
              <a:rPr lang="en-GB" dirty="0" smtClean="0"/>
              <a:t>Also need measures of particle size:</a:t>
            </a:r>
          </a:p>
          <a:p>
            <a:pPr lvl="1"/>
            <a:r>
              <a:rPr lang="en-GB" u="sng" dirty="0" smtClean="0"/>
              <a:t>Effective </a:t>
            </a:r>
            <a:r>
              <a:rPr lang="en-GB" u="sng" dirty="0" smtClean="0"/>
              <a:t>radius</a:t>
            </a:r>
            <a:r>
              <a:rPr lang="en-GB" dirty="0" smtClean="0"/>
              <a:t> is used by models:</a:t>
            </a:r>
          </a:p>
          <a:p>
            <a:pPr lvl="2"/>
            <a:r>
              <a:rPr lang="en-GB" dirty="0"/>
              <a:t>T</a:t>
            </a:r>
            <a:r>
              <a:rPr lang="en-GB" dirty="0" smtClean="0"/>
              <a:t>o convert </a:t>
            </a:r>
            <a:r>
              <a:rPr lang="en-GB" dirty="0" smtClean="0"/>
              <a:t>ice/liquid water </a:t>
            </a:r>
            <a:r>
              <a:rPr lang="en-GB" dirty="0" smtClean="0"/>
              <a:t>content to extinction coefficient:</a:t>
            </a:r>
          </a:p>
          <a:p>
            <a:pPr lvl="2"/>
            <a:r>
              <a:rPr lang="en-GB" dirty="0" smtClean="0"/>
              <a:t>To parameterize </a:t>
            </a:r>
            <a:r>
              <a:rPr lang="en-GB" dirty="0"/>
              <a:t>asymmetry factor, single-scattering </a:t>
            </a:r>
            <a:r>
              <a:rPr lang="en-GB" dirty="0" smtClean="0"/>
              <a:t>albedo</a:t>
            </a:r>
          </a:p>
          <a:p>
            <a:pPr lvl="1"/>
            <a:r>
              <a:rPr lang="en-GB" u="sng" dirty="0" smtClean="0"/>
              <a:t>Physical size</a:t>
            </a:r>
            <a:r>
              <a:rPr lang="en-GB" dirty="0" smtClean="0"/>
              <a:t> (e.g. for fall-speed calculation)</a:t>
            </a:r>
          </a:p>
          <a:p>
            <a:pPr lvl="2"/>
            <a:r>
              <a:rPr lang="en-GB" dirty="0" smtClean="0"/>
              <a:t>Note that ice effective radius is typically much </a:t>
            </a:r>
            <a:r>
              <a:rPr lang="en-GB" i="1" dirty="0" smtClean="0"/>
              <a:t>less </a:t>
            </a:r>
            <a:r>
              <a:rPr lang="en-GB" dirty="0" smtClean="0"/>
              <a:t>than physical size (~50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dirty="0" smtClean="0"/>
              <a:t>m vs. ~1 mm)</a:t>
            </a:r>
          </a:p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55776" y="1880897"/>
                <a:ext cx="2317494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≈2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8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8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18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8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GB" sz="18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GB" sz="1800" i="0" dirty="0" smtClean="0">
                  <a:solidFill>
                    <a:srgbClr val="0066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880897"/>
                <a:ext cx="2317494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47654" y="4785620"/>
                <a:ext cx="1316834" cy="659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80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GB" sz="18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800" b="0" i="0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WC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1800" b="0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800" i="0" dirty="0" smtClean="0">
                  <a:solidFill>
                    <a:srgbClr val="0066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654" y="4785620"/>
                <a:ext cx="1316834" cy="6596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44288" y="2060848"/>
                <a:ext cx="816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𝑟</m:t>
                      </m:r>
                      <m:r>
                        <a:rPr lang="en-GB" sz="18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≫</m:t>
                      </m:r>
                      <m:r>
                        <m:rPr>
                          <m:nor/>
                        </m:rPr>
                        <a:rPr lang="en-GB" sz="1800" b="0" smtClean="0">
                          <a:solidFill>
                            <a:srgbClr val="006600"/>
                          </a:solidFill>
                          <a:latin typeface="Symbol" panose="05050102010706020507" pitchFamily="18" charset="2"/>
                          <a:ea typeface="Cambria Math"/>
                        </a:rPr>
                        <m:t>l</m:t>
                      </m:r>
                    </m:oMath>
                  </m:oMathPara>
                </a14:m>
                <a:endParaRPr lang="en-GB" sz="1800" dirty="0" smtClean="0">
                  <a:solidFill>
                    <a:srgbClr val="006600"/>
                  </a:solidFill>
                  <a:latin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88" y="2060848"/>
                <a:ext cx="81650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2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/>
          <p:cNvPicPr>
            <a:picLocks noChangeAspect="1" noChangeArrowheads="1"/>
          </p:cNvPicPr>
          <p:nvPr/>
        </p:nvPicPr>
        <p:blipFill>
          <a:blip r:embed="rId2"/>
          <a:srcRect b="77727"/>
          <a:stretch>
            <a:fillRect/>
          </a:stretch>
        </p:blipFill>
        <p:spPr bwMode="auto">
          <a:xfrm>
            <a:off x="96838" y="3387725"/>
            <a:ext cx="88677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 t="-2" b="64452"/>
          <a:stretch>
            <a:fillRect/>
          </a:stretch>
        </p:blipFill>
        <p:spPr bwMode="auto">
          <a:xfrm>
            <a:off x="107950" y="115888"/>
            <a:ext cx="88677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 t="74571"/>
          <a:stretch>
            <a:fillRect/>
          </a:stretch>
        </p:blipFill>
        <p:spPr bwMode="auto">
          <a:xfrm>
            <a:off x="84138" y="5118100"/>
            <a:ext cx="88677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/>
          <a:srcRect t="1688" b="85840"/>
          <a:stretch>
            <a:fillRect/>
          </a:stretch>
        </p:blipFill>
        <p:spPr bwMode="auto">
          <a:xfrm>
            <a:off x="96838" y="1993900"/>
            <a:ext cx="88677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400" y="260350"/>
            <a:ext cx="4238625" cy="5705475"/>
          </a:xfrm>
        </p:spPr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extinction coefficient</a:t>
            </a: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 water content</a:t>
            </a: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 rate</a:t>
            </a: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Aerosol extinction coefficient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sz="4000" smtClean="0"/>
              <a:t>Extending ice retrievals to riming snow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Heymsfield &amp; Westbrook (2010) fall speed vs. mass, size &amp; area</a:t>
            </a:r>
          </a:p>
          <a:p>
            <a:r>
              <a:rPr lang="en-US" smtClean="0"/>
              <a:t>Brown &amp; Francis (1995) ice never falls faster than 1 m/s</a:t>
            </a:r>
          </a:p>
        </p:txBody>
      </p:sp>
      <p:pic>
        <p:nvPicPr>
          <p:cNvPr id="31747" name="Picture 5" descr="heymsfield_westbroo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2938"/>
            <a:ext cx="63373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12825" y="5360988"/>
            <a:ext cx="18716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Brown &amp; Francis (1995)</a:t>
            </a:r>
          </a:p>
        </p:txBody>
      </p:sp>
      <p:cxnSp>
        <p:nvCxnSpPr>
          <p:cNvPr id="31749" name="Straight Arrow Connector 3"/>
          <p:cNvCxnSpPr>
            <a:cxnSpLocks noChangeShapeType="1"/>
          </p:cNvCxnSpPr>
          <p:nvPr/>
        </p:nvCxnSpPr>
        <p:spPr bwMode="auto">
          <a:xfrm flipV="1">
            <a:off x="2195513" y="5092700"/>
            <a:ext cx="504825" cy="431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3289300" y="1989138"/>
            <a:ext cx="5843588" cy="4664075"/>
            <a:chOff x="2072" y="1253"/>
            <a:chExt cx="3681" cy="2938"/>
          </a:xfrm>
        </p:grpSpPr>
        <p:sp>
          <p:nvSpPr>
            <p:cNvPr id="5" name="TextBox 4"/>
            <p:cNvSpPr txBox="1"/>
            <p:nvPr/>
          </p:nvSpPr>
          <p:spPr>
            <a:xfrm>
              <a:off x="2072" y="1724"/>
              <a:ext cx="352" cy="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i="0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0.9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8" y="2269"/>
              <a:ext cx="352" cy="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i="0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0.8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72" y="2858"/>
              <a:ext cx="352" cy="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i="0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0.7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1" y="3232"/>
              <a:ext cx="352" cy="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i="0" dirty="0">
                  <a:solidFill>
                    <a:srgbClr val="0000FF"/>
                  </a:solidFill>
                  <a:latin typeface="+mn-lt"/>
                  <a:cs typeface="Arial" pitchFamily="34" charset="0"/>
                </a:rPr>
                <a:t>0.6</a:t>
              </a: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4059" y="1253"/>
              <a:ext cx="1694" cy="29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 i="1">
                  <a:solidFill>
                    <a:srgbClr val="006600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FF6600"/>
                  </a:solidFill>
                  <a:latin typeface="Comic Sans MS" pitchFamily="66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sz="1800" i="0" kern="0" dirty="0" smtClean="0">
                  <a:solidFill>
                    <a:srgbClr val="0000FF"/>
                  </a:solidFill>
                </a:rPr>
                <a:t>Retrieve a </a:t>
              </a:r>
              <a:r>
                <a:rPr lang="en-US" sz="1800" kern="0" dirty="0" smtClean="0">
                  <a:solidFill>
                    <a:srgbClr val="0000FF"/>
                  </a:solidFill>
                </a:rPr>
                <a:t>riming factor</a:t>
              </a:r>
              <a:r>
                <a:rPr lang="en-US" sz="1800" i="0" kern="0" dirty="0" smtClean="0">
                  <a:solidFill>
                    <a:srgbClr val="0000FF"/>
                  </a:solidFill>
                </a:rPr>
                <a:t> (0-1) which scales </a:t>
              </a:r>
              <a:r>
                <a:rPr lang="en-US" sz="1800" kern="0" dirty="0" smtClean="0">
                  <a:solidFill>
                    <a:srgbClr val="0000FF"/>
                  </a:solidFill>
                </a:rPr>
                <a:t>b</a:t>
              </a:r>
              <a:r>
                <a:rPr lang="en-US" sz="1800" i="0" kern="0" dirty="0" smtClean="0">
                  <a:solidFill>
                    <a:srgbClr val="0000FF"/>
                  </a:solidFill>
                </a:rPr>
                <a:t> in </a:t>
              </a:r>
              <a:r>
                <a:rPr lang="en-US" sz="1800" kern="0" dirty="0" smtClean="0">
                  <a:solidFill>
                    <a:srgbClr val="0000FF"/>
                  </a:solidFill>
                </a:rPr>
                <a:t>mass</a:t>
              </a:r>
              <a:r>
                <a:rPr lang="en-US" sz="1800" i="0" kern="0" dirty="0" smtClean="0">
                  <a:solidFill>
                    <a:srgbClr val="0000FF"/>
                  </a:solidFill>
                </a:rPr>
                <a:t>=</a:t>
              </a:r>
              <a:r>
                <a:rPr lang="en-US" sz="1800" kern="0" dirty="0" err="1" smtClean="0">
                  <a:solidFill>
                    <a:srgbClr val="0000FF"/>
                  </a:solidFill>
                </a:rPr>
                <a:t>aD</a:t>
              </a:r>
              <a:r>
                <a:rPr lang="en-US" sz="1800" kern="0" baseline="30000" dirty="0" err="1" smtClean="0">
                  <a:solidFill>
                    <a:srgbClr val="0000FF"/>
                  </a:solidFill>
                </a:rPr>
                <a:t>b</a:t>
              </a:r>
              <a:r>
                <a:rPr lang="en-US" sz="1800" i="0" kern="0" dirty="0" smtClean="0">
                  <a:solidFill>
                    <a:srgbClr val="0000FF"/>
                  </a:solidFill>
                </a:rPr>
                <a:t> between 1.9 (Brown &amp; Francis) and 3 (solid ice)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349750" cy="1412875"/>
          </a:xfrm>
          <a:extLst/>
        </p:spPr>
        <p:txBody>
          <a:bodyPr/>
          <a:lstStyle/>
          <a:p>
            <a:pPr>
              <a:defRPr/>
            </a:pPr>
            <a:r>
              <a:rPr lang="en-US" smtClean="0"/>
              <a:t>Examples of snow</a:t>
            </a:r>
            <a:br>
              <a:rPr lang="en-US" smtClean="0"/>
            </a:br>
            <a:r>
              <a:rPr lang="en-US" sz="2800" smtClean="0">
                <a:latin typeface="Arial Narrow" pitchFamily="34" charset="0"/>
              </a:rPr>
              <a:t>35 GHz radar at Chilbolton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45720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3750"/>
            <a:ext cx="45720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33963"/>
            <a:ext cx="45720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74" name="Straight Arrow Connector 17"/>
          <p:cNvCxnSpPr>
            <a:cxnSpLocks noChangeShapeType="1"/>
          </p:cNvCxnSpPr>
          <p:nvPr/>
        </p:nvCxnSpPr>
        <p:spPr bwMode="auto">
          <a:xfrm flipH="1">
            <a:off x="1987550" y="5732463"/>
            <a:ext cx="298450" cy="79375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3887788" cy="431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b="1" smtClean="0">
                <a:solidFill>
                  <a:srgbClr val="C00000"/>
                </a:solidFill>
              </a:rPr>
              <a:t>1 m/s: no riming or very weak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835150" y="5445125"/>
            <a:ext cx="2409825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C00000"/>
                </a:solidFill>
                <a:latin typeface="Comic Sans MS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i="1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FF6600"/>
                </a:solidFill>
                <a:latin typeface="Comic Sans MS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b="1" i="0" kern="0" dirty="0" smtClean="0">
                <a:solidFill>
                  <a:srgbClr val="C00000"/>
                </a:solidFill>
              </a:rPr>
              <a:t>2-3 m/s: riming?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00" y="1268413"/>
            <a:ext cx="4572000" cy="5607050"/>
            <a:chOff x="4572001" y="1268760"/>
            <a:chExt cx="4571998" cy="5607496"/>
          </a:xfrm>
        </p:grpSpPr>
        <p:pic>
          <p:nvPicPr>
            <p:cNvPr id="32778" name="Picture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1" y="1268760"/>
              <a:ext cx="4571998" cy="457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Content Placeholder 5"/>
            <p:cNvSpPr txBox="1">
              <a:spLocks/>
            </p:cNvSpPr>
            <p:nvPr/>
          </p:nvSpPr>
          <p:spPr bwMode="auto">
            <a:xfrm>
              <a:off x="4859339" y="5733165"/>
              <a:ext cx="4213223" cy="114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en-GB" sz="1800" i="0" kern="0" dirty="0">
                  <a:latin typeface="+mn-lt"/>
                  <a:cs typeface="+mn-cs"/>
                </a:rPr>
                <a:t>PDF of 15-min-averaged Doppler in snow and ice (usually above a melting layer)</a:t>
              </a:r>
              <a:endParaRPr lang="en-GB" sz="1800" i="0" kern="0" baseline="-25000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met.reading.ac.uk/~swrhgnrj/links/home/optsyn/output/MC_0.5.8/PIA-fixed-N/plots/liquid_retrie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8"/>
          <a:stretch>
            <a:fillRect/>
          </a:stretch>
        </p:blipFill>
        <p:spPr bwMode="auto">
          <a:xfrm>
            <a:off x="-3175" y="1588"/>
            <a:ext cx="731202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://www.met.reading.ac.uk/~swrhgnrj/links/home/optsyn/output/MC_0.5.8/PIA-fixed-N/plots/liquid_retrie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1" b="49300"/>
          <a:stretch>
            <a:fillRect/>
          </a:stretch>
        </p:blipFill>
        <p:spPr bwMode="auto">
          <a:xfrm>
            <a:off x="0" y="1835150"/>
            <a:ext cx="735171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http://www.met.reading.ac.uk/~swrhgnrj/links/home/optsyn/output/MC_0.5.8/PIA-fixed-N/plots/Calip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47"/>
          <a:stretch>
            <a:fillRect/>
          </a:stretch>
        </p:blipFill>
        <p:spPr bwMode="auto">
          <a:xfrm>
            <a:off x="26988" y="3500438"/>
            <a:ext cx="735171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met.reading.ac.uk/~swrhgnrj/links/home/optsyn/output/MC_0.5.8/PIA-fixed-N/p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2375"/>
            <a:ext cx="68976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2825" y="557213"/>
            <a:ext cx="1617663" cy="5943600"/>
          </a:xfrm>
        </p:spPr>
        <p:txBody>
          <a:bodyPr/>
          <a:lstStyle/>
          <a:p>
            <a:r>
              <a:rPr lang="en-US" altLang="en-US" smtClean="0"/>
              <a:t>LWC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Effective radius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Optical depth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CloudSat PIA</a:t>
            </a:r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0"/>
            <a:ext cx="631825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altLang="en-US" sz="2800" smtClean="0">
                <a:effectLst/>
              </a:rPr>
              <a:t>Assimilate also CloudSat PIA</a:t>
            </a:r>
          </a:p>
        </p:txBody>
      </p:sp>
    </p:spTree>
    <p:extLst>
      <p:ext uri="{BB962C8B-B14F-4D97-AF65-F5344CB8AC3E}">
        <p14:creationId xmlns:p14="http://schemas.microsoft.com/office/powerpoint/2010/main" val="29112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met.reading.ac.uk/~swrhgnrj/links/home/optsyn/output/MC_0.5.8/PIA-variable-N/plots/liquid_retrie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55"/>
          <a:stretch>
            <a:fillRect/>
          </a:stretch>
        </p:blipFill>
        <p:spPr bwMode="auto">
          <a:xfrm>
            <a:off x="0" y="1588"/>
            <a:ext cx="7310438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http://www.met.reading.ac.uk/~swrhgnrj/links/home/optsyn/output/MC_0.5.8/PIA-variable-N/plots/liquid_retrie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1" b="49168"/>
          <a:stretch>
            <a:fillRect/>
          </a:stretch>
        </p:blipFill>
        <p:spPr bwMode="auto">
          <a:xfrm>
            <a:off x="0" y="1808163"/>
            <a:ext cx="7351713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met.reading.ac.uk/~swrhgnrj/links/home/optsyn/output/MC_0.5.8/PIA-variable-N/plots/Calip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47"/>
          <a:stretch>
            <a:fillRect/>
          </a:stretch>
        </p:blipFill>
        <p:spPr bwMode="auto">
          <a:xfrm>
            <a:off x="26988" y="3482975"/>
            <a:ext cx="735488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://www.met.reading.ac.uk/~swrhgnrj/links/home/optsyn/output/MC_0.5.8/PIA-variable-N/p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/>
          <a:stretch>
            <a:fillRect/>
          </a:stretch>
        </p:blipFill>
        <p:spPr bwMode="auto">
          <a:xfrm>
            <a:off x="-3175" y="5111750"/>
            <a:ext cx="68976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2825" y="557213"/>
            <a:ext cx="1617663" cy="5943600"/>
          </a:xfrm>
        </p:spPr>
        <p:txBody>
          <a:bodyPr/>
          <a:lstStyle/>
          <a:p>
            <a:r>
              <a:rPr lang="en-US" altLang="en-US" smtClean="0"/>
              <a:t>LWC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Effective radius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Optical depth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CloudSat PIA</a:t>
            </a:r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0"/>
            <a:ext cx="6318250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altLang="en-US" sz="2800" smtClean="0">
                <a:effectLst/>
              </a:rPr>
              <a:t>Retrieve number concentration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52938" y="2687638"/>
            <a:ext cx="4535487" cy="1141412"/>
            <a:chOff x="4453127" y="2686885"/>
            <a:chExt cx="4534961" cy="1142936"/>
          </a:xfrm>
        </p:grpSpPr>
        <p:pic>
          <p:nvPicPr>
            <p:cNvPr id="13321" name="Picture 4" descr="http://www.met.reading.ac.uk/~swrhgnrj/links/home/optsyn/output/MC_0.5.8/PIA-variable-N/plots/liquid_retrieva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5" b="73511"/>
            <a:stretch>
              <a:fillRect/>
            </a:stretch>
          </p:blipFill>
          <p:spPr bwMode="auto">
            <a:xfrm>
              <a:off x="4453127" y="2686885"/>
              <a:ext cx="4534961" cy="11429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834092" y="2798158"/>
              <a:ext cx="2479387" cy="3067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GB" sz="1400" i="0" dirty="0">
                  <a:latin typeface="+mn-lt"/>
                </a:rPr>
                <a:t>Number concentration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5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09249"/>
            <a:ext cx="8296920" cy="634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Classification…</a:t>
            </a:r>
            <a:endParaRPr lang="en-GB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1902"/>
          <a:stretch/>
        </p:blipFill>
        <p:spPr bwMode="auto">
          <a:xfrm>
            <a:off x="20616" y="980728"/>
            <a:ext cx="9098728" cy="397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7" b="-374"/>
          <a:stretch/>
        </p:blipFill>
        <p:spPr bwMode="auto">
          <a:xfrm>
            <a:off x="18562" y="4953000"/>
            <a:ext cx="9098728" cy="3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3645024"/>
            <a:ext cx="9119344" cy="1872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84168" y="5157192"/>
            <a:ext cx="28541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9pPr>
          </a:lstStyle>
          <a:p>
            <a:r>
              <a:rPr lang="en-GB" i="0" kern="0" dirty="0" smtClean="0"/>
              <a:t>…Retrieval</a:t>
            </a:r>
            <a:endParaRPr lang="en-GB" i="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5181723"/>
            <a:ext cx="5750793" cy="1343621"/>
          </a:xfrm>
        </p:spPr>
        <p:txBody>
          <a:bodyPr/>
          <a:lstStyle/>
          <a:p>
            <a:r>
              <a:rPr lang="en-GB" dirty="0" smtClean="0"/>
              <a:t>“Unified” retrieval </a:t>
            </a:r>
            <a:r>
              <a:rPr lang="en-GB" dirty="0" smtClean="0"/>
              <a:t>(for </a:t>
            </a:r>
            <a:r>
              <a:rPr lang="en-GB" dirty="0" err="1" smtClean="0"/>
              <a:t>EarthCARE</a:t>
            </a:r>
            <a:r>
              <a:rPr lang="en-GB" dirty="0" smtClean="0"/>
              <a:t>) </a:t>
            </a:r>
            <a:r>
              <a:rPr lang="en-GB" dirty="0" smtClean="0"/>
              <a:t>provides </a:t>
            </a:r>
            <a:r>
              <a:rPr lang="en-GB" dirty="0" smtClean="0"/>
              <a:t>microphysical properties for all target types</a:t>
            </a:r>
          </a:p>
          <a:p>
            <a:pPr lvl="1"/>
            <a:r>
              <a:rPr lang="en-GB" dirty="0" smtClean="0"/>
              <a:t>Error estimates include contribution from measurement and model error</a:t>
            </a:r>
          </a:p>
          <a:p>
            <a:pPr lvl="1"/>
            <a:r>
              <a:rPr lang="en-GB" dirty="0" smtClean="0"/>
              <a:t>Looks impressive but is it right?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73187" y="6381328"/>
            <a:ext cx="373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800" dirty="0" smtClean="0">
                <a:solidFill>
                  <a:srgbClr val="006600"/>
                </a:solidFill>
                <a:latin typeface="+mn-lt"/>
              </a:rPr>
              <a:t>Illingworth et al. (BAMS 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2996952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>
                <a:solidFill>
                  <a:srgbClr val="006600"/>
                </a:solidFill>
                <a:latin typeface="+mn-lt"/>
              </a:rPr>
              <a:t>Classification:</a:t>
            </a:r>
          </a:p>
          <a:p>
            <a:pPr algn="r"/>
            <a:r>
              <a:rPr lang="en-GB" sz="18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GB" sz="1800" dirty="0" err="1" smtClean="0">
                <a:solidFill>
                  <a:srgbClr val="006600"/>
                </a:solidFill>
                <a:latin typeface="+mn-lt"/>
              </a:rPr>
              <a:t>Ceccaldi</a:t>
            </a:r>
            <a:r>
              <a:rPr lang="en-GB" sz="1800" dirty="0" smtClean="0">
                <a:solidFill>
                  <a:srgbClr val="006600"/>
                </a:solidFill>
                <a:latin typeface="+mn-lt"/>
              </a:rPr>
              <a:t> et al. (JGR 2013)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-10840" y="2420888"/>
            <a:ext cx="9119344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/>
      <p:bldP spid="3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would </a:t>
            </a:r>
            <a:r>
              <a:rPr lang="en-GB" dirty="0" err="1" smtClean="0"/>
              <a:t>EarthCARE</a:t>
            </a:r>
            <a:r>
              <a:rPr lang="en-GB" dirty="0" smtClean="0"/>
              <a:t> see?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5273987"/>
            <a:ext cx="8647113" cy="1226826"/>
          </a:xfrm>
        </p:spPr>
        <p:txBody>
          <a:bodyPr/>
          <a:lstStyle/>
          <a:p>
            <a:r>
              <a:rPr lang="en-GB" dirty="0" smtClean="0"/>
              <a:t>Compared to the A-Train, </a:t>
            </a:r>
            <a:r>
              <a:rPr lang="en-GB" dirty="0" err="1" smtClean="0"/>
              <a:t>EarthCARE</a:t>
            </a:r>
            <a:r>
              <a:rPr lang="en-GB" dirty="0" smtClean="0"/>
              <a:t> </a:t>
            </a:r>
            <a:r>
              <a:rPr lang="en-GB" dirty="0" smtClean="0"/>
              <a:t>(launch 2016) has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7-dB more sensitive radar </a:t>
            </a:r>
            <a:r>
              <a:rPr lang="en-GB" dirty="0" smtClean="0"/>
              <a:t>with </a:t>
            </a:r>
            <a:r>
              <a:rPr lang="en-GB" dirty="0" smtClean="0"/>
              <a:t>Doppler capability</a:t>
            </a:r>
          </a:p>
          <a:p>
            <a:pPr lvl="1"/>
            <a:r>
              <a:rPr lang="en-GB" dirty="0" smtClean="0"/>
              <a:t>High spectral resolution lidar: better extinction profiles</a:t>
            </a:r>
          </a:p>
          <a:p>
            <a:pPr lvl="1"/>
            <a:r>
              <a:rPr lang="en-GB" dirty="0" smtClean="0"/>
              <a:t>Imager (like MODIS) and broad-band radiometer (like CERES)</a:t>
            </a:r>
            <a:endParaRPr lang="en-GB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50"/>
          <a:stretch/>
        </p:blipFill>
        <p:spPr bwMode="auto">
          <a:xfrm>
            <a:off x="20616" y="980728"/>
            <a:ext cx="9098728" cy="271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9" b="-374"/>
          <a:stretch/>
        </p:blipFill>
        <p:spPr bwMode="auto">
          <a:xfrm>
            <a:off x="18562" y="2361619"/>
            <a:ext cx="9098728" cy="29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retrieval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</a:t>
            </a:r>
            <a:r>
              <a:rPr lang="en-GB" dirty="0" smtClean="0"/>
              <a:t>measurement </a:t>
            </a:r>
            <a:r>
              <a:rPr lang="en-GB" dirty="0" smtClean="0">
                <a:sym typeface="Symbol"/>
              </a:rPr>
              <a:t></a:t>
            </a:r>
            <a:r>
              <a:rPr lang="en-GB" dirty="0" smtClean="0"/>
              <a:t> one </a:t>
            </a:r>
            <a:r>
              <a:rPr lang="en-GB" dirty="0" smtClean="0"/>
              <a:t>retrieved variable via empirical relationship</a:t>
            </a:r>
          </a:p>
          <a:p>
            <a:pPr lvl="1"/>
            <a:r>
              <a:rPr lang="en-GB" dirty="0" smtClean="0"/>
              <a:t>E.g. IWC(Z)</a:t>
            </a:r>
          </a:p>
          <a:p>
            <a:r>
              <a:rPr lang="en-GB" dirty="0" smtClean="0"/>
              <a:t>Two measurements </a:t>
            </a:r>
            <a:r>
              <a:rPr lang="en-GB" dirty="0">
                <a:sym typeface="Symbol"/>
              </a:rPr>
              <a:t> </a:t>
            </a:r>
            <a:r>
              <a:rPr lang="en-GB" dirty="0" smtClean="0"/>
              <a:t>two </a:t>
            </a:r>
            <a:r>
              <a:rPr lang="en-GB" dirty="0" smtClean="0"/>
              <a:t>retrieved variables</a:t>
            </a:r>
          </a:p>
          <a:p>
            <a:pPr lvl="1"/>
            <a:r>
              <a:rPr lang="en-GB" dirty="0" smtClean="0"/>
              <a:t>Second measurement (e.g. another wavelength, Doppler) often doesn’t give independent information all the time</a:t>
            </a:r>
          </a:p>
          <a:p>
            <a:pPr lvl="1"/>
            <a:r>
              <a:rPr lang="en-GB" dirty="0" smtClean="0"/>
              <a:t>Top tip: make one of the retrieved variables a measure of (normalized) number </a:t>
            </a:r>
            <a:r>
              <a:rPr lang="en-GB" dirty="0" smtClean="0"/>
              <a:t>concentration with good prior (e.g. </a:t>
            </a:r>
            <a:r>
              <a:rPr lang="en-GB" dirty="0" smtClean="0"/>
              <a:t>temperature)</a:t>
            </a:r>
          </a:p>
          <a:p>
            <a:pPr lvl="1"/>
            <a:r>
              <a:rPr lang="en-GB" dirty="0" smtClean="0"/>
              <a:t>Then automatically falls back to best one-measurement retrieval</a:t>
            </a:r>
          </a:p>
          <a:p>
            <a:r>
              <a:rPr lang="en-GB" dirty="0" smtClean="0"/>
              <a:t>Three measurements…</a:t>
            </a:r>
          </a:p>
          <a:p>
            <a:pPr lvl="1"/>
            <a:r>
              <a:rPr lang="en-GB" dirty="0" smtClean="0"/>
              <a:t>Can we get a handle on other 					variables, e.g. ice density, 					particle habit?</a:t>
            </a:r>
            <a:endParaRPr lang="en-GB" dirty="0"/>
          </a:p>
        </p:txBody>
      </p:sp>
      <p:pic>
        <p:nvPicPr>
          <p:cNvPr id="4" name="Picture 2" descr="field_etal_2005_n023_temp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4523358" cy="289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53382" y="6302647"/>
            <a:ext cx="240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GB" altLang="en-US" sz="1800" b="0" i="1" dirty="0">
                <a:solidFill>
                  <a:srgbClr val="006600"/>
                </a:solidFill>
              </a:rPr>
              <a:t>Field et al. (2005)</a:t>
            </a:r>
          </a:p>
        </p:txBody>
      </p:sp>
    </p:spTree>
    <p:extLst>
      <p:ext uri="{BB962C8B-B14F-4D97-AF65-F5344CB8AC3E}">
        <p14:creationId xmlns:p14="http://schemas.microsoft.com/office/powerpoint/2010/main" val="6097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Donald_Rumsfeld_2008030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0375" cy="7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00563" y="-458788"/>
            <a:ext cx="4248150" cy="2159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en-US" sz="4000" b="1" smtClean="0">
              <a:solidFill>
                <a:srgbClr val="FFFF66"/>
              </a:solidFill>
              <a:effectLst/>
              <a:latin typeface="Arial Narrow" pitchFamily="34" charset="0"/>
            </a:endParaRPr>
          </a:p>
        </p:txBody>
      </p:sp>
      <p:sp>
        <p:nvSpPr>
          <p:cNvPr id="10244" name="Text Placeholder 1"/>
          <p:cNvSpPr>
            <a:spLocks noGrp="1"/>
          </p:cNvSpPr>
          <p:nvPr>
            <p:ph type="body" idx="4294967295"/>
          </p:nvPr>
        </p:nvSpPr>
        <p:spPr>
          <a:xfrm>
            <a:off x="323850" y="1412875"/>
            <a:ext cx="4032250" cy="50879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mtClean="0">
                <a:solidFill>
                  <a:srgbClr val="FFFF99"/>
                </a:solidFill>
              </a:rPr>
              <a:t>There are </a:t>
            </a:r>
            <a:r>
              <a:rPr lang="en-GB" altLang="en-US" b="1" smtClean="0">
                <a:solidFill>
                  <a:srgbClr val="FFFF99"/>
                </a:solidFill>
              </a:rPr>
              <a:t>known knowns</a:t>
            </a:r>
            <a:r>
              <a:rPr lang="en-GB" altLang="en-US" smtClean="0">
                <a:solidFill>
                  <a:srgbClr val="FFFF99"/>
                </a:solidFill>
              </a:rPr>
              <a:t>. These are things we know that we know.</a:t>
            </a:r>
          </a:p>
          <a:p>
            <a:pPr marL="0" indent="0">
              <a:buFontTx/>
              <a:buNone/>
            </a:pPr>
            <a:endParaRPr lang="en-GB" altLang="en-US" smtClean="0">
              <a:solidFill>
                <a:srgbClr val="FFFF99"/>
              </a:solidFill>
            </a:endParaRPr>
          </a:p>
          <a:p>
            <a:pPr marL="0" indent="0">
              <a:buFontTx/>
              <a:buNone/>
            </a:pPr>
            <a:r>
              <a:rPr lang="en-GB" altLang="en-US" smtClean="0">
                <a:solidFill>
                  <a:srgbClr val="FFFF99"/>
                </a:solidFill>
              </a:rPr>
              <a:t>There are </a:t>
            </a:r>
            <a:r>
              <a:rPr lang="en-GB" altLang="en-US" b="1" smtClean="0">
                <a:solidFill>
                  <a:srgbClr val="FFFF99"/>
                </a:solidFill>
              </a:rPr>
              <a:t>known unknowns</a:t>
            </a:r>
            <a:r>
              <a:rPr lang="en-GB" altLang="en-US" smtClean="0">
                <a:solidFill>
                  <a:srgbClr val="FFFF99"/>
                </a:solidFill>
              </a:rPr>
              <a:t>. That is to say, there are things that we know we don't know.</a:t>
            </a:r>
          </a:p>
          <a:p>
            <a:pPr marL="0" indent="0">
              <a:buFontTx/>
              <a:buNone/>
            </a:pPr>
            <a:endParaRPr lang="en-GB" altLang="en-US" smtClean="0">
              <a:solidFill>
                <a:srgbClr val="FFFF99"/>
              </a:solidFill>
            </a:endParaRPr>
          </a:p>
          <a:p>
            <a:pPr marL="0" indent="0">
              <a:buFontTx/>
              <a:buNone/>
            </a:pPr>
            <a:r>
              <a:rPr lang="en-GB" altLang="en-US" smtClean="0">
                <a:solidFill>
                  <a:srgbClr val="FFFF99"/>
                </a:solidFill>
              </a:rPr>
              <a:t>But there are also </a:t>
            </a:r>
            <a:r>
              <a:rPr lang="en-GB" altLang="en-US" b="1" smtClean="0">
                <a:solidFill>
                  <a:srgbClr val="FFFF99"/>
                </a:solidFill>
              </a:rPr>
              <a:t>unknown unknowns</a:t>
            </a:r>
            <a:r>
              <a:rPr lang="en-GB" altLang="en-US" smtClean="0">
                <a:solidFill>
                  <a:srgbClr val="FFFF99"/>
                </a:solidFill>
              </a:rPr>
              <a:t>. There are things we don't know we don't know. </a:t>
            </a:r>
            <a:br>
              <a:rPr lang="en-GB" altLang="en-US" smtClean="0">
                <a:solidFill>
                  <a:srgbClr val="FFFF99"/>
                </a:solidFill>
              </a:rPr>
            </a:br>
            <a:endParaRPr lang="en-GB" altLang="en-US" smtClean="0">
              <a:solidFill>
                <a:srgbClr val="FFFF99"/>
              </a:solidFill>
            </a:endParaRPr>
          </a:p>
          <a:p>
            <a:pPr marL="0" indent="0">
              <a:buFontTx/>
              <a:buNone/>
            </a:pPr>
            <a:endParaRPr lang="en-GB" altLang="en-US" b="1" smtClean="0">
              <a:solidFill>
                <a:srgbClr val="FFFF99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FontTx/>
              <a:buNone/>
            </a:pPr>
            <a:r>
              <a:rPr lang="en-GB" altLang="en-US" b="1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Donald Rumsfeld</a:t>
            </a:r>
          </a:p>
          <a:p>
            <a:pPr marL="0" indent="0">
              <a:buFontTx/>
              <a:buNone/>
            </a:pPr>
            <a:endParaRPr lang="en-GB" altLang="en-US" smtClean="0">
              <a:solidFill>
                <a:srgbClr val="FFFF99"/>
              </a:solidFill>
            </a:endParaRPr>
          </a:p>
          <a:p>
            <a:pPr marL="0" indent="0">
              <a:buFontTx/>
              <a:buNone/>
            </a:pPr>
            <a:endParaRPr lang="en-GB" altLang="en-US" smtClean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17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 smtClean="0"/>
              <a:t>A Rumsfeldian taxonomy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54100"/>
            <a:ext cx="8647113" cy="5688013"/>
          </a:xfrm>
        </p:spPr>
        <p:txBody>
          <a:bodyPr/>
          <a:lstStyle/>
          <a:p>
            <a:r>
              <a:rPr lang="en-GB" altLang="en-US" smtClean="0"/>
              <a:t>The </a:t>
            </a:r>
            <a:r>
              <a:rPr lang="en-GB" altLang="en-US" b="1" smtClean="0"/>
              <a:t>known knowns, </a:t>
            </a:r>
            <a:r>
              <a:rPr lang="en-GB" altLang="en-US" smtClean="0"/>
              <a:t>things we know so well no error bar is needed</a:t>
            </a:r>
          </a:p>
          <a:p>
            <a:pPr lvl="1"/>
            <a:r>
              <a:rPr lang="en-GB" altLang="en-US" smtClean="0">
                <a:solidFill>
                  <a:srgbClr val="CC0000"/>
                </a:solidFill>
              </a:rPr>
              <a:t>Drops are spheres, density of water is 1000 kg m</a:t>
            </a:r>
            <a:r>
              <a:rPr lang="en-GB" altLang="en-US" baseline="30000" smtClean="0">
                <a:solidFill>
                  <a:srgbClr val="CC0000"/>
                </a:solidFill>
              </a:rPr>
              <a:t>-3</a:t>
            </a:r>
            <a:endParaRPr lang="en-GB" altLang="en-US" i="1" smtClean="0"/>
          </a:p>
          <a:p>
            <a:r>
              <a:rPr lang="en-GB" altLang="en-US" smtClean="0"/>
              <a:t>The </a:t>
            </a:r>
            <a:r>
              <a:rPr lang="en-GB" altLang="en-US" b="1" smtClean="0"/>
              <a:t>known unknowns, </a:t>
            </a:r>
            <a:r>
              <a:rPr lang="en-GB" altLang="en-US" smtClean="0"/>
              <a:t>things we can explicitly assign an well-founded error bar to in a variational retrieval</a:t>
            </a:r>
          </a:p>
          <a:p>
            <a:pPr lvl="1"/>
            <a:r>
              <a:rPr lang="en-GB" altLang="en-US" smtClean="0">
                <a:solidFill>
                  <a:srgbClr val="CC0000"/>
                </a:solidFill>
              </a:rPr>
              <a:t>Random errors in measured quantities (e.g. photon counting errors)</a:t>
            </a:r>
          </a:p>
          <a:p>
            <a:pPr lvl="1"/>
            <a:r>
              <a:rPr lang="en-GB" altLang="en-US" smtClean="0">
                <a:solidFill>
                  <a:srgbClr val="CC0000"/>
                </a:solidFill>
              </a:rPr>
              <a:t>Errors and error covariances in </a:t>
            </a:r>
            <a:r>
              <a:rPr lang="en-GB" altLang="en-US" i="1" smtClean="0">
                <a:solidFill>
                  <a:srgbClr val="CC0000"/>
                </a:solidFill>
              </a:rPr>
              <a:t>a-priori</a:t>
            </a:r>
            <a:r>
              <a:rPr lang="en-GB" altLang="en-US" smtClean="0">
                <a:solidFill>
                  <a:srgbClr val="CC0000"/>
                </a:solidFill>
              </a:rPr>
              <a:t> assumptions (e.g. rain number conc. parameter </a:t>
            </a:r>
            <a:r>
              <a:rPr lang="en-GB" altLang="en-US" i="1" smtClean="0">
                <a:solidFill>
                  <a:srgbClr val="CC0000"/>
                </a:solidFill>
              </a:rPr>
              <a:t>N</a:t>
            </a:r>
            <a:r>
              <a:rPr lang="en-GB" altLang="en-US" i="1" baseline="-25000" smtClean="0">
                <a:solidFill>
                  <a:srgbClr val="CC0000"/>
                </a:solidFill>
              </a:rPr>
              <a:t>w</a:t>
            </a:r>
            <a:r>
              <a:rPr lang="en-GB" altLang="en-US" smtClean="0">
                <a:solidFill>
                  <a:srgbClr val="CC0000"/>
                </a:solidFill>
              </a:rPr>
              <a:t> varies climatologically with a factor of 3 spread)</a:t>
            </a:r>
            <a:endParaRPr lang="en-GB" altLang="en-US" smtClean="0"/>
          </a:p>
          <a:p>
            <a:r>
              <a:rPr lang="en-GB" altLang="en-US" smtClean="0"/>
              <a:t>The </a:t>
            </a:r>
            <a:r>
              <a:rPr lang="en-GB" altLang="en-US" b="1" smtClean="0"/>
              <a:t>unknown unknowns </a:t>
            </a:r>
            <a:r>
              <a:rPr lang="en-GB" altLang="en-US" smtClean="0"/>
              <a:t>where we don’t know what the error is in an assumption or model</a:t>
            </a:r>
          </a:p>
          <a:p>
            <a:pPr lvl="1"/>
            <a:r>
              <a:rPr lang="en-GB" altLang="en-US" smtClean="0">
                <a:solidFill>
                  <a:srgbClr val="CC0000"/>
                </a:solidFill>
              </a:rPr>
              <a:t>Errors in radiative forward model, e.g. radar/lidar multiple scattering</a:t>
            </a:r>
          </a:p>
          <a:p>
            <a:pPr lvl="1"/>
            <a:r>
              <a:rPr lang="en-GB" altLang="en-US" smtClean="0">
                <a:solidFill>
                  <a:srgbClr val="CC0000"/>
                </a:solidFill>
              </a:rPr>
              <a:t>Errors in microphysical assumptions, e.g. mass-size relationship</a:t>
            </a:r>
          </a:p>
          <a:p>
            <a:pPr lvl="1"/>
            <a:r>
              <a:rPr lang="en-GB" altLang="en-US" smtClean="0">
                <a:solidFill>
                  <a:srgbClr val="CC0000"/>
                </a:solidFill>
              </a:rPr>
              <a:t>How do errors in classification feed through to errors in radiation?</a:t>
            </a:r>
          </a:p>
          <a:p>
            <a:pPr lvl="1"/>
            <a:r>
              <a:rPr lang="en-GB" altLang="en-US" smtClean="0">
                <a:solidFill>
                  <a:srgbClr val="CC0000"/>
                </a:solidFill>
              </a:rPr>
              <a:t>How do we treat </a:t>
            </a:r>
            <a:r>
              <a:rPr lang="en-GB" altLang="en-US" i="1" smtClean="0">
                <a:solidFill>
                  <a:srgbClr val="CC0000"/>
                </a:solidFill>
              </a:rPr>
              <a:t>systematic</a:t>
            </a:r>
            <a:r>
              <a:rPr lang="en-GB" altLang="en-US" smtClean="0">
                <a:solidFill>
                  <a:srgbClr val="CC0000"/>
                </a:solidFill>
              </a:rPr>
              <a:t> </a:t>
            </a:r>
            <a:r>
              <a:rPr lang="en-GB" altLang="en-US" i="1" smtClean="0">
                <a:solidFill>
                  <a:srgbClr val="CC0000"/>
                </a:solidFill>
              </a:rPr>
              <a:t>biases </a:t>
            </a:r>
            <a:r>
              <a:rPr lang="en-GB" altLang="en-US" smtClean="0">
                <a:solidFill>
                  <a:srgbClr val="CC0000"/>
                </a:solidFill>
              </a:rPr>
              <a:t>in measurements or assumptions?</a:t>
            </a:r>
          </a:p>
          <a:p>
            <a:r>
              <a:rPr lang="en-GB" altLang="en-US" smtClean="0"/>
              <a:t>(also the </a:t>
            </a:r>
            <a:r>
              <a:rPr lang="en-GB" altLang="en-US" b="1" smtClean="0"/>
              <a:t>ignored unknowns </a:t>
            </a:r>
            <a:r>
              <a:rPr lang="en-GB" altLang="en-US" smtClean="0"/>
              <a:t>that we are too lazy to account for!)</a:t>
            </a:r>
          </a:p>
          <a:p>
            <a:endParaRPr lang="en-GB" altLang="en-US" i="1" smtClean="0"/>
          </a:p>
          <a:p>
            <a:pPr>
              <a:buFontTx/>
              <a:buNone/>
            </a:pPr>
            <a:r>
              <a:rPr lang="en-GB" altLang="en-US" i="1" smtClean="0"/>
              <a:t>How can we move more things into the “known unknowns” category?</a:t>
            </a:r>
          </a:p>
        </p:txBody>
      </p:sp>
    </p:spTree>
    <p:extLst>
      <p:ext uri="{BB962C8B-B14F-4D97-AF65-F5344CB8AC3E}">
        <p14:creationId xmlns:p14="http://schemas.microsoft.com/office/powerpoint/2010/main" val="9760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59" name="Group 1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496203"/>
              </p:ext>
            </p:extLst>
          </p:nvPr>
        </p:nvGraphicFramePr>
        <p:xfrm>
          <a:off x="250825" y="115888"/>
          <a:ext cx="8647113" cy="5943493"/>
        </p:xfrm>
        <a:graphic>
          <a:graphicData uri="http://schemas.openxmlformats.org/drawingml/2006/table">
            <a:tbl>
              <a:tblPr/>
              <a:tblGrid>
                <a:gridCol w="1441450"/>
                <a:gridCol w="1441450"/>
                <a:gridCol w="1441450"/>
                <a:gridCol w="1439863"/>
                <a:gridCol w="1441450"/>
                <a:gridCol w="1441450"/>
              </a:tblGrid>
              <a:tr h="731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Number concentration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Size distribution width/shape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Particle shape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Radar scattering &amp; absorption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Lidar scattering &amp; absorption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Warm liquid droplets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Miles et al. (2000)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Many aircraft campaigns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FF0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Sphere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731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Many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distrometer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studies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Illingworth &amp; Blackman (2002)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00FF0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Spheroid, known aspect ratio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T-matrix (Mie OK too)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Mie is OK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731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Drizzle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Abel and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Boutle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(2012)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Aircraft studies?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Sphere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731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Supercooled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droplets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 few aircraft studies?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Same as for warm droplets?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Sphere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Attenuation unknown!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945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Delanoe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and Hogan (2008)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Field et al. (2005)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Delanoe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et al. (2005), Field et al. (2005)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Aggregate aspect ratio 0.6; mass-size relation?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FF000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Spheroid agrees with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obs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(Hogan et al. 2012)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Retrieved lidar ratio encapsulates variations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FF0000"/>
                      </a:fgClr>
                      <a:bgClr>
                        <a:srgbClr val="FFFF00"/>
                      </a:bgClr>
                    </a:pattFill>
                  </a:tcPr>
                </a:tc>
              </a:tr>
              <a:tr h="731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Snow (possibly rimed)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Same as ice?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FF000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Same as ice?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FF000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How do we represent riming?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Hogan &amp; Westbrook (2014)?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FF0000"/>
                      </a:fgClr>
                      <a:bgClr>
                        <a:srgbClr val="FF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Lidar ratio encapsulates variations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rgbClr val="FF0000"/>
                      </a:fgClr>
                      <a:bgClr>
                        <a:srgbClr val="FFFF00"/>
                      </a:bgClr>
                    </a:pattFill>
                  </a:tcPr>
                </a:tc>
              </a:tr>
              <a:tr h="670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Melting ice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Lies between snow &amp; rain?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Lies between snow &amp; rain?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Very uncertain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Attenuation uncertain!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Ignore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1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377503"/>
              </p:ext>
            </p:extLst>
          </p:nvPr>
        </p:nvGraphicFramePr>
        <p:xfrm>
          <a:off x="2051720" y="6143342"/>
          <a:ext cx="5764213" cy="670034"/>
        </p:xfrm>
        <a:graphic>
          <a:graphicData uri="http://schemas.openxmlformats.org/drawingml/2006/table">
            <a:tbl>
              <a:tblPr/>
              <a:tblGrid>
                <a:gridCol w="1441450"/>
                <a:gridCol w="1441450"/>
                <a:gridCol w="1441450"/>
                <a:gridCol w="1439863"/>
              </a:tblGrid>
              <a:tr h="670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Known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knowns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Known unknowns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Unknown unknowns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Ignored unknowns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2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3141663" algn="l"/>
          </a:tabLst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i="0" dirty="0" smtClean="0">
            <a:solidFill>
              <a:srgbClr val="FF0000"/>
            </a:solidFill>
            <a:latin typeface="Comic Sans MS" pitchFamily="66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3141663" algn="l"/>
          </a:tabLst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3141663" algn="l"/>
          </a:tabLst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3141663" algn="l"/>
          </a:tabLst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3141663" algn="l"/>
          </a:tabLst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25410</TotalTime>
  <Words>2189</Words>
  <Application>Microsoft Office PowerPoint</Application>
  <PresentationFormat>On-screen Show (4:3)</PresentationFormat>
  <Paragraphs>432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Default Design</vt:lpstr>
      <vt:lpstr>Office Theme</vt:lpstr>
      <vt:lpstr>1_Default Design</vt:lpstr>
      <vt:lpstr>2_Default Design</vt:lpstr>
      <vt:lpstr>Overview of combined cloud retrievals from active instruments in space</vt:lpstr>
      <vt:lpstr>Overview</vt:lpstr>
      <vt:lpstr>What do we need to retrieve?</vt:lpstr>
      <vt:lpstr>Classification…</vt:lpstr>
      <vt:lpstr>What would EarthCARE see?</vt:lpstr>
      <vt:lpstr>General retrieval framework</vt:lpstr>
      <vt:lpstr>PowerPoint Presentation</vt:lpstr>
      <vt:lpstr>A Rumsfeldian taxonomy</vt:lpstr>
      <vt:lpstr>PowerPoint Presentation</vt:lpstr>
      <vt:lpstr>Ice retrievals</vt:lpstr>
      <vt:lpstr>Lidar-radar combination</vt:lpstr>
      <vt:lpstr>Additional radar information</vt:lpstr>
      <vt:lpstr>Snow</vt:lpstr>
      <vt:lpstr>Radar scattering by ice</vt:lpstr>
      <vt:lpstr>Impact of scattering model</vt:lpstr>
      <vt:lpstr>Impact of ice shape on retrievals</vt:lpstr>
      <vt:lpstr>Liquid cloud retrievals</vt:lpstr>
      <vt:lpstr>The problem with liquid clouds</vt:lpstr>
      <vt:lpstr>New liquid cloud retrieval</vt:lpstr>
      <vt:lpstr>Calipso-only retrievals (assume fixed Nd )</vt:lpstr>
      <vt:lpstr>A mixed-phase case</vt:lpstr>
      <vt:lpstr>PowerPoint Presentation</vt:lpstr>
      <vt:lpstr>Outlook</vt:lpstr>
      <vt:lpstr>PowerPoint Presentation</vt:lpstr>
      <vt:lpstr>The A-Train versus EarthCARE</vt:lpstr>
      <vt:lpstr>Chilbolton 10-cm radar + UK aircraft</vt:lpstr>
      <vt:lpstr>Will this work with EarthCARE?</vt:lpstr>
      <vt:lpstr>Unified retrieval</vt:lpstr>
      <vt:lpstr>What the results look like so far</vt:lpstr>
      <vt:lpstr>PowerPoint Presentation</vt:lpstr>
      <vt:lpstr>Extending ice retrievals to riming snow</vt:lpstr>
      <vt:lpstr>Examples of snow 35 GHz radar at Chilbolton</vt:lpstr>
      <vt:lpstr>Assimilate also CloudSat PIA</vt:lpstr>
      <vt:lpstr>Retrieve number concentration</vt:lpstr>
      <vt:lpstr>PowerPoint Presentation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Hogan</dc:creator>
  <cp:lastModifiedBy>Robin Hogan</cp:lastModifiedBy>
  <cp:revision>1791</cp:revision>
  <dcterms:created xsi:type="dcterms:W3CDTF">2002-08-29T17:27:07Z</dcterms:created>
  <dcterms:modified xsi:type="dcterms:W3CDTF">2014-02-28T14:12:00Z</dcterms:modified>
</cp:coreProperties>
</file>