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749" r:id="rId3"/>
    <p:sldMasterId id="2147483864" r:id="rId4"/>
  </p:sldMasterIdLst>
  <p:notesMasterIdLst>
    <p:notesMasterId r:id="rId43"/>
  </p:notesMasterIdLst>
  <p:sldIdLst>
    <p:sldId id="256" r:id="rId5"/>
    <p:sldId id="257" r:id="rId6"/>
    <p:sldId id="369" r:id="rId7"/>
    <p:sldId id="282" r:id="rId8"/>
    <p:sldId id="339" r:id="rId9"/>
    <p:sldId id="309" r:id="rId10"/>
    <p:sldId id="333" r:id="rId11"/>
    <p:sldId id="283" r:id="rId12"/>
    <p:sldId id="337" r:id="rId13"/>
    <p:sldId id="338" r:id="rId14"/>
    <p:sldId id="332" r:id="rId15"/>
    <p:sldId id="313" r:id="rId16"/>
    <p:sldId id="314" r:id="rId17"/>
    <p:sldId id="334" r:id="rId18"/>
    <p:sldId id="335" r:id="rId19"/>
    <p:sldId id="336" r:id="rId20"/>
    <p:sldId id="396" r:id="rId21"/>
    <p:sldId id="397" r:id="rId22"/>
    <p:sldId id="414" r:id="rId23"/>
    <p:sldId id="387" r:id="rId24"/>
    <p:sldId id="388" r:id="rId25"/>
    <p:sldId id="389" r:id="rId26"/>
    <p:sldId id="390" r:id="rId27"/>
    <p:sldId id="391" r:id="rId28"/>
    <p:sldId id="392" r:id="rId29"/>
    <p:sldId id="393" r:id="rId30"/>
    <p:sldId id="394" r:id="rId31"/>
    <p:sldId id="395" r:id="rId32"/>
    <p:sldId id="398" r:id="rId33"/>
    <p:sldId id="420" r:id="rId34"/>
    <p:sldId id="399" r:id="rId35"/>
    <p:sldId id="400" r:id="rId36"/>
    <p:sldId id="402" r:id="rId37"/>
    <p:sldId id="403" r:id="rId38"/>
    <p:sldId id="404" r:id="rId39"/>
    <p:sldId id="405" r:id="rId40"/>
    <p:sldId id="406" r:id="rId41"/>
    <p:sldId id="324" r:id="rId4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FF9933"/>
    <a:srgbClr val="6600CC"/>
    <a:srgbClr val="CC0000"/>
    <a:srgbClr val="FF9900"/>
    <a:srgbClr val="00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8" autoAdjust="0"/>
    <p:restoredTop sz="94701" autoAdjust="0"/>
  </p:normalViewPr>
  <p:slideViewPr>
    <p:cSldViewPr>
      <p:cViewPr>
        <p:scale>
          <a:sx n="105" d="100"/>
          <a:sy n="105" d="100"/>
        </p:scale>
        <p:origin x="-105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D132CAC-726F-4AC4-B3B9-74608B61CF83}" type="datetimeFigureOut">
              <a:rPr lang="en-GB"/>
              <a:pPr>
                <a:defRPr/>
              </a:pPr>
              <a:t>21/03/2014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F7E7C3C-5AE7-4949-A9CE-04CE473C03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575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751D1-93D6-4C1A-93C3-BC08DCF48E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7B104-D530-4D2C-BFE7-359BDBBB14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EB507-BE67-484B-AFD6-2003213BC9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80EE6-B999-4981-B50E-A90C2169F1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5F58A-ABB7-4E57-8465-596598537A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28E7C-450A-4331-86A2-24961C71EE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149350"/>
            <a:ext cx="4246563" cy="535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149350"/>
            <a:ext cx="4248150" cy="535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5B27F-DAD8-4FA1-8715-CC3B19BC87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4500" y="0"/>
            <a:ext cx="2185988" cy="6500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4950" y="0"/>
            <a:ext cx="6407150" cy="6500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50" y="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3375" y="1149350"/>
            <a:ext cx="4246563" cy="5351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149350"/>
            <a:ext cx="4248150" cy="5351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50" y="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3375" y="1149350"/>
            <a:ext cx="4246563" cy="5351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32338" y="1149350"/>
            <a:ext cx="4248150" cy="2598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32338" y="3900488"/>
            <a:ext cx="4248150" cy="2600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1F85F-6849-4629-92D0-6BE7B38E954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66DCC-054A-4D15-844B-246480E2941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54588-C0F8-4EFA-886C-8B957D912C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149350"/>
            <a:ext cx="4246563" cy="535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149350"/>
            <a:ext cx="4248150" cy="535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92FE5-62CF-4F12-A309-F09EA0D67C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C37F7-7773-4A8C-8C0E-35FBD9001F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CAC0E-409C-4DD8-B147-869B9063841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58E41-4DFD-43D4-BC64-4F2D44CAEBE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F5118-B136-4944-BD7D-58E6DA185A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C46F-D223-477D-A814-A8D544F85A9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B8575-2499-4C63-A77B-B774AEDC125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4500" y="0"/>
            <a:ext cx="2185988" cy="6500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4950" y="0"/>
            <a:ext cx="6407150" cy="6500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4ED65-D6E3-47F3-B8EE-5F34ABD05B0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50" y="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3375" y="1149350"/>
            <a:ext cx="4246563" cy="5351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732338" y="1149350"/>
            <a:ext cx="4248150" cy="53514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79D55-8472-428A-8453-405758523B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A595F-01D8-44A0-BE58-3642F7BFB0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52FDD-AC17-4541-AF30-031AC6ECF4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AB8ED-C492-479D-AD6A-1D428C416F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95856-1FF9-4FDF-9C82-6A4EFF9DA9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00D68-0E49-439B-A769-9D3BF7BC4D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FC539-8FD0-47AC-944B-A0FCE95E20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883DC-9A8A-41A5-97DC-08AD2FA722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0B1B3-4C09-43A1-9A08-9E1492A4B7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CD4EF-BB6D-46BA-9BCB-E243D82453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4DEA9-1BAD-4D9A-B830-C72148CC5F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32B39-5987-4F1F-A4C6-D2A351CDF0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4264F-79E2-4A29-B343-5A4BB97F1C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2E713-3B54-45DC-A23E-694052CB9A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10495-D671-421B-9D21-F35F905F7A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417A6-D76B-45D1-94B6-F6CBAF6524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50" y="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3375" y="1149350"/>
            <a:ext cx="4246563" cy="5351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149350"/>
            <a:ext cx="4248150" cy="5351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19B62-186C-46F7-B446-D1B13ACEEB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F3E87-2FC3-4E2B-9462-7286F298FF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E5448-5C01-433E-8A4D-3B833E4E4A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D002C-9D3E-4E17-B594-D025A80F09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12F5B-6CDD-4E3B-BCEB-243A92BAA5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339DDA3-7591-421F-9D35-DF5CD39C53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CC00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8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4950" y="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149350"/>
            <a:ext cx="8647113" cy="535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CC0000"/>
          </a:solidFill>
          <a:latin typeface="Comic Sans MS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3399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4950" y="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149350"/>
            <a:ext cx="8647113" cy="535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BEA45D5-C9A0-4BD1-AFDC-D9475238C91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Impact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Impact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Impact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Impact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Impact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Impact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Impact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CC0000"/>
          </a:solidFill>
          <a:latin typeface="Comic Sans MS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3399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2E34B65-AE92-44B6-B2B5-5F4178AFDD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94" r:id="rId14"/>
    <p:sldLayoutId id="2147483943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CC00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8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png"/><Relationship Id="rId11" Type="http://schemas.openxmlformats.org/officeDocument/2006/relationships/image" Target="../media/image15.wmf"/><Relationship Id="rId5" Type="http://schemas.openxmlformats.org/officeDocument/2006/relationships/image" Target="../media/image18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7.png"/><Relationship Id="rId9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7" name="Picture 1036" descr="schwarzhorn_ray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Radiative </a:t>
            </a:r>
            <a:r>
              <a:rPr lang="en-GB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transfer in numerical models of the atmosphere</a:t>
            </a:r>
            <a:endParaRPr lang="en-GB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4800600"/>
            <a:ext cx="5000625" cy="1752600"/>
          </a:xfrm>
        </p:spPr>
        <p:txBody>
          <a:bodyPr/>
          <a:lstStyle/>
          <a:p>
            <a:pPr eaLnBrk="1" hangingPunct="1"/>
            <a:r>
              <a:rPr lang="en-GB" altLang="en-US" b="1" smtClean="0">
                <a:solidFill>
                  <a:srgbClr val="FFC000"/>
                </a:solidFill>
              </a:rPr>
              <a:t>Robin Hogan</a:t>
            </a:r>
          </a:p>
          <a:p>
            <a:pPr eaLnBrk="1" hangingPunct="1"/>
            <a:r>
              <a:rPr lang="en-GB" altLang="en-US" sz="2000" b="1" i="1" smtClean="0">
                <a:solidFill>
                  <a:srgbClr val="FFC000"/>
                </a:solidFill>
              </a:rPr>
              <a:t>Slides contain contributions from  Jean-Jacques Morcrette, Alessio Bozzo,Tony Slingo and Piers Forster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Cloud overlap: results</a:t>
            </a:r>
          </a:p>
        </p:txBody>
      </p:sp>
      <p:sp>
        <p:nvSpPr>
          <p:cNvPr id="1034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805363"/>
            <a:ext cx="8161338" cy="1443037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Vertically isolated clouds are randomly overlapped</a:t>
            </a:r>
          </a:p>
          <a:p>
            <a:pPr eaLnBrk="1" hangingPunct="1"/>
            <a:r>
              <a:rPr lang="en-GB" altLang="en-US" i="1" dirty="0" smtClean="0"/>
              <a:t>Overlap of vertically continuous clouds becomes rapidly more random with increasing thickness, characterized by an overlap </a:t>
            </a:r>
            <a:r>
              <a:rPr lang="en-GB" altLang="en-US" i="1" dirty="0" err="1" smtClean="0"/>
              <a:t>decorrelation</a:t>
            </a:r>
            <a:r>
              <a:rPr lang="en-GB" altLang="en-US" i="1" dirty="0" smtClean="0"/>
              <a:t> length z</a:t>
            </a:r>
            <a:r>
              <a:rPr lang="en-GB" altLang="en-US" i="1" baseline="-25000" dirty="0" smtClean="0"/>
              <a:t>0 </a:t>
            </a:r>
            <a:r>
              <a:rPr lang="en-GB" altLang="en-US" i="1" dirty="0" smtClean="0"/>
              <a:t>~ 1.6 km </a:t>
            </a:r>
          </a:p>
        </p:txBody>
      </p:sp>
      <p:sp>
        <p:nvSpPr>
          <p:cNvPr id="103481" name="Text Box 4"/>
          <p:cNvSpPr txBox="1">
            <a:spLocks noChangeArrowheads="1"/>
          </p:cNvSpPr>
          <p:nvPr/>
        </p:nvSpPr>
        <p:spPr bwMode="auto">
          <a:xfrm>
            <a:off x="4724400" y="6415088"/>
            <a:ext cx="3970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i="1">
                <a:solidFill>
                  <a:srgbClr val="006600"/>
                </a:solidFill>
                <a:latin typeface="Verdana" pitchFamily="34" charset="0"/>
              </a:rPr>
              <a:t>Hogan and Illingworth (QJ 2000)</a:t>
            </a:r>
          </a:p>
        </p:txBody>
      </p:sp>
      <p:pic>
        <p:nvPicPr>
          <p:cNvPr id="103482" name="Picture 5" descr="overlap_stats_colou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25" y="1143000"/>
            <a:ext cx="8747125" cy="340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3478" name="Object 54"/>
          <p:cNvGraphicFramePr>
            <a:graphicFrameLocks noChangeAspect="1"/>
          </p:cNvGraphicFramePr>
          <p:nvPr/>
        </p:nvGraphicFramePr>
        <p:xfrm>
          <a:off x="2700338" y="1628775"/>
          <a:ext cx="1470025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5" name="Equation" r:id="rId4" imgW="1016000" imgH="482600" progId="">
                  <p:embed/>
                </p:oleObj>
              </mc:Choice>
              <mc:Fallback>
                <p:oleObj name="Equation" r:id="rId4" imgW="1016000" imgH="482600" progId="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628775"/>
                        <a:ext cx="1470025" cy="703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568575"/>
            <a:ext cx="5575300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6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GB" altLang="en-US" smtClean="0"/>
              <a:t>Cloud overlap globally</a:t>
            </a:r>
          </a:p>
        </p:txBody>
      </p:sp>
      <p:sp>
        <p:nvSpPr>
          <p:cNvPr id="348163" name="Text Box 5"/>
          <p:cNvSpPr txBox="1">
            <a:spLocks noChangeArrowheads="1"/>
          </p:cNvSpPr>
          <p:nvPr/>
        </p:nvSpPr>
        <p:spPr bwMode="auto">
          <a:xfrm rot="-1444314">
            <a:off x="749300" y="2679700"/>
            <a:ext cx="2098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en-GB" altLang="en-US" sz="1400" b="1">
                <a:solidFill>
                  <a:srgbClr val="0000FF"/>
                </a:solidFill>
                <a:latin typeface="Arial Narrow" pitchFamily="34" charset="0"/>
              </a:rPr>
              <a:t>TWP (Mace &amp; Benson 2002)</a:t>
            </a:r>
          </a:p>
        </p:txBody>
      </p:sp>
      <p:sp>
        <p:nvSpPr>
          <p:cNvPr id="348164" name="Text Box 6"/>
          <p:cNvSpPr txBox="1">
            <a:spLocks noChangeArrowheads="1"/>
          </p:cNvSpPr>
          <p:nvPr/>
        </p:nvSpPr>
        <p:spPr bwMode="auto">
          <a:xfrm rot="-1363374">
            <a:off x="2589213" y="3070225"/>
            <a:ext cx="2081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en-GB" altLang="en-US" sz="1400" b="1">
                <a:solidFill>
                  <a:srgbClr val="0000FF"/>
                </a:solidFill>
                <a:latin typeface="Arial Narrow" pitchFamily="34" charset="0"/>
              </a:rPr>
              <a:t>SGP (Mace &amp; Benson 2002)</a:t>
            </a:r>
          </a:p>
        </p:txBody>
      </p:sp>
      <p:sp>
        <p:nvSpPr>
          <p:cNvPr id="348165" name="Text Box 7"/>
          <p:cNvSpPr txBox="1">
            <a:spLocks noChangeArrowheads="1"/>
          </p:cNvSpPr>
          <p:nvPr/>
        </p:nvSpPr>
        <p:spPr bwMode="auto">
          <a:xfrm>
            <a:off x="3457575" y="4306888"/>
            <a:ext cx="2790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en-GB" altLang="en-US" sz="1400" b="1">
                <a:solidFill>
                  <a:srgbClr val="0000FF"/>
                </a:solidFill>
                <a:latin typeface="Arial Narrow" pitchFamily="34" charset="0"/>
              </a:rPr>
              <a:t>Chilbolton (Hogan &amp; Illingworth 2000)</a:t>
            </a:r>
          </a:p>
        </p:txBody>
      </p:sp>
      <p:sp>
        <p:nvSpPr>
          <p:cNvPr id="348166" name="Text Box 8"/>
          <p:cNvSpPr txBox="1">
            <a:spLocks noChangeArrowheads="1"/>
          </p:cNvSpPr>
          <p:nvPr/>
        </p:nvSpPr>
        <p:spPr bwMode="auto">
          <a:xfrm>
            <a:off x="4395787" y="4800600"/>
            <a:ext cx="2081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en-GB" altLang="en-US" sz="1400" b="1" dirty="0">
                <a:solidFill>
                  <a:srgbClr val="0000FF"/>
                </a:solidFill>
                <a:latin typeface="Arial Narrow" pitchFamily="34" charset="0"/>
              </a:rPr>
              <a:t>NSA (Mace &amp; Benson 2002)</a:t>
            </a:r>
          </a:p>
        </p:txBody>
      </p:sp>
      <p:sp>
        <p:nvSpPr>
          <p:cNvPr id="348167" name="Rectangle 11"/>
          <p:cNvSpPr>
            <a:spLocks noChangeArrowheads="1"/>
          </p:cNvSpPr>
          <p:nvPr/>
        </p:nvSpPr>
        <p:spPr bwMode="auto">
          <a:xfrm>
            <a:off x="179388" y="1143000"/>
            <a:ext cx="84423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altLang="en-US">
                <a:latin typeface="Verdana" pitchFamily="34" charset="0"/>
              </a:rPr>
              <a:t>Latitudinal dependence of decorrelation length from Chilbolton and the worldwide ARM sites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 altLang="en-US" sz="1600">
                <a:solidFill>
                  <a:srgbClr val="FF0000"/>
                </a:solidFill>
                <a:latin typeface="Comic Sans MS" pitchFamily="66" charset="0"/>
              </a:rPr>
              <a:t>More convection and less shear in the tropics so more maximally overlapped</a:t>
            </a:r>
          </a:p>
        </p:txBody>
      </p:sp>
      <p:sp>
        <p:nvSpPr>
          <p:cNvPr id="348168" name="Text Box 13"/>
          <p:cNvSpPr txBox="1">
            <a:spLocks noChangeArrowheads="1"/>
          </p:cNvSpPr>
          <p:nvPr/>
        </p:nvSpPr>
        <p:spPr bwMode="auto">
          <a:xfrm>
            <a:off x="6935788" y="5486400"/>
            <a:ext cx="1352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altLang="en-US" b="1">
                <a:latin typeface="Verdana" pitchFamily="34" charset="0"/>
              </a:rPr>
              <a:t>Random overlap</a:t>
            </a:r>
          </a:p>
        </p:txBody>
      </p:sp>
      <p:sp>
        <p:nvSpPr>
          <p:cNvPr id="348169" name="Text Box 14"/>
          <p:cNvSpPr txBox="1">
            <a:spLocks noChangeArrowheads="1"/>
          </p:cNvSpPr>
          <p:nvPr/>
        </p:nvSpPr>
        <p:spPr bwMode="auto">
          <a:xfrm>
            <a:off x="6919913" y="2514600"/>
            <a:ext cx="1973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altLang="en-US" b="1">
                <a:latin typeface="Verdana" pitchFamily="34" charset="0"/>
              </a:rPr>
              <a:t>Maximum overlap</a:t>
            </a:r>
          </a:p>
        </p:txBody>
      </p:sp>
      <p:sp>
        <p:nvSpPr>
          <p:cNvPr id="348170" name="Line 15"/>
          <p:cNvSpPr>
            <a:spLocks noChangeShapeType="1"/>
          </p:cNvSpPr>
          <p:nvPr/>
        </p:nvSpPr>
        <p:spPr bwMode="auto">
          <a:xfrm flipV="1">
            <a:off x="5651500" y="2593975"/>
            <a:ext cx="0" cy="442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171" name="Rectangle 17"/>
          <p:cNvSpPr>
            <a:spLocks noChangeArrowheads="1"/>
          </p:cNvSpPr>
          <p:nvPr/>
        </p:nvSpPr>
        <p:spPr bwMode="auto">
          <a:xfrm>
            <a:off x="5900738" y="2655888"/>
            <a:ext cx="431800" cy="144462"/>
          </a:xfrm>
          <a:prstGeom prst="rect">
            <a:avLst/>
          </a:prstGeom>
          <a:solidFill>
            <a:srgbClr val="808080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>
              <a:latin typeface="Verdana" pitchFamily="34" charset="0"/>
            </a:endParaRPr>
          </a:p>
        </p:txBody>
      </p:sp>
      <p:sp>
        <p:nvSpPr>
          <p:cNvPr id="348172" name="Rectangle 19"/>
          <p:cNvSpPr>
            <a:spLocks noChangeArrowheads="1"/>
          </p:cNvSpPr>
          <p:nvPr/>
        </p:nvSpPr>
        <p:spPr bwMode="auto">
          <a:xfrm>
            <a:off x="5827713" y="2800350"/>
            <a:ext cx="611187" cy="144463"/>
          </a:xfrm>
          <a:prstGeom prst="rect">
            <a:avLst/>
          </a:prstGeom>
          <a:solidFill>
            <a:srgbClr val="808080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>
              <a:latin typeface="Verdana" pitchFamily="34" charset="0"/>
            </a:endParaRPr>
          </a:p>
        </p:txBody>
      </p:sp>
      <p:sp>
        <p:nvSpPr>
          <p:cNvPr id="348173" name="Rectangle 6"/>
          <p:cNvSpPr>
            <a:spLocks noChangeArrowheads="1"/>
          </p:cNvSpPr>
          <p:nvPr/>
        </p:nvSpPr>
        <p:spPr bwMode="auto">
          <a:xfrm>
            <a:off x="5838825" y="5486400"/>
            <a:ext cx="1096963" cy="649288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>
              <a:latin typeface="Verdana" pitchFamily="34" charset="0"/>
            </a:endParaRPr>
          </a:p>
        </p:txBody>
      </p:sp>
      <p:sp>
        <p:nvSpPr>
          <p:cNvPr id="348174" name="Rectangle 14"/>
          <p:cNvSpPr>
            <a:spLocks noChangeArrowheads="1"/>
          </p:cNvSpPr>
          <p:nvPr/>
        </p:nvSpPr>
        <p:spPr bwMode="auto">
          <a:xfrm>
            <a:off x="5911850" y="5629275"/>
            <a:ext cx="431800" cy="144463"/>
          </a:xfrm>
          <a:prstGeom prst="rect">
            <a:avLst/>
          </a:prstGeom>
          <a:solidFill>
            <a:srgbClr val="808080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>
              <a:latin typeface="Verdana" pitchFamily="34" charset="0"/>
            </a:endParaRPr>
          </a:p>
        </p:txBody>
      </p:sp>
      <p:sp>
        <p:nvSpPr>
          <p:cNvPr id="348175" name="Rectangle 16"/>
          <p:cNvSpPr>
            <a:spLocks noChangeArrowheads="1"/>
          </p:cNvSpPr>
          <p:nvPr/>
        </p:nvSpPr>
        <p:spPr bwMode="auto">
          <a:xfrm>
            <a:off x="6172200" y="5773738"/>
            <a:ext cx="611188" cy="144462"/>
          </a:xfrm>
          <a:prstGeom prst="rect">
            <a:avLst/>
          </a:prstGeom>
          <a:solidFill>
            <a:srgbClr val="808080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>
              <a:latin typeface="Verdana" pitchFamily="34" charset="0"/>
            </a:endParaRPr>
          </a:p>
        </p:txBody>
      </p:sp>
      <p:sp>
        <p:nvSpPr>
          <p:cNvPr id="348176" name="Rectangle 9"/>
          <p:cNvSpPr>
            <a:spLocks noChangeArrowheads="1"/>
          </p:cNvSpPr>
          <p:nvPr/>
        </p:nvSpPr>
        <p:spPr bwMode="auto">
          <a:xfrm>
            <a:off x="5827713" y="2514600"/>
            <a:ext cx="1096962" cy="66675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>
              <a:latin typeface="Verdana" pitchFamily="34" charset="0"/>
            </a:endParaRPr>
          </a:p>
        </p:txBody>
      </p:sp>
      <p:sp>
        <p:nvSpPr>
          <p:cNvPr id="348177" name="Rectangle 26"/>
          <p:cNvSpPr>
            <a:spLocks noChangeArrowheads="1"/>
          </p:cNvSpPr>
          <p:nvPr/>
        </p:nvSpPr>
        <p:spPr bwMode="auto">
          <a:xfrm>
            <a:off x="6443663" y="3505200"/>
            <a:ext cx="24653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GB" altLang="en-US" sz="2000">
                <a:solidFill>
                  <a:srgbClr val="0000FF"/>
                </a:solidFill>
                <a:latin typeface="Comic Sans MS" pitchFamily="66" charset="0"/>
              </a:rPr>
              <a:t>Latitudinal dependence available as an option in the ECMWF model</a:t>
            </a:r>
          </a:p>
        </p:txBody>
      </p:sp>
      <p:sp>
        <p:nvSpPr>
          <p:cNvPr id="348178" name="Line 15"/>
          <p:cNvSpPr>
            <a:spLocks noChangeShapeType="1"/>
          </p:cNvSpPr>
          <p:nvPr/>
        </p:nvSpPr>
        <p:spPr bwMode="auto">
          <a:xfrm>
            <a:off x="5656263" y="5632450"/>
            <a:ext cx="0" cy="433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179" name="Text Box 4"/>
          <p:cNvSpPr txBox="1">
            <a:spLocks noChangeArrowheads="1"/>
          </p:cNvSpPr>
          <p:nvPr/>
        </p:nvSpPr>
        <p:spPr bwMode="auto">
          <a:xfrm>
            <a:off x="6081713" y="6415088"/>
            <a:ext cx="2833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i="1">
                <a:solidFill>
                  <a:srgbClr val="006600"/>
                </a:solidFill>
                <a:latin typeface="Verdana" pitchFamily="34" charset="0"/>
              </a:rPr>
              <a:t>Shonk et al. (QJ 2010)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612" name="Picture 2" descr="albedo_schematic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4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9076" name="Picture 4" descr="albedo_schematic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049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9077" name="Picture 5" descr="albedo_schematic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0"/>
            <a:ext cx="404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6615" name="Group 6"/>
          <p:cNvGrpSpPr>
            <a:grpSpLocks/>
          </p:cNvGrpSpPr>
          <p:nvPr/>
        </p:nvGrpSpPr>
        <p:grpSpPr bwMode="auto">
          <a:xfrm>
            <a:off x="4876800" y="4240213"/>
            <a:ext cx="3733800" cy="901700"/>
            <a:chOff x="3072" y="2112"/>
            <a:chExt cx="2352" cy="568"/>
          </a:xfrm>
        </p:grpSpPr>
        <p:grpSp>
          <p:nvGrpSpPr>
            <p:cNvPr id="106626" name="Group 7"/>
            <p:cNvGrpSpPr>
              <a:grpSpLocks/>
            </p:cNvGrpSpPr>
            <p:nvPr/>
          </p:nvGrpSpPr>
          <p:grpSpPr bwMode="auto">
            <a:xfrm>
              <a:off x="3072" y="2400"/>
              <a:ext cx="2352" cy="280"/>
              <a:chOff x="3072" y="1872"/>
              <a:chExt cx="2352" cy="280"/>
            </a:xfrm>
          </p:grpSpPr>
          <p:pic>
            <p:nvPicPr>
              <p:cNvPr id="106628" name="Picture 8" descr="inhom_noslant"/>
              <p:cNvPicPr>
                <a:picLocks noChangeAspect="1" noChangeArrowheads="1"/>
              </p:cNvPicPr>
              <p:nvPr/>
            </p:nvPicPr>
            <p:blipFill>
              <a:blip r:embed="rId6">
                <a:lum contrast="24000"/>
              </a:blip>
              <a:srcRect/>
              <a:stretch>
                <a:fillRect/>
              </a:stretch>
            </p:blipFill>
            <p:spPr bwMode="auto">
              <a:xfrm>
                <a:off x="3075" y="1872"/>
                <a:ext cx="2349" cy="2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06629" name="Rectangle 9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864" cy="27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  <p:sp>
          <p:nvSpPr>
            <p:cNvPr id="106627" name="Text Box 10"/>
            <p:cNvSpPr txBox="1">
              <a:spLocks noChangeArrowheads="1"/>
            </p:cNvSpPr>
            <p:nvPr/>
          </p:nvSpPr>
          <p:spPr bwMode="auto">
            <a:xfrm>
              <a:off x="3185" y="2112"/>
              <a:ext cx="20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altLang="en-US" i="1">
                  <a:solidFill>
                    <a:srgbClr val="CC0000"/>
                  </a:solidFill>
                  <a:latin typeface="Comic Sans MS" pitchFamily="66" charset="0"/>
                  <a:sym typeface="Symbol" pitchFamily="18" charset="2"/>
                </a:rPr>
                <a:t>Inhomogeneous cloud</a:t>
              </a:r>
            </a:p>
          </p:txBody>
        </p:sp>
      </p:grpSp>
      <p:sp>
        <p:nvSpPr>
          <p:cNvPr id="106616" name="Rectangle 11"/>
          <p:cNvSpPr>
            <a:spLocks noChangeArrowheads="1"/>
          </p:cNvSpPr>
          <p:nvPr/>
        </p:nvSpPr>
        <p:spPr bwMode="auto">
          <a:xfrm>
            <a:off x="4284663" y="5307013"/>
            <a:ext cx="4706937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altLang="en-US" sz="2000"/>
              <a:t>Non-uniform clouds have lower mean emissivity &amp; albedo for same mean </a:t>
            </a:r>
            <a:r>
              <a:rPr lang="en-GB" altLang="en-US" sz="2000">
                <a:sym typeface="Symbol" pitchFamily="18" charset="2"/>
              </a:rPr>
              <a:t>optical depth </a:t>
            </a:r>
            <a:r>
              <a:rPr lang="en-GB" altLang="en-US" sz="2000"/>
              <a:t>due to curvature in the relationships</a:t>
            </a:r>
          </a:p>
        </p:txBody>
      </p:sp>
      <p:sp>
        <p:nvSpPr>
          <p:cNvPr id="106617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284663" y="2411413"/>
            <a:ext cx="4289425" cy="922337"/>
          </a:xfrm>
        </p:spPr>
        <p:txBody>
          <a:bodyPr/>
          <a:lstStyle/>
          <a:p>
            <a:pPr eaLnBrk="1" hangingPunct="1"/>
            <a:r>
              <a:rPr lang="en-GB" altLang="en-US" smtClean="0"/>
              <a:t>An example of </a:t>
            </a:r>
            <a:r>
              <a:rPr lang="en-GB" altLang="en-US" i="1" smtClean="0"/>
              <a:t>non-linear averaging</a:t>
            </a:r>
          </a:p>
        </p:txBody>
      </p:sp>
      <p:sp>
        <p:nvSpPr>
          <p:cNvPr id="106618" name="Rectangle 14"/>
          <p:cNvSpPr>
            <a:spLocks noGrp="1" noChangeArrowheads="1"/>
          </p:cNvSpPr>
          <p:nvPr>
            <p:ph type="title"/>
          </p:nvPr>
        </p:nvSpPr>
        <p:spPr>
          <a:xfrm>
            <a:off x="4105275" y="228600"/>
            <a:ext cx="4886325" cy="2016125"/>
          </a:xfrm>
        </p:spPr>
        <p:txBody>
          <a:bodyPr/>
          <a:lstStyle/>
          <a:p>
            <a:pPr eaLnBrk="1" hangingPunct="1"/>
            <a:r>
              <a:rPr lang="en-GB" altLang="en-US" smtClean="0"/>
              <a:t>Why is cloud structure important?</a:t>
            </a:r>
          </a:p>
        </p:txBody>
      </p:sp>
      <p:grpSp>
        <p:nvGrpSpPr>
          <p:cNvPr id="106619" name="Group 15"/>
          <p:cNvGrpSpPr>
            <a:grpSpLocks/>
          </p:cNvGrpSpPr>
          <p:nvPr/>
        </p:nvGrpSpPr>
        <p:grpSpPr bwMode="auto">
          <a:xfrm>
            <a:off x="4808538" y="3275013"/>
            <a:ext cx="3814762" cy="812800"/>
            <a:chOff x="3029" y="1460"/>
            <a:chExt cx="2403" cy="512"/>
          </a:xfrm>
        </p:grpSpPr>
        <p:sp>
          <p:nvSpPr>
            <p:cNvPr id="106622" name="Rectangle 16"/>
            <p:cNvSpPr>
              <a:spLocks noChangeArrowheads="1"/>
            </p:cNvSpPr>
            <p:nvPr/>
          </p:nvSpPr>
          <p:spPr bwMode="auto">
            <a:xfrm>
              <a:off x="3049" y="1710"/>
              <a:ext cx="2383" cy="26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grpSp>
          <p:nvGrpSpPr>
            <p:cNvPr id="106623" name="Group 17"/>
            <p:cNvGrpSpPr>
              <a:grpSpLocks/>
            </p:cNvGrpSpPr>
            <p:nvPr/>
          </p:nvGrpSpPr>
          <p:grpSpPr bwMode="auto">
            <a:xfrm>
              <a:off x="3029" y="1460"/>
              <a:ext cx="1932" cy="508"/>
              <a:chOff x="3029" y="1460"/>
              <a:chExt cx="1932" cy="508"/>
            </a:xfrm>
          </p:grpSpPr>
          <p:sp>
            <p:nvSpPr>
              <p:cNvPr id="106624" name="Text Box 18"/>
              <p:cNvSpPr txBox="1">
                <a:spLocks noChangeArrowheads="1"/>
              </p:cNvSpPr>
              <p:nvPr/>
            </p:nvSpPr>
            <p:spPr bwMode="auto">
              <a:xfrm>
                <a:off x="3029" y="1460"/>
                <a:ext cx="193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GB" altLang="en-US" i="1">
                    <a:solidFill>
                      <a:srgbClr val="CC0000"/>
                    </a:solidFill>
                    <a:latin typeface="Comic Sans MS" pitchFamily="66" charset="0"/>
                    <a:sym typeface="Symbol" pitchFamily="18" charset="2"/>
                  </a:rPr>
                  <a:t>Clear air	              Cloud      </a:t>
                </a:r>
              </a:p>
            </p:txBody>
          </p:sp>
          <p:sp>
            <p:nvSpPr>
              <p:cNvPr id="106625" name="Rectangle 19"/>
              <p:cNvSpPr>
                <a:spLocks noChangeArrowheads="1"/>
              </p:cNvSpPr>
              <p:nvPr/>
            </p:nvSpPr>
            <p:spPr bwMode="auto">
              <a:xfrm>
                <a:off x="3048" y="1709"/>
                <a:ext cx="888" cy="25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/>
              </a:p>
            </p:txBody>
          </p:sp>
        </p:grpSp>
      </p:grpSp>
      <p:pic>
        <p:nvPicPr>
          <p:cNvPr id="259096" name="Picture 24" descr="albedo_schematic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88" y="0"/>
            <a:ext cx="404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621" name="Text Box 26"/>
          <p:cNvSpPr txBox="1">
            <a:spLocks noChangeArrowheads="1"/>
          </p:cNvSpPr>
          <p:nvPr/>
        </p:nvSpPr>
        <p:spPr bwMode="auto">
          <a:xfrm>
            <a:off x="379413" y="6573838"/>
            <a:ext cx="2195512" cy="2619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tIns="3600" rIns="7200">
            <a:spAutoFit/>
          </a:bodyPr>
          <a:lstStyle/>
          <a:p>
            <a:r>
              <a:rPr lang="en-GB" altLang="en-US" sz="1400">
                <a:latin typeface="Arial Narrow" pitchFamily="34" charset="0"/>
              </a:rPr>
              <a:t>Infrared absorption optical depth</a:t>
            </a:r>
          </a:p>
        </p:txBody>
      </p:sp>
      <p:graphicFrame>
        <p:nvGraphicFramePr>
          <p:cNvPr id="106610" name="Object 114"/>
          <p:cNvGraphicFramePr>
            <a:graphicFrameLocks noChangeAspect="1"/>
          </p:cNvGraphicFramePr>
          <p:nvPr/>
        </p:nvGraphicFramePr>
        <p:xfrm>
          <a:off x="2827338" y="190500"/>
          <a:ext cx="10302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24" name="Equation" r:id="rId8" imgW="596900" imgH="241300" progId="Equation.3">
                  <p:embed/>
                </p:oleObj>
              </mc:Choice>
              <mc:Fallback>
                <p:oleObj name="Equation" r:id="rId8" imgW="596900" imgH="241300" progId="Equation.3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338" y="190500"/>
                        <a:ext cx="1030287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611" name="Object 115"/>
          <p:cNvGraphicFramePr>
            <a:graphicFrameLocks noChangeAspect="1"/>
          </p:cNvGraphicFramePr>
          <p:nvPr/>
        </p:nvGraphicFramePr>
        <p:xfrm>
          <a:off x="1743075" y="3375025"/>
          <a:ext cx="2146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25" name="Equation" r:id="rId10" imgW="2146300" imgH="381000" progId="Equation.3">
                  <p:embed/>
                </p:oleObj>
              </mc:Choice>
              <mc:Fallback>
                <p:oleObj name="Equation" r:id="rId10" imgW="2146300" imgH="381000" progId="Equation.3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3375025"/>
                        <a:ext cx="21463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3" name="Picture 8" descr="fig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4550" y="838200"/>
            <a:ext cx="5797550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pPr algn="r" eaLnBrk="1" hangingPunct="1"/>
            <a:r>
              <a:rPr lang="en-GB" altLang="en-US" smtClean="0"/>
              <a:t>Example from MODIS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5105400"/>
            <a:ext cx="8137525" cy="1125538"/>
          </a:xfrm>
        </p:spPr>
        <p:txBody>
          <a:bodyPr/>
          <a:lstStyle/>
          <a:p>
            <a:pPr eaLnBrk="1" hangingPunct="1"/>
            <a:r>
              <a:rPr lang="en-GB" altLang="en-US" smtClean="0"/>
              <a:t>By scaling the optical depth it appears we can get an unbiased fit to the true top-of-atmosphere albedo</a:t>
            </a:r>
          </a:p>
          <a:p>
            <a:pPr lvl="1" eaLnBrk="1" hangingPunct="1"/>
            <a:r>
              <a:rPr lang="en-GB" altLang="en-US" smtClean="0"/>
              <a:t>Until McRad (2007), ECMWF used a constant factor of 0.7</a:t>
            </a:r>
          </a:p>
          <a:p>
            <a:pPr lvl="1" eaLnBrk="1" hangingPunct="1"/>
            <a:r>
              <a:rPr lang="en-GB" altLang="en-US" smtClean="0"/>
              <a:t>Now a more sophisticated scheme is used</a:t>
            </a:r>
          </a:p>
        </p:txBody>
      </p:sp>
      <p:pic>
        <p:nvPicPr>
          <p:cNvPr id="351236" name="Picture 6" descr="modis"/>
          <p:cNvPicPr>
            <a:picLocks noChangeAspect="1" noChangeArrowheads="1"/>
          </p:cNvPicPr>
          <p:nvPr/>
        </p:nvPicPr>
        <p:blipFill>
          <a:blip r:embed="rId3"/>
          <a:srcRect b="49490"/>
          <a:stretch>
            <a:fillRect/>
          </a:stretch>
        </p:blipFill>
        <p:spPr bwMode="auto">
          <a:xfrm>
            <a:off x="250825" y="333375"/>
            <a:ext cx="28717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1237" name="Text Box 7"/>
          <p:cNvSpPr txBox="1">
            <a:spLocks noChangeArrowheads="1"/>
          </p:cNvSpPr>
          <p:nvPr/>
        </p:nvSpPr>
        <p:spPr bwMode="auto">
          <a:xfrm>
            <a:off x="322263" y="3213100"/>
            <a:ext cx="27368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GB" altLang="en-US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MODIS Stratocumulus</a:t>
            </a:r>
          </a:p>
          <a:p>
            <a:pPr>
              <a:spcBef>
                <a:spcPct val="20000"/>
              </a:spcBef>
            </a:pPr>
            <a:r>
              <a:rPr lang="en-GB" altLang="en-US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100-km boxes</a:t>
            </a:r>
          </a:p>
        </p:txBody>
      </p:sp>
      <p:sp>
        <p:nvSpPr>
          <p:cNvPr id="351238" name="Rectangle 9"/>
          <p:cNvSpPr>
            <a:spLocks noChangeArrowheads="1"/>
          </p:cNvSpPr>
          <p:nvPr/>
        </p:nvSpPr>
        <p:spPr bwMode="auto">
          <a:xfrm>
            <a:off x="4038600" y="3581400"/>
            <a:ext cx="45370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GB" altLang="en-US">
                <a:solidFill>
                  <a:schemeClr val="accent2"/>
                </a:solidFill>
                <a:latin typeface="Arial Narrow" pitchFamily="34" charset="0"/>
              </a:rPr>
              <a:t>Plane-parallel albedo</a:t>
            </a:r>
          </a:p>
          <a:p>
            <a:pPr marL="342900" indent="-342900" algn="r">
              <a:spcBef>
                <a:spcPct val="20000"/>
              </a:spcBef>
            </a:pPr>
            <a:r>
              <a:rPr lang="en-GB" altLang="en-US">
                <a:latin typeface="Arial Narrow" pitchFamily="34" charset="0"/>
              </a:rPr>
              <a:t>True mean albedo</a:t>
            </a:r>
          </a:p>
          <a:p>
            <a:pPr marL="342900" indent="-342900" algn="r">
              <a:spcBef>
                <a:spcPct val="20000"/>
              </a:spcBef>
            </a:pPr>
            <a:r>
              <a:rPr lang="en-GB" altLang="en-US">
                <a:solidFill>
                  <a:srgbClr val="FF0000"/>
                </a:solidFill>
                <a:latin typeface="Arial Narrow" pitchFamily="34" charset="0"/>
              </a:rPr>
              <a:t>PP albedo for scaled optical depth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83650" cy="1143000"/>
          </a:xfrm>
        </p:spPr>
        <p:txBody>
          <a:bodyPr/>
          <a:lstStyle/>
          <a:p>
            <a:pPr eaLnBrk="1" hangingPunct="1"/>
            <a:r>
              <a:rPr lang="en-GB" altLang="en-US" sz="4000" smtClean="0"/>
              <a:t>Observations of horizontal structure</a:t>
            </a:r>
          </a:p>
        </p:txBody>
      </p:sp>
      <p:sp>
        <p:nvSpPr>
          <p:cNvPr id="3522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21388"/>
            <a:ext cx="7561263" cy="479425"/>
          </a:xfrm>
        </p:spPr>
        <p:txBody>
          <a:bodyPr/>
          <a:lstStyle/>
          <a:p>
            <a:pPr eaLnBrk="1" hangingPunct="1"/>
            <a:r>
              <a:rPr lang="en-GB" altLang="en-US" smtClean="0"/>
              <a:t>Typical fractional standard deviation ~0.75</a:t>
            </a:r>
          </a:p>
        </p:txBody>
      </p:sp>
      <p:pic>
        <p:nvPicPr>
          <p:cNvPr id="35225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638300"/>
            <a:ext cx="77771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3148013" y="2403475"/>
            <a:ext cx="4894262" cy="2122488"/>
            <a:chOff x="1983" y="1514"/>
            <a:chExt cx="3083" cy="1337"/>
          </a:xfrm>
        </p:grpSpPr>
        <p:sp>
          <p:nvSpPr>
            <p:cNvPr id="352279" name="Rectangle 16"/>
            <p:cNvSpPr>
              <a:spLocks noChangeArrowheads="1"/>
            </p:cNvSpPr>
            <p:nvPr/>
          </p:nvSpPr>
          <p:spPr bwMode="auto">
            <a:xfrm>
              <a:off x="3265" y="2432"/>
              <a:ext cx="2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en-US" sz="1400" b="1">
                  <a:latin typeface="Arial Narrow" pitchFamily="34" charset="0"/>
                </a:rPr>
                <a:t>Ci</a:t>
              </a:r>
            </a:p>
          </p:txBody>
        </p:sp>
        <p:grpSp>
          <p:nvGrpSpPr>
            <p:cNvPr id="352280" name="Group 33"/>
            <p:cNvGrpSpPr>
              <a:grpSpLocks/>
            </p:cNvGrpSpPr>
            <p:nvPr/>
          </p:nvGrpSpPr>
          <p:grpSpPr bwMode="auto">
            <a:xfrm>
              <a:off x="1983" y="1514"/>
              <a:ext cx="3083" cy="1337"/>
              <a:chOff x="1983" y="1514"/>
              <a:chExt cx="3083" cy="1337"/>
            </a:xfrm>
          </p:grpSpPr>
          <p:sp>
            <p:nvSpPr>
              <p:cNvPr id="352281" name="Rectangle 13"/>
              <p:cNvSpPr>
                <a:spLocks noChangeArrowheads="1"/>
              </p:cNvSpPr>
              <p:nvPr/>
            </p:nvSpPr>
            <p:spPr bwMode="auto">
              <a:xfrm>
                <a:off x="1983" y="2616"/>
                <a:ext cx="20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altLang="en-US" sz="1400" b="1">
                    <a:solidFill>
                      <a:srgbClr val="0000FF"/>
                    </a:solidFill>
                    <a:latin typeface="Arial Narrow" pitchFamily="34" charset="0"/>
                  </a:rPr>
                  <a:t>Ci</a:t>
                </a:r>
              </a:p>
            </p:txBody>
          </p:sp>
          <p:sp>
            <p:nvSpPr>
              <p:cNvPr id="352282" name="Rectangle 14"/>
              <p:cNvSpPr>
                <a:spLocks noChangeArrowheads="1"/>
              </p:cNvSpPr>
              <p:nvPr/>
            </p:nvSpPr>
            <p:spPr bwMode="auto">
              <a:xfrm>
                <a:off x="3014" y="2603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altLang="en-US" sz="1400" b="1">
                    <a:solidFill>
                      <a:srgbClr val="0000FF"/>
                    </a:solidFill>
                    <a:latin typeface="Arial Narrow" pitchFamily="34" charset="0"/>
                  </a:rPr>
                  <a:t>Sc</a:t>
                </a:r>
              </a:p>
            </p:txBody>
          </p:sp>
          <p:sp>
            <p:nvSpPr>
              <p:cNvPr id="352283" name="Rectangle 15"/>
              <p:cNvSpPr>
                <a:spLocks noChangeArrowheads="1"/>
              </p:cNvSpPr>
              <p:nvPr/>
            </p:nvSpPr>
            <p:spPr bwMode="auto">
              <a:xfrm>
                <a:off x="3739" y="2512"/>
                <a:ext cx="20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altLang="en-US" sz="1400" b="1">
                    <a:solidFill>
                      <a:srgbClr val="0000FF"/>
                    </a:solidFill>
                    <a:latin typeface="Arial Narrow" pitchFamily="34" charset="0"/>
                  </a:rPr>
                  <a:t>Ci</a:t>
                </a:r>
              </a:p>
            </p:txBody>
          </p:sp>
          <p:sp>
            <p:nvSpPr>
              <p:cNvPr id="352284" name="Rectangle 17"/>
              <p:cNvSpPr>
                <a:spLocks noChangeArrowheads="1"/>
              </p:cNvSpPr>
              <p:nvPr/>
            </p:nvSpPr>
            <p:spPr bwMode="auto">
              <a:xfrm>
                <a:off x="4828" y="2523"/>
                <a:ext cx="23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altLang="en-US" sz="1400" b="1">
                    <a:solidFill>
                      <a:srgbClr val="FF0000"/>
                    </a:solidFill>
                    <a:latin typeface="Arial Narrow" pitchFamily="34" charset="0"/>
                  </a:rPr>
                  <a:t>Cu</a:t>
                </a:r>
              </a:p>
            </p:txBody>
          </p:sp>
          <p:sp>
            <p:nvSpPr>
              <p:cNvPr id="352285" name="Rectangle 18"/>
              <p:cNvSpPr>
                <a:spLocks noChangeArrowheads="1"/>
              </p:cNvSpPr>
              <p:nvPr/>
            </p:nvSpPr>
            <p:spPr bwMode="auto">
              <a:xfrm>
                <a:off x="3513" y="2648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altLang="en-US" sz="1400" b="1">
                    <a:solidFill>
                      <a:srgbClr val="FF0000"/>
                    </a:solidFill>
                    <a:latin typeface="Arial Narrow" pitchFamily="34" charset="0"/>
                  </a:rPr>
                  <a:t>Sc</a:t>
                </a:r>
              </a:p>
            </p:txBody>
          </p:sp>
          <p:sp>
            <p:nvSpPr>
              <p:cNvPr id="352286" name="Rectangle 19"/>
              <p:cNvSpPr>
                <a:spLocks noChangeArrowheads="1"/>
              </p:cNvSpPr>
              <p:nvPr/>
            </p:nvSpPr>
            <p:spPr bwMode="auto">
              <a:xfrm>
                <a:off x="2586" y="2659"/>
                <a:ext cx="43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altLang="en-US" sz="1400" b="1">
                    <a:solidFill>
                      <a:srgbClr val="FF0000"/>
                    </a:solidFill>
                    <a:latin typeface="Arial Narrow" pitchFamily="34" charset="0"/>
                  </a:rPr>
                  <a:t>Sc &amp; Ci</a:t>
                </a:r>
              </a:p>
            </p:txBody>
          </p:sp>
          <p:sp>
            <p:nvSpPr>
              <p:cNvPr id="352287" name="Rectangle 20"/>
              <p:cNvSpPr>
                <a:spLocks noChangeArrowheads="1"/>
              </p:cNvSpPr>
              <p:nvPr/>
            </p:nvSpPr>
            <p:spPr bwMode="auto">
              <a:xfrm>
                <a:off x="2158" y="2149"/>
                <a:ext cx="54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altLang="en-US" sz="1400" b="1">
                    <a:solidFill>
                      <a:srgbClr val="FF0000"/>
                    </a:solidFill>
                    <a:latin typeface="Arial Narrow" pitchFamily="34" charset="0"/>
                  </a:rPr>
                  <a:t>Sc, Ac, Ci</a:t>
                </a:r>
              </a:p>
            </p:txBody>
          </p:sp>
          <p:sp>
            <p:nvSpPr>
              <p:cNvPr id="352288" name="Rectangle 21"/>
              <p:cNvSpPr>
                <a:spLocks noChangeArrowheads="1"/>
              </p:cNvSpPr>
              <p:nvPr/>
            </p:nvSpPr>
            <p:spPr bwMode="auto">
              <a:xfrm>
                <a:off x="2923" y="1514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altLang="en-US" sz="1400" b="1">
                    <a:solidFill>
                      <a:srgbClr val="00CCFF"/>
                    </a:solidFill>
                    <a:latin typeface="Arial Narrow" pitchFamily="34" charset="0"/>
                  </a:rPr>
                  <a:t>Sc</a:t>
                </a:r>
              </a:p>
            </p:txBody>
          </p:sp>
        </p:grp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50838" y="1120775"/>
            <a:ext cx="8415337" cy="4841875"/>
            <a:chOff x="221" y="706"/>
            <a:chExt cx="5301" cy="3050"/>
          </a:xfrm>
        </p:grpSpPr>
        <p:sp>
          <p:nvSpPr>
            <p:cNvPr id="352263" name="Text Box 6"/>
            <p:cNvSpPr txBox="1">
              <a:spLocks noChangeArrowheads="1"/>
            </p:cNvSpPr>
            <p:nvPr/>
          </p:nvSpPr>
          <p:spPr bwMode="auto">
            <a:xfrm>
              <a:off x="221" y="3420"/>
              <a:ext cx="129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en-US" sz="1400">
                  <a:solidFill>
                    <a:srgbClr val="0000FF"/>
                  </a:solidFill>
                  <a:latin typeface="Arial Narrow" pitchFamily="34" charset="0"/>
                </a:rPr>
                <a:t>Hogan and Illingworth (2003)</a:t>
              </a:r>
            </a:p>
            <a:p>
              <a:r>
                <a:rPr lang="en-GB" altLang="en-US" sz="1400" i="1">
                  <a:solidFill>
                    <a:srgbClr val="0000FF"/>
                  </a:solidFill>
                  <a:latin typeface="Arial Narrow" pitchFamily="34" charset="0"/>
                </a:rPr>
                <a:t>Radar</a:t>
              </a:r>
            </a:p>
          </p:txBody>
        </p:sp>
        <p:sp>
          <p:nvSpPr>
            <p:cNvPr id="352264" name="Line 7"/>
            <p:cNvSpPr>
              <a:spLocks noChangeShapeType="1"/>
            </p:cNvSpPr>
            <p:nvPr/>
          </p:nvSpPr>
          <p:spPr bwMode="auto">
            <a:xfrm flipV="1">
              <a:off x="1383" y="2925"/>
              <a:ext cx="544" cy="49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65" name="Text Box 8"/>
            <p:cNvSpPr txBox="1">
              <a:spLocks noChangeArrowheads="1"/>
            </p:cNvSpPr>
            <p:nvPr/>
          </p:nvSpPr>
          <p:spPr bwMode="auto">
            <a:xfrm>
              <a:off x="3307" y="3420"/>
              <a:ext cx="122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en-US" sz="1400">
                  <a:latin typeface="Arial Narrow" pitchFamily="34" charset="0"/>
                </a:rPr>
                <a:t>Smith and DelGenio (2001)</a:t>
              </a:r>
            </a:p>
            <a:p>
              <a:r>
                <a:rPr lang="en-GB" altLang="en-US" sz="1400" i="1">
                  <a:latin typeface="Arial Narrow" pitchFamily="34" charset="0"/>
                </a:rPr>
                <a:t>Aircraft</a:t>
              </a:r>
            </a:p>
          </p:txBody>
        </p:sp>
        <p:sp>
          <p:nvSpPr>
            <p:cNvPr id="352266" name="Line 9"/>
            <p:cNvSpPr>
              <a:spLocks noChangeShapeType="1"/>
            </p:cNvSpPr>
            <p:nvPr/>
          </p:nvSpPr>
          <p:spPr bwMode="auto">
            <a:xfrm flipH="1" flipV="1">
              <a:off x="3424" y="2750"/>
              <a:ext cx="363" cy="6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67" name="Text Box 10"/>
            <p:cNvSpPr txBox="1">
              <a:spLocks noChangeArrowheads="1"/>
            </p:cNvSpPr>
            <p:nvPr/>
          </p:nvSpPr>
          <p:spPr bwMode="auto">
            <a:xfrm>
              <a:off x="4116" y="724"/>
              <a:ext cx="138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en-US" sz="1400">
                  <a:solidFill>
                    <a:srgbClr val="0000FF"/>
                  </a:solidFill>
                  <a:latin typeface="Arial Narrow" pitchFamily="34" charset="0"/>
                </a:rPr>
                <a:t>Shonk and Hogan (2008)</a:t>
              </a:r>
            </a:p>
            <a:p>
              <a:r>
                <a:rPr lang="en-GB" altLang="en-US" sz="1400" i="1">
                  <a:solidFill>
                    <a:srgbClr val="0000FF"/>
                  </a:solidFill>
                  <a:latin typeface="Arial Narrow" pitchFamily="34" charset="0"/>
                </a:rPr>
                <a:t>Radar &amp; microwave radiometer</a:t>
              </a:r>
            </a:p>
          </p:txBody>
        </p:sp>
        <p:sp>
          <p:nvSpPr>
            <p:cNvPr id="352268" name="Line 11"/>
            <p:cNvSpPr>
              <a:spLocks noChangeShapeType="1"/>
            </p:cNvSpPr>
            <p:nvPr/>
          </p:nvSpPr>
          <p:spPr bwMode="auto">
            <a:xfrm flipH="1">
              <a:off x="3061" y="1050"/>
              <a:ext cx="1225" cy="146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69" name="Line 12"/>
            <p:cNvSpPr>
              <a:spLocks noChangeShapeType="1"/>
            </p:cNvSpPr>
            <p:nvPr/>
          </p:nvSpPr>
          <p:spPr bwMode="auto">
            <a:xfrm flipH="1">
              <a:off x="3787" y="1050"/>
              <a:ext cx="590" cy="138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70" name="Line 22"/>
            <p:cNvSpPr>
              <a:spLocks noChangeShapeType="1"/>
            </p:cNvSpPr>
            <p:nvPr/>
          </p:nvSpPr>
          <p:spPr bwMode="auto">
            <a:xfrm>
              <a:off x="1610" y="1032"/>
              <a:ext cx="726" cy="11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71" name="Text Box 23"/>
            <p:cNvSpPr txBox="1">
              <a:spLocks noChangeArrowheads="1"/>
            </p:cNvSpPr>
            <p:nvPr/>
          </p:nvSpPr>
          <p:spPr bwMode="auto">
            <a:xfrm>
              <a:off x="764" y="706"/>
              <a:ext cx="96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en-US" sz="1400">
                  <a:solidFill>
                    <a:srgbClr val="FF0000"/>
                  </a:solidFill>
                  <a:latin typeface="Arial Narrow" pitchFamily="34" charset="0"/>
                </a:rPr>
                <a:t>Rossow et al. (2002)</a:t>
              </a:r>
            </a:p>
            <a:p>
              <a:r>
                <a:rPr lang="en-GB" altLang="en-US" sz="1400" i="1">
                  <a:solidFill>
                    <a:srgbClr val="FF0000"/>
                  </a:solidFill>
                  <a:latin typeface="Arial Narrow" pitchFamily="34" charset="0"/>
                </a:rPr>
                <a:t>Satellite (ISCCP)</a:t>
              </a:r>
            </a:p>
          </p:txBody>
        </p:sp>
        <p:sp>
          <p:nvSpPr>
            <p:cNvPr id="352272" name="Text Box 24"/>
            <p:cNvSpPr txBox="1">
              <a:spLocks noChangeArrowheads="1"/>
            </p:cNvSpPr>
            <p:nvPr/>
          </p:nvSpPr>
          <p:spPr bwMode="auto">
            <a:xfrm>
              <a:off x="1746" y="3430"/>
              <a:ext cx="142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en-US" sz="1400">
                  <a:solidFill>
                    <a:srgbClr val="FF0000"/>
                  </a:solidFill>
                  <a:latin typeface="Arial Narrow" pitchFamily="34" charset="0"/>
                </a:rPr>
                <a:t>Oreopoulos and Cahalan (2005)</a:t>
              </a:r>
            </a:p>
            <a:p>
              <a:r>
                <a:rPr lang="en-GB" altLang="en-US" sz="1400" i="1">
                  <a:solidFill>
                    <a:srgbClr val="FF0000"/>
                  </a:solidFill>
                  <a:latin typeface="Arial Narrow" pitchFamily="34" charset="0"/>
                </a:rPr>
                <a:t>Satellite (MODIS)</a:t>
              </a:r>
            </a:p>
          </p:txBody>
        </p:sp>
        <p:sp>
          <p:nvSpPr>
            <p:cNvPr id="352273" name="Line 25"/>
            <p:cNvSpPr>
              <a:spLocks noChangeShapeType="1"/>
            </p:cNvSpPr>
            <p:nvPr/>
          </p:nvSpPr>
          <p:spPr bwMode="auto">
            <a:xfrm flipV="1">
              <a:off x="2586" y="2835"/>
              <a:ext cx="203" cy="58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74" name="Text Box 26"/>
            <p:cNvSpPr txBox="1">
              <a:spLocks noChangeArrowheads="1"/>
            </p:cNvSpPr>
            <p:nvPr/>
          </p:nvSpPr>
          <p:spPr bwMode="auto">
            <a:xfrm>
              <a:off x="4617" y="3203"/>
              <a:ext cx="90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en-US" sz="1400">
                  <a:solidFill>
                    <a:srgbClr val="FF0000"/>
                  </a:solidFill>
                  <a:latin typeface="Arial Narrow" pitchFamily="34" charset="0"/>
                </a:rPr>
                <a:t>Barker et al. (1996)</a:t>
              </a:r>
            </a:p>
            <a:p>
              <a:r>
                <a:rPr lang="en-GB" altLang="en-US" sz="1400" i="1">
                  <a:solidFill>
                    <a:srgbClr val="FF0000"/>
                  </a:solidFill>
                  <a:latin typeface="Arial Narrow" pitchFamily="34" charset="0"/>
                </a:rPr>
                <a:t>Satellite (LandSat)</a:t>
              </a:r>
            </a:p>
          </p:txBody>
        </p:sp>
        <p:sp>
          <p:nvSpPr>
            <p:cNvPr id="352275" name="Line 27"/>
            <p:cNvSpPr>
              <a:spLocks noChangeShapeType="1"/>
            </p:cNvSpPr>
            <p:nvPr/>
          </p:nvSpPr>
          <p:spPr bwMode="auto">
            <a:xfrm flipH="1" flipV="1">
              <a:off x="3673" y="2795"/>
              <a:ext cx="966" cy="4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76" name="Line 28"/>
            <p:cNvSpPr>
              <a:spLocks noChangeShapeType="1"/>
            </p:cNvSpPr>
            <p:nvPr/>
          </p:nvSpPr>
          <p:spPr bwMode="auto">
            <a:xfrm flipV="1">
              <a:off x="4921" y="2715"/>
              <a:ext cx="142" cy="4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77" name="Text Box 29"/>
            <p:cNvSpPr txBox="1">
              <a:spLocks noChangeArrowheads="1"/>
            </p:cNvSpPr>
            <p:nvPr/>
          </p:nvSpPr>
          <p:spPr bwMode="auto">
            <a:xfrm>
              <a:off x="2448" y="706"/>
              <a:ext cx="1021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en-US" sz="1400">
                  <a:solidFill>
                    <a:srgbClr val="00CCFF"/>
                  </a:solidFill>
                  <a:latin typeface="Arial Narrow" pitchFamily="34" charset="0"/>
                </a:rPr>
                <a:t>Cahalan et al. (1994)</a:t>
              </a:r>
            </a:p>
            <a:p>
              <a:r>
                <a:rPr lang="en-GB" altLang="en-US" sz="1400" i="1">
                  <a:solidFill>
                    <a:srgbClr val="00CCFF"/>
                  </a:solidFill>
                  <a:latin typeface="Arial Narrow" pitchFamily="34" charset="0"/>
                </a:rPr>
                <a:t>Microwave radiometer</a:t>
              </a:r>
            </a:p>
          </p:txBody>
        </p:sp>
        <p:sp>
          <p:nvSpPr>
            <p:cNvPr id="352278" name="Line 30"/>
            <p:cNvSpPr>
              <a:spLocks noChangeShapeType="1"/>
            </p:cNvSpPr>
            <p:nvPr/>
          </p:nvSpPr>
          <p:spPr bwMode="auto">
            <a:xfrm>
              <a:off x="2923" y="1050"/>
              <a:ext cx="43" cy="339"/>
            </a:xfrm>
            <a:prstGeom prst="line">
              <a:avLst/>
            </a:prstGeom>
            <a:noFill/>
            <a:ln w="9525">
              <a:solidFill>
                <a:srgbClr val="00CC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2262" name="Text Box 31"/>
          <p:cNvSpPr txBox="1">
            <a:spLocks noChangeArrowheads="1"/>
          </p:cNvSpPr>
          <p:nvPr/>
        </p:nvSpPr>
        <p:spPr bwMode="auto">
          <a:xfrm>
            <a:off x="3478213" y="6434138"/>
            <a:ext cx="5557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altLang="en-US" i="1">
                <a:solidFill>
                  <a:srgbClr val="006600"/>
                </a:solidFill>
                <a:latin typeface="Verdana" pitchFamily="34" charset="0"/>
              </a:rPr>
              <a:t>Shonk et al. (QJRMS 2012)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Monte-Carlo ICA</a:t>
            </a:r>
          </a:p>
        </p:txBody>
      </p:sp>
      <p:sp>
        <p:nvSpPr>
          <p:cNvPr id="3532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32388" y="1149350"/>
            <a:ext cx="3903662" cy="5351463"/>
          </a:xfrm>
        </p:spPr>
        <p:txBody>
          <a:bodyPr/>
          <a:lstStyle/>
          <a:p>
            <a:pPr eaLnBrk="1" hangingPunct="1"/>
            <a:r>
              <a:rPr lang="en-GB" altLang="en-US" smtClean="0"/>
              <a:t>Generate random sub-columns of cloud</a:t>
            </a:r>
          </a:p>
          <a:p>
            <a:pPr lvl="1" eaLnBrk="1" hangingPunct="1"/>
            <a:r>
              <a:rPr lang="en-GB" altLang="en-US" smtClean="0"/>
              <a:t>Statistics consistent with horizontal variance and overlap rules</a:t>
            </a:r>
          </a:p>
          <a:p>
            <a:pPr eaLnBrk="1" hangingPunct="1"/>
            <a:r>
              <a:rPr lang="en-GB" altLang="en-US" smtClean="0"/>
              <a:t>ICA could be run on each</a:t>
            </a:r>
          </a:p>
          <a:p>
            <a:pPr lvl="1" eaLnBrk="1" hangingPunct="1"/>
            <a:r>
              <a:rPr lang="en-GB" altLang="en-US" smtClean="0"/>
              <a:t>But double integral (space and wavelength) makes this too slow (~10</a:t>
            </a:r>
            <a:r>
              <a:rPr lang="en-GB" altLang="en-US" baseline="30000" smtClean="0"/>
              <a:t>4</a:t>
            </a:r>
            <a:r>
              <a:rPr lang="en-GB" altLang="en-US" smtClean="0"/>
              <a:t> profiles)</a:t>
            </a:r>
          </a:p>
        </p:txBody>
      </p:sp>
      <p:sp>
        <p:nvSpPr>
          <p:cNvPr id="353283" name="Text Box 6"/>
          <p:cNvSpPr txBox="1">
            <a:spLocks noChangeArrowheads="1"/>
          </p:cNvSpPr>
          <p:nvPr/>
        </p:nvSpPr>
        <p:spPr bwMode="auto">
          <a:xfrm>
            <a:off x="366713" y="374650"/>
            <a:ext cx="785812" cy="4095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altLang="en-US" sz="2000">
                <a:solidFill>
                  <a:srgbClr val="000000"/>
                </a:solidFill>
                <a:latin typeface="Verdana" pitchFamily="34" charset="0"/>
              </a:rPr>
              <a:t>GCM</a:t>
            </a:r>
          </a:p>
        </p:txBody>
      </p:sp>
      <p:sp>
        <p:nvSpPr>
          <p:cNvPr id="353284" name="Text Box 7"/>
          <p:cNvSpPr txBox="1">
            <a:spLocks noChangeArrowheads="1"/>
          </p:cNvSpPr>
          <p:nvPr/>
        </p:nvSpPr>
        <p:spPr bwMode="auto">
          <a:xfrm>
            <a:off x="822325" y="1824038"/>
            <a:ext cx="3062288" cy="7143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altLang="en-US" sz="2000">
                <a:solidFill>
                  <a:srgbClr val="000000"/>
                </a:solidFill>
                <a:latin typeface="Verdana" pitchFamily="34" charset="0"/>
              </a:rPr>
              <a:t>Cloud generator</a:t>
            </a:r>
          </a:p>
          <a:p>
            <a:pPr algn="ctr"/>
            <a:r>
              <a:rPr lang="en-GB" altLang="en-US" sz="2000" i="1">
                <a:solidFill>
                  <a:srgbClr val="000000"/>
                </a:solidFill>
                <a:latin typeface="Verdana" pitchFamily="34" charset="0"/>
              </a:rPr>
              <a:t>Raisanen et al. (2004)</a:t>
            </a:r>
          </a:p>
        </p:txBody>
      </p:sp>
      <p:sp>
        <p:nvSpPr>
          <p:cNvPr id="353285" name="Text Box 8"/>
          <p:cNvSpPr txBox="1">
            <a:spLocks noChangeArrowheads="1"/>
          </p:cNvSpPr>
          <p:nvPr/>
        </p:nvSpPr>
        <p:spPr bwMode="auto">
          <a:xfrm>
            <a:off x="2501900" y="374650"/>
            <a:ext cx="1865313" cy="4095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altLang="en-US" sz="2000">
                <a:solidFill>
                  <a:srgbClr val="000000"/>
                </a:solidFill>
                <a:latin typeface="Verdana" pitchFamily="34" charset="0"/>
              </a:rPr>
              <a:t>Observations</a:t>
            </a:r>
          </a:p>
        </p:txBody>
      </p:sp>
      <p:sp>
        <p:nvSpPr>
          <p:cNvPr id="353286" name="Line 9"/>
          <p:cNvSpPr>
            <a:spLocks noChangeShapeType="1"/>
          </p:cNvSpPr>
          <p:nvPr/>
        </p:nvSpPr>
        <p:spPr bwMode="auto">
          <a:xfrm>
            <a:off x="646113" y="784225"/>
            <a:ext cx="506412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3287" name="Line 10"/>
          <p:cNvSpPr>
            <a:spLocks noChangeShapeType="1"/>
          </p:cNvSpPr>
          <p:nvPr/>
        </p:nvSpPr>
        <p:spPr bwMode="auto">
          <a:xfrm flipH="1">
            <a:off x="2501900" y="784225"/>
            <a:ext cx="488950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3288" name="Text Box 11"/>
          <p:cNvSpPr txBox="1">
            <a:spLocks noChangeArrowheads="1"/>
          </p:cNvSpPr>
          <p:nvPr/>
        </p:nvSpPr>
        <p:spPr bwMode="auto">
          <a:xfrm>
            <a:off x="900113" y="836613"/>
            <a:ext cx="12176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altLang="en-US" sz="1600">
                <a:solidFill>
                  <a:srgbClr val="000000"/>
                </a:solidFill>
                <a:latin typeface="Arial Narrow" pitchFamily="34" charset="0"/>
              </a:rPr>
              <a:t>Cloud fraction</a:t>
            </a:r>
          </a:p>
          <a:p>
            <a:pPr algn="ctr"/>
            <a:r>
              <a:rPr lang="en-GB" altLang="en-US" sz="1600">
                <a:solidFill>
                  <a:srgbClr val="000000"/>
                </a:solidFill>
                <a:latin typeface="Arial Narrow" pitchFamily="34" charset="0"/>
              </a:rPr>
              <a:t>Water content</a:t>
            </a:r>
          </a:p>
          <a:p>
            <a:pPr algn="ctr"/>
            <a:r>
              <a:rPr lang="en-GB" altLang="en-US" sz="1600">
                <a:solidFill>
                  <a:srgbClr val="000000"/>
                </a:solidFill>
                <a:latin typeface="Arial Narrow" pitchFamily="34" charset="0"/>
              </a:rPr>
              <a:t>(Variance?)</a:t>
            </a:r>
          </a:p>
        </p:txBody>
      </p:sp>
      <p:sp>
        <p:nvSpPr>
          <p:cNvPr id="353289" name="Text Box 12"/>
          <p:cNvSpPr txBox="1">
            <a:spLocks noChangeArrowheads="1"/>
          </p:cNvSpPr>
          <p:nvPr/>
        </p:nvSpPr>
        <p:spPr bwMode="auto">
          <a:xfrm>
            <a:off x="2693988" y="981075"/>
            <a:ext cx="16621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altLang="en-US" sz="1600">
                <a:solidFill>
                  <a:srgbClr val="000000"/>
                </a:solidFill>
                <a:latin typeface="Arial Narrow" pitchFamily="34" charset="0"/>
              </a:rPr>
              <a:t>Variance</a:t>
            </a:r>
          </a:p>
          <a:p>
            <a:pPr algn="ctr"/>
            <a:r>
              <a:rPr lang="en-GB" altLang="en-US" sz="1600">
                <a:solidFill>
                  <a:srgbClr val="000000"/>
                </a:solidFill>
                <a:latin typeface="Arial Narrow" pitchFamily="34" charset="0"/>
              </a:rPr>
              <a:t>Overlap assumption</a:t>
            </a:r>
          </a:p>
        </p:txBody>
      </p:sp>
      <p:grpSp>
        <p:nvGrpSpPr>
          <p:cNvPr id="353290" name="Group 31"/>
          <p:cNvGrpSpPr>
            <a:grpSpLocks/>
          </p:cNvGrpSpPr>
          <p:nvPr/>
        </p:nvGrpSpPr>
        <p:grpSpPr bwMode="auto">
          <a:xfrm>
            <a:off x="323850" y="3425825"/>
            <a:ext cx="4752975" cy="2524125"/>
            <a:chOff x="204" y="2160"/>
            <a:chExt cx="2994" cy="1590"/>
          </a:xfrm>
        </p:grpSpPr>
        <p:pic>
          <p:nvPicPr>
            <p:cNvPr id="353334" name="Picture 4"/>
            <p:cNvPicPr>
              <a:picLocks noChangeAspect="1" noChangeArrowheads="1"/>
            </p:cNvPicPr>
            <p:nvPr/>
          </p:nvPicPr>
          <p:blipFill>
            <a:blip r:embed="rId2"/>
            <a:srcRect l="41815" t="58757"/>
            <a:stretch>
              <a:fillRect/>
            </a:stretch>
          </p:blipFill>
          <p:spPr bwMode="auto">
            <a:xfrm>
              <a:off x="385" y="2160"/>
              <a:ext cx="2813" cy="1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335" name="Picture 15"/>
            <p:cNvPicPr>
              <a:picLocks noChangeAspect="1" noChangeArrowheads="1"/>
            </p:cNvPicPr>
            <p:nvPr/>
          </p:nvPicPr>
          <p:blipFill>
            <a:blip r:embed="rId2"/>
            <a:srcRect l="3101" t="58757" r="92699"/>
            <a:stretch>
              <a:fillRect/>
            </a:stretch>
          </p:blipFill>
          <p:spPr bwMode="auto">
            <a:xfrm>
              <a:off x="204" y="2160"/>
              <a:ext cx="204" cy="1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3291" name="Group 48"/>
          <p:cNvGrpSpPr>
            <a:grpSpLocks/>
          </p:cNvGrpSpPr>
          <p:nvPr/>
        </p:nvGrpSpPr>
        <p:grpSpPr bwMode="auto">
          <a:xfrm>
            <a:off x="522288" y="3141663"/>
            <a:ext cx="4300537" cy="287337"/>
            <a:chOff x="329" y="1979"/>
            <a:chExt cx="2709" cy="181"/>
          </a:xfrm>
        </p:grpSpPr>
        <p:sp>
          <p:nvSpPr>
            <p:cNvPr id="353318" name="AutoShape 14"/>
            <p:cNvSpPr>
              <a:spLocks noChangeArrowheads="1"/>
            </p:cNvSpPr>
            <p:nvPr/>
          </p:nvSpPr>
          <p:spPr bwMode="auto">
            <a:xfrm>
              <a:off x="481" y="1979"/>
              <a:ext cx="171" cy="181"/>
            </a:xfrm>
            <a:prstGeom prst="downArrow">
              <a:avLst>
                <a:gd name="adj1" fmla="val 50000"/>
                <a:gd name="adj2" fmla="val 26462"/>
              </a:avLst>
            </a:prstGeom>
            <a:gradFill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2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53319" name="AutoShape 16"/>
            <p:cNvSpPr>
              <a:spLocks noChangeArrowheads="1"/>
            </p:cNvSpPr>
            <p:nvPr/>
          </p:nvSpPr>
          <p:spPr bwMode="auto">
            <a:xfrm>
              <a:off x="657" y="1979"/>
              <a:ext cx="171" cy="181"/>
            </a:xfrm>
            <a:prstGeom prst="downArrow">
              <a:avLst>
                <a:gd name="adj1" fmla="val 50000"/>
                <a:gd name="adj2" fmla="val 26462"/>
              </a:avLst>
            </a:prstGeom>
            <a:gradFill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2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53320" name="AutoShape 17"/>
            <p:cNvSpPr>
              <a:spLocks noChangeArrowheads="1"/>
            </p:cNvSpPr>
            <p:nvPr/>
          </p:nvSpPr>
          <p:spPr bwMode="auto">
            <a:xfrm>
              <a:off x="828" y="1979"/>
              <a:ext cx="171" cy="181"/>
            </a:xfrm>
            <a:prstGeom prst="downArrow">
              <a:avLst>
                <a:gd name="adj1" fmla="val 50000"/>
                <a:gd name="adj2" fmla="val 26462"/>
              </a:avLst>
            </a:prstGeom>
            <a:gradFill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2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53321" name="AutoShape 18"/>
            <p:cNvSpPr>
              <a:spLocks noChangeArrowheads="1"/>
            </p:cNvSpPr>
            <p:nvPr/>
          </p:nvSpPr>
          <p:spPr bwMode="auto">
            <a:xfrm>
              <a:off x="999" y="1979"/>
              <a:ext cx="171" cy="181"/>
            </a:xfrm>
            <a:prstGeom prst="downArrow">
              <a:avLst>
                <a:gd name="adj1" fmla="val 50000"/>
                <a:gd name="adj2" fmla="val 26462"/>
              </a:avLst>
            </a:prstGeom>
            <a:gradFill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2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53322" name="AutoShape 19"/>
            <p:cNvSpPr>
              <a:spLocks noChangeArrowheads="1"/>
            </p:cNvSpPr>
            <p:nvPr/>
          </p:nvSpPr>
          <p:spPr bwMode="auto">
            <a:xfrm>
              <a:off x="1170" y="1979"/>
              <a:ext cx="171" cy="181"/>
            </a:xfrm>
            <a:prstGeom prst="downArrow">
              <a:avLst>
                <a:gd name="adj1" fmla="val 50000"/>
                <a:gd name="adj2" fmla="val 26462"/>
              </a:avLst>
            </a:prstGeom>
            <a:gradFill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2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53323" name="AutoShape 20"/>
            <p:cNvSpPr>
              <a:spLocks noChangeArrowheads="1"/>
            </p:cNvSpPr>
            <p:nvPr/>
          </p:nvSpPr>
          <p:spPr bwMode="auto">
            <a:xfrm>
              <a:off x="1341" y="1979"/>
              <a:ext cx="171" cy="181"/>
            </a:xfrm>
            <a:prstGeom prst="downArrow">
              <a:avLst>
                <a:gd name="adj1" fmla="val 50000"/>
                <a:gd name="adj2" fmla="val 26462"/>
              </a:avLst>
            </a:prstGeom>
            <a:gradFill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2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53324" name="AutoShape 21"/>
            <p:cNvSpPr>
              <a:spLocks noChangeArrowheads="1"/>
            </p:cNvSpPr>
            <p:nvPr/>
          </p:nvSpPr>
          <p:spPr bwMode="auto">
            <a:xfrm>
              <a:off x="1512" y="1979"/>
              <a:ext cx="171" cy="181"/>
            </a:xfrm>
            <a:prstGeom prst="downArrow">
              <a:avLst>
                <a:gd name="adj1" fmla="val 50000"/>
                <a:gd name="adj2" fmla="val 26462"/>
              </a:avLst>
            </a:prstGeom>
            <a:gradFill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2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53325" name="AutoShape 22"/>
            <p:cNvSpPr>
              <a:spLocks noChangeArrowheads="1"/>
            </p:cNvSpPr>
            <p:nvPr/>
          </p:nvSpPr>
          <p:spPr bwMode="auto">
            <a:xfrm>
              <a:off x="1671" y="1979"/>
              <a:ext cx="171" cy="181"/>
            </a:xfrm>
            <a:prstGeom prst="downArrow">
              <a:avLst>
                <a:gd name="adj1" fmla="val 50000"/>
                <a:gd name="adj2" fmla="val 26462"/>
              </a:avLst>
            </a:prstGeom>
            <a:gradFill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2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53326" name="AutoShape 23"/>
            <p:cNvSpPr>
              <a:spLocks noChangeArrowheads="1"/>
            </p:cNvSpPr>
            <p:nvPr/>
          </p:nvSpPr>
          <p:spPr bwMode="auto">
            <a:xfrm>
              <a:off x="1842" y="1979"/>
              <a:ext cx="171" cy="181"/>
            </a:xfrm>
            <a:prstGeom prst="downArrow">
              <a:avLst>
                <a:gd name="adj1" fmla="val 50000"/>
                <a:gd name="adj2" fmla="val 26462"/>
              </a:avLst>
            </a:prstGeom>
            <a:gradFill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2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53327" name="AutoShape 24"/>
            <p:cNvSpPr>
              <a:spLocks noChangeArrowheads="1"/>
            </p:cNvSpPr>
            <p:nvPr/>
          </p:nvSpPr>
          <p:spPr bwMode="auto">
            <a:xfrm>
              <a:off x="2013" y="1979"/>
              <a:ext cx="171" cy="181"/>
            </a:xfrm>
            <a:prstGeom prst="downArrow">
              <a:avLst>
                <a:gd name="adj1" fmla="val 50000"/>
                <a:gd name="adj2" fmla="val 26462"/>
              </a:avLst>
            </a:prstGeom>
            <a:gradFill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2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53328" name="AutoShape 25"/>
            <p:cNvSpPr>
              <a:spLocks noChangeArrowheads="1"/>
            </p:cNvSpPr>
            <p:nvPr/>
          </p:nvSpPr>
          <p:spPr bwMode="auto">
            <a:xfrm>
              <a:off x="2184" y="1979"/>
              <a:ext cx="171" cy="181"/>
            </a:xfrm>
            <a:prstGeom prst="downArrow">
              <a:avLst>
                <a:gd name="adj1" fmla="val 50000"/>
                <a:gd name="adj2" fmla="val 26462"/>
              </a:avLst>
            </a:prstGeom>
            <a:gradFill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2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53329" name="AutoShape 26"/>
            <p:cNvSpPr>
              <a:spLocks noChangeArrowheads="1"/>
            </p:cNvSpPr>
            <p:nvPr/>
          </p:nvSpPr>
          <p:spPr bwMode="auto">
            <a:xfrm>
              <a:off x="2355" y="1979"/>
              <a:ext cx="171" cy="181"/>
            </a:xfrm>
            <a:prstGeom prst="downArrow">
              <a:avLst>
                <a:gd name="adj1" fmla="val 50000"/>
                <a:gd name="adj2" fmla="val 26462"/>
              </a:avLst>
            </a:prstGeom>
            <a:gradFill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2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53330" name="AutoShape 27"/>
            <p:cNvSpPr>
              <a:spLocks noChangeArrowheads="1"/>
            </p:cNvSpPr>
            <p:nvPr/>
          </p:nvSpPr>
          <p:spPr bwMode="auto">
            <a:xfrm>
              <a:off x="2526" y="1979"/>
              <a:ext cx="171" cy="181"/>
            </a:xfrm>
            <a:prstGeom prst="downArrow">
              <a:avLst>
                <a:gd name="adj1" fmla="val 50000"/>
                <a:gd name="adj2" fmla="val 26462"/>
              </a:avLst>
            </a:prstGeom>
            <a:gradFill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2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53331" name="AutoShape 28"/>
            <p:cNvSpPr>
              <a:spLocks noChangeArrowheads="1"/>
            </p:cNvSpPr>
            <p:nvPr/>
          </p:nvSpPr>
          <p:spPr bwMode="auto">
            <a:xfrm>
              <a:off x="2697" y="1979"/>
              <a:ext cx="171" cy="181"/>
            </a:xfrm>
            <a:prstGeom prst="downArrow">
              <a:avLst>
                <a:gd name="adj1" fmla="val 50000"/>
                <a:gd name="adj2" fmla="val 26462"/>
              </a:avLst>
            </a:prstGeom>
            <a:gradFill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2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53332" name="AutoShape 29"/>
            <p:cNvSpPr>
              <a:spLocks noChangeArrowheads="1"/>
            </p:cNvSpPr>
            <p:nvPr/>
          </p:nvSpPr>
          <p:spPr bwMode="auto">
            <a:xfrm>
              <a:off x="329" y="1979"/>
              <a:ext cx="171" cy="181"/>
            </a:xfrm>
            <a:prstGeom prst="downArrow">
              <a:avLst>
                <a:gd name="adj1" fmla="val 50000"/>
                <a:gd name="adj2" fmla="val 26462"/>
              </a:avLst>
            </a:prstGeom>
            <a:gradFill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2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53333" name="AutoShape 30"/>
            <p:cNvSpPr>
              <a:spLocks noChangeArrowheads="1"/>
            </p:cNvSpPr>
            <p:nvPr/>
          </p:nvSpPr>
          <p:spPr bwMode="auto">
            <a:xfrm>
              <a:off x="2867" y="1979"/>
              <a:ext cx="171" cy="181"/>
            </a:xfrm>
            <a:prstGeom prst="downArrow">
              <a:avLst>
                <a:gd name="adj1" fmla="val 50000"/>
                <a:gd name="adj2" fmla="val 26462"/>
              </a:avLst>
            </a:prstGeom>
            <a:gradFill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24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353292" name="Text Box 50"/>
          <p:cNvSpPr txBox="1">
            <a:spLocks noChangeArrowheads="1"/>
          </p:cNvSpPr>
          <p:nvPr/>
        </p:nvSpPr>
        <p:spPr bwMode="auto">
          <a:xfrm rot="-5400000">
            <a:off x="-150019" y="4528344"/>
            <a:ext cx="769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altLang="en-US" sz="1600">
                <a:solidFill>
                  <a:srgbClr val="000000"/>
                </a:solidFill>
              </a:rPr>
              <a:t>Height</a:t>
            </a:r>
          </a:p>
        </p:txBody>
      </p:sp>
      <p:sp>
        <p:nvSpPr>
          <p:cNvPr id="353293" name="Text Box 51"/>
          <p:cNvSpPr txBox="1">
            <a:spLocks noChangeArrowheads="1"/>
          </p:cNvSpPr>
          <p:nvPr/>
        </p:nvSpPr>
        <p:spPr bwMode="auto">
          <a:xfrm>
            <a:off x="1697038" y="5948363"/>
            <a:ext cx="1909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altLang="en-US" sz="1600">
                <a:solidFill>
                  <a:srgbClr val="000000"/>
                </a:solidFill>
              </a:rPr>
              <a:t>Horizontal distance</a:t>
            </a:r>
          </a:p>
        </p:txBody>
      </p:sp>
      <p:sp>
        <p:nvSpPr>
          <p:cNvPr id="353294" name="Line 13"/>
          <p:cNvSpPr>
            <a:spLocks noChangeShapeType="1"/>
          </p:cNvSpPr>
          <p:nvPr/>
        </p:nvSpPr>
        <p:spPr bwMode="auto">
          <a:xfrm>
            <a:off x="2146300" y="2555875"/>
            <a:ext cx="58738" cy="500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3295" name="Text Box 55"/>
          <p:cNvSpPr txBox="1">
            <a:spLocks noChangeArrowheads="1"/>
          </p:cNvSpPr>
          <p:nvPr/>
        </p:nvSpPr>
        <p:spPr bwMode="auto">
          <a:xfrm>
            <a:off x="3467100" y="3500438"/>
            <a:ext cx="1539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altLang="en-US" sz="1600" b="1" i="1">
                <a:solidFill>
                  <a:srgbClr val="CC3399"/>
                </a:solidFill>
              </a:rPr>
              <a:t>Water content</a:t>
            </a:r>
          </a:p>
        </p:txBody>
      </p: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366713" y="3081338"/>
            <a:ext cx="8669337" cy="3419475"/>
            <a:chOff x="231" y="1941"/>
            <a:chExt cx="5461" cy="2154"/>
          </a:xfrm>
        </p:grpSpPr>
        <p:grpSp>
          <p:nvGrpSpPr>
            <p:cNvPr id="353298" name="Group 54"/>
            <p:cNvGrpSpPr>
              <a:grpSpLocks/>
            </p:cNvGrpSpPr>
            <p:nvPr/>
          </p:nvGrpSpPr>
          <p:grpSpPr bwMode="auto">
            <a:xfrm>
              <a:off x="231" y="1941"/>
              <a:ext cx="2967" cy="225"/>
              <a:chOff x="231" y="1941"/>
              <a:chExt cx="2967" cy="225"/>
            </a:xfrm>
          </p:grpSpPr>
          <p:sp>
            <p:nvSpPr>
              <p:cNvPr id="353300" name="Rectangle 52"/>
              <p:cNvSpPr>
                <a:spLocks noChangeArrowheads="1"/>
              </p:cNvSpPr>
              <p:nvPr/>
            </p:nvSpPr>
            <p:spPr bwMode="auto">
              <a:xfrm>
                <a:off x="231" y="1941"/>
                <a:ext cx="2967" cy="2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altLang="en-US" sz="240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  <p:grpSp>
            <p:nvGrpSpPr>
              <p:cNvPr id="353301" name="Group 49"/>
              <p:cNvGrpSpPr>
                <a:grpSpLocks/>
              </p:cNvGrpSpPr>
              <p:nvPr/>
            </p:nvGrpSpPr>
            <p:grpSpPr bwMode="auto">
              <a:xfrm>
                <a:off x="342" y="1977"/>
                <a:ext cx="2709" cy="181"/>
                <a:chOff x="340" y="1752"/>
                <a:chExt cx="2709" cy="181"/>
              </a:xfrm>
            </p:grpSpPr>
            <p:sp>
              <p:nvSpPr>
                <p:cNvPr id="353302" name="AutoShape 32"/>
                <p:cNvSpPr>
                  <a:spLocks noChangeArrowheads="1"/>
                </p:cNvSpPr>
                <p:nvPr/>
              </p:nvSpPr>
              <p:spPr bwMode="auto">
                <a:xfrm>
                  <a:off x="492" y="1752"/>
                  <a:ext cx="171" cy="181"/>
                </a:xfrm>
                <a:prstGeom prst="downArrow">
                  <a:avLst>
                    <a:gd name="adj1" fmla="val 50000"/>
                    <a:gd name="adj2" fmla="val 26462"/>
                  </a:avLst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altLang="en-US" sz="24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53303" name="AutoShape 33"/>
                <p:cNvSpPr>
                  <a:spLocks noChangeArrowheads="1"/>
                </p:cNvSpPr>
                <p:nvPr/>
              </p:nvSpPr>
              <p:spPr bwMode="auto">
                <a:xfrm>
                  <a:off x="668" y="1752"/>
                  <a:ext cx="171" cy="181"/>
                </a:xfrm>
                <a:prstGeom prst="downArrow">
                  <a:avLst>
                    <a:gd name="adj1" fmla="val 50000"/>
                    <a:gd name="adj2" fmla="val 26462"/>
                  </a:avLst>
                </a:prstGeom>
                <a:solidFill>
                  <a:srgbClr val="0099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altLang="en-US" sz="24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53304" name="AutoShape 34"/>
                <p:cNvSpPr>
                  <a:spLocks noChangeArrowheads="1"/>
                </p:cNvSpPr>
                <p:nvPr/>
              </p:nvSpPr>
              <p:spPr bwMode="auto">
                <a:xfrm>
                  <a:off x="839" y="1752"/>
                  <a:ext cx="171" cy="181"/>
                </a:xfrm>
                <a:prstGeom prst="downArrow">
                  <a:avLst>
                    <a:gd name="adj1" fmla="val 50000"/>
                    <a:gd name="adj2" fmla="val 26462"/>
                  </a:avLst>
                </a:prstGeom>
                <a:solidFill>
                  <a:srgbClr val="00CC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altLang="en-US" sz="24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53305" name="AutoShape 35"/>
                <p:cNvSpPr>
                  <a:spLocks noChangeArrowheads="1"/>
                </p:cNvSpPr>
                <p:nvPr/>
              </p:nvSpPr>
              <p:spPr bwMode="auto">
                <a:xfrm>
                  <a:off x="1010" y="1752"/>
                  <a:ext cx="171" cy="181"/>
                </a:xfrm>
                <a:prstGeom prst="downArrow">
                  <a:avLst>
                    <a:gd name="adj1" fmla="val 50000"/>
                    <a:gd name="adj2" fmla="val 26462"/>
                  </a:avLst>
                </a:prstGeom>
                <a:solidFill>
                  <a:srgbClr val="00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altLang="en-US" sz="24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53306" name="AutoShape 36"/>
                <p:cNvSpPr>
                  <a:spLocks noChangeArrowheads="1"/>
                </p:cNvSpPr>
                <p:nvPr/>
              </p:nvSpPr>
              <p:spPr bwMode="auto">
                <a:xfrm>
                  <a:off x="1181" y="1752"/>
                  <a:ext cx="171" cy="181"/>
                </a:xfrm>
                <a:prstGeom prst="downArrow">
                  <a:avLst>
                    <a:gd name="adj1" fmla="val 50000"/>
                    <a:gd name="adj2" fmla="val 26462"/>
                  </a:avLst>
                </a:prstGeom>
                <a:solidFill>
                  <a:srgbClr val="77ED27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altLang="en-US" sz="24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53307" name="AutoShape 37"/>
                <p:cNvSpPr>
                  <a:spLocks noChangeArrowheads="1"/>
                </p:cNvSpPr>
                <p:nvPr/>
              </p:nvSpPr>
              <p:spPr bwMode="auto">
                <a:xfrm>
                  <a:off x="1352" y="1752"/>
                  <a:ext cx="171" cy="181"/>
                </a:xfrm>
                <a:prstGeom prst="downArrow">
                  <a:avLst>
                    <a:gd name="adj1" fmla="val 50000"/>
                    <a:gd name="adj2" fmla="val 26462"/>
                  </a:avLst>
                </a:prstGeom>
                <a:solidFill>
                  <a:srgbClr val="C4FC4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altLang="en-US" sz="24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53308" name="AutoShape 38"/>
                <p:cNvSpPr>
                  <a:spLocks noChangeArrowheads="1"/>
                </p:cNvSpPr>
                <p:nvPr/>
              </p:nvSpPr>
              <p:spPr bwMode="auto">
                <a:xfrm>
                  <a:off x="1523" y="1752"/>
                  <a:ext cx="171" cy="181"/>
                </a:xfrm>
                <a:prstGeom prst="downArrow">
                  <a:avLst>
                    <a:gd name="adj1" fmla="val 50000"/>
                    <a:gd name="adj2" fmla="val 26462"/>
                  </a:avLst>
                </a:prstGeom>
                <a:solidFill>
                  <a:srgbClr val="E7FAA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altLang="en-US" sz="24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53309" name="AutoShape 39"/>
                <p:cNvSpPr>
                  <a:spLocks noChangeArrowheads="1"/>
                </p:cNvSpPr>
                <p:nvPr/>
              </p:nvSpPr>
              <p:spPr bwMode="auto">
                <a:xfrm>
                  <a:off x="1682" y="1752"/>
                  <a:ext cx="171" cy="181"/>
                </a:xfrm>
                <a:prstGeom prst="downArrow">
                  <a:avLst>
                    <a:gd name="adj1" fmla="val 50000"/>
                    <a:gd name="adj2" fmla="val 26462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altLang="en-US" sz="24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53310" name="AutoShape 40"/>
                <p:cNvSpPr>
                  <a:spLocks noChangeArrowheads="1"/>
                </p:cNvSpPr>
                <p:nvPr/>
              </p:nvSpPr>
              <p:spPr bwMode="auto">
                <a:xfrm>
                  <a:off x="1853" y="1752"/>
                  <a:ext cx="171" cy="181"/>
                </a:xfrm>
                <a:prstGeom prst="downArrow">
                  <a:avLst>
                    <a:gd name="adj1" fmla="val 50000"/>
                    <a:gd name="adj2" fmla="val 26462"/>
                  </a:avLst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altLang="en-US" sz="24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53311" name="AutoShape 41"/>
                <p:cNvSpPr>
                  <a:spLocks noChangeArrowheads="1"/>
                </p:cNvSpPr>
                <p:nvPr/>
              </p:nvSpPr>
              <p:spPr bwMode="auto">
                <a:xfrm>
                  <a:off x="2024" y="1752"/>
                  <a:ext cx="171" cy="181"/>
                </a:xfrm>
                <a:prstGeom prst="downArrow">
                  <a:avLst>
                    <a:gd name="adj1" fmla="val 50000"/>
                    <a:gd name="adj2" fmla="val 26462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altLang="en-US" sz="24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53312" name="AutoShape 42"/>
                <p:cNvSpPr>
                  <a:spLocks noChangeArrowheads="1"/>
                </p:cNvSpPr>
                <p:nvPr/>
              </p:nvSpPr>
              <p:spPr bwMode="auto">
                <a:xfrm>
                  <a:off x="2195" y="1752"/>
                  <a:ext cx="171" cy="181"/>
                </a:xfrm>
                <a:prstGeom prst="downArrow">
                  <a:avLst>
                    <a:gd name="adj1" fmla="val 50000"/>
                    <a:gd name="adj2" fmla="val 26462"/>
                  </a:avLst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altLang="en-US" sz="24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53313" name="AutoShape 43"/>
                <p:cNvSpPr>
                  <a:spLocks noChangeArrowheads="1"/>
                </p:cNvSpPr>
                <p:nvPr/>
              </p:nvSpPr>
              <p:spPr bwMode="auto">
                <a:xfrm>
                  <a:off x="2366" y="1752"/>
                  <a:ext cx="171" cy="181"/>
                </a:xfrm>
                <a:prstGeom prst="downArrow">
                  <a:avLst>
                    <a:gd name="adj1" fmla="val 50000"/>
                    <a:gd name="adj2" fmla="val 26462"/>
                  </a:avLst>
                </a:prstGeom>
                <a:solidFill>
                  <a:srgbClr val="FF4A1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altLang="en-US" sz="24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53314" name="AutoShape 44"/>
                <p:cNvSpPr>
                  <a:spLocks noChangeArrowheads="1"/>
                </p:cNvSpPr>
                <p:nvPr/>
              </p:nvSpPr>
              <p:spPr bwMode="auto">
                <a:xfrm>
                  <a:off x="2537" y="1752"/>
                  <a:ext cx="171" cy="181"/>
                </a:xfrm>
                <a:prstGeom prst="downArrow">
                  <a:avLst>
                    <a:gd name="adj1" fmla="val 50000"/>
                    <a:gd name="adj2" fmla="val 26462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altLang="en-US" sz="24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53315" name="AutoShape 45"/>
                <p:cNvSpPr>
                  <a:spLocks noChangeArrowheads="1"/>
                </p:cNvSpPr>
                <p:nvPr/>
              </p:nvSpPr>
              <p:spPr bwMode="auto">
                <a:xfrm>
                  <a:off x="2708" y="1752"/>
                  <a:ext cx="171" cy="181"/>
                </a:xfrm>
                <a:prstGeom prst="downArrow">
                  <a:avLst>
                    <a:gd name="adj1" fmla="val 50000"/>
                    <a:gd name="adj2" fmla="val 26462"/>
                  </a:avLst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altLang="en-US" sz="24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53316" name="AutoShape 46"/>
                <p:cNvSpPr>
                  <a:spLocks noChangeArrowheads="1"/>
                </p:cNvSpPr>
                <p:nvPr/>
              </p:nvSpPr>
              <p:spPr bwMode="auto">
                <a:xfrm>
                  <a:off x="340" y="1752"/>
                  <a:ext cx="171" cy="181"/>
                </a:xfrm>
                <a:prstGeom prst="downArrow">
                  <a:avLst>
                    <a:gd name="adj1" fmla="val 50000"/>
                    <a:gd name="adj2" fmla="val 26462"/>
                  </a:avLst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altLang="en-US" sz="24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53317" name="AutoShape 47"/>
                <p:cNvSpPr>
                  <a:spLocks noChangeArrowheads="1"/>
                </p:cNvSpPr>
                <p:nvPr/>
              </p:nvSpPr>
              <p:spPr bwMode="auto">
                <a:xfrm>
                  <a:off x="2878" y="1752"/>
                  <a:ext cx="171" cy="181"/>
                </a:xfrm>
                <a:prstGeom prst="downArrow">
                  <a:avLst>
                    <a:gd name="adj1" fmla="val 50000"/>
                    <a:gd name="adj2" fmla="val 26462"/>
                  </a:avLst>
                </a:prstGeom>
                <a:solidFill>
                  <a:srgbClr val="8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altLang="en-US" sz="240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</p:grpSp>
        </p:grpSp>
        <p:sp>
          <p:nvSpPr>
            <p:cNvPr id="353299" name="Rectangle 56"/>
            <p:cNvSpPr>
              <a:spLocks noChangeArrowheads="1"/>
            </p:cNvSpPr>
            <p:nvPr/>
          </p:nvSpPr>
          <p:spPr bwMode="auto">
            <a:xfrm>
              <a:off x="3233" y="2478"/>
              <a:ext cx="2459" cy="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GB" altLang="en-US" sz="2000" i="1">
                  <a:solidFill>
                    <a:srgbClr val="000000"/>
                  </a:solidFill>
                  <a:latin typeface="Verdana" pitchFamily="34" charset="0"/>
                </a:rPr>
                <a:t>McICA solves this problem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GB" altLang="en-US">
                  <a:solidFill>
                    <a:srgbClr val="CC0000"/>
                  </a:solidFill>
                  <a:latin typeface="Comic Sans MS" pitchFamily="66" charset="0"/>
                </a:rPr>
                <a:t>Each wavelength (and correlated-k quadrature point) receives a different profile -&gt; only ~10</a:t>
              </a:r>
              <a:r>
                <a:rPr lang="en-GB" altLang="en-US" baseline="30000">
                  <a:solidFill>
                    <a:srgbClr val="CC0000"/>
                  </a:solidFill>
                  <a:latin typeface="Comic Sans MS" pitchFamily="66" charset="0"/>
                </a:rPr>
                <a:t>2</a:t>
              </a:r>
              <a:r>
                <a:rPr lang="en-GB" altLang="en-US">
                  <a:solidFill>
                    <a:srgbClr val="CC0000"/>
                  </a:solidFill>
                  <a:latin typeface="Comic Sans MS" pitchFamily="66" charset="0"/>
                </a:rPr>
                <a:t> profiles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GB" altLang="en-US">
                  <a:solidFill>
                    <a:srgbClr val="CC0000"/>
                  </a:solidFill>
                  <a:latin typeface="Comic Sans MS" pitchFamily="66" charset="0"/>
                </a:rPr>
                <a:t>Modest amount of random noise not believed to affect forecasts</a:t>
              </a:r>
            </a:p>
          </p:txBody>
        </p:sp>
      </p:grpSp>
      <p:sp>
        <p:nvSpPr>
          <p:cNvPr id="353297" name="Text Box 58"/>
          <p:cNvSpPr txBox="1">
            <a:spLocks noChangeArrowheads="1"/>
          </p:cNvSpPr>
          <p:nvPr/>
        </p:nvSpPr>
        <p:spPr bwMode="auto">
          <a:xfrm>
            <a:off x="179388" y="6453188"/>
            <a:ext cx="4389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i="1">
                <a:solidFill>
                  <a:srgbClr val="006600"/>
                </a:solidFill>
                <a:latin typeface="Verdana" pitchFamily="34" charset="0"/>
              </a:rPr>
              <a:t>Pincus, Barker and Morcrette (2003)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Alternative method: </a:t>
            </a:r>
            <a:r>
              <a:rPr lang="en-US" dirty="0" err="1" smtClean="0"/>
              <a:t>Tripleclouds</a:t>
            </a:r>
            <a:endParaRPr lang="en-US" dirty="0" smtClean="0"/>
          </a:p>
        </p:txBody>
      </p:sp>
      <p:pic>
        <p:nvPicPr>
          <p:cNvPr id="354306" name="Picture 3" descr="qualitativ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25" t="5272" r="5498" b="7494"/>
          <a:stretch>
            <a:fillRect/>
          </a:stretch>
        </p:blipFill>
        <p:spPr bwMode="auto">
          <a:xfrm>
            <a:off x="428625" y="836613"/>
            <a:ext cx="4370388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4307" name="Text Box 4"/>
          <p:cNvSpPr txBox="1">
            <a:spLocks noChangeArrowheads="1"/>
          </p:cNvSpPr>
          <p:nvPr/>
        </p:nvSpPr>
        <p:spPr bwMode="auto">
          <a:xfrm rot="-5400000">
            <a:off x="-397668" y="1480343"/>
            <a:ext cx="136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/>
              <a:t>Height (km)</a:t>
            </a:r>
            <a:endParaRPr lang="en-US" altLang="en-US"/>
          </a:p>
        </p:txBody>
      </p:sp>
      <p:sp>
        <p:nvSpPr>
          <p:cNvPr id="354308" name="Text Box 5"/>
          <p:cNvSpPr txBox="1">
            <a:spLocks noChangeArrowheads="1"/>
          </p:cNvSpPr>
          <p:nvPr/>
        </p:nvSpPr>
        <p:spPr bwMode="auto">
          <a:xfrm rot="-5400000">
            <a:off x="-391318" y="3425031"/>
            <a:ext cx="136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/>
              <a:t>Height (km)</a:t>
            </a:r>
            <a:endParaRPr lang="en-US" altLang="en-US"/>
          </a:p>
        </p:txBody>
      </p:sp>
      <p:sp>
        <p:nvSpPr>
          <p:cNvPr id="354309" name="Text Box 6"/>
          <p:cNvSpPr txBox="1">
            <a:spLocks noChangeArrowheads="1"/>
          </p:cNvSpPr>
          <p:nvPr/>
        </p:nvSpPr>
        <p:spPr bwMode="auto">
          <a:xfrm rot="-5400000">
            <a:off x="-397668" y="5299868"/>
            <a:ext cx="136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/>
              <a:t>Height (km)</a:t>
            </a:r>
            <a:endParaRPr lang="en-US" altLang="en-US"/>
          </a:p>
        </p:txBody>
      </p:sp>
      <p:sp>
        <p:nvSpPr>
          <p:cNvPr id="354310" name="Text Box 7"/>
          <p:cNvSpPr txBox="1">
            <a:spLocks noChangeArrowheads="1"/>
          </p:cNvSpPr>
          <p:nvPr/>
        </p:nvSpPr>
        <p:spPr bwMode="auto">
          <a:xfrm>
            <a:off x="1724025" y="6303963"/>
            <a:ext cx="147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/>
              <a:t>Time (hours)</a:t>
            </a:r>
            <a:endParaRPr lang="en-US" altLang="en-US"/>
          </a:p>
        </p:txBody>
      </p:sp>
      <p:sp>
        <p:nvSpPr>
          <p:cNvPr id="354311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4799013" y="1052513"/>
            <a:ext cx="4181475" cy="5689600"/>
          </a:xfrm>
        </p:spPr>
        <p:txBody>
          <a:bodyPr/>
          <a:lstStyle/>
          <a:p>
            <a:pPr eaLnBrk="1" hangingPunct="1"/>
            <a:r>
              <a:rPr lang="en-GB" altLang="en-US" sz="1800" smtClean="0"/>
              <a:t>Ice water content from Chilbolton radar, log</a:t>
            </a:r>
            <a:r>
              <a:rPr lang="en-GB" altLang="en-US" sz="1800" baseline="-25000" smtClean="0"/>
              <a:t>10</a:t>
            </a:r>
            <a:r>
              <a:rPr lang="en-GB" altLang="en-US" sz="1800" smtClean="0"/>
              <a:t>(kg m</a:t>
            </a:r>
            <a:r>
              <a:rPr lang="en-GB" altLang="en-US" sz="1800" baseline="30000" smtClean="0"/>
              <a:t>–3</a:t>
            </a:r>
            <a:r>
              <a:rPr lang="en-GB" altLang="en-US" sz="1800" smtClean="0"/>
              <a:t>)</a:t>
            </a:r>
            <a:endParaRPr lang="en-US" altLang="en-US" sz="1800" smtClean="0"/>
          </a:p>
          <a:p>
            <a:pPr eaLnBrk="1" hangingPunct="1"/>
            <a:endParaRPr lang="en-US" altLang="en-US" sz="1800" smtClean="0"/>
          </a:p>
          <a:p>
            <a:pPr eaLnBrk="1" hangingPunct="1"/>
            <a:endParaRPr lang="en-US" altLang="en-US" sz="1800" smtClean="0"/>
          </a:p>
          <a:p>
            <a:pPr eaLnBrk="1" hangingPunct="1"/>
            <a:endParaRPr lang="en-US" altLang="en-US" sz="1800" smtClean="0"/>
          </a:p>
          <a:p>
            <a:pPr eaLnBrk="1" hangingPunct="1"/>
            <a:endParaRPr lang="en-US" altLang="en-US" sz="1800" smtClean="0"/>
          </a:p>
          <a:p>
            <a:pPr eaLnBrk="1" hangingPunct="1"/>
            <a:r>
              <a:rPr lang="en-GB" altLang="en-US" sz="1800" smtClean="0"/>
              <a:t>Plane-parallel approx:</a:t>
            </a:r>
          </a:p>
          <a:p>
            <a:pPr lvl="1" eaLnBrk="1" hangingPunct="1"/>
            <a:r>
              <a:rPr lang="en-GB" altLang="en-US" sz="1600" smtClean="0"/>
              <a:t>2 regions in each layer, one clear and one cloudy</a:t>
            </a:r>
          </a:p>
          <a:p>
            <a:pPr eaLnBrk="1" hangingPunct="1"/>
            <a:endParaRPr lang="en-GB" altLang="en-US" sz="1800" smtClean="0"/>
          </a:p>
          <a:p>
            <a:pPr eaLnBrk="1" hangingPunct="1"/>
            <a:endParaRPr lang="en-GB" altLang="en-US" sz="1800" smtClean="0"/>
          </a:p>
          <a:p>
            <a:pPr eaLnBrk="1" hangingPunct="1"/>
            <a:r>
              <a:rPr lang="en-GB" altLang="en-US" sz="1800" smtClean="0"/>
              <a:t>“Tripleclouds”:</a:t>
            </a:r>
          </a:p>
          <a:p>
            <a:pPr lvl="1" eaLnBrk="1" hangingPunct="1"/>
            <a:r>
              <a:rPr lang="en-GB" altLang="en-US" sz="1600" smtClean="0"/>
              <a:t>3 regions in each layer</a:t>
            </a:r>
          </a:p>
          <a:p>
            <a:pPr lvl="1" eaLnBrk="1" hangingPunct="1"/>
            <a:r>
              <a:rPr lang="en-US" altLang="en-US" sz="1600" smtClean="0"/>
              <a:t>Alternative to McICA</a:t>
            </a:r>
          </a:p>
          <a:p>
            <a:pPr lvl="1" eaLnBrk="1" hangingPunct="1"/>
            <a:r>
              <a:rPr lang="en-US" altLang="en-US" sz="1600" smtClean="0"/>
              <a:t>Uses Edwards-Slingo capability for stratiform/convective regions for another purpose</a:t>
            </a:r>
          </a:p>
        </p:txBody>
      </p:sp>
      <p:sp>
        <p:nvSpPr>
          <p:cNvPr id="354312" name="Rectangle 9"/>
          <p:cNvSpPr>
            <a:spLocks noChangeArrowheads="1"/>
          </p:cNvSpPr>
          <p:nvPr/>
        </p:nvSpPr>
        <p:spPr bwMode="auto">
          <a:xfrm>
            <a:off x="539750" y="6381750"/>
            <a:ext cx="85883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GB" altLang="en-US" sz="2000" i="1">
                <a:solidFill>
                  <a:srgbClr val="006600"/>
                </a:solidFill>
                <a:latin typeface="Verdana" pitchFamily="34" charset="0"/>
              </a:rPr>
              <a:t>Shonk and Hogan (JClim 2008)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29" name="Title 1"/>
          <p:cNvSpPr>
            <a:spLocks noGrp="1"/>
          </p:cNvSpPr>
          <p:nvPr>
            <p:ph type="title" idx="4294967295"/>
          </p:nvPr>
        </p:nvSpPr>
        <p:spPr>
          <a:xfrm>
            <a:off x="234950" y="152400"/>
            <a:ext cx="8686800" cy="1143000"/>
          </a:xfrm>
          <a:noFill/>
        </p:spPr>
        <p:txBody>
          <a:bodyPr/>
          <a:lstStyle/>
          <a:p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impact of cloud structure</a:t>
            </a:r>
            <a:r>
              <a:rPr lang="en-GB" altLang="en-US" dirty="0" smtClean="0">
                <a:effectLst/>
              </a:rPr>
              <a:t/>
            </a:r>
            <a:br>
              <a:rPr lang="en-GB" altLang="en-US" dirty="0" smtClean="0">
                <a:effectLst/>
              </a:rPr>
            </a:br>
            <a:r>
              <a:rPr lang="en-GB" altLang="en-US" sz="2000" dirty="0" err="1" smtClean="0">
                <a:effectLst/>
              </a:rPr>
              <a:t>Shonk</a:t>
            </a:r>
            <a:r>
              <a:rPr lang="en-GB" altLang="en-US" sz="2000" dirty="0" smtClean="0">
                <a:effectLst/>
              </a:rPr>
              <a:t> and Hogan (2010)</a:t>
            </a:r>
          </a:p>
        </p:txBody>
      </p:sp>
      <p:sp>
        <p:nvSpPr>
          <p:cNvPr id="355330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r>
              <a:rPr lang="en-GB" altLang="en-US" sz="1400" smtClean="0"/>
              <a:t>Cloud radiative forcing (CRF) is change to top-of-atmosphere net flux due to clouds</a:t>
            </a:r>
          </a:p>
          <a:p>
            <a:r>
              <a:rPr lang="en-GB" altLang="en-US" sz="1400" smtClean="0"/>
              <a:t>Clouds cool the earth in the shortwave and warm it in the longwave:</a:t>
            </a:r>
          </a:p>
          <a:p>
            <a:endParaRPr lang="en-GB" altLang="en-US" sz="1400" smtClean="0"/>
          </a:p>
          <a:p>
            <a:endParaRPr lang="en-GB" altLang="en-US" sz="1400" smtClean="0"/>
          </a:p>
          <a:p>
            <a:pPr>
              <a:buFontTx/>
              <a:buNone/>
            </a:pPr>
            <a:endParaRPr lang="en-GB" altLang="en-US" sz="1400" smtClean="0"/>
          </a:p>
          <a:p>
            <a:endParaRPr lang="en-GB" altLang="en-US" sz="1400" smtClean="0"/>
          </a:p>
          <a:p>
            <a:endParaRPr lang="en-GB" altLang="en-US" sz="1400" smtClean="0"/>
          </a:p>
          <a:p>
            <a:endParaRPr lang="en-GB" altLang="en-US" sz="1400" smtClean="0"/>
          </a:p>
          <a:p>
            <a:endParaRPr lang="en-GB" altLang="en-US" sz="1400" smtClean="0"/>
          </a:p>
          <a:p>
            <a:endParaRPr lang="en-GB" altLang="en-US" sz="1400" smtClean="0"/>
          </a:p>
          <a:p>
            <a:r>
              <a:rPr lang="en-GB" altLang="en-US" sz="1400" smtClean="0"/>
              <a:t>Representing horizontal cloud structure reduces absolute CRF by around 12%:</a:t>
            </a:r>
          </a:p>
        </p:txBody>
      </p:sp>
      <p:pic>
        <p:nvPicPr>
          <p:cNvPr id="3553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600"/>
            <a:ext cx="8153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0"/>
            <a:ext cx="41148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3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572000"/>
            <a:ext cx="396240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Title 1"/>
          <p:cNvSpPr>
            <a:spLocks noGrp="1"/>
          </p:cNvSpPr>
          <p:nvPr>
            <p:ph type="title" idx="4294967295"/>
          </p:nvPr>
        </p:nvSpPr>
        <p:spPr>
          <a:xfrm>
            <a:off x="234950" y="46037"/>
            <a:ext cx="8686800" cy="868363"/>
          </a:xfrm>
          <a:noFill/>
        </p:spPr>
        <p:txBody>
          <a:bodyPr/>
          <a:lstStyle/>
          <a:p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Horizontal versus vertical structure</a:t>
            </a:r>
          </a:p>
        </p:txBody>
      </p:sp>
      <p:sp>
        <p:nvSpPr>
          <p:cNvPr id="356354" name="Content Placeholder 2"/>
          <p:cNvSpPr>
            <a:spLocks noGrp="1"/>
          </p:cNvSpPr>
          <p:nvPr>
            <p:ph idx="4294967295"/>
          </p:nvPr>
        </p:nvSpPr>
        <p:spPr>
          <a:xfrm>
            <a:off x="457200" y="4572000"/>
            <a:ext cx="8229600" cy="1676400"/>
          </a:xfrm>
        </p:spPr>
        <p:txBody>
          <a:bodyPr/>
          <a:lstStyle/>
          <a:p>
            <a:r>
              <a:rPr lang="en-GB" dirty="0" smtClean="0"/>
              <a:t>Correcting cloud structure changes cloud radiative effect by around 10%</a:t>
            </a:r>
            <a:endParaRPr lang="en-GB" dirty="0" smtClean="0"/>
          </a:p>
          <a:p>
            <a:r>
              <a:rPr lang="en-GB" dirty="0" smtClean="0"/>
              <a:t>Impact </a:t>
            </a:r>
            <a:r>
              <a:rPr lang="en-GB" dirty="0" smtClean="0"/>
              <a:t>of adding horizontal structure about twice that of improving vertical overlap</a:t>
            </a:r>
          </a:p>
          <a:p>
            <a:r>
              <a:rPr lang="en-GB" dirty="0" smtClean="0"/>
              <a:t>Note that uncertainties in the horizontal structure effect are much larger than in the vertical overlap effect</a:t>
            </a:r>
          </a:p>
        </p:txBody>
      </p:sp>
      <p:pic>
        <p:nvPicPr>
          <p:cNvPr id="356355" name="Picture 2"/>
          <p:cNvPicPr>
            <a:picLocks noChangeAspect="1" noChangeArrowheads="1"/>
          </p:cNvPicPr>
          <p:nvPr/>
        </p:nvPicPr>
        <p:blipFill>
          <a:blip r:embed="rId2"/>
          <a:srcRect b="49550"/>
          <a:stretch>
            <a:fillRect/>
          </a:stretch>
        </p:blipFill>
        <p:spPr bwMode="auto">
          <a:xfrm>
            <a:off x="228600" y="914400"/>
            <a:ext cx="8686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6356" name="Text Box 5"/>
          <p:cNvSpPr txBox="1">
            <a:spLocks noChangeArrowheads="1"/>
          </p:cNvSpPr>
          <p:nvPr/>
        </p:nvSpPr>
        <p:spPr bwMode="auto">
          <a:xfrm>
            <a:off x="1406525" y="914400"/>
            <a:ext cx="3622675" cy="952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Horizontal structure, maximum overlap</a:t>
            </a:r>
          </a:p>
          <a:p>
            <a:r>
              <a:rPr lang="en-GB" sz="1400" dirty="0"/>
              <a:t>Horizontal structure, realistic overlap</a:t>
            </a:r>
          </a:p>
          <a:p>
            <a:r>
              <a:rPr lang="en-GB" sz="1400" dirty="0">
                <a:solidFill>
                  <a:srgbClr val="0000FF"/>
                </a:solidFill>
              </a:rPr>
              <a:t>Horizontally homogeneous, max overlap</a:t>
            </a:r>
          </a:p>
          <a:p>
            <a:r>
              <a:rPr lang="en-GB" sz="1400" dirty="0">
                <a:solidFill>
                  <a:srgbClr val="00CCFF"/>
                </a:solidFill>
              </a:rPr>
              <a:t>Horizontally homogeneous, realistic overlap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5: Remaining challenges</a:t>
            </a:r>
            <a:endParaRPr lang="en-GB" dirty="0" smtClean="0"/>
          </a:p>
        </p:txBody>
      </p:sp>
      <p:sp>
        <p:nvSpPr>
          <p:cNvPr id="3584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r>
              <a:rPr lang="en-GB" dirty="0" smtClean="0"/>
              <a:t>Improve efficiency</a:t>
            </a:r>
          </a:p>
          <a:p>
            <a:pPr lvl="1"/>
            <a:r>
              <a:rPr lang="en-GB" dirty="0" smtClean="0"/>
              <a:t>Radiation schemes often the slowest part of the model, so may called infrequently and not in every model column</a:t>
            </a:r>
          </a:p>
          <a:p>
            <a:r>
              <a:rPr lang="en-GB" dirty="0" smtClean="0"/>
              <a:t>Improve accuracy</a:t>
            </a:r>
          </a:p>
          <a:p>
            <a:pPr lvl="1"/>
            <a:r>
              <a:rPr lang="en-GB" dirty="0" smtClean="0"/>
              <a:t>Better spectroscopic data, particularly the continuum</a:t>
            </a:r>
          </a:p>
          <a:p>
            <a:pPr lvl="1"/>
            <a:r>
              <a:rPr lang="en-GB" dirty="0" smtClean="0"/>
              <a:t>Better treatment of upper stratosphere/mesosphere to enable satellite observations here to be </a:t>
            </a:r>
            <a:r>
              <a:rPr lang="en-GB" dirty="0" smtClean="0"/>
              <a:t>assimilated</a:t>
            </a:r>
          </a:p>
          <a:p>
            <a:pPr lvl="1"/>
            <a:r>
              <a:rPr lang="en-GB" dirty="0" smtClean="0"/>
              <a:t>Evaluate against new observations</a:t>
            </a:r>
            <a:endParaRPr lang="en-GB" dirty="0" smtClean="0"/>
          </a:p>
          <a:p>
            <a:r>
              <a:rPr lang="en-GB" dirty="0" smtClean="0"/>
              <a:t>Add new processes</a:t>
            </a:r>
          </a:p>
          <a:p>
            <a:pPr lvl="1"/>
            <a:r>
              <a:rPr lang="en-GB" dirty="0" smtClean="0"/>
              <a:t>Radiative properties of prognostic aerosols</a:t>
            </a:r>
          </a:p>
          <a:p>
            <a:pPr lvl="1"/>
            <a:r>
              <a:rPr lang="en-GB" dirty="0" smtClean="0"/>
              <a:t>Three dimensional radiative transfer in presence of clouds</a:t>
            </a:r>
          </a:p>
          <a:p>
            <a:pPr lvl="1"/>
            <a:r>
              <a:rPr lang="en-GB" dirty="0" smtClean="0"/>
              <a:t>Non-local-thermodynamic equilibrium for high-top </a:t>
            </a:r>
            <a:r>
              <a:rPr lang="en-GB" dirty="0" smtClean="0"/>
              <a:t>models</a:t>
            </a:r>
          </a:p>
          <a:p>
            <a:pPr lvl="1"/>
            <a:r>
              <a:rPr lang="en-GB" dirty="0" smtClean="0"/>
              <a:t>Cloud inhomogeneity information from cloud scheme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Outline</a:t>
            </a:r>
          </a:p>
        </p:txBody>
      </p:sp>
      <p:sp>
        <p:nvSpPr>
          <p:cNvPr id="211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477000" cy="4525963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solidFill>
                  <a:schemeClr val="bg1">
                    <a:lumMod val="65000"/>
                  </a:schemeClr>
                </a:solidFill>
              </a:rPr>
              <a:t>Lectures 1 &amp; 2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GB" altLang="en-US" dirty="0" smtClean="0">
                <a:solidFill>
                  <a:schemeClr val="bg1">
                    <a:lumMod val="65000"/>
                  </a:schemeClr>
                </a:solidFill>
              </a:rPr>
              <a:t>Global context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GB" altLang="en-US" dirty="0" smtClean="0">
                <a:solidFill>
                  <a:schemeClr val="bg1">
                    <a:lumMod val="65000"/>
                  </a:schemeClr>
                </a:solidFill>
              </a:rPr>
              <a:t>From Maxwell to the two-stream equations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GB" altLang="en-US" dirty="0" smtClean="0">
                <a:solidFill>
                  <a:schemeClr val="bg1">
                    <a:lumMod val="65000"/>
                  </a:schemeClr>
                </a:solidFill>
              </a:rPr>
              <a:t>Gaseous absorption and emission</a:t>
            </a:r>
          </a:p>
          <a:p>
            <a:pPr eaLnBrk="1" hangingPunct="1"/>
            <a:r>
              <a:rPr lang="en-GB" altLang="en-US" dirty="0" smtClean="0">
                <a:solidFill>
                  <a:schemeClr val="bg1">
                    <a:lumMod val="65000"/>
                  </a:schemeClr>
                </a:solidFill>
              </a:rPr>
              <a:t>Lecture 3 (</a:t>
            </a:r>
            <a:r>
              <a:rPr lang="en-GB" altLang="en-US" dirty="0" err="1" smtClean="0">
                <a:solidFill>
                  <a:schemeClr val="bg1">
                    <a:lumMod val="65000"/>
                  </a:schemeClr>
                </a:solidFill>
              </a:rPr>
              <a:t>Alessio</a:t>
            </a:r>
            <a:r>
              <a:rPr lang="en-GB" alt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altLang="en-US" dirty="0" err="1" smtClean="0">
                <a:solidFill>
                  <a:schemeClr val="bg1">
                    <a:lumMod val="65000"/>
                  </a:schemeClr>
                </a:solidFill>
              </a:rPr>
              <a:t>Bozzo</a:t>
            </a:r>
            <a:r>
              <a:rPr lang="en-GB" altLang="en-US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lvl="1" eaLnBrk="1" hangingPunct="1"/>
            <a:r>
              <a:rPr lang="en-GB" altLang="en-US" dirty="0" smtClean="0">
                <a:solidFill>
                  <a:schemeClr val="bg1">
                    <a:lumMod val="65000"/>
                  </a:schemeClr>
                </a:solidFill>
              </a:rPr>
              <a:t>The ECMWF radiation scheme</a:t>
            </a:r>
          </a:p>
          <a:p>
            <a:pPr eaLnBrk="1" hangingPunct="1"/>
            <a:r>
              <a:rPr lang="en-GB" altLang="en-US" dirty="0" smtClean="0"/>
              <a:t>Lecture 4</a:t>
            </a:r>
          </a:p>
          <a:p>
            <a:pPr marL="914400" lvl="1" indent="-457200" eaLnBrk="1" hangingPunct="1">
              <a:buFont typeface="+mj-lt"/>
              <a:buAutoNum type="arabicPeriod" startAt="4"/>
            </a:pPr>
            <a:r>
              <a:rPr lang="en-GB" altLang="en-US" dirty="0" smtClean="0"/>
              <a:t>Representing </a:t>
            </a:r>
            <a:r>
              <a:rPr lang="en-GB" altLang="en-US" dirty="0" smtClean="0"/>
              <a:t>cloud structure</a:t>
            </a:r>
            <a:endParaRPr lang="en-GB" altLang="en-US" dirty="0" smtClean="0"/>
          </a:p>
          <a:p>
            <a:pPr marL="914400" lvl="1" indent="-457200" eaLnBrk="1" hangingPunct="1">
              <a:buFont typeface="+mj-lt"/>
              <a:buAutoNum type="arabicPeriod" startAt="4"/>
            </a:pPr>
            <a:r>
              <a:rPr lang="en-GB" altLang="en-US" dirty="0" smtClean="0"/>
              <a:t>Some remaining challenges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  <a:p>
            <a:pPr lvl="1" eaLnBrk="1" hangingPunct="1"/>
            <a:endParaRPr lang="en-GB" altLang="en-US" dirty="0" smtClean="0"/>
          </a:p>
        </p:txBody>
      </p:sp>
      <p:pic>
        <p:nvPicPr>
          <p:cNvPr id="211971" name="Picture 10" descr="http://upload.wikimedia.org/wikipedia/commons/thumb/f/fa/Globe.svg/600px-Globe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76200"/>
            <a:ext cx="16383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72" name="Picture 12" descr="http://upload.wikimedia.org/wikipedia/commons/8/87/Water_Molecule_3D_X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5588000"/>
            <a:ext cx="1833563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73" name="Picture 14" descr="http://www.vic-cloud.com/sites/g/files/g718466/f/doodle-525-clou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2251075"/>
            <a:ext cx="16764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74" name="Picture 16" descr="http://www.its.caltech.edu/~atomic/snowcrystals/photos/w031230b0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8725" y="3886200"/>
            <a:ext cx="13589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5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we need bands?</a:t>
            </a:r>
          </a:p>
        </p:txBody>
      </p:sp>
      <p:sp>
        <p:nvSpPr>
          <p:cNvPr id="35942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81000" indent="-381000">
              <a:buFontTx/>
              <a:buAutoNum type="arabicPeriod"/>
            </a:pPr>
            <a:r>
              <a:rPr lang="en-GB" i="1" dirty="0" smtClean="0"/>
              <a:t>Because the Planck function should not vary significantly within a band</a:t>
            </a:r>
            <a:r>
              <a:rPr lang="en-GB" dirty="0" smtClean="0"/>
              <a:t> (Fu &amp; </a:t>
            </a:r>
            <a:r>
              <a:rPr lang="en-GB" dirty="0" err="1" smtClean="0"/>
              <a:t>Liou</a:t>
            </a:r>
            <a:r>
              <a:rPr lang="en-GB" dirty="0" smtClean="0"/>
              <a:t> 1992)</a:t>
            </a:r>
          </a:p>
          <a:p>
            <a:pPr marL="381000" indent="-381000">
              <a:buFontTx/>
              <a:buAutoNum type="arabicPeriod"/>
            </a:pPr>
            <a:r>
              <a:rPr lang="en-GB" i="1" dirty="0" smtClean="0"/>
              <a:t>To minimize number of active gases in each band, due to  expense of treating many gases</a:t>
            </a:r>
            <a:r>
              <a:rPr lang="en-GB" dirty="0" smtClean="0"/>
              <a:t> (</a:t>
            </a:r>
            <a:r>
              <a:rPr lang="en-GB" dirty="0" err="1" smtClean="0"/>
              <a:t>Mlawer</a:t>
            </a:r>
            <a:r>
              <a:rPr lang="en-GB" dirty="0" smtClean="0"/>
              <a:t> et al. 1997)</a:t>
            </a:r>
          </a:p>
          <a:p>
            <a:pPr marL="381000" indent="-381000">
              <a:buFontTx/>
              <a:buAutoNum type="arabicPeriod"/>
            </a:pPr>
            <a:r>
              <a:rPr lang="en-GB" i="1" dirty="0" smtClean="0"/>
              <a:t>Because some techniques assume spectral overlap of different gases is random, not valid over large intervals</a:t>
            </a:r>
            <a:r>
              <a:rPr lang="en-GB" dirty="0" smtClean="0"/>
              <a:t> (Edwards 1996)</a:t>
            </a:r>
          </a:p>
          <a:p>
            <a:pPr marL="381000" indent="-381000">
              <a:buFontTx/>
              <a:buAutoNum type="arabicPeriod"/>
            </a:pPr>
            <a:r>
              <a:rPr lang="en-GB" i="1" dirty="0" smtClean="0"/>
              <a:t>To represent the slow variation of cloud and aerosol absorption and scattering across the spectrum</a:t>
            </a:r>
            <a:r>
              <a:rPr lang="en-GB" dirty="0" smtClean="0"/>
              <a:t> (Ritter &amp; </a:t>
            </a:r>
            <a:r>
              <a:rPr lang="en-GB" dirty="0" err="1" smtClean="0"/>
              <a:t>Geleyn</a:t>
            </a:r>
            <a:r>
              <a:rPr lang="en-GB" dirty="0" smtClean="0"/>
              <a:t> 1992)</a:t>
            </a:r>
          </a:p>
          <a:p>
            <a:pPr marL="381000" indent="-381000">
              <a:buFontTx/>
              <a:buAutoNum type="arabicPeriod"/>
            </a:pPr>
            <a:endParaRPr lang="en-GB" dirty="0" smtClean="0"/>
          </a:p>
          <a:p>
            <a:pPr marL="381000" indent="-381000">
              <a:buFontTx/>
              <a:buAutoNum type="arabicPeriod"/>
            </a:pPr>
            <a:endParaRPr lang="en-GB" dirty="0" smtClean="0"/>
          </a:p>
          <a:p>
            <a:pPr marL="381000" indent="-381000">
              <a:buFontTx/>
              <a:buNone/>
            </a:pPr>
            <a:r>
              <a:rPr lang="en-GB" dirty="0" smtClean="0"/>
              <a:t>	But Modest &amp; Zhang (2002) proposed full-spectrum correlated-k (FSCK) method for combusting gases	</a:t>
            </a:r>
          </a:p>
          <a:p>
            <a:pPr marL="800100" lvl="1" indent="-342900">
              <a:buFont typeface="Comic Sans MS" pitchFamily="66" charset="0"/>
              <a:buChar char="–"/>
            </a:pPr>
            <a:r>
              <a:rPr lang="en-GB" dirty="0" smtClean="0"/>
              <a:t>Their formulation is unnecessarily complex and can be simplified</a:t>
            </a:r>
          </a:p>
          <a:p>
            <a:pPr marL="800100" lvl="1" indent="-342900">
              <a:buFont typeface="Comic Sans MS" pitchFamily="66" charset="0"/>
              <a:buChar char="–"/>
            </a:pPr>
            <a:r>
              <a:rPr lang="en-GB" dirty="0" err="1" smtClean="0"/>
              <a:t>Pawlak</a:t>
            </a:r>
            <a:r>
              <a:rPr lang="en-GB" dirty="0" smtClean="0"/>
              <a:t> et al. (2004) showed that this method works in the shortwave</a:t>
            </a:r>
          </a:p>
          <a:p>
            <a:pPr marL="800100" lvl="1" indent="-342900">
              <a:buFont typeface="Comic Sans MS" pitchFamily="66" charset="0"/>
              <a:buChar char="–"/>
            </a:pPr>
            <a:r>
              <a:rPr lang="en-GB" dirty="0" smtClean="0"/>
              <a:t>More tricky to apply FSCK </a:t>
            </a:r>
            <a:r>
              <a:rPr lang="en-GB" dirty="0" smtClean="0"/>
              <a:t>to </a:t>
            </a:r>
            <a:r>
              <a:rPr lang="en-GB" dirty="0" err="1" smtClean="0"/>
              <a:t>longwave</a:t>
            </a:r>
            <a:r>
              <a:rPr lang="en-GB" dirty="0" smtClean="0"/>
              <a:t> atmospheric radiative transfer, where variations in Planck function and spectral overlap are important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4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60450" name="Picture 4" descr="fsck_demo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8" y="574675"/>
            <a:ext cx="7629525" cy="628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0451" name="Text Box 6"/>
          <p:cNvSpPr txBox="1">
            <a:spLocks noChangeArrowheads="1"/>
          </p:cNvSpPr>
          <p:nvPr/>
        </p:nvSpPr>
        <p:spPr bwMode="auto">
          <a:xfrm rot="-5400000">
            <a:off x="-2324894" y="3821907"/>
            <a:ext cx="54879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0000FF"/>
                </a:solidFill>
                <a:latin typeface="Verdana" pitchFamily="34" charset="0"/>
              </a:rPr>
              <a:t>Water vapour spectrum</a:t>
            </a:r>
            <a:r>
              <a:rPr lang="en-GB" sz="1600" b="1">
                <a:latin typeface="Verdana" pitchFamily="34" charset="0"/>
              </a:rPr>
              <a:t>            </a:t>
            </a:r>
            <a:r>
              <a:rPr lang="en-GB" sz="1600" b="1">
                <a:solidFill>
                  <a:srgbClr val="FF0000"/>
                </a:solidFill>
                <a:latin typeface="Verdana" pitchFamily="34" charset="0"/>
              </a:rPr>
              <a:t>Planck function</a:t>
            </a:r>
          </a:p>
        </p:txBody>
      </p:sp>
      <p:sp>
        <p:nvSpPr>
          <p:cNvPr id="3604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4950" y="0"/>
            <a:ext cx="8686800" cy="765175"/>
          </a:xfrm>
          <a:noFill/>
        </p:spPr>
        <p:txBody>
          <a:bodyPr/>
          <a:lstStyle/>
          <a:p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Full-spectrum correlated-k (FSCK)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4950" y="0"/>
            <a:ext cx="8686800" cy="765175"/>
          </a:xfrm>
          <a:noFill/>
        </p:spPr>
        <p:txBody>
          <a:bodyPr/>
          <a:lstStyle/>
          <a:p>
            <a:r>
              <a:rPr lang="en-GB" sz="3600" smtClean="0">
                <a:effectLst/>
              </a:rPr>
              <a:t>Full-spectrum correlated-k (FSCK) method</a:t>
            </a:r>
          </a:p>
        </p:txBody>
      </p:sp>
      <p:pic>
        <p:nvPicPr>
          <p:cNvPr id="361474" name="Picture 6" descr="fsck_demo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919163"/>
            <a:ext cx="7499350" cy="589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1475" name="Text Box 7"/>
          <p:cNvSpPr txBox="1">
            <a:spLocks noChangeArrowheads="1"/>
          </p:cNvSpPr>
          <p:nvPr/>
        </p:nvSpPr>
        <p:spPr bwMode="auto">
          <a:xfrm rot="-5400000">
            <a:off x="-2324894" y="3821907"/>
            <a:ext cx="54879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0000FF"/>
                </a:solidFill>
                <a:latin typeface="Verdana" pitchFamily="34" charset="0"/>
              </a:rPr>
              <a:t>Water vapour spectrum</a:t>
            </a:r>
            <a:r>
              <a:rPr lang="en-GB" sz="1600" b="1">
                <a:latin typeface="Verdana" pitchFamily="34" charset="0"/>
              </a:rPr>
              <a:t>            </a:t>
            </a:r>
            <a:r>
              <a:rPr lang="en-GB" sz="1600" b="1">
                <a:solidFill>
                  <a:srgbClr val="FF0000"/>
                </a:solidFill>
                <a:latin typeface="Verdana" pitchFamily="34" charset="0"/>
              </a:rPr>
              <a:t>Planck function</a:t>
            </a:r>
          </a:p>
        </p:txBody>
      </p:sp>
      <p:sp>
        <p:nvSpPr>
          <p:cNvPr id="3614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95513" y="4005263"/>
            <a:ext cx="3168650" cy="863600"/>
          </a:xfr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GB" smtClean="0"/>
              <a:t>Reorder the </a:t>
            </a:r>
            <a:r>
              <a:rPr lang="en-GB" i="1" smtClean="0"/>
              <a:t>entire</a:t>
            </a:r>
            <a:r>
              <a:rPr lang="en-GB" smtClean="0"/>
              <a:t> longwave spectrum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4950" y="0"/>
            <a:ext cx="8686800" cy="765175"/>
          </a:xfrm>
          <a:noFill/>
        </p:spPr>
        <p:txBody>
          <a:bodyPr/>
          <a:lstStyle/>
          <a:p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Full-spectrum correlated-k (FSCK) method</a:t>
            </a:r>
          </a:p>
        </p:txBody>
      </p:sp>
      <p:pic>
        <p:nvPicPr>
          <p:cNvPr id="362498" name="Picture 5" descr="fsck_demo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919163"/>
            <a:ext cx="7499350" cy="589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2499" name="Text Box 6"/>
          <p:cNvSpPr txBox="1">
            <a:spLocks noChangeArrowheads="1"/>
          </p:cNvSpPr>
          <p:nvPr/>
        </p:nvSpPr>
        <p:spPr bwMode="auto">
          <a:xfrm rot="-5400000">
            <a:off x="-2324894" y="3821907"/>
            <a:ext cx="54879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0000FF"/>
                </a:solidFill>
                <a:latin typeface="Verdana" pitchFamily="34" charset="0"/>
              </a:rPr>
              <a:t>Water vapour spectrum</a:t>
            </a:r>
            <a:r>
              <a:rPr lang="en-GB" sz="1600" b="1">
                <a:latin typeface="Verdana" pitchFamily="34" charset="0"/>
              </a:rPr>
              <a:t>            </a:t>
            </a:r>
            <a:r>
              <a:rPr lang="en-GB" sz="1600" b="1">
                <a:solidFill>
                  <a:srgbClr val="FF0000"/>
                </a:solidFill>
                <a:latin typeface="Verdana" pitchFamily="34" charset="0"/>
              </a:rPr>
              <a:t>Planck function</a:t>
            </a:r>
          </a:p>
        </p:txBody>
      </p:sp>
      <p:sp>
        <p:nvSpPr>
          <p:cNvPr id="3625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24075" y="692150"/>
            <a:ext cx="5472113" cy="1439863"/>
          </a:xfr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GB" sz="1800" smtClean="0"/>
              <a:t>Discretize such that heating rate error in each interval is less than some tolerance</a:t>
            </a:r>
          </a:p>
          <a:p>
            <a:r>
              <a:rPr lang="en-GB" sz="1800" smtClean="0"/>
              <a:t>Integrate Planck function across interval</a:t>
            </a:r>
          </a:p>
          <a:p>
            <a:r>
              <a:rPr lang="en-GB" sz="1800" i="1" smtClean="0"/>
              <a:t>Only 10-20 intervals required for H</a:t>
            </a:r>
            <a:r>
              <a:rPr lang="en-GB" sz="1800" i="1" baseline="-25000" smtClean="0"/>
              <a:t>2</a:t>
            </a:r>
            <a:r>
              <a:rPr lang="en-GB" sz="1800" i="1" smtClean="0"/>
              <a:t>O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784350" y="4656138"/>
            <a:ext cx="2922588" cy="1236662"/>
            <a:chOff x="1124" y="2933"/>
            <a:chExt cx="1841" cy="779"/>
          </a:xfrm>
        </p:grpSpPr>
        <p:sp>
          <p:nvSpPr>
            <p:cNvPr id="362502" name="Line 7"/>
            <p:cNvSpPr>
              <a:spLocks noChangeShapeType="1"/>
            </p:cNvSpPr>
            <p:nvPr/>
          </p:nvSpPr>
          <p:spPr bwMode="auto">
            <a:xfrm>
              <a:off x="2405" y="3541"/>
              <a:ext cx="0" cy="17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503" name="Text Box 8"/>
            <p:cNvSpPr txBox="1">
              <a:spLocks noChangeArrowheads="1"/>
            </p:cNvSpPr>
            <p:nvPr/>
          </p:nvSpPr>
          <p:spPr bwMode="auto">
            <a:xfrm>
              <a:off x="1124" y="2933"/>
              <a:ext cx="1841" cy="5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>
                  <a:solidFill>
                    <a:srgbClr val="0000FF"/>
                  </a:solidFill>
                  <a:latin typeface="Comic Sans MS" pitchFamily="66" charset="0"/>
                </a:rPr>
                <a:t>Optimum representative absorptions to be   chosen later…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1" name="Picture 18" descr="efficiency_tradeoff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286000"/>
            <a:ext cx="4500562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3522" name="Picture 17" descr="h2o_convergenc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" y="2286000"/>
            <a:ext cx="4356100" cy="356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3523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Atmospheres containing one gas</a:t>
            </a:r>
          </a:p>
        </p:txBody>
      </p:sp>
      <p:sp>
        <p:nvSpPr>
          <p:cNvPr id="3635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7650" y="-407988"/>
            <a:ext cx="8647113" cy="407988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63525" name="Text Box 9"/>
          <p:cNvSpPr txBox="1">
            <a:spLocks noChangeArrowheads="1"/>
          </p:cNvSpPr>
          <p:nvPr/>
        </p:nvSpPr>
        <p:spPr bwMode="auto">
          <a:xfrm>
            <a:off x="503238" y="3462338"/>
            <a:ext cx="2555875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Mid-latitude summer standard atmosphere, water vapour only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39750" y="908050"/>
            <a:ext cx="8137525" cy="3457575"/>
            <a:chOff x="340" y="572"/>
            <a:chExt cx="5126" cy="2178"/>
          </a:xfrm>
        </p:grpSpPr>
        <p:sp>
          <p:nvSpPr>
            <p:cNvPr id="363535" name="Text Box 6"/>
            <p:cNvSpPr txBox="1">
              <a:spLocks noChangeArrowheads="1"/>
            </p:cNvSpPr>
            <p:nvPr/>
          </p:nvSpPr>
          <p:spPr bwMode="auto">
            <a:xfrm>
              <a:off x="340" y="572"/>
              <a:ext cx="5126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71463" indent="-271463">
                <a:buFontTx/>
                <a:buChar char="•"/>
              </a:pPr>
              <a:r>
                <a:rPr lang="en-GB" sz="2000">
                  <a:solidFill>
                    <a:srgbClr val="A50021"/>
                  </a:solidFill>
                  <a:latin typeface="Verdana" pitchFamily="34" charset="0"/>
                </a:rPr>
                <a:t>Heating-rate error converges rapidly (~2</a:t>
              </a:r>
              <a:r>
                <a:rPr lang="en-GB" sz="2000" baseline="30000">
                  <a:solidFill>
                    <a:srgbClr val="A50021"/>
                  </a:solidFill>
                  <a:latin typeface="Verdana" pitchFamily="34" charset="0"/>
                </a:rPr>
                <a:t>nd</a:t>
              </a:r>
              <a:r>
                <a:rPr lang="en-GB" sz="2000">
                  <a:solidFill>
                    <a:srgbClr val="A50021"/>
                  </a:solidFill>
                  <a:latin typeface="Verdana" pitchFamily="34" charset="0"/>
                </a:rPr>
                <a:t> order) with number of points in integration</a:t>
              </a:r>
            </a:p>
          </p:txBody>
        </p:sp>
        <p:sp>
          <p:nvSpPr>
            <p:cNvPr id="363536" name="Line 10"/>
            <p:cNvSpPr>
              <a:spLocks noChangeShapeType="1"/>
            </p:cNvSpPr>
            <p:nvPr/>
          </p:nvSpPr>
          <p:spPr bwMode="auto">
            <a:xfrm flipH="1" flipV="1">
              <a:off x="3515" y="1797"/>
              <a:ext cx="817" cy="953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round/>
              <a:headEnd type="triangle" w="lg" len="lg"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39750" y="1557338"/>
            <a:ext cx="8280400" cy="3240087"/>
            <a:chOff x="340" y="981"/>
            <a:chExt cx="5216" cy="2041"/>
          </a:xfrm>
        </p:grpSpPr>
        <p:sp>
          <p:nvSpPr>
            <p:cNvPr id="363533" name="Text Box 7"/>
            <p:cNvSpPr txBox="1">
              <a:spLocks noChangeArrowheads="1"/>
            </p:cNvSpPr>
            <p:nvPr/>
          </p:nvSpPr>
          <p:spPr bwMode="auto">
            <a:xfrm>
              <a:off x="340" y="981"/>
              <a:ext cx="5126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71463" indent="-271463">
                <a:buFontTx/>
                <a:buChar char="•"/>
              </a:pPr>
              <a:r>
                <a:rPr lang="en-GB" sz="2000">
                  <a:solidFill>
                    <a:srgbClr val="0000CC"/>
                  </a:solidFill>
                  <a:latin typeface="Verdana" pitchFamily="34" charset="0"/>
                </a:rPr>
                <a:t>Flattens off because of imperfect spectral correlation at different heights due to pressure broadening</a:t>
              </a:r>
            </a:p>
          </p:txBody>
        </p:sp>
        <p:sp>
          <p:nvSpPr>
            <p:cNvPr id="363534" name="Line 11"/>
            <p:cNvSpPr>
              <a:spLocks noChangeShapeType="1"/>
            </p:cNvSpPr>
            <p:nvPr/>
          </p:nvSpPr>
          <p:spPr bwMode="auto">
            <a:xfrm>
              <a:off x="4513" y="3022"/>
              <a:ext cx="1043" cy="0"/>
            </a:xfrm>
            <a:prstGeom prst="line">
              <a:avLst/>
            </a:prstGeom>
            <a:noFill/>
            <a:ln w="25400">
              <a:solidFill>
                <a:srgbClr val="0000CC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39750" y="4459288"/>
            <a:ext cx="8137525" cy="2138362"/>
            <a:chOff x="340" y="2809"/>
            <a:chExt cx="5126" cy="1347"/>
          </a:xfrm>
        </p:grpSpPr>
        <p:sp>
          <p:nvSpPr>
            <p:cNvPr id="363529" name="Text Box 8"/>
            <p:cNvSpPr txBox="1">
              <a:spLocks noChangeArrowheads="1"/>
            </p:cNvSpPr>
            <p:nvPr/>
          </p:nvSpPr>
          <p:spPr bwMode="auto">
            <a:xfrm>
              <a:off x="340" y="3714"/>
              <a:ext cx="5126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71463" indent="-271463">
                <a:buFontTx/>
                <a:buChar char="•"/>
              </a:pPr>
              <a:r>
                <a:rPr lang="en-GB" sz="2000">
                  <a:solidFill>
                    <a:srgbClr val="008000"/>
                  </a:solidFill>
                  <a:latin typeface="Verdana" pitchFamily="34" charset="0"/>
                </a:rPr>
                <a:t>Select discretizations of the spectrum of each gas with similar error: 0.035 K d</a:t>
              </a:r>
              <a:r>
                <a:rPr lang="en-GB" sz="2000" baseline="30000">
                  <a:solidFill>
                    <a:srgbClr val="008000"/>
                  </a:solidFill>
                  <a:latin typeface="Verdana" pitchFamily="34" charset="0"/>
                </a:rPr>
                <a:t>-1</a:t>
              </a:r>
              <a:r>
                <a:rPr lang="en-GB" sz="2000">
                  <a:solidFill>
                    <a:srgbClr val="008000"/>
                  </a:solidFill>
                  <a:latin typeface="Verdana" pitchFamily="34" charset="0"/>
                </a:rPr>
                <a:t> </a:t>
              </a:r>
              <a:r>
                <a:rPr lang="en-GB" sz="2000">
                  <a:solidFill>
                    <a:srgbClr val="008000"/>
                  </a:solidFill>
                  <a:latin typeface="Verdana" pitchFamily="34" charset="0"/>
                  <a:sym typeface="Symbol" pitchFamily="18" charset="2"/>
                </a:rPr>
                <a:t></a:t>
              </a:r>
              <a:r>
                <a:rPr lang="en-GB" sz="2000">
                  <a:solidFill>
                    <a:srgbClr val="008000"/>
                  </a:solidFill>
                  <a:latin typeface="Verdana" pitchFamily="34" charset="0"/>
                </a:rPr>
                <a:t> </a:t>
              </a:r>
              <a:r>
                <a:rPr lang="en-GB" sz="2000" i="1">
                  <a:solidFill>
                    <a:srgbClr val="008000"/>
                  </a:solidFill>
                  <a:latin typeface="Verdana" pitchFamily="34" charset="0"/>
                </a:rPr>
                <a:t>n</a:t>
              </a:r>
              <a:r>
                <a:rPr lang="en-GB" sz="2000" baseline="-25000">
                  <a:solidFill>
                    <a:srgbClr val="008000"/>
                  </a:solidFill>
                  <a:latin typeface="Verdana" pitchFamily="34" charset="0"/>
                </a:rPr>
                <a:t>H2O</a:t>
              </a:r>
              <a:r>
                <a:rPr lang="en-GB" sz="2000">
                  <a:solidFill>
                    <a:srgbClr val="008000"/>
                  </a:solidFill>
                  <a:latin typeface="Verdana" pitchFamily="34" charset="0"/>
                </a:rPr>
                <a:t>=13, </a:t>
              </a:r>
              <a:r>
                <a:rPr lang="en-GB" sz="2000" i="1">
                  <a:solidFill>
                    <a:srgbClr val="008000"/>
                  </a:solidFill>
                  <a:latin typeface="Verdana" pitchFamily="34" charset="0"/>
                </a:rPr>
                <a:t>n</a:t>
              </a:r>
              <a:r>
                <a:rPr lang="en-GB" sz="2000" baseline="-25000">
                  <a:solidFill>
                    <a:srgbClr val="008000"/>
                  </a:solidFill>
                  <a:latin typeface="Verdana" pitchFamily="34" charset="0"/>
                </a:rPr>
                <a:t>CO2</a:t>
              </a:r>
              <a:r>
                <a:rPr lang="en-GB" sz="2000">
                  <a:solidFill>
                    <a:srgbClr val="008000"/>
                  </a:solidFill>
                  <a:latin typeface="Verdana" pitchFamily="34" charset="0"/>
                </a:rPr>
                <a:t>=15, </a:t>
              </a:r>
              <a:r>
                <a:rPr lang="en-GB" sz="2000" i="1">
                  <a:solidFill>
                    <a:srgbClr val="008000"/>
                  </a:solidFill>
                  <a:latin typeface="Verdana" pitchFamily="34" charset="0"/>
                </a:rPr>
                <a:t>n</a:t>
              </a:r>
              <a:r>
                <a:rPr lang="en-GB" sz="2000" baseline="-25000">
                  <a:solidFill>
                    <a:srgbClr val="008000"/>
                  </a:solidFill>
                  <a:latin typeface="Verdana" pitchFamily="34" charset="0"/>
                </a:rPr>
                <a:t>O3</a:t>
              </a:r>
              <a:r>
                <a:rPr lang="en-GB" sz="2000">
                  <a:solidFill>
                    <a:srgbClr val="008000"/>
                  </a:solidFill>
                  <a:latin typeface="Verdana" pitchFamily="34" charset="0"/>
                </a:rPr>
                <a:t>=6</a:t>
              </a:r>
            </a:p>
          </p:txBody>
        </p:sp>
        <p:sp>
          <p:nvSpPr>
            <p:cNvPr id="363530" name="Oval 12"/>
            <p:cNvSpPr>
              <a:spLocks noChangeArrowheads="1"/>
            </p:cNvSpPr>
            <p:nvPr/>
          </p:nvSpPr>
          <p:spPr bwMode="auto">
            <a:xfrm>
              <a:off x="4004" y="2835"/>
              <a:ext cx="136" cy="136"/>
            </a:xfrm>
            <a:prstGeom prst="ellipse">
              <a:avLst/>
            </a:prstGeom>
            <a:noFill/>
            <a:ln w="25400" algn="ctr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Verdana" pitchFamily="34" charset="0"/>
              </a:endParaRPr>
            </a:p>
          </p:txBody>
        </p:sp>
        <p:sp>
          <p:nvSpPr>
            <p:cNvPr id="363531" name="Oval 13"/>
            <p:cNvSpPr>
              <a:spLocks noChangeArrowheads="1"/>
            </p:cNvSpPr>
            <p:nvPr/>
          </p:nvSpPr>
          <p:spPr bwMode="auto">
            <a:xfrm>
              <a:off x="4538" y="2841"/>
              <a:ext cx="136" cy="136"/>
            </a:xfrm>
            <a:prstGeom prst="ellipse">
              <a:avLst/>
            </a:prstGeom>
            <a:noFill/>
            <a:ln w="25400" algn="ctr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Verdana" pitchFamily="34" charset="0"/>
              </a:endParaRPr>
            </a:p>
          </p:txBody>
        </p:sp>
        <p:sp>
          <p:nvSpPr>
            <p:cNvPr id="363532" name="Oval 14"/>
            <p:cNvSpPr>
              <a:spLocks noChangeArrowheads="1"/>
            </p:cNvSpPr>
            <p:nvPr/>
          </p:nvSpPr>
          <p:spPr bwMode="auto">
            <a:xfrm>
              <a:off x="4730" y="2809"/>
              <a:ext cx="136" cy="136"/>
            </a:xfrm>
            <a:prstGeom prst="ellipse">
              <a:avLst/>
            </a:prstGeom>
            <a:noFill/>
            <a:ln w="25400" algn="ctr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5" name="Picture 6" descr="g_spectrum_int4h2o_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39888"/>
            <a:ext cx="9144000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4546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we treat overlapping gases?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7650" y="1004888"/>
            <a:ext cx="8647113" cy="1347787"/>
          </a:xfrm>
        </p:spPr>
        <p:txBody>
          <a:bodyPr/>
          <a:lstStyle/>
          <a:p>
            <a:r>
              <a:rPr lang="en-GB" smtClean="0"/>
              <a:t>Gases with important contribution over a substantial part of the spectrum are </a:t>
            </a:r>
            <a:r>
              <a:rPr lang="en-GB" smtClean="0">
                <a:solidFill>
                  <a:srgbClr val="0000FF"/>
                </a:solidFill>
              </a:rPr>
              <a:t>water vapour</a:t>
            </a:r>
            <a:r>
              <a:rPr lang="en-GB" smtClean="0"/>
              <a:t>, </a:t>
            </a:r>
            <a:r>
              <a:rPr lang="en-GB" smtClean="0">
                <a:solidFill>
                  <a:srgbClr val="FF0000"/>
                </a:solidFill>
              </a:rPr>
              <a:t>carbon dioxide</a:t>
            </a:r>
            <a:r>
              <a:rPr lang="en-GB" smtClean="0"/>
              <a:t> and </a:t>
            </a:r>
            <a:r>
              <a:rPr lang="en-GB" smtClean="0">
                <a:solidFill>
                  <a:srgbClr val="00FF00"/>
                </a:solidFill>
              </a:rPr>
              <a:t>ozone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69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algn="l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Overlap of two gases…</a:t>
            </a:r>
          </a:p>
        </p:txBody>
      </p:sp>
      <p:sp>
        <p:nvSpPr>
          <p:cNvPr id="3655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08625" y="685800"/>
            <a:ext cx="2990850" cy="839788"/>
          </a:xfrm>
        </p:spPr>
        <p:txBody>
          <a:bodyPr/>
          <a:lstStyle/>
          <a:p>
            <a:r>
              <a:rPr lang="en-GB" dirty="0" smtClean="0">
                <a:solidFill>
                  <a:srgbClr val="008000"/>
                </a:solidFill>
              </a:rPr>
              <a:t>Inefficient method:</a:t>
            </a:r>
            <a:r>
              <a:rPr lang="en-GB" i="1" dirty="0" smtClean="0">
                <a:solidFill>
                  <a:srgbClr val="008000"/>
                </a:solidFill>
              </a:rPr>
              <a:t> n</a:t>
            </a:r>
            <a:r>
              <a:rPr lang="en-GB" baseline="-25000" dirty="0" smtClean="0">
                <a:solidFill>
                  <a:srgbClr val="008000"/>
                </a:solidFill>
              </a:rPr>
              <a:t>H2O</a:t>
            </a:r>
            <a:r>
              <a:rPr lang="en-GB" dirty="0" smtClean="0">
                <a:solidFill>
                  <a:srgbClr val="008000"/>
                </a:solidFill>
                <a:sym typeface="Symbol" pitchFamily="18" charset="2"/>
              </a:rPr>
              <a:t></a:t>
            </a:r>
            <a:r>
              <a:rPr lang="en-GB" i="1" dirty="0" smtClean="0">
                <a:solidFill>
                  <a:srgbClr val="008000"/>
                </a:solidFill>
              </a:rPr>
              <a:t>n</a:t>
            </a:r>
            <a:r>
              <a:rPr lang="en-GB" baseline="-25000" dirty="0" smtClean="0">
                <a:solidFill>
                  <a:srgbClr val="008000"/>
                </a:solidFill>
              </a:rPr>
              <a:t>CO2</a:t>
            </a:r>
            <a:r>
              <a:rPr lang="en-GB" dirty="0" smtClean="0">
                <a:solidFill>
                  <a:srgbClr val="008000"/>
                </a:solidFill>
              </a:rPr>
              <a:t>=195</a:t>
            </a:r>
          </a:p>
        </p:txBody>
      </p:sp>
      <p:pic>
        <p:nvPicPr>
          <p:cNvPr id="36557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85838"/>
            <a:ext cx="5295900" cy="5175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5530850" y="1452563"/>
            <a:ext cx="35052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2000">
                <a:latin typeface="Verdana" pitchFamily="34" charset="0"/>
              </a:rPr>
              <a:t>Efficient method: often one gas dominates:</a:t>
            </a:r>
            <a:r>
              <a:rPr lang="en-GB" sz="2000" i="1">
                <a:latin typeface="Verdana" pitchFamily="34" charset="0"/>
              </a:rPr>
              <a:t> n</a:t>
            </a:r>
            <a:r>
              <a:rPr lang="en-GB" sz="2000" baseline="-25000">
                <a:latin typeface="Verdana" pitchFamily="34" charset="0"/>
              </a:rPr>
              <a:t>H2O</a:t>
            </a:r>
            <a:r>
              <a:rPr lang="en-GB" sz="2000">
                <a:latin typeface="Verdana" pitchFamily="34" charset="0"/>
                <a:sym typeface="Symbol" pitchFamily="18" charset="2"/>
              </a:rPr>
              <a:t>+</a:t>
            </a:r>
            <a:r>
              <a:rPr lang="en-GB" sz="2000" i="1">
                <a:latin typeface="Verdana" pitchFamily="34" charset="0"/>
              </a:rPr>
              <a:t>n</a:t>
            </a:r>
            <a:r>
              <a:rPr lang="en-GB" sz="2000" baseline="-25000">
                <a:latin typeface="Verdana" pitchFamily="34" charset="0"/>
              </a:rPr>
              <a:t>CO2</a:t>
            </a:r>
            <a:r>
              <a:rPr lang="en-GB" sz="2000">
                <a:latin typeface="Verdana" pitchFamily="34" charset="0"/>
              </a:rPr>
              <a:t>–1=27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971550" y="1133475"/>
            <a:ext cx="4392613" cy="4383088"/>
            <a:chOff x="612" y="714"/>
            <a:chExt cx="2767" cy="2761"/>
          </a:xfrm>
        </p:grpSpPr>
        <p:sp>
          <p:nvSpPr>
            <p:cNvPr id="365580" name="Line 12"/>
            <p:cNvSpPr>
              <a:spLocks noChangeShapeType="1"/>
            </p:cNvSpPr>
            <p:nvPr/>
          </p:nvSpPr>
          <p:spPr bwMode="auto">
            <a:xfrm>
              <a:off x="1428" y="720"/>
              <a:ext cx="0" cy="275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581" name="Line 13"/>
            <p:cNvSpPr>
              <a:spLocks noChangeShapeType="1"/>
            </p:cNvSpPr>
            <p:nvPr/>
          </p:nvSpPr>
          <p:spPr bwMode="auto">
            <a:xfrm>
              <a:off x="1722" y="720"/>
              <a:ext cx="0" cy="275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582" name="Line 14"/>
            <p:cNvSpPr>
              <a:spLocks noChangeShapeType="1"/>
            </p:cNvSpPr>
            <p:nvPr/>
          </p:nvSpPr>
          <p:spPr bwMode="auto">
            <a:xfrm>
              <a:off x="1879" y="720"/>
              <a:ext cx="0" cy="275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583" name="Line 15"/>
            <p:cNvSpPr>
              <a:spLocks noChangeShapeType="1"/>
            </p:cNvSpPr>
            <p:nvPr/>
          </p:nvSpPr>
          <p:spPr bwMode="auto">
            <a:xfrm>
              <a:off x="2082" y="720"/>
              <a:ext cx="0" cy="275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584" name="Line 16"/>
            <p:cNvSpPr>
              <a:spLocks noChangeShapeType="1"/>
            </p:cNvSpPr>
            <p:nvPr/>
          </p:nvSpPr>
          <p:spPr bwMode="auto">
            <a:xfrm>
              <a:off x="2330" y="720"/>
              <a:ext cx="0" cy="275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585" name="Line 17"/>
            <p:cNvSpPr>
              <a:spLocks noChangeShapeType="1"/>
            </p:cNvSpPr>
            <p:nvPr/>
          </p:nvSpPr>
          <p:spPr bwMode="auto">
            <a:xfrm>
              <a:off x="2605" y="720"/>
              <a:ext cx="0" cy="275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586" name="Line 18"/>
            <p:cNvSpPr>
              <a:spLocks noChangeShapeType="1"/>
            </p:cNvSpPr>
            <p:nvPr/>
          </p:nvSpPr>
          <p:spPr bwMode="auto">
            <a:xfrm>
              <a:off x="2950" y="720"/>
              <a:ext cx="0" cy="275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587" name="Line 19"/>
            <p:cNvSpPr>
              <a:spLocks noChangeShapeType="1"/>
            </p:cNvSpPr>
            <p:nvPr/>
          </p:nvSpPr>
          <p:spPr bwMode="auto">
            <a:xfrm>
              <a:off x="3174" y="720"/>
              <a:ext cx="0" cy="275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588" name="Line 20"/>
            <p:cNvSpPr>
              <a:spLocks noChangeShapeType="1"/>
            </p:cNvSpPr>
            <p:nvPr/>
          </p:nvSpPr>
          <p:spPr bwMode="auto">
            <a:xfrm>
              <a:off x="3316" y="720"/>
              <a:ext cx="0" cy="275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589" name="Line 21"/>
            <p:cNvSpPr>
              <a:spLocks noChangeShapeType="1"/>
            </p:cNvSpPr>
            <p:nvPr/>
          </p:nvSpPr>
          <p:spPr bwMode="auto">
            <a:xfrm>
              <a:off x="3373" y="720"/>
              <a:ext cx="0" cy="275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590" name="Line 22"/>
            <p:cNvSpPr>
              <a:spLocks noChangeShapeType="1"/>
            </p:cNvSpPr>
            <p:nvPr/>
          </p:nvSpPr>
          <p:spPr bwMode="auto">
            <a:xfrm flipH="1">
              <a:off x="612" y="1301"/>
              <a:ext cx="2767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591" name="Line 23"/>
            <p:cNvSpPr>
              <a:spLocks noChangeShapeType="1"/>
            </p:cNvSpPr>
            <p:nvPr/>
          </p:nvSpPr>
          <p:spPr bwMode="auto">
            <a:xfrm flipH="1">
              <a:off x="612" y="1062"/>
              <a:ext cx="2767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592" name="Line 24"/>
            <p:cNvSpPr>
              <a:spLocks noChangeShapeType="1"/>
            </p:cNvSpPr>
            <p:nvPr/>
          </p:nvSpPr>
          <p:spPr bwMode="auto">
            <a:xfrm flipH="1">
              <a:off x="612" y="1014"/>
              <a:ext cx="2767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593" name="Line 25"/>
            <p:cNvSpPr>
              <a:spLocks noChangeShapeType="1"/>
            </p:cNvSpPr>
            <p:nvPr/>
          </p:nvSpPr>
          <p:spPr bwMode="auto">
            <a:xfrm flipH="1">
              <a:off x="612" y="938"/>
              <a:ext cx="2767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594" name="Line 26"/>
            <p:cNvSpPr>
              <a:spLocks noChangeShapeType="1"/>
            </p:cNvSpPr>
            <p:nvPr/>
          </p:nvSpPr>
          <p:spPr bwMode="auto">
            <a:xfrm flipH="1">
              <a:off x="612" y="878"/>
              <a:ext cx="2767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595" name="Line 27"/>
            <p:cNvSpPr>
              <a:spLocks noChangeShapeType="1"/>
            </p:cNvSpPr>
            <p:nvPr/>
          </p:nvSpPr>
          <p:spPr bwMode="auto">
            <a:xfrm flipH="1">
              <a:off x="612" y="799"/>
              <a:ext cx="2767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596" name="Line 28"/>
            <p:cNvSpPr>
              <a:spLocks noChangeShapeType="1"/>
            </p:cNvSpPr>
            <p:nvPr/>
          </p:nvSpPr>
          <p:spPr bwMode="auto">
            <a:xfrm flipH="1">
              <a:off x="612" y="733"/>
              <a:ext cx="2767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597" name="Line 29"/>
            <p:cNvSpPr>
              <a:spLocks noChangeShapeType="1"/>
            </p:cNvSpPr>
            <p:nvPr/>
          </p:nvSpPr>
          <p:spPr bwMode="auto">
            <a:xfrm flipH="1">
              <a:off x="612" y="714"/>
              <a:ext cx="2767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39"/>
          <p:cNvGrpSpPr>
            <a:grpSpLocks noChangeAspect="1"/>
          </p:cNvGrpSpPr>
          <p:nvPr/>
        </p:nvGrpSpPr>
        <p:grpSpPr bwMode="auto">
          <a:xfrm>
            <a:off x="3505200" y="3505201"/>
            <a:ext cx="5527675" cy="3281363"/>
            <a:chOff x="2225" y="2208"/>
            <a:chExt cx="3482" cy="2067"/>
          </a:xfrm>
        </p:grpSpPr>
        <p:sp>
          <p:nvSpPr>
            <p:cNvPr id="365578" name="Text Box 7"/>
            <p:cNvSpPr txBox="1">
              <a:spLocks noChangeArrowheads="1"/>
            </p:cNvSpPr>
            <p:nvPr/>
          </p:nvSpPr>
          <p:spPr bwMode="auto">
            <a:xfrm>
              <a:off x="2225" y="3987"/>
              <a:ext cx="348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>
                  <a:solidFill>
                    <a:srgbClr val="996633"/>
                  </a:solidFill>
                  <a:latin typeface="Mistral" pitchFamily="66" charset="0"/>
                </a:rPr>
                <a:t>Jackson Pollock, 1950: </a:t>
              </a:r>
              <a:r>
                <a:rPr lang="en-GB" sz="2400" i="1">
                  <a:solidFill>
                    <a:srgbClr val="996633"/>
                  </a:solidFill>
                  <a:latin typeface="Mistral" pitchFamily="66" charset="0"/>
                </a:rPr>
                <a:t>Number 32,</a:t>
              </a:r>
              <a:r>
                <a:rPr lang="en-GB" sz="2400">
                  <a:solidFill>
                    <a:srgbClr val="996633"/>
                  </a:solidFill>
                  <a:latin typeface="Mistral" pitchFamily="66" charset="0"/>
                </a:rPr>
                <a:t> Enamel on canvas</a:t>
              </a:r>
            </a:p>
          </p:txBody>
        </p:sp>
        <p:pic>
          <p:nvPicPr>
            <p:cNvPr id="365579" name="Picture 6" descr="g004_pollock_32_195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44" y="2208"/>
              <a:ext cx="3098" cy="1812"/>
            </a:xfrm>
            <a:prstGeom prst="rect">
              <a:avLst/>
            </a:prstGeom>
            <a:noFill/>
            <a:ln w="19050">
              <a:solidFill>
                <a:srgbClr val="996633"/>
              </a:solidFill>
              <a:miter lim="800000"/>
              <a:headEnd/>
              <a:tailEnd/>
            </a:ln>
          </p:spPr>
        </p:pic>
      </p:grpSp>
      <p:grpSp>
        <p:nvGrpSpPr>
          <p:cNvPr id="5" name="Group 4"/>
          <p:cNvGrpSpPr/>
          <p:nvPr/>
        </p:nvGrpSpPr>
        <p:grpSpPr>
          <a:xfrm>
            <a:off x="5364163" y="2590800"/>
            <a:ext cx="3611563" cy="3580994"/>
            <a:chOff x="5364163" y="2590800"/>
            <a:chExt cx="3611563" cy="3580994"/>
          </a:xfrm>
        </p:grpSpPr>
        <p:pic>
          <p:nvPicPr>
            <p:cNvPr id="365576" name="Picture 29" descr="Piet_Mondrian_Tableau_11_1921-2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19800" y="3048000"/>
              <a:ext cx="2720975" cy="3123794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365577" name="Text Box 7"/>
            <p:cNvSpPr txBox="1">
              <a:spLocks noChangeArrowheads="1"/>
            </p:cNvSpPr>
            <p:nvPr/>
          </p:nvSpPr>
          <p:spPr bwMode="auto">
            <a:xfrm>
              <a:off x="5364163" y="2590800"/>
              <a:ext cx="361156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>
                  <a:solidFill>
                    <a:srgbClr val="FF0000"/>
                  </a:solidFill>
                  <a:latin typeface="Mistral" pitchFamily="66" charset="0"/>
                </a:rPr>
                <a:t>Piet Mondrian, 1921-25: </a:t>
              </a:r>
              <a:r>
                <a:rPr lang="en-GB" sz="2400" i="1" dirty="0">
                  <a:solidFill>
                    <a:srgbClr val="FF0000"/>
                  </a:solidFill>
                  <a:latin typeface="Mistral" pitchFamily="66" charset="0"/>
                </a:rPr>
                <a:t>Tableau 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3" name="Picture 12" descr="tmp"/>
          <p:cNvPicPr>
            <a:picLocks noChangeAspect="1" noChangeArrowheads="1"/>
          </p:cNvPicPr>
          <p:nvPr/>
        </p:nvPicPr>
        <p:blipFill>
          <a:blip r:embed="rId2"/>
          <a:srcRect l="13930" t="10451" r="17325" b="3560"/>
          <a:stretch>
            <a:fillRect/>
          </a:stretch>
        </p:blipFill>
        <p:spPr bwMode="auto">
          <a:xfrm>
            <a:off x="3994150" y="1581150"/>
            <a:ext cx="4968875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6" descr="379822"/>
          <p:cNvPicPr>
            <a:picLocks noChangeAspect="1" noChangeArrowheads="1"/>
          </p:cNvPicPr>
          <p:nvPr/>
        </p:nvPicPr>
        <p:blipFill>
          <a:blip r:embed="rId3"/>
          <a:srcRect r="4326" b="2203"/>
          <a:stretch>
            <a:fillRect/>
          </a:stretch>
        </p:blipFill>
        <p:spPr bwMode="auto">
          <a:xfrm>
            <a:off x="2994025" y="404813"/>
            <a:ext cx="186055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2" name="Picture 8" descr="rubiks-reven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8575" y="260350"/>
            <a:ext cx="1322388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4" name="Picture 10" descr="01022-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4788" y="382588"/>
            <a:ext cx="725487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65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5213" y="0"/>
            <a:ext cx="4046537" cy="1682750"/>
          </a:xfrm>
          <a:noFill/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Overlap of many gases</a:t>
            </a:r>
          </a:p>
        </p:txBody>
      </p:sp>
      <p:sp>
        <p:nvSpPr>
          <p:cNvPr id="3665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313" y="2403475"/>
            <a:ext cx="4016375" cy="4292600"/>
          </a:xfrm>
        </p:spPr>
        <p:txBody>
          <a:bodyPr/>
          <a:lstStyle/>
          <a:p>
            <a:r>
              <a:rPr lang="en-GB" smtClean="0"/>
              <a:t>Use a cube for 3 gases</a:t>
            </a:r>
          </a:p>
          <a:p>
            <a:pPr lvl="1"/>
            <a:r>
              <a:rPr lang="en-GB" i="1" smtClean="0"/>
              <a:t>n</a:t>
            </a:r>
            <a:r>
              <a:rPr lang="en-GB" baseline="-25000" smtClean="0"/>
              <a:t>H2O</a:t>
            </a:r>
            <a:r>
              <a:rPr lang="en-GB" smtClean="0">
                <a:sym typeface="Symbol" pitchFamily="18" charset="2"/>
              </a:rPr>
              <a:t>+</a:t>
            </a:r>
            <a:r>
              <a:rPr lang="en-GB" i="1" smtClean="0"/>
              <a:t>n</a:t>
            </a:r>
            <a:r>
              <a:rPr lang="en-GB" baseline="-25000" smtClean="0"/>
              <a:t>CO2</a:t>
            </a:r>
            <a:r>
              <a:rPr lang="en-GB" smtClean="0"/>
              <a:t>+</a:t>
            </a:r>
            <a:r>
              <a:rPr lang="en-GB" i="1" smtClean="0"/>
              <a:t>n</a:t>
            </a:r>
            <a:r>
              <a:rPr lang="en-GB" baseline="-25000" smtClean="0"/>
              <a:t>O3</a:t>
            </a:r>
            <a:r>
              <a:rPr lang="en-GB" smtClean="0"/>
              <a:t>-2=32 regions</a:t>
            </a:r>
          </a:p>
          <a:p>
            <a:pPr lvl="1"/>
            <a:r>
              <a:rPr lang="en-GB" smtClean="0"/>
              <a:t>“Hypercube” for more</a:t>
            </a:r>
          </a:p>
          <a:p>
            <a:r>
              <a:rPr lang="en-GB" smtClean="0"/>
              <a:t>Properties in each region</a:t>
            </a:r>
          </a:p>
          <a:p>
            <a:pPr lvl="1"/>
            <a:r>
              <a:rPr lang="en-GB" smtClean="0"/>
              <a:t>Integral of Planck function stored as a lookup table vs T</a:t>
            </a:r>
          </a:p>
          <a:p>
            <a:pPr lvl="1"/>
            <a:r>
              <a:rPr lang="en-GB" smtClean="0"/>
              <a:t>Gas absorptions in each regions chosen to minimize a cost function expressing difference in heating-rate and flux profile from line-by-line benchmark in a number of test profiles</a:t>
            </a:r>
          </a:p>
        </p:txBody>
      </p:sp>
      <p:sp>
        <p:nvSpPr>
          <p:cNvPr id="366599" name="Rectangle 14"/>
          <p:cNvSpPr>
            <a:spLocks noChangeArrowheads="1"/>
          </p:cNvSpPr>
          <p:nvPr/>
        </p:nvSpPr>
        <p:spPr bwMode="auto">
          <a:xfrm>
            <a:off x="4854575" y="6381750"/>
            <a:ext cx="4108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GB" sz="2000" i="1">
                <a:solidFill>
                  <a:srgbClr val="006600"/>
                </a:solidFill>
                <a:latin typeface="Verdana" pitchFamily="34" charset="0"/>
              </a:rPr>
              <a:t>Hogan (JAS 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7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 of FSCK </a:t>
            </a:r>
          </a:p>
        </p:txBody>
      </p:sp>
      <p:sp>
        <p:nvSpPr>
          <p:cNvPr id="36761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5438" y="944563"/>
            <a:ext cx="8661400" cy="5556250"/>
          </a:xfrm>
        </p:spPr>
        <p:txBody>
          <a:bodyPr/>
          <a:lstStyle/>
          <a:p>
            <a:r>
              <a:rPr lang="en-GB" sz="1600" smtClean="0"/>
              <a:t>4 training profiles: mid-lat summer, sub-arctic winter, tropical and MLS 2xCO</a:t>
            </a:r>
            <a:r>
              <a:rPr lang="en-GB" sz="1600" baseline="-25000" smtClean="0"/>
              <a:t>2</a:t>
            </a:r>
          </a:p>
          <a:p>
            <a:endParaRPr lang="en-GB" sz="1600" baseline="-25000" smtClean="0"/>
          </a:p>
          <a:p>
            <a:endParaRPr lang="en-GB" sz="1600" baseline="-25000" smtClean="0"/>
          </a:p>
          <a:p>
            <a:endParaRPr lang="en-GB" sz="1600" baseline="-25000" smtClean="0"/>
          </a:p>
          <a:p>
            <a:endParaRPr lang="en-GB" sz="1600" baseline="-25000" smtClean="0"/>
          </a:p>
          <a:p>
            <a:endParaRPr lang="en-GB" sz="1600" baseline="-25000" smtClean="0"/>
          </a:p>
          <a:p>
            <a:endParaRPr lang="en-GB" sz="1600" baseline="-25000" smtClean="0"/>
          </a:p>
          <a:p>
            <a:endParaRPr lang="en-GB" sz="1600" baseline="-25000" smtClean="0"/>
          </a:p>
          <a:p>
            <a:endParaRPr lang="en-GB" sz="1600" baseline="-25000" smtClean="0"/>
          </a:p>
          <a:p>
            <a:endParaRPr lang="en-GB" sz="1600" baseline="-25000" smtClean="0"/>
          </a:p>
          <a:p>
            <a:endParaRPr lang="en-GB" sz="1600" baseline="-25000" smtClean="0"/>
          </a:p>
          <a:p>
            <a:endParaRPr lang="en-GB" sz="1600" baseline="-25000" smtClean="0"/>
          </a:p>
          <a:p>
            <a:r>
              <a:rPr lang="en-GB" sz="1600" smtClean="0"/>
              <a:t>Top-of-atmosphere flux errors (W m</a:t>
            </a:r>
            <a:r>
              <a:rPr lang="en-GB" sz="1600" baseline="30000" smtClean="0"/>
              <a:t>-2</a:t>
            </a:r>
            <a:r>
              <a:rPr lang="en-GB" sz="1600" smtClean="0"/>
              <a:t>):</a:t>
            </a:r>
          </a:p>
          <a:p>
            <a:endParaRPr lang="en-GB" sz="1600" smtClean="0"/>
          </a:p>
          <a:p>
            <a:endParaRPr lang="en-GB" sz="1600" smtClean="0"/>
          </a:p>
          <a:p>
            <a:endParaRPr lang="en-GB" sz="1600" smtClean="0"/>
          </a:p>
          <a:p>
            <a:endParaRPr lang="en-GB" sz="1600" smtClean="0"/>
          </a:p>
          <a:p>
            <a:endParaRPr lang="en-GB" sz="1600" smtClean="0"/>
          </a:p>
          <a:p>
            <a:r>
              <a:rPr lang="en-GB" sz="1600" smtClean="0"/>
              <a:t>Error in change to top-of-atmosphere flux due to doubling CO</a:t>
            </a:r>
            <a:r>
              <a:rPr lang="en-GB" sz="1600" baseline="-25000" smtClean="0"/>
              <a:t>2</a:t>
            </a:r>
            <a:r>
              <a:rPr lang="en-GB" sz="1600" smtClean="0"/>
              <a:t>:</a:t>
            </a:r>
          </a:p>
        </p:txBody>
      </p:sp>
      <p:graphicFrame>
        <p:nvGraphicFramePr>
          <p:cNvPr id="84113" name="Group 145"/>
          <p:cNvGraphicFramePr>
            <a:graphicFrameLocks noGrp="1"/>
          </p:cNvGraphicFramePr>
          <p:nvPr>
            <p:ph sz="quarter" idx="4294967295"/>
          </p:nvPr>
        </p:nvGraphicFramePr>
        <p:xfrm>
          <a:off x="323850" y="3810000"/>
          <a:ext cx="6265863" cy="1341120"/>
        </p:xfrm>
        <a:graphic>
          <a:graphicData uri="http://schemas.openxmlformats.org/drawingml/2006/table">
            <a:tbl>
              <a:tblPr/>
              <a:tblGrid>
                <a:gridCol w="706438"/>
                <a:gridCol w="1458912"/>
                <a:gridCol w="1949450"/>
                <a:gridCol w="2151063"/>
              </a:tblGrid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omic Sans MS" pitchFamily="66" charset="0"/>
                        </a:rPr>
                        <a:t>Benchmark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omic Sans MS" pitchFamily="66" charset="0"/>
                        </a:rPr>
                        <a:t>23-point FSCK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omic Sans MS" pitchFamily="66" charset="0"/>
                        </a:rPr>
                        <a:t>32-point FSCK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omic Sans MS" pitchFamily="66" charset="0"/>
                        </a:rPr>
                        <a:t>MLS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omic Sans MS" pitchFamily="66" charset="0"/>
                        </a:rPr>
                        <a:t>281.75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omic Sans MS" pitchFamily="66" charset="0"/>
                        </a:rPr>
                        <a:t>–0.18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omic Sans MS" pitchFamily="66" charset="0"/>
                        </a:rPr>
                        <a:t>–0.03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omic Sans MS" pitchFamily="66" charset="0"/>
                        </a:rPr>
                        <a:t>SAW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omic Sans MS" pitchFamily="66" charset="0"/>
                        </a:rPr>
                        <a:t>196.69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omic Sans MS" pitchFamily="66" charset="0"/>
                        </a:rPr>
                        <a:t>0.41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omic Sans MS" pitchFamily="66" charset="0"/>
                        </a:rPr>
                        <a:t>0.19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omic Sans MS" pitchFamily="66" charset="0"/>
                        </a:rPr>
                        <a:t>Trop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omic Sans MS" pitchFamily="66" charset="0"/>
                        </a:rPr>
                        <a:t>291.89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omic Sans MS" pitchFamily="66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omic Sans MS" pitchFamily="66" charset="0"/>
                        </a:rPr>
                        <a:t>0.04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67646" name="Picture 4"/>
          <p:cNvPicPr>
            <a:picLocks noChangeAspect="1" noChangeArrowheads="1"/>
          </p:cNvPicPr>
          <p:nvPr/>
        </p:nvPicPr>
        <p:blipFill>
          <a:blip r:embed="rId2"/>
          <a:srcRect b="50314"/>
          <a:stretch>
            <a:fillRect/>
          </a:stretch>
        </p:blipFill>
        <p:spPr bwMode="auto">
          <a:xfrm>
            <a:off x="31750" y="1327150"/>
            <a:ext cx="6610350" cy="2130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67647" name="Picture 7"/>
          <p:cNvPicPr>
            <a:picLocks noChangeAspect="1" noChangeArrowheads="1"/>
          </p:cNvPicPr>
          <p:nvPr/>
        </p:nvPicPr>
        <p:blipFill>
          <a:blip r:embed="rId2"/>
          <a:srcRect l="5499" t="56276" r="81148" b="30174"/>
          <a:stretch>
            <a:fillRect/>
          </a:stretch>
        </p:blipFill>
        <p:spPr bwMode="auto">
          <a:xfrm>
            <a:off x="433388" y="2317750"/>
            <a:ext cx="88265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84124" name="Group 156"/>
          <p:cNvGraphicFramePr>
            <a:graphicFrameLocks noGrp="1"/>
          </p:cNvGraphicFramePr>
          <p:nvPr>
            <p:ph sz="quarter" idx="4294967295"/>
          </p:nvPr>
        </p:nvGraphicFramePr>
        <p:xfrm>
          <a:off x="312738" y="5607050"/>
          <a:ext cx="6276975" cy="1005840"/>
        </p:xfrm>
        <a:graphic>
          <a:graphicData uri="http://schemas.openxmlformats.org/drawingml/2006/table">
            <a:tbl>
              <a:tblPr/>
              <a:tblGrid>
                <a:gridCol w="708025"/>
                <a:gridCol w="1466850"/>
                <a:gridCol w="1952625"/>
                <a:gridCol w="2149475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omic Sans MS" pitchFamily="66" charset="0"/>
                        </a:rPr>
                        <a:t>MLS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omic Sans MS" pitchFamily="66" charset="0"/>
                        </a:rPr>
                        <a:t>2.87 W m</a:t>
                      </a:r>
                      <a:r>
                        <a:rPr kumimoji="0" lang="en-GB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omic Sans MS" pitchFamily="66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omic Sans MS" pitchFamily="66" charset="0"/>
                        </a:rPr>
                        <a:t>–17%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omic Sans MS" pitchFamily="66" charset="0"/>
                        </a:rPr>
                        <a:t>–8%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omic Sans MS" pitchFamily="66" charset="0"/>
                        </a:rPr>
                        <a:t>SAW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omic Sans MS" pitchFamily="66" charset="0"/>
                        </a:rPr>
                        <a:t>1.82 W m</a:t>
                      </a:r>
                      <a:r>
                        <a:rPr kumimoji="0" lang="en-GB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omic Sans MS" pitchFamily="66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omic Sans MS" pitchFamily="66" charset="0"/>
                        </a:rPr>
                        <a:t>–29%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omic Sans MS" pitchFamily="66" charset="0"/>
                        </a:rPr>
                        <a:t>–12%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omic Sans MS" pitchFamily="66" charset="0"/>
                        </a:rPr>
                        <a:t>Trop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omic Sans MS" pitchFamily="66" charset="0"/>
                        </a:rPr>
                        <a:t>3.31 W m</a:t>
                      </a:r>
                      <a:r>
                        <a:rPr kumimoji="0" lang="en-GB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omic Sans MS" pitchFamily="66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omic Sans MS" pitchFamily="66" charset="0"/>
                        </a:rPr>
                        <a:t>–20%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omic Sans MS" pitchFamily="66" charset="0"/>
                        </a:rPr>
                        <a:t>–10%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6638925" y="1327150"/>
            <a:ext cx="2482850" cy="5280025"/>
            <a:chOff x="6638925" y="1327150"/>
            <a:chExt cx="2482850" cy="5280025"/>
          </a:xfrm>
        </p:grpSpPr>
        <p:pic>
          <p:nvPicPr>
            <p:cNvPr id="367671" name="Picture 61" descr="prof_comp_23_32_non_training.png"/>
            <p:cNvPicPr>
              <a:picLocks noChangeAspect="1"/>
            </p:cNvPicPr>
            <p:nvPr/>
          </p:nvPicPr>
          <p:blipFill>
            <a:blip r:embed="rId3"/>
            <a:srcRect l="67821" b="49236"/>
            <a:stretch>
              <a:fillRect/>
            </a:stretch>
          </p:blipFill>
          <p:spPr bwMode="auto">
            <a:xfrm>
              <a:off x="6715140" y="1327150"/>
              <a:ext cx="2073304" cy="2135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7672" name="Text Box 157"/>
            <p:cNvSpPr txBox="1">
              <a:spLocks noChangeArrowheads="1"/>
            </p:cNvSpPr>
            <p:nvPr/>
          </p:nvSpPr>
          <p:spPr bwMode="auto">
            <a:xfrm>
              <a:off x="6858000" y="5788025"/>
              <a:ext cx="2184400" cy="7016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000">
                  <a:solidFill>
                    <a:schemeClr val="accent2"/>
                  </a:solidFill>
                  <a:latin typeface="Comic Sans MS" pitchFamily="66" charset="0"/>
                </a:rPr>
                <a:t>Not part of training dataset</a:t>
              </a:r>
            </a:p>
          </p:txBody>
        </p:sp>
        <p:sp>
          <p:nvSpPr>
            <p:cNvPr id="367673" name="AutoShape 158"/>
            <p:cNvSpPr>
              <a:spLocks/>
            </p:cNvSpPr>
            <p:nvPr/>
          </p:nvSpPr>
          <p:spPr bwMode="auto">
            <a:xfrm>
              <a:off x="6638925" y="5930900"/>
              <a:ext cx="190500" cy="676275"/>
            </a:xfrm>
            <a:prstGeom prst="rightBrace">
              <a:avLst>
                <a:gd name="adj1" fmla="val 29583"/>
                <a:gd name="adj2" fmla="val 50000"/>
              </a:avLst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Verdana" pitchFamily="34" charset="0"/>
              </a:endParaRPr>
            </a:p>
          </p:txBody>
        </p:sp>
        <p:sp>
          <p:nvSpPr>
            <p:cNvPr id="367674" name="Text Box 159"/>
            <p:cNvSpPr txBox="1">
              <a:spLocks noChangeArrowheads="1"/>
            </p:cNvSpPr>
            <p:nvPr/>
          </p:nvSpPr>
          <p:spPr bwMode="auto">
            <a:xfrm>
              <a:off x="6937375" y="3397250"/>
              <a:ext cx="2184400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000">
                  <a:solidFill>
                    <a:schemeClr val="accent2"/>
                  </a:solidFill>
                  <a:latin typeface="Comic Sans MS" pitchFamily="66" charset="0"/>
                </a:rPr>
                <a:t>4 other profiles</a:t>
              </a:r>
            </a:p>
          </p:txBody>
        </p:sp>
        <p:pic>
          <p:nvPicPr>
            <p:cNvPr id="367675" name="Picture 60" descr="prof_comp_23_32_non_training.png"/>
            <p:cNvPicPr>
              <a:picLocks noChangeAspect="1"/>
            </p:cNvPicPr>
            <p:nvPr/>
          </p:nvPicPr>
          <p:blipFill>
            <a:blip r:embed="rId3"/>
            <a:srcRect l="5264" t="56416" r="79466" b="28976"/>
            <a:stretch>
              <a:fillRect/>
            </a:stretch>
          </p:blipFill>
          <p:spPr bwMode="auto">
            <a:xfrm>
              <a:off x="8055431" y="2016918"/>
              <a:ext cx="965200" cy="602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737" name="Picture 5" descr="CrepuscularRaysOctober282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2775" y="0"/>
            <a:ext cx="10298113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273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  <a:effectLst/>
              </a:rPr>
              <a:t>3D radiative transfer!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3038" y="5946775"/>
            <a:ext cx="8647112" cy="911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i="1" smtClean="0">
                <a:solidFill>
                  <a:schemeClr val="bg1"/>
                </a:solidFill>
              </a:rPr>
              <a:t>Is this effect important?</a:t>
            </a:r>
          </a:p>
          <a:p>
            <a:pPr eaLnBrk="1" hangingPunct="1">
              <a:buFontTx/>
              <a:buNone/>
            </a:pPr>
            <a:r>
              <a:rPr lang="en-GB" i="1" smtClean="0">
                <a:solidFill>
                  <a:schemeClr val="bg1"/>
                </a:solidFill>
              </a:rPr>
              <a:t>And how can we represent it in a GCM?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r>
              <a:rPr lang="en-GB" dirty="0" smtClean="0"/>
              <a:t>Part 4: Representing </a:t>
            </a:r>
            <a:r>
              <a:rPr lang="en-GB" dirty="0" smtClean="0"/>
              <a:t>cloud structure</a:t>
            </a:r>
            <a:endParaRPr lang="en-GB" dirty="0" smtClean="0"/>
          </a:p>
        </p:txBody>
      </p:sp>
      <p:sp>
        <p:nvSpPr>
          <p:cNvPr id="336898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630363"/>
          </a:xfrm>
        </p:spPr>
        <p:txBody>
          <a:bodyPr/>
          <a:lstStyle/>
          <a:p>
            <a:r>
              <a:rPr lang="en-US" dirty="0" smtClean="0"/>
              <a:t>Representing cloud fraction, overlap and inhomogeneity</a:t>
            </a:r>
          </a:p>
          <a:p>
            <a:r>
              <a:rPr lang="en-US" dirty="0" smtClean="0"/>
              <a:t>What is the impact of overlap and inhomogeneity on the radiation budget?</a:t>
            </a:r>
            <a:endParaRPr lang="en-US" dirty="0" smtClean="0"/>
          </a:p>
        </p:txBody>
      </p:sp>
      <p:pic>
        <p:nvPicPr>
          <p:cNvPr id="336899" name="Picture 14" descr="http://www.vic-cloud.com/sites/g/files/g718466/f/doodle-525-clou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828800"/>
            <a:ext cx="3810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4950" y="0"/>
            <a:ext cx="2813050" cy="1752600"/>
          </a:xfrm>
        </p:spPr>
        <p:txBody>
          <a:bodyPr/>
          <a:lstStyle/>
          <a:p>
            <a:r>
              <a:rPr lang="en-GB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3D cloud benchmark</a:t>
            </a:r>
          </a:p>
        </p:txBody>
      </p:sp>
      <p:pic>
        <p:nvPicPr>
          <p:cNvPr id="4372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3733800"/>
            <a:ext cx="30384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725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81000"/>
            <a:ext cx="57594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725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2582863" cy="2120900"/>
          </a:xfrm>
        </p:spPr>
        <p:txBody>
          <a:bodyPr/>
          <a:lstStyle/>
          <a:p>
            <a:r>
              <a:rPr lang="en-GB" dirty="0" smtClean="0"/>
              <a:t>Barker et al. (</a:t>
            </a:r>
            <a:r>
              <a:rPr lang="en-GB" dirty="0" err="1" smtClean="0"/>
              <a:t>JClim</a:t>
            </a:r>
            <a:r>
              <a:rPr lang="en-GB" dirty="0" smtClean="0"/>
              <a:t> 2003)</a:t>
            </a:r>
          </a:p>
          <a:p>
            <a:r>
              <a:rPr lang="en-GB" dirty="0" smtClean="0"/>
              <a:t>Large </a:t>
            </a:r>
            <a:r>
              <a:rPr lang="en-GB" dirty="0" smtClean="0"/>
              <a:t>spread in 1D models, whether used in ICA mode or with cloud-fraction scheme </a:t>
            </a:r>
          </a:p>
        </p:txBody>
      </p:sp>
    </p:spTree>
    <p:extLst>
      <p:ext uri="{BB962C8B-B14F-4D97-AF65-F5344CB8AC3E}">
        <p14:creationId xmlns:p14="http://schemas.microsoft.com/office/powerpoint/2010/main" val="185440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1" name="Rectangle 6"/>
          <p:cNvSpPr>
            <a:spLocks noChangeArrowheads="1"/>
          </p:cNvSpPr>
          <p:nvPr/>
        </p:nvSpPr>
        <p:spPr bwMode="auto">
          <a:xfrm>
            <a:off x="1619250" y="1574800"/>
            <a:ext cx="2592388" cy="1200150"/>
          </a:xfrm>
          <a:prstGeom prst="rect">
            <a:avLst/>
          </a:prstGeom>
          <a:solidFill>
            <a:srgbClr val="66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Verdana" pitchFamily="34" charset="0"/>
            </a:endParaRPr>
          </a:p>
        </p:txBody>
      </p:sp>
      <p:sp>
        <p:nvSpPr>
          <p:cNvPr id="373762" name="Freeform 16"/>
          <p:cNvSpPr>
            <a:spLocks/>
          </p:cNvSpPr>
          <p:nvPr/>
        </p:nvSpPr>
        <p:spPr bwMode="auto">
          <a:xfrm>
            <a:off x="1619250" y="2078038"/>
            <a:ext cx="2592388" cy="720725"/>
          </a:xfrm>
          <a:custGeom>
            <a:avLst/>
            <a:gdLst>
              <a:gd name="T0" fmla="*/ 2147483647 w 1633"/>
              <a:gd name="T1" fmla="*/ 0 h 454"/>
              <a:gd name="T2" fmla="*/ 2147483647 w 1633"/>
              <a:gd name="T3" fmla="*/ 2147483647 h 454"/>
              <a:gd name="T4" fmla="*/ 2147483647 w 1633"/>
              <a:gd name="T5" fmla="*/ 0 h 454"/>
              <a:gd name="T6" fmla="*/ 2147483647 w 1633"/>
              <a:gd name="T7" fmla="*/ 2147483647 h 454"/>
              <a:gd name="T8" fmla="*/ 2147483647 w 1633"/>
              <a:gd name="T9" fmla="*/ 2147483647 h 454"/>
              <a:gd name="T10" fmla="*/ 0 w 1633"/>
              <a:gd name="T11" fmla="*/ 2147483647 h 454"/>
              <a:gd name="T12" fmla="*/ 0 w 1633"/>
              <a:gd name="T13" fmla="*/ 2147483647 h 454"/>
              <a:gd name="T14" fmla="*/ 2147483647 w 1633"/>
              <a:gd name="T15" fmla="*/ 2147483647 h 454"/>
              <a:gd name="T16" fmla="*/ 2147483647 w 1633"/>
              <a:gd name="T17" fmla="*/ 0 h 4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33"/>
              <a:gd name="T28" fmla="*/ 0 h 454"/>
              <a:gd name="T29" fmla="*/ 1633 w 1633"/>
              <a:gd name="T30" fmla="*/ 454 h 4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33" h="454">
                <a:moveTo>
                  <a:pt x="545" y="0"/>
                </a:moveTo>
                <a:lnTo>
                  <a:pt x="1089" y="181"/>
                </a:lnTo>
                <a:lnTo>
                  <a:pt x="1361" y="0"/>
                </a:lnTo>
                <a:lnTo>
                  <a:pt x="1633" y="91"/>
                </a:lnTo>
                <a:lnTo>
                  <a:pt x="1633" y="454"/>
                </a:lnTo>
                <a:lnTo>
                  <a:pt x="0" y="454"/>
                </a:lnTo>
                <a:lnTo>
                  <a:pt x="0" y="91"/>
                </a:lnTo>
                <a:lnTo>
                  <a:pt x="273" y="181"/>
                </a:lnTo>
                <a:lnTo>
                  <a:pt x="545" y="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The three main 3D effects</a:t>
            </a:r>
            <a:endParaRPr lang="en-GB" i="1" smtClean="0"/>
          </a:p>
        </p:txBody>
      </p:sp>
      <p:sp>
        <p:nvSpPr>
          <p:cNvPr id="3737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3375" y="3336925"/>
            <a:ext cx="8647113" cy="2520950"/>
          </a:xfrm>
        </p:spPr>
        <p:txBody>
          <a:bodyPr/>
          <a:lstStyle/>
          <a:p>
            <a:pPr eaLnBrk="1" hangingPunct="1"/>
            <a:r>
              <a:rPr lang="en-GB" smtClean="0"/>
              <a:t>Effect 1: Shortwave cloud side illumination</a:t>
            </a:r>
          </a:p>
          <a:p>
            <a:pPr lvl="1" eaLnBrk="1" hangingPunct="1"/>
            <a:r>
              <a:rPr lang="en-GB" smtClean="0"/>
              <a:t>Incoming radiation is more likely to intercept the cloud</a:t>
            </a:r>
          </a:p>
          <a:p>
            <a:pPr lvl="1" eaLnBrk="1" hangingPunct="1"/>
            <a:r>
              <a:rPr lang="en-GB" smtClean="0"/>
              <a:t>Affects the </a:t>
            </a:r>
            <a:r>
              <a:rPr lang="en-GB" u="sng" smtClean="0"/>
              <a:t>direct</a:t>
            </a:r>
            <a:r>
              <a:rPr lang="en-GB" smtClean="0"/>
              <a:t> solar beam</a:t>
            </a:r>
          </a:p>
          <a:p>
            <a:pPr lvl="1" eaLnBrk="1" hangingPunct="1"/>
            <a:r>
              <a:rPr lang="en-GB" smtClean="0"/>
              <a:t>Always </a:t>
            </a:r>
            <a:r>
              <a:rPr lang="en-GB" u="sng" smtClean="0"/>
              <a:t>increases</a:t>
            </a:r>
            <a:r>
              <a:rPr lang="en-GB" smtClean="0"/>
              <a:t> the cloud radiative forcing</a:t>
            </a:r>
          </a:p>
          <a:p>
            <a:pPr lvl="1" eaLnBrk="1" hangingPunct="1"/>
            <a:r>
              <a:rPr lang="en-GB" smtClean="0"/>
              <a:t>Maximized for a low sun (high solar zenith angle)</a:t>
            </a:r>
          </a:p>
          <a:p>
            <a:pPr lvl="1" eaLnBrk="1" hangingPunct="1"/>
            <a:r>
              <a:rPr lang="en-GB" smtClean="0"/>
              <a:t>Flux is less for low sun, so diurnally averaged effect may be small</a:t>
            </a:r>
          </a:p>
        </p:txBody>
      </p:sp>
      <p:sp>
        <p:nvSpPr>
          <p:cNvPr id="373765" name="Rectangle 5"/>
          <p:cNvSpPr>
            <a:spLocks noChangeArrowheads="1"/>
          </p:cNvSpPr>
          <p:nvPr/>
        </p:nvSpPr>
        <p:spPr bwMode="auto">
          <a:xfrm>
            <a:off x="2033588" y="2081213"/>
            <a:ext cx="431800" cy="287337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Verdana" pitchFamily="34" charset="0"/>
            </a:endParaRPr>
          </a:p>
        </p:txBody>
      </p:sp>
      <p:sp>
        <p:nvSpPr>
          <p:cNvPr id="373766" name="Rectangle 13"/>
          <p:cNvSpPr>
            <a:spLocks noChangeArrowheads="1"/>
          </p:cNvSpPr>
          <p:nvPr/>
        </p:nvSpPr>
        <p:spPr bwMode="auto">
          <a:xfrm>
            <a:off x="3344863" y="2081213"/>
            <a:ext cx="431800" cy="287337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Verdana" pitchFamily="34" charset="0"/>
            </a:endParaRPr>
          </a:p>
        </p:txBody>
      </p:sp>
      <p:sp>
        <p:nvSpPr>
          <p:cNvPr id="373767" name="Rectangle 17"/>
          <p:cNvSpPr>
            <a:spLocks noChangeArrowheads="1"/>
          </p:cNvSpPr>
          <p:nvPr/>
        </p:nvSpPr>
        <p:spPr bwMode="auto">
          <a:xfrm>
            <a:off x="5219700" y="1574800"/>
            <a:ext cx="2592388" cy="1200150"/>
          </a:xfrm>
          <a:prstGeom prst="rect">
            <a:avLst/>
          </a:prstGeom>
          <a:solidFill>
            <a:srgbClr val="66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Verdana" pitchFamily="34" charset="0"/>
            </a:endParaRPr>
          </a:p>
        </p:txBody>
      </p:sp>
      <p:sp>
        <p:nvSpPr>
          <p:cNvPr id="373768" name="Rectangle 19"/>
          <p:cNvSpPr>
            <a:spLocks noChangeArrowheads="1"/>
          </p:cNvSpPr>
          <p:nvPr/>
        </p:nvSpPr>
        <p:spPr bwMode="auto">
          <a:xfrm>
            <a:off x="5653088" y="2081213"/>
            <a:ext cx="431800" cy="287337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Verdana" pitchFamily="34" charset="0"/>
            </a:endParaRPr>
          </a:p>
        </p:txBody>
      </p:sp>
      <p:sp>
        <p:nvSpPr>
          <p:cNvPr id="373769" name="Rectangle 20"/>
          <p:cNvSpPr>
            <a:spLocks noChangeArrowheads="1"/>
          </p:cNvSpPr>
          <p:nvPr/>
        </p:nvSpPr>
        <p:spPr bwMode="auto">
          <a:xfrm>
            <a:off x="6948488" y="2078038"/>
            <a:ext cx="431800" cy="287337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Verdana" pitchFamily="34" charset="0"/>
            </a:endParaRPr>
          </a:p>
        </p:txBody>
      </p:sp>
      <p:sp>
        <p:nvSpPr>
          <p:cNvPr id="373770" name="Rectangle 21"/>
          <p:cNvSpPr>
            <a:spLocks noChangeArrowheads="1"/>
          </p:cNvSpPr>
          <p:nvPr/>
        </p:nvSpPr>
        <p:spPr bwMode="auto">
          <a:xfrm>
            <a:off x="5653088" y="2365375"/>
            <a:ext cx="431800" cy="407988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Verdana" pitchFamily="34" charset="0"/>
            </a:endParaRPr>
          </a:p>
        </p:txBody>
      </p:sp>
      <p:sp>
        <p:nvSpPr>
          <p:cNvPr id="373771" name="Rectangle 22"/>
          <p:cNvSpPr>
            <a:spLocks noChangeArrowheads="1"/>
          </p:cNvSpPr>
          <p:nvPr/>
        </p:nvSpPr>
        <p:spPr bwMode="auto">
          <a:xfrm>
            <a:off x="6948488" y="2365375"/>
            <a:ext cx="431800" cy="407988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Verdana" pitchFamily="34" charset="0"/>
            </a:endParaRPr>
          </a:p>
        </p:txBody>
      </p:sp>
      <p:sp>
        <p:nvSpPr>
          <p:cNvPr id="373772" name="Line 23"/>
          <p:cNvSpPr>
            <a:spLocks noChangeShapeType="1"/>
          </p:cNvSpPr>
          <p:nvPr/>
        </p:nvSpPr>
        <p:spPr bwMode="auto">
          <a:xfrm>
            <a:off x="1258888" y="1501775"/>
            <a:ext cx="2087562" cy="720725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3773" name="Line 24"/>
          <p:cNvSpPr>
            <a:spLocks noChangeShapeType="1"/>
          </p:cNvSpPr>
          <p:nvPr/>
        </p:nvSpPr>
        <p:spPr bwMode="auto">
          <a:xfrm>
            <a:off x="6229350" y="1501775"/>
            <a:ext cx="503238" cy="169863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3774" name="Rectangle 25"/>
          <p:cNvSpPr>
            <a:spLocks noChangeArrowheads="1"/>
          </p:cNvSpPr>
          <p:nvPr/>
        </p:nvSpPr>
        <p:spPr bwMode="auto">
          <a:xfrm>
            <a:off x="6227763" y="1430338"/>
            <a:ext cx="503237" cy="1512887"/>
          </a:xfrm>
          <a:prstGeom prst="rect">
            <a:avLst/>
          </a:prstGeom>
          <a:noFill/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Verdana" pitchFamily="34" charset="0"/>
            </a:endParaRPr>
          </a:p>
        </p:txBody>
      </p:sp>
      <p:sp>
        <p:nvSpPr>
          <p:cNvPr id="373775" name="Line 26"/>
          <p:cNvSpPr>
            <a:spLocks noChangeShapeType="1"/>
          </p:cNvSpPr>
          <p:nvPr/>
        </p:nvSpPr>
        <p:spPr bwMode="auto">
          <a:xfrm>
            <a:off x="6229350" y="1692275"/>
            <a:ext cx="503238" cy="169863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3776" name="Line 27"/>
          <p:cNvSpPr>
            <a:spLocks noChangeShapeType="1"/>
          </p:cNvSpPr>
          <p:nvPr/>
        </p:nvSpPr>
        <p:spPr bwMode="auto">
          <a:xfrm>
            <a:off x="6229350" y="1862138"/>
            <a:ext cx="503238" cy="169862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3777" name="Line 28"/>
          <p:cNvSpPr>
            <a:spLocks noChangeShapeType="1"/>
          </p:cNvSpPr>
          <p:nvPr/>
        </p:nvSpPr>
        <p:spPr bwMode="auto">
          <a:xfrm>
            <a:off x="6229350" y="2052638"/>
            <a:ext cx="503238" cy="169862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3778" name="Line 29"/>
          <p:cNvSpPr>
            <a:spLocks noChangeShapeType="1"/>
          </p:cNvSpPr>
          <p:nvPr/>
        </p:nvSpPr>
        <p:spPr bwMode="auto">
          <a:xfrm>
            <a:off x="6229350" y="2222500"/>
            <a:ext cx="503238" cy="169863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3779" name="Line 30"/>
          <p:cNvSpPr>
            <a:spLocks noChangeShapeType="1"/>
          </p:cNvSpPr>
          <p:nvPr/>
        </p:nvSpPr>
        <p:spPr bwMode="auto">
          <a:xfrm>
            <a:off x="6229350" y="2413000"/>
            <a:ext cx="503238" cy="168275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3780" name="Line 31"/>
          <p:cNvSpPr>
            <a:spLocks noChangeShapeType="1"/>
          </p:cNvSpPr>
          <p:nvPr/>
        </p:nvSpPr>
        <p:spPr bwMode="auto">
          <a:xfrm>
            <a:off x="6229350" y="2581275"/>
            <a:ext cx="503238" cy="169863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3781" name="AutoShape 33"/>
          <p:cNvSpPr>
            <a:spLocks noChangeArrowheads="1"/>
          </p:cNvSpPr>
          <p:nvPr/>
        </p:nvSpPr>
        <p:spPr bwMode="auto">
          <a:xfrm>
            <a:off x="900113" y="1214438"/>
            <a:ext cx="493712" cy="457200"/>
          </a:xfrm>
          <a:prstGeom prst="star16">
            <a:avLst>
              <a:gd name="adj" fmla="val 37500"/>
            </a:avLst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Verdana" pitchFamily="34" charset="0"/>
            </a:endParaRPr>
          </a:p>
        </p:txBody>
      </p:sp>
      <p:sp>
        <p:nvSpPr>
          <p:cNvPr id="373782" name="Text Box 34"/>
          <p:cNvSpPr txBox="1">
            <a:spLocks noChangeArrowheads="1"/>
          </p:cNvSpPr>
          <p:nvPr/>
        </p:nvSpPr>
        <p:spPr bwMode="auto">
          <a:xfrm>
            <a:off x="2481263" y="1143000"/>
            <a:ext cx="16589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>
                <a:solidFill>
                  <a:srgbClr val="CC0000"/>
                </a:solidFill>
                <a:latin typeface="Comic Sans MS" pitchFamily="66" charset="0"/>
              </a:rPr>
              <a:t>3D radiation</a:t>
            </a:r>
          </a:p>
        </p:txBody>
      </p:sp>
      <p:sp>
        <p:nvSpPr>
          <p:cNvPr id="373783" name="Text Box 35"/>
          <p:cNvSpPr txBox="1">
            <a:spLocks noChangeArrowheads="1"/>
          </p:cNvSpPr>
          <p:nvPr/>
        </p:nvSpPr>
        <p:spPr bwMode="auto">
          <a:xfrm>
            <a:off x="7115175" y="1177925"/>
            <a:ext cx="660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>
                <a:solidFill>
                  <a:srgbClr val="CC0000"/>
                </a:solidFill>
                <a:latin typeface="Comic Sans MS" pitchFamily="66" charset="0"/>
              </a:rPr>
              <a:t>ICA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Three main 3D effects continued</a:t>
            </a:r>
          </a:p>
        </p:txBody>
      </p:sp>
      <p:sp>
        <p:nvSpPr>
          <p:cNvPr id="3747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87675" y="1071563"/>
            <a:ext cx="5992813" cy="2428875"/>
          </a:xfrm>
        </p:spPr>
        <p:txBody>
          <a:bodyPr/>
          <a:lstStyle/>
          <a:p>
            <a:pPr eaLnBrk="1" hangingPunct="1"/>
            <a:r>
              <a:rPr lang="en-GB" smtClean="0"/>
              <a:t>Effect 2: Shortwave side leakage</a:t>
            </a:r>
          </a:p>
          <a:p>
            <a:pPr lvl="1" eaLnBrk="1" hangingPunct="1"/>
            <a:r>
              <a:rPr lang="en-GB" smtClean="0"/>
              <a:t>Maximized for high sun and isolated clouds</a:t>
            </a:r>
          </a:p>
          <a:p>
            <a:pPr lvl="1" eaLnBrk="1" hangingPunct="1"/>
            <a:r>
              <a:rPr lang="en-GB" smtClean="0"/>
              <a:t>Results from forward scattering</a:t>
            </a:r>
          </a:p>
          <a:p>
            <a:pPr lvl="1" eaLnBrk="1" hangingPunct="1"/>
            <a:r>
              <a:rPr lang="en-GB" smtClean="0"/>
              <a:t>Usually </a:t>
            </a:r>
            <a:r>
              <a:rPr lang="en-GB" u="sng" smtClean="0"/>
              <a:t>decreases</a:t>
            </a:r>
            <a:r>
              <a:rPr lang="en-GB" smtClean="0"/>
              <a:t> cloud radiative forcing</a:t>
            </a:r>
          </a:p>
          <a:p>
            <a:pPr lvl="1" eaLnBrk="1" hangingPunct="1"/>
            <a:r>
              <a:rPr lang="en-GB" smtClean="0"/>
              <a:t>But depends on specific cloud geometry</a:t>
            </a:r>
          </a:p>
          <a:p>
            <a:pPr lvl="1" eaLnBrk="1" hangingPunct="1"/>
            <a:r>
              <a:rPr lang="en-GB" smtClean="0"/>
              <a:t>Affects the </a:t>
            </a:r>
            <a:r>
              <a:rPr lang="en-GB" u="sng" smtClean="0"/>
              <a:t>diffuse</a:t>
            </a:r>
            <a:r>
              <a:rPr lang="en-GB" smtClean="0"/>
              <a:t> component</a:t>
            </a:r>
          </a:p>
        </p:txBody>
      </p:sp>
      <p:sp>
        <p:nvSpPr>
          <p:cNvPr id="374787" name="Rectangle 4"/>
          <p:cNvSpPr>
            <a:spLocks noChangeArrowheads="1"/>
          </p:cNvSpPr>
          <p:nvPr/>
        </p:nvSpPr>
        <p:spPr bwMode="auto">
          <a:xfrm>
            <a:off x="323850" y="1530350"/>
            <a:ext cx="2447925" cy="1512888"/>
          </a:xfrm>
          <a:prstGeom prst="rect">
            <a:avLst/>
          </a:prstGeom>
          <a:solidFill>
            <a:srgbClr val="66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Verdana" pitchFamily="34" charset="0"/>
            </a:endParaRPr>
          </a:p>
        </p:txBody>
      </p:sp>
      <p:sp>
        <p:nvSpPr>
          <p:cNvPr id="374788" name="Freeform 20"/>
          <p:cNvSpPr>
            <a:spLocks/>
          </p:cNvSpPr>
          <p:nvPr/>
        </p:nvSpPr>
        <p:spPr bwMode="auto">
          <a:xfrm>
            <a:off x="1908175" y="2033588"/>
            <a:ext cx="358775" cy="1008062"/>
          </a:xfrm>
          <a:custGeom>
            <a:avLst/>
            <a:gdLst>
              <a:gd name="T0" fmla="*/ 0 w 226"/>
              <a:gd name="T1" fmla="*/ 0 h 635"/>
              <a:gd name="T2" fmla="*/ 2147483647 w 226"/>
              <a:gd name="T3" fmla="*/ 2147483647 h 635"/>
              <a:gd name="T4" fmla="*/ 0 w 226"/>
              <a:gd name="T5" fmla="*/ 2147483647 h 635"/>
              <a:gd name="T6" fmla="*/ 0 60000 65536"/>
              <a:gd name="T7" fmla="*/ 0 60000 65536"/>
              <a:gd name="T8" fmla="*/ 0 60000 65536"/>
              <a:gd name="T9" fmla="*/ 0 w 226"/>
              <a:gd name="T10" fmla="*/ 0 h 635"/>
              <a:gd name="T11" fmla="*/ 226 w 226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" h="635">
                <a:moveTo>
                  <a:pt x="0" y="0"/>
                </a:moveTo>
                <a:lnTo>
                  <a:pt x="226" y="635"/>
                </a:lnTo>
                <a:lnTo>
                  <a:pt x="0" y="635"/>
                </a:lnTo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4789" name="Freeform 21"/>
          <p:cNvSpPr>
            <a:spLocks/>
          </p:cNvSpPr>
          <p:nvPr/>
        </p:nvSpPr>
        <p:spPr bwMode="auto">
          <a:xfrm flipH="1">
            <a:off x="827088" y="2033588"/>
            <a:ext cx="360362" cy="1008062"/>
          </a:xfrm>
          <a:custGeom>
            <a:avLst/>
            <a:gdLst>
              <a:gd name="T0" fmla="*/ 0 w 226"/>
              <a:gd name="T1" fmla="*/ 0 h 635"/>
              <a:gd name="T2" fmla="*/ 2147483647 w 226"/>
              <a:gd name="T3" fmla="*/ 2147483647 h 635"/>
              <a:gd name="T4" fmla="*/ 0 w 226"/>
              <a:gd name="T5" fmla="*/ 2147483647 h 635"/>
              <a:gd name="T6" fmla="*/ 0 60000 65536"/>
              <a:gd name="T7" fmla="*/ 0 60000 65536"/>
              <a:gd name="T8" fmla="*/ 0 60000 65536"/>
              <a:gd name="T9" fmla="*/ 0 w 226"/>
              <a:gd name="T10" fmla="*/ 0 h 635"/>
              <a:gd name="T11" fmla="*/ 226 w 226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" h="635">
                <a:moveTo>
                  <a:pt x="0" y="0"/>
                </a:moveTo>
                <a:lnTo>
                  <a:pt x="226" y="635"/>
                </a:lnTo>
                <a:lnTo>
                  <a:pt x="0" y="635"/>
                </a:lnTo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4790" name="Rectangle 5"/>
          <p:cNvSpPr>
            <a:spLocks noChangeArrowheads="1"/>
          </p:cNvSpPr>
          <p:nvPr/>
        </p:nvSpPr>
        <p:spPr bwMode="auto">
          <a:xfrm>
            <a:off x="1187450" y="2033588"/>
            <a:ext cx="709613" cy="433387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Verdana" pitchFamily="34" charset="0"/>
            </a:endParaRPr>
          </a:p>
        </p:txBody>
      </p:sp>
      <p:sp>
        <p:nvSpPr>
          <p:cNvPr id="374791" name="Rectangle 7"/>
          <p:cNvSpPr>
            <a:spLocks noChangeArrowheads="1"/>
          </p:cNvSpPr>
          <p:nvPr/>
        </p:nvSpPr>
        <p:spPr bwMode="auto">
          <a:xfrm>
            <a:off x="1187450" y="2466975"/>
            <a:ext cx="709613" cy="574675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Verdana" pitchFamily="34" charset="0"/>
            </a:endParaRPr>
          </a:p>
        </p:txBody>
      </p:sp>
      <p:sp>
        <p:nvSpPr>
          <p:cNvPr id="374792" name="Line 18"/>
          <p:cNvSpPr>
            <a:spLocks noChangeShapeType="1"/>
          </p:cNvSpPr>
          <p:nvPr/>
        </p:nvSpPr>
        <p:spPr bwMode="auto">
          <a:xfrm>
            <a:off x="1835150" y="2233613"/>
            <a:ext cx="288925" cy="790575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4793" name="Rectangle 22"/>
          <p:cNvSpPr>
            <a:spLocks noChangeArrowheads="1"/>
          </p:cNvSpPr>
          <p:nvPr/>
        </p:nvSpPr>
        <p:spPr bwMode="auto">
          <a:xfrm>
            <a:off x="323850" y="1530350"/>
            <a:ext cx="2447925" cy="15128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Verdana" pitchFamily="34" charset="0"/>
            </a:endParaRPr>
          </a:p>
        </p:txBody>
      </p:sp>
      <p:sp>
        <p:nvSpPr>
          <p:cNvPr id="374794" name="AutoShape 31"/>
          <p:cNvSpPr>
            <a:spLocks noChangeArrowheads="1"/>
          </p:cNvSpPr>
          <p:nvPr/>
        </p:nvSpPr>
        <p:spPr bwMode="auto">
          <a:xfrm>
            <a:off x="1582738" y="928688"/>
            <a:ext cx="493712" cy="457200"/>
          </a:xfrm>
          <a:prstGeom prst="star16">
            <a:avLst>
              <a:gd name="adj" fmla="val 37500"/>
            </a:avLst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Verdana" pitchFamily="34" charset="0"/>
            </a:endParaRPr>
          </a:p>
        </p:txBody>
      </p:sp>
      <p:sp>
        <p:nvSpPr>
          <p:cNvPr id="374795" name="Line 17"/>
          <p:cNvSpPr>
            <a:spLocks noChangeShapeType="1"/>
          </p:cNvSpPr>
          <p:nvPr/>
        </p:nvSpPr>
        <p:spPr bwMode="auto">
          <a:xfrm>
            <a:off x="1835150" y="1296988"/>
            <a:ext cx="0" cy="93980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74796" name="Picture 3" descr="three_d_schematic"/>
          <p:cNvPicPr>
            <a:picLocks noChangeAspect="1" noChangeArrowheads="1"/>
          </p:cNvPicPr>
          <p:nvPr/>
        </p:nvPicPr>
        <p:blipFill>
          <a:blip r:embed="rId2"/>
          <a:srcRect t="54619"/>
          <a:stretch>
            <a:fillRect/>
          </a:stretch>
        </p:blipFill>
        <p:spPr bwMode="auto">
          <a:xfrm>
            <a:off x="285750" y="4286250"/>
            <a:ext cx="3857625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4797" name="Rectangle 3"/>
          <p:cNvSpPr txBox="1">
            <a:spLocks noChangeArrowheads="1"/>
          </p:cNvSpPr>
          <p:nvPr/>
        </p:nvSpPr>
        <p:spPr bwMode="auto">
          <a:xfrm>
            <a:off x="3929063" y="3643313"/>
            <a:ext cx="500062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000">
                <a:latin typeface="Verdana" pitchFamily="34" charset="0"/>
              </a:rPr>
              <a:t>Effect 3: Longwave side effect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>
                <a:solidFill>
                  <a:srgbClr val="CC0000"/>
                </a:solidFill>
                <a:latin typeface="Comic Sans MS" pitchFamily="66" charset="0"/>
              </a:rPr>
              <a:t>Above a field of clouds, the clouds subtend a larger fraction of the downward-looking hemisphere than the areal cloud coverage (accounting for cos </a:t>
            </a:r>
            <a:r>
              <a:rPr lang="en-GB">
                <a:solidFill>
                  <a:srgbClr val="CC0000"/>
                </a:solidFill>
                <a:latin typeface="Symbol" pitchFamily="18" charset="2"/>
              </a:rPr>
              <a:t>q</a:t>
            </a:r>
            <a:r>
              <a:rPr lang="en-GB">
                <a:solidFill>
                  <a:srgbClr val="CC0000"/>
                </a:solidFill>
                <a:latin typeface="Comic Sans MS" pitchFamily="66" charset="0"/>
              </a:rPr>
              <a:t> dependence of contribution to upwelling irradiance)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>
                <a:solidFill>
                  <a:srgbClr val="CC0000"/>
                </a:solidFill>
                <a:latin typeface="Comic Sans MS" pitchFamily="66" charset="0"/>
              </a:rPr>
              <a:t>Hence longwave cloud radiative forcing is typically </a:t>
            </a:r>
            <a:r>
              <a:rPr lang="en-GB" u="sng">
                <a:solidFill>
                  <a:srgbClr val="CC0000"/>
                </a:solidFill>
                <a:latin typeface="Comic Sans MS" pitchFamily="66" charset="0"/>
              </a:rPr>
              <a:t>increased</a:t>
            </a:r>
          </a:p>
        </p:txBody>
      </p:sp>
      <p:pic>
        <p:nvPicPr>
          <p:cNvPr id="374798" name="Picture 3" descr="three_d_schematic"/>
          <p:cNvPicPr>
            <a:picLocks noChangeAspect="1" noChangeArrowheads="1"/>
          </p:cNvPicPr>
          <p:nvPr/>
        </p:nvPicPr>
        <p:blipFill>
          <a:blip r:embed="rId2"/>
          <a:srcRect l="10864" t="90709" r="57654" b="1212"/>
          <a:stretch>
            <a:fillRect/>
          </a:stretch>
        </p:blipFill>
        <p:spPr bwMode="auto">
          <a:xfrm>
            <a:off x="357188" y="5572125"/>
            <a:ext cx="121443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3D shortwave effects</a:t>
            </a:r>
          </a:p>
        </p:txBody>
      </p:sp>
      <p:sp>
        <p:nvSpPr>
          <p:cNvPr id="3758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3375" y="5229225"/>
            <a:ext cx="8415338" cy="1384300"/>
          </a:xfrm>
        </p:spPr>
        <p:txBody>
          <a:bodyPr/>
          <a:lstStyle/>
          <a:p>
            <a:pPr eaLnBrk="1" hangingPunct="1"/>
            <a:r>
              <a:rPr lang="en-GB" smtClean="0"/>
              <a:t>3D effects much smaller in stratiform clouds</a:t>
            </a:r>
            <a:endParaRPr lang="en-GB" smtClean="0">
              <a:sym typeface="Symbol" pitchFamily="18" charset="2"/>
            </a:endParaRPr>
          </a:p>
          <a:p>
            <a:pPr lvl="1" eaLnBrk="1" hangingPunct="1"/>
            <a:r>
              <a:rPr lang="en-GB" smtClean="0">
                <a:sym typeface="Symbol" pitchFamily="18" charset="2"/>
              </a:rPr>
              <a:t>In cirrus, SW and LW effects up to 10% for optical depth ~1, but negligible for optically thicker clouds (Zhong, Hogan and Haigh 2008)</a:t>
            </a:r>
          </a:p>
          <a:p>
            <a:pPr eaLnBrk="1" hangingPunct="1"/>
            <a:r>
              <a:rPr lang="en-GB" i="1" smtClean="0">
                <a:sym typeface="Symbol" pitchFamily="18" charset="2"/>
              </a:rPr>
              <a:t>How can we represent this effect in GCM radiation schemes?</a:t>
            </a:r>
          </a:p>
        </p:txBody>
      </p:sp>
      <p:pic>
        <p:nvPicPr>
          <p:cNvPr id="375811" name="Picture 3" descr="three_d_calculations"/>
          <p:cNvPicPr>
            <a:picLocks noChangeAspect="1" noChangeArrowheads="1"/>
          </p:cNvPicPr>
          <p:nvPr/>
        </p:nvPicPr>
        <p:blipFill>
          <a:blip r:embed="rId2"/>
          <a:srcRect l="2954" r="5458"/>
          <a:stretch>
            <a:fillRect/>
          </a:stretch>
        </p:blipFill>
        <p:spPr bwMode="auto">
          <a:xfrm>
            <a:off x="214313" y="908050"/>
            <a:ext cx="5286375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5812" name="Text Box 7"/>
          <p:cNvSpPr txBox="1">
            <a:spLocks noChangeArrowheads="1"/>
          </p:cNvSpPr>
          <p:nvPr/>
        </p:nvSpPr>
        <p:spPr bwMode="auto">
          <a:xfrm>
            <a:off x="2071688" y="4008438"/>
            <a:ext cx="1924050" cy="650875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  <a:latin typeface="Arial Narrow" pitchFamily="34" charset="0"/>
              </a:rPr>
              <a:t>2. Shortwave leakage effect</a:t>
            </a:r>
          </a:p>
        </p:txBody>
      </p:sp>
      <p:sp>
        <p:nvSpPr>
          <p:cNvPr id="375813" name="Text Box 8"/>
          <p:cNvSpPr txBox="1">
            <a:spLocks noChangeArrowheads="1"/>
          </p:cNvSpPr>
          <p:nvPr/>
        </p:nvSpPr>
        <p:spPr bwMode="auto">
          <a:xfrm>
            <a:off x="4608513" y="1365250"/>
            <a:ext cx="1749425" cy="650875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  <a:latin typeface="Arial Narrow" pitchFamily="34" charset="0"/>
              </a:rPr>
              <a:t>1. Shortwave side illumination</a:t>
            </a:r>
          </a:p>
        </p:txBody>
      </p:sp>
      <p:sp>
        <p:nvSpPr>
          <p:cNvPr id="375814" name="Rectangle 15"/>
          <p:cNvSpPr>
            <a:spLocks noChangeArrowheads="1"/>
          </p:cNvSpPr>
          <p:nvPr/>
        </p:nvSpPr>
        <p:spPr bwMode="auto">
          <a:xfrm>
            <a:off x="5429250" y="2500313"/>
            <a:ext cx="3571875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000">
                <a:latin typeface="Verdana" pitchFamily="34" charset="0"/>
              </a:rPr>
              <a:t>3D effects significant in convective clouds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>
                <a:solidFill>
                  <a:srgbClr val="CC0000"/>
                </a:solidFill>
                <a:latin typeface="Comic Sans MS" pitchFamily="66" charset="0"/>
              </a:rPr>
              <a:t>Cumulus (Benner &amp; Evans 2001, Pincus et al. 2005)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GB">
                <a:solidFill>
                  <a:srgbClr val="CC0000"/>
                </a:solidFill>
                <a:latin typeface="Comic Sans MS" pitchFamily="66" charset="0"/>
                <a:sym typeface="Symbol" pitchFamily="18" charset="2"/>
              </a:rPr>
              <a:t>Deep convection (DiGiuseppe &amp; Tompkins 2003)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Direct shortwave calculation</a:t>
            </a:r>
          </a:p>
        </p:txBody>
      </p:sp>
      <p:sp>
        <p:nvSpPr>
          <p:cNvPr id="376834" name="Content Placeholder 2"/>
          <p:cNvSpPr>
            <a:spLocks noGrp="1"/>
          </p:cNvSpPr>
          <p:nvPr>
            <p:ph idx="4294967295"/>
          </p:nvPr>
        </p:nvSpPr>
        <p:spPr>
          <a:xfrm>
            <a:off x="3786188" y="1149350"/>
            <a:ext cx="5194300" cy="2136775"/>
          </a:xfrm>
        </p:spPr>
        <p:txBody>
          <a:bodyPr/>
          <a:lstStyle/>
          <a:p>
            <a:pPr eaLnBrk="1" hangingPunct="1"/>
            <a:r>
              <a:rPr lang="en-GB" smtClean="0"/>
              <a:t>First part of a shortwave calculation is to determine how far direct (unscattered) beam penetrates</a:t>
            </a:r>
          </a:p>
          <a:p>
            <a:pPr lvl="1" eaLnBrk="1" hangingPunct="1"/>
            <a:r>
              <a:rPr lang="en-GB" smtClean="0"/>
              <a:t>Solve this equation independently in the clear and cloudy regions (</a:t>
            </a:r>
            <a:r>
              <a:rPr lang="en-GB" smtClean="0">
                <a:latin typeface="Symbol" pitchFamily="18" charset="2"/>
              </a:rPr>
              <a:t>d</a:t>
            </a:r>
            <a:r>
              <a:rPr lang="en-GB" smtClean="0"/>
              <a:t> is optical depth):</a:t>
            </a:r>
          </a:p>
          <a:p>
            <a:pPr lvl="1" eaLnBrk="1" hangingPunct="1"/>
            <a:endParaRPr lang="en-GB" smtClean="0"/>
          </a:p>
          <a:p>
            <a:pPr lvl="1" eaLnBrk="1" hangingPunct="1"/>
            <a:endParaRPr lang="en-GB" smtClean="0"/>
          </a:p>
          <a:p>
            <a:pPr lvl="1" eaLnBrk="1" hangingPunct="1"/>
            <a:endParaRPr lang="en-GB" smtClean="0"/>
          </a:p>
        </p:txBody>
      </p:sp>
      <p:sp>
        <p:nvSpPr>
          <p:cNvPr id="376835" name="Rectangle 17"/>
          <p:cNvSpPr>
            <a:spLocks noChangeArrowheads="1"/>
          </p:cNvSpPr>
          <p:nvPr/>
        </p:nvSpPr>
        <p:spPr bwMode="auto">
          <a:xfrm>
            <a:off x="908050" y="1404938"/>
            <a:ext cx="2592388" cy="1200150"/>
          </a:xfrm>
          <a:prstGeom prst="rect">
            <a:avLst/>
          </a:prstGeom>
          <a:solidFill>
            <a:srgbClr val="66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Verdana" pitchFamily="34" charset="0"/>
            </a:endParaRPr>
          </a:p>
        </p:txBody>
      </p:sp>
      <p:sp>
        <p:nvSpPr>
          <p:cNvPr id="376836" name="Rectangle 19"/>
          <p:cNvSpPr>
            <a:spLocks noChangeArrowheads="1"/>
          </p:cNvSpPr>
          <p:nvPr/>
        </p:nvSpPr>
        <p:spPr bwMode="auto">
          <a:xfrm>
            <a:off x="1341438" y="1911350"/>
            <a:ext cx="431800" cy="287338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Verdana" pitchFamily="34" charset="0"/>
            </a:endParaRPr>
          </a:p>
        </p:txBody>
      </p:sp>
      <p:sp>
        <p:nvSpPr>
          <p:cNvPr id="376837" name="Rectangle 20"/>
          <p:cNvSpPr>
            <a:spLocks noChangeArrowheads="1"/>
          </p:cNvSpPr>
          <p:nvPr/>
        </p:nvSpPr>
        <p:spPr bwMode="auto">
          <a:xfrm>
            <a:off x="2636838" y="1908175"/>
            <a:ext cx="431800" cy="287338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Verdana" pitchFamily="34" charset="0"/>
            </a:endParaRPr>
          </a:p>
        </p:txBody>
      </p:sp>
      <p:sp>
        <p:nvSpPr>
          <p:cNvPr id="376838" name="Rectangle 21"/>
          <p:cNvSpPr>
            <a:spLocks noChangeArrowheads="1"/>
          </p:cNvSpPr>
          <p:nvPr/>
        </p:nvSpPr>
        <p:spPr bwMode="auto">
          <a:xfrm>
            <a:off x="1341438" y="2195513"/>
            <a:ext cx="431800" cy="407987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Verdana" pitchFamily="34" charset="0"/>
            </a:endParaRPr>
          </a:p>
        </p:txBody>
      </p:sp>
      <p:sp>
        <p:nvSpPr>
          <p:cNvPr id="376839" name="Rectangle 22"/>
          <p:cNvSpPr>
            <a:spLocks noChangeArrowheads="1"/>
          </p:cNvSpPr>
          <p:nvPr/>
        </p:nvSpPr>
        <p:spPr bwMode="auto">
          <a:xfrm>
            <a:off x="2636838" y="2195513"/>
            <a:ext cx="431800" cy="407987"/>
          </a:xfrm>
          <a:prstGeom prst="rect">
            <a:avLst/>
          </a:prstGeom>
          <a:solidFill>
            <a:srgbClr val="0000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Verdana" pitchFamily="34" charset="0"/>
            </a:endParaRPr>
          </a:p>
        </p:txBody>
      </p:sp>
      <p:sp>
        <p:nvSpPr>
          <p:cNvPr id="376840" name="Rectangle 25"/>
          <p:cNvSpPr>
            <a:spLocks noChangeArrowheads="1"/>
          </p:cNvSpPr>
          <p:nvPr/>
        </p:nvSpPr>
        <p:spPr bwMode="auto">
          <a:xfrm>
            <a:off x="1916113" y="1260475"/>
            <a:ext cx="503237" cy="1512888"/>
          </a:xfrm>
          <a:prstGeom prst="rect">
            <a:avLst/>
          </a:prstGeom>
          <a:noFill/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Verdana" pitchFamily="34" charset="0"/>
            </a:endParaRPr>
          </a:p>
        </p:txBody>
      </p:sp>
      <p:sp>
        <p:nvSpPr>
          <p:cNvPr id="376841" name="Line 26"/>
          <p:cNvSpPr>
            <a:spLocks noChangeShapeType="1"/>
          </p:cNvSpPr>
          <p:nvPr/>
        </p:nvSpPr>
        <p:spPr bwMode="auto">
          <a:xfrm>
            <a:off x="1917700" y="1522413"/>
            <a:ext cx="503238" cy="169862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6842" name="Line 27"/>
          <p:cNvSpPr>
            <a:spLocks noChangeShapeType="1"/>
          </p:cNvSpPr>
          <p:nvPr/>
        </p:nvSpPr>
        <p:spPr bwMode="auto">
          <a:xfrm>
            <a:off x="1917700" y="1692275"/>
            <a:ext cx="503238" cy="169863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6843" name="Line 28"/>
          <p:cNvSpPr>
            <a:spLocks noChangeShapeType="1"/>
          </p:cNvSpPr>
          <p:nvPr/>
        </p:nvSpPr>
        <p:spPr bwMode="auto">
          <a:xfrm>
            <a:off x="1917700" y="1882775"/>
            <a:ext cx="503238" cy="169863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6844" name="Line 29"/>
          <p:cNvSpPr>
            <a:spLocks noChangeShapeType="1"/>
          </p:cNvSpPr>
          <p:nvPr/>
        </p:nvSpPr>
        <p:spPr bwMode="auto">
          <a:xfrm>
            <a:off x="1917700" y="2052638"/>
            <a:ext cx="503238" cy="169862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6845" name="Line 30"/>
          <p:cNvSpPr>
            <a:spLocks noChangeShapeType="1"/>
          </p:cNvSpPr>
          <p:nvPr/>
        </p:nvSpPr>
        <p:spPr bwMode="auto">
          <a:xfrm>
            <a:off x="1917700" y="2243138"/>
            <a:ext cx="503238" cy="168275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6846" name="Line 31"/>
          <p:cNvSpPr>
            <a:spLocks noChangeShapeType="1"/>
          </p:cNvSpPr>
          <p:nvPr/>
        </p:nvSpPr>
        <p:spPr bwMode="auto">
          <a:xfrm>
            <a:off x="1917700" y="2411413"/>
            <a:ext cx="503238" cy="169862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6847" name="Text Box 35"/>
          <p:cNvSpPr txBox="1">
            <a:spLocks noChangeArrowheads="1"/>
          </p:cNvSpPr>
          <p:nvPr/>
        </p:nvSpPr>
        <p:spPr bwMode="auto">
          <a:xfrm>
            <a:off x="2803525" y="1008063"/>
            <a:ext cx="660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>
                <a:solidFill>
                  <a:srgbClr val="CC0000"/>
                </a:solidFill>
                <a:latin typeface="Comic Sans MS" pitchFamily="66" charset="0"/>
              </a:rPr>
              <a:t>ICA</a:t>
            </a:r>
          </a:p>
        </p:txBody>
      </p:sp>
      <p:sp>
        <p:nvSpPr>
          <p:cNvPr id="376848" name="Line 23"/>
          <p:cNvSpPr>
            <a:spLocks noChangeShapeType="1"/>
          </p:cNvSpPr>
          <p:nvPr/>
        </p:nvSpPr>
        <p:spPr bwMode="auto">
          <a:xfrm>
            <a:off x="573088" y="858838"/>
            <a:ext cx="1855787" cy="649287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6849" name="AutoShape 33"/>
          <p:cNvSpPr>
            <a:spLocks noChangeArrowheads="1"/>
          </p:cNvSpPr>
          <p:nvPr/>
        </p:nvSpPr>
        <p:spPr bwMode="auto">
          <a:xfrm>
            <a:off x="214313" y="571500"/>
            <a:ext cx="493712" cy="457200"/>
          </a:xfrm>
          <a:prstGeom prst="star16">
            <a:avLst>
              <a:gd name="adj" fmla="val 37500"/>
            </a:avLst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Verdana" pitchFamily="34" charset="0"/>
            </a:endParaRPr>
          </a:p>
        </p:txBody>
      </p:sp>
      <p:pic>
        <p:nvPicPr>
          <p:cNvPr id="376850" name="Picture 2"/>
          <p:cNvPicPr>
            <a:picLocks noChangeAspect="1" noChangeArrowheads="1"/>
          </p:cNvPicPr>
          <p:nvPr/>
        </p:nvPicPr>
        <p:blipFill>
          <a:blip r:embed="rId2"/>
          <a:srcRect t="14018" b="15887"/>
          <a:stretch>
            <a:fillRect/>
          </a:stretch>
        </p:blipFill>
        <p:spPr bwMode="auto">
          <a:xfrm>
            <a:off x="5476875" y="2786063"/>
            <a:ext cx="1524000" cy="71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768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357563"/>
            <a:ext cx="4019550" cy="3214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642938" y="3071813"/>
            <a:ext cx="8337550" cy="3101975"/>
            <a:chOff x="642938" y="3071813"/>
            <a:chExt cx="8337544" cy="3101975"/>
          </a:xfrm>
        </p:grpSpPr>
        <p:sp>
          <p:nvSpPr>
            <p:cNvPr id="27" name="Content Placeholder 2"/>
            <p:cNvSpPr txBox="1">
              <a:spLocks/>
            </p:cNvSpPr>
            <p:nvPr/>
          </p:nvSpPr>
          <p:spPr bwMode="auto">
            <a:xfrm>
              <a:off x="3786186" y="3363913"/>
              <a:ext cx="5194296" cy="993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  <a:defRPr/>
              </a:pPr>
              <a:endParaRPr lang="en-GB" kern="0" dirty="0">
                <a:solidFill>
                  <a:srgbClr val="CC0000"/>
                </a:solidFill>
                <a:latin typeface="Comic Sans MS" pitchFamily="66" charset="0"/>
                <a:cs typeface="+mn-cs"/>
              </a:endParaRP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  <a:defRPr/>
              </a:pPr>
              <a:r>
                <a:rPr lang="en-GB" kern="0" dirty="0">
                  <a:solidFill>
                    <a:srgbClr val="CC0000"/>
                  </a:solidFill>
                  <a:latin typeface="Comic Sans MS" pitchFamily="66" charset="0"/>
                  <a:cs typeface="+mn-cs"/>
                </a:rPr>
                <a:t>The solution is Beer’s law: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  <a:defRPr/>
              </a:pPr>
              <a:endParaRPr lang="en-GB" kern="0" dirty="0">
                <a:solidFill>
                  <a:srgbClr val="CC0000"/>
                </a:solidFill>
                <a:latin typeface="Comic Sans MS" pitchFamily="66" charset="0"/>
                <a:cs typeface="+mn-cs"/>
              </a:endParaRPr>
            </a:p>
          </p:txBody>
        </p:sp>
        <p:pic>
          <p:nvPicPr>
            <p:cNvPr id="376854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57813" y="4143375"/>
              <a:ext cx="2438400" cy="4286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grpSp>
          <p:nvGrpSpPr>
            <p:cNvPr id="376855" name="Group 27"/>
            <p:cNvGrpSpPr>
              <a:grpSpLocks/>
            </p:cNvGrpSpPr>
            <p:nvPr/>
          </p:nvGrpSpPr>
          <p:grpSpPr bwMode="auto">
            <a:xfrm>
              <a:off x="642938" y="3071813"/>
              <a:ext cx="3725862" cy="3101975"/>
              <a:chOff x="642910" y="3071810"/>
              <a:chExt cx="3725580" cy="3101752"/>
            </a:xfrm>
          </p:grpSpPr>
          <p:sp>
            <p:nvSpPr>
              <p:cNvPr id="376856" name="Freeform 23"/>
              <p:cNvSpPr>
                <a:spLocks noChangeArrowheads="1"/>
              </p:cNvSpPr>
              <p:nvPr/>
            </p:nvSpPr>
            <p:spPr bwMode="auto">
              <a:xfrm>
                <a:off x="654957" y="3473905"/>
                <a:ext cx="1304472" cy="2688771"/>
              </a:xfrm>
              <a:custGeom>
                <a:avLst/>
                <a:gdLst>
                  <a:gd name="T0" fmla="*/ 9072 w 1304472"/>
                  <a:gd name="T1" fmla="*/ 2688771 h 2688771"/>
                  <a:gd name="T2" fmla="*/ 9072 w 1304472"/>
                  <a:gd name="T3" fmla="*/ 1839693 h 2688771"/>
                  <a:gd name="T4" fmla="*/ 52614 w 1304472"/>
                  <a:gd name="T5" fmla="*/ 1066808 h 2688771"/>
                  <a:gd name="T6" fmla="*/ 324757 w 1304472"/>
                  <a:gd name="T7" fmla="*/ 457200 h 2688771"/>
                  <a:gd name="T8" fmla="*/ 781957 w 1304472"/>
                  <a:gd name="T9" fmla="*/ 185057 h 2688771"/>
                  <a:gd name="T10" fmla="*/ 1304472 w 1304472"/>
                  <a:gd name="T11" fmla="*/ 0 h 26887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04472"/>
                  <a:gd name="T19" fmla="*/ 0 h 2688771"/>
                  <a:gd name="T20" fmla="*/ 1304472 w 1304472"/>
                  <a:gd name="T21" fmla="*/ 2688771 h 26887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04472" h="2688771">
                    <a:moveTo>
                      <a:pt x="9072" y="2688771"/>
                    </a:moveTo>
                    <a:cubicBezTo>
                      <a:pt x="5443" y="2399392"/>
                      <a:pt x="1815" y="2110013"/>
                      <a:pt x="9072" y="1839685"/>
                    </a:cubicBezTo>
                    <a:cubicBezTo>
                      <a:pt x="16329" y="1569357"/>
                      <a:pt x="0" y="1297214"/>
                      <a:pt x="52614" y="1066800"/>
                    </a:cubicBezTo>
                    <a:cubicBezTo>
                      <a:pt x="105228" y="836386"/>
                      <a:pt x="203200" y="604157"/>
                      <a:pt x="324757" y="457200"/>
                    </a:cubicBezTo>
                    <a:cubicBezTo>
                      <a:pt x="446314" y="310243"/>
                      <a:pt x="618671" y="261257"/>
                      <a:pt x="781957" y="185057"/>
                    </a:cubicBezTo>
                    <a:cubicBezTo>
                      <a:pt x="945243" y="108857"/>
                      <a:pt x="1124857" y="54428"/>
                      <a:pt x="1304472" y="0"/>
                    </a:cubicBezTo>
                  </a:path>
                </a:pathLst>
              </a:custGeom>
              <a:noFill/>
              <a:ln w="63500" algn="ctr">
                <a:solidFill>
                  <a:schemeClr val="accent2"/>
                </a:solidFill>
                <a:prstDash val="sys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6857" name="Freeform 24"/>
              <p:cNvSpPr>
                <a:spLocks noChangeArrowheads="1"/>
              </p:cNvSpPr>
              <p:nvPr/>
            </p:nvSpPr>
            <p:spPr bwMode="auto">
              <a:xfrm>
                <a:off x="3156857" y="3463019"/>
                <a:ext cx="217714" cy="2710543"/>
              </a:xfrm>
              <a:custGeom>
                <a:avLst/>
                <a:gdLst>
                  <a:gd name="T0" fmla="*/ 0 w 217714"/>
                  <a:gd name="T1" fmla="*/ 2710543 h 2710543"/>
                  <a:gd name="T2" fmla="*/ 141514 w 217714"/>
                  <a:gd name="T3" fmla="*/ 1045028 h 2710543"/>
                  <a:gd name="T4" fmla="*/ 217714 w 217714"/>
                  <a:gd name="T5" fmla="*/ 0 h 2710543"/>
                  <a:gd name="T6" fmla="*/ 0 60000 65536"/>
                  <a:gd name="T7" fmla="*/ 0 60000 65536"/>
                  <a:gd name="T8" fmla="*/ 0 60000 65536"/>
                  <a:gd name="T9" fmla="*/ 0 w 217714"/>
                  <a:gd name="T10" fmla="*/ 0 h 2710543"/>
                  <a:gd name="T11" fmla="*/ 217714 w 217714"/>
                  <a:gd name="T12" fmla="*/ 2710543 h 27105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714" h="2710543">
                    <a:moveTo>
                      <a:pt x="0" y="2710543"/>
                    </a:moveTo>
                    <a:cubicBezTo>
                      <a:pt x="52614" y="2103664"/>
                      <a:pt x="105228" y="1496785"/>
                      <a:pt x="141514" y="1045028"/>
                    </a:cubicBezTo>
                    <a:cubicBezTo>
                      <a:pt x="177800" y="593271"/>
                      <a:pt x="197757" y="296635"/>
                      <a:pt x="217714" y="0"/>
                    </a:cubicBezTo>
                  </a:path>
                </a:pathLst>
              </a:custGeom>
              <a:solidFill>
                <a:schemeClr val="accent1"/>
              </a:solidFill>
              <a:ln w="63500" algn="ctr">
                <a:solidFill>
                  <a:srgbClr val="00B0F0"/>
                </a:solidFill>
                <a:prstDash val="sys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6858" name="TextBox 25"/>
              <p:cNvSpPr txBox="1">
                <a:spLocks noChangeArrowheads="1"/>
              </p:cNvSpPr>
              <p:nvPr/>
            </p:nvSpPr>
            <p:spPr bwMode="auto">
              <a:xfrm>
                <a:off x="642910" y="3071810"/>
                <a:ext cx="197842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b="1">
                    <a:solidFill>
                      <a:schemeClr val="accent2"/>
                    </a:solidFill>
                    <a:latin typeface="Verdana" pitchFamily="34" charset="0"/>
                  </a:rPr>
                  <a:t>Cloudy region</a:t>
                </a:r>
              </a:p>
            </p:txBody>
          </p:sp>
          <p:sp>
            <p:nvSpPr>
              <p:cNvPr id="376859" name="TextBox 26"/>
              <p:cNvSpPr txBox="1">
                <a:spLocks noChangeArrowheads="1"/>
              </p:cNvSpPr>
              <p:nvPr/>
            </p:nvSpPr>
            <p:spPr bwMode="auto">
              <a:xfrm>
                <a:off x="2603262" y="3071810"/>
                <a:ext cx="176522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b="1">
                    <a:solidFill>
                      <a:srgbClr val="00B0F0"/>
                    </a:solidFill>
                    <a:latin typeface="Verdana" pitchFamily="34" charset="0"/>
                  </a:rPr>
                  <a:t>Clear region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Direct shortwave calculation</a:t>
            </a:r>
          </a:p>
        </p:txBody>
      </p:sp>
      <p:sp>
        <p:nvSpPr>
          <p:cNvPr id="377858" name="Content Placeholder 2"/>
          <p:cNvSpPr>
            <a:spLocks noGrp="1"/>
          </p:cNvSpPr>
          <p:nvPr>
            <p:ph idx="4294967295"/>
          </p:nvPr>
        </p:nvSpPr>
        <p:spPr>
          <a:xfrm>
            <a:off x="3786188" y="1149350"/>
            <a:ext cx="5194300" cy="5351463"/>
          </a:xfrm>
        </p:spPr>
        <p:txBody>
          <a:bodyPr/>
          <a:lstStyle/>
          <a:p>
            <a:pPr eaLnBrk="1" hangingPunct="1"/>
            <a:r>
              <a:rPr lang="en-GB" i="1" smtClean="0"/>
              <a:t>Alternative: add terms expressing exchange between regions a &amp; b:</a:t>
            </a:r>
          </a:p>
          <a:p>
            <a:pPr lvl="1" eaLnBrk="1" hangingPunct="1"/>
            <a:endParaRPr lang="en-GB" smtClean="0"/>
          </a:p>
          <a:p>
            <a:pPr lvl="1" eaLnBrk="1" hangingPunct="1"/>
            <a:endParaRPr lang="en-GB" smtClean="0"/>
          </a:p>
          <a:p>
            <a:pPr lvl="1" eaLnBrk="1" hangingPunct="1"/>
            <a:endParaRPr lang="en-GB" smtClean="0"/>
          </a:p>
          <a:p>
            <a:pPr lvl="1" eaLnBrk="1" hangingPunct="1"/>
            <a:endParaRPr lang="en-GB" smtClean="0"/>
          </a:p>
          <a:p>
            <a:pPr lvl="1" eaLnBrk="1" hangingPunct="1"/>
            <a:endParaRPr lang="en-GB" smtClean="0"/>
          </a:p>
          <a:p>
            <a:pPr lvl="1" eaLnBrk="1" hangingPunct="1"/>
            <a:endParaRPr lang="en-GB" smtClean="0">
              <a:solidFill>
                <a:srgbClr val="FF9933"/>
              </a:solidFill>
            </a:endParaRPr>
          </a:p>
          <a:p>
            <a:pPr lvl="1" eaLnBrk="1" hangingPunct="1"/>
            <a:r>
              <a:rPr lang="en-GB" smtClean="0">
                <a:solidFill>
                  <a:srgbClr val="FF9900"/>
                </a:solidFill>
              </a:rPr>
              <a:t>New terms </a:t>
            </a:r>
            <a:r>
              <a:rPr lang="en-GB" smtClean="0"/>
              <a:t>depend on geometric constants </a:t>
            </a:r>
            <a:r>
              <a:rPr lang="en-GB" i="1" smtClean="0"/>
              <a:t>f </a:t>
            </a:r>
            <a:r>
              <a:rPr lang="en-GB" baseline="30000" smtClean="0"/>
              <a:t>ab</a:t>
            </a:r>
            <a:r>
              <a:rPr lang="en-GB" smtClean="0"/>
              <a:t> and </a:t>
            </a:r>
            <a:r>
              <a:rPr lang="en-GB" i="1" smtClean="0"/>
              <a:t>f </a:t>
            </a:r>
            <a:r>
              <a:rPr lang="en-GB" baseline="30000" smtClean="0"/>
              <a:t>ba</a:t>
            </a:r>
          </a:p>
          <a:p>
            <a:pPr lvl="1" eaLnBrk="1" hangingPunct="1"/>
            <a:r>
              <a:rPr lang="en-GB" smtClean="0"/>
              <a:t>Solution of pair of coupled ODEs:</a:t>
            </a:r>
          </a:p>
          <a:p>
            <a:pPr lvl="1" eaLnBrk="1" hangingPunct="1"/>
            <a:endParaRPr lang="en-GB" smtClean="0"/>
          </a:p>
          <a:p>
            <a:pPr lvl="1" eaLnBrk="1" hangingPunct="1"/>
            <a:endParaRPr lang="en-GB" smtClean="0"/>
          </a:p>
          <a:p>
            <a:pPr lvl="1" eaLnBrk="1" hangingPunct="1"/>
            <a:endParaRPr lang="en-GB" smtClean="0"/>
          </a:p>
          <a:p>
            <a:pPr lvl="1" eaLnBrk="1" hangingPunct="1"/>
            <a:endParaRPr lang="en-GB" smtClean="0"/>
          </a:p>
          <a:p>
            <a:pPr lvl="1" eaLnBrk="1" hangingPunct="1"/>
            <a:r>
              <a:rPr lang="en-GB" smtClean="0"/>
              <a:t>Result: much less radiation gets through to next atmospheric layer!</a:t>
            </a:r>
          </a:p>
        </p:txBody>
      </p:sp>
      <p:pic>
        <p:nvPicPr>
          <p:cNvPr id="3778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357563"/>
            <a:ext cx="4019550" cy="3214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7860" name="TextBox 25"/>
          <p:cNvSpPr txBox="1">
            <a:spLocks noChangeArrowheads="1"/>
          </p:cNvSpPr>
          <p:nvPr/>
        </p:nvSpPr>
        <p:spPr bwMode="auto">
          <a:xfrm>
            <a:off x="642938" y="3071813"/>
            <a:ext cx="1978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>
                <a:solidFill>
                  <a:schemeClr val="accent2"/>
                </a:solidFill>
                <a:latin typeface="Verdana" pitchFamily="34" charset="0"/>
              </a:rPr>
              <a:t>Cloudy region</a:t>
            </a:r>
          </a:p>
        </p:txBody>
      </p:sp>
      <p:sp>
        <p:nvSpPr>
          <p:cNvPr id="377861" name="TextBox 26"/>
          <p:cNvSpPr txBox="1">
            <a:spLocks noChangeArrowheads="1"/>
          </p:cNvSpPr>
          <p:nvPr/>
        </p:nvSpPr>
        <p:spPr bwMode="auto">
          <a:xfrm>
            <a:off x="2603500" y="3071813"/>
            <a:ext cx="1765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>
                <a:solidFill>
                  <a:srgbClr val="00B0F0"/>
                </a:solidFill>
                <a:latin typeface="Verdana" pitchFamily="34" charset="0"/>
              </a:rPr>
              <a:t>Clear region</a:t>
            </a:r>
          </a:p>
        </p:txBody>
      </p:sp>
      <p:sp>
        <p:nvSpPr>
          <p:cNvPr id="377862" name="Rectangle 6"/>
          <p:cNvSpPr>
            <a:spLocks noChangeArrowheads="1"/>
          </p:cNvSpPr>
          <p:nvPr/>
        </p:nvSpPr>
        <p:spPr bwMode="auto">
          <a:xfrm>
            <a:off x="908050" y="1419225"/>
            <a:ext cx="2592388" cy="1200150"/>
          </a:xfrm>
          <a:prstGeom prst="rect">
            <a:avLst/>
          </a:prstGeom>
          <a:solidFill>
            <a:srgbClr val="66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Verdana" pitchFamily="34" charset="0"/>
            </a:endParaRPr>
          </a:p>
        </p:txBody>
      </p:sp>
      <p:sp>
        <p:nvSpPr>
          <p:cNvPr id="377863" name="Freeform 16"/>
          <p:cNvSpPr>
            <a:spLocks/>
          </p:cNvSpPr>
          <p:nvPr/>
        </p:nvSpPr>
        <p:spPr bwMode="auto">
          <a:xfrm>
            <a:off x="908050" y="1922463"/>
            <a:ext cx="2592388" cy="720725"/>
          </a:xfrm>
          <a:custGeom>
            <a:avLst/>
            <a:gdLst>
              <a:gd name="T0" fmla="*/ 2147483647 w 1633"/>
              <a:gd name="T1" fmla="*/ 0 h 454"/>
              <a:gd name="T2" fmla="*/ 2147483647 w 1633"/>
              <a:gd name="T3" fmla="*/ 2147483647 h 454"/>
              <a:gd name="T4" fmla="*/ 2147483647 w 1633"/>
              <a:gd name="T5" fmla="*/ 0 h 454"/>
              <a:gd name="T6" fmla="*/ 2147483647 w 1633"/>
              <a:gd name="T7" fmla="*/ 2147483647 h 454"/>
              <a:gd name="T8" fmla="*/ 2147483647 w 1633"/>
              <a:gd name="T9" fmla="*/ 2147483647 h 454"/>
              <a:gd name="T10" fmla="*/ 0 w 1633"/>
              <a:gd name="T11" fmla="*/ 2147483647 h 454"/>
              <a:gd name="T12" fmla="*/ 0 w 1633"/>
              <a:gd name="T13" fmla="*/ 2147483647 h 454"/>
              <a:gd name="T14" fmla="*/ 2147483647 w 1633"/>
              <a:gd name="T15" fmla="*/ 2147483647 h 454"/>
              <a:gd name="T16" fmla="*/ 2147483647 w 1633"/>
              <a:gd name="T17" fmla="*/ 0 h 4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33"/>
              <a:gd name="T28" fmla="*/ 0 h 454"/>
              <a:gd name="T29" fmla="*/ 1633 w 1633"/>
              <a:gd name="T30" fmla="*/ 454 h 4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33" h="454">
                <a:moveTo>
                  <a:pt x="545" y="0"/>
                </a:moveTo>
                <a:lnTo>
                  <a:pt x="1089" y="181"/>
                </a:lnTo>
                <a:lnTo>
                  <a:pt x="1361" y="0"/>
                </a:lnTo>
                <a:lnTo>
                  <a:pt x="1633" y="91"/>
                </a:lnTo>
                <a:lnTo>
                  <a:pt x="1633" y="454"/>
                </a:lnTo>
                <a:lnTo>
                  <a:pt x="0" y="454"/>
                </a:lnTo>
                <a:lnTo>
                  <a:pt x="0" y="91"/>
                </a:lnTo>
                <a:lnTo>
                  <a:pt x="273" y="181"/>
                </a:lnTo>
                <a:lnTo>
                  <a:pt x="545" y="0"/>
                </a:lnTo>
                <a:close/>
              </a:path>
            </a:pathLst>
          </a:cu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7864" name="Rectangle 5"/>
          <p:cNvSpPr>
            <a:spLocks noChangeArrowheads="1"/>
          </p:cNvSpPr>
          <p:nvPr/>
        </p:nvSpPr>
        <p:spPr bwMode="auto">
          <a:xfrm>
            <a:off x="1322388" y="1925638"/>
            <a:ext cx="431800" cy="287337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Verdana" pitchFamily="34" charset="0"/>
            </a:endParaRPr>
          </a:p>
        </p:txBody>
      </p:sp>
      <p:sp>
        <p:nvSpPr>
          <p:cNvPr id="377865" name="Rectangle 13"/>
          <p:cNvSpPr>
            <a:spLocks noChangeArrowheads="1"/>
          </p:cNvSpPr>
          <p:nvPr/>
        </p:nvSpPr>
        <p:spPr bwMode="auto">
          <a:xfrm>
            <a:off x="2633663" y="1925638"/>
            <a:ext cx="431800" cy="287337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Verdana" pitchFamily="34" charset="0"/>
            </a:endParaRPr>
          </a:p>
        </p:txBody>
      </p:sp>
      <p:sp>
        <p:nvSpPr>
          <p:cNvPr id="377866" name="Line 23"/>
          <p:cNvSpPr>
            <a:spLocks noChangeShapeType="1"/>
          </p:cNvSpPr>
          <p:nvPr/>
        </p:nvSpPr>
        <p:spPr bwMode="auto">
          <a:xfrm>
            <a:off x="547688" y="1346200"/>
            <a:ext cx="2087562" cy="720725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7867" name="AutoShape 33"/>
          <p:cNvSpPr>
            <a:spLocks noChangeArrowheads="1"/>
          </p:cNvSpPr>
          <p:nvPr/>
        </p:nvSpPr>
        <p:spPr bwMode="auto">
          <a:xfrm>
            <a:off x="188913" y="1058863"/>
            <a:ext cx="493712" cy="457200"/>
          </a:xfrm>
          <a:prstGeom prst="star16">
            <a:avLst>
              <a:gd name="adj" fmla="val 37500"/>
            </a:avLst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Verdana" pitchFamily="34" charset="0"/>
            </a:endParaRPr>
          </a:p>
        </p:txBody>
      </p:sp>
      <p:sp>
        <p:nvSpPr>
          <p:cNvPr id="377868" name="Text Box 34"/>
          <p:cNvSpPr txBox="1">
            <a:spLocks noChangeArrowheads="1"/>
          </p:cNvSpPr>
          <p:nvPr/>
        </p:nvSpPr>
        <p:spPr bwMode="auto">
          <a:xfrm>
            <a:off x="1770063" y="987425"/>
            <a:ext cx="16589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>
                <a:solidFill>
                  <a:srgbClr val="CC0000"/>
                </a:solidFill>
                <a:latin typeface="Comic Sans MS" pitchFamily="66" charset="0"/>
              </a:rPr>
              <a:t>3D radiation</a:t>
            </a:r>
          </a:p>
        </p:txBody>
      </p:sp>
      <p:pic>
        <p:nvPicPr>
          <p:cNvPr id="3778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857375"/>
            <a:ext cx="4362450" cy="1677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7870" name="Oval 36"/>
          <p:cNvSpPr>
            <a:spLocks noChangeArrowheads="1"/>
          </p:cNvSpPr>
          <p:nvPr/>
        </p:nvSpPr>
        <p:spPr bwMode="auto">
          <a:xfrm>
            <a:off x="6715125" y="1785938"/>
            <a:ext cx="2286000" cy="1857375"/>
          </a:xfrm>
          <a:prstGeom prst="ellipse">
            <a:avLst/>
          </a:prstGeom>
          <a:noFill/>
          <a:ln w="25400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9933"/>
              </a:solidFill>
              <a:latin typeface="Verdana" pitchFamily="34" charset="0"/>
            </a:endParaRPr>
          </a:p>
        </p:txBody>
      </p:sp>
      <p:sp>
        <p:nvSpPr>
          <p:cNvPr id="377871" name="Freeform 37"/>
          <p:cNvSpPr>
            <a:spLocks noChangeArrowheads="1"/>
          </p:cNvSpPr>
          <p:nvPr/>
        </p:nvSpPr>
        <p:spPr bwMode="auto">
          <a:xfrm>
            <a:off x="803275" y="3460750"/>
            <a:ext cx="1214438" cy="2693988"/>
          </a:xfrm>
          <a:custGeom>
            <a:avLst/>
            <a:gdLst>
              <a:gd name="T0" fmla="*/ 0 w 1215483"/>
              <a:gd name="T1" fmla="*/ 2688662 h 2694877"/>
              <a:gd name="T2" fmla="*/ 188433 w 1215483"/>
              <a:gd name="T3" fmla="*/ 1286853 h 2694877"/>
              <a:gd name="T4" fmla="*/ 421203 w 1215483"/>
              <a:gd name="T5" fmla="*/ 474685 h 2694877"/>
              <a:gd name="T6" fmla="*/ 964331 w 1215483"/>
              <a:gd name="T7" fmla="*/ 74173 h 2694877"/>
              <a:gd name="T8" fmla="*/ 1208187 w 1215483"/>
              <a:gd name="T9" fmla="*/ 29666 h 2694877"/>
              <a:gd name="T10" fmla="*/ 1208187 w 1215483"/>
              <a:gd name="T11" fmla="*/ 29666 h 26948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15483"/>
              <a:gd name="T19" fmla="*/ 0 h 2694877"/>
              <a:gd name="T20" fmla="*/ 1215483 w 1215483"/>
              <a:gd name="T21" fmla="*/ 2694877 h 26948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15483" h="2694877">
                <a:moveTo>
                  <a:pt x="0" y="2694877"/>
                </a:moveTo>
                <a:cubicBezTo>
                  <a:pt x="59473" y="2177275"/>
                  <a:pt x="118947" y="1659673"/>
                  <a:pt x="189571" y="1289824"/>
                </a:cubicBezTo>
                <a:cubicBezTo>
                  <a:pt x="260195" y="919975"/>
                  <a:pt x="293649" y="678365"/>
                  <a:pt x="423746" y="475784"/>
                </a:cubicBezTo>
                <a:cubicBezTo>
                  <a:pt x="553844" y="273204"/>
                  <a:pt x="838200" y="148682"/>
                  <a:pt x="970156" y="74341"/>
                </a:cubicBezTo>
                <a:cubicBezTo>
                  <a:pt x="1102112" y="0"/>
                  <a:pt x="1215483" y="29736"/>
                  <a:pt x="1215483" y="29736"/>
                </a:cubicBezTo>
              </a:path>
            </a:pathLst>
          </a:custGeom>
          <a:noFill/>
          <a:ln w="63500" algn="ctr">
            <a:solidFill>
              <a:schemeClr val="accent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7872" name="Freeform 38"/>
          <p:cNvSpPr>
            <a:spLocks noChangeArrowheads="1"/>
          </p:cNvSpPr>
          <p:nvPr/>
        </p:nvSpPr>
        <p:spPr bwMode="auto">
          <a:xfrm>
            <a:off x="1282700" y="3479800"/>
            <a:ext cx="2073275" cy="2686050"/>
          </a:xfrm>
          <a:custGeom>
            <a:avLst/>
            <a:gdLst>
              <a:gd name="T0" fmla="*/ 0 w 2074127"/>
              <a:gd name="T1" fmla="*/ 2677698 h 2687444"/>
              <a:gd name="T2" fmla="*/ 622677 w 2074127"/>
              <a:gd name="T3" fmla="*/ 1477736 h 2687444"/>
              <a:gd name="T4" fmla="*/ 1401019 w 2074127"/>
              <a:gd name="T5" fmla="*/ 655537 h 2687444"/>
              <a:gd name="T6" fmla="*/ 1901383 w 2074127"/>
              <a:gd name="T7" fmla="*/ 255548 h 2687444"/>
              <a:gd name="T8" fmla="*/ 2068170 w 2074127"/>
              <a:gd name="T9" fmla="*/ 0 h 26874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74127"/>
              <a:gd name="T16" fmla="*/ 0 h 2687444"/>
              <a:gd name="T17" fmla="*/ 2074127 w 2074127"/>
              <a:gd name="T18" fmla="*/ 2687444 h 26874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74127" h="2687444">
                <a:moveTo>
                  <a:pt x="0" y="2687444"/>
                </a:moveTo>
                <a:cubicBezTo>
                  <a:pt x="195146" y="2254405"/>
                  <a:pt x="390293" y="1821367"/>
                  <a:pt x="624469" y="1483113"/>
                </a:cubicBezTo>
                <a:cubicBezTo>
                  <a:pt x="858645" y="1144859"/>
                  <a:pt x="1191322" y="862361"/>
                  <a:pt x="1405054" y="657922"/>
                </a:cubicBezTo>
                <a:cubicBezTo>
                  <a:pt x="1618786" y="453483"/>
                  <a:pt x="1795347" y="366133"/>
                  <a:pt x="1906859" y="256479"/>
                </a:cubicBezTo>
                <a:cubicBezTo>
                  <a:pt x="2018371" y="146825"/>
                  <a:pt x="2046249" y="73412"/>
                  <a:pt x="2074127" y="0"/>
                </a:cubicBezTo>
              </a:path>
            </a:pathLst>
          </a:custGeom>
          <a:noFill/>
          <a:ln w="63500" algn="ctr">
            <a:solidFill>
              <a:srgbClr val="00B0F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7787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2588" y="4786313"/>
            <a:ext cx="2300287" cy="1162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778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6375" y="4781550"/>
            <a:ext cx="2443163" cy="1133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7875" name="Text Box 21"/>
          <p:cNvSpPr txBox="1">
            <a:spLocks noChangeArrowheads="1"/>
          </p:cNvSpPr>
          <p:nvPr/>
        </p:nvSpPr>
        <p:spPr bwMode="auto">
          <a:xfrm>
            <a:off x="889000" y="1890713"/>
            <a:ext cx="7874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i="1">
                <a:solidFill>
                  <a:schemeClr val="bg1"/>
                </a:solidFill>
                <a:latin typeface="Verdana" pitchFamily="34" charset="0"/>
              </a:rPr>
              <a:t>a</a:t>
            </a:r>
            <a:r>
              <a:rPr lang="en-GB" i="1">
                <a:latin typeface="Verdana" pitchFamily="34" charset="0"/>
              </a:rPr>
              <a:t>    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2071688"/>
            <a:ext cx="4991100" cy="2428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8882" name="Content Placeholder 2"/>
          <p:cNvSpPr>
            <a:spLocks noGrp="1"/>
          </p:cNvSpPr>
          <p:nvPr>
            <p:ph idx="4294967295"/>
          </p:nvPr>
        </p:nvSpPr>
        <p:spPr>
          <a:xfrm>
            <a:off x="333375" y="1149350"/>
            <a:ext cx="8647113" cy="3279775"/>
          </a:xfrm>
        </p:spPr>
        <p:txBody>
          <a:bodyPr/>
          <a:lstStyle/>
          <a:p>
            <a:pPr eaLnBrk="1" hangingPunct="1"/>
            <a:r>
              <a:rPr lang="en-GB" smtClean="0"/>
              <a:t>The next step is to use the two-stream equations to calculate the diffuse part of the radiation field</a:t>
            </a:r>
          </a:p>
          <a:p>
            <a:pPr eaLnBrk="1" hangingPunct="1"/>
            <a:endParaRPr lang="en-GB" smtClean="0"/>
          </a:p>
          <a:p>
            <a:pPr lvl="1" eaLnBrk="1" hangingPunct="1"/>
            <a:r>
              <a:rPr lang="en-GB" smtClean="0"/>
              <a:t>Downwelling stream:</a:t>
            </a:r>
          </a:p>
          <a:p>
            <a:pPr lvl="1" eaLnBrk="1" hangingPunct="1"/>
            <a:endParaRPr lang="en-GB" smtClean="0"/>
          </a:p>
          <a:p>
            <a:pPr lvl="1" eaLnBrk="1" hangingPunct="1"/>
            <a:endParaRPr lang="en-GB" smtClean="0"/>
          </a:p>
          <a:p>
            <a:pPr lvl="1" eaLnBrk="1" hangingPunct="1">
              <a:buFontTx/>
              <a:buNone/>
            </a:pPr>
            <a:endParaRPr lang="en-GB" smtClean="0"/>
          </a:p>
          <a:p>
            <a:pPr lvl="1" eaLnBrk="1" hangingPunct="1"/>
            <a:r>
              <a:rPr lang="en-GB" smtClean="0"/>
              <a:t>Upwelling stream: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262438" y="2792413"/>
            <a:ext cx="2871787" cy="1709737"/>
            <a:chOff x="4263082" y="2792627"/>
            <a:chExt cx="2870886" cy="1709352"/>
          </a:xfrm>
        </p:grpSpPr>
        <p:sp>
          <p:nvSpPr>
            <p:cNvPr id="378895" name="Rectangle 14"/>
            <p:cNvSpPr>
              <a:spLocks noChangeArrowheads="1"/>
            </p:cNvSpPr>
            <p:nvPr/>
          </p:nvSpPr>
          <p:spPr bwMode="auto">
            <a:xfrm>
              <a:off x="4291914" y="2792627"/>
              <a:ext cx="2842054" cy="52722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Verdana" pitchFamily="34" charset="0"/>
              </a:endParaRPr>
            </a:p>
          </p:txBody>
        </p:sp>
        <p:sp>
          <p:nvSpPr>
            <p:cNvPr id="378896" name="Rectangle 15"/>
            <p:cNvSpPr>
              <a:spLocks noChangeArrowheads="1"/>
            </p:cNvSpPr>
            <p:nvPr/>
          </p:nvSpPr>
          <p:spPr bwMode="auto">
            <a:xfrm>
              <a:off x="4263082" y="3974757"/>
              <a:ext cx="2842054" cy="52722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Verdan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Diffuse calculation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643563" y="2571750"/>
            <a:ext cx="3363912" cy="3209925"/>
            <a:chOff x="5643570" y="2571744"/>
            <a:chExt cx="3363421" cy="3209346"/>
          </a:xfrm>
        </p:grpSpPr>
        <p:sp>
          <p:nvSpPr>
            <p:cNvPr id="378892" name="TextBox 6"/>
            <p:cNvSpPr txBox="1">
              <a:spLocks noChangeArrowheads="1"/>
            </p:cNvSpPr>
            <p:nvPr/>
          </p:nvSpPr>
          <p:spPr bwMode="auto">
            <a:xfrm>
              <a:off x="5643570" y="4857760"/>
              <a:ext cx="3363421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i="1">
                  <a:solidFill>
                    <a:srgbClr val="CC0000"/>
                  </a:solidFill>
                  <a:latin typeface="Comic Sans MS" pitchFamily="66" charset="0"/>
                </a:rPr>
                <a:t>Source terms</a:t>
              </a:r>
            </a:p>
            <a:p>
              <a:pPr algn="ctr"/>
              <a:r>
                <a:rPr lang="en-GB">
                  <a:solidFill>
                    <a:srgbClr val="CC0000"/>
                  </a:solidFill>
                  <a:latin typeface="Comic Sans MS" pitchFamily="66" charset="0"/>
                </a:rPr>
                <a:t>Shortwave: direct solar beam</a:t>
              </a:r>
            </a:p>
            <a:p>
              <a:pPr algn="ctr"/>
              <a:r>
                <a:rPr lang="en-GB">
                  <a:solidFill>
                    <a:srgbClr val="CC0000"/>
                  </a:solidFill>
                  <a:latin typeface="Comic Sans MS" pitchFamily="66" charset="0"/>
                </a:rPr>
                <a:t>Longwave: Planck function</a:t>
              </a:r>
            </a:p>
          </p:txBody>
        </p:sp>
        <p:cxnSp>
          <p:nvCxnSpPr>
            <p:cNvPr id="378893" name="Straight Arrow Connector 8"/>
            <p:cNvCxnSpPr>
              <a:cxnSpLocks noChangeShapeType="1"/>
            </p:cNvCxnSpPr>
            <p:nvPr/>
          </p:nvCxnSpPr>
          <p:spPr bwMode="auto">
            <a:xfrm rot="5400000" flipH="1" flipV="1">
              <a:off x="6250793" y="3393281"/>
              <a:ext cx="2286016" cy="642942"/>
            </a:xfrm>
            <a:prstGeom prst="straightConnector1">
              <a:avLst/>
            </a:prstGeom>
            <a:noFill/>
            <a:ln w="25400" algn="ctr">
              <a:solidFill>
                <a:srgbClr val="CC0000"/>
              </a:solidFill>
              <a:round/>
              <a:headEnd/>
              <a:tailEnd type="triangle" w="lg" len="lg"/>
            </a:ln>
          </p:spPr>
        </p:cxnSp>
        <p:cxnSp>
          <p:nvCxnSpPr>
            <p:cNvPr id="378894" name="Straight Arrow Connector 9"/>
            <p:cNvCxnSpPr>
              <a:cxnSpLocks noChangeShapeType="1"/>
            </p:cNvCxnSpPr>
            <p:nvPr/>
          </p:nvCxnSpPr>
          <p:spPr bwMode="auto">
            <a:xfrm rot="5400000" flipH="1" flipV="1">
              <a:off x="6965173" y="4045747"/>
              <a:ext cx="1081094" cy="561980"/>
            </a:xfrm>
            <a:prstGeom prst="straightConnector1">
              <a:avLst/>
            </a:prstGeom>
            <a:noFill/>
            <a:ln w="25400" algn="ctr">
              <a:solidFill>
                <a:srgbClr val="CC0000"/>
              </a:solidFill>
              <a:round/>
              <a:headEnd/>
              <a:tailEnd type="triangle" w="lg" len="lg"/>
            </a:ln>
          </p:spPr>
        </p:cxn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54013" y="2643188"/>
            <a:ext cx="6646862" cy="3929062"/>
            <a:chOff x="354043" y="2643182"/>
            <a:chExt cx="6646849" cy="3929090"/>
          </a:xfrm>
        </p:grpSpPr>
        <p:grpSp>
          <p:nvGrpSpPr>
            <p:cNvPr id="378887" name="Group 14"/>
            <p:cNvGrpSpPr>
              <a:grpSpLocks/>
            </p:cNvGrpSpPr>
            <p:nvPr/>
          </p:nvGrpSpPr>
          <p:grpSpPr bwMode="auto">
            <a:xfrm>
              <a:off x="2428860" y="2643182"/>
              <a:ext cx="4572032" cy="2780718"/>
              <a:chOff x="2428860" y="2643182"/>
              <a:chExt cx="4572032" cy="2780718"/>
            </a:xfrm>
          </p:grpSpPr>
          <p:sp>
            <p:nvSpPr>
              <p:cNvPr id="378889" name="Oval 4"/>
              <p:cNvSpPr>
                <a:spLocks noChangeArrowheads="1"/>
              </p:cNvSpPr>
              <p:nvPr/>
            </p:nvSpPr>
            <p:spPr bwMode="auto">
              <a:xfrm>
                <a:off x="4429124" y="2643182"/>
                <a:ext cx="2571768" cy="785818"/>
              </a:xfrm>
              <a:prstGeom prst="ellipse">
                <a:avLst/>
              </a:prstGeom>
              <a:noFill/>
              <a:ln w="25400" algn="ctr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Verdana" pitchFamily="34" charset="0"/>
                </a:endParaRPr>
              </a:p>
            </p:txBody>
          </p:sp>
          <p:sp>
            <p:nvSpPr>
              <p:cNvPr id="378890" name="Oval 5"/>
              <p:cNvSpPr>
                <a:spLocks noChangeArrowheads="1"/>
              </p:cNvSpPr>
              <p:nvPr/>
            </p:nvSpPr>
            <p:spPr bwMode="auto">
              <a:xfrm>
                <a:off x="4429124" y="3857628"/>
                <a:ext cx="2571768" cy="785818"/>
              </a:xfrm>
              <a:prstGeom prst="ellipse">
                <a:avLst/>
              </a:prstGeom>
              <a:noFill/>
              <a:ln w="25400" algn="ctr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Verdana" pitchFamily="34" charset="0"/>
                </a:endParaRPr>
              </a:p>
            </p:txBody>
          </p:sp>
          <p:sp>
            <p:nvSpPr>
              <p:cNvPr id="378891" name="TextBox 13"/>
              <p:cNvSpPr txBox="1">
                <a:spLocks noChangeArrowheads="1"/>
              </p:cNvSpPr>
              <p:nvPr/>
            </p:nvSpPr>
            <p:spPr bwMode="auto">
              <a:xfrm>
                <a:off x="2428860" y="4500570"/>
                <a:ext cx="2643206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GB" i="1">
                    <a:solidFill>
                      <a:srgbClr val="FF9900"/>
                    </a:solidFill>
                    <a:latin typeface="Comic Sans MS" pitchFamily="66" charset="0"/>
                  </a:rPr>
                  <a:t>New terms</a:t>
                </a:r>
              </a:p>
              <a:p>
                <a:pPr algn="ctr"/>
                <a:r>
                  <a:rPr lang="en-GB">
                    <a:solidFill>
                      <a:srgbClr val="FF9900"/>
                    </a:solidFill>
                    <a:latin typeface="Comic Sans MS" pitchFamily="66" charset="0"/>
                  </a:rPr>
                  <a:t>Represent exchange between regions</a:t>
                </a:r>
              </a:p>
            </p:txBody>
          </p:sp>
        </p:grpSp>
        <p:sp>
          <p:nvSpPr>
            <p:cNvPr id="17" name="Content Placeholder 2"/>
            <p:cNvSpPr txBox="1">
              <a:spLocks/>
            </p:cNvSpPr>
            <p:nvPr/>
          </p:nvSpPr>
          <p:spPr bwMode="auto">
            <a:xfrm>
              <a:off x="354043" y="5072074"/>
              <a:ext cx="5146665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  <a:defRPr/>
              </a:pPr>
              <a:endParaRPr lang="en-GB" sz="2000" kern="0" dirty="0">
                <a:latin typeface="+mn-lt"/>
                <a:cs typeface="+mn-cs"/>
              </a:endParaRPr>
            </a:p>
            <a:p>
              <a:pPr marL="742950" lvl="1" indent="-285750">
                <a:spcBef>
                  <a:spcPct val="20000"/>
                </a:spcBef>
                <a:buFontTx/>
                <a:buChar char="–"/>
                <a:defRPr/>
              </a:pPr>
              <a:r>
                <a:rPr lang="en-GB" kern="0" dirty="0">
                  <a:solidFill>
                    <a:srgbClr val="CC0000"/>
                  </a:solidFill>
                  <a:latin typeface="Comic Sans MS" pitchFamily="66" charset="0"/>
                  <a:cs typeface="+mn-cs"/>
                </a:rPr>
                <a:t>Solution a little more complex when integrated across a layer, but efficient enough to be implemented in a GCM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Results </a:t>
            </a:r>
            <a:r>
              <a:rPr lang="en-GB" dirty="0" smtClean="0"/>
              <a:t>of new scheme</a:t>
            </a:r>
          </a:p>
        </p:txBody>
      </p:sp>
      <p:sp>
        <p:nvSpPr>
          <p:cNvPr id="379906" name="Content Placeholder 2"/>
          <p:cNvSpPr>
            <a:spLocks noGrp="1"/>
          </p:cNvSpPr>
          <p:nvPr>
            <p:ph idx="4294967295"/>
          </p:nvPr>
        </p:nvSpPr>
        <p:spPr>
          <a:xfrm>
            <a:off x="5715000" y="1219200"/>
            <a:ext cx="3200400" cy="3505200"/>
          </a:xfrm>
        </p:spPr>
        <p:txBody>
          <a:bodyPr/>
          <a:lstStyle/>
          <a:p>
            <a:pPr eaLnBrk="1" hangingPunct="1"/>
            <a:r>
              <a:rPr lang="en-GB" smtClean="0"/>
              <a:t>New idea tested using a single layer of homogeneous cloud illuminated by a monochromatic beam</a:t>
            </a:r>
          </a:p>
          <a:p>
            <a:pPr lvl="1" eaLnBrk="1" hangingPunct="1"/>
            <a:r>
              <a:rPr lang="en-GB" smtClean="0"/>
              <a:t>Performs surprisingly well against 3D calculations</a:t>
            </a:r>
          </a:p>
          <a:p>
            <a:pPr eaLnBrk="1" hangingPunct="1"/>
            <a:r>
              <a:rPr lang="en-GB" smtClean="0"/>
              <a:t>Next step: longwave</a:t>
            </a:r>
          </a:p>
        </p:txBody>
      </p:sp>
      <p:sp>
        <p:nvSpPr>
          <p:cNvPr id="379907" name="Rectangle 17"/>
          <p:cNvSpPr>
            <a:spLocks noChangeArrowheads="1"/>
          </p:cNvSpPr>
          <p:nvPr/>
        </p:nvSpPr>
        <p:spPr bwMode="auto">
          <a:xfrm>
            <a:off x="762000" y="5181600"/>
            <a:ext cx="1657350" cy="1200150"/>
          </a:xfrm>
          <a:prstGeom prst="rect">
            <a:avLst/>
          </a:prstGeom>
          <a:solidFill>
            <a:srgbClr val="66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Verdana" pitchFamily="34" charset="0"/>
            </a:endParaRPr>
          </a:p>
        </p:txBody>
      </p:sp>
      <p:sp>
        <p:nvSpPr>
          <p:cNvPr id="379908" name="Rectangle 20"/>
          <p:cNvSpPr>
            <a:spLocks noChangeArrowheads="1"/>
          </p:cNvSpPr>
          <p:nvPr/>
        </p:nvSpPr>
        <p:spPr bwMode="auto">
          <a:xfrm>
            <a:off x="979488" y="5684838"/>
            <a:ext cx="792162" cy="287337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Verdana" pitchFamily="34" charset="0"/>
            </a:endParaRPr>
          </a:p>
        </p:txBody>
      </p:sp>
      <p:sp>
        <p:nvSpPr>
          <p:cNvPr id="379909" name="Text Box 9"/>
          <p:cNvSpPr txBox="1">
            <a:spLocks noChangeArrowheads="1"/>
          </p:cNvSpPr>
          <p:nvPr/>
        </p:nvSpPr>
        <p:spPr bwMode="auto">
          <a:xfrm>
            <a:off x="2419350" y="5273675"/>
            <a:ext cx="1457325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Arial Narrow" pitchFamily="34" charset="0"/>
              </a:rPr>
              <a:t>Cloud fraction </a:t>
            </a:r>
            <a:r>
              <a:rPr lang="en-GB" i="1">
                <a:latin typeface="Arial Narrow" pitchFamily="34" charset="0"/>
              </a:rPr>
              <a:t>f</a:t>
            </a:r>
          </a:p>
          <a:p>
            <a:r>
              <a:rPr lang="en-GB">
                <a:latin typeface="Arial Narrow" pitchFamily="34" charset="0"/>
              </a:rPr>
              <a:t>Aspect ratio </a:t>
            </a:r>
            <a:r>
              <a:rPr lang="en-GB" i="1">
                <a:latin typeface="Arial Narrow" pitchFamily="34" charset="0"/>
              </a:rPr>
              <a:t>r</a:t>
            </a:r>
          </a:p>
          <a:p>
            <a:r>
              <a:rPr lang="en-GB">
                <a:latin typeface="Arial Narrow" pitchFamily="34" charset="0"/>
              </a:rPr>
              <a:t>Optical depth </a:t>
            </a:r>
            <a:r>
              <a:rPr lang="en-GB">
                <a:latin typeface="Symbol" pitchFamily="18" charset="2"/>
              </a:rPr>
              <a:t>d</a:t>
            </a:r>
          </a:p>
        </p:txBody>
      </p:sp>
      <p:sp>
        <p:nvSpPr>
          <p:cNvPr id="379910" name="Rectangle 14"/>
          <p:cNvSpPr>
            <a:spLocks noChangeArrowheads="1"/>
          </p:cNvSpPr>
          <p:nvPr/>
        </p:nvSpPr>
        <p:spPr bwMode="auto">
          <a:xfrm>
            <a:off x="3632200" y="6324600"/>
            <a:ext cx="549592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GB" sz="2000" i="1">
                <a:solidFill>
                  <a:srgbClr val="006600"/>
                </a:solidFill>
                <a:latin typeface="Verdana" pitchFamily="34" charset="0"/>
              </a:rPr>
              <a:t>Hogan and Shonk (2013)</a:t>
            </a:r>
          </a:p>
        </p:txBody>
      </p:sp>
      <p:pic>
        <p:nvPicPr>
          <p:cNvPr id="3799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5257800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Summary</a:t>
            </a:r>
          </a:p>
        </p:txBody>
      </p:sp>
      <p:sp>
        <p:nvSpPr>
          <p:cNvPr id="38093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67000"/>
          </a:xfrm>
        </p:spPr>
        <p:txBody>
          <a:bodyPr/>
          <a:lstStyle/>
          <a:p>
            <a:r>
              <a:rPr lang="en-GB" altLang="en-US" dirty="0" smtClean="0"/>
              <a:t>The radiation scheme is a key part of both weather, seasonal and climate forecasts</a:t>
            </a:r>
          </a:p>
          <a:p>
            <a:r>
              <a:rPr lang="en-GB" altLang="en-US" dirty="0" smtClean="0"/>
              <a:t>While the physics is known, there are still challenges in implementing this accurately and efficiently in models</a:t>
            </a:r>
          </a:p>
          <a:p>
            <a:r>
              <a:rPr lang="en-GB" altLang="en-US" dirty="0" smtClean="0"/>
              <a:t>Significant errors still remain, particularly in the representation of clouds</a:t>
            </a:r>
            <a:endParaRPr lang="en-GB" altLang="en-US" dirty="0" smtClean="0"/>
          </a:p>
          <a:p>
            <a:pPr lvl="1"/>
            <a:endParaRPr lang="en-GB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Cloud fraction parametrization</a:t>
            </a:r>
          </a:p>
        </p:txBody>
      </p:sp>
      <p:sp>
        <p:nvSpPr>
          <p:cNvPr id="337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 eaLnBrk="1" hangingPunct="1"/>
            <a:r>
              <a:rPr lang="en-US" altLang="en-US" smtClean="0"/>
              <a:t>If cloud is diagnosed only when gridbox-mean </a:t>
            </a:r>
            <a:r>
              <a:rPr lang="en-US" altLang="en-US" i="1" smtClean="0"/>
              <a:t>q</a:t>
            </a:r>
            <a:r>
              <a:rPr lang="en-US" altLang="en-US" baseline="-25000" smtClean="0"/>
              <a:t>t</a:t>
            </a:r>
            <a:r>
              <a:rPr lang="en-US" altLang="en-US" smtClean="0"/>
              <a:t> &gt; </a:t>
            </a:r>
            <a:r>
              <a:rPr lang="en-US" altLang="en-US" i="1" smtClean="0"/>
              <a:t>q</a:t>
            </a:r>
            <a:r>
              <a:rPr lang="en-US" altLang="en-US" baseline="-25000" smtClean="0"/>
              <a:t>s</a:t>
            </a:r>
            <a:r>
              <a:rPr lang="en-US" altLang="en-US" smtClean="0"/>
              <a:t> then resulting cloud fraction can only be 0 or 1</a:t>
            </a:r>
          </a:p>
          <a:p>
            <a:pPr lvl="1" eaLnBrk="1" hangingPunct="1"/>
            <a:endParaRPr lang="en-US" altLang="en-US" smtClean="0"/>
          </a:p>
          <a:p>
            <a:pPr lvl="2"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Cloud fraction can be diagnosed from prognostic or diagnostic sub-grid distribution of humidity and cloud</a:t>
            </a:r>
          </a:p>
          <a:p>
            <a:pPr eaLnBrk="1" hangingPunct="1"/>
            <a:r>
              <a:rPr lang="en-US" altLang="en-US" smtClean="0"/>
              <a:t>ECMWF uses a prognostic equation for cloud fraction</a:t>
            </a:r>
          </a:p>
        </p:txBody>
      </p:sp>
      <p:sp>
        <p:nvSpPr>
          <p:cNvPr id="8" name="Freeform 7"/>
          <p:cNvSpPr/>
          <p:nvPr/>
        </p:nvSpPr>
        <p:spPr>
          <a:xfrm>
            <a:off x="1608138" y="2673350"/>
            <a:ext cx="5291137" cy="315913"/>
          </a:xfrm>
          <a:custGeom>
            <a:avLst/>
            <a:gdLst>
              <a:gd name="connsiteX0" fmla="*/ 0 w 5290458"/>
              <a:gd name="connsiteY0" fmla="*/ 158620 h 315686"/>
              <a:gd name="connsiteX1" fmla="*/ 3013788 w 5290458"/>
              <a:gd name="connsiteY1" fmla="*/ 289249 h 315686"/>
              <a:gd name="connsiteX2" fmla="*/ 5290458 w 5290458"/>
              <a:gd name="connsiteY2" fmla="*/ 0 h 31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8" h="315686">
                <a:moveTo>
                  <a:pt x="0" y="158620"/>
                </a:moveTo>
                <a:cubicBezTo>
                  <a:pt x="1066022" y="237153"/>
                  <a:pt x="2132045" y="315686"/>
                  <a:pt x="3013788" y="289249"/>
                </a:cubicBezTo>
                <a:cubicBezTo>
                  <a:pt x="3895531" y="262812"/>
                  <a:pt x="4592994" y="131406"/>
                  <a:pt x="5290458" y="0"/>
                </a:cubicBez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1665288" y="2633663"/>
            <a:ext cx="5243512" cy="604837"/>
          </a:xfrm>
          <a:custGeom>
            <a:avLst/>
            <a:gdLst>
              <a:gd name="connsiteX0" fmla="*/ 0 w 5243804"/>
              <a:gd name="connsiteY0" fmla="*/ 604934 h 604934"/>
              <a:gd name="connsiteX1" fmla="*/ 1054359 w 5243804"/>
              <a:gd name="connsiteY1" fmla="*/ 287694 h 604934"/>
              <a:gd name="connsiteX2" fmla="*/ 1819469 w 5243804"/>
              <a:gd name="connsiteY2" fmla="*/ 7775 h 604934"/>
              <a:gd name="connsiteX3" fmla="*/ 3032449 w 5243804"/>
              <a:gd name="connsiteY3" fmla="*/ 241041 h 604934"/>
              <a:gd name="connsiteX4" fmla="*/ 3928188 w 5243804"/>
              <a:gd name="connsiteY4" fmla="*/ 381000 h 604934"/>
              <a:gd name="connsiteX5" fmla="*/ 5243804 w 5243804"/>
              <a:gd name="connsiteY5" fmla="*/ 362339 h 60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3804" h="604934">
                <a:moveTo>
                  <a:pt x="0" y="604934"/>
                </a:moveTo>
                <a:cubicBezTo>
                  <a:pt x="375557" y="496077"/>
                  <a:pt x="751114" y="387220"/>
                  <a:pt x="1054359" y="287694"/>
                </a:cubicBezTo>
                <a:cubicBezTo>
                  <a:pt x="1357604" y="188168"/>
                  <a:pt x="1489787" y="15551"/>
                  <a:pt x="1819469" y="7775"/>
                </a:cubicBezTo>
                <a:cubicBezTo>
                  <a:pt x="2149151" y="0"/>
                  <a:pt x="2680996" y="178837"/>
                  <a:pt x="3032449" y="241041"/>
                </a:cubicBezTo>
                <a:cubicBezTo>
                  <a:pt x="3383902" y="303245"/>
                  <a:pt x="3559629" y="360784"/>
                  <a:pt x="3928188" y="381000"/>
                </a:cubicBezTo>
                <a:cubicBezTo>
                  <a:pt x="4296747" y="401216"/>
                  <a:pt x="4770275" y="381777"/>
                  <a:pt x="5243804" y="362339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7925" name="TextBox 52"/>
          <p:cNvSpPr txBox="1">
            <a:spLocks noChangeArrowheads="1"/>
          </p:cNvSpPr>
          <p:nvPr/>
        </p:nvSpPr>
        <p:spPr bwMode="auto">
          <a:xfrm>
            <a:off x="993775" y="2590800"/>
            <a:ext cx="684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i="1">
                <a:solidFill>
                  <a:srgbClr val="0000FF"/>
                </a:solidFill>
              </a:rPr>
              <a:t>q</a:t>
            </a:r>
            <a:r>
              <a:rPr lang="en-GB" altLang="en-US" baseline="-25000">
                <a:solidFill>
                  <a:srgbClr val="0000FF"/>
                </a:solidFill>
              </a:rPr>
              <a:t>s</a:t>
            </a:r>
            <a:r>
              <a:rPr lang="en-GB" altLang="en-US">
                <a:solidFill>
                  <a:srgbClr val="0000FF"/>
                </a:solidFill>
              </a:rPr>
              <a:t>(</a:t>
            </a:r>
            <a:r>
              <a:rPr lang="en-GB" altLang="en-US" i="1">
                <a:solidFill>
                  <a:srgbClr val="0000FF"/>
                </a:solidFill>
              </a:rPr>
              <a:t>T</a:t>
            </a:r>
            <a:r>
              <a:rPr lang="en-GB" altLang="en-US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337926" name="TextBox 53"/>
          <p:cNvSpPr txBox="1">
            <a:spLocks noChangeArrowheads="1"/>
          </p:cNvSpPr>
          <p:nvPr/>
        </p:nvSpPr>
        <p:spPr bwMode="auto">
          <a:xfrm>
            <a:off x="536575" y="3059113"/>
            <a:ext cx="1147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i="1">
                <a:solidFill>
                  <a:srgbClr val="FF0000"/>
                </a:solidFill>
              </a:rPr>
              <a:t>q</a:t>
            </a:r>
            <a:r>
              <a:rPr lang="en-GB" altLang="en-US" baseline="-25000">
                <a:solidFill>
                  <a:srgbClr val="FF0000"/>
                </a:solidFill>
              </a:rPr>
              <a:t>t </a:t>
            </a:r>
            <a:r>
              <a:rPr lang="en-GB" altLang="en-US">
                <a:solidFill>
                  <a:srgbClr val="FF0000"/>
                </a:solidFill>
              </a:rPr>
              <a:t>= </a:t>
            </a:r>
            <a:r>
              <a:rPr lang="en-GB" altLang="en-US" i="1">
                <a:solidFill>
                  <a:srgbClr val="FF0000"/>
                </a:solidFill>
              </a:rPr>
              <a:t>q</a:t>
            </a:r>
            <a:r>
              <a:rPr lang="en-GB" altLang="en-US" baseline="-25000">
                <a:solidFill>
                  <a:srgbClr val="FF0000"/>
                </a:solidFill>
              </a:rPr>
              <a:t> </a:t>
            </a:r>
            <a:r>
              <a:rPr lang="en-GB" altLang="en-US">
                <a:solidFill>
                  <a:srgbClr val="FF0000"/>
                </a:solidFill>
              </a:rPr>
              <a:t>+ </a:t>
            </a:r>
            <a:r>
              <a:rPr lang="en-GB" altLang="en-US" i="1">
                <a:solidFill>
                  <a:srgbClr val="FF0000"/>
                </a:solidFill>
              </a:rPr>
              <a:t>q</a:t>
            </a:r>
            <a:r>
              <a:rPr lang="en-GB" altLang="en-US" baseline="-25000">
                <a:solidFill>
                  <a:srgbClr val="FF0000"/>
                </a:solidFill>
              </a:rPr>
              <a:t>l</a:t>
            </a: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76200" y="2209800"/>
            <a:ext cx="6942138" cy="2514600"/>
            <a:chOff x="76200" y="3581400"/>
            <a:chExt cx="6942133" cy="2514600"/>
          </a:xfrm>
        </p:grpSpPr>
        <p:grpSp>
          <p:nvGrpSpPr>
            <p:cNvPr id="337943" name="Group 49"/>
            <p:cNvGrpSpPr>
              <a:grpSpLocks/>
            </p:cNvGrpSpPr>
            <p:nvPr/>
          </p:nvGrpSpPr>
          <p:grpSpPr bwMode="auto">
            <a:xfrm>
              <a:off x="2598733" y="5181600"/>
              <a:ext cx="2133600" cy="762000"/>
              <a:chOff x="2743200" y="5181600"/>
              <a:chExt cx="2133600" cy="7620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2743203" y="5181600"/>
                <a:ext cx="533400" cy="762000"/>
              </a:xfrm>
              <a:prstGeom prst="rect">
                <a:avLst/>
              </a:prstGeom>
              <a:solidFill>
                <a:srgbClr val="FF7C80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276602" y="5181600"/>
                <a:ext cx="533400" cy="762000"/>
              </a:xfrm>
              <a:prstGeom prst="rect">
                <a:avLst/>
              </a:prstGeom>
              <a:solidFill>
                <a:srgbClr val="FF7C80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810002" y="5181600"/>
                <a:ext cx="533400" cy="762000"/>
              </a:xfrm>
              <a:prstGeom prst="rect">
                <a:avLst/>
              </a:prstGeom>
              <a:solidFill>
                <a:srgbClr val="FF7C80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343401" y="5181600"/>
                <a:ext cx="533400" cy="762000"/>
              </a:xfrm>
              <a:prstGeom prst="rect">
                <a:avLst/>
              </a:prstGeom>
              <a:solidFill>
                <a:srgbClr val="FF7C80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337944" name="Group 50"/>
            <p:cNvGrpSpPr>
              <a:grpSpLocks/>
            </p:cNvGrpSpPr>
            <p:nvPr/>
          </p:nvGrpSpPr>
          <p:grpSpPr bwMode="auto">
            <a:xfrm>
              <a:off x="1684333" y="3581400"/>
              <a:ext cx="5334000" cy="2362200"/>
              <a:chOff x="1828800" y="3581400"/>
              <a:chExt cx="5334000" cy="23622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1828804" y="5943600"/>
                <a:ext cx="533399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828804" y="5181600"/>
                <a:ext cx="533399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>
                <a:off x="1447804" y="5562600"/>
                <a:ext cx="76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5400000" flipH="1" flipV="1">
                <a:off x="1943103" y="4381500"/>
                <a:ext cx="1600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2476503" y="4381500"/>
                <a:ext cx="1600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 flipH="1" flipV="1">
                <a:off x="3009903" y="4381500"/>
                <a:ext cx="1600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3543302" y="4381500"/>
                <a:ext cx="1600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4076702" y="4381500"/>
                <a:ext cx="1600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 flipH="1" flipV="1">
                <a:off x="4610101" y="4381500"/>
                <a:ext cx="1600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143501" y="4381500"/>
                <a:ext cx="1600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5676901" y="4381500"/>
                <a:ext cx="1600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1409704" y="4381500"/>
                <a:ext cx="16002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7945" name="TextBox 54"/>
            <p:cNvSpPr txBox="1">
              <a:spLocks noChangeArrowheads="1"/>
            </p:cNvSpPr>
            <p:nvPr/>
          </p:nvSpPr>
          <p:spPr bwMode="auto">
            <a:xfrm>
              <a:off x="76200" y="5345668"/>
              <a:ext cx="160813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en-US"/>
                <a:t>Cloud fraction</a:t>
              </a:r>
            </a:p>
          </p:txBody>
        </p:sp>
        <p:sp>
          <p:nvSpPr>
            <p:cNvPr id="337946" name="TextBox 55"/>
            <p:cNvSpPr txBox="1">
              <a:spLocks noChangeArrowheads="1"/>
            </p:cNvSpPr>
            <p:nvPr/>
          </p:nvSpPr>
          <p:spPr bwMode="auto">
            <a:xfrm>
              <a:off x="1379533" y="5726668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en-US"/>
                <a:t>0</a:t>
              </a:r>
            </a:p>
          </p:txBody>
        </p:sp>
        <p:sp>
          <p:nvSpPr>
            <p:cNvPr id="337947" name="TextBox 56"/>
            <p:cNvSpPr txBox="1">
              <a:spLocks noChangeArrowheads="1"/>
            </p:cNvSpPr>
            <p:nvPr/>
          </p:nvSpPr>
          <p:spPr bwMode="auto">
            <a:xfrm>
              <a:off x="1379533" y="50292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en-US"/>
                <a:t>1</a:t>
              </a:r>
            </a:p>
          </p:txBody>
        </p:sp>
      </p:grpSp>
      <p:grpSp>
        <p:nvGrpSpPr>
          <p:cNvPr id="5" name="Group 67"/>
          <p:cNvGrpSpPr>
            <a:grpSpLocks/>
          </p:cNvGrpSpPr>
          <p:nvPr/>
        </p:nvGrpSpPr>
        <p:grpSpPr bwMode="auto">
          <a:xfrm>
            <a:off x="1558925" y="2381250"/>
            <a:ext cx="7585075" cy="2190750"/>
            <a:chOff x="1558370" y="3752671"/>
            <a:chExt cx="7585629" cy="2190929"/>
          </a:xfrm>
        </p:grpSpPr>
        <p:grpSp>
          <p:nvGrpSpPr>
            <p:cNvPr id="337930" name="Group 48"/>
            <p:cNvGrpSpPr>
              <a:grpSpLocks/>
            </p:cNvGrpSpPr>
            <p:nvPr/>
          </p:nvGrpSpPr>
          <p:grpSpPr bwMode="auto">
            <a:xfrm>
              <a:off x="1558370" y="3810000"/>
              <a:ext cx="5383763" cy="2133600"/>
              <a:chOff x="1702837" y="3810000"/>
              <a:chExt cx="5383763" cy="21336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2285493" y="5791188"/>
                <a:ext cx="381028" cy="152412"/>
              </a:xfrm>
              <a:prstGeom prst="rect">
                <a:avLst/>
              </a:prstGeom>
              <a:solidFill>
                <a:srgbClr val="FFCC66"/>
              </a:solidFill>
              <a:ln w="19050"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818931" y="5410156"/>
                <a:ext cx="381028" cy="533444"/>
              </a:xfrm>
              <a:prstGeom prst="rect">
                <a:avLst/>
              </a:prstGeom>
              <a:solidFill>
                <a:srgbClr val="FFCC66"/>
              </a:solidFill>
              <a:ln w="19050"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352370" y="5257744"/>
                <a:ext cx="381028" cy="685856"/>
              </a:xfrm>
              <a:prstGeom prst="rect">
                <a:avLst/>
              </a:prstGeom>
              <a:solidFill>
                <a:srgbClr val="FFCC66"/>
              </a:solidFill>
              <a:ln w="19050"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885809" y="5181538"/>
                <a:ext cx="381028" cy="762062"/>
              </a:xfrm>
              <a:prstGeom prst="rect">
                <a:avLst/>
              </a:prstGeom>
              <a:solidFill>
                <a:srgbClr val="FFCC66"/>
              </a:solidFill>
              <a:ln w="19050"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419248" y="5333950"/>
                <a:ext cx="381028" cy="609650"/>
              </a:xfrm>
              <a:prstGeom prst="rect">
                <a:avLst/>
              </a:prstGeom>
              <a:solidFill>
                <a:srgbClr val="FFCC66"/>
              </a:solidFill>
              <a:ln w="19050"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952687" y="5638775"/>
                <a:ext cx="381028" cy="304825"/>
              </a:xfrm>
              <a:prstGeom prst="rect">
                <a:avLst/>
              </a:prstGeom>
              <a:solidFill>
                <a:srgbClr val="FFCC66"/>
              </a:solidFill>
              <a:ln w="19050"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486126" y="5714981"/>
                <a:ext cx="381028" cy="228619"/>
              </a:xfrm>
              <a:prstGeom prst="rect">
                <a:avLst/>
              </a:prstGeom>
              <a:solidFill>
                <a:srgbClr val="FFCC66"/>
              </a:solidFill>
              <a:ln w="19050"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019565" y="5791188"/>
                <a:ext cx="381028" cy="152412"/>
              </a:xfrm>
              <a:prstGeom prst="rect">
                <a:avLst/>
              </a:prstGeom>
              <a:solidFill>
                <a:srgbClr val="FFCC66"/>
              </a:solidFill>
              <a:ln w="19050"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1702837" y="3809826"/>
                <a:ext cx="5383606" cy="884310"/>
              </a:xfrm>
              <a:custGeom>
                <a:avLst/>
                <a:gdLst>
                  <a:gd name="connsiteX0" fmla="*/ 0 w 5383763"/>
                  <a:gd name="connsiteY0" fmla="*/ 816428 h 884852"/>
                  <a:gd name="connsiteX1" fmla="*/ 65314 w 5383763"/>
                  <a:gd name="connsiteY1" fmla="*/ 629816 h 884852"/>
                  <a:gd name="connsiteX2" fmla="*/ 177282 w 5383763"/>
                  <a:gd name="connsiteY2" fmla="*/ 797767 h 884852"/>
                  <a:gd name="connsiteX3" fmla="*/ 233265 w 5383763"/>
                  <a:gd name="connsiteY3" fmla="*/ 667138 h 884852"/>
                  <a:gd name="connsiteX4" fmla="*/ 307910 w 5383763"/>
                  <a:gd name="connsiteY4" fmla="*/ 853750 h 884852"/>
                  <a:gd name="connsiteX5" fmla="*/ 391886 w 5383763"/>
                  <a:gd name="connsiteY5" fmla="*/ 573832 h 884852"/>
                  <a:gd name="connsiteX6" fmla="*/ 485192 w 5383763"/>
                  <a:gd name="connsiteY6" fmla="*/ 741783 h 884852"/>
                  <a:gd name="connsiteX7" fmla="*/ 513184 w 5383763"/>
                  <a:gd name="connsiteY7" fmla="*/ 667138 h 884852"/>
                  <a:gd name="connsiteX8" fmla="*/ 653143 w 5383763"/>
                  <a:gd name="connsiteY8" fmla="*/ 741783 h 884852"/>
                  <a:gd name="connsiteX9" fmla="*/ 727788 w 5383763"/>
                  <a:gd name="connsiteY9" fmla="*/ 331236 h 884852"/>
                  <a:gd name="connsiteX10" fmla="*/ 811763 w 5383763"/>
                  <a:gd name="connsiteY10" fmla="*/ 629816 h 884852"/>
                  <a:gd name="connsiteX11" fmla="*/ 905070 w 5383763"/>
                  <a:gd name="connsiteY11" fmla="*/ 564501 h 884852"/>
                  <a:gd name="connsiteX12" fmla="*/ 1017037 w 5383763"/>
                  <a:gd name="connsiteY12" fmla="*/ 620485 h 884852"/>
                  <a:gd name="connsiteX13" fmla="*/ 1129004 w 5383763"/>
                  <a:gd name="connsiteY13" fmla="*/ 359228 h 884852"/>
                  <a:gd name="connsiteX14" fmla="*/ 1175657 w 5383763"/>
                  <a:gd name="connsiteY14" fmla="*/ 573832 h 884852"/>
                  <a:gd name="connsiteX15" fmla="*/ 1222310 w 5383763"/>
                  <a:gd name="connsiteY15" fmla="*/ 508518 h 884852"/>
                  <a:gd name="connsiteX16" fmla="*/ 1287625 w 5383763"/>
                  <a:gd name="connsiteY16" fmla="*/ 713791 h 884852"/>
                  <a:gd name="connsiteX17" fmla="*/ 1390261 w 5383763"/>
                  <a:gd name="connsiteY17" fmla="*/ 181946 h 884852"/>
                  <a:gd name="connsiteX18" fmla="*/ 1436914 w 5383763"/>
                  <a:gd name="connsiteY18" fmla="*/ 387220 h 884852"/>
                  <a:gd name="connsiteX19" fmla="*/ 1520890 w 5383763"/>
                  <a:gd name="connsiteY19" fmla="*/ 275252 h 884852"/>
                  <a:gd name="connsiteX20" fmla="*/ 1586204 w 5383763"/>
                  <a:gd name="connsiteY20" fmla="*/ 592493 h 884852"/>
                  <a:gd name="connsiteX21" fmla="*/ 1698172 w 5383763"/>
                  <a:gd name="connsiteY21" fmla="*/ 116632 h 884852"/>
                  <a:gd name="connsiteX22" fmla="*/ 1744825 w 5383763"/>
                  <a:gd name="connsiteY22" fmla="*/ 219269 h 884852"/>
                  <a:gd name="connsiteX23" fmla="*/ 1940768 w 5383763"/>
                  <a:gd name="connsiteY23" fmla="*/ 4665 h 884852"/>
                  <a:gd name="connsiteX24" fmla="*/ 1987421 w 5383763"/>
                  <a:gd name="connsiteY24" fmla="*/ 247260 h 884852"/>
                  <a:gd name="connsiteX25" fmla="*/ 2015412 w 5383763"/>
                  <a:gd name="connsiteY25" fmla="*/ 163285 h 884852"/>
                  <a:gd name="connsiteX26" fmla="*/ 2118049 w 5383763"/>
                  <a:gd name="connsiteY26" fmla="*/ 396550 h 884852"/>
                  <a:gd name="connsiteX27" fmla="*/ 2164702 w 5383763"/>
                  <a:gd name="connsiteY27" fmla="*/ 79309 h 884852"/>
                  <a:gd name="connsiteX28" fmla="*/ 2174033 w 5383763"/>
                  <a:gd name="connsiteY28" fmla="*/ 153954 h 884852"/>
                  <a:gd name="connsiteX29" fmla="*/ 2276670 w 5383763"/>
                  <a:gd name="connsiteY29" fmla="*/ 41987 h 884852"/>
                  <a:gd name="connsiteX30" fmla="*/ 2369976 w 5383763"/>
                  <a:gd name="connsiteY30" fmla="*/ 387220 h 884852"/>
                  <a:gd name="connsiteX31" fmla="*/ 2444621 w 5383763"/>
                  <a:gd name="connsiteY31" fmla="*/ 237930 h 884852"/>
                  <a:gd name="connsiteX32" fmla="*/ 2519265 w 5383763"/>
                  <a:gd name="connsiteY32" fmla="*/ 452534 h 884852"/>
                  <a:gd name="connsiteX33" fmla="*/ 2603241 w 5383763"/>
                  <a:gd name="connsiteY33" fmla="*/ 284583 h 884852"/>
                  <a:gd name="connsiteX34" fmla="*/ 2631233 w 5383763"/>
                  <a:gd name="connsiteY34" fmla="*/ 331236 h 884852"/>
                  <a:gd name="connsiteX35" fmla="*/ 2687216 w 5383763"/>
                  <a:gd name="connsiteY35" fmla="*/ 237930 h 884852"/>
                  <a:gd name="connsiteX36" fmla="*/ 2724539 w 5383763"/>
                  <a:gd name="connsiteY36" fmla="*/ 564501 h 884852"/>
                  <a:gd name="connsiteX37" fmla="*/ 2855168 w 5383763"/>
                  <a:gd name="connsiteY37" fmla="*/ 452534 h 884852"/>
                  <a:gd name="connsiteX38" fmla="*/ 2929812 w 5383763"/>
                  <a:gd name="connsiteY38" fmla="*/ 667138 h 884852"/>
                  <a:gd name="connsiteX39" fmla="*/ 3004457 w 5383763"/>
                  <a:gd name="connsiteY39" fmla="*/ 293914 h 884852"/>
                  <a:gd name="connsiteX40" fmla="*/ 3041780 w 5383763"/>
                  <a:gd name="connsiteY40" fmla="*/ 461865 h 884852"/>
                  <a:gd name="connsiteX41" fmla="*/ 3153747 w 5383763"/>
                  <a:gd name="connsiteY41" fmla="*/ 396550 h 884852"/>
                  <a:gd name="connsiteX42" fmla="*/ 3219061 w 5383763"/>
                  <a:gd name="connsiteY42" fmla="*/ 573832 h 884852"/>
                  <a:gd name="connsiteX43" fmla="*/ 3321698 w 5383763"/>
                  <a:gd name="connsiteY43" fmla="*/ 415211 h 884852"/>
                  <a:gd name="connsiteX44" fmla="*/ 3368351 w 5383763"/>
                  <a:gd name="connsiteY44" fmla="*/ 461865 h 884852"/>
                  <a:gd name="connsiteX45" fmla="*/ 3405674 w 5383763"/>
                  <a:gd name="connsiteY45" fmla="*/ 433873 h 884852"/>
                  <a:gd name="connsiteX46" fmla="*/ 3461657 w 5383763"/>
                  <a:gd name="connsiteY46" fmla="*/ 601824 h 884852"/>
                  <a:gd name="connsiteX47" fmla="*/ 3573625 w 5383763"/>
                  <a:gd name="connsiteY47" fmla="*/ 508518 h 884852"/>
                  <a:gd name="connsiteX48" fmla="*/ 3592286 w 5383763"/>
                  <a:gd name="connsiteY48" fmla="*/ 667138 h 884852"/>
                  <a:gd name="connsiteX49" fmla="*/ 3676261 w 5383763"/>
                  <a:gd name="connsiteY49" fmla="*/ 452534 h 884852"/>
                  <a:gd name="connsiteX50" fmla="*/ 3732245 w 5383763"/>
                  <a:gd name="connsiteY50" fmla="*/ 592493 h 884852"/>
                  <a:gd name="connsiteX51" fmla="*/ 3806890 w 5383763"/>
                  <a:gd name="connsiteY51" fmla="*/ 508518 h 884852"/>
                  <a:gd name="connsiteX52" fmla="*/ 3862874 w 5383763"/>
                  <a:gd name="connsiteY52" fmla="*/ 779105 h 884852"/>
                  <a:gd name="connsiteX53" fmla="*/ 3918857 w 5383763"/>
                  <a:gd name="connsiteY53" fmla="*/ 508518 h 884852"/>
                  <a:gd name="connsiteX54" fmla="*/ 3974841 w 5383763"/>
                  <a:gd name="connsiteY54" fmla="*/ 536509 h 884852"/>
                  <a:gd name="connsiteX55" fmla="*/ 4030825 w 5383763"/>
                  <a:gd name="connsiteY55" fmla="*/ 405881 h 884852"/>
                  <a:gd name="connsiteX56" fmla="*/ 4077478 w 5383763"/>
                  <a:gd name="connsiteY56" fmla="*/ 601824 h 884852"/>
                  <a:gd name="connsiteX57" fmla="*/ 4105470 w 5383763"/>
                  <a:gd name="connsiteY57" fmla="*/ 331236 h 884852"/>
                  <a:gd name="connsiteX58" fmla="*/ 4170784 w 5383763"/>
                  <a:gd name="connsiteY58" fmla="*/ 620485 h 884852"/>
                  <a:gd name="connsiteX59" fmla="*/ 4264090 w 5383763"/>
                  <a:gd name="connsiteY59" fmla="*/ 508518 h 884852"/>
                  <a:gd name="connsiteX60" fmla="*/ 4320074 w 5383763"/>
                  <a:gd name="connsiteY60" fmla="*/ 788436 h 884852"/>
                  <a:gd name="connsiteX61" fmla="*/ 4432041 w 5383763"/>
                  <a:gd name="connsiteY61" fmla="*/ 527179 h 884852"/>
                  <a:gd name="connsiteX62" fmla="*/ 4488025 w 5383763"/>
                  <a:gd name="connsiteY62" fmla="*/ 284583 h 884852"/>
                  <a:gd name="connsiteX63" fmla="*/ 4506686 w 5383763"/>
                  <a:gd name="connsiteY63" fmla="*/ 545840 h 884852"/>
                  <a:gd name="connsiteX64" fmla="*/ 4544008 w 5383763"/>
                  <a:gd name="connsiteY64" fmla="*/ 499187 h 884852"/>
                  <a:gd name="connsiteX65" fmla="*/ 4609323 w 5383763"/>
                  <a:gd name="connsiteY65" fmla="*/ 713791 h 884852"/>
                  <a:gd name="connsiteX66" fmla="*/ 4674637 w 5383763"/>
                  <a:gd name="connsiteY66" fmla="*/ 573832 h 884852"/>
                  <a:gd name="connsiteX67" fmla="*/ 4730621 w 5383763"/>
                  <a:gd name="connsiteY67" fmla="*/ 872411 h 884852"/>
                  <a:gd name="connsiteX68" fmla="*/ 4805265 w 5383763"/>
                  <a:gd name="connsiteY68" fmla="*/ 648477 h 884852"/>
                  <a:gd name="connsiteX69" fmla="*/ 4935894 w 5383763"/>
                  <a:gd name="connsiteY69" fmla="*/ 695130 h 884852"/>
                  <a:gd name="connsiteX70" fmla="*/ 5085184 w 5383763"/>
                  <a:gd name="connsiteY70" fmla="*/ 452534 h 884852"/>
                  <a:gd name="connsiteX71" fmla="*/ 5103845 w 5383763"/>
                  <a:gd name="connsiteY71" fmla="*/ 592493 h 884852"/>
                  <a:gd name="connsiteX72" fmla="*/ 5225143 w 5383763"/>
                  <a:gd name="connsiteY72" fmla="*/ 368558 h 884852"/>
                  <a:gd name="connsiteX73" fmla="*/ 5318449 w 5383763"/>
                  <a:gd name="connsiteY73" fmla="*/ 741783 h 884852"/>
                  <a:gd name="connsiteX74" fmla="*/ 5383763 w 5383763"/>
                  <a:gd name="connsiteY74" fmla="*/ 564501 h 884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5383763" h="884852">
                    <a:moveTo>
                      <a:pt x="0" y="816428"/>
                    </a:moveTo>
                    <a:cubicBezTo>
                      <a:pt x="17883" y="724677"/>
                      <a:pt x="35767" y="632926"/>
                      <a:pt x="65314" y="629816"/>
                    </a:cubicBezTo>
                    <a:cubicBezTo>
                      <a:pt x="94861" y="626706"/>
                      <a:pt x="149290" y="791547"/>
                      <a:pt x="177282" y="797767"/>
                    </a:cubicBezTo>
                    <a:cubicBezTo>
                      <a:pt x="205274" y="803987"/>
                      <a:pt x="211494" y="657808"/>
                      <a:pt x="233265" y="667138"/>
                    </a:cubicBezTo>
                    <a:cubicBezTo>
                      <a:pt x="255036" y="676468"/>
                      <a:pt x="281473" y="869301"/>
                      <a:pt x="307910" y="853750"/>
                    </a:cubicBezTo>
                    <a:cubicBezTo>
                      <a:pt x="334347" y="838199"/>
                      <a:pt x="362339" y="592493"/>
                      <a:pt x="391886" y="573832"/>
                    </a:cubicBezTo>
                    <a:cubicBezTo>
                      <a:pt x="421433" y="555171"/>
                      <a:pt x="464976" y="726232"/>
                      <a:pt x="485192" y="741783"/>
                    </a:cubicBezTo>
                    <a:cubicBezTo>
                      <a:pt x="505408" y="757334"/>
                      <a:pt x="485192" y="667138"/>
                      <a:pt x="513184" y="667138"/>
                    </a:cubicBezTo>
                    <a:cubicBezTo>
                      <a:pt x="541176" y="667138"/>
                      <a:pt x="617376" y="797767"/>
                      <a:pt x="653143" y="741783"/>
                    </a:cubicBezTo>
                    <a:cubicBezTo>
                      <a:pt x="688910" y="685799"/>
                      <a:pt x="701351" y="349897"/>
                      <a:pt x="727788" y="331236"/>
                    </a:cubicBezTo>
                    <a:cubicBezTo>
                      <a:pt x="754225" y="312575"/>
                      <a:pt x="782216" y="590939"/>
                      <a:pt x="811763" y="629816"/>
                    </a:cubicBezTo>
                    <a:cubicBezTo>
                      <a:pt x="841310" y="668693"/>
                      <a:pt x="870858" y="566056"/>
                      <a:pt x="905070" y="564501"/>
                    </a:cubicBezTo>
                    <a:cubicBezTo>
                      <a:pt x="939282" y="562946"/>
                      <a:pt x="979715" y="654697"/>
                      <a:pt x="1017037" y="620485"/>
                    </a:cubicBezTo>
                    <a:cubicBezTo>
                      <a:pt x="1054359" y="586273"/>
                      <a:pt x="1102567" y="367004"/>
                      <a:pt x="1129004" y="359228"/>
                    </a:cubicBezTo>
                    <a:cubicBezTo>
                      <a:pt x="1155441" y="351453"/>
                      <a:pt x="1160106" y="548950"/>
                      <a:pt x="1175657" y="573832"/>
                    </a:cubicBezTo>
                    <a:cubicBezTo>
                      <a:pt x="1191208" y="598714"/>
                      <a:pt x="1203649" y="485192"/>
                      <a:pt x="1222310" y="508518"/>
                    </a:cubicBezTo>
                    <a:cubicBezTo>
                      <a:pt x="1240971" y="531845"/>
                      <a:pt x="1259633" y="768220"/>
                      <a:pt x="1287625" y="713791"/>
                    </a:cubicBezTo>
                    <a:cubicBezTo>
                      <a:pt x="1315617" y="659362"/>
                      <a:pt x="1365380" y="236374"/>
                      <a:pt x="1390261" y="181946"/>
                    </a:cubicBezTo>
                    <a:cubicBezTo>
                      <a:pt x="1415142" y="127518"/>
                      <a:pt x="1415143" y="371669"/>
                      <a:pt x="1436914" y="387220"/>
                    </a:cubicBezTo>
                    <a:cubicBezTo>
                      <a:pt x="1458685" y="402771"/>
                      <a:pt x="1496008" y="241040"/>
                      <a:pt x="1520890" y="275252"/>
                    </a:cubicBezTo>
                    <a:cubicBezTo>
                      <a:pt x="1545772" y="309464"/>
                      <a:pt x="1556657" y="618930"/>
                      <a:pt x="1586204" y="592493"/>
                    </a:cubicBezTo>
                    <a:cubicBezTo>
                      <a:pt x="1615751" y="566056"/>
                      <a:pt x="1671735" y="178836"/>
                      <a:pt x="1698172" y="116632"/>
                    </a:cubicBezTo>
                    <a:cubicBezTo>
                      <a:pt x="1724609" y="54428"/>
                      <a:pt x="1704392" y="237930"/>
                      <a:pt x="1744825" y="219269"/>
                    </a:cubicBezTo>
                    <a:cubicBezTo>
                      <a:pt x="1785258" y="200608"/>
                      <a:pt x="1900335" y="0"/>
                      <a:pt x="1940768" y="4665"/>
                    </a:cubicBezTo>
                    <a:cubicBezTo>
                      <a:pt x="1981201" y="9330"/>
                      <a:pt x="1974980" y="220823"/>
                      <a:pt x="1987421" y="247260"/>
                    </a:cubicBezTo>
                    <a:cubicBezTo>
                      <a:pt x="1999862" y="273697"/>
                      <a:pt x="1993641" y="138403"/>
                      <a:pt x="2015412" y="163285"/>
                    </a:cubicBezTo>
                    <a:cubicBezTo>
                      <a:pt x="2037183" y="188167"/>
                      <a:pt x="2093167" y="410546"/>
                      <a:pt x="2118049" y="396550"/>
                    </a:cubicBezTo>
                    <a:cubicBezTo>
                      <a:pt x="2142931" y="382554"/>
                      <a:pt x="2155371" y="119742"/>
                      <a:pt x="2164702" y="79309"/>
                    </a:cubicBezTo>
                    <a:cubicBezTo>
                      <a:pt x="2174033" y="38876"/>
                      <a:pt x="2155372" y="160174"/>
                      <a:pt x="2174033" y="153954"/>
                    </a:cubicBezTo>
                    <a:cubicBezTo>
                      <a:pt x="2192694" y="147734"/>
                      <a:pt x="2244013" y="3109"/>
                      <a:pt x="2276670" y="41987"/>
                    </a:cubicBezTo>
                    <a:cubicBezTo>
                      <a:pt x="2309327" y="80865"/>
                      <a:pt x="2341984" y="354563"/>
                      <a:pt x="2369976" y="387220"/>
                    </a:cubicBezTo>
                    <a:cubicBezTo>
                      <a:pt x="2397968" y="419877"/>
                      <a:pt x="2419740" y="227044"/>
                      <a:pt x="2444621" y="237930"/>
                    </a:cubicBezTo>
                    <a:cubicBezTo>
                      <a:pt x="2469502" y="248816"/>
                      <a:pt x="2492828" y="444759"/>
                      <a:pt x="2519265" y="452534"/>
                    </a:cubicBezTo>
                    <a:cubicBezTo>
                      <a:pt x="2545702" y="460310"/>
                      <a:pt x="2584580" y="304799"/>
                      <a:pt x="2603241" y="284583"/>
                    </a:cubicBezTo>
                    <a:cubicBezTo>
                      <a:pt x="2621902" y="264367"/>
                      <a:pt x="2617237" y="339011"/>
                      <a:pt x="2631233" y="331236"/>
                    </a:cubicBezTo>
                    <a:cubicBezTo>
                      <a:pt x="2645229" y="323461"/>
                      <a:pt x="2671665" y="199053"/>
                      <a:pt x="2687216" y="237930"/>
                    </a:cubicBezTo>
                    <a:cubicBezTo>
                      <a:pt x="2702767" y="276807"/>
                      <a:pt x="2696547" y="528734"/>
                      <a:pt x="2724539" y="564501"/>
                    </a:cubicBezTo>
                    <a:cubicBezTo>
                      <a:pt x="2752531" y="600268"/>
                      <a:pt x="2820956" y="435428"/>
                      <a:pt x="2855168" y="452534"/>
                    </a:cubicBezTo>
                    <a:cubicBezTo>
                      <a:pt x="2889380" y="469640"/>
                      <a:pt x="2904931" y="693575"/>
                      <a:pt x="2929812" y="667138"/>
                    </a:cubicBezTo>
                    <a:cubicBezTo>
                      <a:pt x="2954693" y="640701"/>
                      <a:pt x="2985796" y="328126"/>
                      <a:pt x="3004457" y="293914"/>
                    </a:cubicBezTo>
                    <a:cubicBezTo>
                      <a:pt x="3023118" y="259702"/>
                      <a:pt x="3016898" y="444759"/>
                      <a:pt x="3041780" y="461865"/>
                    </a:cubicBezTo>
                    <a:cubicBezTo>
                      <a:pt x="3066662" y="478971"/>
                      <a:pt x="3124200" y="377889"/>
                      <a:pt x="3153747" y="396550"/>
                    </a:cubicBezTo>
                    <a:cubicBezTo>
                      <a:pt x="3183294" y="415211"/>
                      <a:pt x="3191069" y="570722"/>
                      <a:pt x="3219061" y="573832"/>
                    </a:cubicBezTo>
                    <a:cubicBezTo>
                      <a:pt x="3247053" y="576942"/>
                      <a:pt x="3296816" y="433872"/>
                      <a:pt x="3321698" y="415211"/>
                    </a:cubicBezTo>
                    <a:cubicBezTo>
                      <a:pt x="3346580" y="396550"/>
                      <a:pt x="3354355" y="458755"/>
                      <a:pt x="3368351" y="461865"/>
                    </a:cubicBezTo>
                    <a:cubicBezTo>
                      <a:pt x="3382347" y="464975"/>
                      <a:pt x="3390123" y="410547"/>
                      <a:pt x="3405674" y="433873"/>
                    </a:cubicBezTo>
                    <a:cubicBezTo>
                      <a:pt x="3421225" y="457199"/>
                      <a:pt x="3433665" y="589383"/>
                      <a:pt x="3461657" y="601824"/>
                    </a:cubicBezTo>
                    <a:cubicBezTo>
                      <a:pt x="3489649" y="614265"/>
                      <a:pt x="3551854" y="497632"/>
                      <a:pt x="3573625" y="508518"/>
                    </a:cubicBezTo>
                    <a:cubicBezTo>
                      <a:pt x="3595397" y="519404"/>
                      <a:pt x="3575180" y="676469"/>
                      <a:pt x="3592286" y="667138"/>
                    </a:cubicBezTo>
                    <a:cubicBezTo>
                      <a:pt x="3609392" y="657807"/>
                      <a:pt x="3652935" y="464975"/>
                      <a:pt x="3676261" y="452534"/>
                    </a:cubicBezTo>
                    <a:cubicBezTo>
                      <a:pt x="3699587" y="440093"/>
                      <a:pt x="3710474" y="583162"/>
                      <a:pt x="3732245" y="592493"/>
                    </a:cubicBezTo>
                    <a:cubicBezTo>
                      <a:pt x="3754016" y="601824"/>
                      <a:pt x="3785119" y="477416"/>
                      <a:pt x="3806890" y="508518"/>
                    </a:cubicBezTo>
                    <a:cubicBezTo>
                      <a:pt x="3828661" y="539620"/>
                      <a:pt x="3844213" y="779105"/>
                      <a:pt x="3862874" y="779105"/>
                    </a:cubicBezTo>
                    <a:cubicBezTo>
                      <a:pt x="3881535" y="779105"/>
                      <a:pt x="3900196" y="548951"/>
                      <a:pt x="3918857" y="508518"/>
                    </a:cubicBezTo>
                    <a:cubicBezTo>
                      <a:pt x="3937518" y="468085"/>
                      <a:pt x="3956180" y="553615"/>
                      <a:pt x="3974841" y="536509"/>
                    </a:cubicBezTo>
                    <a:cubicBezTo>
                      <a:pt x="3993502" y="519403"/>
                      <a:pt x="4013719" y="394995"/>
                      <a:pt x="4030825" y="405881"/>
                    </a:cubicBezTo>
                    <a:cubicBezTo>
                      <a:pt x="4047931" y="416767"/>
                      <a:pt x="4065037" y="614265"/>
                      <a:pt x="4077478" y="601824"/>
                    </a:cubicBezTo>
                    <a:cubicBezTo>
                      <a:pt x="4089919" y="589383"/>
                      <a:pt x="4089919" y="328126"/>
                      <a:pt x="4105470" y="331236"/>
                    </a:cubicBezTo>
                    <a:cubicBezTo>
                      <a:pt x="4121021" y="334346"/>
                      <a:pt x="4144347" y="590938"/>
                      <a:pt x="4170784" y="620485"/>
                    </a:cubicBezTo>
                    <a:cubicBezTo>
                      <a:pt x="4197221" y="650032"/>
                      <a:pt x="4239208" y="480526"/>
                      <a:pt x="4264090" y="508518"/>
                    </a:cubicBezTo>
                    <a:cubicBezTo>
                      <a:pt x="4288972" y="536510"/>
                      <a:pt x="4292082" y="785326"/>
                      <a:pt x="4320074" y="788436"/>
                    </a:cubicBezTo>
                    <a:cubicBezTo>
                      <a:pt x="4348066" y="791546"/>
                      <a:pt x="4404049" y="611154"/>
                      <a:pt x="4432041" y="527179"/>
                    </a:cubicBezTo>
                    <a:cubicBezTo>
                      <a:pt x="4460033" y="443204"/>
                      <a:pt x="4475584" y="281473"/>
                      <a:pt x="4488025" y="284583"/>
                    </a:cubicBezTo>
                    <a:cubicBezTo>
                      <a:pt x="4500466" y="287693"/>
                      <a:pt x="4497355" y="510073"/>
                      <a:pt x="4506686" y="545840"/>
                    </a:cubicBezTo>
                    <a:cubicBezTo>
                      <a:pt x="4516017" y="581607"/>
                      <a:pt x="4526902" y="471195"/>
                      <a:pt x="4544008" y="499187"/>
                    </a:cubicBezTo>
                    <a:cubicBezTo>
                      <a:pt x="4561114" y="527179"/>
                      <a:pt x="4587552" y="701350"/>
                      <a:pt x="4609323" y="713791"/>
                    </a:cubicBezTo>
                    <a:cubicBezTo>
                      <a:pt x="4631095" y="726232"/>
                      <a:pt x="4654421" y="547395"/>
                      <a:pt x="4674637" y="573832"/>
                    </a:cubicBezTo>
                    <a:cubicBezTo>
                      <a:pt x="4694853" y="600269"/>
                      <a:pt x="4708850" y="859970"/>
                      <a:pt x="4730621" y="872411"/>
                    </a:cubicBezTo>
                    <a:cubicBezTo>
                      <a:pt x="4752392" y="884852"/>
                      <a:pt x="4771053" y="678024"/>
                      <a:pt x="4805265" y="648477"/>
                    </a:cubicBezTo>
                    <a:cubicBezTo>
                      <a:pt x="4839477" y="618930"/>
                      <a:pt x="4889241" y="727787"/>
                      <a:pt x="4935894" y="695130"/>
                    </a:cubicBezTo>
                    <a:cubicBezTo>
                      <a:pt x="4982547" y="662473"/>
                      <a:pt x="5057192" y="469640"/>
                      <a:pt x="5085184" y="452534"/>
                    </a:cubicBezTo>
                    <a:cubicBezTo>
                      <a:pt x="5113176" y="435428"/>
                      <a:pt x="5080519" y="606489"/>
                      <a:pt x="5103845" y="592493"/>
                    </a:cubicBezTo>
                    <a:cubicBezTo>
                      <a:pt x="5127171" y="578497"/>
                      <a:pt x="5189376" y="343676"/>
                      <a:pt x="5225143" y="368558"/>
                    </a:cubicBezTo>
                    <a:cubicBezTo>
                      <a:pt x="5260910" y="393440"/>
                      <a:pt x="5292012" y="709126"/>
                      <a:pt x="5318449" y="741783"/>
                    </a:cubicBezTo>
                    <a:cubicBezTo>
                      <a:pt x="5344886" y="774440"/>
                      <a:pt x="5364324" y="669470"/>
                      <a:pt x="5383763" y="564501"/>
                    </a:cubicBezTo>
                  </a:path>
                </a:pathLst>
              </a:custGeom>
              <a:ln w="1905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62" name="Isosceles Triangle 61"/>
            <p:cNvSpPr/>
            <p:nvPr/>
          </p:nvSpPr>
          <p:spPr>
            <a:xfrm rot="5400000">
              <a:off x="6980077" y="4152756"/>
              <a:ext cx="533444" cy="457233"/>
            </a:xfrm>
            <a:prstGeom prst="triangle">
              <a:avLst/>
            </a:prstGeom>
            <a:solidFill>
              <a:srgbClr val="FFCC66"/>
            </a:solidFill>
            <a:ln w="190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7932" name="TextBox 64"/>
            <p:cNvSpPr txBox="1">
              <a:spLocks noChangeArrowheads="1"/>
            </p:cNvSpPr>
            <p:nvPr/>
          </p:nvSpPr>
          <p:spPr bwMode="auto">
            <a:xfrm>
              <a:off x="7391400" y="3752671"/>
              <a:ext cx="1752599" cy="923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altLang="en-US">
                  <a:solidFill>
                    <a:srgbClr val="FF9900"/>
                  </a:solidFill>
                </a:rPr>
                <a:t>Sub-grid PDF of </a:t>
              </a:r>
              <a:r>
                <a:rPr lang="en-GB" altLang="en-US" i="1">
                  <a:solidFill>
                    <a:srgbClr val="FF9900"/>
                  </a:solidFill>
                </a:rPr>
                <a:t>q</a:t>
              </a:r>
              <a:r>
                <a:rPr lang="en-GB" altLang="en-US" baseline="-25000">
                  <a:solidFill>
                    <a:srgbClr val="FF9900"/>
                  </a:solidFill>
                </a:rPr>
                <a:t>t</a:t>
              </a:r>
              <a:r>
                <a:rPr lang="en-GB" altLang="en-US">
                  <a:solidFill>
                    <a:srgbClr val="FF9900"/>
                  </a:solidFill>
                </a:rPr>
                <a:t> (implicit or explicit)</a:t>
              </a:r>
              <a:endParaRPr lang="en-GB" altLang="en-US" baseline="-25000">
                <a:solidFill>
                  <a:srgbClr val="FF9900"/>
                </a:solidFill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rot="5400000">
              <a:off x="6518872" y="4377403"/>
              <a:ext cx="990681" cy="79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7929" name="Rectangle 2"/>
          <p:cNvSpPr>
            <a:spLocks noChangeArrowheads="1"/>
          </p:cNvSpPr>
          <p:nvPr/>
        </p:nvSpPr>
        <p:spPr bwMode="auto">
          <a:xfrm>
            <a:off x="6019800" y="3943350"/>
            <a:ext cx="32797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altLang="en-US">
                <a:solidFill>
                  <a:srgbClr val="FF0000"/>
                </a:solidFill>
              </a:rPr>
              <a:t>Cloud can form when gridbox RH &lt; 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2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664575" cy="765175"/>
          </a:xfrm>
        </p:spPr>
        <p:txBody>
          <a:bodyPr/>
          <a:lstStyle/>
          <a:p>
            <a:pPr eaLnBrk="1" hangingPunct="1"/>
            <a:r>
              <a:rPr lang="en-GB" altLang="en-US" smtClean="0"/>
              <a:t>Multi-region two stream</a:t>
            </a:r>
          </a:p>
        </p:txBody>
      </p:sp>
      <p:graphicFrame>
        <p:nvGraphicFramePr>
          <p:cNvPr id="100423" name="Object 71"/>
          <p:cNvGraphicFramePr>
            <a:graphicFrameLocks noGrp="1" noChangeAspect="1"/>
          </p:cNvGraphicFramePr>
          <p:nvPr>
            <p:ph idx="1"/>
          </p:nvPr>
        </p:nvGraphicFramePr>
        <p:xfrm>
          <a:off x="2051050" y="3090863"/>
          <a:ext cx="6769100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30" name="Equation" r:id="rId3" imgW="5575300" imgH="2768600" progId="">
                  <p:embed/>
                </p:oleObj>
              </mc:Choice>
              <mc:Fallback>
                <p:oleObj name="Equation" r:id="rId3" imgW="5575300" imgH="2768600" progId="">
                  <p:embed/>
                  <p:pic>
                    <p:nvPicPr>
                      <p:cNvPr id="0" name="Picture 7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3090863"/>
                        <a:ext cx="6769100" cy="336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425" name="Rectangle 4"/>
          <p:cNvSpPr>
            <a:spLocks noChangeArrowheads="1"/>
          </p:cNvSpPr>
          <p:nvPr/>
        </p:nvSpPr>
        <p:spPr bwMode="auto">
          <a:xfrm>
            <a:off x="250825" y="1125538"/>
            <a:ext cx="641350" cy="863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GB" altLang="en-US" sz="2400">
                <a:latin typeface="Times New Roman" pitchFamily="18" charset="0"/>
                <a:sym typeface="Symbol" pitchFamily="18" charset="2"/>
              </a:rPr>
              <a:t>a</a:t>
            </a:r>
            <a:endParaRPr lang="en-US" altLang="en-US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0426" name="Rectangle 5"/>
          <p:cNvSpPr>
            <a:spLocks noChangeArrowheads="1"/>
          </p:cNvSpPr>
          <p:nvPr/>
        </p:nvSpPr>
        <p:spPr bwMode="auto">
          <a:xfrm>
            <a:off x="250825" y="1989138"/>
            <a:ext cx="1289050" cy="876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GB" altLang="en-US" sz="2400">
                <a:latin typeface="Times New Roman" pitchFamily="18" charset="0"/>
                <a:sym typeface="Symbol" pitchFamily="18" charset="2"/>
              </a:rPr>
              <a:t>a</a:t>
            </a:r>
            <a:endParaRPr lang="en-US" altLang="en-US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0427" name="Rectangle 6"/>
          <p:cNvSpPr>
            <a:spLocks noChangeArrowheads="1"/>
          </p:cNvSpPr>
          <p:nvPr/>
        </p:nvSpPr>
        <p:spPr bwMode="auto">
          <a:xfrm>
            <a:off x="892175" y="1125538"/>
            <a:ext cx="1512888" cy="863600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GB" altLang="en-US" sz="2400">
                <a:latin typeface="Times New Roman" pitchFamily="18" charset="0"/>
                <a:sym typeface="Symbol" pitchFamily="18" charset="2"/>
              </a:rPr>
              <a:t>b</a:t>
            </a:r>
            <a:endParaRPr lang="en-US" altLang="en-US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0428" name="Rectangle 7"/>
          <p:cNvSpPr>
            <a:spLocks noChangeArrowheads="1"/>
          </p:cNvSpPr>
          <p:nvPr/>
        </p:nvSpPr>
        <p:spPr bwMode="auto">
          <a:xfrm>
            <a:off x="1539875" y="1989138"/>
            <a:ext cx="865188" cy="876300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GB" altLang="en-US" sz="2400">
                <a:latin typeface="Times New Roman" pitchFamily="18" charset="0"/>
                <a:sym typeface="Symbol" pitchFamily="18" charset="2"/>
              </a:rPr>
              <a:t>b</a:t>
            </a:r>
            <a:endParaRPr lang="en-US" altLang="en-US" sz="24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0429" name="Text Box 8"/>
          <p:cNvSpPr txBox="1">
            <a:spLocks noChangeArrowheads="1"/>
          </p:cNvSpPr>
          <p:nvPr/>
        </p:nvSpPr>
        <p:spPr bwMode="auto">
          <a:xfrm>
            <a:off x="2411413" y="1341438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altLang="en-US" sz="1600" b="1">
                <a:latin typeface="Verdana" pitchFamily="34" charset="0"/>
                <a:sym typeface="Symbol" pitchFamily="18" charset="2"/>
              </a:rPr>
              <a:t>Layer 1</a:t>
            </a:r>
            <a:endParaRPr lang="en-US" altLang="en-US" sz="2400" b="1" baseline="30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0430" name="Text Box 9"/>
          <p:cNvSpPr txBox="1">
            <a:spLocks noChangeArrowheads="1"/>
          </p:cNvSpPr>
          <p:nvPr/>
        </p:nvSpPr>
        <p:spPr bwMode="auto">
          <a:xfrm>
            <a:off x="2411413" y="2206625"/>
            <a:ext cx="115252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altLang="en-US" sz="1600" b="1">
                <a:latin typeface="Verdana" pitchFamily="34" charset="0"/>
                <a:sym typeface="Symbol" pitchFamily="18" charset="2"/>
              </a:rPr>
              <a:t>Layer 2</a:t>
            </a:r>
            <a:endParaRPr lang="en-US" altLang="en-US" sz="2400" b="1" baseline="30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00431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3708400" y="1131888"/>
            <a:ext cx="5130800" cy="1992312"/>
          </a:xfrm>
        </p:spPr>
        <p:txBody>
          <a:bodyPr/>
          <a:lstStyle/>
          <a:p>
            <a:pPr eaLnBrk="1" hangingPunct="1"/>
            <a:r>
              <a:rPr lang="en-GB" altLang="en-US" sz="2000" smtClean="0"/>
              <a:t>E.g. Met Office Edwards-Slingo scheme</a:t>
            </a:r>
          </a:p>
          <a:p>
            <a:pPr eaLnBrk="1" hangingPunct="1"/>
            <a:r>
              <a:rPr lang="en-GB" altLang="en-US" sz="2000" smtClean="0"/>
              <a:t>Solve for two fluxes in clear and cloudy regions</a:t>
            </a:r>
          </a:p>
          <a:p>
            <a:pPr lvl="1" eaLnBrk="1" hangingPunct="1"/>
            <a:r>
              <a:rPr lang="en-GB" altLang="en-US" sz="1800" smtClean="0"/>
              <a:t>Matrix is now denser (pentadiagonal rather than tridiagonal)</a:t>
            </a:r>
          </a:p>
        </p:txBody>
      </p:sp>
      <p:sp>
        <p:nvSpPr>
          <p:cNvPr id="100432" name="Rectangle 11"/>
          <p:cNvSpPr>
            <a:spLocks noChangeArrowheads="1"/>
          </p:cNvSpPr>
          <p:nvPr/>
        </p:nvSpPr>
        <p:spPr bwMode="auto">
          <a:xfrm>
            <a:off x="179388" y="4437063"/>
            <a:ext cx="165576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lvl="1" algn="r">
              <a:spcBef>
                <a:spcPct val="20000"/>
              </a:spcBef>
            </a:pPr>
            <a:r>
              <a:rPr lang="en-GB" altLang="en-US" sz="1600" i="1">
                <a:solidFill>
                  <a:srgbClr val="CC0000"/>
                </a:solidFill>
                <a:latin typeface="Comic Sans MS" pitchFamily="66" charset="0"/>
              </a:rPr>
              <a:t>Note that coefficients describing the overlap between layers  have been omitted</a:t>
            </a:r>
            <a:endParaRPr lang="en-US" altLang="en-US" sz="1600" i="1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100433" name="Line 13"/>
          <p:cNvSpPr>
            <a:spLocks noChangeShapeType="1"/>
          </p:cNvSpPr>
          <p:nvPr/>
        </p:nvSpPr>
        <p:spPr bwMode="auto">
          <a:xfrm>
            <a:off x="2051050" y="2647950"/>
            <a:ext cx="0" cy="204788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0434" name="Line 14"/>
          <p:cNvSpPr>
            <a:spLocks noChangeShapeType="1"/>
          </p:cNvSpPr>
          <p:nvPr/>
        </p:nvSpPr>
        <p:spPr bwMode="auto">
          <a:xfrm flipH="1" flipV="1">
            <a:off x="1963738" y="2651125"/>
            <a:ext cx="0" cy="201613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0435" name="Line 17"/>
          <p:cNvSpPr>
            <a:spLocks noChangeShapeType="1"/>
          </p:cNvSpPr>
          <p:nvPr/>
        </p:nvSpPr>
        <p:spPr bwMode="auto">
          <a:xfrm>
            <a:off x="1042988" y="2660650"/>
            <a:ext cx="0" cy="204788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0436" name="Line 18"/>
          <p:cNvSpPr>
            <a:spLocks noChangeShapeType="1"/>
          </p:cNvSpPr>
          <p:nvPr/>
        </p:nvSpPr>
        <p:spPr bwMode="auto">
          <a:xfrm flipH="1" flipV="1">
            <a:off x="955675" y="2663825"/>
            <a:ext cx="0" cy="201613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0437" name="Line 19"/>
          <p:cNvSpPr>
            <a:spLocks noChangeShapeType="1"/>
          </p:cNvSpPr>
          <p:nvPr/>
        </p:nvSpPr>
        <p:spPr bwMode="auto">
          <a:xfrm>
            <a:off x="1550988" y="1784350"/>
            <a:ext cx="0" cy="204788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0438" name="Line 20"/>
          <p:cNvSpPr>
            <a:spLocks noChangeShapeType="1"/>
          </p:cNvSpPr>
          <p:nvPr/>
        </p:nvSpPr>
        <p:spPr bwMode="auto">
          <a:xfrm flipH="1" flipV="1">
            <a:off x="1463675" y="1787525"/>
            <a:ext cx="0" cy="201613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0439" name="Line 21"/>
          <p:cNvSpPr>
            <a:spLocks noChangeShapeType="1"/>
          </p:cNvSpPr>
          <p:nvPr/>
        </p:nvSpPr>
        <p:spPr bwMode="auto">
          <a:xfrm>
            <a:off x="684213" y="1784350"/>
            <a:ext cx="0" cy="204788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0440" name="Line 22"/>
          <p:cNvSpPr>
            <a:spLocks noChangeShapeType="1"/>
          </p:cNvSpPr>
          <p:nvPr/>
        </p:nvSpPr>
        <p:spPr bwMode="auto">
          <a:xfrm flipH="1" flipV="1">
            <a:off x="596900" y="1787525"/>
            <a:ext cx="0" cy="201613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0441" name="Line 23"/>
          <p:cNvSpPr>
            <a:spLocks noChangeShapeType="1"/>
          </p:cNvSpPr>
          <p:nvPr/>
        </p:nvSpPr>
        <p:spPr bwMode="auto">
          <a:xfrm>
            <a:off x="1692275" y="938213"/>
            <a:ext cx="0" cy="204787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0442" name="Line 24"/>
          <p:cNvSpPr>
            <a:spLocks noChangeShapeType="1"/>
          </p:cNvSpPr>
          <p:nvPr/>
        </p:nvSpPr>
        <p:spPr bwMode="auto">
          <a:xfrm flipH="1" flipV="1">
            <a:off x="1604963" y="941388"/>
            <a:ext cx="0" cy="201612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0443" name="Line 25"/>
          <p:cNvSpPr>
            <a:spLocks noChangeShapeType="1"/>
          </p:cNvSpPr>
          <p:nvPr/>
        </p:nvSpPr>
        <p:spPr bwMode="auto">
          <a:xfrm>
            <a:off x="615950" y="927100"/>
            <a:ext cx="0" cy="204788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0444" name="Line 26"/>
          <p:cNvSpPr>
            <a:spLocks noChangeShapeType="1"/>
          </p:cNvSpPr>
          <p:nvPr/>
        </p:nvSpPr>
        <p:spPr bwMode="auto">
          <a:xfrm flipH="1" flipV="1">
            <a:off x="528638" y="930275"/>
            <a:ext cx="0" cy="201613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93" name="Rectangle 59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pPr eaLnBrk="1" hangingPunct="1"/>
            <a:r>
              <a:rPr lang="en-GB" altLang="en-US" sz="4000" smtClean="0"/>
              <a:t>Are we using computer time wisely?</a:t>
            </a:r>
          </a:p>
        </p:txBody>
      </p:sp>
      <p:graphicFrame>
        <p:nvGraphicFramePr>
          <p:cNvPr id="94292" name="Object 84"/>
          <p:cNvGraphicFramePr>
            <a:graphicFrameLocks noGrp="1" noChangeAspect="1"/>
          </p:cNvGraphicFramePr>
          <p:nvPr>
            <p:ph sz="half" idx="1"/>
          </p:nvPr>
        </p:nvGraphicFramePr>
        <p:xfrm>
          <a:off x="2555875" y="1557338"/>
          <a:ext cx="489743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9" name="Equation" r:id="rId3" imgW="2691232" imgH="317362" progId="Equation.3">
                  <p:embed/>
                </p:oleObj>
              </mc:Choice>
              <mc:Fallback>
                <p:oleObj name="Equation" r:id="rId3" imgW="2691232" imgH="317362" progId="Equation.3">
                  <p:embed/>
                  <p:pic>
                    <p:nvPicPr>
                      <p:cNvPr id="0" name="Picture 8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557338"/>
                        <a:ext cx="4897438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7" name="Group 45"/>
          <p:cNvGraphicFramePr>
            <a:graphicFrameLocks noGrp="1"/>
          </p:cNvGraphicFramePr>
          <p:nvPr>
            <p:ph sz="half" idx="2"/>
          </p:nvPr>
        </p:nvGraphicFramePr>
        <p:xfrm>
          <a:off x="323850" y="2413000"/>
          <a:ext cx="8569325" cy="3965576"/>
        </p:xfrm>
        <a:graphic>
          <a:graphicData uri="http://schemas.openxmlformats.org/drawingml/2006/table">
            <a:tbl>
              <a:tblPr/>
              <a:tblGrid>
                <a:gridCol w="1439863"/>
                <a:gridCol w="1944687"/>
                <a:gridCol w="2143125"/>
                <a:gridCol w="3041650"/>
              </a:tblGrid>
              <a:tr h="823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Dimension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Typical number of quadrature points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How well is this dimension known?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Consequence of poor resolution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Time 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1/3 (every 3 h)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At the timestep of the model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Changed climate sensitivity (Morcrette 2000); diurnal cycle (Yang &amp; Slingo 2001)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Angle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 (sometimes 4)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Well (some uncertainty on ice phase functions)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±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 W m</a:t>
                      </a:r>
                      <a:r>
                        <a:rPr kumimoji="0" lang="en-GB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-2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(Stephens et al. 2001)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Space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 (clear+cloudy)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Poorly (clouds!)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Up to a 20 W m</a:t>
                      </a:r>
                      <a:r>
                        <a:rPr kumimoji="0" lang="en-GB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-2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long-term bias (Shonk and Hogan 2009)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Spectrum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100-250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Very well (HITRAN database)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Incorrect climate response to trace gases?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326" name="Rectangle 165"/>
          <p:cNvSpPr>
            <a:spLocks noGrp="1" noChangeArrowheads="1"/>
          </p:cNvSpPr>
          <p:nvPr>
            <p:ph type="body" idx="4294967295"/>
          </p:nvPr>
        </p:nvSpPr>
        <p:spPr>
          <a:xfrm>
            <a:off x="333375" y="1149350"/>
            <a:ext cx="8647113" cy="1558925"/>
          </a:xfrm>
        </p:spPr>
        <p:txBody>
          <a:bodyPr/>
          <a:lstStyle/>
          <a:p>
            <a:pPr eaLnBrk="1" hangingPunct="1"/>
            <a:r>
              <a:rPr lang="en-GB" altLang="en-US" smtClean="0"/>
              <a:t>Radiation is an integral:</a:t>
            </a:r>
          </a:p>
        </p:txBody>
      </p:sp>
      <p:sp>
        <p:nvSpPr>
          <p:cNvPr id="6" name="Explosion 2 5"/>
          <p:cNvSpPr/>
          <p:nvPr/>
        </p:nvSpPr>
        <p:spPr>
          <a:xfrm rot="1012829">
            <a:off x="3429000" y="4267200"/>
            <a:ext cx="2438400" cy="1676400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792162"/>
          </a:xfrm>
        </p:spPr>
        <p:txBody>
          <a:bodyPr/>
          <a:lstStyle/>
          <a:p>
            <a:pPr eaLnBrk="1" hangingPunct="1"/>
            <a:r>
              <a:rPr lang="en-GB" altLang="en-US" smtClean="0"/>
              <a:t>Three further issues </a:t>
            </a:r>
            <a:r>
              <a:rPr lang="en-US" altLang="en-US" smtClean="0"/>
              <a:t>for</a:t>
            </a:r>
            <a:r>
              <a:rPr lang="en-GB" altLang="en-US" smtClean="0"/>
              <a:t> clouds</a:t>
            </a:r>
          </a:p>
        </p:txBody>
      </p:sp>
      <p:sp>
        <p:nvSpPr>
          <p:cNvPr id="133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143000"/>
            <a:ext cx="6769100" cy="5357813"/>
          </a:xfrm>
        </p:spPr>
        <p:txBody>
          <a:bodyPr/>
          <a:lstStyle/>
          <a:p>
            <a:pPr marL="381000" indent="-381000" eaLnBrk="1" hangingPunct="1">
              <a:defRPr/>
            </a:pPr>
            <a:r>
              <a:rPr lang="en-GB" altLang="en-US" dirty="0" smtClean="0"/>
              <a:t>Clouds in older GCMs used a simple cloud fraction scheme with clouds in adjacent layers being maximally overlapped</a:t>
            </a:r>
          </a:p>
          <a:p>
            <a:pPr marL="781050" lvl="1" indent="-381000" eaLnBrk="1" hangingPunct="1">
              <a:defRPr/>
            </a:pPr>
            <a:endParaRPr lang="en-GB" altLang="en-US" dirty="0" smtClean="0"/>
          </a:p>
          <a:p>
            <a:pPr marL="800100" lvl="1" indent="-342900" eaLnBrk="1" hangingPunct="1">
              <a:buFont typeface="+mj-lt"/>
              <a:buAutoNum type="arabicPeriod"/>
              <a:defRPr/>
            </a:pPr>
            <a:r>
              <a:rPr lang="en-GB" altLang="en-US" sz="1800" dirty="0" smtClean="0"/>
              <a:t>Observations show that </a:t>
            </a:r>
            <a:r>
              <a:rPr lang="en-GB" altLang="en-US" sz="1800" u="sng" dirty="0" smtClean="0"/>
              <a:t>vertical overlap</a:t>
            </a:r>
            <a:r>
              <a:rPr lang="en-GB" altLang="en-US" sz="1800" dirty="0" smtClean="0"/>
              <a:t> of clouds in two layers tends towards random as their separation increases</a:t>
            </a:r>
            <a:endParaRPr lang="en-GB" altLang="en-US" sz="1800" dirty="0"/>
          </a:p>
          <a:p>
            <a:pPr marL="800100" lvl="1" indent="-342900" eaLnBrk="1" hangingPunct="1">
              <a:buFont typeface="+mj-lt"/>
              <a:buAutoNum type="arabicPeriod"/>
              <a:defRPr/>
            </a:pPr>
            <a:endParaRPr lang="en-GB" altLang="en-US" sz="1800" dirty="0" smtClean="0"/>
          </a:p>
          <a:p>
            <a:pPr marL="800100" lvl="1" indent="-342900" eaLnBrk="1" hangingPunct="1">
              <a:buFont typeface="+mj-lt"/>
              <a:buAutoNum type="arabicPeriod"/>
              <a:defRPr/>
            </a:pPr>
            <a:r>
              <a:rPr lang="en-GB" altLang="en-US" sz="1800" dirty="0" smtClean="0"/>
              <a:t>Real clouds are </a:t>
            </a:r>
            <a:r>
              <a:rPr lang="en-GB" altLang="en-US" sz="1800" u="sng" dirty="0" smtClean="0"/>
              <a:t>horizontally inhomogeneous</a:t>
            </a:r>
            <a:r>
              <a:rPr lang="en-GB" altLang="en-US" sz="1800" dirty="0" smtClean="0"/>
              <a:t>, leading to albedo and emissivity biases in GCMs (</a:t>
            </a:r>
            <a:r>
              <a:rPr lang="en-GB" altLang="en-US" sz="1800" dirty="0" err="1" smtClean="0"/>
              <a:t>Cahalan</a:t>
            </a:r>
            <a:r>
              <a:rPr lang="en-GB" altLang="en-US" sz="1800" dirty="0" smtClean="0"/>
              <a:t> et al 1994, </a:t>
            </a:r>
            <a:r>
              <a:rPr lang="en-GB" altLang="en-US" sz="1800" dirty="0" err="1" smtClean="0"/>
              <a:t>Pomroy</a:t>
            </a:r>
            <a:r>
              <a:rPr lang="en-GB" altLang="en-US" sz="1800" dirty="0" smtClean="0"/>
              <a:t> and Illingworth 2000)</a:t>
            </a:r>
          </a:p>
          <a:p>
            <a:pPr marL="800100" lvl="1" indent="-342900" eaLnBrk="1" hangingPunct="1">
              <a:buFont typeface="+mj-lt"/>
              <a:buAutoNum type="arabicPeriod"/>
              <a:defRPr/>
            </a:pPr>
            <a:endParaRPr lang="en-GB" altLang="en-US" sz="1800" dirty="0" smtClean="0"/>
          </a:p>
          <a:p>
            <a:pPr marL="800100" lvl="1" indent="-342900" eaLnBrk="1" hangingPunct="1">
              <a:buFont typeface="+mj-lt"/>
              <a:buAutoNum type="arabicPeriod"/>
              <a:defRPr/>
            </a:pPr>
            <a:endParaRPr lang="en-GB" altLang="en-US" sz="1800" dirty="0" smtClean="0"/>
          </a:p>
          <a:p>
            <a:pPr marL="800100" lvl="1" indent="-342900" eaLnBrk="1" hangingPunct="1">
              <a:buFont typeface="+mj-lt"/>
              <a:buAutoNum type="arabicPeriod"/>
              <a:defRPr/>
            </a:pPr>
            <a:r>
              <a:rPr lang="en-GB" altLang="en-US" sz="1800" dirty="0" smtClean="0"/>
              <a:t>Radiation can pass through cloud sides, but these </a:t>
            </a:r>
            <a:r>
              <a:rPr lang="en-GB" altLang="en-US" sz="1800" u="sng" dirty="0" smtClean="0"/>
              <a:t>3D effects</a:t>
            </a:r>
            <a:r>
              <a:rPr lang="en-GB" altLang="en-US" sz="1800" dirty="0" smtClean="0"/>
              <a:t> are </a:t>
            </a:r>
            <a:r>
              <a:rPr lang="en-GB" altLang="en-US" sz="1800" dirty="0" err="1" smtClean="0"/>
              <a:t>negelcted</a:t>
            </a:r>
            <a:r>
              <a:rPr lang="en-GB" altLang="en-US" sz="1800" dirty="0" smtClean="0"/>
              <a:t> in all current GCMs</a:t>
            </a:r>
          </a:p>
        </p:txBody>
      </p:sp>
      <p:sp>
        <p:nvSpPr>
          <p:cNvPr id="343043" name="Rectangle 17"/>
          <p:cNvSpPr>
            <a:spLocks noChangeArrowheads="1"/>
          </p:cNvSpPr>
          <p:nvPr/>
        </p:nvSpPr>
        <p:spPr bwMode="auto">
          <a:xfrm>
            <a:off x="612775" y="1439863"/>
            <a:ext cx="431800" cy="144462"/>
          </a:xfrm>
          <a:prstGeom prst="rect">
            <a:avLst/>
          </a:prstGeom>
          <a:solidFill>
            <a:srgbClr val="808080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>
              <a:latin typeface="Verdana" pitchFamily="34" charset="0"/>
            </a:endParaRPr>
          </a:p>
        </p:txBody>
      </p:sp>
      <p:sp>
        <p:nvSpPr>
          <p:cNvPr id="343044" name="Rectangle 19"/>
          <p:cNvSpPr>
            <a:spLocks noChangeArrowheads="1"/>
          </p:cNvSpPr>
          <p:nvPr/>
        </p:nvSpPr>
        <p:spPr bwMode="auto">
          <a:xfrm>
            <a:off x="539750" y="1584325"/>
            <a:ext cx="611188" cy="144463"/>
          </a:xfrm>
          <a:prstGeom prst="rect">
            <a:avLst/>
          </a:prstGeom>
          <a:solidFill>
            <a:srgbClr val="808080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>
              <a:latin typeface="Verdana" pitchFamily="34" charset="0"/>
            </a:endParaRPr>
          </a:p>
        </p:txBody>
      </p:sp>
      <p:sp>
        <p:nvSpPr>
          <p:cNvPr id="343045" name="Rectangle 37"/>
          <p:cNvSpPr>
            <a:spLocks noChangeArrowheads="1"/>
          </p:cNvSpPr>
          <p:nvPr/>
        </p:nvSpPr>
        <p:spPr bwMode="auto">
          <a:xfrm>
            <a:off x="623888" y="4217988"/>
            <a:ext cx="431800" cy="144462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3D3D3D"/>
              </a:gs>
              <a:gs pos="100000">
                <a:srgbClr val="DDDDDD"/>
              </a:gs>
            </a:gsLst>
            <a:lin ang="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>
              <a:latin typeface="Verdana" pitchFamily="34" charset="0"/>
            </a:endParaRPr>
          </a:p>
        </p:txBody>
      </p:sp>
      <p:sp>
        <p:nvSpPr>
          <p:cNvPr id="343046" name="Rectangle 38"/>
          <p:cNvSpPr>
            <a:spLocks noChangeArrowheads="1"/>
          </p:cNvSpPr>
          <p:nvPr/>
        </p:nvSpPr>
        <p:spPr bwMode="auto">
          <a:xfrm>
            <a:off x="550863" y="4075113"/>
            <a:ext cx="1096962" cy="649287"/>
          </a:xfrm>
          <a:prstGeom prst="rect">
            <a:avLst/>
          </a:prstGeom>
          <a:noFill/>
          <a:ln w="19050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>
              <a:latin typeface="Verdana" pitchFamily="34" charset="0"/>
            </a:endParaRPr>
          </a:p>
        </p:txBody>
      </p:sp>
      <p:sp>
        <p:nvSpPr>
          <p:cNvPr id="343047" name="Rectangle 39"/>
          <p:cNvSpPr>
            <a:spLocks noChangeArrowheads="1"/>
          </p:cNvSpPr>
          <p:nvPr/>
        </p:nvSpPr>
        <p:spPr bwMode="auto">
          <a:xfrm>
            <a:off x="712788" y="4362450"/>
            <a:ext cx="611187" cy="144463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3D3D3D"/>
              </a:gs>
              <a:gs pos="100000">
                <a:srgbClr val="DDDDDD"/>
              </a:gs>
            </a:gsLst>
            <a:lin ang="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>
              <a:latin typeface="Verdana" pitchFamily="34" charset="0"/>
            </a:endParaRPr>
          </a:p>
        </p:txBody>
      </p:sp>
      <p:sp>
        <p:nvSpPr>
          <p:cNvPr id="343048" name="Rectangle 6"/>
          <p:cNvSpPr>
            <a:spLocks noChangeArrowheads="1"/>
          </p:cNvSpPr>
          <p:nvPr/>
        </p:nvSpPr>
        <p:spPr bwMode="auto">
          <a:xfrm>
            <a:off x="550863" y="2562225"/>
            <a:ext cx="1096962" cy="649288"/>
          </a:xfrm>
          <a:prstGeom prst="rect">
            <a:avLst/>
          </a:prstGeom>
          <a:noFill/>
          <a:ln w="19050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>
              <a:latin typeface="Verdana" pitchFamily="34" charset="0"/>
            </a:endParaRPr>
          </a:p>
        </p:txBody>
      </p:sp>
      <p:sp>
        <p:nvSpPr>
          <p:cNvPr id="343049" name="Rectangle 14"/>
          <p:cNvSpPr>
            <a:spLocks noChangeArrowheads="1"/>
          </p:cNvSpPr>
          <p:nvPr/>
        </p:nvSpPr>
        <p:spPr bwMode="auto">
          <a:xfrm>
            <a:off x="623888" y="2705100"/>
            <a:ext cx="431800" cy="144463"/>
          </a:xfrm>
          <a:prstGeom prst="rect">
            <a:avLst/>
          </a:prstGeom>
          <a:solidFill>
            <a:srgbClr val="808080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>
              <a:latin typeface="Verdana" pitchFamily="34" charset="0"/>
            </a:endParaRPr>
          </a:p>
        </p:txBody>
      </p:sp>
      <p:sp>
        <p:nvSpPr>
          <p:cNvPr id="343050" name="Rectangle 16"/>
          <p:cNvSpPr>
            <a:spLocks noChangeArrowheads="1"/>
          </p:cNvSpPr>
          <p:nvPr/>
        </p:nvSpPr>
        <p:spPr bwMode="auto">
          <a:xfrm>
            <a:off x="730250" y="2849563"/>
            <a:ext cx="611188" cy="144462"/>
          </a:xfrm>
          <a:prstGeom prst="rect">
            <a:avLst/>
          </a:prstGeom>
          <a:solidFill>
            <a:srgbClr val="808080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>
              <a:latin typeface="Verdana" pitchFamily="34" charset="0"/>
            </a:endParaRPr>
          </a:p>
        </p:txBody>
      </p:sp>
      <p:sp>
        <p:nvSpPr>
          <p:cNvPr id="343051" name="Rectangle 9"/>
          <p:cNvSpPr>
            <a:spLocks noChangeArrowheads="1"/>
          </p:cNvSpPr>
          <p:nvPr/>
        </p:nvSpPr>
        <p:spPr bwMode="auto">
          <a:xfrm>
            <a:off x="539750" y="1298575"/>
            <a:ext cx="1096963" cy="66675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>
              <a:latin typeface="Verdana" pitchFamily="34" charset="0"/>
            </a:endParaRPr>
          </a:p>
        </p:txBody>
      </p:sp>
      <p:sp>
        <p:nvSpPr>
          <p:cNvPr id="343052" name="Rectangle 37"/>
          <p:cNvSpPr>
            <a:spLocks noChangeArrowheads="1"/>
          </p:cNvSpPr>
          <p:nvPr/>
        </p:nvSpPr>
        <p:spPr bwMode="auto">
          <a:xfrm>
            <a:off x="612775" y="5659438"/>
            <a:ext cx="431800" cy="144462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3D3D3D"/>
              </a:gs>
              <a:gs pos="100000">
                <a:srgbClr val="DDDDDD"/>
              </a:gs>
            </a:gsLst>
            <a:lin ang="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>
              <a:latin typeface="Verdana" pitchFamily="34" charset="0"/>
            </a:endParaRPr>
          </a:p>
        </p:txBody>
      </p:sp>
      <p:sp>
        <p:nvSpPr>
          <p:cNvPr id="343053" name="Rectangle 38"/>
          <p:cNvSpPr>
            <a:spLocks noChangeArrowheads="1"/>
          </p:cNvSpPr>
          <p:nvPr/>
        </p:nvSpPr>
        <p:spPr bwMode="auto">
          <a:xfrm>
            <a:off x="539750" y="5516563"/>
            <a:ext cx="1096963" cy="649287"/>
          </a:xfrm>
          <a:prstGeom prst="rect">
            <a:avLst/>
          </a:prstGeom>
          <a:noFill/>
          <a:ln w="19050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>
              <a:latin typeface="Verdana" pitchFamily="34" charset="0"/>
            </a:endParaRPr>
          </a:p>
        </p:txBody>
      </p:sp>
      <p:sp>
        <p:nvSpPr>
          <p:cNvPr id="343054" name="Rectangle 39"/>
          <p:cNvSpPr>
            <a:spLocks noChangeArrowheads="1"/>
          </p:cNvSpPr>
          <p:nvPr/>
        </p:nvSpPr>
        <p:spPr bwMode="auto">
          <a:xfrm>
            <a:off x="701675" y="5803900"/>
            <a:ext cx="611188" cy="144463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50000">
                <a:srgbClr val="3D3D3D"/>
              </a:gs>
              <a:gs pos="100000">
                <a:srgbClr val="DDDDDD"/>
              </a:gs>
            </a:gsLst>
            <a:lin ang="0" scaled="1"/>
          </a:gra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>
              <a:latin typeface="Verdana" pitchFamily="34" charset="0"/>
            </a:endParaRPr>
          </a:p>
        </p:txBody>
      </p:sp>
      <p:sp>
        <p:nvSpPr>
          <p:cNvPr id="343055" name="Line 25"/>
          <p:cNvSpPr>
            <a:spLocks noChangeShapeType="1"/>
          </p:cNvSpPr>
          <p:nvPr/>
        </p:nvSpPr>
        <p:spPr bwMode="auto">
          <a:xfrm flipH="1">
            <a:off x="1312863" y="5734050"/>
            <a:ext cx="323850" cy="144463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3056" name="Line 26"/>
          <p:cNvSpPr>
            <a:spLocks noChangeShapeType="1"/>
          </p:cNvSpPr>
          <p:nvPr/>
        </p:nvSpPr>
        <p:spPr bwMode="auto">
          <a:xfrm flipH="1">
            <a:off x="1042988" y="5516563"/>
            <a:ext cx="431800" cy="217487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/>
              <a:t>Cloud overlap parametrization</a:t>
            </a:r>
          </a:p>
        </p:txBody>
      </p:sp>
      <p:sp>
        <p:nvSpPr>
          <p:cNvPr id="344066" name="Content Placeholder 2"/>
          <p:cNvSpPr>
            <a:spLocks noGrp="1"/>
          </p:cNvSpPr>
          <p:nvPr>
            <p:ph idx="1"/>
          </p:nvPr>
        </p:nvSpPr>
        <p:spPr>
          <a:xfrm>
            <a:off x="457200" y="1096963"/>
            <a:ext cx="8229600" cy="990600"/>
          </a:xfrm>
        </p:spPr>
        <p:txBody>
          <a:bodyPr/>
          <a:lstStyle/>
          <a:p>
            <a:pPr eaLnBrk="1" hangingPunct="1"/>
            <a:r>
              <a:rPr lang="en-GB" altLang="en-US" smtClean="0"/>
              <a:t>Even if can predict cloud fraction versus height, cloud cover (and hence radiation) depends on cloud </a:t>
            </a:r>
            <a:r>
              <a:rPr lang="en-GB" altLang="en-US" i="1" smtClean="0"/>
              <a:t>overlap</a:t>
            </a:r>
          </a:p>
          <a:p>
            <a:pPr lvl="1" eaLnBrk="1" hangingPunct="1"/>
            <a:r>
              <a:rPr lang="en-GB" altLang="en-US" i="1" smtClean="0"/>
              <a:t>sdfsdfs</a:t>
            </a:r>
          </a:p>
        </p:txBody>
      </p:sp>
      <p:pic>
        <p:nvPicPr>
          <p:cNvPr id="344067" name="Picture 4" descr="overlap_inmodels"/>
          <p:cNvPicPr>
            <a:picLocks noChangeAspect="1" noChangeArrowheads="1"/>
          </p:cNvPicPr>
          <p:nvPr/>
        </p:nvPicPr>
        <p:blipFill>
          <a:blip r:embed="rId2"/>
          <a:srcRect r="66866"/>
          <a:stretch>
            <a:fillRect/>
          </a:stretch>
        </p:blipFill>
        <p:spPr bwMode="auto">
          <a:xfrm>
            <a:off x="6781800" y="1968500"/>
            <a:ext cx="2085975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68" name="Picture 4" descr="overlap_expra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935163"/>
            <a:ext cx="65659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57200" y="1935163"/>
            <a:ext cx="8382000" cy="4495800"/>
            <a:chOff x="457200" y="2133600"/>
            <a:chExt cx="8382000" cy="4495800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457200" y="4800600"/>
              <a:ext cx="83820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  <a:defRPr/>
              </a:pPr>
              <a:r>
                <a:rPr lang="en-GB" sz="2400" kern="0" dirty="0">
                  <a:latin typeface="+mn-lt"/>
                  <a:cs typeface="+mn-cs"/>
                </a:rPr>
                <a:t>Observations (Hogan and Illingworth 2000) support “exponential-random overlap”:</a:t>
              </a:r>
            </a:p>
            <a:p>
              <a:pPr marL="800100" lvl="1" indent="-342900">
                <a:spcBef>
                  <a:spcPct val="20000"/>
                </a:spcBef>
                <a:buFont typeface="Tahoma" pitchFamily="34" charset="0"/>
                <a:buChar char="−"/>
                <a:defRPr/>
              </a:pPr>
              <a:r>
                <a:rPr lang="en-GB" sz="2200" kern="0" dirty="0">
                  <a:solidFill>
                    <a:srgbClr val="CC0000"/>
                  </a:solidFill>
                  <a:latin typeface="+mn-lt"/>
                  <a:cs typeface="+mn-cs"/>
                </a:rPr>
                <a:t>Non-adjacent clouds are randomly overlapped</a:t>
              </a:r>
            </a:p>
            <a:p>
              <a:pPr marL="800100" lvl="1" indent="-342900">
                <a:spcBef>
                  <a:spcPct val="20000"/>
                </a:spcBef>
                <a:buFont typeface="Tahoma" pitchFamily="34" charset="0"/>
                <a:buChar char="−"/>
                <a:defRPr/>
              </a:pPr>
              <a:r>
                <a:rPr lang="en-GB" sz="2200" kern="0" dirty="0">
                  <a:solidFill>
                    <a:srgbClr val="CC0000"/>
                  </a:solidFill>
                  <a:latin typeface="+mn-lt"/>
                  <a:cs typeface="+mn-cs"/>
                </a:rPr>
                <a:t>Adjacent clouds correlated with </a:t>
              </a:r>
              <a:r>
                <a:rPr lang="en-GB" sz="2200" kern="0" dirty="0" err="1">
                  <a:solidFill>
                    <a:srgbClr val="CC0000"/>
                  </a:solidFill>
                  <a:latin typeface="+mn-lt"/>
                  <a:cs typeface="+mn-cs"/>
                </a:rPr>
                <a:t>decorrelation</a:t>
              </a:r>
              <a:r>
                <a:rPr lang="en-GB" sz="2200" kern="0" dirty="0">
                  <a:solidFill>
                    <a:srgbClr val="CC0000"/>
                  </a:solidFill>
                  <a:latin typeface="+mn-lt"/>
                  <a:cs typeface="+mn-cs"/>
                </a:rPr>
                <a:t> length ~2km</a:t>
              </a:r>
            </a:p>
            <a:p>
              <a:pPr marL="800100" lvl="1" indent="-342900">
                <a:spcBef>
                  <a:spcPct val="20000"/>
                </a:spcBef>
                <a:buFont typeface="Tahoma" pitchFamily="34" charset="0"/>
                <a:buChar char="−"/>
                <a:defRPr/>
              </a:pPr>
              <a:r>
                <a:rPr lang="en-GB" sz="2200" kern="0" dirty="0" smtClean="0">
                  <a:solidFill>
                    <a:srgbClr val="CC0000"/>
                  </a:solidFill>
                  <a:latin typeface="+mn-lt"/>
                  <a:cs typeface="+mn-cs"/>
                </a:rPr>
                <a:t>Many models </a:t>
              </a:r>
              <a:r>
                <a:rPr lang="en-GB" sz="2200" kern="0" dirty="0">
                  <a:solidFill>
                    <a:srgbClr val="CC0000"/>
                  </a:solidFill>
                  <a:latin typeface="+mn-lt"/>
                  <a:cs typeface="+mn-cs"/>
                </a:rPr>
                <a:t>still use “maximum-random overlap”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86000" y="2133600"/>
              <a:ext cx="2362200" cy="2667000"/>
            </a:xfrm>
            <a:prstGeom prst="rect">
              <a:avLst/>
            </a:prstGeom>
            <a:noFill/>
            <a:ln w="254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8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8991600" cy="1108075"/>
          </a:xfrm>
        </p:spPr>
        <p:txBody>
          <a:bodyPr/>
          <a:lstStyle/>
          <a:p>
            <a:pPr eaLnBrk="1" hangingPunct="1"/>
            <a:r>
              <a:rPr lang="en-GB" altLang="en-US" sz="4000" smtClean="0"/>
              <a:t>Cloud overlap from radar: example</a:t>
            </a:r>
          </a:p>
        </p:txBody>
      </p:sp>
      <p:pic>
        <p:nvPicPr>
          <p:cNvPr id="345090" name="Picture 3" descr="overlap_eg981211_c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3" y="1382713"/>
            <a:ext cx="67103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509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69100" y="1530350"/>
            <a:ext cx="2374900" cy="4675188"/>
          </a:xfrm>
        </p:spPr>
        <p:txBody>
          <a:bodyPr/>
          <a:lstStyle/>
          <a:p>
            <a:pPr eaLnBrk="1" hangingPunct="1"/>
            <a:r>
              <a:rPr lang="en-GB" altLang="en-US" smtClean="0"/>
              <a:t>Radar can observe the actual overlap of clouds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Impact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Impact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2772</TotalTime>
  <Words>2121</Words>
  <Application>Microsoft Office PowerPoint</Application>
  <PresentationFormat>On-screen Show (4:3)</PresentationFormat>
  <Paragraphs>394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Default Design</vt:lpstr>
      <vt:lpstr>1_Default Design</vt:lpstr>
      <vt:lpstr>4_Default Design</vt:lpstr>
      <vt:lpstr>5_Default Design</vt:lpstr>
      <vt:lpstr>Equation</vt:lpstr>
      <vt:lpstr>Radiative transfer in numerical models of the atmosphere</vt:lpstr>
      <vt:lpstr>Outline</vt:lpstr>
      <vt:lpstr>Part 4: Representing cloud structure</vt:lpstr>
      <vt:lpstr>Cloud fraction parametrization</vt:lpstr>
      <vt:lpstr>Multi-region two stream</vt:lpstr>
      <vt:lpstr>Are we using computer time wisely?</vt:lpstr>
      <vt:lpstr>Three further issues for clouds</vt:lpstr>
      <vt:lpstr>Cloud overlap parametrization</vt:lpstr>
      <vt:lpstr>Cloud overlap from radar: example</vt:lpstr>
      <vt:lpstr>Cloud overlap: results</vt:lpstr>
      <vt:lpstr>Cloud overlap globally</vt:lpstr>
      <vt:lpstr>Why is cloud structure important?</vt:lpstr>
      <vt:lpstr>Example from MODIS</vt:lpstr>
      <vt:lpstr>Observations of horizontal structure</vt:lpstr>
      <vt:lpstr>Monte-Carlo ICA</vt:lpstr>
      <vt:lpstr>Alternative method: Tripleclouds</vt:lpstr>
      <vt:lpstr>Global impact of cloud structure Shonk and Hogan (2010)</vt:lpstr>
      <vt:lpstr>Horizontal versus vertical structure</vt:lpstr>
      <vt:lpstr>Part 5: Remaining challenges</vt:lpstr>
      <vt:lpstr>Why do we need bands?</vt:lpstr>
      <vt:lpstr>Full-spectrum correlated-k (FSCK) method</vt:lpstr>
      <vt:lpstr>Full-spectrum correlated-k (FSCK) method</vt:lpstr>
      <vt:lpstr>Full-spectrum correlated-k (FSCK) method</vt:lpstr>
      <vt:lpstr>Atmospheres containing one gas</vt:lpstr>
      <vt:lpstr>How can we treat overlapping gases?</vt:lpstr>
      <vt:lpstr>Overlap of two gases…</vt:lpstr>
      <vt:lpstr>Overlap of many gases</vt:lpstr>
      <vt:lpstr>Evaluation of FSCK </vt:lpstr>
      <vt:lpstr>3D radiative transfer!</vt:lpstr>
      <vt:lpstr>3D cloud benchmark</vt:lpstr>
      <vt:lpstr>The three main 3D effects</vt:lpstr>
      <vt:lpstr>Three main 3D effects continued</vt:lpstr>
      <vt:lpstr>3D shortwave effects</vt:lpstr>
      <vt:lpstr>Direct shortwave calculation</vt:lpstr>
      <vt:lpstr>Direct shortwave calculation</vt:lpstr>
      <vt:lpstr>Diffuse calculation</vt:lpstr>
      <vt:lpstr>Results of new scheme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</dc:creator>
  <cp:lastModifiedBy>Robin Hogan</cp:lastModifiedBy>
  <cp:revision>235</cp:revision>
  <cp:lastPrinted>1601-01-01T00:00:00Z</cp:lastPrinted>
  <dcterms:created xsi:type="dcterms:W3CDTF">2011-08-15T10:58:39Z</dcterms:created>
  <dcterms:modified xsi:type="dcterms:W3CDTF">2014-03-21T10:25:10Z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