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94" r:id="rId1"/>
    <p:sldMasterId id="2147483723" r:id="rId2"/>
  </p:sldMasterIdLst>
  <p:notesMasterIdLst>
    <p:notesMasterId r:id="rId24"/>
  </p:notesMasterIdLst>
  <p:handoutMasterIdLst>
    <p:handoutMasterId r:id="rId25"/>
  </p:handoutMasterIdLst>
  <p:sldIdLst>
    <p:sldId id="265" r:id="rId3"/>
    <p:sldId id="530" r:id="rId4"/>
    <p:sldId id="295" r:id="rId5"/>
    <p:sldId id="546" r:id="rId6"/>
    <p:sldId id="539" r:id="rId7"/>
    <p:sldId id="532" r:id="rId8"/>
    <p:sldId id="288" r:id="rId9"/>
    <p:sldId id="298" r:id="rId10"/>
    <p:sldId id="292" r:id="rId11"/>
    <p:sldId id="297" r:id="rId12"/>
    <p:sldId id="533" r:id="rId13"/>
    <p:sldId id="540" r:id="rId14"/>
    <p:sldId id="541" r:id="rId15"/>
    <p:sldId id="542" r:id="rId16"/>
    <p:sldId id="543" r:id="rId17"/>
    <p:sldId id="293" r:id="rId18"/>
    <p:sldId id="285" r:id="rId19"/>
    <p:sldId id="267" r:id="rId20"/>
    <p:sldId id="544" r:id="rId21"/>
    <p:sldId id="531" r:id="rId22"/>
    <p:sldId id="294" r:id="rId23"/>
  </p:sldIdLst>
  <p:sldSz cx="9144000" cy="6858000" type="screen4x3"/>
  <p:notesSz cx="6718300" cy="9867900"/>
  <p:embeddedFontLst>
    <p:embeddedFont>
      <p:font typeface="Arial Bold" panose="020B0704020202020204" pitchFamily="3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Effra" panose="020B0604020202020204" charset="0"/>
      <p:regular r:id="rId31"/>
      <p:bold r:id="rId32"/>
      <p:italic r:id="rId33"/>
      <p:boldItalic r:id="rId34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DE6AB"/>
    <a:srgbClr val="D799A1"/>
    <a:srgbClr val="BF0071"/>
    <a:srgbClr val="7EAF35"/>
    <a:srgbClr val="F3F3F3"/>
    <a:srgbClr val="F0F0F0"/>
    <a:srgbClr val="EEEEEE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0" autoAdjust="0"/>
    <p:restoredTop sz="95954" autoAdjust="0"/>
  </p:normalViewPr>
  <p:slideViewPr>
    <p:cSldViewPr showGuides="1">
      <p:cViewPr varScale="1">
        <p:scale>
          <a:sx n="93" d="100"/>
          <a:sy n="93" d="100"/>
        </p:scale>
        <p:origin x="720" y="3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74" d="100"/>
          <a:sy n="74" d="100"/>
        </p:scale>
        <p:origin x="3426" y="72"/>
      </p:cViewPr>
      <p:guideLst>
        <p:guide orient="horz" pos="3108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25" y="6345352"/>
            <a:ext cx="676275" cy="252000"/>
          </a:xfrm>
        </p:spPr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4800" y="2322040"/>
            <a:ext cx="3888000" cy="39513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581327" y="2322040"/>
            <a:ext cx="3888000" cy="39513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on up to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 on up to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00192" y="2214000"/>
            <a:ext cx="2592288" cy="4383352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00192" y="2214000"/>
            <a:ext cx="2592288" cy="4383352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6300192" y="2214000"/>
            <a:ext cx="2592288" cy="438335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4800" y="2322040"/>
            <a:ext cx="3888000" cy="3951304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581327" y="2322040"/>
            <a:ext cx="3888000" cy="3951304"/>
          </a:xfrm>
        </p:spPr>
        <p:txBody>
          <a:bodyPr/>
          <a:lstStyle>
            <a:lvl1pPr>
              <a:buClrTx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34535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2" name="Picture 53" descr="Device-blac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7938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88907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0768"/>
            <a:ext cx="828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343280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" name="Picture 53" descr="Device-blac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7938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4800" y="2319968"/>
            <a:ext cx="8280000" cy="3951304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707940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4800" y="2322040"/>
            <a:ext cx="8280000" cy="396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25" y="6345352"/>
            <a:ext cx="676275" cy="252000"/>
          </a:xfrm>
        </p:spPr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Grey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1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pic>
        <p:nvPicPr>
          <p:cNvPr id="15" name="Picture 4" descr="Background image of spiralling trails of light." title="Swirling ligh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05551"/>
          </a:xfrm>
          <a:solidFill>
            <a:srgbClr val="FDE6AB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200">
                <a:solidFill>
                  <a:sysClr val="windowText" lastClr="000000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  <p:sp>
        <p:nvSpPr>
          <p:cNvPr id="1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21" name="Picture 53" descr="Device-black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7938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27188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644977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Image and subtitle (Off-white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640960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62558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Image and sidebar (off-white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>
            <a:lvl1pPr>
              <a:buClrTx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300192" y="2214000"/>
            <a:ext cx="2592288" cy="4383352"/>
          </a:xfrm>
        </p:spPr>
        <p:txBody>
          <a:bodyPr/>
          <a:lstStyle>
            <a:lvl1pPr>
              <a:buClrTx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98473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475225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4800" y="2322040"/>
            <a:ext cx="8280000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25" y="6345352"/>
            <a:ext cx="67627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9" name="Picture 55" descr="White version of the University of Reading's logo." title="University of Reading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25" y="6345352"/>
            <a:ext cx="67627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4800" y="2322040"/>
            <a:ext cx="3888000" cy="395505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581327" y="2322040"/>
            <a:ext cx="3888000" cy="395505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Picture 55" descr="White version of the University of Reading's logo." title="University of Reading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293096"/>
            <a:ext cx="9144000" cy="2962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17008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04245" y="547084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32" name="Picture 55" descr="White version of the University of Reading's logo." title="University of Reading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05551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05551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  <p:pic>
        <p:nvPicPr>
          <p:cNvPr id="18" name="Picture 55" descr="White version of the University of Reading's logo." title="University of Reading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4" descr="Background image of spiralling trails of light." title="Swirling light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on up to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Picture 55" descr="Colour version of the University of Reading's logo." title="University of Reading logo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34284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add title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32204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34535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698" r:id="rId3"/>
    <p:sldLayoutId id="2147483700" r:id="rId4"/>
    <p:sldLayoutId id="2147483705" r:id="rId5"/>
    <p:sldLayoutId id="2147483696" r:id="rId6"/>
    <p:sldLayoutId id="2147483701" r:id="rId7"/>
    <p:sldLayoutId id="2147483702" r:id="rId8"/>
    <p:sldLayoutId id="2147483708" r:id="rId9"/>
    <p:sldLayoutId id="2147483713" r:id="rId10"/>
    <p:sldLayoutId id="2147483709" r:id="rId11"/>
    <p:sldLayoutId id="2147483710" r:id="rId12"/>
    <p:sldLayoutId id="2147483711" r:id="rId13"/>
    <p:sldLayoutId id="2147483712" r:id="rId14"/>
    <p:sldLayoutId id="2147483714" r:id="rId15"/>
    <p:sldLayoutId id="2147483715" r:id="rId16"/>
    <p:sldLayoutId id="2147483716" r:id="rId17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cap="none" baseline="0">
          <a:solidFill>
            <a:schemeClr val="accent1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37012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title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34932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05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30" r:id="rId3"/>
    <p:sldLayoutId id="2147483732" r:id="rId4"/>
    <p:sldLayoutId id="2147483738" r:id="rId5"/>
    <p:sldLayoutId id="2147483742" r:id="rId6"/>
    <p:sldLayoutId id="2147483745" r:id="rId7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cap="none" baseline="0">
          <a:solidFill>
            <a:schemeClr val="tx2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A6C52CD-8E30-483A-94A0-A47BB6F46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680" y="356223"/>
            <a:ext cx="8280000" cy="919800"/>
          </a:xfrm>
        </p:spPr>
        <p:txBody>
          <a:bodyPr/>
          <a:lstStyle/>
          <a:p>
            <a:r>
              <a:rPr lang="en-GB" altLang="en-US" sz="3200" dirty="0"/>
              <a:t>An introduction to MCS:PRIME</a:t>
            </a:r>
            <a:endParaRPr lang="en-GB" sz="32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4413674-061C-49AA-928B-9DC95B923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800" y="4255125"/>
            <a:ext cx="8280000" cy="925512"/>
          </a:xfrm>
        </p:spPr>
        <p:txBody>
          <a:bodyPr/>
          <a:lstStyle/>
          <a:p>
            <a:pPr algn="ctr">
              <a:spcBef>
                <a:spcPct val="0"/>
              </a:spcBef>
            </a:pPr>
            <a:endParaRPr lang="en-GB" altLang="en-US" sz="2000" dirty="0"/>
          </a:p>
          <a:p>
            <a:pPr algn="ctr">
              <a:spcBef>
                <a:spcPct val="0"/>
              </a:spcBef>
            </a:pPr>
            <a:r>
              <a:rPr lang="en-GB" altLang="en-US" sz="2000" dirty="0"/>
              <a:t>Bob Plant, Hannah Christensen, Mark Muetzelfeldt, </a:t>
            </a:r>
            <a:r>
              <a:rPr lang="en-GB" altLang="en-US" sz="2000" dirty="0" err="1"/>
              <a:t>Zhixiao</a:t>
            </a:r>
            <a:r>
              <a:rPr lang="en-GB" altLang="en-US" sz="2000" dirty="0"/>
              <a:t> Zhang, Mitch Moncrieff, </a:t>
            </a:r>
            <a:r>
              <a:rPr lang="en-GB" altLang="en-US" sz="2000" dirty="0" err="1"/>
              <a:t>Zhe</a:t>
            </a:r>
            <a:r>
              <a:rPr lang="en-GB" altLang="en-US" sz="2000" dirty="0"/>
              <a:t> Feng, Ruby Leung, Alison Stirling, Keith Williams, Warren Tennant, Chiara Piccolo</a:t>
            </a:r>
          </a:p>
          <a:p>
            <a:pPr algn="ctr">
              <a:spcBef>
                <a:spcPct val="0"/>
              </a:spcBef>
            </a:pPr>
            <a:endParaRPr lang="en-GB" altLang="en-US" sz="2000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 err="1"/>
              <a:t>ParaCon</a:t>
            </a:r>
            <a:r>
              <a:rPr lang="en-GB" altLang="en-US" sz="2000" dirty="0"/>
              <a:t> Plenary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/>
              <a:t>Met Office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/>
              <a:t>20-21 June 2022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</a:t>
            </a:fld>
            <a:endParaRPr lang="en-GB" alt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DA4DB9-C06E-4C50-A1A6-42D861AC1A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512" y="0"/>
            <a:ext cx="2858344" cy="620885"/>
          </a:xfrm>
        </p:spPr>
        <p:txBody>
          <a:bodyPr/>
          <a:lstStyle/>
          <a:p>
            <a:r>
              <a:rPr lang="en-GB" dirty="0"/>
              <a:t>Department of Meteorology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512574F-DA3B-4EB3-44F7-D0040BD62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80" y="1844824"/>
            <a:ext cx="503104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7045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116" y="116632"/>
            <a:ext cx="8280000" cy="828000"/>
          </a:xfrm>
        </p:spPr>
        <p:txBody>
          <a:bodyPr/>
          <a:lstStyle/>
          <a:p>
            <a:r>
              <a:rPr lang="en-GB" altLang="en-US" sz="3000" dirty="0">
                <a:solidFill>
                  <a:srgbClr val="7030A0"/>
                </a:solidFill>
              </a:rPr>
              <a:t>Q2 What are the additional tendencies?</a:t>
            </a:r>
            <a:endParaRPr lang="en-GB" sz="3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10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251520" y="1124744"/>
            <a:ext cx="8280000" cy="3951304"/>
          </a:xfrm>
        </p:spPr>
        <p:txBody>
          <a:bodyPr/>
          <a:lstStyle/>
          <a:p>
            <a:pPr eaLnBrk="0" hangingPunct="0">
              <a:spcBef>
                <a:spcPct val="0"/>
              </a:spcBef>
              <a:buClrTx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Study operational archive of analysis increments for times and locations where MCS are found in the database</a:t>
            </a:r>
          </a:p>
          <a:p>
            <a:pPr eaLnBrk="0" hangingPunct="0">
              <a:spcBef>
                <a:spcPct val="0"/>
              </a:spcBef>
              <a:buClrTx/>
            </a:pPr>
            <a:endParaRPr lang="en-GB" altLang="en-US" dirty="0">
              <a:ea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lang="en-GB" altLang="en-US" dirty="0">
                <a:ea typeface="Arial" panose="020B0604020202020204" pitchFamily="34" charset="0"/>
              </a:rPr>
              <a:t>Focus on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situations where the model has an MCS in the </a:t>
            </a:r>
            <a:r>
              <a:rPr kumimoji="0" lang="en-GB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ic’s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altLang="en-US" dirty="0">
                <a:ea typeface="Arial" panose="020B0604020202020204" pitchFamily="34" charset="0"/>
              </a:rPr>
              <a:t>A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ssociate increments with errors in the coupling of the MCS to the large scales</a:t>
            </a:r>
          </a:p>
          <a:p>
            <a:pPr eaLnBrk="0" hangingPunct="0">
              <a:spcBef>
                <a:spcPct val="0"/>
              </a:spcBef>
              <a:buClrTx/>
            </a:pPr>
            <a:endParaRPr lang="en-GB" altLang="en-US" dirty="0">
              <a:ea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Do such increments match with SCV or MCSP?</a:t>
            </a:r>
          </a:p>
          <a:p>
            <a:pPr eaLnBrk="0" hangingPunct="0">
              <a:spcBef>
                <a:spcPct val="0"/>
              </a:spcBef>
              <a:buClrTx/>
            </a:pPr>
            <a:endParaRPr lang="en-GB" altLang="en-US" dirty="0">
              <a:ea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lang="en-GB" altLang="en-US" dirty="0">
                <a:ea typeface="Arial" panose="020B0604020202020204" pitchFamily="34" charset="0"/>
              </a:rPr>
              <a:t>C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haracterise the probabilistic dependency of the MCS-associated tendencies on indicators</a:t>
            </a:r>
          </a:p>
          <a:p>
            <a:pPr eaLnBrk="0" hangingPunct="0">
              <a:spcBef>
                <a:spcPct val="0"/>
              </a:spcBef>
              <a:buClrTx/>
            </a:pPr>
            <a:endParaRPr lang="en-GB" altLang="en-US" dirty="0">
              <a:ea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lang="en-GB" altLang="en-US" dirty="0">
                <a:ea typeface="Arial" panose="020B0604020202020204" pitchFamily="34" charset="0"/>
              </a:rPr>
              <a:t>Final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scheme might be thought of as a </a:t>
            </a:r>
            <a:r>
              <a:rPr kumimoji="0" lang="en-GB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targetted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version of Piccolo et al (2019) method for perturbing ensemble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27886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172728"/>
            <a:ext cx="8280000" cy="828000"/>
          </a:xfrm>
        </p:spPr>
        <p:txBody>
          <a:bodyPr/>
          <a:lstStyle/>
          <a:p>
            <a:r>
              <a:rPr lang="en-GB" sz="3600" dirty="0">
                <a:solidFill>
                  <a:srgbClr val="7030A0"/>
                </a:solidFill>
              </a:rPr>
              <a:t>Plans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11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323528" y="1124744"/>
            <a:ext cx="8280000" cy="395130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(Underway) Get to grips with database and analyse MCS existence and properties alongside large-scale state </a:t>
            </a:r>
          </a:p>
          <a:p>
            <a:pPr eaLnBrk="0" hangingPunct="0">
              <a:spcBef>
                <a:spcPct val="0"/>
              </a:spcBef>
              <a:buClrTx/>
            </a:pPr>
            <a:endParaRPr kumimoji="0" lang="en-GB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(Autumn) implement the Moncrieff et al (2017) scheme in the UM alongside </a:t>
            </a:r>
            <a:r>
              <a:rPr kumimoji="0" lang="en-GB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CoMorph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endParaRPr lang="en-GB" altLang="en-US" dirty="0">
              <a:ea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(Later) </a:t>
            </a:r>
            <a:r>
              <a:rPr lang="en-GB" altLang="en-US" dirty="0">
                <a:ea typeface="Arial" panose="020B0604020202020204" pitchFamily="34" charset="0"/>
              </a:rPr>
              <a:t>probabilistically 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activate it according to likelihood of developing an MCS given the resolved-scale conditions </a:t>
            </a:r>
          </a:p>
          <a:p>
            <a:pPr eaLnBrk="0" hangingPunct="0">
              <a:spcBef>
                <a:spcPct val="0"/>
              </a:spcBef>
              <a:buClrTx/>
            </a:pPr>
            <a:endParaRPr lang="en-GB" altLang="en-US" dirty="0">
              <a:ea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(</a:t>
            </a:r>
            <a:r>
              <a:rPr lang="en-GB" altLang="en-US" dirty="0">
                <a:ea typeface="Arial" panose="020B0604020202020204" pitchFamily="34" charset="0"/>
              </a:rPr>
              <a:t>L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ater still) improve the assumed tendency structure using probabilistic forms obtained </a:t>
            </a:r>
            <a:r>
              <a:rPr lang="en-GB" altLang="en-US" dirty="0">
                <a:ea typeface="Arial" panose="020B0604020202020204" pitchFamily="34" charset="0"/>
              </a:rPr>
              <a:t>from analysis increments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543433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6944" y="-99392"/>
            <a:ext cx="4104456" cy="2016224"/>
          </a:xfrm>
        </p:spPr>
        <p:txBody>
          <a:bodyPr/>
          <a:lstStyle/>
          <a:p>
            <a:r>
              <a:rPr lang="en-GB" sz="3600" dirty="0">
                <a:solidFill>
                  <a:srgbClr val="7030A0"/>
                </a:solidFill>
              </a:rPr>
              <a:t>An example MCS </a:t>
            </a:r>
            <a:br>
              <a:rPr lang="en-GB" sz="3600" dirty="0">
                <a:solidFill>
                  <a:srgbClr val="7030A0"/>
                </a:solidFill>
              </a:rPr>
            </a:br>
            <a:r>
              <a:rPr lang="en-GB" sz="3600" dirty="0">
                <a:solidFill>
                  <a:srgbClr val="7030A0"/>
                </a:solidFill>
              </a:rPr>
              <a:t>(21/06/19 over US)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12</a:t>
            </a:fld>
            <a:endParaRPr lang="en-GB" alt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CDB54742-32CD-EECD-CE31-AD60CDE49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00" y="19735"/>
            <a:ext cx="4380824" cy="6890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B8E6E8-5847-DE03-C80E-F9C0FA7B0F69}"/>
              </a:ext>
            </a:extLst>
          </p:cNvPr>
          <p:cNvSpPr txBox="1"/>
          <p:nvPr/>
        </p:nvSpPr>
        <p:spPr>
          <a:xfrm>
            <a:off x="5220072" y="2060848"/>
            <a:ext cx="35167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Top: brightness temp (black),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MCS (red)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path (green).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 area (grey circle)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</a:t>
            </a:r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cores (blue circles).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Middle: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Precip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swath and outline of cloud mask over MCS lifetime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Bottom: MCS area, precipitation feature (PF) area, and PF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rainrate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47469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172728"/>
            <a:ext cx="8280000" cy="828000"/>
          </a:xfrm>
        </p:spPr>
        <p:txBody>
          <a:bodyPr/>
          <a:lstStyle/>
          <a:p>
            <a:r>
              <a:rPr lang="en-GB" sz="3600" dirty="0">
                <a:solidFill>
                  <a:srgbClr val="7030A0"/>
                </a:solidFill>
              </a:rPr>
              <a:t>Distributions of all MCS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13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39200" y="476672"/>
            <a:ext cx="8485674" cy="6687608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dirty="0"/>
              <a:t>D</a:t>
            </a:r>
            <a:r>
              <a:rPr lang="en-GB" sz="2400" dirty="0"/>
              <a:t>urations and max area (grouped for possible stratification)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</a:t>
            </a:r>
            <a:r>
              <a:rPr lang="en-GB" sz="2400" dirty="0"/>
              <a:t>rea growth rate in 1h </a:t>
            </a:r>
            <a:endParaRPr lang="en-GB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9DD3DC5-BEF7-079A-2CAD-BE64E54CB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6" y="1623251"/>
            <a:ext cx="3960440" cy="2521573"/>
          </a:xfrm>
          <a:prstGeom prst="rect">
            <a:avLst/>
          </a:prstGeom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485D9163-830B-AF51-C4F7-5BBA9A3C1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26" y="1623251"/>
            <a:ext cx="3903134" cy="252157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51F09AF-BB0A-9C93-CD9F-30813E506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40" y="4144824"/>
            <a:ext cx="3903133" cy="274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5831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848" y="41761"/>
            <a:ext cx="8280000" cy="828000"/>
          </a:xfrm>
        </p:spPr>
        <p:txBody>
          <a:bodyPr/>
          <a:lstStyle/>
          <a:p>
            <a:r>
              <a:rPr lang="en-GB" sz="3600" dirty="0">
                <a:solidFill>
                  <a:srgbClr val="7030A0"/>
                </a:solidFill>
              </a:rPr>
              <a:t>Composite lifecycles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14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5940152" y="1210284"/>
            <a:ext cx="3127785" cy="540728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Black = short lived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Red = medium</a:t>
            </a: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Blue = long lived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Solid is median, dashed 25/75%</a:t>
            </a: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6A3654C-F1D4-D9B0-D6EA-C2710C665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52" y="1418686"/>
            <a:ext cx="5187952" cy="2495238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75CEBC2B-7B16-2E64-CE0D-CE65F6D90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" y="4331882"/>
            <a:ext cx="5068904" cy="24952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28A2C4-7465-1BD9-2B61-7E77395E96D3}"/>
              </a:ext>
            </a:extLst>
          </p:cNvPr>
          <p:cNvSpPr txBox="1"/>
          <p:nvPr/>
        </p:nvSpPr>
        <p:spPr>
          <a:xfrm>
            <a:off x="439200" y="945464"/>
            <a:ext cx="3427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8E8011-A81E-CC63-450E-BA9B571B25CF}"/>
              </a:ext>
            </a:extLst>
          </p:cNvPr>
          <p:cNvSpPr txBox="1"/>
          <p:nvPr/>
        </p:nvSpPr>
        <p:spPr>
          <a:xfrm>
            <a:off x="424800" y="3937038"/>
            <a:ext cx="5299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Mean rain rate within core (&gt;10mm/h)</a:t>
            </a: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98863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27103"/>
            <a:ext cx="8280000" cy="828000"/>
          </a:xfrm>
        </p:spPr>
        <p:txBody>
          <a:bodyPr/>
          <a:lstStyle/>
          <a:p>
            <a:r>
              <a:rPr lang="en-GB" sz="3600" dirty="0">
                <a:solidFill>
                  <a:srgbClr val="7030A0"/>
                </a:solidFill>
              </a:rPr>
              <a:t>Linking to ERA5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15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386204" y="1125180"/>
            <a:ext cx="8371592" cy="540728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 steering level: where does </a:t>
            </a:r>
            <a:r>
              <a:rPr lang="en-GB" i="1" dirty="0"/>
              <a:t>(</a:t>
            </a:r>
            <a:r>
              <a:rPr lang="en-GB" i="1" dirty="0" err="1"/>
              <a:t>u,v</a:t>
            </a:r>
            <a:r>
              <a:rPr lang="en-GB" i="1" dirty="0"/>
              <a:t>) </a:t>
            </a:r>
            <a:r>
              <a:rPr lang="en-GB" dirty="0"/>
              <a:t>in ERA5 best match with the average propagation of the MCS?</a:t>
            </a: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24AF7E8C-0F8D-D262-2F1F-12BD9B4AC1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6" r="11051"/>
          <a:stretch/>
        </p:blipFill>
        <p:spPr>
          <a:xfrm>
            <a:off x="296335" y="4293096"/>
            <a:ext cx="4635387" cy="1886012"/>
          </a:xfrm>
          <a:prstGeom prst="rect">
            <a:avLst/>
          </a:prstGeom>
        </p:spPr>
      </p:pic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D5C981ED-DA3A-5A65-E56D-7378FF9F1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93096"/>
            <a:ext cx="3971824" cy="2493144"/>
          </a:xfrm>
          <a:prstGeom prst="rect">
            <a:avLst/>
          </a:prstGeom>
        </p:spPr>
      </p:pic>
      <p:pic>
        <p:nvPicPr>
          <p:cNvPr id="14" name="Picture 13" descr="A picture containing map&#10;&#10;Description automatically generated">
            <a:extLst>
              <a:ext uri="{FF2B5EF4-FFF2-40B4-BE49-F238E27FC236}">
                <a16:creationId xmlns:a16="http://schemas.microsoft.com/office/drawing/2014/main" id="{E1EBD88F-37C3-1D46-8A17-BBBE91646A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/>
          <a:stretch/>
        </p:blipFill>
        <p:spPr>
          <a:xfrm>
            <a:off x="296335" y="1896191"/>
            <a:ext cx="7073213" cy="23969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BCF142-2C48-7039-A759-D12B2C791AFB}"/>
              </a:ext>
            </a:extLst>
          </p:cNvPr>
          <p:cNvSpPr txBox="1"/>
          <p:nvPr/>
        </p:nvSpPr>
        <p:spPr>
          <a:xfrm>
            <a:off x="7380312" y="2348880"/>
            <a:ext cx="1220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results only</a:t>
            </a:r>
          </a:p>
        </p:txBody>
      </p:sp>
    </p:spTree>
    <p:extLst>
      <p:ext uri="{BB962C8B-B14F-4D97-AF65-F5344CB8AC3E}">
        <p14:creationId xmlns:p14="http://schemas.microsoft.com/office/powerpoint/2010/main" val="375396922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31886"/>
            <a:ext cx="8280000" cy="828000"/>
          </a:xfrm>
        </p:spPr>
        <p:txBody>
          <a:bodyPr/>
          <a:lstStyle/>
          <a:p>
            <a:r>
              <a:rPr lang="en-GB" sz="3600" dirty="0">
                <a:solidFill>
                  <a:srgbClr val="7030A0"/>
                </a:solidFill>
              </a:rPr>
              <a:t>Summary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16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251520" y="692696"/>
            <a:ext cx="8280000" cy="4732528"/>
          </a:xfrm>
        </p:spPr>
        <p:txBody>
          <a:bodyPr/>
          <a:lstStyle/>
          <a:p>
            <a:pPr eaLnBrk="1" hangingPunct="1"/>
            <a:endParaRPr lang="en-GB" altLang="en-US" sz="20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Attempt to build a representation of MCS effects </a:t>
            </a:r>
          </a:p>
          <a:p>
            <a:pPr>
              <a:defRPr/>
            </a:pPr>
            <a:r>
              <a:rPr lang="en-GB" sz="2400" dirty="0"/>
              <a:t>Main differences from existing approaches are: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sz="2400" dirty="0"/>
              <a:t>To target </a:t>
            </a:r>
            <a:r>
              <a:rPr lang="en-GB" dirty="0"/>
              <a:t>these effects</a:t>
            </a:r>
            <a:endParaRPr lang="en-GB" sz="2400" dirty="0"/>
          </a:p>
          <a:p>
            <a:pPr lvl="1">
              <a:defRPr/>
            </a:pPr>
            <a:r>
              <a:rPr lang="en-GB" dirty="0"/>
              <a:t>We don’t assume all convection is MCS-like (as in MCSP, SCV etc)</a:t>
            </a:r>
          </a:p>
          <a:p>
            <a:pPr lvl="1">
              <a:defRPr/>
            </a:pPr>
            <a:r>
              <a:rPr lang="en-GB" dirty="0"/>
              <a:t>Or that all convection is non-MCS like (as happens if no MCS scheme in place)</a:t>
            </a:r>
          </a:p>
          <a:p>
            <a:pPr>
              <a:defRPr/>
            </a:pPr>
            <a:r>
              <a:rPr lang="en-GB" dirty="0"/>
              <a:t>To design extra tendencies around analysis increments associated with MCS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Coming soon(</a:t>
            </a:r>
            <a:r>
              <a:rPr lang="en-GB" dirty="0" err="1"/>
              <a:t>ish</a:t>
            </a:r>
            <a:r>
              <a:rPr lang="en-GB" dirty="0"/>
              <a:t>): </a:t>
            </a:r>
            <a:r>
              <a:rPr lang="en-GB" dirty="0" err="1"/>
              <a:t>CoMorph</a:t>
            </a:r>
            <a:r>
              <a:rPr lang="en-GB" dirty="0"/>
              <a:t> + MCSP should be an interesting starting point</a:t>
            </a:r>
          </a:p>
          <a:p>
            <a:pPr lvl="1">
              <a:defRPr/>
            </a:pPr>
            <a:endParaRPr lang="en-GB" dirty="0"/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5830125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172728"/>
            <a:ext cx="8280000" cy="828000"/>
          </a:xfrm>
        </p:spPr>
        <p:txBody>
          <a:bodyPr/>
          <a:lstStyle/>
          <a:p>
            <a:r>
              <a:rPr lang="en-GB" altLang="en-US" sz="2800" dirty="0">
                <a:solidFill>
                  <a:srgbClr val="7030A0"/>
                </a:solidFill>
              </a:rPr>
              <a:t>References</a:t>
            </a:r>
            <a:endParaRPr lang="en-GB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17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251520" y="1000728"/>
            <a:ext cx="8280000" cy="4732528"/>
          </a:xfrm>
        </p:spPr>
        <p:txBody>
          <a:bodyPr/>
          <a:lstStyle/>
          <a:p>
            <a:pPr eaLnBrk="1" hangingPunct="1"/>
            <a:endParaRPr lang="en-GB" altLang="en-US" sz="1600" dirty="0"/>
          </a:p>
          <a:p>
            <a:pPr algn="l"/>
            <a:r>
              <a:rPr lang="en-GB" sz="1800" b="0" i="0" dirty="0">
                <a:solidFill>
                  <a:srgbClr val="1C1D1E"/>
                </a:solidFill>
                <a:effectLst/>
              </a:rPr>
              <a:t>Chen, C.-C., Richter, J. H., Liu, C., Moncrieff, M. W., Tang, Q., Lin, W., et al. 2021. Effects of organized convection parameterization on the MJO and precipitation in E3SMv1. Part I: Mesoscale heating. </a:t>
            </a:r>
            <a:r>
              <a:rPr lang="en-GB" sz="1800" b="0" i="1" dirty="0">
                <a:solidFill>
                  <a:srgbClr val="1C1D1E"/>
                </a:solidFill>
                <a:effectLst/>
              </a:rPr>
              <a:t>J. Adv. Model. Earth Syst.</a:t>
            </a:r>
            <a:r>
              <a:rPr lang="en-GB" sz="1800" b="0" i="0" dirty="0">
                <a:solidFill>
                  <a:srgbClr val="1C1D1E"/>
                </a:solidFill>
                <a:effectLst/>
              </a:rPr>
              <a:t>, </a:t>
            </a:r>
            <a:r>
              <a:rPr lang="en-GB" sz="1800" b="1" i="0" dirty="0">
                <a:solidFill>
                  <a:srgbClr val="1C1D1E"/>
                </a:solidFill>
                <a:effectLst/>
              </a:rPr>
              <a:t>13</a:t>
            </a:r>
            <a:r>
              <a:rPr lang="en-GB" sz="1800" b="0" i="0" dirty="0">
                <a:solidFill>
                  <a:srgbClr val="1C1D1E"/>
                </a:solidFill>
                <a:effectLst/>
              </a:rPr>
              <a:t>, e2020MS002401. </a:t>
            </a:r>
          </a:p>
          <a:p>
            <a:pPr algn="l"/>
            <a:r>
              <a:rPr lang="de-DE" sz="1800" b="0" i="0" u="none" strike="noStrike" baseline="0" dirty="0">
                <a:solidFill>
                  <a:srgbClr val="000000"/>
                </a:solidFill>
              </a:rPr>
              <a:t>Feng, Z., Leung, L. R., Liu, N., Wang, </a:t>
            </a:r>
            <a:r>
              <a:rPr lang="it-IT" sz="1800" b="0" i="0" u="none" strike="noStrike" baseline="0" dirty="0">
                <a:solidFill>
                  <a:srgbClr val="000000"/>
                </a:solidFill>
              </a:rPr>
              <a:t>J., Houze, R. A., Li, J., et al. 2021. </a:t>
            </a:r>
            <a:r>
              <a:rPr lang="en-GB" sz="1800" b="0" i="0" u="none" strike="noStrike" baseline="0" dirty="0">
                <a:solidFill>
                  <a:srgbClr val="000000"/>
                </a:solidFill>
              </a:rPr>
              <a:t>A global high-resolution mesoscale convective system database using satellite-derived cloud tops, surface precipitation, and tracking. </a:t>
            </a:r>
            <a:r>
              <a:rPr lang="en-GB" sz="1800" b="0" i="1" u="none" strike="noStrike" baseline="0" dirty="0">
                <a:solidFill>
                  <a:srgbClr val="000000"/>
                </a:solidFill>
              </a:rPr>
              <a:t>J. </a:t>
            </a:r>
            <a:r>
              <a:rPr lang="en-GB" sz="1800" b="0" i="1" u="none" strike="noStrike" baseline="0" dirty="0" err="1">
                <a:solidFill>
                  <a:srgbClr val="000000"/>
                </a:solidFill>
              </a:rPr>
              <a:t>Geophys</a:t>
            </a:r>
            <a:r>
              <a:rPr lang="en-GB" sz="1800" b="0" i="1" u="none" strike="noStrike" baseline="0" dirty="0">
                <a:solidFill>
                  <a:srgbClr val="000000"/>
                </a:solidFill>
              </a:rPr>
              <a:t>. Res.</a:t>
            </a:r>
            <a:r>
              <a:rPr lang="en-GB" sz="1800" b="0" i="0" u="none" strike="noStrike" baseline="0" dirty="0">
                <a:solidFill>
                  <a:srgbClr val="000000"/>
                </a:solidFill>
              </a:rPr>
              <a:t>,</a:t>
            </a:r>
            <a:r>
              <a:rPr lang="en-GB" sz="1800" b="1" i="1" u="none" strike="noStrike" baseline="0" dirty="0">
                <a:solidFill>
                  <a:srgbClr val="000000"/>
                </a:solidFill>
              </a:rPr>
              <a:t>126</a:t>
            </a:r>
            <a:r>
              <a:rPr lang="en-GB" sz="1800" b="0" i="0" u="none" strike="noStrike" baseline="0" dirty="0">
                <a:solidFill>
                  <a:srgbClr val="000000"/>
                </a:solidFill>
              </a:rPr>
              <a:t>, e2020JD034202. </a:t>
            </a:r>
            <a:endParaRPr lang="en-GB" altLang="en-US" sz="1800" dirty="0">
              <a:solidFill>
                <a:srgbClr val="000000"/>
              </a:solidFill>
            </a:endParaRPr>
          </a:p>
          <a:p>
            <a:pPr algn="l"/>
            <a:r>
              <a:rPr lang="en-GB" sz="1800" b="0" i="0" dirty="0">
                <a:solidFill>
                  <a:srgbClr val="1C1D1E"/>
                </a:solidFill>
                <a:effectLst/>
              </a:rPr>
              <a:t>Moncrieff, M. W., Liu, C., &amp; Bogenschutz, P. 2017. Simulation, </a:t>
            </a:r>
            <a:r>
              <a:rPr lang="en-GB" sz="1800" b="0" i="0" dirty="0" err="1">
                <a:solidFill>
                  <a:srgbClr val="1C1D1E"/>
                </a:solidFill>
                <a:effectLst/>
              </a:rPr>
              <a:t>modeling</a:t>
            </a:r>
            <a:r>
              <a:rPr lang="en-GB" sz="1800" b="0" i="0" dirty="0">
                <a:solidFill>
                  <a:srgbClr val="1C1D1E"/>
                </a:solidFill>
                <a:effectLst/>
              </a:rPr>
              <a:t>, and dynamically based parameterization of organized tropical convection for global climate models. </a:t>
            </a:r>
            <a:r>
              <a:rPr lang="en-GB" sz="1800" b="0" i="1" dirty="0">
                <a:solidFill>
                  <a:srgbClr val="1C1D1E"/>
                </a:solidFill>
                <a:effectLst/>
              </a:rPr>
              <a:t>J. Atmos. Sci.</a:t>
            </a:r>
            <a:r>
              <a:rPr lang="en-GB" sz="1800" b="0" i="0" dirty="0">
                <a:solidFill>
                  <a:srgbClr val="1C1D1E"/>
                </a:solidFill>
                <a:effectLst/>
              </a:rPr>
              <a:t>, </a:t>
            </a:r>
            <a:r>
              <a:rPr lang="en-GB" sz="1800" b="1" i="0" dirty="0">
                <a:solidFill>
                  <a:srgbClr val="1C1D1E"/>
                </a:solidFill>
                <a:effectLst/>
              </a:rPr>
              <a:t>74</a:t>
            </a:r>
            <a:r>
              <a:rPr lang="en-GB" sz="1800" b="0" i="0" dirty="0">
                <a:solidFill>
                  <a:srgbClr val="1C1D1E"/>
                </a:solidFill>
                <a:effectLst/>
              </a:rPr>
              <a:t>, 1363–1380.</a:t>
            </a:r>
            <a:endParaRPr lang="en-GB" altLang="en-US" sz="1800" dirty="0">
              <a:solidFill>
                <a:srgbClr val="000000"/>
              </a:solidFill>
            </a:endParaRPr>
          </a:p>
          <a:p>
            <a:pPr algn="l"/>
            <a:r>
              <a:rPr lang="en-GB" sz="1800" b="0" i="0" dirty="0">
                <a:solidFill>
                  <a:srgbClr val="1C1D1E"/>
                </a:solidFill>
                <a:effectLst/>
              </a:rPr>
              <a:t>Piccolo, C, Cullen, M. J. P., Tennant, W. J., Semple, A. T. 2019. Comparison of different representations of model error in ensemble forecasts. </a:t>
            </a:r>
            <a:r>
              <a:rPr lang="en-GB" sz="1800" b="0" i="1" dirty="0">
                <a:solidFill>
                  <a:srgbClr val="1C1D1E"/>
                </a:solidFill>
                <a:effectLst/>
              </a:rPr>
              <a:t>Q J .R. </a:t>
            </a:r>
            <a:r>
              <a:rPr lang="en-GB" sz="1800" b="0" i="1" dirty="0" err="1">
                <a:solidFill>
                  <a:srgbClr val="1C1D1E"/>
                </a:solidFill>
                <a:effectLst/>
              </a:rPr>
              <a:t>Meteorol</a:t>
            </a:r>
            <a:r>
              <a:rPr lang="en-GB" sz="1800" b="0" i="1" dirty="0">
                <a:solidFill>
                  <a:srgbClr val="1C1D1E"/>
                </a:solidFill>
                <a:effectLst/>
              </a:rPr>
              <a:t>. Soc</a:t>
            </a:r>
            <a:r>
              <a:rPr lang="en-GB" sz="1800" b="0" i="0" dirty="0">
                <a:solidFill>
                  <a:srgbClr val="1C1D1E"/>
                </a:solidFill>
                <a:effectLst/>
              </a:rPr>
              <a:t>. </a:t>
            </a:r>
            <a:r>
              <a:rPr lang="en-GB" sz="1800" b="1" i="0" dirty="0">
                <a:solidFill>
                  <a:srgbClr val="1C1D1E"/>
                </a:solidFill>
                <a:effectLst/>
              </a:rPr>
              <a:t>145</a:t>
            </a:r>
            <a:r>
              <a:rPr lang="en-GB" sz="1800" dirty="0">
                <a:solidFill>
                  <a:srgbClr val="1C1D1E"/>
                </a:solidFill>
              </a:rPr>
              <a:t>,</a:t>
            </a:r>
            <a:r>
              <a:rPr lang="en-GB" sz="1800" b="0" i="0" dirty="0">
                <a:solidFill>
                  <a:srgbClr val="1C1D1E"/>
                </a:solidFill>
                <a:effectLst/>
              </a:rPr>
              <a:t> 15– 27.</a:t>
            </a:r>
            <a:endParaRPr lang="en-GB" altLang="en-US" sz="1800" dirty="0"/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559950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172728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Forecast busts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18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266176" y="1165316"/>
            <a:ext cx="8280000" cy="3951304"/>
          </a:xfrm>
        </p:spPr>
        <p:txBody>
          <a:bodyPr/>
          <a:lstStyle/>
          <a:p>
            <a:r>
              <a:rPr lang="en-GB" altLang="en-US" dirty="0">
                <a:ea typeface="Arial" panose="020B0604020202020204" pitchFamily="34" charset="0"/>
              </a:rPr>
              <a:t>In ECMWF model,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 forecast “busts” over Europe attributed to misrepresentations of MCS over US several days earlier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altLang="en-US" dirty="0">
              <a:solidFill>
                <a:srgbClr val="0000FF"/>
              </a:solidFill>
              <a:ea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image4.jpg">
            <a:extLst>
              <a:ext uri="{FF2B5EF4-FFF2-40B4-BE49-F238E27FC236}">
                <a16:creationId xmlns:a16="http://schemas.microsoft.com/office/drawing/2014/main" id="{052F1568-31DB-DB27-4E35-E7C1675EB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3999433" cy="230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1.jpg">
            <a:extLst>
              <a:ext uri="{FF2B5EF4-FFF2-40B4-BE49-F238E27FC236}">
                <a16:creationId xmlns:a16="http://schemas.microsoft.com/office/drawing/2014/main" id="{5D369E84-BC58-F5FA-49B1-79B578D34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0"/>
          <a:stretch>
            <a:fillRect/>
          </a:stretch>
        </p:blipFill>
        <p:spPr bwMode="auto">
          <a:xfrm>
            <a:off x="4564800" y="2132856"/>
            <a:ext cx="4265712" cy="230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AF9281-C5E4-5AC1-4B7C-899507111C3E}"/>
              </a:ext>
            </a:extLst>
          </p:cNvPr>
          <p:cNvSpPr txBox="1"/>
          <p:nvPr/>
        </p:nvSpPr>
        <p:spPr>
          <a:xfrm>
            <a:off x="6012160" y="6343280"/>
            <a:ext cx="3727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 Rodwell et al, 2013 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3C3A8-FE74-71B9-B251-190421C3D2E0}"/>
              </a:ext>
            </a:extLst>
          </p:cNvPr>
          <p:cNvSpPr txBox="1"/>
          <p:nvPr/>
        </p:nvSpPr>
        <p:spPr>
          <a:xfrm>
            <a:off x="4572000" y="4529620"/>
            <a:ext cx="4305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omposite CAPE anomaly in the initial conditions for 584 busts</a:t>
            </a:r>
            <a:endParaRPr lang="en-GB" altLang="en-US" sz="24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3BCFCA-6233-8114-A2E2-544009CF1207}"/>
              </a:ext>
            </a:extLst>
          </p:cNvPr>
          <p:cNvSpPr txBox="1"/>
          <p:nvPr/>
        </p:nvSpPr>
        <p:spPr>
          <a:xfrm>
            <a:off x="395667" y="4529620"/>
            <a:ext cx="4071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patial anomaly correlation of Z500 over Europe in T+6 day forecasts</a:t>
            </a:r>
          </a:p>
        </p:txBody>
      </p:sp>
    </p:spTree>
    <p:extLst>
      <p:ext uri="{BB962C8B-B14F-4D97-AF65-F5344CB8AC3E}">
        <p14:creationId xmlns:p14="http://schemas.microsoft.com/office/powerpoint/2010/main" val="166675689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172728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Forecast busts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19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266176" y="1165316"/>
            <a:ext cx="8280000" cy="3951304"/>
          </a:xfrm>
        </p:spPr>
        <p:txBody>
          <a:bodyPr/>
          <a:lstStyle/>
          <a:p>
            <a:pPr marL="0" indent="0">
              <a:buNone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Also occur in UM (even with </a:t>
            </a:r>
            <a:r>
              <a:rPr kumimoji="0" lang="en-GB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CoMorph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250hPa summer T+48 RMSEs of </a:t>
            </a:r>
            <a:r>
              <a:rPr lang="en-GB" i="1" dirty="0"/>
              <a:t>v</a:t>
            </a:r>
            <a:r>
              <a:rPr lang="en-GB" dirty="0"/>
              <a:t> for GA8 (left) and </a:t>
            </a:r>
            <a:r>
              <a:rPr lang="en-GB" dirty="0" err="1"/>
              <a:t>CoMorph</a:t>
            </a:r>
            <a:r>
              <a:rPr lang="en-GB" dirty="0"/>
              <a:t> 6.2 (right)</a:t>
            </a:r>
          </a:p>
          <a:p>
            <a:r>
              <a:rPr lang="en-GB" dirty="0"/>
              <a:t>10 case studies over Summer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8348132-60A7-72B1-B214-D7A89EBA9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05" y="1628800"/>
            <a:ext cx="8514073" cy="3240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831D65-5C73-5E55-FA21-FD4D36C4093F}"/>
              </a:ext>
            </a:extLst>
          </p:cNvPr>
          <p:cNvSpPr txBox="1"/>
          <p:nvPr/>
        </p:nvSpPr>
        <p:spPr>
          <a:xfrm>
            <a:off x="1259632" y="6343280"/>
            <a:ext cx="8597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Alison Stirling, Adrian Lock, Michael </a:t>
            </a:r>
            <a:r>
              <a:rPr lang="en-GB" sz="2400" dirty="0" err="1"/>
              <a:t>Whitall</a:t>
            </a:r>
            <a:r>
              <a:rPr lang="en-GB" sz="2400" dirty="0"/>
              <a:t>, Keith Williams</a:t>
            </a:r>
          </a:p>
        </p:txBody>
      </p:sp>
    </p:spTree>
    <p:extLst>
      <p:ext uri="{BB962C8B-B14F-4D97-AF65-F5344CB8AC3E}">
        <p14:creationId xmlns:p14="http://schemas.microsoft.com/office/powerpoint/2010/main" val="351281331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172728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Basic idea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24800" y="1121145"/>
            <a:ext cx="8280000" cy="3951304"/>
          </a:xfrm>
        </p:spPr>
        <p:txBody>
          <a:bodyPr/>
          <a:lstStyle/>
          <a:p>
            <a:pPr eaLnBrk="0" hangingPunct="0">
              <a:spcBef>
                <a:spcPct val="0"/>
              </a:spcBef>
              <a:buClrTx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Target </a:t>
            </a:r>
            <a:r>
              <a:rPr lang="el-GR" altLang="en-US" dirty="0">
                <a:ea typeface="Arial" panose="020B0604020202020204" pitchFamily="34" charset="0"/>
              </a:rPr>
              <a:t>Δ</a:t>
            </a:r>
            <a:r>
              <a:rPr lang="en-GB" altLang="en-US" dirty="0">
                <a:ea typeface="Arial" panose="020B0604020202020204" pitchFamily="34" charset="0"/>
              </a:rPr>
              <a:t> ~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10-50 km, grey zone for MCS</a:t>
            </a:r>
            <a:r>
              <a:rPr lang="en-GB" altLang="en-US" dirty="0">
                <a:ea typeface="Arial" panose="020B0604020202020204" pitchFamily="34" charset="0"/>
              </a:rPr>
              <a:t> </a:t>
            </a:r>
          </a:p>
          <a:p>
            <a:pPr eaLnBrk="0" hangingPunct="0">
              <a:spcBef>
                <a:spcPct val="0"/>
              </a:spcBef>
              <a:buClrTx/>
            </a:pPr>
            <a:endParaRPr lang="en-GB" altLang="en-US" dirty="0">
              <a:ea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lang="en-GB" altLang="en-US" dirty="0">
                <a:ea typeface="Arial" panose="020B0604020202020204" pitchFamily="34" charset="0"/>
              </a:rPr>
              <a:t>M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odel may represent aspects of a mature MCS, but parameterization critical in initiation and early growth </a:t>
            </a:r>
          </a:p>
          <a:p>
            <a:pPr eaLnBrk="0" hangingPunct="0">
              <a:spcBef>
                <a:spcPct val="0"/>
              </a:spcBef>
              <a:buClrTx/>
            </a:pPr>
            <a:endParaRPr kumimoji="0" lang="en-GB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Physics-dynamics coupling acutely important but inherently uncertain</a:t>
            </a:r>
          </a:p>
          <a:p>
            <a:pPr eaLnBrk="0" hangingPunct="0">
              <a:spcBef>
                <a:spcPct val="0"/>
              </a:spcBef>
              <a:buClrTx/>
            </a:pPr>
            <a:endParaRPr lang="en-GB" altLang="en-US" dirty="0">
              <a:ea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Existing methods often applied indiscriminately (Shutts, SCV</a:t>
            </a:r>
            <a:r>
              <a:rPr lang="en-GB" altLang="en-US" dirty="0">
                <a:ea typeface="Arial" panose="020B0604020202020204" pitchFamily="34" charset="0"/>
              </a:rPr>
              <a:t>;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 Moncrieff, MCSP; </a:t>
            </a:r>
            <a:r>
              <a:rPr kumimoji="0" lang="en-GB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Khouider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/</a:t>
            </a:r>
            <a:r>
              <a:rPr kumimoji="0" lang="en-GB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Majda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kumimoji="0" lang="en-GB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multicloud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 model)</a:t>
            </a:r>
          </a:p>
          <a:p>
            <a:pPr eaLnBrk="0" hangingPunct="0">
              <a:spcBef>
                <a:spcPct val="0"/>
              </a:spcBef>
              <a:buClrTx/>
            </a:pPr>
            <a:endParaRPr lang="en-GB" altLang="en-US" dirty="0">
              <a:ea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Simple-minded shear threshold beneficial for MCSP (Chen et al 2021)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105763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71730"/>
            <a:ext cx="8280000" cy="828000"/>
          </a:xfrm>
        </p:spPr>
        <p:txBody>
          <a:bodyPr/>
          <a:lstStyle/>
          <a:p>
            <a:r>
              <a:rPr lang="en-GB" sz="3600" dirty="0">
                <a:solidFill>
                  <a:srgbClr val="7030A0"/>
                </a:solidFill>
              </a:rPr>
              <a:t>Build it on </a:t>
            </a:r>
            <a:r>
              <a:rPr lang="en-GB" sz="3600" dirty="0" err="1">
                <a:solidFill>
                  <a:srgbClr val="7030A0"/>
                </a:solidFill>
              </a:rPr>
              <a:t>CoMorph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20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24799" y="1124744"/>
            <a:ext cx="8280000" cy="3951304"/>
          </a:xfrm>
        </p:spPr>
        <p:txBody>
          <a:bodyPr/>
          <a:lstStyle/>
          <a:p>
            <a:pPr eaLnBrk="0" hangingPunct="0">
              <a:spcBef>
                <a:spcPct val="0"/>
              </a:spcBef>
              <a:buClrTx/>
            </a:pPr>
            <a:r>
              <a:rPr kumimoji="0" lang="en-GB" altLang="en-US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Good </a:t>
            </a:r>
            <a:r>
              <a:rPr kumimoji="0" lang="en-GB" altLang="en-US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numerics</a:t>
            </a:r>
            <a:r>
              <a:rPr kumimoji="0" lang="en-GB" altLang="en-US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 an important foundation </a:t>
            </a:r>
            <a:endParaRPr kumimoji="0" lang="en-GB" altLang="en-US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endParaRPr lang="en-GB" altLang="en-US" dirty="0">
              <a:ea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lang="en-GB" altLang="en-US" dirty="0">
                <a:ea typeface="Arial" panose="020B0604020202020204" pitchFamily="34" charset="0"/>
              </a:rPr>
              <a:t>I</a:t>
            </a:r>
            <a:r>
              <a:rPr kumimoji="0" lang="en-GB" altLang="en-US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mproved coupling to lower tropospheric moisture has led to improvements in tropical waves and MJO</a:t>
            </a:r>
          </a:p>
          <a:p>
            <a:pPr eaLnBrk="0" hangingPunct="0">
              <a:spcBef>
                <a:spcPct val="0"/>
              </a:spcBef>
              <a:buClrTx/>
            </a:pPr>
            <a:endParaRPr lang="en-GB" altLang="en-US" dirty="0">
              <a:ea typeface="Arial" panose="020B0604020202020204" pitchFamily="34" charset="0"/>
            </a:endParaRPr>
          </a:p>
          <a:p>
            <a:endParaRPr kumimoji="0" lang="en-GB" altLang="en-US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GB" altLang="en-US" dirty="0">
              <a:ea typeface="Arial" panose="020B0604020202020204" pitchFamily="34" charset="0"/>
            </a:endParaRPr>
          </a:p>
          <a:p>
            <a:endParaRPr kumimoji="0" lang="en-GB" altLang="en-US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GB" altLang="en-US" dirty="0">
              <a:ea typeface="Arial" panose="020B0604020202020204" pitchFamily="34" charset="0"/>
            </a:endParaRPr>
          </a:p>
          <a:p>
            <a:endParaRPr kumimoji="0" lang="en-GB" altLang="en-US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en-GB" altLang="en-US" dirty="0">
              <a:ea typeface="Arial" panose="020B0604020202020204" pitchFamily="34" charset="0"/>
            </a:endParaRPr>
          </a:p>
          <a:p>
            <a:r>
              <a:rPr lang="en-GB" altLang="en-US" dirty="0">
                <a:ea typeface="Arial" panose="020B0604020202020204" pitchFamily="34" charset="0"/>
              </a:rPr>
              <a:t>O</a:t>
            </a:r>
            <a:r>
              <a:rPr kumimoji="0" lang="en-GB" altLang="en-US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bservations (left), current UM (centre), with </a:t>
            </a:r>
            <a:r>
              <a:rPr kumimoji="0" lang="en-GB" altLang="en-US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CoMorph</a:t>
            </a:r>
            <a:r>
              <a:rPr kumimoji="0" lang="en-GB" altLang="en-US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(right). </a:t>
            </a:r>
            <a:endParaRPr kumimoji="0" lang="en-GB" altLang="en-US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2EADDF62-26EC-3BC0-ABCF-347CDD40A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"/>
          <a:stretch>
            <a:fillRect/>
          </a:stretch>
        </p:blipFill>
        <p:spPr bwMode="auto">
          <a:xfrm>
            <a:off x="278336" y="2636912"/>
            <a:ext cx="857292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55330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376" y="620688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How is an MCS parameterization </a:t>
            </a:r>
            <a:br>
              <a:rPr lang="en-GB" altLang="en-US" sz="3600" dirty="0">
                <a:solidFill>
                  <a:srgbClr val="7030A0"/>
                </a:solidFill>
              </a:rPr>
            </a:br>
            <a:r>
              <a:rPr lang="en-GB" altLang="en-US" sz="3600" dirty="0">
                <a:solidFill>
                  <a:srgbClr val="7030A0"/>
                </a:solidFill>
              </a:rPr>
              <a:t>different?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21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24800" y="1988840"/>
            <a:ext cx="8280000" cy="3951304"/>
          </a:xfrm>
        </p:spPr>
        <p:txBody>
          <a:bodyPr/>
          <a:lstStyle/>
          <a:p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 MCS is long-lived, spatially-organised group of individual convective elements, with coherent mesoscale overturning circulation on the scale of the system</a:t>
            </a:r>
          </a:p>
          <a:p>
            <a:endParaRPr kumimoji="0" lang="en-GB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Relative to an isolated cell, feedback is 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dynamic as well as thermodynamic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and the 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heating profile is top heavy</a:t>
            </a:r>
            <a:endParaRPr lang="en-GB" altLang="en-US" dirty="0">
              <a:solidFill>
                <a:schemeClr val="accent1"/>
              </a:solidFill>
              <a:ea typeface="Arial" panose="020B0604020202020204" pitchFamily="34" charset="0"/>
            </a:endParaRPr>
          </a:p>
          <a:p>
            <a:endParaRPr kumimoji="0" lang="en-GB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MCS form preferentially in environments with vertical wind shear, particularly low-level shear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695931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172728"/>
            <a:ext cx="8280000" cy="828000"/>
          </a:xfrm>
        </p:spPr>
        <p:txBody>
          <a:bodyPr/>
          <a:lstStyle/>
          <a:p>
            <a:r>
              <a:rPr lang="en-GB" sz="3600" dirty="0">
                <a:solidFill>
                  <a:srgbClr val="7030A0"/>
                </a:solidFill>
              </a:rPr>
              <a:t>Basic Idea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24800" y="1124744"/>
            <a:ext cx="8106720" cy="3951304"/>
          </a:xfrm>
        </p:spPr>
        <p:txBody>
          <a:bodyPr/>
          <a:lstStyle/>
          <a:p>
            <a:pPr marL="0" indent="0" eaLnBrk="0" hangingPunct="0">
              <a:buNone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Build a stochastic parameterization for missing tendencies due to MCS</a:t>
            </a:r>
          </a:p>
          <a:p>
            <a:pPr eaLnBrk="0" hangingPunct="0"/>
            <a:endParaRPr lang="en-GB" altLang="en-US" dirty="0">
              <a:ea typeface="Arial" panose="020B0604020202020204" pitchFamily="34" charset="0"/>
            </a:endParaRPr>
          </a:p>
          <a:p>
            <a:pPr eaLnBrk="0" hangingPunct="0"/>
            <a:endParaRPr kumimoji="0" lang="en-GB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eaLnBrk="0" hangingPunct="0"/>
            <a:endParaRPr lang="en-GB" altLang="en-US" dirty="0">
              <a:ea typeface="Arial" panose="020B0604020202020204" pitchFamily="34" charset="0"/>
            </a:endParaRPr>
          </a:p>
          <a:p>
            <a:pPr eaLnBrk="0" hangingPunct="0"/>
            <a:endParaRPr kumimoji="0" lang="en-GB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eaLnBrk="0" hangingPunct="0"/>
            <a:endParaRPr lang="en-GB" altLang="en-US" dirty="0">
              <a:ea typeface="Arial" panose="020B0604020202020204" pitchFamily="34" charset="0"/>
            </a:endParaRPr>
          </a:p>
          <a:p>
            <a:pPr eaLnBrk="0" hangingPunct="0"/>
            <a:endParaRPr kumimoji="0" lang="en-GB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57200" indent="-457200" eaLnBrk="0" hangingPunct="0">
              <a:buFont typeface="+mj-lt"/>
              <a:buAutoNum type="arabicPeriod"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Does the resolved-scale </a:t>
            </a:r>
            <a:r>
              <a:rPr lang="en-GB" altLang="en-US" dirty="0">
                <a:ea typeface="Arial" panose="020B0604020202020204" pitchFamily="34" charset="0"/>
              </a:rPr>
              <a:t>flow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 indicate that conditions are ripe for an MCS to develop </a:t>
            </a:r>
            <a:r>
              <a:rPr lang="en-GB" altLang="en-US" dirty="0">
                <a:ea typeface="Arial" panose="020B0604020202020204" pitchFamily="34" charset="0"/>
              </a:rPr>
              <a:t>(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with some probability)?</a:t>
            </a:r>
          </a:p>
          <a:p>
            <a:pPr marL="457200" indent="-457200" eaLnBrk="0" hangingPunct="0">
              <a:buFont typeface="+mj-lt"/>
              <a:buAutoNum type="arabicPeriod"/>
            </a:pPr>
            <a:r>
              <a:rPr lang="en-GB" altLang="en-US" dirty="0">
                <a:ea typeface="Arial" panose="020B0604020202020204" pitchFamily="34" charset="0"/>
              </a:rPr>
              <a:t>What is the distribution of additional tendencies we should randomly sample if MCS development is indicated?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D8270D62-9D8B-1296-2D55-7E52CBD65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268" y="2027153"/>
            <a:ext cx="4536504" cy="214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18222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6781"/>
            <a:ext cx="8280000" cy="828000"/>
          </a:xfrm>
        </p:spPr>
        <p:txBody>
          <a:bodyPr/>
          <a:lstStyle/>
          <a:p>
            <a:r>
              <a:rPr lang="en-US" sz="4000" dirty="0"/>
              <a:t> </a:t>
            </a:r>
            <a:r>
              <a:rPr lang="en-US" sz="3600" dirty="0">
                <a:solidFill>
                  <a:srgbClr val="7030A0"/>
                </a:solidFill>
              </a:rPr>
              <a:t>Moncrieff et al (2017) scheme </a:t>
            </a:r>
            <a:endParaRPr lang="en-GB" sz="3600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4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05545" y="1124744"/>
            <a:ext cx="8426895" cy="5834399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dirty="0">
                <a:ea typeface="Arial" panose="020B0604020202020204" pitchFamily="34" charset="0"/>
              </a:rPr>
              <a:t>Idealization of slantwise overturning MCS model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solidFill>
                <a:schemeClr val="tx1"/>
              </a:solidFill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solidFill>
                <a:schemeClr val="tx1"/>
              </a:solidFill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solidFill>
                <a:schemeClr val="tx1"/>
              </a:solidFill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solidFill>
                <a:schemeClr val="tx1"/>
              </a:solidFill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solidFill>
                <a:schemeClr val="tx1"/>
              </a:solidFill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solidFill>
                <a:schemeClr val="tx1"/>
              </a:solidFill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solidFill>
                <a:schemeClr val="tx1"/>
              </a:solidFill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solidFill>
                <a:schemeClr val="tx1"/>
              </a:solidFill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solidFill>
                <a:schemeClr val="tx1"/>
              </a:solidFill>
              <a:ea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C144E7E-B35F-2882-5503-5B35EA3BA412}"/>
              </a:ext>
            </a:extLst>
          </p:cNvPr>
          <p:cNvGrpSpPr/>
          <p:nvPr/>
        </p:nvGrpSpPr>
        <p:grpSpPr>
          <a:xfrm>
            <a:off x="0" y="1628800"/>
            <a:ext cx="6727001" cy="3775636"/>
            <a:chOff x="1597511" y="865010"/>
            <a:chExt cx="6727001" cy="37756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D3ABE5-E417-7255-3AC9-6C27F4463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0465" b="-1482"/>
            <a:stretch/>
          </p:blipFill>
          <p:spPr>
            <a:xfrm>
              <a:off x="1597511" y="865010"/>
              <a:ext cx="6172200" cy="377563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F3199DB-3512-2561-0C1A-6162A8238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712" y="2493734"/>
              <a:ext cx="1249788" cy="32921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3230CAB-05AC-CAE4-6316-A9A3D0EFC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6223" y="2496303"/>
              <a:ext cx="1597290" cy="3292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06CA7C-B5CB-D8F5-B1B4-49468DFD4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6080" y="2465510"/>
              <a:ext cx="1725318" cy="32311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9D971DC-6325-D8FA-0C72-FAE4B176A35B}"/>
                </a:ext>
              </a:extLst>
            </p:cNvPr>
            <p:cNvSpPr txBox="1"/>
            <p:nvPr/>
          </p:nvSpPr>
          <p:spPr>
            <a:xfrm>
              <a:off x="5897606" y="1617191"/>
              <a:ext cx="242690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Propagation </a:t>
              </a:r>
            </a:p>
            <a:p>
              <a:pPr algn="ctr"/>
              <a:endParaRPr lang="en-US" sz="1100" b="1" dirty="0"/>
            </a:p>
            <a:p>
              <a:pPr algn="ctr"/>
              <a:r>
                <a:rPr lang="en-US" sz="1100" b="1" dirty="0"/>
                <a:t>Direction</a:t>
              </a:r>
            </a:p>
          </p:txBody>
        </p:sp>
      </p:grpSp>
      <p:sp>
        <p:nvSpPr>
          <p:cNvPr id="13" name="Right Arrow 10">
            <a:extLst>
              <a:ext uri="{FF2B5EF4-FFF2-40B4-BE49-F238E27FC236}">
                <a16:creationId xmlns:a16="http://schemas.microsoft.com/office/drawing/2014/main" id="{DB5E8FB0-780F-03EC-97D9-EDA23CDA3ED3}"/>
              </a:ext>
            </a:extLst>
          </p:cNvPr>
          <p:cNvSpPr/>
          <p:nvPr/>
        </p:nvSpPr>
        <p:spPr>
          <a:xfrm>
            <a:off x="5292080" y="2604863"/>
            <a:ext cx="381000" cy="152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4A9569-FEC1-6676-8255-BFB754D71390}"/>
              </a:ext>
            </a:extLst>
          </p:cNvPr>
          <p:cNvSpPr txBox="1"/>
          <p:nvPr/>
        </p:nvSpPr>
        <p:spPr>
          <a:xfrm>
            <a:off x="6444208" y="2131018"/>
            <a:ext cx="2520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Scaled by integrated heating from the convection parameterization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60879F-0B3E-8D9C-8742-9C5D48170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5388391"/>
            <a:ext cx="5471106" cy="7839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0D60AC-AA5D-D13D-15DA-9E05BF755E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3531" y="6172304"/>
            <a:ext cx="4200178" cy="68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0611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6781"/>
            <a:ext cx="8280000" cy="828000"/>
          </a:xfrm>
        </p:spPr>
        <p:txBody>
          <a:bodyPr/>
          <a:lstStyle/>
          <a:p>
            <a:r>
              <a:rPr lang="en-US" sz="4000" dirty="0"/>
              <a:t> </a:t>
            </a:r>
            <a:r>
              <a:rPr lang="en-US" sz="3600" dirty="0">
                <a:solidFill>
                  <a:srgbClr val="7030A0"/>
                </a:solidFill>
              </a:rPr>
              <a:t>Effects on precipitation </a:t>
            </a:r>
            <a:endParaRPr lang="en-GB" sz="3600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5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05545" y="1124744"/>
            <a:ext cx="3890391" cy="5834399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(a) Momentum transport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dirty="0">
                <a:ea typeface="Arial" panose="020B0604020202020204" pitchFamily="34" charset="0"/>
              </a:rPr>
              <a:t>(b) Heating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dirty="0">
                <a:ea typeface="Arial" panose="020B0604020202020204" pitchFamily="34" charset="0"/>
              </a:rPr>
              <a:t>(c) Both</a:t>
            </a:r>
          </a:p>
          <a:p>
            <a:pPr marL="0" indent="0" eaLnBrk="0" hangingPunct="0">
              <a:spcBef>
                <a:spcPct val="0"/>
              </a:spcBef>
              <a:buClrTx/>
              <a:buNone/>
            </a:pPr>
            <a:endParaRPr lang="en-GB" altLang="en-US" dirty="0">
              <a:solidFill>
                <a:schemeClr val="tx1"/>
              </a:solidFill>
              <a:ea typeface="Arial" panose="020B0604020202020204" pitchFamily="34" charset="0"/>
            </a:endParaRPr>
          </a:p>
          <a:p>
            <a:pPr marL="0" indent="0" eaLnBrk="0" hangingPunct="0">
              <a:spcBef>
                <a:spcPct val="0"/>
              </a:spcBef>
              <a:buClrTx/>
              <a:buNone/>
            </a:pPr>
            <a:r>
              <a:rPr lang="en-GB" altLang="en-US" dirty="0">
                <a:ea typeface="Arial" panose="020B0604020202020204" pitchFamily="34" charset="0"/>
              </a:rPr>
              <a:t>I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mprovements across ITCZ and maritime </a:t>
            </a:r>
            <a:r>
              <a:rPr lang="en-GB" altLang="en-US" dirty="0">
                <a:ea typeface="Arial" panose="020B0604020202020204" pitchFamily="34" charset="0"/>
              </a:rPr>
              <a:t>c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ontinent</a:t>
            </a:r>
            <a:r>
              <a:rPr lang="en-GB" altLang="en-US" dirty="0">
                <a:ea typeface="Arial" panose="020B0604020202020204" pitchFamily="34" charset="0"/>
              </a:rPr>
              <a:t> in CAM, E3SM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GB" altLang="en-US" dirty="0"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solidFill>
                <a:schemeClr val="tx1"/>
              </a:solidFill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solidFill>
                <a:schemeClr val="tx1"/>
              </a:solidFill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solidFill>
                <a:schemeClr val="tx1"/>
              </a:solidFill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solidFill>
                <a:schemeClr val="tx1"/>
              </a:solidFill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solidFill>
                <a:schemeClr val="tx1"/>
              </a:solidFill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solidFill>
                <a:schemeClr val="tx1"/>
              </a:solidFill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solidFill>
                <a:schemeClr val="tx1"/>
              </a:solidFill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solidFill>
                <a:schemeClr val="tx1"/>
              </a:solidFill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solidFill>
                <a:schemeClr val="tx1"/>
              </a:solidFill>
              <a:ea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EBC9EE9C-4143-8BB8-0C35-BB358610C0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8"/>
          <a:stretch/>
        </p:blipFill>
        <p:spPr>
          <a:xfrm>
            <a:off x="3779912" y="874781"/>
            <a:ext cx="5258543" cy="59832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A5E899-A487-F4A5-B810-D2A076D97310}"/>
              </a:ext>
            </a:extLst>
          </p:cNvPr>
          <p:cNvSpPr txBox="1"/>
          <p:nvPr/>
        </p:nvSpPr>
        <p:spPr>
          <a:xfrm>
            <a:off x="6228184" y="6457276"/>
            <a:ext cx="2689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dirty="0">
                <a:ea typeface="Arial" panose="020B0604020202020204" pitchFamily="34" charset="0"/>
              </a:rPr>
              <a:t>Moncrieff et al, 2017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GB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215805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172728"/>
            <a:ext cx="8280000" cy="828000"/>
          </a:xfrm>
        </p:spPr>
        <p:txBody>
          <a:bodyPr/>
          <a:lstStyle/>
          <a:p>
            <a:r>
              <a:rPr lang="en-GB" sz="3600" dirty="0">
                <a:solidFill>
                  <a:srgbClr val="7030A0"/>
                </a:solidFill>
              </a:rPr>
              <a:t>Q1 Are conditions suitable?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6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24800" y="1556792"/>
            <a:ext cx="8280000" cy="3951304"/>
          </a:xfrm>
        </p:spPr>
        <p:txBody>
          <a:bodyPr/>
          <a:lstStyle/>
          <a:p>
            <a:pPr eaLnBrk="0" hangingPunct="0">
              <a:spcBef>
                <a:spcPct val="0"/>
              </a:spcBef>
              <a:buClrTx/>
            </a:pPr>
            <a:r>
              <a:rPr lang="en-GB" altLang="en-US" dirty="0">
                <a:ea typeface="Arial" panose="020B0604020202020204" pitchFamily="34" charset="0"/>
              </a:rPr>
              <a:t>Analyse database of observed MCS (Feng et al, 2021)</a:t>
            </a:r>
          </a:p>
          <a:p>
            <a:pPr eaLnBrk="0" hangingPunct="0">
              <a:spcBef>
                <a:spcPct val="0"/>
              </a:spcBef>
              <a:buClrTx/>
            </a:pPr>
            <a:endParaRPr lang="en-GB" altLang="en-US" dirty="0">
              <a:ea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lang="en-GB" altLang="en-US" dirty="0">
                <a:ea typeface="Arial" panose="020B0604020202020204" pitchFamily="34" charset="0"/>
              </a:rPr>
              <a:t>E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stablish probabilistic connections between MCS occurrence and resolved-scale indicators </a:t>
            </a:r>
            <a:endParaRPr lang="en-GB" altLang="en-US" dirty="0">
              <a:ea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endParaRPr kumimoji="0" lang="en-GB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lang="en-GB" altLang="en-US" dirty="0">
                <a:ea typeface="Arial" panose="020B0604020202020204" pitchFamily="34" charset="0"/>
              </a:rPr>
              <a:t>Examine dependence on those indicators of the resulting MCS characteristics including their 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time and space scales </a:t>
            </a:r>
            <a:endParaRPr lang="en-GB" altLang="en-US" dirty="0"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solidFill>
                <a:schemeClr val="tx1"/>
              </a:solidFill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633873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888" y="80720"/>
            <a:ext cx="8280000" cy="828000"/>
          </a:xfrm>
        </p:spPr>
        <p:txBody>
          <a:bodyPr/>
          <a:lstStyle/>
          <a:p>
            <a:r>
              <a:rPr lang="en-GB" sz="3600" dirty="0">
                <a:solidFill>
                  <a:srgbClr val="7030A0"/>
                </a:solidFill>
              </a:rPr>
              <a:t>The Database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7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251520" y="764704"/>
            <a:ext cx="8280000" cy="4732528"/>
          </a:xfrm>
        </p:spPr>
        <p:txBody>
          <a:bodyPr/>
          <a:lstStyle/>
          <a:p>
            <a:pPr eaLnBrk="1" hangingPunct="1"/>
            <a:endParaRPr lang="en-GB" altLang="en-US" sz="2000" dirty="0"/>
          </a:p>
          <a:p>
            <a:pPr algn="l"/>
            <a:r>
              <a:rPr lang="en-GB" b="0" i="0" u="none" strike="noStrike" baseline="0" dirty="0"/>
              <a:t>B</a:t>
            </a:r>
            <a:r>
              <a:rPr lang="en-GB" dirty="0"/>
              <a:t>ased on m</a:t>
            </a:r>
            <a:r>
              <a:rPr lang="en-GB" b="0" i="0" u="none" strike="noStrike" baseline="0" dirty="0"/>
              <a:t>erged geostationary satellite </a:t>
            </a:r>
            <a:r>
              <a:rPr lang="en-GB" b="0" i="1" u="none" strike="noStrike" baseline="0" dirty="0"/>
              <a:t>Tb </a:t>
            </a:r>
            <a:r>
              <a:rPr lang="en-GB" b="0" i="0" u="none" strike="noStrike" baseline="0" dirty="0"/>
              <a:t>data </a:t>
            </a:r>
            <a:r>
              <a:rPr lang="en-GB" b="0" i="0" u="none" strike="noStrike" baseline="0" dirty="0">
                <a:solidFill>
                  <a:srgbClr val="000000"/>
                </a:solidFill>
              </a:rPr>
              <a:t>(NASA Global Merged IR V1) </a:t>
            </a:r>
            <a:endParaRPr lang="en-GB" b="0" i="0" u="none" strike="noStrike" baseline="0" dirty="0"/>
          </a:p>
          <a:p>
            <a:r>
              <a:rPr lang="en-GB" dirty="0"/>
              <a:t>Combined with</a:t>
            </a:r>
            <a:r>
              <a:rPr lang="en-GB" b="0" i="0" u="none" strike="noStrike" baseline="0" dirty="0"/>
              <a:t> merged </a:t>
            </a:r>
            <a:r>
              <a:rPr lang="en-GB" dirty="0"/>
              <a:t>satellite </a:t>
            </a:r>
            <a:r>
              <a:rPr lang="en-GB" b="0" i="0" u="none" strike="noStrike" baseline="0" dirty="0"/>
              <a:t>precipitation data </a:t>
            </a:r>
            <a:r>
              <a:rPr lang="en-GB" b="0" i="0" u="none" strike="noStrike" baseline="0" dirty="0">
                <a:solidFill>
                  <a:srgbClr val="000000"/>
                </a:solidFill>
              </a:rPr>
              <a:t>(IMERG V06B)</a:t>
            </a:r>
            <a:endParaRPr lang="en-GB" b="0" i="0" u="none" strike="noStrike" baseline="0" dirty="0"/>
          </a:p>
          <a:p>
            <a:pPr algn="l"/>
            <a:r>
              <a:rPr lang="en-GB" dirty="0"/>
              <a:t>C</a:t>
            </a:r>
            <a:r>
              <a:rPr lang="en-GB" b="0" i="0" u="none" strike="noStrike" baseline="0" dirty="0"/>
              <a:t>ontinuous global coverage from 60°S to 60°N with resolution ~4 km and 30 min</a:t>
            </a:r>
          </a:p>
          <a:p>
            <a:pPr algn="l"/>
            <a:r>
              <a:rPr lang="en-GB" dirty="0"/>
              <a:t>MCS identification / tracking validated against </a:t>
            </a:r>
            <a:r>
              <a:rPr lang="en-GB" b="0" i="0" u="none" strike="noStrike" baseline="0" dirty="0"/>
              <a:t>weather radar data from US and China</a:t>
            </a:r>
            <a:endParaRPr lang="en-GB" altLang="en-US" dirty="0"/>
          </a:p>
          <a:p>
            <a:pPr algn="l"/>
            <a:r>
              <a:rPr lang="en-GB" b="0" i="0" u="none" strike="noStrike" baseline="0" dirty="0">
                <a:solidFill>
                  <a:srgbClr val="FF0000"/>
                </a:solidFill>
              </a:rPr>
              <a:t>Cold cloud shield &gt; 4 × 10</a:t>
            </a:r>
            <a:r>
              <a:rPr lang="en-GB" b="0" i="0" u="none" strike="noStrike" baseline="30000" dirty="0">
                <a:solidFill>
                  <a:srgbClr val="FF0000"/>
                </a:solidFill>
              </a:rPr>
              <a:t>4</a:t>
            </a:r>
            <a:r>
              <a:rPr lang="en-GB" b="0" i="0" u="none" strike="noStrike" baseline="0" dirty="0">
                <a:solidFill>
                  <a:srgbClr val="FF0000"/>
                </a:solidFill>
              </a:rPr>
              <a:t> km</a:t>
            </a:r>
            <a:r>
              <a:rPr lang="en-GB" b="0" i="0" u="none" strike="noStrike" baseline="30000" dirty="0">
                <a:solidFill>
                  <a:srgbClr val="FF0000"/>
                </a:solidFill>
              </a:rPr>
              <a:t>2</a:t>
            </a:r>
            <a:r>
              <a:rPr lang="en-GB" b="0" i="0" u="none" strike="noStrike" baseline="0" dirty="0">
                <a:solidFill>
                  <a:srgbClr val="FF0000"/>
                </a:solidFill>
              </a:rPr>
              <a:t> containing precipitation feature with major axis length &gt;100 km</a:t>
            </a:r>
          </a:p>
          <a:p>
            <a:pPr algn="l"/>
            <a:r>
              <a:rPr lang="en-GB" b="0" i="0" u="none" strike="noStrike" baseline="0" dirty="0">
                <a:solidFill>
                  <a:srgbClr val="FF0000"/>
                </a:solidFill>
              </a:rPr>
              <a:t>PF area, mean rain rate, rain rate skewness, and heavy rain volume ratio &gt; than lifetime dependent thresholds</a:t>
            </a:r>
          </a:p>
          <a:p>
            <a:pPr algn="l"/>
            <a:r>
              <a:rPr lang="en-GB" dirty="0">
                <a:solidFill>
                  <a:srgbClr val="FF0000"/>
                </a:solidFill>
              </a:rPr>
              <a:t>CCS and PF</a:t>
            </a:r>
            <a:r>
              <a:rPr lang="en-GB" b="0" i="0" u="none" strike="noStrike" baseline="0" dirty="0">
                <a:solidFill>
                  <a:srgbClr val="FF0000"/>
                </a:solidFill>
              </a:rPr>
              <a:t> exist continuously for &gt; 4 h</a:t>
            </a:r>
          </a:p>
          <a:p>
            <a:pPr algn="l"/>
            <a:endParaRPr lang="en-GB" altLang="en-US" sz="3200" dirty="0"/>
          </a:p>
          <a:p>
            <a:pPr algn="l"/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2620188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172728"/>
            <a:ext cx="8280000" cy="828000"/>
          </a:xfrm>
        </p:spPr>
        <p:txBody>
          <a:bodyPr/>
          <a:lstStyle/>
          <a:p>
            <a:r>
              <a:rPr lang="en-GB" sz="2800" dirty="0">
                <a:solidFill>
                  <a:srgbClr val="7030A0"/>
                </a:solidFill>
              </a:rPr>
              <a:t>Database</a:t>
            </a:r>
            <a:endParaRPr lang="en-GB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8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79512" y="1196752"/>
            <a:ext cx="8280000" cy="4732528"/>
          </a:xfrm>
        </p:spPr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GB" alt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502EFB-13A8-812A-7608-53B59850CA9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7656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908" y="10219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#MCS and associated </a:t>
            </a:r>
            <a:r>
              <a:rPr lang="en-GB" sz="3200" dirty="0" err="1">
                <a:solidFill>
                  <a:srgbClr val="7030A0"/>
                </a:solidFill>
              </a:rPr>
              <a:t>precip</a:t>
            </a:r>
            <a:r>
              <a:rPr lang="en-GB" sz="3200" dirty="0">
                <a:solidFill>
                  <a:srgbClr val="7030A0"/>
                </a:solidFill>
              </a:rPr>
              <a:t> fraction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9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79512" y="804590"/>
            <a:ext cx="8280000" cy="473252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  <a:p>
            <a:pPr>
              <a:defRPr/>
            </a:pPr>
            <a:endParaRPr lang="en-GB" sz="2400" dirty="0"/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B4A64D-4A27-1AFB-4D00-EFFB414F6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" y="980728"/>
            <a:ext cx="9144000" cy="2694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FB9A99-94F5-D36D-49C4-F711C2B53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61003"/>
            <a:ext cx="9144000" cy="28389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B686D0-DD34-323C-8E5D-D0D346A4EE54}"/>
              </a:ext>
            </a:extLst>
          </p:cNvPr>
          <p:cNvSpPr txBox="1"/>
          <p:nvPr/>
        </p:nvSpPr>
        <p:spPr>
          <a:xfrm>
            <a:off x="6588224" y="6469280"/>
            <a:ext cx="240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Feng et al, 2021</a:t>
            </a:r>
          </a:p>
        </p:txBody>
      </p:sp>
    </p:spTree>
    <p:extLst>
      <p:ext uri="{BB962C8B-B14F-4D97-AF65-F5344CB8AC3E}">
        <p14:creationId xmlns:p14="http://schemas.microsoft.com/office/powerpoint/2010/main" val="66877424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UoR Theme">
  <a:themeElements>
    <a:clrScheme name="Custom 1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000000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22848 UOR PPT standard HT v6.potx" id="{CEFEA074-D3AB-4F5D-847D-E410D972E27D}" vid="{B30DEDDB-CD2F-4B41-B102-188A90ADC8C4}"/>
    </a:ext>
  </a:extLst>
</a:theme>
</file>

<file path=ppt/theme/theme2.xml><?xml version="1.0" encoding="utf-8"?>
<a:theme xmlns:a="http://schemas.openxmlformats.org/drawingml/2006/main" name="1_UoR Theme off-white background">
  <a:themeElements>
    <a:clrScheme name="UoR colours black hyperlink text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000000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22848 UOR PPT standard HT v6.potx" id="{CEFEA074-D3AB-4F5D-847D-E410D972E27D}" vid="{C9DC04A4-0CAC-4C88-9061-C3D883DD65D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rdg-accessible-ppt-standard-19</Template>
  <TotalTime>11580</TotalTime>
  <Words>1209</Words>
  <Application>Microsoft Office PowerPoint</Application>
  <PresentationFormat>On-screen Show (4:3)</PresentationFormat>
  <Paragraphs>234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Arial</vt:lpstr>
      <vt:lpstr>Arial Bold</vt:lpstr>
      <vt:lpstr>Effra</vt:lpstr>
      <vt:lpstr>UoR Theme</vt:lpstr>
      <vt:lpstr>1_UoR Theme off-white background</vt:lpstr>
      <vt:lpstr>An introduction to MCS:PRIME</vt:lpstr>
      <vt:lpstr>Basic idea</vt:lpstr>
      <vt:lpstr>Basic Idea</vt:lpstr>
      <vt:lpstr> Moncrieff et al (2017) scheme </vt:lpstr>
      <vt:lpstr> Effects on precipitation </vt:lpstr>
      <vt:lpstr>Q1 Are conditions suitable?</vt:lpstr>
      <vt:lpstr>The Database</vt:lpstr>
      <vt:lpstr>Database</vt:lpstr>
      <vt:lpstr>#MCS and associated precip fraction</vt:lpstr>
      <vt:lpstr>Q2 What are the additional tendencies?</vt:lpstr>
      <vt:lpstr>Plans</vt:lpstr>
      <vt:lpstr>An example MCS  (21/06/19 over US)</vt:lpstr>
      <vt:lpstr>Distributions of all MCS</vt:lpstr>
      <vt:lpstr>Composite lifecycles</vt:lpstr>
      <vt:lpstr>Linking to ERA5</vt:lpstr>
      <vt:lpstr>Summary</vt:lpstr>
      <vt:lpstr>References</vt:lpstr>
      <vt:lpstr>Forecast busts</vt:lpstr>
      <vt:lpstr>Forecast busts</vt:lpstr>
      <vt:lpstr>Build it on CoMorph</vt:lpstr>
      <vt:lpstr>How is an MCS parameterization  different?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Plant</dc:creator>
  <cp:lastModifiedBy>Bob Plant</cp:lastModifiedBy>
  <cp:revision>84</cp:revision>
  <cp:lastPrinted>2006-09-19T14:59:33Z</cp:lastPrinted>
  <dcterms:created xsi:type="dcterms:W3CDTF">2022-05-06T07:40:56Z</dcterms:created>
  <dcterms:modified xsi:type="dcterms:W3CDTF">2022-06-21T06:44:05Z</dcterms:modified>
</cp:coreProperties>
</file>