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7" r:id="rId2"/>
    <p:sldId id="291" r:id="rId3"/>
    <p:sldId id="289" r:id="rId4"/>
    <p:sldId id="287" r:id="rId5"/>
    <p:sldId id="278" r:id="rId6"/>
    <p:sldId id="290" r:id="rId7"/>
    <p:sldId id="288" r:id="rId8"/>
    <p:sldId id="284" r:id="rId9"/>
    <p:sldId id="270" r:id="rId10"/>
    <p:sldId id="272" r:id="rId11"/>
  </p:sldIdLst>
  <p:sldSz cx="9144000" cy="6858000" type="screen4x3"/>
  <p:notesSz cx="6718300" cy="9855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ECFF"/>
    <a:srgbClr val="99CCFF"/>
    <a:srgbClr val="FFFFE5"/>
    <a:srgbClr val="FFFFCC"/>
    <a:srgbClr val="FFCC66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32" autoAdjust="0"/>
    <p:restoredTop sz="94236" autoAdjust="0"/>
  </p:normalViewPr>
  <p:slideViewPr>
    <p:cSldViewPr>
      <p:cViewPr varScale="1">
        <p:scale>
          <a:sx n="99" d="100"/>
          <a:sy n="99" d="100"/>
        </p:scale>
        <p:origin x="-30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1475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05238" y="0"/>
            <a:ext cx="2911475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AEC2AD-A8D6-46E4-BAF7-81ACAC84AEDD}" type="datetimeFigureOut">
              <a:rPr lang="en-GB" smtClean="0"/>
              <a:t>25/04/2014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61488"/>
            <a:ext cx="2911475" cy="492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05238" y="9361488"/>
            <a:ext cx="2911475" cy="492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58F2F8-18F0-402D-A4BB-71DD63AA23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82327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1263" cy="492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05482" y="0"/>
            <a:ext cx="2911263" cy="492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4196EE-E177-4AD8-8A4C-254A33915741}" type="datetimeFigureOut">
              <a:rPr lang="en-GB" smtClean="0"/>
              <a:t>25/04/2014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95350" y="739775"/>
            <a:ext cx="4927600" cy="3695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1830" y="4681220"/>
            <a:ext cx="5374640" cy="44348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60730"/>
            <a:ext cx="2911263" cy="492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05482" y="9360730"/>
            <a:ext cx="2911263" cy="492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CBCD8C-F964-48A7-B940-EF16209816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8573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6CAA5-63FF-4135-B383-9CE7879A5406}" type="slidenum">
              <a:rPr lang="en-GB" smtClean="0">
                <a:solidFill>
                  <a:prstClr val="black"/>
                </a:solidFill>
              </a:rPr>
              <a:pPr/>
              <a:t>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0775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Introduction</a:t>
            </a:r>
            <a:r>
              <a:rPr lang="en-GB" baseline="0" dirty="0" smtClean="0"/>
              <a:t> to MOGPRES-UK</a:t>
            </a:r>
          </a:p>
          <a:p>
            <a:r>
              <a:rPr lang="en-GB" baseline="0" dirty="0" smtClean="0"/>
              <a:t>Stress that techniques could be applied to other ensembles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6CAA5-63FF-4135-B383-9CE7879A5406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70698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Why</a:t>
            </a:r>
            <a:r>
              <a:rPr lang="en-GB" baseline="0" dirty="0" smtClean="0"/>
              <a:t> spatial methods are needed</a:t>
            </a:r>
          </a:p>
          <a:p>
            <a:r>
              <a:rPr lang="en-GB" baseline="0" dirty="0" smtClean="0"/>
              <a:t>Problems with physically interpreting ensemble mean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6CAA5-63FF-4135-B383-9CE7879A5406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70698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Methodology</a:t>
            </a:r>
            <a:r>
              <a:rPr lang="en-GB" baseline="0" dirty="0" smtClean="0"/>
              <a:t> (qualitative)</a:t>
            </a:r>
          </a:p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6CAA5-63FF-4135-B383-9CE7879A5406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70698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6CAA5-63FF-4135-B383-9CE7879A5406}" type="slidenum">
              <a:rPr lang="en-GB" smtClean="0">
                <a:solidFill>
                  <a:prstClr val="black"/>
                </a:solidFill>
              </a:rPr>
              <a:pPr/>
              <a:t>6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0698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Correlations</a:t>
            </a:r>
            <a:r>
              <a:rPr lang="en-GB" baseline="0" dirty="0" smtClean="0"/>
              <a:t> over area</a:t>
            </a:r>
          </a:p>
          <a:p>
            <a:r>
              <a:rPr lang="en-GB" baseline="0" dirty="0" smtClean="0"/>
              <a:t>Vertical correlations for 3D variables</a:t>
            </a:r>
          </a:p>
          <a:p>
            <a:r>
              <a:rPr lang="en-GB" baseline="0" dirty="0" smtClean="0"/>
              <a:t>Choose area</a:t>
            </a:r>
          </a:p>
          <a:p>
            <a:r>
              <a:rPr lang="en-GB" baseline="0" dirty="0" smtClean="0"/>
              <a:t>Temporal correlations with surface rain rates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6CAA5-63FF-4135-B383-9CE7879A5406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70698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 dirty="0" err="1" smtClean="0"/>
              <a:t>Div</a:t>
            </a:r>
            <a:r>
              <a:rPr lang="en-GB" baseline="0" dirty="0" smtClean="0"/>
              <a:t>-rain correlations</a:t>
            </a:r>
          </a:p>
          <a:p>
            <a:r>
              <a:rPr lang="en-GB" baseline="0" dirty="0" smtClean="0"/>
              <a:t>3 neighbourhood sizes</a:t>
            </a:r>
          </a:p>
          <a:p>
            <a:r>
              <a:rPr lang="en-GB" baseline="0" dirty="0" smtClean="0"/>
              <a:t>Noise-&gt;Individual cells-&gt;one cell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6CAA5-63FF-4135-B383-9CE7879A5406}" type="slidenum">
              <a:rPr lang="en-GB" smtClean="0">
                <a:solidFill>
                  <a:prstClr val="black"/>
                </a:solidFill>
              </a:rPr>
              <a:pPr/>
              <a:t>8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0698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Alan’s slide</a:t>
            </a:r>
            <a:r>
              <a:rPr lang="en-GB" baseline="0" dirty="0" smtClean="0"/>
              <a:t> 1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BCD8C-F964-48A7-B940-EF16209816A4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8216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Alan’s slide 2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BCD8C-F964-48A7-B940-EF16209816A4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3511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33B60-E283-49AB-8170-003D6F0D9805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25/04/2014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A52C9-D8A7-45AF-8A91-0DA81BA6C04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420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D264F-924D-4CDD-BE75-BA6F99CA2A59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25/04/2014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A52C9-D8A7-45AF-8A91-0DA81BA6C04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445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3066E-E0EC-4E84-9F22-D50CF37D2C50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25/04/2014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A52C9-D8A7-45AF-8A91-0DA81BA6C04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058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3E0FE-CE9A-4B47-A75F-B075AF709EA2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25/04/2014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A52C9-D8A7-45AF-8A91-0DA81BA6C04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488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837FD-7B14-4A0A-8F39-5CF64F305218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25/04/2014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A52C9-D8A7-45AF-8A91-0DA81BA6C04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800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70800-E852-416F-9D2F-AEADDC3781D2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25/04/2014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A52C9-D8A7-45AF-8A91-0DA81BA6C04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248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E6A94-B982-46E9-98A2-DD30F5C54615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25/04/2014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A52C9-D8A7-45AF-8A91-0DA81BA6C04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75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90C6E-78A4-4567-A018-F54C4DC35F91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25/04/2014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A52C9-D8A7-45AF-8A91-0DA81BA6C04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221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BB113-22C8-4618-ABBB-97E7BA348158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25/04/2014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A52C9-D8A7-45AF-8A91-0DA81BA6C04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98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7EDBE-A57E-42FD-873B-327C2D6D54CB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25/04/2014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A52C9-D8A7-45AF-8A91-0DA81BA6C04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829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0CD5F-40AE-45F2-AE70-64103A184B5D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25/04/2014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A52C9-D8A7-45AF-8A91-0DA81BA6C04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766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7BC56B-E615-4190-AF86-0AEC571EBD7F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25/04/2014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2A52C9-D8A7-45AF-8A91-0DA81BA6C04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20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1.gif"/><Relationship Id="rId1" Type="http://schemas.microsoft.com/office/2007/relationships/media" Target="../media/media1.gif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5" Type="http://schemas.openxmlformats.org/officeDocument/2006/relationships/image" Target="../media/image9.png"/><Relationship Id="rId10" Type="http://schemas.openxmlformats.org/officeDocument/2006/relationships/image" Target="../media/image13.png"/><Relationship Id="rId4" Type="http://schemas.openxmlformats.org/officeDocument/2006/relationships/image" Target="../media/image4.pn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11560" y="620688"/>
            <a:ext cx="7992888" cy="2376264"/>
          </a:xfrm>
        </p:spPr>
        <p:txBody>
          <a:bodyPr>
            <a:normAutofit fontScale="90000"/>
          </a:bodyPr>
          <a:lstStyle/>
          <a:p>
            <a:r>
              <a:rPr lang="en-GB" dirty="0"/>
              <a:t/>
            </a:r>
            <a:br>
              <a:rPr lang="en-GB" dirty="0"/>
            </a:br>
            <a:r>
              <a:rPr lang="en-GB" sz="4000" dirty="0" smtClean="0"/>
              <a:t>“A view of the 2</a:t>
            </a:r>
            <a:r>
              <a:rPr lang="en-GB" sz="4000" baseline="30000" dirty="0" smtClean="0"/>
              <a:t>nd</a:t>
            </a:r>
            <a:r>
              <a:rPr lang="en-GB" sz="4000" dirty="0" smtClean="0"/>
              <a:t> and 3</a:t>
            </a:r>
            <a:r>
              <a:rPr lang="en-GB" sz="4000" baseline="30000" dirty="0" smtClean="0"/>
              <a:t>rd</a:t>
            </a:r>
            <a:r>
              <a:rPr lang="en-GB" sz="4000" dirty="0" smtClean="0"/>
              <a:t> August COPE cases using storm-permitting ensemble MOGREPS-UK”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sz="3100" dirty="0" smtClean="0"/>
              <a:t>S. Dey </a:t>
            </a:r>
            <a:br>
              <a:rPr lang="en-GB" sz="3100" dirty="0" smtClean="0"/>
            </a:br>
            <a:r>
              <a:rPr lang="en-GB" sz="3100" dirty="0" smtClean="0"/>
              <a:t>Supervisors: R. Plant</a:t>
            </a:r>
            <a:r>
              <a:rPr lang="en-GB" sz="3100" dirty="0"/>
              <a:t>, N</a:t>
            </a:r>
            <a:r>
              <a:rPr lang="en-GB" sz="3100" dirty="0" smtClean="0"/>
              <a:t>. Roberts </a:t>
            </a:r>
            <a:r>
              <a:rPr lang="en-GB" sz="3100" dirty="0"/>
              <a:t>and S</a:t>
            </a:r>
            <a:r>
              <a:rPr lang="en-GB" sz="3100" dirty="0" smtClean="0"/>
              <a:t>. Migliorini</a:t>
            </a:r>
            <a:endParaRPr lang="en-GB" sz="31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5616" y="4005064"/>
            <a:ext cx="6984776" cy="1296144"/>
          </a:xfrm>
        </p:spPr>
        <p:txBody>
          <a:bodyPr>
            <a:normAutofit/>
          </a:bodyPr>
          <a:lstStyle/>
          <a:p>
            <a:r>
              <a:rPr lang="en-GB" sz="3000" dirty="0" smtClean="0"/>
              <a:t>COPE science meeting</a:t>
            </a:r>
          </a:p>
          <a:p>
            <a:r>
              <a:rPr lang="en-GB" sz="2600" dirty="0" smtClean="0"/>
              <a:t>29/04/2014</a:t>
            </a:r>
            <a:endParaRPr lang="en-GB" sz="2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5719657"/>
            <a:ext cx="2808312" cy="10217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1515" y="5719657"/>
            <a:ext cx="1110765" cy="10162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7311" y="5736486"/>
            <a:ext cx="1460833" cy="101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109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395"/>
    </mc:Choice>
    <mc:Fallback xmlns="">
      <p:transition spd="slow" advTm="13395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07504" y="56818"/>
            <a:ext cx="8928992" cy="923910"/>
          </a:xfrm>
          <a:prstGeom prst="rect">
            <a:avLst/>
          </a:prstGeom>
          <a:solidFill>
            <a:srgbClr val="ABD1F3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Main questions</a:t>
            </a:r>
            <a:endParaRPr lang="en-GB" dirty="0"/>
          </a:p>
        </p:txBody>
      </p:sp>
      <p:sp>
        <p:nvSpPr>
          <p:cNvPr id="3" name="Content Placeholder 9"/>
          <p:cNvSpPr txBox="1">
            <a:spLocks/>
          </p:cNvSpPr>
          <p:nvPr/>
        </p:nvSpPr>
        <p:spPr>
          <a:xfrm>
            <a:off x="107504" y="1340768"/>
            <a:ext cx="8712968" cy="53285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0100" lvl="1"/>
            <a:endParaRPr lang="en-GB" sz="2000" dirty="0"/>
          </a:p>
          <a:p>
            <a:pPr marL="800100" lvl="1"/>
            <a:endParaRPr lang="en-GB" sz="2000" dirty="0" smtClean="0"/>
          </a:p>
          <a:p>
            <a:pPr marL="800100" lvl="1"/>
            <a:endParaRPr lang="en-GB" sz="2000" dirty="0" smtClean="0"/>
          </a:p>
          <a:p>
            <a:pPr marL="514350" lvl="1" indent="0">
              <a:buNone/>
            </a:pPr>
            <a:endParaRPr lang="en-GB" sz="2000" dirty="0" smtClean="0"/>
          </a:p>
          <a:p>
            <a:pPr marL="800100" lvl="1"/>
            <a:endParaRPr lang="en-GB" sz="2400" dirty="0" smtClean="0"/>
          </a:p>
          <a:p>
            <a:pPr marL="0" indent="0">
              <a:buNone/>
            </a:pPr>
            <a:r>
              <a:rPr lang="en-GB" sz="2000" dirty="0"/>
              <a:t>	</a:t>
            </a:r>
            <a:endParaRPr lang="en-GB" sz="2000" dirty="0" smtClean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endParaRPr lang="en-GB" sz="2400" b="1" dirty="0" smtClean="0"/>
          </a:p>
          <a:p>
            <a:pPr marL="0" indent="0">
              <a:buNone/>
            </a:pPr>
            <a:endParaRPr lang="en-GB" sz="2000" dirty="0" smtClean="0"/>
          </a:p>
        </p:txBody>
      </p:sp>
      <p:sp>
        <p:nvSpPr>
          <p:cNvPr id="29" name="TextBox 28"/>
          <p:cNvSpPr txBox="1"/>
          <p:nvPr/>
        </p:nvSpPr>
        <p:spPr>
          <a:xfrm>
            <a:off x="323528" y="1124744"/>
            <a:ext cx="8712968" cy="5558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400" b="1" dirty="0" smtClean="0"/>
              <a:t>Can we develop scale appropriate, multivariate and physically meaningful methods for obtaining information from convection permitting ensembles?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b="1" dirty="0"/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400" b="1" dirty="0" smtClean="0"/>
              <a:t>Techniques useful for assessing model changes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GB" sz="2000" dirty="0" smtClean="0"/>
              <a:t>Increased </a:t>
            </a:r>
            <a:r>
              <a:rPr lang="en-GB" sz="2000" dirty="0"/>
              <a:t>membership by time lagging? </a:t>
            </a:r>
            <a:endParaRPr lang="en-GB" sz="2000" dirty="0" smtClean="0"/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GB" sz="2000" dirty="0" smtClean="0"/>
              <a:t>Including </a:t>
            </a:r>
            <a:r>
              <a:rPr lang="en-GB" sz="2000" dirty="0"/>
              <a:t>the UKV forecast in the </a:t>
            </a:r>
            <a:r>
              <a:rPr lang="en-GB" sz="2000" dirty="0" smtClean="0"/>
              <a:t>ensemble?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GB" sz="2000" dirty="0"/>
              <a:t>Global ensemble</a:t>
            </a:r>
            <a:r>
              <a:rPr lang="en-GB" sz="2400" b="1" dirty="0"/>
              <a:t>	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GB" sz="2000" dirty="0"/>
              <a:t>More statistical approach </a:t>
            </a:r>
            <a:r>
              <a:rPr lang="en-GB" sz="2000" b="1" dirty="0"/>
              <a:t>	</a:t>
            </a:r>
            <a:endParaRPr lang="en-GB" sz="2000" b="1" dirty="0" smtClean="0"/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endParaRPr lang="en-GB" sz="2400" b="1" dirty="0" smtClean="0"/>
          </a:p>
          <a:p>
            <a:pPr>
              <a:spcBef>
                <a:spcPct val="20000"/>
              </a:spcBef>
            </a:pPr>
            <a:r>
              <a:rPr lang="en-GB" sz="2400" b="1" dirty="0" smtClean="0"/>
              <a:t>Other interesting investigations?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GB" sz="2000" dirty="0" smtClean="0"/>
              <a:t> Verification of spatial scales for different variables</a:t>
            </a:r>
            <a:r>
              <a:rPr lang="en-GB" sz="2400" b="1" dirty="0"/>
              <a:t>	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GB" sz="2000" dirty="0" smtClean="0"/>
              <a:t>Comparison of correlation results with observations</a:t>
            </a:r>
            <a:endParaRPr lang="en-GB" sz="2400" b="1" dirty="0" smtClean="0"/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b="1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681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723"/>
    </mc:Choice>
    <mc:Fallback xmlns="">
      <p:transition spd="slow" advTm="63723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107504" y="128826"/>
            <a:ext cx="8928992" cy="1067926"/>
          </a:xfrm>
          <a:prstGeom prst="rect">
            <a:avLst/>
          </a:prstGeom>
          <a:solidFill>
            <a:srgbClr val="ABD1F3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Cases</a:t>
            </a:r>
            <a:endParaRPr lang="en-GB" dirty="0"/>
          </a:p>
        </p:txBody>
      </p:sp>
      <p:grpSp>
        <p:nvGrpSpPr>
          <p:cNvPr id="14" name="Group 13"/>
          <p:cNvGrpSpPr/>
          <p:nvPr/>
        </p:nvGrpSpPr>
        <p:grpSpPr>
          <a:xfrm>
            <a:off x="827584" y="1592856"/>
            <a:ext cx="7632848" cy="3564336"/>
            <a:chOff x="683568" y="1382557"/>
            <a:chExt cx="7632848" cy="3564336"/>
          </a:xfrm>
        </p:grpSpPr>
        <p:sp>
          <p:nvSpPr>
            <p:cNvPr id="10" name="Rectangle 9"/>
            <p:cNvSpPr/>
            <p:nvPr/>
          </p:nvSpPr>
          <p:spPr>
            <a:xfrm>
              <a:off x="683568" y="1412776"/>
              <a:ext cx="7632848" cy="353411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pic>
          <p:nvPicPr>
            <p:cNvPr id="4" name="Picture 4" descr="M:\20130803\20130803.03\radar\radar_rain_rates_time11_2p2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092"/>
            <a:stretch/>
          </p:blipFill>
          <p:spPr bwMode="auto">
            <a:xfrm>
              <a:off x="4860032" y="1454565"/>
              <a:ext cx="3240360" cy="28310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9" name="Group 8"/>
            <p:cNvGrpSpPr/>
            <p:nvPr/>
          </p:nvGrpSpPr>
          <p:grpSpPr>
            <a:xfrm>
              <a:off x="3059832" y="4262877"/>
              <a:ext cx="3816424" cy="648072"/>
              <a:chOff x="611560" y="5625208"/>
              <a:chExt cx="3816424" cy="648072"/>
            </a:xfrm>
          </p:grpSpPr>
          <p:pic>
            <p:nvPicPr>
              <p:cNvPr id="5" name="Picture 4" descr="M:\20130803\20130803.03\radar\radar_rain_rates_time11_2p2.pn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963" t="84799" r="9116" b="4213"/>
              <a:stretch/>
            </p:blipFill>
            <p:spPr bwMode="auto">
              <a:xfrm>
                <a:off x="659553" y="5625208"/>
                <a:ext cx="2568517" cy="54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" name="Text Placeholder 2"/>
              <p:cNvSpPr txBox="1">
                <a:spLocks/>
              </p:cNvSpPr>
              <p:nvPr/>
            </p:nvSpPr>
            <p:spPr>
              <a:xfrm>
                <a:off x="611560" y="5925007"/>
                <a:ext cx="3816424" cy="34827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GB" sz="1600" b="1" dirty="0" smtClean="0"/>
                  <a:t>0.1   0.5   1.0   2.0   4.0   8.0  16.0 [mm/</a:t>
                </a:r>
                <a:r>
                  <a:rPr lang="en-GB" sz="1600" b="1" dirty="0" err="1" smtClean="0"/>
                  <a:t>hr</a:t>
                </a:r>
                <a:r>
                  <a:rPr lang="en-GB" sz="1600" b="1" dirty="0" smtClean="0"/>
                  <a:t>]</a:t>
                </a:r>
              </a:p>
            </p:txBody>
          </p:sp>
        </p:grpSp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37" b="14546"/>
            <a:stretch/>
          </p:blipFill>
          <p:spPr>
            <a:xfrm>
              <a:off x="774594" y="1454565"/>
              <a:ext cx="3365358" cy="280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5580112" y="1382557"/>
              <a:ext cx="201622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endParaRPr lang="en-GB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619672" y="1382557"/>
              <a:ext cx="201622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endParaRPr lang="en-GB" dirty="0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1115616" y="1448780"/>
            <a:ext cx="3096344" cy="324036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</a:rPr>
              <a:t>2</a:t>
            </a:r>
            <a:r>
              <a:rPr lang="en-GB" sz="2000" b="1" baseline="30000" dirty="0">
                <a:solidFill>
                  <a:schemeClr val="tx1"/>
                </a:solidFill>
              </a:rPr>
              <a:t>nd</a:t>
            </a:r>
            <a:r>
              <a:rPr lang="en-GB" sz="2000" b="1" dirty="0">
                <a:solidFill>
                  <a:schemeClr val="tx1"/>
                </a:solidFill>
              </a:rPr>
              <a:t> August 16Z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076056" y="1448780"/>
            <a:ext cx="3096344" cy="324036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solidFill>
                  <a:schemeClr val="tx1"/>
                </a:solidFill>
              </a:rPr>
              <a:t>3</a:t>
            </a:r>
            <a:r>
              <a:rPr lang="en-GB" sz="2000" b="1" baseline="30000" dirty="0" smtClean="0">
                <a:solidFill>
                  <a:schemeClr val="tx1"/>
                </a:solidFill>
              </a:rPr>
              <a:t>nd</a:t>
            </a:r>
            <a:r>
              <a:rPr lang="en-GB" sz="2000" b="1" dirty="0" smtClean="0">
                <a:solidFill>
                  <a:schemeClr val="tx1"/>
                </a:solidFill>
              </a:rPr>
              <a:t> </a:t>
            </a:r>
            <a:r>
              <a:rPr lang="en-GB" sz="2000" b="1" dirty="0">
                <a:solidFill>
                  <a:schemeClr val="tx1"/>
                </a:solidFill>
              </a:rPr>
              <a:t>August </a:t>
            </a:r>
            <a:r>
              <a:rPr lang="en-GB" sz="2000" b="1" dirty="0" smtClean="0">
                <a:solidFill>
                  <a:schemeClr val="tx1"/>
                </a:solidFill>
              </a:rPr>
              <a:t>18Z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99592" y="5478323"/>
            <a:ext cx="74888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GB" sz="2400" dirty="0" smtClean="0">
                <a:solidFill>
                  <a:prstClr val="black"/>
                </a:solidFill>
              </a:rPr>
              <a:t>Nimrod radar derived rain rates</a:t>
            </a:r>
          </a:p>
          <a:p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6854683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28826"/>
            <a:ext cx="8928992" cy="1067926"/>
          </a:xfrm>
          <a:solidFill>
            <a:srgbClr val="ABD1F3"/>
          </a:solidFill>
        </p:spPr>
        <p:txBody>
          <a:bodyPr>
            <a:normAutofit/>
          </a:bodyPr>
          <a:lstStyle/>
          <a:p>
            <a:r>
              <a:rPr lang="en-GB" dirty="0" smtClean="0"/>
              <a:t>MOGREPS-UK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4211960" y="1844824"/>
            <a:ext cx="4788024" cy="33424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GB" sz="2400" dirty="0" smtClean="0">
                <a:solidFill>
                  <a:prstClr val="black"/>
                </a:solidFill>
              </a:rPr>
              <a:t>2.2km resolution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GB" sz="2400" dirty="0" smtClean="0">
                <a:solidFill>
                  <a:prstClr val="black"/>
                </a:solidFill>
              </a:rPr>
              <a:t>Convection permitting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GB" sz="2400" dirty="0" smtClean="0">
                <a:solidFill>
                  <a:prstClr val="black"/>
                </a:solidFill>
              </a:rPr>
              <a:t>12 members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GB" sz="2400" dirty="0" smtClean="0">
                <a:solidFill>
                  <a:prstClr val="black"/>
                </a:solidFill>
              </a:rPr>
              <a:t>Downscaled from MOGREPS-G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GB" sz="2400" dirty="0" smtClean="0">
                <a:solidFill>
                  <a:prstClr val="black"/>
                </a:solidFill>
              </a:rPr>
              <a:t>Methods not specific to </a:t>
            </a:r>
            <a:r>
              <a:rPr lang="en-GB" sz="2400" dirty="0" smtClean="0">
                <a:solidFill>
                  <a:prstClr val="black"/>
                </a:solidFill>
              </a:rPr>
              <a:t>MOGREPS</a:t>
            </a:r>
            <a:endParaRPr lang="en-GB" sz="2400" dirty="0" smtClean="0">
              <a:solidFill>
                <a:prstClr val="black"/>
              </a:solidFill>
            </a:endParaRPr>
          </a:p>
          <a:p>
            <a:endParaRPr lang="en-GB" sz="2400" b="1" dirty="0" smtClean="0"/>
          </a:p>
          <a:p>
            <a:endParaRPr lang="en-GB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55576" y="5325015"/>
            <a:ext cx="8136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400" b="1" dirty="0" smtClean="0"/>
              <a:t>Methods of ensemble characterization</a:t>
            </a:r>
          </a:p>
          <a:p>
            <a:pPr marL="914400" lvl="1" indent="-4572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GB" sz="2400" dirty="0" smtClean="0"/>
              <a:t>Spatial </a:t>
            </a:r>
          </a:p>
          <a:p>
            <a:pPr marL="914400" lvl="1" indent="-4572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GB" sz="2400" dirty="0" smtClean="0"/>
              <a:t>Vertical correlations</a:t>
            </a:r>
            <a:endParaRPr lang="en-GB" sz="2400" b="1" dirty="0" smtClean="0">
              <a:solidFill>
                <a:schemeClr val="tx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412776"/>
            <a:ext cx="3343028" cy="3702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230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47"/>
    </mc:Choice>
    <mc:Fallback xmlns="">
      <p:transition spd="slow" advTm="1547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83968" y="5301208"/>
            <a:ext cx="2160240" cy="151216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95536" y="4077072"/>
            <a:ext cx="8352928" cy="9361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 smtClean="0"/>
              <a:t>Ensemble mean</a:t>
            </a:r>
          </a:p>
          <a:p>
            <a:pPr lvl="1"/>
            <a:r>
              <a:rPr lang="en-GB" sz="2000" dirty="0" smtClean="0"/>
              <a:t>Not physically representative</a:t>
            </a:r>
          </a:p>
          <a:p>
            <a:pPr lvl="1"/>
            <a:endParaRPr lang="en-GB" dirty="0" smtClean="0"/>
          </a:p>
          <a:p>
            <a:pPr marL="0" indent="0">
              <a:buNone/>
            </a:pPr>
            <a:endParaRPr lang="en-GB" b="1" dirty="0" smtClean="0"/>
          </a:p>
          <a:p>
            <a:pPr marL="0" indent="0">
              <a:buNone/>
            </a:pPr>
            <a:endParaRPr lang="en-GB" b="1" dirty="0"/>
          </a:p>
          <a:p>
            <a:pPr lvl="1"/>
            <a:endParaRPr lang="en-GB" dirty="0" smtClean="0"/>
          </a:p>
          <a:p>
            <a:pPr marL="0" indent="0">
              <a:buNone/>
            </a:pPr>
            <a:endParaRPr lang="en-GB" sz="2000" dirty="0" smtClean="0"/>
          </a:p>
          <a:p>
            <a:pPr marL="0" indent="0">
              <a:buNone/>
            </a:pPr>
            <a:endParaRPr lang="en-GB" sz="20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28826"/>
            <a:ext cx="8928992" cy="1067926"/>
          </a:xfrm>
          <a:solidFill>
            <a:srgbClr val="ABD1F3"/>
          </a:solidFill>
        </p:spPr>
        <p:txBody>
          <a:bodyPr>
            <a:normAutofit/>
          </a:bodyPr>
          <a:lstStyle/>
          <a:p>
            <a:r>
              <a:rPr lang="en-GB" dirty="0" smtClean="0"/>
              <a:t>Motivation</a:t>
            </a: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2123728" y="5265204"/>
            <a:ext cx="2160240" cy="15481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2411760" y="5451371"/>
            <a:ext cx="774086" cy="641925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1</a:t>
            </a:r>
            <a:endParaRPr lang="en-GB" dirty="0"/>
          </a:p>
        </p:txBody>
      </p:sp>
      <p:sp>
        <p:nvSpPr>
          <p:cNvPr id="8" name="Oval 7"/>
          <p:cNvSpPr/>
          <p:nvPr/>
        </p:nvSpPr>
        <p:spPr>
          <a:xfrm>
            <a:off x="3347864" y="5413611"/>
            <a:ext cx="720080" cy="679685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2</a:t>
            </a:r>
            <a:endParaRPr lang="en-GB" dirty="0"/>
          </a:p>
        </p:txBody>
      </p:sp>
      <p:sp>
        <p:nvSpPr>
          <p:cNvPr id="9" name="Oval 8"/>
          <p:cNvSpPr/>
          <p:nvPr/>
        </p:nvSpPr>
        <p:spPr>
          <a:xfrm>
            <a:off x="2807804" y="6061683"/>
            <a:ext cx="756084" cy="679685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3</a:t>
            </a:r>
            <a:endParaRPr lang="en-GB" dirty="0"/>
          </a:p>
        </p:txBody>
      </p:sp>
      <p:grpSp>
        <p:nvGrpSpPr>
          <p:cNvPr id="18" name="Group 17"/>
          <p:cNvGrpSpPr/>
          <p:nvPr/>
        </p:nvGrpSpPr>
        <p:grpSpPr>
          <a:xfrm>
            <a:off x="4283968" y="5265204"/>
            <a:ext cx="2160240" cy="1548172"/>
            <a:chOff x="3707904" y="5233510"/>
            <a:chExt cx="2160240" cy="1548172"/>
          </a:xfrm>
        </p:grpSpPr>
        <p:sp>
          <p:nvSpPr>
            <p:cNvPr id="14" name="Rectangle 13"/>
            <p:cNvSpPr/>
            <p:nvPr/>
          </p:nvSpPr>
          <p:spPr>
            <a:xfrm>
              <a:off x="3707904" y="5233510"/>
              <a:ext cx="2160240" cy="154817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cv</a:t>
              </a:r>
              <a:endParaRPr lang="en-GB" dirty="0"/>
            </a:p>
          </p:txBody>
        </p:sp>
        <p:sp>
          <p:nvSpPr>
            <p:cNvPr id="15" name="Oval 14"/>
            <p:cNvSpPr/>
            <p:nvPr/>
          </p:nvSpPr>
          <p:spPr>
            <a:xfrm>
              <a:off x="3851920" y="5305518"/>
              <a:ext cx="774086" cy="612068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" name="Oval 15"/>
            <p:cNvSpPr/>
            <p:nvPr/>
          </p:nvSpPr>
          <p:spPr>
            <a:xfrm>
              <a:off x="4788024" y="5341522"/>
              <a:ext cx="720080" cy="648072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Oval 16"/>
            <p:cNvSpPr/>
            <p:nvPr/>
          </p:nvSpPr>
          <p:spPr>
            <a:xfrm>
              <a:off x="4247964" y="5989594"/>
              <a:ext cx="756084" cy="648072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25" name="rainpos.gif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444208" y="5274000"/>
            <a:ext cx="2123388" cy="1512168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20" name="Content Placeholder 9"/>
          <p:cNvSpPr>
            <a:spLocks noGrp="1"/>
          </p:cNvSpPr>
          <p:nvPr>
            <p:ph sz="half" idx="1"/>
          </p:nvPr>
        </p:nvSpPr>
        <p:spPr>
          <a:xfrm>
            <a:off x="395536" y="1268760"/>
            <a:ext cx="8352928" cy="26642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 smtClean="0"/>
              <a:t>Scale dependence </a:t>
            </a:r>
            <a:endParaRPr lang="en-GB" b="1" dirty="0"/>
          </a:p>
          <a:p>
            <a:pPr lvl="1"/>
            <a:r>
              <a:rPr lang="en-GB" sz="2000" dirty="0" smtClean="0"/>
              <a:t>Faster error growth at smaller scales</a:t>
            </a:r>
          </a:p>
          <a:p>
            <a:pPr marL="457200" lvl="1" indent="0" algn="r">
              <a:buNone/>
            </a:pPr>
            <a:r>
              <a:rPr lang="en-GB" sz="2000" b="1" dirty="0" smtClean="0"/>
              <a:t>			             (Hohenegger </a:t>
            </a:r>
            <a:r>
              <a:rPr lang="en-GB" sz="2000" b="1" dirty="0"/>
              <a:t>and Schär 2007, </a:t>
            </a:r>
            <a:r>
              <a:rPr lang="en-GB" sz="2000" b="1" dirty="0" smtClean="0"/>
              <a:t>BAMS)</a:t>
            </a:r>
            <a:endParaRPr lang="en-GB" sz="2000" dirty="0" smtClean="0"/>
          </a:p>
          <a:p>
            <a:pPr lvl="1"/>
            <a:r>
              <a:rPr lang="en-GB" sz="2000" dirty="0" smtClean="0"/>
              <a:t>Need ensembles at convective scale</a:t>
            </a:r>
          </a:p>
        </p:txBody>
      </p:sp>
      <p:pic>
        <p:nvPicPr>
          <p:cNvPr id="21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636912"/>
            <a:ext cx="2880320" cy="1762862"/>
          </a:xfrm>
          <a:ln w="25400">
            <a:solidFill>
              <a:schemeClr val="tx1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2123728" y="4977172"/>
            <a:ext cx="2160240" cy="324036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Individual forecasts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283968" y="4973135"/>
            <a:ext cx="2160240" cy="328073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Ensemble mean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444208" y="4973136"/>
            <a:ext cx="2160000" cy="328072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Physical meaning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828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47"/>
    </mc:Choice>
    <mc:Fallback xmlns="">
      <p:transition spd="slow" advTm="15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0000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3" repeatCount="indefinite" fill="hold" display="0">
                  <p:stCondLst>
                    <p:cond delay="indefinite"/>
                  </p:stCondLst>
                </p:cTn>
                <p:tgtEl>
                  <p:spTgt spid="25"/>
                </p:tgtEl>
              </p:cMediaNode>
            </p:video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44624"/>
            <a:ext cx="8928992" cy="936104"/>
          </a:xfrm>
          <a:solidFill>
            <a:srgbClr val="ABD1F3"/>
          </a:solidFill>
        </p:spPr>
        <p:txBody>
          <a:bodyPr>
            <a:normAutofit/>
          </a:bodyPr>
          <a:lstStyle/>
          <a:p>
            <a:r>
              <a:rPr lang="en-GB" dirty="0" smtClean="0"/>
              <a:t>Method 1: spatial analysis</a:t>
            </a:r>
            <a:endParaRPr lang="en-GB" dirty="0"/>
          </a:p>
        </p:txBody>
      </p:sp>
      <p:sp>
        <p:nvSpPr>
          <p:cNvPr id="41" name="Content Placeholder 9"/>
          <p:cNvSpPr>
            <a:spLocks noGrp="1"/>
          </p:cNvSpPr>
          <p:nvPr>
            <p:ph sz="half" idx="1"/>
          </p:nvPr>
        </p:nvSpPr>
        <p:spPr>
          <a:xfrm>
            <a:off x="827584" y="1556791"/>
            <a:ext cx="7560840" cy="1656185"/>
          </a:xfrm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600" b="1" dirty="0"/>
              <a:t>O</a:t>
            </a:r>
            <a:r>
              <a:rPr lang="en-GB" sz="2600" b="1" dirty="0" smtClean="0"/>
              <a:t>ver what spatial scales are the forecasts acceptably similar?</a:t>
            </a:r>
            <a:endParaRPr lang="en-GB" sz="2600" b="1" dirty="0"/>
          </a:p>
          <a:p>
            <a:pPr marL="457200" lvl="1" indent="0">
              <a:spcBef>
                <a:spcPts val="0"/>
              </a:spcBef>
              <a:buNone/>
            </a:pPr>
            <a:r>
              <a:rPr lang="en-GB" sz="2600" dirty="0" smtClean="0"/>
              <a:t>  </a:t>
            </a:r>
          </a:p>
          <a:p>
            <a:pPr marL="457200" lvl="1" indent="0">
              <a:spcBef>
                <a:spcPts val="0"/>
              </a:spcBef>
              <a:buNone/>
            </a:pPr>
            <a:endParaRPr lang="en-GB" sz="2600" dirty="0" smtClean="0"/>
          </a:p>
          <a:p>
            <a:pPr marL="0" indent="0">
              <a:buNone/>
            </a:pPr>
            <a:endParaRPr lang="en-GB" sz="2000" dirty="0" smtClean="0"/>
          </a:p>
          <a:p>
            <a:pPr marL="0" indent="0">
              <a:buNone/>
            </a:pPr>
            <a:endParaRPr lang="en-GB" sz="2000" dirty="0" smtClean="0"/>
          </a:p>
        </p:txBody>
      </p:sp>
      <p:grpSp>
        <p:nvGrpSpPr>
          <p:cNvPr id="3" name="Group 2"/>
          <p:cNvGrpSpPr/>
          <p:nvPr/>
        </p:nvGrpSpPr>
        <p:grpSpPr>
          <a:xfrm>
            <a:off x="827584" y="2780928"/>
            <a:ext cx="4275282" cy="2317424"/>
            <a:chOff x="395536" y="3068960"/>
            <a:chExt cx="4275282" cy="2317424"/>
          </a:xfrm>
        </p:grpSpPr>
        <p:grpSp>
          <p:nvGrpSpPr>
            <p:cNvPr id="5" name="Group 4"/>
            <p:cNvGrpSpPr/>
            <p:nvPr/>
          </p:nvGrpSpPr>
          <p:grpSpPr>
            <a:xfrm>
              <a:off x="395536" y="3140968"/>
              <a:ext cx="4275282" cy="2169707"/>
              <a:chOff x="260714" y="1295928"/>
              <a:chExt cx="4275282" cy="2169707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260714" y="1295928"/>
                <a:ext cx="4275282" cy="216970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grpSp>
            <p:nvGrpSpPr>
              <p:cNvPr id="43" name="Group 42"/>
              <p:cNvGrpSpPr/>
              <p:nvPr/>
            </p:nvGrpSpPr>
            <p:grpSpPr>
              <a:xfrm>
                <a:off x="611560" y="1728274"/>
                <a:ext cx="1296144" cy="1205382"/>
                <a:chOff x="1835696" y="4210340"/>
                <a:chExt cx="1603182" cy="1450907"/>
              </a:xfrm>
            </p:grpSpPr>
            <p:grpSp>
              <p:nvGrpSpPr>
                <p:cNvPr id="59" name="Group 58"/>
                <p:cNvGrpSpPr/>
                <p:nvPr/>
              </p:nvGrpSpPr>
              <p:grpSpPr>
                <a:xfrm>
                  <a:off x="1835696" y="4211480"/>
                  <a:ext cx="1603182" cy="1449767"/>
                  <a:chOff x="1043608" y="4278685"/>
                  <a:chExt cx="2404773" cy="2174651"/>
                </a:xfrm>
                <a:solidFill>
                  <a:schemeClr val="bg1"/>
                </a:solidFill>
              </p:grpSpPr>
              <p:sp>
                <p:nvSpPr>
                  <p:cNvPr id="61" name="Rectangle 60"/>
                  <p:cNvSpPr/>
                  <p:nvPr/>
                </p:nvSpPr>
                <p:spPr>
                  <a:xfrm>
                    <a:off x="2656293" y="5733256"/>
                    <a:ext cx="792088" cy="720080"/>
                  </a:xfrm>
                  <a:prstGeom prst="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62" name="Rectangle 61"/>
                  <p:cNvSpPr/>
                  <p:nvPr/>
                </p:nvSpPr>
                <p:spPr>
                  <a:xfrm>
                    <a:off x="2627784" y="5013176"/>
                    <a:ext cx="792088" cy="720080"/>
                  </a:xfrm>
                  <a:prstGeom prst="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63" name="Rectangle 62"/>
                  <p:cNvSpPr/>
                  <p:nvPr/>
                </p:nvSpPr>
                <p:spPr>
                  <a:xfrm>
                    <a:off x="1835696" y="5733256"/>
                    <a:ext cx="792088" cy="720080"/>
                  </a:xfrm>
                  <a:prstGeom prst="rect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64" name="Rectangle 63"/>
                  <p:cNvSpPr/>
                  <p:nvPr/>
                </p:nvSpPr>
                <p:spPr>
                  <a:xfrm>
                    <a:off x="1043608" y="5733256"/>
                    <a:ext cx="792088" cy="720080"/>
                  </a:xfrm>
                  <a:prstGeom prst="rect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65" name="Rectangle 64"/>
                  <p:cNvSpPr/>
                  <p:nvPr/>
                </p:nvSpPr>
                <p:spPr>
                  <a:xfrm>
                    <a:off x="1043608" y="5013176"/>
                    <a:ext cx="792088" cy="720080"/>
                  </a:xfrm>
                  <a:prstGeom prst="rect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66" name="Rectangle 65"/>
                  <p:cNvSpPr/>
                  <p:nvPr/>
                </p:nvSpPr>
                <p:spPr>
                  <a:xfrm>
                    <a:off x="2627783" y="4278685"/>
                    <a:ext cx="792089" cy="720080"/>
                  </a:xfrm>
                  <a:prstGeom prst="rect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67" name="Rectangle 66"/>
                  <p:cNvSpPr/>
                  <p:nvPr/>
                </p:nvSpPr>
                <p:spPr>
                  <a:xfrm>
                    <a:off x="1835696" y="4293096"/>
                    <a:ext cx="792088" cy="720080"/>
                  </a:xfrm>
                  <a:prstGeom prst="rect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68" name="Rectangle 67"/>
                  <p:cNvSpPr/>
                  <p:nvPr/>
                </p:nvSpPr>
                <p:spPr>
                  <a:xfrm>
                    <a:off x="1043608" y="4293096"/>
                    <a:ext cx="792088" cy="720080"/>
                  </a:xfrm>
                  <a:prstGeom prst="rect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69" name="Rectangle 68"/>
                  <p:cNvSpPr/>
                  <p:nvPr/>
                </p:nvSpPr>
                <p:spPr>
                  <a:xfrm>
                    <a:off x="1835696" y="5013176"/>
                    <a:ext cx="792088" cy="720080"/>
                  </a:xfrm>
                  <a:prstGeom prst="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 w="7620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</p:grpSp>
            <p:sp>
              <p:nvSpPr>
                <p:cNvPr id="60" name="Rectangle 59"/>
                <p:cNvSpPr/>
                <p:nvPr/>
              </p:nvSpPr>
              <p:spPr>
                <a:xfrm>
                  <a:off x="1854702" y="4210340"/>
                  <a:ext cx="1584176" cy="1440161"/>
                </a:xfrm>
                <a:prstGeom prst="rect">
                  <a:avLst/>
                </a:prstGeom>
                <a:noFill/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44" name="Group 43"/>
              <p:cNvGrpSpPr/>
              <p:nvPr/>
            </p:nvGrpSpPr>
            <p:grpSpPr>
              <a:xfrm>
                <a:off x="2699791" y="1729220"/>
                <a:ext cx="1351313" cy="1204435"/>
                <a:chOff x="4932040" y="4149080"/>
                <a:chExt cx="1656184" cy="1440160"/>
              </a:xfrm>
            </p:grpSpPr>
            <p:grpSp>
              <p:nvGrpSpPr>
                <p:cNvPr id="48" name="Group 47"/>
                <p:cNvGrpSpPr/>
                <p:nvPr/>
              </p:nvGrpSpPr>
              <p:grpSpPr>
                <a:xfrm>
                  <a:off x="4932040" y="4149080"/>
                  <a:ext cx="1656184" cy="1440160"/>
                  <a:chOff x="1043608" y="4293096"/>
                  <a:chExt cx="2376264" cy="2160240"/>
                </a:xfrm>
                <a:solidFill>
                  <a:schemeClr val="bg1"/>
                </a:solidFill>
              </p:grpSpPr>
              <p:sp>
                <p:nvSpPr>
                  <p:cNvPr id="50" name="Rectangle 49"/>
                  <p:cNvSpPr/>
                  <p:nvPr/>
                </p:nvSpPr>
                <p:spPr>
                  <a:xfrm>
                    <a:off x="2627784" y="5733256"/>
                    <a:ext cx="792088" cy="720080"/>
                  </a:xfrm>
                  <a:prstGeom prst="rect">
                    <a:avLst/>
                  </a:prstGeom>
                  <a:grpFill/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51" name="Rectangle 50"/>
                  <p:cNvSpPr/>
                  <p:nvPr/>
                </p:nvSpPr>
                <p:spPr>
                  <a:xfrm>
                    <a:off x="2627784" y="5013176"/>
                    <a:ext cx="792088" cy="720080"/>
                  </a:xfrm>
                  <a:prstGeom prst="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52" name="Rectangle 51"/>
                  <p:cNvSpPr/>
                  <p:nvPr/>
                </p:nvSpPr>
                <p:spPr>
                  <a:xfrm>
                    <a:off x="1835696" y="5733256"/>
                    <a:ext cx="792088" cy="720080"/>
                  </a:xfrm>
                  <a:prstGeom prst="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53" name="Rectangle 52"/>
                  <p:cNvSpPr/>
                  <p:nvPr/>
                </p:nvSpPr>
                <p:spPr>
                  <a:xfrm>
                    <a:off x="1043608" y="5733256"/>
                    <a:ext cx="792088" cy="720080"/>
                  </a:xfrm>
                  <a:prstGeom prst="rect">
                    <a:avLst/>
                  </a:prstGeom>
                  <a:grpFill/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54" name="Rectangle 53"/>
                  <p:cNvSpPr/>
                  <p:nvPr/>
                </p:nvSpPr>
                <p:spPr>
                  <a:xfrm>
                    <a:off x="1043608" y="5013176"/>
                    <a:ext cx="792088" cy="720080"/>
                  </a:xfrm>
                  <a:prstGeom prst="rect">
                    <a:avLst/>
                  </a:prstGeom>
                  <a:grpFill/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55" name="Rectangle 54"/>
                  <p:cNvSpPr/>
                  <p:nvPr/>
                </p:nvSpPr>
                <p:spPr>
                  <a:xfrm>
                    <a:off x="2627784" y="4293096"/>
                    <a:ext cx="792088" cy="720080"/>
                  </a:xfrm>
                  <a:prstGeom prst="rect">
                    <a:avLst/>
                  </a:prstGeom>
                  <a:grpFill/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56" name="Rectangle 55"/>
                  <p:cNvSpPr/>
                  <p:nvPr/>
                </p:nvSpPr>
                <p:spPr>
                  <a:xfrm>
                    <a:off x="1835696" y="4293096"/>
                    <a:ext cx="792088" cy="720080"/>
                  </a:xfrm>
                  <a:prstGeom prst="rect">
                    <a:avLst/>
                  </a:prstGeom>
                  <a:grpFill/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57" name="Rectangle 56"/>
                  <p:cNvSpPr/>
                  <p:nvPr/>
                </p:nvSpPr>
                <p:spPr>
                  <a:xfrm>
                    <a:off x="1043608" y="4293096"/>
                    <a:ext cx="792088" cy="720080"/>
                  </a:xfrm>
                  <a:prstGeom prst="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58" name="Rectangle 57"/>
                  <p:cNvSpPr/>
                  <p:nvPr/>
                </p:nvSpPr>
                <p:spPr>
                  <a:xfrm>
                    <a:off x="1835696" y="5013176"/>
                    <a:ext cx="792088" cy="720080"/>
                  </a:xfrm>
                  <a:prstGeom prst="rect">
                    <a:avLst/>
                  </a:prstGeom>
                  <a:solidFill>
                    <a:schemeClr val="bg1"/>
                  </a:solidFill>
                  <a:ln w="7620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</p:grpSp>
            <p:sp>
              <p:nvSpPr>
                <p:cNvPr id="49" name="Rectangle 48"/>
                <p:cNvSpPr/>
                <p:nvPr/>
              </p:nvSpPr>
              <p:spPr>
                <a:xfrm>
                  <a:off x="4932040" y="4149080"/>
                  <a:ext cx="1656184" cy="1440160"/>
                </a:xfrm>
                <a:prstGeom prst="rect">
                  <a:avLst/>
                </a:prstGeom>
                <a:noFill/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47" name="TextBox 46"/>
              <p:cNvSpPr txBox="1"/>
              <p:nvPr/>
            </p:nvSpPr>
            <p:spPr>
              <a:xfrm>
                <a:off x="1979712" y="1691516"/>
                <a:ext cx="594453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b="1" dirty="0" smtClean="0"/>
                  <a:t>?</a:t>
                </a:r>
              </a:p>
              <a:p>
                <a:pPr algn="ctr"/>
                <a:r>
                  <a:rPr lang="en-GB" sz="2800" b="1" dirty="0"/>
                  <a:t>=</a:t>
                </a:r>
              </a:p>
            </p:txBody>
          </p:sp>
          <p:cxnSp>
            <p:nvCxnSpPr>
              <p:cNvPr id="4" name="Straight Arrow Connector 3"/>
              <p:cNvCxnSpPr/>
              <p:nvPr/>
            </p:nvCxnSpPr>
            <p:spPr>
              <a:xfrm>
                <a:off x="3563888" y="1565503"/>
                <a:ext cx="520896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Arrow Connector 69"/>
              <p:cNvCxnSpPr/>
              <p:nvPr/>
            </p:nvCxnSpPr>
            <p:spPr>
              <a:xfrm flipH="1">
                <a:off x="2636978" y="1565503"/>
                <a:ext cx="513251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6" name="TextBox 45"/>
            <p:cNvSpPr txBox="1"/>
            <p:nvPr/>
          </p:nvSpPr>
          <p:spPr>
            <a:xfrm>
              <a:off x="3347864" y="3068960"/>
              <a:ext cx="3600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 smtClean="0"/>
                <a:t>L</a:t>
              </a:r>
              <a:endParaRPr lang="en-GB" sz="3200" b="1" dirty="0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1173308" y="4793371"/>
              <a:ext cx="4152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 smtClean="0"/>
                <a:t>A</a:t>
              </a:r>
              <a:endParaRPr lang="en-GB" sz="3200" b="1" dirty="0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3283502" y="4801609"/>
              <a:ext cx="4152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 smtClean="0"/>
                <a:t>B</a:t>
              </a:r>
              <a:endParaRPr lang="en-GB" sz="3200" b="1" dirty="0"/>
            </a:p>
          </p:txBody>
        </p:sp>
      </p:grpSp>
      <p:sp>
        <p:nvSpPr>
          <p:cNvPr id="7" name="Rectangle 6"/>
          <p:cNvSpPr/>
          <p:nvPr/>
        </p:nvSpPr>
        <p:spPr>
          <a:xfrm>
            <a:off x="5148064" y="3068960"/>
            <a:ext cx="4572000" cy="1643527"/>
          </a:xfrm>
          <a:prstGeom prst="rect">
            <a:avLst/>
          </a:prstGeom>
        </p:spPr>
        <p:txBody>
          <a:bodyPr>
            <a:spAutoFit/>
          </a:bodyPr>
          <a:lstStyle/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GB" sz="2400" dirty="0" smtClean="0">
                <a:solidFill>
                  <a:prstClr val="black"/>
                </a:solidFill>
              </a:rPr>
              <a:t>Varies point by point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GB" sz="2400" dirty="0" smtClean="0">
                <a:solidFill>
                  <a:prstClr val="black"/>
                </a:solidFill>
              </a:rPr>
              <a:t>Measure of spatial agreement</a:t>
            </a:r>
          </a:p>
          <a:p>
            <a:endParaRPr lang="en-GB" sz="2400" b="1" dirty="0"/>
          </a:p>
        </p:txBody>
      </p:sp>
      <p:sp>
        <p:nvSpPr>
          <p:cNvPr id="38" name="Rectangle 37"/>
          <p:cNvSpPr/>
          <p:nvPr/>
        </p:nvSpPr>
        <p:spPr>
          <a:xfrm>
            <a:off x="827584" y="5559623"/>
            <a:ext cx="77768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GB" sz="2400" dirty="0" smtClean="0"/>
              <a:t>Apply to different variables and different vertical levels.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307861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49"/>
    </mc:Choice>
    <mc:Fallback xmlns="">
      <p:transition spd="slow" advTm="1349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523219" y="1113250"/>
            <a:ext cx="8393538" cy="548410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18" y="44624"/>
            <a:ext cx="8784977" cy="936104"/>
          </a:xfrm>
          <a:solidFill>
            <a:srgbClr val="ABD1F3"/>
          </a:solidFill>
        </p:spPr>
        <p:txBody>
          <a:bodyPr>
            <a:normAutofit/>
          </a:bodyPr>
          <a:lstStyle/>
          <a:p>
            <a:r>
              <a:rPr lang="en-GB" dirty="0" smtClean="0"/>
              <a:t>Spatial comparisons</a:t>
            </a:r>
            <a:endParaRPr lang="en-GB" dirty="0"/>
          </a:p>
        </p:txBody>
      </p:sp>
      <p:pic>
        <p:nvPicPr>
          <p:cNvPr id="2052" name="Picture 4" descr="M:\20130803\20130803.03\radar\radar_rain_rates_time11_2p2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092"/>
          <a:stretch/>
        </p:blipFill>
        <p:spPr bwMode="auto">
          <a:xfrm>
            <a:off x="721153" y="3573016"/>
            <a:ext cx="2554703" cy="22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8" descr="M:\20130717\20130717.03\FSS\surf\FSS_member_mean_half_width_in_points_actualtime17rainrt_nothresh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3" t="85147" r="-6510" b="4700"/>
          <a:stretch/>
        </p:blipFill>
        <p:spPr bwMode="auto">
          <a:xfrm>
            <a:off x="4966913" y="5949280"/>
            <a:ext cx="2593598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4" descr="M:\20130803\20130803.03\radar\radar_rain_rates_time11_2p2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3" t="84799" r="9116" b="4213"/>
          <a:stretch/>
        </p:blipFill>
        <p:spPr bwMode="auto">
          <a:xfrm>
            <a:off x="659553" y="5871451"/>
            <a:ext cx="2568517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Text Placeholder 2"/>
          <p:cNvSpPr txBox="1">
            <a:spLocks/>
          </p:cNvSpPr>
          <p:nvPr/>
        </p:nvSpPr>
        <p:spPr>
          <a:xfrm>
            <a:off x="4932040" y="6165304"/>
            <a:ext cx="3672408" cy="3240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600" b="1" dirty="0"/>
              <a:t> </a:t>
            </a:r>
            <a:r>
              <a:rPr lang="en-GB" sz="1600" b="1" dirty="0" smtClean="0"/>
              <a:t>  20     55      90      125   [ km]</a:t>
            </a:r>
            <a:endParaRPr lang="en-GB" sz="1600" b="1" dirty="0"/>
          </a:p>
        </p:txBody>
      </p:sp>
      <p:sp>
        <p:nvSpPr>
          <p:cNvPr id="52" name="Text Placeholder 2"/>
          <p:cNvSpPr txBox="1">
            <a:spLocks/>
          </p:cNvSpPr>
          <p:nvPr/>
        </p:nvSpPr>
        <p:spPr>
          <a:xfrm>
            <a:off x="611560" y="6141031"/>
            <a:ext cx="3816424" cy="3482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600" b="1" dirty="0" smtClean="0"/>
              <a:t>0.1   0.5   1.0   2.0   4.0   8.0  16.0 [mm/</a:t>
            </a:r>
            <a:r>
              <a:rPr lang="en-GB" sz="1600" b="1" dirty="0" err="1" smtClean="0"/>
              <a:t>hr</a:t>
            </a:r>
            <a:r>
              <a:rPr lang="en-GB" sz="1600" b="1" dirty="0" smtClean="0"/>
              <a:t>]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" b="13848"/>
          <a:stretch/>
        </p:blipFill>
        <p:spPr>
          <a:xfrm>
            <a:off x="746531" y="1412776"/>
            <a:ext cx="2579796" cy="21702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9" b="14052"/>
          <a:stretch/>
        </p:blipFill>
        <p:spPr>
          <a:xfrm>
            <a:off x="3426507" y="1412776"/>
            <a:ext cx="2586963" cy="21657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5" b="14903"/>
          <a:stretch/>
        </p:blipFill>
        <p:spPr>
          <a:xfrm>
            <a:off x="6156176" y="1401052"/>
            <a:ext cx="2520280" cy="21099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1" t="2" r="15549" b="24177"/>
          <a:stretch/>
        </p:blipFill>
        <p:spPr>
          <a:xfrm>
            <a:off x="3378180" y="3540525"/>
            <a:ext cx="2672094" cy="22778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18" t="2" r="15547" b="24177"/>
          <a:stretch/>
        </p:blipFill>
        <p:spPr>
          <a:xfrm>
            <a:off x="6156176" y="3540524"/>
            <a:ext cx="2634937" cy="226473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99592" y="1412776"/>
            <a:ext cx="7704856" cy="2163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" name="Group 5"/>
          <p:cNvGrpSpPr/>
          <p:nvPr/>
        </p:nvGrpSpPr>
        <p:grpSpPr>
          <a:xfrm>
            <a:off x="971600" y="980728"/>
            <a:ext cx="7776865" cy="431899"/>
            <a:chOff x="971600" y="980728"/>
            <a:chExt cx="7776865" cy="431899"/>
          </a:xfrm>
        </p:grpSpPr>
        <p:sp>
          <p:nvSpPr>
            <p:cNvPr id="45" name="Text Placeholder 2"/>
            <p:cNvSpPr txBox="1">
              <a:spLocks/>
            </p:cNvSpPr>
            <p:nvPr/>
          </p:nvSpPr>
          <p:spPr>
            <a:xfrm>
              <a:off x="3707904" y="980728"/>
              <a:ext cx="2160240" cy="415022"/>
            </a:xfrm>
            <a:prstGeom prst="rect">
              <a:avLst/>
            </a:prstGeom>
            <a:solidFill>
              <a:srgbClr val="FFCC66"/>
            </a:solidFill>
            <a:ln w="28575">
              <a:solidFill>
                <a:schemeClr val="tx1"/>
              </a:solidFill>
            </a:ln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GB" sz="2000" b="1" dirty="0" smtClean="0"/>
                <a:t>Ensemble scales</a:t>
              </a:r>
              <a:endParaRPr lang="en-GB" sz="2000" b="1" dirty="0"/>
            </a:p>
          </p:txBody>
        </p:sp>
        <p:sp>
          <p:nvSpPr>
            <p:cNvPr id="44" name="Text Placeholder 2"/>
            <p:cNvSpPr txBox="1">
              <a:spLocks/>
            </p:cNvSpPr>
            <p:nvPr/>
          </p:nvSpPr>
          <p:spPr>
            <a:xfrm>
              <a:off x="971600" y="980728"/>
              <a:ext cx="2160240" cy="431751"/>
            </a:xfrm>
            <a:prstGeom prst="rect">
              <a:avLst/>
            </a:prstGeom>
            <a:solidFill>
              <a:srgbClr val="99CCFF"/>
            </a:solidFill>
            <a:ln w="28575">
              <a:solidFill>
                <a:schemeClr val="tx1"/>
              </a:solidFill>
            </a:ln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GB" sz="2000" b="1" dirty="0" smtClean="0"/>
                <a:t>Radar rain rates</a:t>
              </a:r>
              <a:endParaRPr lang="en-GB" sz="2000" b="1" dirty="0"/>
            </a:p>
          </p:txBody>
        </p:sp>
        <p:sp>
          <p:nvSpPr>
            <p:cNvPr id="16" name="Text Placeholder 2"/>
            <p:cNvSpPr txBox="1">
              <a:spLocks/>
            </p:cNvSpPr>
            <p:nvPr/>
          </p:nvSpPr>
          <p:spPr>
            <a:xfrm>
              <a:off x="6228184" y="980728"/>
              <a:ext cx="2520281" cy="431899"/>
            </a:xfrm>
            <a:prstGeom prst="rect">
              <a:avLst/>
            </a:prstGeom>
            <a:solidFill>
              <a:srgbClr val="FFCC66"/>
            </a:solidFill>
            <a:ln w="28575">
              <a:solidFill>
                <a:schemeClr val="tx1"/>
              </a:solidFill>
            </a:ln>
          </p:spPr>
          <p:txBody>
            <a:bodyPr vert="horz" lIns="91440" tIns="45720" rIns="91440" bIns="45720" rtlCol="0">
              <a:normAutofit fontScale="92500"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GB" sz="2000" b="1" dirty="0" smtClean="0"/>
                <a:t>Ensemble-radar scales</a:t>
              </a:r>
              <a:endParaRPr lang="en-GB" sz="2000" b="1" dirty="0"/>
            </a:p>
          </p:txBody>
        </p:sp>
      </p:grpSp>
      <p:sp>
        <p:nvSpPr>
          <p:cNvPr id="19" name="Rectangle 18"/>
          <p:cNvSpPr/>
          <p:nvPr/>
        </p:nvSpPr>
        <p:spPr>
          <a:xfrm>
            <a:off x="899592" y="3573016"/>
            <a:ext cx="7857256" cy="2273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 rot="16200000">
            <a:off x="-432483" y="2312950"/>
            <a:ext cx="1908064" cy="324036"/>
          </a:xfrm>
          <a:prstGeom prst="rect">
            <a:avLst/>
          </a:prstGeom>
          <a:solidFill>
            <a:srgbClr val="CCE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2</a:t>
            </a:r>
            <a:r>
              <a:rPr lang="en-GB" baseline="30000" dirty="0" smtClean="0">
                <a:solidFill>
                  <a:schemeClr val="tx1"/>
                </a:solidFill>
              </a:rPr>
              <a:t>nd</a:t>
            </a:r>
            <a:r>
              <a:rPr lang="en-GB" dirty="0" smtClean="0">
                <a:solidFill>
                  <a:schemeClr val="tx1"/>
                </a:solidFill>
              </a:rPr>
              <a:t> August </a:t>
            </a:r>
            <a:r>
              <a:rPr lang="en-GB" dirty="0" smtClean="0">
                <a:solidFill>
                  <a:schemeClr val="tx1"/>
                </a:solidFill>
              </a:rPr>
              <a:t>16Z 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 rot="16200000">
            <a:off x="-468485" y="4545198"/>
            <a:ext cx="1908064" cy="324036"/>
          </a:xfrm>
          <a:prstGeom prst="rect">
            <a:avLst/>
          </a:prstGeom>
          <a:solidFill>
            <a:srgbClr val="CCE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3</a:t>
            </a:r>
            <a:r>
              <a:rPr lang="en-GB" baseline="30000" dirty="0" smtClean="0">
                <a:solidFill>
                  <a:schemeClr val="tx1"/>
                </a:solidFill>
              </a:rPr>
              <a:t>nd</a:t>
            </a:r>
            <a:r>
              <a:rPr lang="en-GB" dirty="0" smtClean="0">
                <a:solidFill>
                  <a:schemeClr val="tx1"/>
                </a:solidFill>
              </a:rPr>
              <a:t> August 14Z </a:t>
            </a:r>
            <a:endParaRPr lang="en-GB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58324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83"/>
    </mc:Choice>
    <mc:Fallback xmlns="">
      <p:transition spd="slow" advTm="11083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Rectangle 88"/>
          <p:cNvSpPr/>
          <p:nvPr/>
        </p:nvSpPr>
        <p:spPr>
          <a:xfrm>
            <a:off x="323528" y="1454214"/>
            <a:ext cx="8568952" cy="18107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/>
          <p:cNvSpPr/>
          <p:nvPr/>
        </p:nvSpPr>
        <p:spPr>
          <a:xfrm>
            <a:off x="4524009" y="1445161"/>
            <a:ext cx="4380968" cy="96667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4608004" y="1340768"/>
                <a:ext cx="4356484" cy="12430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𝒄𝒐𝒓𝒓</m:t>
                      </m:r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20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&lt;</m:t>
                          </m:r>
                          <m:r>
                            <a:rPr lang="en-GB" sz="2000" b="1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GB" sz="2000" b="1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𝒙</m:t>
                          </m:r>
                          <m:r>
                            <a:rPr lang="en-GB" sz="2000" b="1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−&lt;</m:t>
                          </m:r>
                          <m:r>
                            <a:rPr lang="en-GB" sz="2000" b="1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𝒙</m:t>
                          </m:r>
                          <m:r>
                            <a:rPr lang="en-GB" sz="2000" b="1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&gt;)(</m:t>
                          </m:r>
                          <m:r>
                            <a:rPr lang="en-GB" sz="2000" b="1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𝒚</m:t>
                          </m:r>
                          <m:r>
                            <a:rPr lang="en-GB" sz="2000" b="1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−&lt;</m:t>
                          </m:r>
                          <m:r>
                            <a:rPr lang="en-GB" sz="2000" b="1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𝒚</m:t>
                          </m:r>
                          <m:r>
                            <a:rPr lang="en-GB" sz="2000" b="1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&gt;)&gt;</m:t>
                          </m:r>
                          <m:r>
                            <m:rPr>
                              <m:nor/>
                            </m:rPr>
                            <a:rPr lang="en-GB" sz="2000" b="1" dirty="0">
                              <a:solidFill>
                                <a:schemeClr val="tx1"/>
                              </a:solidFill>
                            </a:rPr>
                            <m:t> </m:t>
                          </m:r>
                        </m:num>
                        <m:den>
                          <m:sSub>
                            <m:sSubPr>
                              <m:ctrlPr>
                                <a:rPr lang="en-GB" sz="20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sz="2000" b="1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𝝈</m:t>
                              </m:r>
                            </m:e>
                            <m:sub>
                              <m:r>
                                <a:rPr lang="en-GB" sz="20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sz="20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sz="2000" b="1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𝝈</m:t>
                              </m:r>
                            </m:e>
                            <m:sub>
                              <m:r>
                                <a:rPr lang="en-GB" sz="20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𝒚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GB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8004" y="1340768"/>
                <a:ext cx="4356484" cy="124304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44624"/>
            <a:ext cx="8928992" cy="936104"/>
          </a:xfrm>
          <a:solidFill>
            <a:srgbClr val="ABD1F3"/>
          </a:solidFill>
        </p:spPr>
        <p:txBody>
          <a:bodyPr>
            <a:normAutofit/>
          </a:bodyPr>
          <a:lstStyle/>
          <a:p>
            <a:r>
              <a:rPr lang="en-GB" dirty="0" smtClean="0"/>
              <a:t>Method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9"/>
              <p:cNvSpPr>
                <a:spLocks noGrp="1"/>
              </p:cNvSpPr>
              <p:nvPr>
                <p:ph sz="half" idx="1"/>
              </p:nvPr>
            </p:nvSpPr>
            <p:spPr>
              <a:xfrm>
                <a:off x="35496" y="980728"/>
                <a:ext cx="9793088" cy="2808312"/>
              </a:xfrm>
              <a:ln>
                <a:noFill/>
              </a:ln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10000"/>
                  </a:lnSpc>
                  <a:spcBef>
                    <a:spcPts val="0"/>
                  </a:spcBef>
                  <a:buNone/>
                </a:pPr>
                <a:r>
                  <a:rPr lang="en-GB" sz="2600" b="1" dirty="0" smtClean="0"/>
                  <a:t>  Correlations       			</a:t>
                </a:r>
                <a14:m>
                  <m:oMath xmlns:m="http://schemas.openxmlformats.org/officeDocument/2006/math">
                    <m:r>
                      <a:rPr lang="en-GB" sz="2600" i="1">
                        <a:latin typeface="Cambria Math"/>
                      </a:rPr>
                      <m:t> </m:t>
                    </m:r>
                    <m:r>
                      <a:rPr lang="en-GB" sz="2600" b="0" i="1" smtClean="0">
                        <a:latin typeface="Cambria Math"/>
                      </a:rPr>
                      <m:t>  </m:t>
                    </m:r>
                  </m:oMath>
                </a14:m>
                <a:endParaRPr lang="en-GB" sz="2600" b="0" i="1" dirty="0" smtClean="0">
                  <a:latin typeface="Cambria Math"/>
                </a:endParaRPr>
              </a:p>
              <a:p>
                <a:pPr lvl="1">
                  <a:lnSpc>
                    <a:spcPct val="110000"/>
                  </a:lnSpc>
                  <a:spcBef>
                    <a:spcPts val="0"/>
                  </a:spcBef>
                </a:pPr>
                <a:r>
                  <a:rPr lang="en-GB" sz="2200" dirty="0" smtClean="0"/>
                  <a:t>Neighbourhood approach</a:t>
                </a:r>
                <a:endParaRPr lang="en-GB" sz="2600" dirty="0"/>
              </a:p>
              <a:p>
                <a:pPr marL="0" indent="0">
                  <a:buNone/>
                </a:pPr>
                <a:r>
                  <a:rPr lang="en-GB" sz="2600" dirty="0">
                    <a:solidFill>
                      <a:srgbClr val="FF0000"/>
                    </a:solidFill>
                  </a:rPr>
                  <a:t>		 </a:t>
                </a:r>
                <a:r>
                  <a:rPr lang="en-GB" sz="2600" dirty="0" smtClean="0">
                    <a:solidFill>
                      <a:srgbClr val="FF0000"/>
                    </a:solidFill>
                  </a:rPr>
                  <a:t>    </a:t>
                </a:r>
                <a:r>
                  <a:rPr lang="en-GB" sz="2600" b="1" dirty="0" smtClean="0">
                    <a:solidFill>
                      <a:srgbClr val="FF0000"/>
                    </a:solidFill>
                  </a:rPr>
                  <a:t>12 Members</a:t>
                </a:r>
              </a:p>
              <a:p>
                <a:pPr marL="0" indent="0">
                  <a:buNone/>
                </a:pPr>
                <a:r>
                  <a:rPr lang="en-GB" sz="2600" dirty="0"/>
                  <a:t>		</a:t>
                </a:r>
                <a:r>
                  <a:rPr lang="en-GB" sz="2600" dirty="0" smtClean="0"/>
                  <a:t>     </a:t>
                </a:r>
                <a:r>
                  <a:rPr lang="en-GB" sz="2600" b="1" dirty="0" smtClean="0"/>
                  <a:t>108 Members</a:t>
                </a:r>
                <a:endParaRPr lang="en-GB" sz="2600" dirty="0"/>
              </a:p>
              <a:p>
                <a:pPr marL="0" indent="0">
                  <a:buNone/>
                </a:pPr>
                <a:endParaRPr lang="en-GB" sz="2600" dirty="0">
                  <a:solidFill>
                    <a:srgbClr val="00B0F0"/>
                  </a:solidFill>
                </a:endParaRPr>
              </a:p>
              <a:p>
                <a:pPr marL="0" indent="0">
                  <a:buNone/>
                </a:pPr>
                <a:endParaRPr lang="en-GB" sz="2000" dirty="0" smtClean="0"/>
              </a:p>
            </p:txBody>
          </p:sp>
        </mc:Choice>
        <mc:Fallback xmlns="">
          <p:sp>
            <p:nvSpPr>
              <p:cNvPr id="10" name="Content Placeholder 9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35496" y="980728"/>
                <a:ext cx="9793088" cy="2808312"/>
              </a:xfrm>
              <a:blipFill rotWithShape="1">
                <a:blip r:embed="rId4"/>
                <a:stretch>
                  <a:fillRect t="-108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7" name="Group 76"/>
          <p:cNvGrpSpPr/>
          <p:nvPr/>
        </p:nvGrpSpPr>
        <p:grpSpPr>
          <a:xfrm>
            <a:off x="611560" y="1928498"/>
            <a:ext cx="1296144" cy="1212470"/>
            <a:chOff x="1835696" y="4211480"/>
            <a:chExt cx="1603182" cy="1449768"/>
          </a:xfrm>
        </p:grpSpPr>
        <p:grpSp>
          <p:nvGrpSpPr>
            <p:cNvPr id="78" name="Group 77"/>
            <p:cNvGrpSpPr/>
            <p:nvPr/>
          </p:nvGrpSpPr>
          <p:grpSpPr>
            <a:xfrm>
              <a:off x="1835696" y="4211480"/>
              <a:ext cx="1603182" cy="1449767"/>
              <a:chOff x="1043608" y="4278685"/>
              <a:chExt cx="2404773" cy="2174651"/>
            </a:xfrm>
            <a:solidFill>
              <a:schemeClr val="bg1"/>
            </a:solidFill>
          </p:grpSpPr>
          <p:sp>
            <p:nvSpPr>
              <p:cNvPr id="80" name="Rectangle 79"/>
              <p:cNvSpPr/>
              <p:nvPr/>
            </p:nvSpPr>
            <p:spPr>
              <a:xfrm>
                <a:off x="2656293" y="5733256"/>
                <a:ext cx="792088" cy="72008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 smtClean="0">
                    <a:solidFill>
                      <a:schemeClr val="tx1"/>
                    </a:solidFill>
                  </a:rPr>
                  <a:t>12</a:t>
                </a:r>
                <a:endParaRPr lang="en-GB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2627784" y="5013176"/>
                <a:ext cx="792088" cy="72008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 smtClean="0">
                    <a:solidFill>
                      <a:schemeClr val="tx1"/>
                    </a:solidFill>
                  </a:rPr>
                  <a:t>12</a:t>
                </a:r>
                <a:endParaRPr lang="en-GB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2" name="Rectangle 81"/>
              <p:cNvSpPr/>
              <p:nvPr/>
            </p:nvSpPr>
            <p:spPr>
              <a:xfrm>
                <a:off x="1835696" y="5733256"/>
                <a:ext cx="792088" cy="72008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 smtClean="0">
                    <a:solidFill>
                      <a:schemeClr val="tx1"/>
                    </a:solidFill>
                  </a:rPr>
                  <a:t>12</a:t>
                </a:r>
                <a:endParaRPr lang="en-GB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3" name="Rectangle 82"/>
              <p:cNvSpPr/>
              <p:nvPr/>
            </p:nvSpPr>
            <p:spPr>
              <a:xfrm>
                <a:off x="1043608" y="5733256"/>
                <a:ext cx="792088" cy="72008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 smtClean="0">
                    <a:solidFill>
                      <a:schemeClr val="tx1"/>
                    </a:solidFill>
                  </a:rPr>
                  <a:t>12</a:t>
                </a:r>
                <a:endParaRPr lang="en-GB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4" name="Rectangle 83"/>
              <p:cNvSpPr/>
              <p:nvPr/>
            </p:nvSpPr>
            <p:spPr>
              <a:xfrm>
                <a:off x="1043608" y="5013176"/>
                <a:ext cx="792088" cy="72008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 smtClean="0">
                    <a:solidFill>
                      <a:schemeClr val="tx1"/>
                    </a:solidFill>
                  </a:rPr>
                  <a:t>12</a:t>
                </a:r>
                <a:endParaRPr lang="en-GB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5" name="Rectangle 84"/>
              <p:cNvSpPr/>
              <p:nvPr/>
            </p:nvSpPr>
            <p:spPr>
              <a:xfrm>
                <a:off x="2627783" y="4278685"/>
                <a:ext cx="792089" cy="72008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 smtClean="0">
                    <a:solidFill>
                      <a:schemeClr val="tx1"/>
                    </a:solidFill>
                  </a:rPr>
                  <a:t>12</a:t>
                </a:r>
                <a:endParaRPr lang="en-GB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1835696" y="4293096"/>
                <a:ext cx="792088" cy="72008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 smtClean="0">
                    <a:solidFill>
                      <a:schemeClr val="tx1"/>
                    </a:solidFill>
                  </a:rPr>
                  <a:t>12</a:t>
                </a:r>
                <a:endParaRPr lang="en-GB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7" name="Rectangle 86"/>
              <p:cNvSpPr/>
              <p:nvPr/>
            </p:nvSpPr>
            <p:spPr>
              <a:xfrm>
                <a:off x="1043608" y="4293096"/>
                <a:ext cx="792088" cy="72008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 smtClean="0">
                    <a:solidFill>
                      <a:schemeClr val="tx1"/>
                    </a:solidFill>
                  </a:rPr>
                  <a:t>12</a:t>
                </a:r>
                <a:endParaRPr lang="en-GB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8" name="Rectangle 87"/>
              <p:cNvSpPr/>
              <p:nvPr/>
            </p:nvSpPr>
            <p:spPr>
              <a:xfrm>
                <a:off x="1835696" y="5013176"/>
                <a:ext cx="792088" cy="720080"/>
              </a:xfrm>
              <a:prstGeom prst="rect">
                <a:avLst/>
              </a:prstGeom>
              <a:solidFill>
                <a:schemeClr val="bg1"/>
              </a:solidFill>
              <a:ln w="762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 smtClean="0">
                    <a:solidFill>
                      <a:schemeClr val="tx1"/>
                    </a:solidFill>
                  </a:rPr>
                  <a:t>12</a:t>
                </a:r>
                <a:endParaRPr lang="en-GB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79" name="Rectangle 78"/>
            <p:cNvSpPr/>
            <p:nvPr/>
          </p:nvSpPr>
          <p:spPr>
            <a:xfrm>
              <a:off x="1854702" y="4221088"/>
              <a:ext cx="1584176" cy="1440160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323528" y="3501008"/>
            <a:ext cx="5010538" cy="329320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400" b="1" dirty="0" smtClean="0"/>
              <a:t>3D variables (A,B)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000" dirty="0" smtClean="0"/>
              <a:t>Horizontal divergence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000" dirty="0" smtClean="0"/>
              <a:t>Horizontal wind speed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000" dirty="0" smtClean="0"/>
              <a:t>Cloud fraction in each layer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000" dirty="0" smtClean="0"/>
              <a:t>Specific humidity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000" dirty="0" smtClean="0"/>
              <a:t>Temperature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000" dirty="0" smtClean="0"/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000" dirty="0" smtClean="0"/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000" b="1" dirty="0" smtClean="0"/>
              <a:t>Surface Rain rates- Temporal correlations (</a:t>
            </a:r>
            <a:r>
              <a:rPr lang="en-GB" sz="2400" b="1" dirty="0" smtClean="0"/>
              <a:t>C</a:t>
            </a:r>
            <a:r>
              <a:rPr lang="en-GB" sz="2000" b="1" dirty="0" smtClean="0"/>
              <a:t>)</a:t>
            </a:r>
            <a:endParaRPr lang="en-GB" sz="2000" b="1" dirty="0"/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000" dirty="0" smtClean="0"/>
          </a:p>
        </p:txBody>
      </p:sp>
      <p:grpSp>
        <p:nvGrpSpPr>
          <p:cNvPr id="62" name="Group 61"/>
          <p:cNvGrpSpPr/>
          <p:nvPr/>
        </p:nvGrpSpPr>
        <p:grpSpPr>
          <a:xfrm>
            <a:off x="4716016" y="3501008"/>
            <a:ext cx="4248472" cy="2376264"/>
            <a:chOff x="4788024" y="3501008"/>
            <a:chExt cx="4248472" cy="2376264"/>
          </a:xfrm>
        </p:grpSpPr>
        <p:sp>
          <p:nvSpPr>
            <p:cNvPr id="4" name="Parallelogram 3"/>
            <p:cNvSpPr/>
            <p:nvPr/>
          </p:nvSpPr>
          <p:spPr>
            <a:xfrm>
              <a:off x="4788024" y="4941168"/>
              <a:ext cx="1224136" cy="864096"/>
            </a:xfrm>
            <a:prstGeom prst="parallelogram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00B050"/>
                </a:solidFill>
              </a:endParaRPr>
            </a:p>
          </p:txBody>
        </p:sp>
        <p:cxnSp>
          <p:nvCxnSpPr>
            <p:cNvPr id="7" name="Straight Arrow Connector 6"/>
            <p:cNvCxnSpPr/>
            <p:nvPr/>
          </p:nvCxnSpPr>
          <p:spPr>
            <a:xfrm flipV="1">
              <a:off x="5400092" y="3501008"/>
              <a:ext cx="0" cy="18002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Parallelogram 25"/>
            <p:cNvSpPr/>
            <p:nvPr/>
          </p:nvSpPr>
          <p:spPr>
            <a:xfrm>
              <a:off x="6300192" y="4941168"/>
              <a:ext cx="1224136" cy="864096"/>
            </a:xfrm>
            <a:prstGeom prst="parallelogram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00B050"/>
                </a:solidFill>
              </a:endParaRPr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 flipV="1">
              <a:off x="6912260" y="3501008"/>
              <a:ext cx="0" cy="18002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5400092" y="4653136"/>
              <a:ext cx="1512168" cy="576064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flipV="1">
              <a:off x="5400092" y="4401108"/>
              <a:ext cx="1512168" cy="25202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>
              <a:off x="5400092" y="4645407"/>
              <a:ext cx="1512168" cy="160129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 flipV="1">
              <a:off x="5394085" y="4005064"/>
              <a:ext cx="1512168" cy="64034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 flipV="1">
              <a:off x="5424907" y="3645024"/>
              <a:ext cx="1481346" cy="100038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>
              <a:off x="5394085" y="4077072"/>
              <a:ext cx="1518175" cy="530976"/>
            </a:xfrm>
            <a:prstGeom prst="straightConnector1">
              <a:avLst/>
            </a:prstGeom>
            <a:ln w="28575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 flipV="1">
              <a:off x="5370095" y="3825044"/>
              <a:ext cx="1512168" cy="252028"/>
            </a:xfrm>
            <a:prstGeom prst="straightConnector1">
              <a:avLst/>
            </a:prstGeom>
            <a:ln w="28575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>
              <a:off x="5370095" y="4069343"/>
              <a:ext cx="1512168" cy="160129"/>
            </a:xfrm>
            <a:prstGeom prst="straightConnector1">
              <a:avLst/>
            </a:prstGeom>
            <a:ln w="28575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>
              <a:endCxn id="26" idx="0"/>
            </p:cNvCxnSpPr>
            <p:nvPr/>
          </p:nvCxnSpPr>
          <p:spPr>
            <a:xfrm>
              <a:off x="5364088" y="4069344"/>
              <a:ext cx="1548172" cy="871824"/>
            </a:xfrm>
            <a:prstGeom prst="straightConnector1">
              <a:avLst/>
            </a:prstGeom>
            <a:ln w="28575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>
            <a:xfrm>
              <a:off x="5394910" y="4069344"/>
              <a:ext cx="1517350" cy="1231864"/>
            </a:xfrm>
            <a:prstGeom prst="straightConnector1">
              <a:avLst/>
            </a:prstGeom>
            <a:ln w="28575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Box 67"/>
            <p:cNvSpPr txBox="1"/>
            <p:nvPr/>
          </p:nvSpPr>
          <p:spPr>
            <a:xfrm>
              <a:off x="4860032" y="5292497"/>
              <a:ext cx="4152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 smtClean="0"/>
                <a:t>A</a:t>
              </a:r>
              <a:endParaRPr lang="en-GB" sz="3200" b="1" dirty="0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6317032" y="5292497"/>
              <a:ext cx="4152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 smtClean="0"/>
                <a:t>B</a:t>
              </a:r>
              <a:endParaRPr lang="en-GB" sz="3200" b="1" dirty="0"/>
            </a:p>
          </p:txBody>
        </p:sp>
        <p:sp>
          <p:nvSpPr>
            <p:cNvPr id="70" name="Parallelogram 69"/>
            <p:cNvSpPr/>
            <p:nvPr/>
          </p:nvSpPr>
          <p:spPr>
            <a:xfrm>
              <a:off x="7812360" y="4941168"/>
              <a:ext cx="1224136" cy="864096"/>
            </a:xfrm>
            <a:prstGeom prst="parallelogram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7884368" y="5292497"/>
              <a:ext cx="4152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 smtClean="0"/>
                <a:t>C</a:t>
              </a:r>
              <a:endParaRPr lang="en-GB" sz="3200" b="1" dirty="0"/>
            </a:p>
          </p:txBody>
        </p:sp>
        <p:sp>
          <p:nvSpPr>
            <p:cNvPr id="55" name="Oval 54"/>
            <p:cNvSpPr/>
            <p:nvPr/>
          </p:nvSpPr>
          <p:spPr>
            <a:xfrm flipH="1" flipV="1">
              <a:off x="8414713" y="5301208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cxnSp>
          <p:nvCxnSpPr>
            <p:cNvPr id="57" name="Straight Arrow Connector 56"/>
            <p:cNvCxnSpPr>
              <a:stCxn id="55" idx="5"/>
            </p:cNvCxnSpPr>
            <p:nvPr/>
          </p:nvCxnSpPr>
          <p:spPr>
            <a:xfrm flipH="1" flipV="1">
              <a:off x="7020272" y="4805536"/>
              <a:ext cx="1401136" cy="502367"/>
            </a:xfrm>
            <a:prstGeom prst="straightConnector1">
              <a:avLst/>
            </a:prstGeom>
            <a:ln w="44450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/>
            <p:cNvCxnSpPr/>
            <p:nvPr/>
          </p:nvCxnSpPr>
          <p:spPr>
            <a:xfrm flipH="1" flipV="1">
              <a:off x="6912260" y="4342560"/>
              <a:ext cx="1498134" cy="955375"/>
            </a:xfrm>
            <a:prstGeom prst="straightConnector1">
              <a:avLst/>
            </a:prstGeom>
            <a:ln w="44450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89"/>
            <p:cNvCxnSpPr>
              <a:stCxn id="55" idx="4"/>
            </p:cNvCxnSpPr>
            <p:nvPr/>
          </p:nvCxnSpPr>
          <p:spPr>
            <a:xfrm flipH="1" flipV="1">
              <a:off x="6912260" y="3825044"/>
              <a:ext cx="1525312" cy="1476164"/>
            </a:xfrm>
            <a:prstGeom prst="straightConnector1">
              <a:avLst/>
            </a:prstGeom>
            <a:ln w="44450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/>
            <p:cNvCxnSpPr>
              <a:stCxn id="55" idx="4"/>
            </p:cNvCxnSpPr>
            <p:nvPr/>
          </p:nvCxnSpPr>
          <p:spPr>
            <a:xfrm flipH="1" flipV="1">
              <a:off x="7023292" y="5223292"/>
              <a:ext cx="1414280" cy="77916"/>
            </a:xfrm>
            <a:prstGeom prst="straightConnector1">
              <a:avLst/>
            </a:prstGeom>
            <a:ln w="44450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2" name="TextBox 91"/>
          <p:cNvSpPr txBox="1"/>
          <p:nvPr/>
        </p:nvSpPr>
        <p:spPr>
          <a:xfrm>
            <a:off x="5004048" y="3348281"/>
            <a:ext cx="415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/>
              <a:t>z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2700878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49"/>
    </mc:Choice>
    <mc:Fallback xmlns="">
      <p:transition spd="slow" advTm="1349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251520" y="1188000"/>
            <a:ext cx="8712968" cy="29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4211960" y="4149080"/>
            <a:ext cx="4752528" cy="25922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" y="116632"/>
            <a:ext cx="8928992" cy="792088"/>
          </a:xfrm>
          <a:solidFill>
            <a:srgbClr val="ABD1F3"/>
          </a:solidFill>
        </p:spPr>
        <p:txBody>
          <a:bodyPr>
            <a:normAutofit/>
          </a:bodyPr>
          <a:lstStyle/>
          <a:p>
            <a:r>
              <a:rPr lang="en-GB" dirty="0" smtClean="0"/>
              <a:t>Correlations: 2</a:t>
            </a:r>
            <a:r>
              <a:rPr lang="en-GB" baseline="30000" dirty="0" smtClean="0"/>
              <a:t>nd</a:t>
            </a:r>
            <a:r>
              <a:rPr lang="en-GB" dirty="0" smtClean="0"/>
              <a:t> August, 14Z</a:t>
            </a:r>
            <a:endParaRPr lang="en-GB" dirty="0"/>
          </a:p>
        </p:txBody>
      </p:sp>
      <p:grpSp>
        <p:nvGrpSpPr>
          <p:cNvPr id="3" name="Group 2"/>
          <p:cNvGrpSpPr/>
          <p:nvPr/>
        </p:nvGrpSpPr>
        <p:grpSpPr>
          <a:xfrm>
            <a:off x="4283968" y="4509120"/>
            <a:ext cx="4536504" cy="2022325"/>
            <a:chOff x="611560" y="4647035"/>
            <a:chExt cx="4536504" cy="2022325"/>
          </a:xfrm>
        </p:grpSpPr>
        <p:sp>
          <p:nvSpPr>
            <p:cNvPr id="63" name="Cloud 62"/>
            <p:cNvSpPr/>
            <p:nvPr/>
          </p:nvSpPr>
          <p:spPr>
            <a:xfrm>
              <a:off x="611560" y="5046204"/>
              <a:ext cx="1584176" cy="1008112"/>
            </a:xfrm>
            <a:prstGeom prst="cloud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Left Arrow 64"/>
            <p:cNvSpPr/>
            <p:nvPr/>
          </p:nvSpPr>
          <p:spPr>
            <a:xfrm>
              <a:off x="2339752" y="6381328"/>
              <a:ext cx="1061872" cy="288032"/>
            </a:xfrm>
            <a:prstGeom prst="leftArrow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7" name="Left Arrow 66"/>
            <p:cNvSpPr/>
            <p:nvPr/>
          </p:nvSpPr>
          <p:spPr>
            <a:xfrm>
              <a:off x="1779882" y="6381328"/>
              <a:ext cx="468052" cy="288032"/>
            </a:xfrm>
            <a:prstGeom prst="leftArrow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8" name="Left Arrow 67"/>
            <p:cNvSpPr/>
            <p:nvPr/>
          </p:nvSpPr>
          <p:spPr>
            <a:xfrm rot="3697750">
              <a:off x="1464663" y="6084874"/>
              <a:ext cx="300726" cy="287313"/>
            </a:xfrm>
            <a:prstGeom prst="leftArrow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8" name="Left Arrow 77"/>
            <p:cNvSpPr/>
            <p:nvPr/>
          </p:nvSpPr>
          <p:spPr>
            <a:xfrm rot="10800000">
              <a:off x="2483767" y="4647035"/>
              <a:ext cx="917856" cy="300036"/>
            </a:xfrm>
            <a:prstGeom prst="leftArrow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4" name="Left Arrow 83"/>
            <p:cNvSpPr/>
            <p:nvPr/>
          </p:nvSpPr>
          <p:spPr>
            <a:xfrm rot="10800000">
              <a:off x="1859938" y="4659040"/>
              <a:ext cx="468052" cy="288032"/>
            </a:xfrm>
            <a:prstGeom prst="leftArrow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5" name="Left Arrow 84"/>
            <p:cNvSpPr/>
            <p:nvPr/>
          </p:nvSpPr>
          <p:spPr>
            <a:xfrm rot="8933328">
              <a:off x="1448473" y="4694418"/>
              <a:ext cx="333107" cy="283412"/>
            </a:xfrm>
            <a:prstGeom prst="leftArrow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1907704" y="6003860"/>
              <a:ext cx="181939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 smtClean="0"/>
                <a:t>Convergence</a:t>
              </a:r>
              <a:endParaRPr lang="en-GB" sz="2000" b="1" dirty="0"/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2123728" y="4901098"/>
              <a:ext cx="156688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 smtClean="0"/>
                <a:t>Divergence</a:t>
              </a:r>
              <a:endParaRPr lang="en-GB" sz="2000" b="1" dirty="0"/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3563888" y="5805264"/>
              <a:ext cx="1584176" cy="830997"/>
            </a:xfrm>
            <a:prstGeom prst="rect">
              <a:avLst/>
            </a:prstGeom>
            <a:noFill/>
            <a:ln w="57150">
              <a:solidFill>
                <a:srgbClr val="7030A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 smtClean="0"/>
                <a:t>-ve </a:t>
              </a:r>
              <a:r>
                <a:rPr lang="en-GB" sz="2000" b="1" dirty="0" smtClean="0"/>
                <a:t>correlation </a:t>
              </a:r>
              <a:endParaRPr lang="en-GB" sz="2000" b="1" dirty="0"/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3491880" y="4686235"/>
              <a:ext cx="1584176" cy="830997"/>
            </a:xfrm>
            <a:prstGeom prst="rect">
              <a:avLst/>
            </a:prstGeom>
            <a:noFill/>
            <a:ln w="57150">
              <a:solidFill>
                <a:schemeClr val="accent6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 smtClean="0"/>
                <a:t>+ve </a:t>
              </a:r>
              <a:r>
                <a:rPr lang="en-GB" sz="2000" b="1" dirty="0" smtClean="0"/>
                <a:t>correlation </a:t>
              </a:r>
              <a:endParaRPr lang="en-GB" sz="2000" b="1" dirty="0"/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250"/>
                    </a14:imgEffect>
                    <a14:imgEffect>
                      <a14:saturation sat="1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221088"/>
            <a:ext cx="3384376" cy="2538282"/>
          </a:xfrm>
          <a:prstGeom prst="rect">
            <a:avLst/>
          </a:prstGeom>
          <a:ln w="19050">
            <a:noFill/>
          </a:ln>
        </p:spPr>
      </p:pic>
      <p:cxnSp>
        <p:nvCxnSpPr>
          <p:cNvPr id="6" name="Straight Arrow Connector 5"/>
          <p:cNvCxnSpPr/>
          <p:nvPr/>
        </p:nvCxnSpPr>
        <p:spPr>
          <a:xfrm>
            <a:off x="1619672" y="1556792"/>
            <a:ext cx="0" cy="2016224"/>
          </a:xfrm>
          <a:prstGeom prst="straightConnector1">
            <a:avLst/>
          </a:prstGeom>
          <a:ln w="31750"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4572000" y="1556792"/>
            <a:ext cx="0" cy="2016224"/>
          </a:xfrm>
          <a:prstGeom prst="straightConnector1">
            <a:avLst/>
          </a:prstGeom>
          <a:ln w="31750"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7560000" y="1628800"/>
            <a:ext cx="0" cy="2016224"/>
          </a:xfrm>
          <a:prstGeom prst="straightConnector1">
            <a:avLst/>
          </a:prstGeom>
          <a:ln w="31750"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317"/>
          <a:stretch/>
        </p:blipFill>
        <p:spPr>
          <a:xfrm>
            <a:off x="2915816" y="1268760"/>
            <a:ext cx="2716494" cy="273535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851"/>
          <a:stretch/>
        </p:blipFill>
        <p:spPr>
          <a:xfrm>
            <a:off x="5580112" y="1268759"/>
            <a:ext cx="2736304" cy="274061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4" r="13512"/>
          <a:stretch/>
        </p:blipFill>
        <p:spPr>
          <a:xfrm>
            <a:off x="287816" y="1268759"/>
            <a:ext cx="2628000" cy="2725347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288000" y="1232756"/>
            <a:ext cx="8172432" cy="324036"/>
            <a:chOff x="288000" y="1232756"/>
            <a:chExt cx="8172432" cy="324036"/>
          </a:xfrm>
        </p:grpSpPr>
        <p:sp>
          <p:nvSpPr>
            <p:cNvPr id="18" name="Rectangle 17"/>
            <p:cNvSpPr/>
            <p:nvPr/>
          </p:nvSpPr>
          <p:spPr>
            <a:xfrm>
              <a:off x="288000" y="1232756"/>
              <a:ext cx="2592288" cy="3240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chemeClr val="tx1"/>
                  </a:solidFill>
                </a:rPr>
                <a:t>1 grid points (2.2km)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843808" y="1232756"/>
              <a:ext cx="2952326" cy="3240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chemeClr val="tx1"/>
                  </a:solidFill>
                </a:rPr>
                <a:t>13x13 grid points (28.6km)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652122" y="1232756"/>
              <a:ext cx="2808310" cy="3240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chemeClr val="tx1"/>
                  </a:solidFill>
                </a:rPr>
                <a:t>21x21 grid points (46.2km)</a:t>
              </a:r>
              <a:endParaRPr lang="en-GB" dirty="0">
                <a:solidFill>
                  <a:schemeClr val="tx1"/>
                </a:solidFill>
              </a:endParaRPr>
            </a:p>
          </p:txBody>
        </p:sp>
      </p:grpSp>
      <p:pic>
        <p:nvPicPr>
          <p:cNvPr id="36" name="Picture 2" descr="M:\20130802\20130802.03\corrz_aug_tophat\scale10\rain_rates_specific_humidity_time15_12members_lat50p8lonm4p5scale10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02" t="9768" r="-11229" b="6669"/>
          <a:stretch/>
        </p:blipFill>
        <p:spPr bwMode="auto">
          <a:xfrm>
            <a:off x="8352000" y="1268760"/>
            <a:ext cx="1008000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2845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79"/>
    </mc:Choice>
    <mc:Fallback xmlns="">
      <p:transition spd="slow" advTm="5479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79512" y="128826"/>
            <a:ext cx="8928992" cy="779894"/>
          </a:xfrm>
          <a:prstGeom prst="rect">
            <a:avLst/>
          </a:prstGeom>
          <a:solidFill>
            <a:srgbClr val="ABD1F3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Summary</a:t>
            </a:r>
            <a:endParaRPr lang="en-GB" dirty="0"/>
          </a:p>
        </p:txBody>
      </p:sp>
      <p:grpSp>
        <p:nvGrpSpPr>
          <p:cNvPr id="8" name="Group 7"/>
          <p:cNvGrpSpPr/>
          <p:nvPr/>
        </p:nvGrpSpPr>
        <p:grpSpPr>
          <a:xfrm>
            <a:off x="899592" y="3867508"/>
            <a:ext cx="7490228" cy="2880320"/>
            <a:chOff x="1241382" y="3827870"/>
            <a:chExt cx="7435073" cy="2769482"/>
          </a:xfrm>
        </p:grpSpPr>
        <p:sp>
          <p:nvSpPr>
            <p:cNvPr id="19" name="Text Placeholder 2"/>
            <p:cNvSpPr txBox="1">
              <a:spLocks/>
            </p:cNvSpPr>
            <p:nvPr/>
          </p:nvSpPr>
          <p:spPr>
            <a:xfrm>
              <a:off x="3190643" y="6021288"/>
              <a:ext cx="5485812" cy="57606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GB" sz="1600" b="1" dirty="0" smtClean="0"/>
                <a:t> </a:t>
              </a:r>
            </a:p>
            <a:p>
              <a:pPr marL="0" indent="0">
                <a:buNone/>
              </a:pPr>
              <a:r>
                <a:rPr lang="en-GB" sz="1600" b="1" dirty="0" smtClean="0"/>
                <a:t>0.1     0.25     0.5      1          2          4         8         16       32      &gt;32  </a:t>
              </a:r>
            </a:p>
            <a:p>
              <a:pPr marL="0" indent="0">
                <a:buNone/>
              </a:pPr>
              <a:r>
                <a:rPr lang="en-GB" sz="1600" b="1" dirty="0" smtClean="0"/>
                <a:t> </a:t>
              </a:r>
              <a:endParaRPr lang="en-GB" sz="1600" b="1" dirty="0"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1241382" y="3827870"/>
              <a:ext cx="7433640" cy="2193417"/>
              <a:chOff x="682153" y="3645024"/>
              <a:chExt cx="7332747" cy="2808312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682153" y="3645024"/>
                <a:ext cx="7332747" cy="280831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2" name="Picture 1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0267" t="32431" r="14681" b="31347"/>
              <a:stretch/>
            </p:blipFill>
            <p:spPr>
              <a:xfrm>
                <a:off x="827584" y="3789040"/>
                <a:ext cx="2124000" cy="2484000"/>
              </a:xfrm>
              <a:prstGeom prst="rect">
                <a:avLst/>
              </a:prstGeom>
            </p:spPr>
          </p:pic>
          <p:pic>
            <p:nvPicPr>
              <p:cNvPr id="4" name="Picture 3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1259" t="32146" r="12927" b="31111"/>
              <a:stretch/>
            </p:blipFill>
            <p:spPr>
              <a:xfrm>
                <a:off x="3275761" y="3798168"/>
                <a:ext cx="2160000" cy="2520000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1618" t="32554" r="15616" b="31226"/>
              <a:stretch/>
            </p:blipFill>
            <p:spPr>
              <a:xfrm>
                <a:off x="5796136" y="3834168"/>
                <a:ext cx="2016000" cy="2484000"/>
              </a:xfrm>
              <a:prstGeom prst="rect">
                <a:avLst/>
              </a:prstGeom>
            </p:spPr>
          </p:pic>
          <p:sp>
            <p:nvSpPr>
              <p:cNvPr id="12" name="Text Placeholder 2"/>
              <p:cNvSpPr txBox="1">
                <a:spLocks/>
              </p:cNvSpPr>
              <p:nvPr/>
            </p:nvSpPr>
            <p:spPr>
              <a:xfrm>
                <a:off x="3102284" y="3645025"/>
                <a:ext cx="2399963" cy="105580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vert="horz" lIns="91440" tIns="45720" rIns="91440" bIns="45720" rtlCol="0">
                <a:normAutofit fontScale="92500" lnSpcReduction="2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GB" sz="2000" b="1" dirty="0" smtClean="0"/>
                  <a:t>Mesoscale Convective System</a:t>
                </a:r>
              </a:p>
              <a:p>
                <a:pPr marL="0" indent="0" algn="ctr">
                  <a:buNone/>
                </a:pPr>
                <a:r>
                  <a:rPr lang="en-GB" sz="2000" b="1" dirty="0" smtClean="0"/>
                  <a:t>  27/07/2013</a:t>
                </a:r>
                <a:endParaRPr lang="en-GB" sz="2000" b="1" dirty="0"/>
              </a:p>
            </p:txBody>
          </p:sp>
          <p:sp>
            <p:nvSpPr>
              <p:cNvPr id="13" name="Text Placeholder 2"/>
              <p:cNvSpPr txBox="1">
                <a:spLocks/>
              </p:cNvSpPr>
              <p:nvPr/>
            </p:nvSpPr>
            <p:spPr>
              <a:xfrm>
                <a:off x="5652121" y="3645026"/>
                <a:ext cx="2352046" cy="105580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GB" sz="2000" b="1" dirty="0" smtClean="0"/>
                  <a:t>Scattered convection</a:t>
                </a:r>
              </a:p>
              <a:p>
                <a:pPr marL="0" indent="0" algn="ctr">
                  <a:buNone/>
                </a:pPr>
                <a:r>
                  <a:rPr lang="en-GB" sz="2000" b="1" dirty="0" smtClean="0"/>
                  <a:t>  29/07/2013</a:t>
                </a:r>
                <a:endParaRPr lang="en-GB" sz="2000" b="1" dirty="0"/>
              </a:p>
            </p:txBody>
          </p:sp>
          <p:sp>
            <p:nvSpPr>
              <p:cNvPr id="7" name="Text Placeholder 2"/>
              <p:cNvSpPr txBox="1">
                <a:spLocks/>
              </p:cNvSpPr>
              <p:nvPr/>
            </p:nvSpPr>
            <p:spPr>
              <a:xfrm>
                <a:off x="731878" y="3645026"/>
                <a:ext cx="2370407" cy="105580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vert="horz" lIns="91440" tIns="45720" rIns="91440" bIns="45720" rtlCol="0">
                <a:normAutofit fontScale="92500" lnSpcReduction="2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GB" sz="2000" b="1" dirty="0" smtClean="0"/>
                  <a:t>Bands of thunderstorms</a:t>
                </a:r>
              </a:p>
              <a:p>
                <a:pPr marL="0" indent="0" algn="ctr">
                  <a:buNone/>
                </a:pPr>
                <a:r>
                  <a:rPr lang="en-GB" sz="2000" b="1" dirty="0" smtClean="0"/>
                  <a:t>  23/07/2013</a:t>
                </a:r>
                <a:endParaRPr lang="en-GB" sz="2000" b="1" dirty="0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695637" y="3645024"/>
                <a:ext cx="2436203" cy="280831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131840" y="3645024"/>
                <a:ext cx="2436203" cy="280831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5567964" y="3645024"/>
                <a:ext cx="2436203" cy="280831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 smtClean="0"/>
                  <a:t>1</a:t>
                </a:r>
                <a:endParaRPr lang="en-GB" dirty="0"/>
              </a:p>
            </p:txBody>
          </p:sp>
        </p:grpSp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58" t="88693" r="4113" b="6825"/>
            <a:stretch/>
          </p:blipFill>
          <p:spPr>
            <a:xfrm>
              <a:off x="3353925" y="6093296"/>
              <a:ext cx="5045957" cy="288032"/>
            </a:xfrm>
            <a:prstGeom prst="rect">
              <a:avLst/>
            </a:prstGeom>
          </p:spPr>
        </p:pic>
      </p:grp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8970508"/>
              </p:ext>
            </p:extLst>
          </p:nvPr>
        </p:nvGraphicFramePr>
        <p:xfrm>
          <a:off x="1115616" y="1124744"/>
          <a:ext cx="6912768" cy="25922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94605"/>
                <a:gridCol w="5518163"/>
              </a:tblGrid>
              <a:tr h="432048">
                <a:tc>
                  <a:txBody>
                    <a:bodyPr/>
                    <a:lstStyle/>
                    <a:p>
                      <a:pPr algn="l"/>
                      <a:r>
                        <a:rPr lang="en-GB" sz="1800" b="1" dirty="0" smtClean="0">
                          <a:solidFill>
                            <a:prstClr val="black"/>
                          </a:solidFill>
                        </a:rPr>
                        <a:t>17</a:t>
                      </a:r>
                      <a:r>
                        <a:rPr lang="en-GB" sz="1800" b="1" baseline="30000" dirty="0" smtClean="0">
                          <a:solidFill>
                            <a:prstClr val="black"/>
                          </a:solidFill>
                        </a:rPr>
                        <a:t>th</a:t>
                      </a:r>
                      <a:r>
                        <a:rPr lang="en-GB" sz="1800" b="1" dirty="0" smtClean="0">
                          <a:solidFill>
                            <a:prstClr val="black"/>
                          </a:solidFill>
                        </a:rPr>
                        <a:t> July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800" b="1" dirty="0" smtClean="0">
                          <a:solidFill>
                            <a:prstClr val="black"/>
                          </a:solidFill>
                        </a:rPr>
                        <a:t>Organized thunderstorms  (NOT COPE CASE)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l"/>
                      <a:r>
                        <a:rPr lang="en-GB" sz="1800" b="1" dirty="0" smtClean="0">
                          <a:solidFill>
                            <a:prstClr val="black"/>
                          </a:solidFill>
                        </a:rPr>
                        <a:t>23</a:t>
                      </a:r>
                      <a:r>
                        <a:rPr lang="en-GB" sz="1800" b="1" baseline="30000" dirty="0" smtClean="0">
                          <a:solidFill>
                            <a:prstClr val="black"/>
                          </a:solidFill>
                        </a:rPr>
                        <a:t>rd</a:t>
                      </a:r>
                      <a:r>
                        <a:rPr lang="en-GB" sz="1800" b="1" dirty="0" smtClean="0">
                          <a:solidFill>
                            <a:prstClr val="black"/>
                          </a:solidFill>
                        </a:rPr>
                        <a:t> July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800" b="1" dirty="0" smtClean="0">
                          <a:solidFill>
                            <a:prstClr val="black"/>
                          </a:solidFill>
                        </a:rPr>
                        <a:t>Bands of thunderstorms (IOP 5)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l"/>
                      <a:r>
                        <a:rPr lang="en-GB" sz="1800" b="1" dirty="0" smtClean="0">
                          <a:solidFill>
                            <a:prstClr val="black"/>
                          </a:solidFill>
                        </a:rPr>
                        <a:t>27</a:t>
                      </a:r>
                      <a:r>
                        <a:rPr lang="en-GB" sz="1800" b="1" baseline="30000" dirty="0" smtClean="0">
                          <a:solidFill>
                            <a:prstClr val="black"/>
                          </a:solidFill>
                        </a:rPr>
                        <a:t>th</a:t>
                      </a:r>
                      <a:r>
                        <a:rPr lang="en-GB" sz="1800" b="1" dirty="0" smtClean="0">
                          <a:solidFill>
                            <a:prstClr val="black"/>
                          </a:solidFill>
                        </a:rPr>
                        <a:t> July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 smtClean="0">
                          <a:solidFill>
                            <a:prstClr val="black"/>
                          </a:solidFill>
                        </a:rPr>
                        <a:t>MCS (IOP </a:t>
                      </a:r>
                      <a:r>
                        <a:rPr lang="en-GB" sz="1800" b="1" dirty="0" smtClean="0">
                          <a:solidFill>
                            <a:prstClr val="black"/>
                          </a:solidFill>
                        </a:rPr>
                        <a:t>7)</a:t>
                      </a:r>
                      <a:endParaRPr lang="en-GB" sz="1800" b="1" dirty="0" smtClean="0">
                        <a:solidFill>
                          <a:prstClr val="black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l"/>
                      <a:r>
                        <a:rPr lang="en-GB" sz="1800" b="1" dirty="0" smtClean="0">
                          <a:solidFill>
                            <a:prstClr val="black"/>
                          </a:solidFill>
                        </a:rPr>
                        <a:t>29</a:t>
                      </a:r>
                      <a:r>
                        <a:rPr lang="en-GB" sz="1800" b="1" baseline="30000" dirty="0" smtClean="0">
                          <a:solidFill>
                            <a:prstClr val="black"/>
                          </a:solidFill>
                        </a:rPr>
                        <a:t>th</a:t>
                      </a:r>
                      <a:r>
                        <a:rPr lang="en-GB" sz="1800" b="1" dirty="0" smtClean="0">
                          <a:solidFill>
                            <a:prstClr val="black"/>
                          </a:solidFill>
                        </a:rPr>
                        <a:t> July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GB" sz="1800" b="1" dirty="0" smtClean="0">
                          <a:solidFill>
                            <a:prstClr val="black"/>
                          </a:solidFill>
                        </a:rPr>
                        <a:t>Convective showers (IOP </a:t>
                      </a:r>
                      <a:r>
                        <a:rPr lang="en-GB" sz="1800" b="1" dirty="0" smtClean="0">
                          <a:solidFill>
                            <a:prstClr val="black"/>
                          </a:solidFill>
                        </a:rPr>
                        <a:t>9)</a:t>
                      </a:r>
                      <a:endParaRPr lang="en-GB" sz="1800" b="1" dirty="0" smtClean="0">
                        <a:solidFill>
                          <a:prstClr val="black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l"/>
                      <a:r>
                        <a:rPr lang="en-GB" sz="1800" b="1" dirty="0" smtClean="0">
                          <a:solidFill>
                            <a:prstClr val="black"/>
                          </a:solidFill>
                        </a:rPr>
                        <a:t>2</a:t>
                      </a:r>
                      <a:r>
                        <a:rPr lang="en-GB" sz="1800" b="1" baseline="30000" dirty="0" smtClean="0">
                          <a:solidFill>
                            <a:prstClr val="black"/>
                          </a:solidFill>
                        </a:rPr>
                        <a:t>nd</a:t>
                      </a:r>
                      <a:r>
                        <a:rPr lang="en-GB" sz="1800" b="1" dirty="0" smtClean="0">
                          <a:solidFill>
                            <a:prstClr val="black"/>
                          </a:solidFill>
                        </a:rPr>
                        <a:t> August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 smtClean="0">
                          <a:solidFill>
                            <a:prstClr val="black"/>
                          </a:solidFill>
                        </a:rPr>
                        <a:t>Convection along SW peninsula (IOP </a:t>
                      </a:r>
                      <a:r>
                        <a:rPr lang="en-GB" sz="1800" b="1" dirty="0" smtClean="0">
                          <a:solidFill>
                            <a:prstClr val="black"/>
                          </a:solidFill>
                        </a:rPr>
                        <a:t>10)</a:t>
                      </a:r>
                      <a:endParaRPr lang="en-GB" sz="1800" b="1" dirty="0" smtClean="0">
                        <a:solidFill>
                          <a:prstClr val="black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l"/>
                      <a:r>
                        <a:rPr lang="en-GB" sz="1800" b="1" dirty="0" smtClean="0">
                          <a:solidFill>
                            <a:prstClr val="black"/>
                          </a:solidFill>
                        </a:rPr>
                        <a:t>3</a:t>
                      </a:r>
                      <a:r>
                        <a:rPr lang="en-GB" sz="1800" b="1" baseline="30000" dirty="0" smtClean="0">
                          <a:solidFill>
                            <a:prstClr val="black"/>
                          </a:solidFill>
                        </a:rPr>
                        <a:t>rd</a:t>
                      </a:r>
                      <a:r>
                        <a:rPr lang="en-GB" sz="1800" b="1" dirty="0" smtClean="0">
                          <a:solidFill>
                            <a:prstClr val="black"/>
                          </a:solidFill>
                        </a:rPr>
                        <a:t> August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 smtClean="0">
                          <a:solidFill>
                            <a:prstClr val="black"/>
                          </a:solidFill>
                        </a:rPr>
                        <a:t>Convection along SW peninsula (IOP </a:t>
                      </a:r>
                      <a:r>
                        <a:rPr lang="en-GB" sz="1800" b="1" dirty="0" smtClean="0">
                          <a:solidFill>
                            <a:prstClr val="black"/>
                          </a:solidFill>
                        </a:rPr>
                        <a:t>11)</a:t>
                      </a:r>
                      <a:endParaRPr lang="en-GB" sz="1800" b="1" dirty="0" smtClean="0">
                        <a:solidFill>
                          <a:prstClr val="black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2270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863"/>
    </mc:Choice>
    <mc:Fallback xmlns="">
      <p:transition spd="slow" advTm="39863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6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2611</TotalTime>
  <Words>433</Words>
  <Application>Microsoft Office PowerPoint</Application>
  <PresentationFormat>On-screen Show (4:3)</PresentationFormat>
  <Paragraphs>158</Paragraphs>
  <Slides>10</Slides>
  <Notes>9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1_Office Theme</vt:lpstr>
      <vt:lpstr> “A view of the 2nd and 3rd August COPE cases using storm-permitting ensemble MOGREPS-UK”  S. Dey  Supervisors: R. Plant, N. Roberts and S. Migliorini</vt:lpstr>
      <vt:lpstr>PowerPoint Presentation</vt:lpstr>
      <vt:lpstr>MOGREPS-UK</vt:lpstr>
      <vt:lpstr>Motivation</vt:lpstr>
      <vt:lpstr>Method 1: spatial analysis</vt:lpstr>
      <vt:lpstr>Spatial comparisons</vt:lpstr>
      <vt:lpstr>Method</vt:lpstr>
      <vt:lpstr>Correlations: 2nd August, 14Z</vt:lpstr>
      <vt:lpstr>PowerPoint Presentation</vt:lpstr>
      <vt:lpstr>PowerPoint Presentation</vt:lpstr>
    </vt:vector>
  </TitlesOfParts>
  <Company>University of Reading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“High resolution ensemble analysis:  linking correlations and spread to physical processes ”  S. Dey, R. Plant, N. Roberts and S. Migliorini</dc:title>
  <dc:creator>Seonaid Dey</dc:creator>
  <cp:lastModifiedBy>Seonaid Dey</cp:lastModifiedBy>
  <cp:revision>177</cp:revision>
  <cp:lastPrinted>2014-03-06T14:03:38Z</cp:lastPrinted>
  <dcterms:created xsi:type="dcterms:W3CDTF">2014-02-17T11:23:40Z</dcterms:created>
  <dcterms:modified xsi:type="dcterms:W3CDTF">2014-04-25T11:33:45Z</dcterms:modified>
</cp:coreProperties>
</file>