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4" r:id="rId1"/>
  </p:sldMasterIdLst>
  <p:notesMasterIdLst>
    <p:notesMasterId r:id="rId31"/>
  </p:notesMasterIdLst>
  <p:handoutMasterIdLst>
    <p:handoutMasterId r:id="rId32"/>
  </p:handoutMasterIdLst>
  <p:sldIdLst>
    <p:sldId id="265" r:id="rId2"/>
    <p:sldId id="319" r:id="rId3"/>
    <p:sldId id="321" r:id="rId4"/>
    <p:sldId id="327" r:id="rId5"/>
    <p:sldId id="359" r:id="rId6"/>
    <p:sldId id="328" r:id="rId7"/>
    <p:sldId id="330" r:id="rId8"/>
    <p:sldId id="337" r:id="rId9"/>
    <p:sldId id="346" r:id="rId10"/>
    <p:sldId id="332" r:id="rId11"/>
    <p:sldId id="358" r:id="rId12"/>
    <p:sldId id="349" r:id="rId13"/>
    <p:sldId id="362" r:id="rId14"/>
    <p:sldId id="350" r:id="rId15"/>
    <p:sldId id="363" r:id="rId16"/>
    <p:sldId id="320" r:id="rId17"/>
    <p:sldId id="364" r:id="rId18"/>
    <p:sldId id="355" r:id="rId19"/>
    <p:sldId id="288" r:id="rId20"/>
    <p:sldId id="289" r:id="rId21"/>
    <p:sldId id="309" r:id="rId22"/>
    <p:sldId id="333" r:id="rId23"/>
    <p:sldId id="329" r:id="rId24"/>
    <p:sldId id="336" r:id="rId25"/>
    <p:sldId id="339" r:id="rId26"/>
    <p:sldId id="341" r:id="rId27"/>
    <p:sldId id="342" r:id="rId28"/>
    <p:sldId id="347" r:id="rId29"/>
    <p:sldId id="365" r:id="rId30"/>
  </p:sldIdLst>
  <p:sldSz cx="12192000" cy="6858000"/>
  <p:notesSz cx="9926638" cy="6797675"/>
  <p:embeddedFontLst>
    <p:embeddedFont>
      <p:font typeface="Effra Bold" panose="020B0604020202020204" charset="0"/>
      <p:bold r:id="rId33"/>
    </p:embeddedFont>
    <p:embeddedFont>
      <p:font typeface="Effra" panose="020B060402020202020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Effra Light" panose="020B0604020202020204" charset="0"/>
      <p:regular r:id="rId42"/>
      <p:italic r:id="rId43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42" userDrawn="1">
          <p15:clr>
            <a:srgbClr val="A4A3A4"/>
          </p15:clr>
        </p15:guide>
        <p15:guide id="2" pos="566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799A1"/>
    <a:srgbClr val="BF0071"/>
    <a:srgbClr val="7EAF35"/>
    <a:srgbClr val="F3F3F3"/>
    <a:srgbClr val="F0F0F0"/>
    <a:srgbClr val="EEEEEE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5406" autoAdjust="0"/>
  </p:normalViewPr>
  <p:slideViewPr>
    <p:cSldViewPr showGuides="1">
      <p:cViewPr varScale="1">
        <p:scale>
          <a:sx n="101" d="100"/>
          <a:sy n="101" d="100"/>
        </p:scale>
        <p:origin x="114" y="162"/>
      </p:cViewPr>
      <p:guideLst>
        <p:guide orient="horz" pos="3142"/>
        <p:guide pos="5666"/>
      </p:guideLst>
    </p:cSldViewPr>
  </p:slideViewPr>
  <p:outlineViewPr>
    <p:cViewPr>
      <p:scale>
        <a:sx n="33" d="100"/>
        <a:sy n="33" d="100"/>
      </p:scale>
      <p:origin x="0" y="-952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12" d="100"/>
          <a:sy n="112" d="100"/>
        </p:scale>
        <p:origin x="1422" y="84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1"/>
            <a:ext cx="4301855" cy="34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785" y="1"/>
            <a:ext cx="4301855" cy="34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6457573"/>
            <a:ext cx="4301855" cy="34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785" y="6457573"/>
            <a:ext cx="4301855" cy="34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1"/>
            <a:ext cx="4301855" cy="34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440" y="1"/>
            <a:ext cx="4301855" cy="34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1925" y="509588"/>
            <a:ext cx="4529138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98" y="3229334"/>
            <a:ext cx="7942249" cy="305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6456480"/>
            <a:ext cx="4301855" cy="34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440" y="6456480"/>
            <a:ext cx="4301855" cy="34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93" tIns="46095" rIns="92193" bIns="4609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09588"/>
            <a:ext cx="4529138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7374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Quite a lot has to go onto this slide! Will need some time to come up with schematics of the text.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11129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83405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76727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84952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81845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49894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105134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724766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86722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19809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09588"/>
            <a:ext cx="4529138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055042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075396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30999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994639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546941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20714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05477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538460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04303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09588"/>
            <a:ext cx="4529138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50422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31837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22253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Simplify RWPs produced by clustering.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98353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46499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Radial – no info on orientation of linear features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62862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30775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427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566400" y="2214000"/>
            <a:ext cx="5184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6108436" y="2214000"/>
            <a:ext cx="5184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317499" y="3841457"/>
            <a:ext cx="13603817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tx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35360" y="3794864"/>
            <a:ext cx="3072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335360" y="5857878"/>
            <a:ext cx="9313035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380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5785870"/>
            <a:ext cx="11425269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5785870"/>
            <a:ext cx="11425269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5785870"/>
            <a:ext cx="11425269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8127692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8127692" y="0"/>
            <a:ext cx="40608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400256" y="332656"/>
            <a:ext cx="3456384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400256" y="2214000"/>
            <a:ext cx="3456384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8127692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8127692" y="0"/>
            <a:ext cx="40608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400256" y="332656"/>
            <a:ext cx="3456384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400256" y="2214000"/>
            <a:ext cx="3456384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8127692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8127692" y="0"/>
            <a:ext cx="40608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400256" y="332656"/>
            <a:ext cx="3456384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400256" y="2214000"/>
            <a:ext cx="3456384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12192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188640"/>
            <a:ext cx="11425269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335360" y="1484784"/>
            <a:ext cx="11425269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12192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188640"/>
            <a:ext cx="11425269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335360" y="1484784"/>
            <a:ext cx="11425269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12192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188640"/>
            <a:ext cx="11425269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335360" y="1484784"/>
            <a:ext cx="11425269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400" y="764704"/>
            <a:ext cx="11040000" cy="611976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400" y="1700808"/>
            <a:ext cx="11040000" cy="447319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r>
              <a:rPr lang="en-GB" altLang="en-US" dirty="0"/>
              <a:t>/14</a:t>
            </a:r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12192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12192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566400" y="1143000"/>
            <a:ext cx="1104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title style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566400" y="4653136"/>
            <a:ext cx="1104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4701" y="6237312"/>
            <a:ext cx="9017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altLang="en-US" dirty="0"/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566400" y="6237312"/>
            <a:ext cx="28448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10016628" y="314696"/>
            <a:ext cx="1717783" cy="55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1219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56683" y="0"/>
            <a:ext cx="3811125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12192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66400" y="6646908"/>
            <a:ext cx="268829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71" y="280763"/>
            <a:ext cx="586136" cy="5861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12192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1219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12192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566400" y="4653136"/>
            <a:ext cx="10560051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4701" y="6237312"/>
            <a:ext cx="9017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2571333" y="6573838"/>
            <a:ext cx="902546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10033001" y="439662"/>
            <a:ext cx="1579033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566400" y="1143000"/>
            <a:ext cx="1104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56683" y="0"/>
            <a:ext cx="3811125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237312"/>
            <a:ext cx="38608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566400" y="6237312"/>
            <a:ext cx="28448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566400" y="6646908"/>
            <a:ext cx="268829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12192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10033001" y="438151"/>
            <a:ext cx="157903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2571333" y="6573838"/>
            <a:ext cx="902546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10033001" y="438151"/>
            <a:ext cx="157903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2571333" y="6573838"/>
            <a:ext cx="902546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Bold" panose="020B0803020203020204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566400" y="2214000"/>
            <a:ext cx="5184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6108436" y="2214000"/>
            <a:ext cx="5184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66400" y="476672"/>
            <a:ext cx="1104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566400" y="476672"/>
            <a:ext cx="1104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336714" y="3841457"/>
            <a:ext cx="13603817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bg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35360" y="3794864"/>
            <a:ext cx="3072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335360" y="5857878"/>
            <a:ext cx="9313035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526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6400" y="1234800"/>
            <a:ext cx="1104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400" y="2214000"/>
            <a:ext cx="1104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4701" y="6237312"/>
            <a:ext cx="9017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r>
              <a:rPr lang="en-GB" altLang="en-US" dirty="0"/>
              <a:t>/21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705" r:id="rId3"/>
    <p:sldLayoutId id="2147483696" r:id="rId4"/>
    <p:sldLayoutId id="2147483698" r:id="rId5"/>
    <p:sldLayoutId id="2147483700" r:id="rId6"/>
    <p:sldLayoutId id="2147483701" r:id="rId7"/>
    <p:sldLayoutId id="2147483702" r:id="rId8"/>
    <p:sldLayoutId id="2147483706" r:id="rId9"/>
    <p:sldLayoutId id="2147483707" r:id="rId10"/>
    <p:sldLayoutId id="2147483708" r:id="rId11"/>
    <p:sldLayoutId id="2147483713" r:id="rId12"/>
    <p:sldLayoutId id="2147483709" r:id="rId13"/>
    <p:sldLayoutId id="2147483710" r:id="rId14"/>
    <p:sldLayoutId id="2147483711" r:id="rId15"/>
    <p:sldLayoutId id="2147483712" r:id="rId16"/>
    <p:sldLayoutId id="2147483714" r:id="rId17"/>
    <p:sldLayoutId id="2147483715" r:id="rId18"/>
    <p:sldLayoutId id="2147483716" r:id="rId1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none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73030"/>
            <a:ext cx="12192000" cy="919800"/>
          </a:xfrm>
        </p:spPr>
        <p:txBody>
          <a:bodyPr/>
          <a:lstStyle/>
          <a:p>
            <a:pPr algn="ctr"/>
            <a:r>
              <a:rPr lang="en-GB" sz="3200" dirty="0"/>
              <a:t>Using a cloud-resolving model to diagnose the effects of different wind shear profiles on deep convective cloud fields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9547" y="5436296"/>
            <a:ext cx="11040000" cy="925512"/>
          </a:xfrm>
        </p:spPr>
        <p:txBody>
          <a:bodyPr/>
          <a:lstStyle/>
          <a:p>
            <a:r>
              <a:rPr lang="en-GB" dirty="0"/>
              <a:t>Mark </a:t>
            </a:r>
            <a:r>
              <a:rPr lang="en-GB" dirty="0" err="1"/>
              <a:t>Muetzelfeldt</a:t>
            </a:r>
            <a:endParaRPr lang="en-GB" dirty="0"/>
          </a:p>
          <a:p>
            <a:r>
              <a:rPr lang="en-GB" dirty="0"/>
              <a:t>Supervisors: Robert Plant, Peter Clark, Steven </a:t>
            </a:r>
            <a:r>
              <a:rPr lang="en-GB" dirty="0" err="1"/>
              <a:t>Woolnough</a:t>
            </a:r>
            <a:r>
              <a:rPr lang="en-GB" dirty="0"/>
              <a:t>, Alison Stirling (Met Office CASE supervisor)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" y="2060848"/>
            <a:ext cx="12192000" cy="3072340"/>
          </a:xfrm>
        </p:spPr>
      </p:pic>
      <p:sp>
        <p:nvSpPr>
          <p:cNvPr id="4" name="TextBox 3"/>
          <p:cNvSpPr txBox="1"/>
          <p:nvPr/>
        </p:nvSpPr>
        <p:spPr>
          <a:xfrm>
            <a:off x="7159503" y="5148664"/>
            <a:ext cx="50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Taken by Oliver </a:t>
            </a:r>
            <a:r>
              <a:rPr lang="en-GB" sz="1200" dirty="0" err="1">
                <a:solidFill>
                  <a:schemeClr val="bg1"/>
                </a:solidFill>
              </a:rPr>
              <a:t>Sievers</a:t>
            </a:r>
            <a:r>
              <a:rPr lang="en-GB" sz="1200" dirty="0">
                <a:solidFill>
                  <a:schemeClr val="bg1"/>
                </a:solidFill>
              </a:rPr>
              <a:t> (DWD) over tropical Atlantic on the RV </a:t>
            </a:r>
            <a:r>
              <a:rPr lang="en-GB" sz="1200" dirty="0" err="1">
                <a:solidFill>
                  <a:schemeClr val="bg1"/>
                </a:solidFill>
              </a:rPr>
              <a:t>Polarstern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62D969CA-419F-4D78-9D69-89ACDCC31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416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Cloud tracking to find cloud lifetimes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AE513B-B81F-4A52-88F1-8C3BD6711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00" y="1700808"/>
            <a:ext cx="6321688" cy="4473192"/>
          </a:xfrm>
        </p:spPr>
        <p:txBody>
          <a:bodyPr/>
          <a:lstStyle/>
          <a:p>
            <a:r>
              <a:rPr lang="en-GB" dirty="0"/>
              <a:t>Uses higher temporal resolution data (5 min) to track clouds from one snapshot to the next</a:t>
            </a:r>
          </a:p>
          <a:p>
            <a:r>
              <a:rPr lang="en-GB" dirty="0"/>
              <a:t>Use overlap of projected clouds with current clouds to match one cloud from previous to current snapshot</a:t>
            </a:r>
          </a:p>
          <a:p>
            <a:r>
              <a:rPr lang="en-GB" dirty="0"/>
              <a:t>Handles cases such as merging and splitting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A6CDBFEA-6558-43A7-98D6-2C206B802A7D}"/>
              </a:ext>
            </a:extLst>
          </p:cNvPr>
          <p:cNvSpPr/>
          <p:nvPr/>
        </p:nvSpPr>
        <p:spPr>
          <a:xfrm>
            <a:off x="1671111" y="4269327"/>
            <a:ext cx="648072" cy="36004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FE5CDB2-AF4B-4B35-8BA0-2B7F6F21E758}"/>
              </a:ext>
            </a:extLst>
          </p:cNvPr>
          <p:cNvSpPr/>
          <p:nvPr/>
        </p:nvSpPr>
        <p:spPr>
          <a:xfrm>
            <a:off x="2623983" y="4269327"/>
            <a:ext cx="648072" cy="36004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9F965F14-7A4D-49E2-A615-7CF815A98975}"/>
              </a:ext>
            </a:extLst>
          </p:cNvPr>
          <p:cNvSpPr/>
          <p:nvPr/>
        </p:nvSpPr>
        <p:spPr>
          <a:xfrm>
            <a:off x="3564952" y="4269327"/>
            <a:ext cx="648072" cy="36004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EF4A5D7-8160-44A9-89F6-2BC54EA4133B}"/>
              </a:ext>
            </a:extLst>
          </p:cNvPr>
          <p:cNvSpPr/>
          <p:nvPr/>
        </p:nvSpPr>
        <p:spPr>
          <a:xfrm>
            <a:off x="4505921" y="4269327"/>
            <a:ext cx="648072" cy="36004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A6D2213B-08AD-435E-BFBB-EF797D5891F3}"/>
              </a:ext>
            </a:extLst>
          </p:cNvPr>
          <p:cNvCxnSpPr>
            <a:stCxn id="5" idx="6"/>
            <a:endCxn id="9" idx="2"/>
          </p:cNvCxnSpPr>
          <p:nvPr/>
        </p:nvCxnSpPr>
        <p:spPr bwMode="auto">
          <a:xfrm>
            <a:off x="2319183" y="4449347"/>
            <a:ext cx="304800" cy="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B1129BF6-B420-44A2-BCAC-4CD283C193C1}"/>
              </a:ext>
            </a:extLst>
          </p:cNvPr>
          <p:cNvCxnSpPr>
            <a:stCxn id="9" idx="6"/>
            <a:endCxn id="10" idx="2"/>
          </p:cNvCxnSpPr>
          <p:nvPr/>
        </p:nvCxnSpPr>
        <p:spPr bwMode="auto">
          <a:xfrm>
            <a:off x="3272055" y="4449347"/>
            <a:ext cx="292897" cy="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71981654-C7DE-4950-B36F-9D2D4901C001}"/>
              </a:ext>
            </a:extLst>
          </p:cNvPr>
          <p:cNvCxnSpPr>
            <a:stCxn id="10" idx="6"/>
            <a:endCxn id="11" idx="2"/>
          </p:cNvCxnSpPr>
          <p:nvPr/>
        </p:nvCxnSpPr>
        <p:spPr bwMode="auto">
          <a:xfrm>
            <a:off x="4213024" y="4449347"/>
            <a:ext cx="292897" cy="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226B887C-024A-4AB0-9DBB-5AEBED300B3C}"/>
              </a:ext>
            </a:extLst>
          </p:cNvPr>
          <p:cNvSpPr/>
          <p:nvPr/>
        </p:nvSpPr>
        <p:spPr>
          <a:xfrm>
            <a:off x="1671111" y="5044043"/>
            <a:ext cx="648072" cy="36004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7E4221A-81FB-46C5-A4B6-9134A2482B8F}"/>
              </a:ext>
            </a:extLst>
          </p:cNvPr>
          <p:cNvSpPr/>
          <p:nvPr/>
        </p:nvSpPr>
        <p:spPr>
          <a:xfrm>
            <a:off x="2649950" y="5422364"/>
            <a:ext cx="648072" cy="36004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E6E2EC10-E619-48F9-8D20-7CADC1ABDEE9}"/>
              </a:ext>
            </a:extLst>
          </p:cNvPr>
          <p:cNvSpPr/>
          <p:nvPr/>
        </p:nvSpPr>
        <p:spPr>
          <a:xfrm>
            <a:off x="3564952" y="5044043"/>
            <a:ext cx="648072" cy="36004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4E68C3CB-E2F0-4893-888E-6333FA21D259}"/>
              </a:ext>
            </a:extLst>
          </p:cNvPr>
          <p:cNvSpPr/>
          <p:nvPr/>
        </p:nvSpPr>
        <p:spPr>
          <a:xfrm>
            <a:off x="4505921" y="5044043"/>
            <a:ext cx="648072" cy="36004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7099AE6C-22FE-4706-9173-105DC7FC7DE7}"/>
              </a:ext>
            </a:extLst>
          </p:cNvPr>
          <p:cNvCxnSpPr>
            <a:stCxn id="18" idx="6"/>
            <a:endCxn id="19" idx="2"/>
          </p:cNvCxnSpPr>
          <p:nvPr/>
        </p:nvCxnSpPr>
        <p:spPr bwMode="auto">
          <a:xfrm>
            <a:off x="2319183" y="5224063"/>
            <a:ext cx="330767" cy="378321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7A36FAFE-FA80-4353-BD07-78977EB0AD06}"/>
              </a:ext>
            </a:extLst>
          </p:cNvPr>
          <p:cNvCxnSpPr>
            <a:stCxn id="19" idx="6"/>
            <a:endCxn id="20" idx="2"/>
          </p:cNvCxnSpPr>
          <p:nvPr/>
        </p:nvCxnSpPr>
        <p:spPr bwMode="auto">
          <a:xfrm flipV="1">
            <a:off x="3298022" y="5224063"/>
            <a:ext cx="266930" cy="378321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76FC8314-36F1-44DE-B692-EB81D59153B1}"/>
              </a:ext>
            </a:extLst>
          </p:cNvPr>
          <p:cNvCxnSpPr>
            <a:stCxn id="20" idx="6"/>
            <a:endCxn id="21" idx="2"/>
          </p:cNvCxnSpPr>
          <p:nvPr/>
        </p:nvCxnSpPr>
        <p:spPr bwMode="auto">
          <a:xfrm>
            <a:off x="4213024" y="5224063"/>
            <a:ext cx="292897" cy="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081DE8EE-F88E-40D2-A1FA-C3267316A0DD}"/>
              </a:ext>
            </a:extLst>
          </p:cNvPr>
          <p:cNvSpPr/>
          <p:nvPr/>
        </p:nvSpPr>
        <p:spPr>
          <a:xfrm>
            <a:off x="1671111" y="5810110"/>
            <a:ext cx="648072" cy="36004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CD13CD52-9A5B-4025-B9ED-0989E1A172A0}"/>
              </a:ext>
            </a:extLst>
          </p:cNvPr>
          <p:cNvSpPr/>
          <p:nvPr/>
        </p:nvSpPr>
        <p:spPr>
          <a:xfrm>
            <a:off x="3564952" y="5816320"/>
            <a:ext cx="648072" cy="36004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B66B431C-F27D-4B88-A124-54B10A52BA9D}"/>
              </a:ext>
            </a:extLst>
          </p:cNvPr>
          <p:cNvCxnSpPr>
            <a:stCxn id="27" idx="6"/>
            <a:endCxn id="19" idx="2"/>
          </p:cNvCxnSpPr>
          <p:nvPr/>
        </p:nvCxnSpPr>
        <p:spPr bwMode="auto">
          <a:xfrm flipV="1">
            <a:off x="2319183" y="5602384"/>
            <a:ext cx="330767" cy="387746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2E3D9C6E-01EF-4AB9-988B-5D477207AD04}"/>
              </a:ext>
            </a:extLst>
          </p:cNvPr>
          <p:cNvCxnSpPr>
            <a:stCxn id="19" idx="6"/>
            <a:endCxn id="28" idx="2"/>
          </p:cNvCxnSpPr>
          <p:nvPr/>
        </p:nvCxnSpPr>
        <p:spPr bwMode="auto">
          <a:xfrm>
            <a:off x="3298022" y="5602384"/>
            <a:ext cx="266930" cy="393956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B35AC4A8-0576-4D03-AC6D-2945D032E843}"/>
              </a:ext>
            </a:extLst>
          </p:cNvPr>
          <p:cNvSpPr txBox="1"/>
          <p:nvPr/>
        </p:nvSpPr>
        <p:spPr>
          <a:xfrm>
            <a:off x="1822879" y="3698635"/>
            <a:ext cx="4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t0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6F3E0065-F9D4-463B-B367-04C964559CEE}"/>
              </a:ext>
            </a:extLst>
          </p:cNvPr>
          <p:cNvSpPr txBox="1"/>
          <p:nvPr/>
        </p:nvSpPr>
        <p:spPr>
          <a:xfrm>
            <a:off x="2699867" y="3698635"/>
            <a:ext cx="4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t1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D3670636-7731-4F8B-A659-4DE61E4515D9}"/>
              </a:ext>
            </a:extLst>
          </p:cNvPr>
          <p:cNvSpPr txBox="1"/>
          <p:nvPr/>
        </p:nvSpPr>
        <p:spPr>
          <a:xfrm>
            <a:off x="3640836" y="3701675"/>
            <a:ext cx="4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t2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9799B92-3697-43FF-ABA6-8E979EEE31FD}"/>
              </a:ext>
            </a:extLst>
          </p:cNvPr>
          <p:cNvSpPr txBox="1"/>
          <p:nvPr/>
        </p:nvSpPr>
        <p:spPr>
          <a:xfrm>
            <a:off x="4575074" y="3697574"/>
            <a:ext cx="4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t3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FA692EDC-8C91-4DBA-9260-BA3343E411A8}"/>
              </a:ext>
            </a:extLst>
          </p:cNvPr>
          <p:cNvSpPr txBox="1"/>
          <p:nvPr/>
        </p:nvSpPr>
        <p:spPr>
          <a:xfrm>
            <a:off x="398768" y="4249292"/>
            <a:ext cx="979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simple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7914CDC9-40BF-417F-A307-517694AF3566}"/>
              </a:ext>
            </a:extLst>
          </p:cNvPr>
          <p:cNvSpPr txBox="1"/>
          <p:nvPr/>
        </p:nvSpPr>
        <p:spPr>
          <a:xfrm>
            <a:off x="393523" y="5382294"/>
            <a:ext cx="115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complex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F9486ACB-FCD3-4B28-9D7E-F4BC28B8409B}"/>
              </a:ext>
            </a:extLst>
          </p:cNvPr>
          <p:cNvGrpSpPr/>
          <p:nvPr/>
        </p:nvGrpSpPr>
        <p:grpSpPr>
          <a:xfrm>
            <a:off x="5495328" y="3367586"/>
            <a:ext cx="4030835" cy="3104610"/>
            <a:chOff x="6192640" y="3906775"/>
            <a:chExt cx="3184116" cy="264365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2745461A-A530-4016-B8AE-189475D0CD20}"/>
                </a:ext>
              </a:extLst>
            </p:cNvPr>
            <p:cNvGrpSpPr/>
            <p:nvPr/>
          </p:nvGrpSpPr>
          <p:grpSpPr>
            <a:xfrm>
              <a:off x="6192640" y="3906775"/>
              <a:ext cx="3096344" cy="2330537"/>
              <a:chOff x="695400" y="3843463"/>
              <a:chExt cx="3096344" cy="233053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165" b="53744"/>
              <a:stretch/>
            </p:blipFill>
            <p:spPr>
              <a:xfrm>
                <a:off x="695400" y="3843463"/>
                <a:ext cx="3096344" cy="2330537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817" t="7183" r="4966" b="80339"/>
              <a:stretch/>
            </p:blipFill>
            <p:spPr>
              <a:xfrm>
                <a:off x="2495600" y="4240370"/>
                <a:ext cx="1047750" cy="628651"/>
              </a:xfrm>
              <a:prstGeom prst="rect">
                <a:avLst/>
              </a:prstGeom>
            </p:spPr>
          </p:pic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3ABE27CA-8AFF-4253-80DB-6986C3435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0" t="91012" r="44659" b="2058"/>
            <a:stretch/>
          </p:blipFill>
          <p:spPr>
            <a:xfrm>
              <a:off x="6749933" y="6201293"/>
              <a:ext cx="2626823" cy="349135"/>
            </a:xfrm>
            <a:prstGeom prst="rect">
              <a:avLst/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21785CA7-6A02-444F-9B97-003429024F73}"/>
              </a:ext>
            </a:extLst>
          </p:cNvPr>
          <p:cNvSpPr txBox="1"/>
          <p:nvPr/>
        </p:nvSpPr>
        <p:spPr>
          <a:xfrm>
            <a:off x="9324869" y="4072813"/>
            <a:ext cx="24596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Mean lifetimes:</a:t>
            </a:r>
          </a:p>
          <a:p>
            <a:pPr marL="342900" indent="-342900" defTabSz="1438275">
              <a:buFont typeface="Arial" panose="020B0604020202020204" pitchFamily="34" charset="0"/>
              <a:buChar char="•"/>
            </a:pPr>
            <a:r>
              <a:rPr lang="en-GB" b="1" dirty="0"/>
              <a:t>all: 	</a:t>
            </a:r>
            <a:r>
              <a:rPr lang="en-GB" dirty="0"/>
              <a:t>74 min</a:t>
            </a:r>
          </a:p>
          <a:p>
            <a:pPr marL="342900" indent="-342900" defTabSz="1438275">
              <a:buFont typeface="Arial" panose="020B0604020202020204" pitchFamily="34" charset="0"/>
              <a:buChar char="•"/>
            </a:pPr>
            <a:r>
              <a:rPr lang="en-GB" b="1" dirty="0"/>
              <a:t>simple:    </a:t>
            </a:r>
            <a:r>
              <a:rPr lang="en-GB" dirty="0"/>
              <a:t> 	49 min</a:t>
            </a:r>
          </a:p>
          <a:p>
            <a:pPr marL="342900" indent="-342900" defTabSz="1438275">
              <a:buFont typeface="Arial" panose="020B0604020202020204" pitchFamily="34" charset="0"/>
              <a:buChar char="•"/>
            </a:pPr>
            <a:r>
              <a:rPr lang="en-GB" b="1" dirty="0"/>
              <a:t>complex:</a:t>
            </a:r>
            <a:r>
              <a:rPr lang="en-GB" dirty="0"/>
              <a:t> 	96 min</a:t>
            </a:r>
          </a:p>
          <a:p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7F85AE-7F3F-431F-8AEC-7D60BEE538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10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1089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Cloud lifetimes </a:t>
            </a:r>
            <a:r>
              <a:rPr lang="en-GB"/>
              <a:t>(hypothesis 2)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628800"/>
            <a:ext cx="8784976" cy="438690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3691562-2BB4-4B41-B851-DED25AE66A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11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2441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Modifications of existing CPSs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AE513B-B81F-4A52-88F1-8C3BD6711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00" y="1700808"/>
            <a:ext cx="11218232" cy="4473192"/>
          </a:xfrm>
        </p:spPr>
        <p:txBody>
          <a:bodyPr/>
          <a:lstStyle/>
          <a:p>
            <a:r>
              <a:rPr lang="en-GB" b="1" dirty="0"/>
              <a:t>LLS as a source of </a:t>
            </a:r>
            <a:r>
              <a:rPr lang="en-GB" b="1" i="1" dirty="0"/>
              <a:t>org</a:t>
            </a:r>
            <a:endParaRPr lang="en-GB" b="1" dirty="0"/>
          </a:p>
          <a:p>
            <a:pPr lvl="1"/>
            <a:r>
              <a:rPr lang="en-GB" dirty="0"/>
              <a:t>Mapes and Neale (2011), Willett and </a:t>
            </a:r>
            <a:r>
              <a:rPr lang="en-GB" dirty="0" err="1"/>
              <a:t>Whitall</a:t>
            </a:r>
            <a:r>
              <a:rPr lang="en-GB" dirty="0"/>
              <a:t> (2017) represent organization of cloud field with a prognostic </a:t>
            </a:r>
            <a:r>
              <a:rPr lang="en-GB" i="1" dirty="0"/>
              <a:t>org</a:t>
            </a:r>
            <a:r>
              <a:rPr lang="en-GB" dirty="0"/>
              <a:t> field</a:t>
            </a:r>
          </a:p>
          <a:p>
            <a:pPr lvl="1"/>
            <a:r>
              <a:rPr lang="en-GB" dirty="0"/>
              <a:t>Previous convective activity used as a source of </a:t>
            </a:r>
            <a:r>
              <a:rPr lang="en-GB" i="1" dirty="0"/>
              <a:t>org</a:t>
            </a:r>
          </a:p>
          <a:p>
            <a:pPr lvl="1"/>
            <a:r>
              <a:rPr lang="en-GB" dirty="0"/>
              <a:t>Decreases the entrainment rate dependent on amount of </a:t>
            </a:r>
            <a:r>
              <a:rPr lang="en-GB" i="1" dirty="0"/>
              <a:t>org</a:t>
            </a:r>
          </a:p>
          <a:p>
            <a:pPr lvl="1"/>
            <a:r>
              <a:rPr lang="en-GB" dirty="0"/>
              <a:t>Meant to help with variability of convection over tropics without being detrimental to mean state</a:t>
            </a:r>
          </a:p>
          <a:p>
            <a:pPr lvl="1"/>
            <a:r>
              <a:rPr lang="en-GB" dirty="0"/>
              <a:t>Given relationship between LLS and cloud field organization (cluster-index), LLS could be a source of </a:t>
            </a:r>
            <a:r>
              <a:rPr lang="en-GB" i="1" dirty="0"/>
              <a:t>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3981DA-0CD7-4152-9129-544BF6684E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12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1782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Modifications of existing CPSs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AE513B-B81F-4A52-88F1-8C3BD6711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Make cloud lifetime a function of LLS</a:t>
            </a:r>
          </a:p>
          <a:p>
            <a:pPr lvl="1"/>
            <a:r>
              <a:rPr lang="en-GB" dirty="0"/>
              <a:t>Some convection parametrization schemes (e.g. Plant and Craig, 2008) have a parameter that represents cloud lifetime</a:t>
            </a:r>
          </a:p>
          <a:p>
            <a:pPr lvl="1"/>
            <a:r>
              <a:rPr lang="en-GB" dirty="0"/>
              <a:t>We have identified links between cloud lifetime and organization</a:t>
            </a:r>
          </a:p>
          <a:p>
            <a:pPr lvl="1"/>
            <a:r>
              <a:rPr lang="en-GB" dirty="0"/>
              <a:t>Would be possible to modify such a scheme in the presence of LLS</a:t>
            </a:r>
          </a:p>
          <a:p>
            <a:pPr lvl="1"/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E4A474-5397-46C0-8AD0-472EA955D8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13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7706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AE513B-B81F-4A52-88F1-8C3BD6711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27711"/>
            <a:ext cx="11040000" cy="4473192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C00000"/>
                </a:solidFill>
              </a:rPr>
              <a:t>CRM results</a:t>
            </a:r>
            <a:br>
              <a:rPr lang="en-GB" b="1" dirty="0">
                <a:solidFill>
                  <a:srgbClr val="C00000"/>
                </a:solidFill>
              </a:rPr>
            </a:br>
            <a:endParaRPr lang="en-GB" b="1" dirty="0">
              <a:solidFill>
                <a:srgbClr val="C00000"/>
              </a:solidFill>
            </a:endParaRPr>
          </a:p>
          <a:p>
            <a:r>
              <a:rPr lang="en-GB" b="1" dirty="0"/>
              <a:t>Hypothesis 1: </a:t>
            </a:r>
            <a:r>
              <a:rPr lang="en-GB" dirty="0"/>
              <a:t>clear relationship between LLS and organization </a:t>
            </a:r>
          </a:p>
          <a:p>
            <a:r>
              <a:rPr lang="en-GB" b="1" dirty="0"/>
              <a:t>Hypothesis 2:</a:t>
            </a:r>
            <a:r>
              <a:rPr lang="en-GB" dirty="0"/>
              <a:t> relationship between organization and cloud-cell lifetimes found. However, simple clouds and complex cloud groups have different sign of relationship</a:t>
            </a:r>
          </a:p>
          <a:p>
            <a:r>
              <a:rPr lang="en-GB" dirty="0"/>
              <a:t>RWPs seen to produce organized cloud fields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rgbClr val="C00000"/>
                </a:solidFill>
              </a:rPr>
              <a:t>Modifications to existing convection parametrization schemes</a:t>
            </a:r>
          </a:p>
          <a:p>
            <a:pPr marL="0" indent="0">
              <a:buNone/>
            </a:pPr>
            <a:endParaRPr lang="en-GB" b="1" dirty="0"/>
          </a:p>
          <a:p>
            <a:r>
              <a:rPr lang="en-GB" dirty="0"/>
              <a:t>Introduce a source of </a:t>
            </a:r>
            <a:r>
              <a:rPr lang="en-GB" i="1" dirty="0"/>
              <a:t>org</a:t>
            </a:r>
            <a:r>
              <a:rPr lang="en-GB" dirty="0"/>
              <a:t> based on LLS</a:t>
            </a:r>
          </a:p>
          <a:p>
            <a:r>
              <a:rPr lang="en-GB" dirty="0"/>
              <a:t>Make cloud lifetime a function of LLS</a:t>
            </a:r>
          </a:p>
          <a:p>
            <a:pPr lvl="1"/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AFC387-44CE-414A-9137-3A8D4A6E3B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14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6740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745129-093B-4496-93B5-606C45064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26DF5F-3971-4A11-9066-06E32EFCC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46A634-B0A6-4B70-BC65-885B164080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15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724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BAD443-2E21-4020-ABE1-20C20C82E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00" y="1700808"/>
            <a:ext cx="6609720" cy="4473192"/>
          </a:xfrm>
        </p:spPr>
        <p:txBody>
          <a:bodyPr/>
          <a:lstStyle/>
          <a:p>
            <a:r>
              <a:rPr lang="en-GB" dirty="0"/>
              <a:t>According </a:t>
            </a:r>
            <a:r>
              <a:rPr lang="en-GB" dirty="0" err="1"/>
              <a:t>Rotunno</a:t>
            </a:r>
            <a:r>
              <a:rPr lang="en-GB" dirty="0"/>
              <a:t> et al. 1988 (RKW theory), LLS interacts with the cold pool generated by convection</a:t>
            </a:r>
          </a:p>
          <a:p>
            <a:r>
              <a:rPr lang="en-GB" dirty="0"/>
              <a:t>‘optimal’ conditions for squall lines seen when vorticity of sheared background flow near surface equal and opposite to vorticity of density current from cold pool</a:t>
            </a:r>
          </a:p>
          <a:p>
            <a:r>
              <a:rPr lang="en-GB" dirty="0"/>
              <a:t>When the environmental air mixes with the cold pool air, the vorticities cancel and an upright convective tower is formed</a:t>
            </a:r>
          </a:p>
          <a:p>
            <a:r>
              <a:rPr lang="en-GB" dirty="0"/>
              <a:t>New cells are created on the downshear side of the convection</a:t>
            </a:r>
          </a:p>
          <a:p>
            <a:endParaRPr lang="en-GB" dirty="0"/>
          </a:p>
          <a:p>
            <a:r>
              <a:rPr lang="en-GB" dirty="0"/>
              <a:t>Supported by numerical simulations (e.g. RKW, Robe and Emanuel 2001), and observations (e.g. </a:t>
            </a:r>
            <a:r>
              <a:rPr lang="en-GB" dirty="0" err="1"/>
              <a:t>LeMone</a:t>
            </a:r>
            <a:r>
              <a:rPr lang="en-GB" dirty="0"/>
              <a:t> 1998)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310721DF-ABBE-4BD5-8B9D-353CE25BD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764704"/>
            <a:ext cx="8280000" cy="611976"/>
          </a:xfrm>
        </p:spPr>
        <p:txBody>
          <a:bodyPr/>
          <a:lstStyle/>
          <a:p>
            <a:r>
              <a:rPr lang="en-GB" dirty="0"/>
              <a:t>Background – Low-level shear (LLS) mechanism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2420888"/>
            <a:ext cx="4047451" cy="2736304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8760296" y="1808728"/>
            <a:ext cx="1584365" cy="360040"/>
          </a:xfrm>
          <a:prstGeom prst="rightArrow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23926" y="1441588"/>
            <a:ext cx="1657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downshear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ADB39D8F-F091-4B0A-A376-F6891B0103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16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3431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BAD443-2E21-4020-ABE1-20C20C82E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9530" y="1702888"/>
            <a:ext cx="5107951" cy="447319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6EE2EC-1132-48FD-8A27-9964E9A1D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4" t="22560" r="8947" b="21660"/>
          <a:stretch/>
        </p:blipFill>
        <p:spPr>
          <a:xfrm>
            <a:off x="2366028" y="952221"/>
            <a:ext cx="2728830" cy="1636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0521830-EE0E-4D69-83FE-0128A6F5DB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013" y="3948867"/>
            <a:ext cx="2626791" cy="1882457"/>
          </a:xfrm>
          <a:prstGeom prst="rect">
            <a:avLst/>
          </a:prstGeom>
        </p:spPr>
      </p:pic>
      <p:pic>
        <p:nvPicPr>
          <p:cNvPr id="7" name="Content Placeholder 11">
            <a:extLst>
              <a:ext uri="{FF2B5EF4-FFF2-40B4-BE49-F238E27FC236}">
                <a16:creationId xmlns:a16="http://schemas.microsoft.com/office/drawing/2014/main" xmlns="" id="{C3F91702-3E4D-49ED-A37D-E3897DDA24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16857" y="1505876"/>
            <a:ext cx="2880319" cy="237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775978D-C178-4F3C-BE6B-602D6FB9C042}"/>
              </a:ext>
            </a:extLst>
          </p:cNvPr>
          <p:cNvSpPr txBox="1"/>
          <p:nvPr/>
        </p:nvSpPr>
        <p:spPr>
          <a:xfrm>
            <a:off x="3345195" y="517596"/>
            <a:ext cx="919437" cy="498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GCM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DE682DC-F269-40F7-A49B-32E6777BDB32}"/>
              </a:ext>
            </a:extLst>
          </p:cNvPr>
          <p:cNvSpPr txBox="1"/>
          <p:nvPr/>
        </p:nvSpPr>
        <p:spPr>
          <a:xfrm>
            <a:off x="7732602" y="1316546"/>
            <a:ext cx="848831" cy="40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RWPs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0B1B34B-7C14-4EDC-8FEA-6FB4125DED82}"/>
              </a:ext>
            </a:extLst>
          </p:cNvPr>
          <p:cNvSpPr txBox="1"/>
          <p:nvPr/>
        </p:nvSpPr>
        <p:spPr>
          <a:xfrm>
            <a:off x="2689529" y="3304279"/>
            <a:ext cx="2147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Idealized RCE CRM simulations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572C8F-0E16-47EE-80DD-56AF0B114424}"/>
              </a:ext>
            </a:extLst>
          </p:cNvPr>
          <p:cNvSpPr txBox="1"/>
          <p:nvPr/>
        </p:nvSpPr>
        <p:spPr>
          <a:xfrm>
            <a:off x="6488575" y="4828722"/>
            <a:ext cx="3273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Modifications to existing CPSs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Low-level shear -&gt; org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Cloud lifetime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0387F3E9-4C6B-4473-A27E-C2E8BEC782FA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 bwMode="auto">
          <a:xfrm>
            <a:off x="5130894" y="1702888"/>
            <a:ext cx="1094752" cy="792507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2DACE84C-4D87-436E-BD3A-F81A73F0165D}"/>
              </a:ext>
            </a:extLst>
          </p:cNvPr>
          <p:cNvCxnSpPr>
            <a:cxnSpLocks/>
            <a:stCxn id="15" idx="1"/>
            <a:endCxn id="16" idx="3"/>
          </p:cNvCxnSpPr>
          <p:nvPr/>
        </p:nvCxnSpPr>
        <p:spPr bwMode="auto">
          <a:xfrm flipH="1">
            <a:off x="5130893" y="2495395"/>
            <a:ext cx="1094753" cy="2060999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4" name="Rectangle: Rounded Corners 22">
            <a:extLst>
              <a:ext uri="{FF2B5EF4-FFF2-40B4-BE49-F238E27FC236}">
                <a16:creationId xmlns:a16="http://schemas.microsoft.com/office/drawing/2014/main" xmlns="" id="{C1DA489F-E6B0-4C16-8A02-5B61F9C8EEED}"/>
              </a:ext>
            </a:extLst>
          </p:cNvPr>
          <p:cNvSpPr/>
          <p:nvPr/>
        </p:nvSpPr>
        <p:spPr>
          <a:xfrm>
            <a:off x="2329993" y="517596"/>
            <a:ext cx="2800901" cy="237058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5" name="Rectangle: Rounded Corners 23">
            <a:extLst>
              <a:ext uri="{FF2B5EF4-FFF2-40B4-BE49-F238E27FC236}">
                <a16:creationId xmlns:a16="http://schemas.microsoft.com/office/drawing/2014/main" xmlns="" id="{E63D98A2-69F6-4F57-BFEF-C6F9C59E7E89}"/>
              </a:ext>
            </a:extLst>
          </p:cNvPr>
          <p:cNvSpPr/>
          <p:nvPr/>
        </p:nvSpPr>
        <p:spPr>
          <a:xfrm>
            <a:off x="6225646" y="1108690"/>
            <a:ext cx="3830794" cy="277340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6" name="Rectangle: Rounded Corners 24">
            <a:extLst>
              <a:ext uri="{FF2B5EF4-FFF2-40B4-BE49-F238E27FC236}">
                <a16:creationId xmlns:a16="http://schemas.microsoft.com/office/drawing/2014/main" xmlns="" id="{1894C331-564B-43DD-82A9-D0D259B93109}"/>
              </a:ext>
            </a:extLst>
          </p:cNvPr>
          <p:cNvSpPr/>
          <p:nvPr/>
        </p:nvSpPr>
        <p:spPr>
          <a:xfrm>
            <a:off x="2329992" y="3281464"/>
            <a:ext cx="2800901" cy="254986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7" name="Rectangle: Rounded Corners 25">
            <a:extLst>
              <a:ext uri="{FF2B5EF4-FFF2-40B4-BE49-F238E27FC236}">
                <a16:creationId xmlns:a16="http://schemas.microsoft.com/office/drawing/2014/main" xmlns="" id="{A79A19AC-EE9E-44EC-A511-FC1EC5F3996C}"/>
              </a:ext>
            </a:extLst>
          </p:cNvPr>
          <p:cNvSpPr/>
          <p:nvPr/>
        </p:nvSpPr>
        <p:spPr>
          <a:xfrm>
            <a:off x="6225646" y="4277259"/>
            <a:ext cx="3830794" cy="244905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DE3E2C08-0476-492F-8C4C-BBC337B423A0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 bwMode="auto">
          <a:xfrm>
            <a:off x="5130893" y="4556394"/>
            <a:ext cx="1094753" cy="945391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C8B6629-0C9B-4286-90E5-BC9CDD7375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17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9583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>
            <a:spLocks noChangeAspect="1"/>
          </p:cNvSpPr>
          <p:nvPr/>
        </p:nvSpPr>
        <p:spPr>
          <a:xfrm>
            <a:off x="1480791" y="3048867"/>
            <a:ext cx="1761173" cy="14955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2" rIns="91440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1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6A738D-1D00-455A-8DB3-C302784A9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800" y="764704"/>
            <a:ext cx="11040000" cy="611976"/>
          </a:xfrm>
        </p:spPr>
        <p:txBody>
          <a:bodyPr/>
          <a:lstStyle/>
          <a:p>
            <a:r>
              <a:rPr lang="en-GB" dirty="0"/>
              <a:t>RWPs – Clustering procedure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58416" y="3120494"/>
            <a:ext cx="8632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Reduce the number of profiles to analyse by filtering on CAPE and max. shear below 500 </a:t>
            </a:r>
            <a:r>
              <a:rPr lang="en-GB" sz="1800" dirty="0" err="1"/>
              <a:t>hPa</a:t>
            </a:r>
            <a:endParaRPr lang="en-GB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3363693" y="3898120"/>
            <a:ext cx="8348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Rotate profiles so wind at 850 </a:t>
            </a:r>
            <a:r>
              <a:rPr lang="en-GB" sz="1800" dirty="0" err="1"/>
              <a:t>hPa</a:t>
            </a:r>
            <a:r>
              <a:rPr lang="en-GB" sz="1800" dirty="0"/>
              <a:t> are aligned and normalize based on max. wind at each pressure level, weighting contribution from lower troposphere higher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58416" y="4629579"/>
            <a:ext cx="8632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Reduce dimensions of problem from 40 to 7, which still explain over 90 % of the variance</a:t>
            </a:r>
          </a:p>
        </p:txBody>
      </p:sp>
      <p:sp>
        <p:nvSpPr>
          <p:cNvPr id="30" name="TextBox 29"/>
          <p:cNvSpPr txBox="1">
            <a:spLocks noChangeAspect="1"/>
          </p:cNvSpPr>
          <p:nvPr/>
        </p:nvSpPr>
        <p:spPr>
          <a:xfrm>
            <a:off x="3358416" y="5393704"/>
            <a:ext cx="8632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Group like profiles together using K-means clustering algorithm with 10 clusters</a:t>
            </a:r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791708" y="1876955"/>
            <a:ext cx="3256623" cy="9509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2" rIns="91440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192"/>
          </a:p>
        </p:txBody>
      </p:sp>
      <p:sp>
        <p:nvSpPr>
          <p:cNvPr id="27" name="Rounded Rectangle 26"/>
          <p:cNvSpPr>
            <a:spLocks noChangeAspect="1"/>
          </p:cNvSpPr>
          <p:nvPr/>
        </p:nvSpPr>
        <p:spPr>
          <a:xfrm>
            <a:off x="999954" y="2073042"/>
            <a:ext cx="1313645" cy="55815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2" rIns="91440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192"/>
          </a:p>
        </p:txBody>
      </p:sp>
      <p:sp>
        <p:nvSpPr>
          <p:cNvPr id="32" name="Rounded Rectangle 31"/>
          <p:cNvSpPr>
            <a:spLocks noChangeAspect="1"/>
          </p:cNvSpPr>
          <p:nvPr/>
        </p:nvSpPr>
        <p:spPr>
          <a:xfrm>
            <a:off x="2548177" y="2063439"/>
            <a:ext cx="1313645" cy="55815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2" rIns="91440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192"/>
          </a:p>
        </p:txBody>
      </p:sp>
      <p:sp>
        <p:nvSpPr>
          <p:cNvPr id="34" name="TextBox 33"/>
          <p:cNvSpPr txBox="1">
            <a:spLocks noChangeAspect="1"/>
          </p:cNvSpPr>
          <p:nvPr/>
        </p:nvSpPr>
        <p:spPr>
          <a:xfrm>
            <a:off x="999952" y="2139462"/>
            <a:ext cx="1313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u, v profiles</a:t>
            </a:r>
          </a:p>
        </p:txBody>
      </p:sp>
      <p:sp>
        <p:nvSpPr>
          <p:cNvPr id="36" name="TextBox 35"/>
          <p:cNvSpPr txBox="1">
            <a:spLocks noChangeAspect="1"/>
          </p:cNvSpPr>
          <p:nvPr/>
        </p:nvSpPr>
        <p:spPr>
          <a:xfrm>
            <a:off x="2754237" y="2157848"/>
            <a:ext cx="901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CAPE</a:t>
            </a:r>
          </a:p>
        </p:txBody>
      </p:sp>
      <p:sp>
        <p:nvSpPr>
          <p:cNvPr id="37" name="Rectangle 36"/>
          <p:cNvSpPr>
            <a:spLocks noChangeAspect="1"/>
          </p:cNvSpPr>
          <p:nvPr/>
        </p:nvSpPr>
        <p:spPr>
          <a:xfrm>
            <a:off x="1668332" y="3921622"/>
            <a:ext cx="1360868" cy="46904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2" rIns="91440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192"/>
          </a:p>
        </p:txBody>
      </p:sp>
      <p:sp>
        <p:nvSpPr>
          <p:cNvPr id="38" name="TextBox 37"/>
          <p:cNvSpPr txBox="1">
            <a:spLocks noChangeAspect="1"/>
          </p:cNvSpPr>
          <p:nvPr/>
        </p:nvSpPr>
        <p:spPr>
          <a:xfrm>
            <a:off x="1722525" y="3992111"/>
            <a:ext cx="1252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Normalizing</a:t>
            </a:r>
          </a:p>
        </p:txBody>
      </p:sp>
      <p:sp>
        <p:nvSpPr>
          <p:cNvPr id="39" name="Rectangle 38"/>
          <p:cNvSpPr>
            <a:spLocks noChangeAspect="1"/>
          </p:cNvSpPr>
          <p:nvPr/>
        </p:nvSpPr>
        <p:spPr>
          <a:xfrm>
            <a:off x="1668332" y="3180567"/>
            <a:ext cx="1360868" cy="46904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2" rIns="91440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192"/>
          </a:p>
        </p:txBody>
      </p:sp>
      <p:sp>
        <p:nvSpPr>
          <p:cNvPr id="40" name="TextBox 39"/>
          <p:cNvSpPr txBox="1">
            <a:spLocks noChangeAspect="1"/>
          </p:cNvSpPr>
          <p:nvPr/>
        </p:nvSpPr>
        <p:spPr>
          <a:xfrm>
            <a:off x="1800368" y="3230421"/>
            <a:ext cx="1052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Filtering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668332" y="4688642"/>
            <a:ext cx="1360868" cy="469040"/>
            <a:chOff x="1427147" y="4453726"/>
            <a:chExt cx="918200" cy="469040"/>
          </a:xfrm>
        </p:grpSpPr>
        <p:sp>
          <p:nvSpPr>
            <p:cNvPr id="41" name="Rectangle 40"/>
            <p:cNvSpPr>
              <a:spLocks noChangeAspect="1"/>
            </p:cNvSpPr>
            <p:nvPr/>
          </p:nvSpPr>
          <p:spPr>
            <a:xfrm>
              <a:off x="1427147" y="4453726"/>
              <a:ext cx="918200" cy="46904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2" rIns="91440" bIns="4572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192"/>
            </a:p>
          </p:txBody>
        </p:sp>
        <p:sp>
          <p:nvSpPr>
            <p:cNvPr id="42" name="TextBox 41"/>
            <p:cNvSpPr txBox="1">
              <a:spLocks noChangeAspect="1"/>
            </p:cNvSpPr>
            <p:nvPr/>
          </p:nvSpPr>
          <p:spPr>
            <a:xfrm>
              <a:off x="1562189" y="4503580"/>
              <a:ext cx="6481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PCA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668332" y="5433224"/>
            <a:ext cx="1360868" cy="469040"/>
            <a:chOff x="1283992" y="5358473"/>
            <a:chExt cx="1335417" cy="469040"/>
          </a:xfrm>
        </p:grpSpPr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1283992" y="5358473"/>
              <a:ext cx="1335417" cy="46904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2" rIns="91440" bIns="4572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192"/>
            </a:p>
          </p:txBody>
        </p:sp>
        <p:sp>
          <p:nvSpPr>
            <p:cNvPr id="44" name="TextBox 43"/>
            <p:cNvSpPr txBox="1">
              <a:spLocks noChangeAspect="1"/>
            </p:cNvSpPr>
            <p:nvPr/>
          </p:nvSpPr>
          <p:spPr>
            <a:xfrm>
              <a:off x="1286736" y="5408327"/>
              <a:ext cx="13039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Clustering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920435" y="6177806"/>
            <a:ext cx="812711" cy="558153"/>
            <a:chOff x="1434629" y="5777920"/>
            <a:chExt cx="812711" cy="558153"/>
          </a:xfrm>
        </p:grpSpPr>
        <p:sp>
          <p:nvSpPr>
            <p:cNvPr id="45" name="Rounded Rectangle 44"/>
            <p:cNvSpPr>
              <a:spLocks noChangeAspect="1"/>
            </p:cNvSpPr>
            <p:nvPr/>
          </p:nvSpPr>
          <p:spPr>
            <a:xfrm>
              <a:off x="1434629" y="5777920"/>
              <a:ext cx="812711" cy="558153"/>
            </a:xfrm>
            <a:prstGeom prst="round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2" rIns="91440" bIns="4572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192"/>
            </a:p>
          </p:txBody>
        </p:sp>
        <p:sp>
          <p:nvSpPr>
            <p:cNvPr id="46" name="TextBox 45"/>
            <p:cNvSpPr txBox="1">
              <a:spLocks noChangeAspect="1"/>
            </p:cNvSpPr>
            <p:nvPr/>
          </p:nvSpPr>
          <p:spPr>
            <a:xfrm>
              <a:off x="1444555" y="5872330"/>
              <a:ext cx="8027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RWPs</a:t>
              </a:r>
            </a:p>
          </p:txBody>
        </p:sp>
      </p:grpSp>
      <p:cxnSp>
        <p:nvCxnSpPr>
          <p:cNvPr id="49" name="Straight Arrow Connector 48"/>
          <p:cNvCxnSpPr>
            <a:cxnSpLocks noChangeAspect="1"/>
            <a:stCxn id="39" idx="2"/>
            <a:endCxn id="37" idx="0"/>
          </p:cNvCxnSpPr>
          <p:nvPr/>
        </p:nvCxnSpPr>
        <p:spPr>
          <a:xfrm>
            <a:off x="2348766" y="3649607"/>
            <a:ext cx="0" cy="272015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Aspect="1"/>
            <a:stCxn id="37" idx="2"/>
            <a:endCxn id="41" idx="0"/>
          </p:cNvCxnSpPr>
          <p:nvPr/>
        </p:nvCxnSpPr>
        <p:spPr>
          <a:xfrm>
            <a:off x="2348766" y="4390662"/>
            <a:ext cx="0" cy="29798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cxnSpLocks noChangeAspect="1"/>
            <a:stCxn id="41" idx="2"/>
            <a:endCxn id="43" idx="0"/>
          </p:cNvCxnSpPr>
          <p:nvPr/>
        </p:nvCxnSpPr>
        <p:spPr>
          <a:xfrm>
            <a:off x="2348766" y="5157682"/>
            <a:ext cx="0" cy="275542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 noChangeAspect="1"/>
            <a:stCxn id="43" idx="2"/>
            <a:endCxn id="45" idx="0"/>
          </p:cNvCxnSpPr>
          <p:nvPr/>
        </p:nvCxnSpPr>
        <p:spPr>
          <a:xfrm flipH="1">
            <a:off x="2326791" y="5902264"/>
            <a:ext cx="21975" cy="275542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>
            <a:spLocks noChangeAspect="1"/>
          </p:cNvSpPr>
          <p:nvPr/>
        </p:nvSpPr>
        <p:spPr>
          <a:xfrm>
            <a:off x="791708" y="1484784"/>
            <a:ext cx="1455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GCM output</a:t>
            </a:r>
          </a:p>
        </p:txBody>
      </p:sp>
      <p:cxnSp>
        <p:nvCxnSpPr>
          <p:cNvPr id="66" name="Elbow Connector 65"/>
          <p:cNvCxnSpPr>
            <a:cxnSpLocks noChangeAspect="1"/>
            <a:stCxn id="27" idx="2"/>
            <a:endCxn id="39" idx="0"/>
          </p:cNvCxnSpPr>
          <p:nvPr/>
        </p:nvCxnSpPr>
        <p:spPr>
          <a:xfrm rot="16200000" flipH="1">
            <a:off x="1728085" y="2559886"/>
            <a:ext cx="549372" cy="691989"/>
          </a:xfrm>
          <a:prstGeom prst="bentConnector3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/>
          <p:cNvCxnSpPr>
            <a:cxnSpLocks noChangeAspect="1"/>
            <a:stCxn id="32" idx="2"/>
            <a:endCxn id="39" idx="0"/>
          </p:cNvCxnSpPr>
          <p:nvPr/>
        </p:nvCxnSpPr>
        <p:spPr>
          <a:xfrm rot="5400000">
            <a:off x="2497396" y="2472962"/>
            <a:ext cx="558975" cy="856234"/>
          </a:xfrm>
          <a:prstGeom prst="bentConnector3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>
            <a:spLocks noChangeAspect="1"/>
          </p:cNvSpPr>
          <p:nvPr/>
        </p:nvSpPr>
        <p:spPr>
          <a:xfrm>
            <a:off x="201462" y="2990681"/>
            <a:ext cx="1455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Pre-process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D2A8FD-5647-41A1-A04E-DE628BD6D7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18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7358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4802" y="1556792"/>
            <a:ext cx="39262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Solid lines show median of each cluster – the RWPs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Dashed show 10</a:t>
            </a:r>
            <a:r>
              <a:rPr lang="en-GB" baseline="30000" dirty="0"/>
              <a:t>th</a:t>
            </a:r>
            <a:r>
              <a:rPr lang="en-GB" dirty="0"/>
              <a:t> and 90</a:t>
            </a:r>
            <a:r>
              <a:rPr lang="en-GB" baseline="30000" dirty="0"/>
              <a:t>th</a:t>
            </a:r>
            <a:r>
              <a:rPr lang="en-GB" dirty="0"/>
              <a:t> percentiles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926A738D-1D00-455A-8DB3-C302784A9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800" y="764704"/>
            <a:ext cx="11040000" cy="611976"/>
          </a:xfrm>
        </p:spPr>
        <p:txBody>
          <a:bodyPr/>
          <a:lstStyle/>
          <a:p>
            <a:r>
              <a:rPr lang="en-GB" dirty="0"/>
              <a:t>Representative Wind Profiles (</a:t>
            </a:r>
            <a:r>
              <a:rPr lang="en-GB"/>
              <a:t>RWPs)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119336" y="1628800"/>
            <a:ext cx="6474125" cy="4960229"/>
            <a:chOff x="839416" y="1548531"/>
            <a:chExt cx="6474125" cy="49602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6" y="1548531"/>
              <a:ext cx="6474125" cy="496022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33" t="41332" r="6020" b="56154"/>
            <a:stretch/>
          </p:blipFill>
          <p:spPr>
            <a:xfrm>
              <a:off x="6785124" y="3919972"/>
              <a:ext cx="145473" cy="12469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BFA03C1-D80B-463B-9435-D09A09BC1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4406473"/>
            <a:ext cx="4813582" cy="18002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15336" y="4124932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RWP C6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3BE2678B-9DA0-4706-8831-F2B7745E2F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19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145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0721DF-ABBE-4BD5-8B9D-353CE25BD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764704"/>
            <a:ext cx="8280000" cy="611976"/>
          </a:xfrm>
        </p:spPr>
        <p:txBody>
          <a:bodyPr/>
          <a:lstStyle/>
          <a:p>
            <a:r>
              <a:rPr lang="en-GB" dirty="0"/>
              <a:t>Motivation – vertical wind shear and tropical MCSs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BAD443-2E21-4020-ABE1-20C20C82E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0CBAD443-2E21-4020-ABE1-20C20C82EB80}"/>
              </a:ext>
            </a:extLst>
          </p:cNvPr>
          <p:cNvSpPr txBox="1">
            <a:spLocks/>
          </p:cNvSpPr>
          <p:nvPr/>
        </p:nvSpPr>
        <p:spPr bwMode="auto">
          <a:xfrm>
            <a:off x="718800" y="1853208"/>
            <a:ext cx="6313304" cy="447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000" baseline="0">
                <a:solidFill>
                  <a:schemeClr val="tx2"/>
                </a:solidFill>
                <a:latin typeface="+mn-lt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0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b="1" kern="0" dirty="0"/>
              <a:t>Low-Level Shear (LLS) </a:t>
            </a:r>
            <a:r>
              <a:rPr lang="en-GB" kern="0" dirty="0"/>
              <a:t>is an important factor in the formation of organized cloud systems such as squall lines and Mesoscale Convective Systems (MCSs)</a:t>
            </a:r>
          </a:p>
          <a:p>
            <a:pPr lvl="1"/>
            <a:r>
              <a:rPr lang="en-GB" kern="0" dirty="0" err="1"/>
              <a:t>Rotunno</a:t>
            </a:r>
            <a:r>
              <a:rPr lang="en-GB" kern="0" dirty="0"/>
              <a:t> et al. (1988), </a:t>
            </a:r>
            <a:r>
              <a:rPr lang="en-GB" kern="0" dirty="0" err="1"/>
              <a:t>LeMone</a:t>
            </a:r>
            <a:r>
              <a:rPr lang="en-GB" kern="0" dirty="0"/>
              <a:t> et al. (1998)</a:t>
            </a:r>
          </a:p>
          <a:p>
            <a:r>
              <a:rPr lang="en-GB" kern="0" dirty="0"/>
              <a:t>Precipitation from MCSs forms an important part of the total precipitation in many regions in the tropics</a:t>
            </a:r>
          </a:p>
          <a:p>
            <a:r>
              <a:rPr lang="en-GB" kern="0" dirty="0"/>
              <a:t>Extremes in precipitation are often due to MCSs</a:t>
            </a:r>
          </a:p>
          <a:p>
            <a:endParaRPr lang="en-GB" kern="0" dirty="0"/>
          </a:p>
          <a:p>
            <a:r>
              <a:rPr lang="en-GB" kern="0" dirty="0"/>
              <a:t>Effects of organization not well represented in climate model convection parametrization schemes</a:t>
            </a:r>
          </a:p>
          <a:p>
            <a:pPr lvl="1"/>
            <a:r>
              <a:rPr lang="en-GB" kern="0" dirty="0"/>
              <a:t>Some notable exceptions: e.g. Mapes and Neale (2011), Willett and </a:t>
            </a:r>
            <a:r>
              <a:rPr lang="en-GB" kern="0" dirty="0" err="1"/>
              <a:t>Whitall</a:t>
            </a:r>
            <a:r>
              <a:rPr lang="en-GB" kern="0" dirty="0"/>
              <a:t> (2017)</a:t>
            </a:r>
          </a:p>
          <a:p>
            <a:pPr lvl="1"/>
            <a:endParaRPr lang="en-GB" kern="0" dirty="0"/>
          </a:p>
          <a:p>
            <a:pPr marL="0" indent="0">
              <a:buNone/>
            </a:pPr>
            <a:endParaRPr lang="en-GB" kern="0" dirty="0"/>
          </a:p>
          <a:p>
            <a:endParaRPr lang="en-GB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2073487"/>
            <a:ext cx="5011394" cy="2360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D39D9C5-39AF-4C2E-ADC0-82F367D50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529" y="4845425"/>
            <a:ext cx="4896544" cy="144911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5108A423-07FD-482A-A220-07AF0EEC62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</a:t>
            </a:fld>
            <a:r>
              <a:rPr lang="en-GB" altLang="en-US"/>
              <a:t>/14</a:t>
            </a:r>
            <a:endParaRPr lang="en-GB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47D7929-FF22-4C26-8B0F-95CDF66016D9}"/>
              </a:ext>
            </a:extLst>
          </p:cNvPr>
          <p:cNvSpPr txBox="1"/>
          <p:nvPr/>
        </p:nvSpPr>
        <p:spPr>
          <a:xfrm>
            <a:off x="8563263" y="1637496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kern="0" dirty="0" err="1"/>
              <a:t>LeMone</a:t>
            </a:r>
            <a:r>
              <a:rPr lang="en-GB" kern="0" dirty="0"/>
              <a:t> et al. (1998)</a:t>
            </a:r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83EA3-0EC8-4AD3-89F4-152B86A799B1}"/>
              </a:ext>
            </a:extLst>
          </p:cNvPr>
          <p:cNvSpPr txBox="1"/>
          <p:nvPr/>
        </p:nvSpPr>
        <p:spPr>
          <a:xfrm>
            <a:off x="8534200" y="4470041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kern="0" dirty="0" err="1"/>
              <a:t>Houze</a:t>
            </a:r>
            <a:r>
              <a:rPr lang="en-GB" kern="0" dirty="0"/>
              <a:t> (1977)</a:t>
            </a:r>
            <a:endParaRPr lang="en-GB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945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19DCD1B-6E93-404D-9416-A068296F6337}"/>
              </a:ext>
            </a:extLst>
          </p:cNvPr>
          <p:cNvGrpSpPr/>
          <p:nvPr/>
        </p:nvGrpSpPr>
        <p:grpSpPr>
          <a:xfrm>
            <a:off x="119336" y="1573113"/>
            <a:ext cx="8254204" cy="5116196"/>
            <a:chOff x="1658220" y="1303206"/>
            <a:chExt cx="8254204" cy="511619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21139519-7789-43DF-AD9B-B961E9075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484" b="31280"/>
            <a:stretch/>
          </p:blipFill>
          <p:spPr>
            <a:xfrm>
              <a:off x="3927082" y="5589240"/>
              <a:ext cx="152695" cy="2880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3633" y="5544664"/>
              <a:ext cx="6912768" cy="216306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22F126E1-DE3C-44CE-8453-475826D2CF4E}"/>
                </a:ext>
              </a:extLst>
            </p:cNvPr>
            <p:cNvGrpSpPr/>
            <p:nvPr/>
          </p:nvGrpSpPr>
          <p:grpSpPr>
            <a:xfrm>
              <a:off x="1658220" y="1303206"/>
              <a:ext cx="8254204" cy="5116196"/>
              <a:chOff x="1658220" y="1303206"/>
              <a:chExt cx="8254204" cy="5116196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F2BCF054-1EFE-4038-BEA1-876F3A402C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8220" y="2766819"/>
                <a:ext cx="281964" cy="1463167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xmlns="" id="{58BA0E4A-56D0-46B9-AE67-BF242C2FCE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9193" y="5725922"/>
                <a:ext cx="4648603" cy="693480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5560" y="1303206"/>
                <a:ext cx="7776864" cy="4141891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944DB4E3-F5E7-4362-922D-5C272643A9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198" y="5725922"/>
                <a:ext cx="1325995" cy="419136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2677605" y="5396724"/>
              <a:ext cx="250044" cy="14794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39007" y="5345069"/>
              <a:ext cx="356793" cy="19959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868991" y="5396724"/>
              <a:ext cx="980403" cy="1513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926A738D-1D00-455A-8DB3-C302784A9B42}"/>
              </a:ext>
            </a:extLst>
          </p:cNvPr>
          <p:cNvSpPr txBox="1">
            <a:spLocks/>
          </p:cNvSpPr>
          <p:nvPr/>
        </p:nvSpPr>
        <p:spPr bwMode="auto">
          <a:xfrm>
            <a:off x="694800" y="764704"/>
            <a:ext cx="11040000" cy="61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kern="0" dirty="0"/>
              <a:t>RWPs </a:t>
            </a:r>
            <a:r>
              <a:rPr lang="en-GB" dirty="0"/>
              <a:t>–</a:t>
            </a:r>
            <a:r>
              <a:rPr lang="en-GB" kern="0" dirty="0"/>
              <a:t> </a:t>
            </a:r>
            <a:r>
              <a:rPr lang="en-GB" dirty="0"/>
              <a:t>Geographical distribution</a:t>
            </a:r>
            <a:endParaRPr lang="en-GB" kern="0" dirty="0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xmlns="" id="{9BAE70E8-44F5-4354-A04A-3F856125461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479568" y="2460273"/>
          <a:ext cx="3674554" cy="22250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7546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0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155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RWP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% 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% Sea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# prof.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C1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90.8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14356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C2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53.7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46.3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15111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C3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93.6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15844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75.3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29633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C5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70.4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11023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F55618-BCA0-4F00-B4E5-DF8566A010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20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7632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21139519-7789-43DF-AD9B-B961E9075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84" b="31280"/>
          <a:stretch/>
        </p:blipFill>
        <p:spPr>
          <a:xfrm>
            <a:off x="3927082" y="5589240"/>
            <a:ext cx="152695" cy="2880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412776"/>
            <a:ext cx="5335588" cy="54452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926A738D-1D00-455A-8DB3-C302784A9B42}"/>
              </a:ext>
            </a:extLst>
          </p:cNvPr>
          <p:cNvSpPr txBox="1">
            <a:spLocks/>
          </p:cNvSpPr>
          <p:nvPr/>
        </p:nvSpPr>
        <p:spPr bwMode="auto">
          <a:xfrm>
            <a:off x="694800" y="764704"/>
            <a:ext cx="11040000" cy="61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kern="0" dirty="0"/>
              <a:t>RWPs </a:t>
            </a:r>
            <a:r>
              <a:rPr lang="en-GB" dirty="0"/>
              <a:t>–</a:t>
            </a:r>
            <a:r>
              <a:rPr lang="en-GB" kern="0" dirty="0"/>
              <a:t> </a:t>
            </a:r>
            <a:r>
              <a:rPr lang="en-GB" dirty="0"/>
              <a:t>Temporal distribution</a:t>
            </a:r>
            <a:endParaRPr lang="en-GB" kern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4245A63-19D0-4B1B-A0A7-94BFDCF9EA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21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0779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Precipitation field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5" y="2132856"/>
            <a:ext cx="7476368" cy="331579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968208" y="1700808"/>
            <a:ext cx="3638192" cy="447319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EB5AC3-40C5-42A1-8D1F-EADCCA2A8B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22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1277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Cloud definition and analysis height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AE513B-B81F-4A52-88F1-8C3BD6711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00" y="1700808"/>
            <a:ext cx="9274016" cy="4473192"/>
          </a:xfrm>
        </p:spPr>
        <p:txBody>
          <a:bodyPr/>
          <a:lstStyle/>
          <a:p>
            <a:r>
              <a:rPr lang="en-GB" b="1" dirty="0"/>
              <a:t>Cloudy grid-cells:</a:t>
            </a:r>
            <a:r>
              <a:rPr lang="en-GB" dirty="0"/>
              <a:t> defined as being a grid-cell with w &gt; 1 m s</a:t>
            </a:r>
            <a:r>
              <a:rPr lang="en-GB" baseline="30000" dirty="0"/>
              <a:t>-1</a:t>
            </a:r>
            <a:r>
              <a:rPr lang="en-GB" dirty="0"/>
              <a:t> and </a:t>
            </a:r>
            <a:r>
              <a:rPr lang="en-GB" dirty="0" err="1"/>
              <a:t>qcl</a:t>
            </a:r>
            <a:r>
              <a:rPr lang="en-GB" dirty="0"/>
              <a:t> &gt; 0.005 g kg</a:t>
            </a:r>
            <a:r>
              <a:rPr lang="en-GB" baseline="30000" dirty="0"/>
              <a:t>-1</a:t>
            </a:r>
          </a:p>
          <a:p>
            <a:r>
              <a:rPr lang="en-GB" b="1" dirty="0"/>
              <a:t>Clouds: </a:t>
            </a:r>
            <a:r>
              <a:rPr lang="en-GB" dirty="0"/>
              <a:t>defined as contiguous areas of cloudy grid-cells (including diagonals)</a:t>
            </a:r>
          </a:p>
          <a:p>
            <a:pPr lvl="1"/>
            <a:r>
              <a:rPr lang="en-GB" dirty="0"/>
              <a:t>Can be used to calculate centroids and cloud statistics</a:t>
            </a:r>
          </a:p>
          <a:p>
            <a:r>
              <a:rPr lang="en-GB" b="1" dirty="0"/>
              <a:t>Analysis height:</a:t>
            </a:r>
            <a:r>
              <a:rPr lang="en-GB" dirty="0"/>
              <a:t> 2 km (2063 m)</a:t>
            </a:r>
          </a:p>
          <a:p>
            <a:pPr lvl="1"/>
            <a:r>
              <a:rPr lang="en-GB" dirty="0"/>
              <a:t>Above LCL for all experiments</a:t>
            </a:r>
          </a:p>
          <a:p>
            <a:pPr marL="360000" lvl="1" indent="0">
              <a:buNone/>
            </a:pPr>
            <a:endParaRPr lang="en-GB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2708920"/>
            <a:ext cx="3168352" cy="310217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1651CE-4C25-4B07-9818-E720818CD5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23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503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79" y="260648"/>
            <a:ext cx="11040000" cy="611976"/>
          </a:xfrm>
        </p:spPr>
        <p:txBody>
          <a:bodyPr/>
          <a:lstStyle/>
          <a:p>
            <a:r>
              <a:rPr lang="en-GB" dirty="0"/>
              <a:t>RCE CRMs – thermodynamic profiles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825"/>
            <a:ext cx="5405967" cy="600917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687229"/>
              </p:ext>
            </p:extLst>
          </p:nvPr>
        </p:nvGraphicFramePr>
        <p:xfrm>
          <a:off x="6600056" y="2878066"/>
          <a:ext cx="2591514" cy="185172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9353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345">
                <a:tc>
                  <a:txBody>
                    <a:bodyPr/>
                    <a:lstStyle/>
                    <a:p>
                      <a:r>
                        <a:rPr lang="en-GB" dirty="0" err="1"/>
                        <a:t>Expt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CAPE (J kg</a:t>
                      </a:r>
                      <a:r>
                        <a:rPr lang="en-GB" baseline="30000" dirty="0"/>
                        <a:t>-1</a:t>
                      </a:r>
                      <a:r>
                        <a:rPr lang="en-GB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345">
                <a:tc>
                  <a:txBody>
                    <a:bodyPr/>
                    <a:lstStyle/>
                    <a:p>
                      <a:r>
                        <a:rPr lang="en-GB" dirty="0"/>
                        <a:t>S0W0F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345">
                <a:tc>
                  <a:txBody>
                    <a:bodyPr/>
                    <a:lstStyle/>
                    <a:p>
                      <a:r>
                        <a:rPr lang="en-GB" dirty="0"/>
                        <a:t>S4W0F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345">
                <a:tc>
                  <a:txBody>
                    <a:bodyPr/>
                    <a:lstStyle/>
                    <a:p>
                      <a:r>
                        <a:rPr lang="en-GB" dirty="0"/>
                        <a:t>S0W5F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345">
                <a:tc>
                  <a:txBody>
                    <a:bodyPr/>
                    <a:lstStyle/>
                    <a:p>
                      <a:r>
                        <a:rPr lang="en-GB" dirty="0"/>
                        <a:t>S4W5F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AE797D1-28E3-464C-BC3A-02334A8E30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24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4157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Cloud lifetimes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465358"/>
              </p:ext>
            </p:extLst>
          </p:nvPr>
        </p:nvGraphicFramePr>
        <p:xfrm>
          <a:off x="7392144" y="2708920"/>
          <a:ext cx="4367349" cy="21214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9353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758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345">
                <a:tc>
                  <a:txBody>
                    <a:bodyPr/>
                    <a:lstStyle/>
                    <a:p>
                      <a:r>
                        <a:rPr lang="en-GB" dirty="0" err="1"/>
                        <a:t>Expt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Mean simple lifetime (min)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Mean</a:t>
                      </a:r>
                      <a:r>
                        <a:rPr lang="en-GB" baseline="0" dirty="0"/>
                        <a:t> c</a:t>
                      </a:r>
                      <a:r>
                        <a:rPr lang="en-GB" dirty="0"/>
                        <a:t>omplex lifetime (min)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345">
                <a:tc>
                  <a:txBody>
                    <a:bodyPr/>
                    <a:lstStyle/>
                    <a:p>
                      <a:r>
                        <a:rPr lang="en-GB" dirty="0"/>
                        <a:t>S0W0F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345">
                <a:tc>
                  <a:txBody>
                    <a:bodyPr/>
                    <a:lstStyle/>
                    <a:p>
                      <a:r>
                        <a:rPr lang="en-GB" dirty="0"/>
                        <a:t>S4W0F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345">
                <a:tc>
                  <a:txBody>
                    <a:bodyPr/>
                    <a:lstStyle/>
                    <a:p>
                      <a:r>
                        <a:rPr lang="en-GB" dirty="0"/>
                        <a:t>S0W5F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345">
                <a:tc>
                  <a:txBody>
                    <a:bodyPr/>
                    <a:lstStyle/>
                    <a:p>
                      <a:r>
                        <a:rPr lang="en-GB" dirty="0"/>
                        <a:t>S4W5F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99" y="1628800"/>
            <a:ext cx="5751587" cy="503835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6C06E5-374B-4879-B0E6-82FF8718CE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25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0131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RWPs precipitation fields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988840"/>
            <a:ext cx="7473816" cy="4148601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20F2EC-AE1A-4F3B-94AF-CEFAD7A6FC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26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7372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RWPs cloud field organization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64"/>
            <a:ext cx="6179594" cy="3600400"/>
          </a:xfr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172873"/>
              </p:ext>
            </p:extLst>
          </p:nvPr>
        </p:nvGraphicFramePr>
        <p:xfrm>
          <a:off x="6456040" y="3068960"/>
          <a:ext cx="5400600" cy="10972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8836">
                <a:tc>
                  <a:txBody>
                    <a:bodyPr/>
                    <a:lstStyle/>
                    <a:p>
                      <a:r>
                        <a:rPr lang="en-GB" dirty="0" err="1"/>
                        <a:t>Expt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Cluster-rad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Cluster-</a:t>
                      </a:r>
                      <a:r>
                        <a:rPr lang="en-GB" dirty="0" err="1"/>
                        <a:t>ind</a:t>
                      </a:r>
                      <a:r>
                        <a:rPr lang="en-GB" dirty="0"/>
                        <a:t> (km)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8836">
                <a:tc>
                  <a:txBody>
                    <a:bodyPr/>
                    <a:lstStyle/>
                    <a:p>
                      <a:r>
                        <a:rPr lang="en-GB" dirty="0"/>
                        <a:t>S4W5F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8836">
                <a:tc>
                  <a:txBody>
                    <a:bodyPr/>
                    <a:lstStyle/>
                    <a:p>
                      <a:r>
                        <a:rPr lang="en-GB" dirty="0"/>
                        <a:t>C1 – C10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 – 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44 - 153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1981D12-C6A5-4150-AE07-D90EA95BB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27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2020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Correlation matrix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700808"/>
            <a:ext cx="7056784" cy="4986230"/>
          </a:xfrm>
        </p:spPr>
      </p:pic>
      <p:sp>
        <p:nvSpPr>
          <p:cNvPr id="8" name="Rectangle 7"/>
          <p:cNvSpPr/>
          <p:nvPr/>
        </p:nvSpPr>
        <p:spPr>
          <a:xfrm>
            <a:off x="3293918" y="2358736"/>
            <a:ext cx="1392382" cy="14339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37364" y="3612573"/>
            <a:ext cx="1392382" cy="14339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94493" y="1751597"/>
            <a:ext cx="1391808" cy="3005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84747" y="1745673"/>
            <a:ext cx="948461" cy="52118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62829" y="1976733"/>
            <a:ext cx="518509" cy="2901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36160" y="1745673"/>
            <a:ext cx="37444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+mn-lt"/>
              </a:rPr>
              <a:t>Shows only ‘robust’ correlations: p-value &lt; 0.01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Thermodynamic variables seen to all be correlated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+mn-lt"/>
              </a:rPr>
              <a:t>Most cloud field variables correlated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External variables (under our control) can describe many variables of interest</a:t>
            </a:r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1703512" y="1844824"/>
            <a:ext cx="0" cy="513912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1699451" y="2420888"/>
            <a:ext cx="4061" cy="1191685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1699451" y="3716288"/>
            <a:ext cx="6928" cy="958902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1689657" y="5445224"/>
            <a:ext cx="4061" cy="300949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392728" y="1915197"/>
            <a:ext cx="112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External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0957" y="2816675"/>
            <a:ext cx="1292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Thermo-dynamic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0956" y="3843397"/>
            <a:ext cx="1292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Cloud field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0955" y="5363561"/>
            <a:ext cx="1292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Lifetimes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28</a:t>
            </a:fld>
            <a:r>
              <a:rPr lang="en-GB" altLang="en-US"/>
              <a:t>/49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5652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73030"/>
            <a:ext cx="12192000" cy="919800"/>
          </a:xfrm>
        </p:spPr>
        <p:txBody>
          <a:bodyPr/>
          <a:lstStyle/>
          <a:p>
            <a:pPr algn="ctr"/>
            <a:r>
              <a:rPr lang="en-GB" sz="3200" dirty="0"/>
              <a:t>Representing shear-induced cloud field organization in a convection parametrization scheme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9547" y="5436296"/>
            <a:ext cx="11040000" cy="925512"/>
          </a:xfrm>
        </p:spPr>
        <p:txBody>
          <a:bodyPr/>
          <a:lstStyle/>
          <a:p>
            <a:r>
              <a:rPr lang="en-GB" dirty="0"/>
              <a:t>Mark </a:t>
            </a:r>
            <a:r>
              <a:rPr lang="en-GB" dirty="0" err="1"/>
              <a:t>Muetzelfeldt</a:t>
            </a:r>
            <a:endParaRPr lang="en-GB" dirty="0"/>
          </a:p>
          <a:p>
            <a:r>
              <a:rPr lang="en-GB" dirty="0"/>
              <a:t>Supervisors: Robert Plant, Peter Clark, Steven </a:t>
            </a:r>
            <a:r>
              <a:rPr lang="en-GB" dirty="0" err="1"/>
              <a:t>Woolnough</a:t>
            </a:r>
            <a:r>
              <a:rPr lang="en-GB" dirty="0"/>
              <a:t>, Alison Stirling (Met Office CASE supervisor)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" y="2060848"/>
            <a:ext cx="12192000" cy="3072340"/>
          </a:xfrm>
        </p:spPr>
      </p:pic>
      <p:sp>
        <p:nvSpPr>
          <p:cNvPr id="4" name="TextBox 3"/>
          <p:cNvSpPr txBox="1"/>
          <p:nvPr/>
        </p:nvSpPr>
        <p:spPr>
          <a:xfrm>
            <a:off x="7159503" y="5148664"/>
            <a:ext cx="50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Taken by Oliver </a:t>
            </a:r>
            <a:r>
              <a:rPr lang="en-GB" sz="1200" dirty="0" err="1">
                <a:solidFill>
                  <a:schemeClr val="bg1"/>
                </a:solidFill>
              </a:rPr>
              <a:t>Sievers</a:t>
            </a:r>
            <a:r>
              <a:rPr lang="en-GB" sz="1200" dirty="0">
                <a:solidFill>
                  <a:schemeClr val="bg1"/>
                </a:solidFill>
              </a:rPr>
              <a:t> (DWD) over tropical Atlantic on the RV </a:t>
            </a:r>
            <a:r>
              <a:rPr lang="en-GB" sz="1200" dirty="0" err="1">
                <a:solidFill>
                  <a:schemeClr val="bg1"/>
                </a:solidFill>
              </a:rPr>
              <a:t>Polarstern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328FB65-2360-46DA-A381-C086ADA49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6039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BAD443-2E21-4020-ABE1-20C20C82E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3" y="2226729"/>
            <a:ext cx="6105664" cy="4473192"/>
          </a:xfrm>
        </p:spPr>
        <p:txBody>
          <a:bodyPr/>
          <a:lstStyle/>
          <a:p>
            <a:r>
              <a:rPr lang="en-GB" b="1" dirty="0"/>
              <a:t>RCE Cloud-Resolving Models:</a:t>
            </a:r>
            <a:r>
              <a:rPr lang="en-GB" dirty="0"/>
              <a:t> provide a means of investigating the organization of cloud fields as a function of shear </a:t>
            </a:r>
            <a:r>
              <a:rPr lang="en-GB" i="1" dirty="0"/>
              <a:t>in statistical equilibrium</a:t>
            </a:r>
            <a:endParaRPr lang="en-GB" dirty="0"/>
          </a:p>
          <a:p>
            <a:endParaRPr lang="en-GB" dirty="0"/>
          </a:p>
          <a:p>
            <a:r>
              <a:rPr lang="en-GB" dirty="0"/>
              <a:t>Well suited to providing information for use in a convection parametrization scheme that uses the Quasi-Equilibrium assumption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310721DF-ABBE-4BD5-8B9D-353CE25BD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764704"/>
            <a:ext cx="5832648" cy="1152128"/>
          </a:xfrm>
        </p:spPr>
        <p:txBody>
          <a:bodyPr/>
          <a:lstStyle/>
          <a:p>
            <a:r>
              <a:rPr lang="en-GB" dirty="0"/>
              <a:t>Background – RCE CRM</a:t>
            </a:r>
            <a:br>
              <a:rPr lang="en-GB" dirty="0"/>
            </a:br>
            <a:r>
              <a:rPr lang="en-GB" dirty="0"/>
              <a:t>Modelling with LLS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997" y="1118752"/>
            <a:ext cx="2604861" cy="2562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475" y="3904708"/>
            <a:ext cx="2920767" cy="2082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1295179"/>
            <a:ext cx="2081917" cy="21338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211" y="4025498"/>
            <a:ext cx="2397614" cy="18412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3" t="7182" r="4923" b="12208"/>
          <a:stretch/>
        </p:blipFill>
        <p:spPr>
          <a:xfrm flipH="1">
            <a:off x="6856563" y="4152827"/>
            <a:ext cx="2016224" cy="15026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13320" y="910978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Robe and Emanuel (2001)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93211" y="3625388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Cohen and Craig (2006)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xmlns="" id="{91197665-4458-443C-B983-BCFCE20180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9182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Purpose and hypotheses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AE513B-B81F-4A52-88F1-8C3BD6711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00" y="1700808"/>
            <a:ext cx="11362248" cy="4473192"/>
          </a:xfrm>
        </p:spPr>
        <p:txBody>
          <a:bodyPr/>
          <a:lstStyle/>
          <a:p>
            <a:r>
              <a:rPr lang="en-GB" b="1" dirty="0"/>
              <a:t>Purpose:</a:t>
            </a:r>
            <a:r>
              <a:rPr lang="en-GB" dirty="0"/>
              <a:t> to use CRM experiments to diagnose aspects of the cloud field that are relevant to a Convection Parametrization Scheme (CPS)</a:t>
            </a:r>
          </a:p>
          <a:p>
            <a:pPr lvl="1"/>
            <a:r>
              <a:rPr lang="en-GB" dirty="0"/>
              <a:t>E.g. </a:t>
            </a:r>
            <a:r>
              <a:rPr lang="en-GB" b="1" dirty="0"/>
              <a:t>organization</a:t>
            </a:r>
            <a:r>
              <a:rPr lang="en-GB" dirty="0"/>
              <a:t>,</a:t>
            </a:r>
            <a:r>
              <a:rPr lang="en-GB" b="1" dirty="0"/>
              <a:t> cloud lifetimes</a:t>
            </a:r>
            <a:r>
              <a:rPr lang="en-GB" dirty="0"/>
              <a:t>, mass flux statistics and thermodynamic variables</a:t>
            </a:r>
          </a:p>
          <a:p>
            <a:r>
              <a:rPr lang="en-GB" dirty="0"/>
              <a:t>Drive CRM experiments with </a:t>
            </a:r>
            <a:r>
              <a:rPr lang="en-GB" b="1" dirty="0"/>
              <a:t>different wind profiles</a:t>
            </a:r>
          </a:p>
          <a:p>
            <a:pPr lvl="1"/>
            <a:r>
              <a:rPr lang="en-GB" b="1" dirty="0"/>
              <a:t>Hypothesis 1:</a:t>
            </a:r>
            <a:r>
              <a:rPr lang="en-GB" dirty="0"/>
              <a:t> profiles with more LLS will cause more organization</a:t>
            </a:r>
          </a:p>
          <a:p>
            <a:pPr lvl="1"/>
            <a:r>
              <a:rPr lang="en-GB" b="1" dirty="0"/>
              <a:t>Hypothesis 2:</a:t>
            </a:r>
            <a:r>
              <a:rPr lang="en-GB" dirty="0"/>
              <a:t> more organization will be associated with longer cloud-cell lifetimes</a:t>
            </a:r>
          </a:p>
          <a:p>
            <a:r>
              <a:rPr lang="en-GB" dirty="0"/>
              <a:t>Use results to design modifications to existing CPSs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D8D5F1-396E-4FCD-870C-6C82513E36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2704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Wind profiles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858479"/>
              </p:ext>
            </p:extLst>
          </p:nvPr>
        </p:nvGraphicFramePr>
        <p:xfrm>
          <a:off x="3776334" y="1622836"/>
          <a:ext cx="2136584" cy="502920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186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79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9256">
                <a:tc>
                  <a:txBody>
                    <a:bodyPr/>
                    <a:lstStyle/>
                    <a:p>
                      <a:r>
                        <a:rPr lang="en-GB" sz="16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351">
                <a:tc rowSpan="4">
                  <a:txBody>
                    <a:bodyPr/>
                    <a:lstStyle/>
                    <a:p>
                      <a:r>
                        <a:rPr lang="en-GB" sz="1600" dirty="0"/>
                        <a:t>systematic linear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S0W0F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3351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S4W0F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3351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S0W5F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3351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S4W5F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3351">
                <a:tc rowSpan="10">
                  <a:txBody>
                    <a:bodyPr/>
                    <a:lstStyle/>
                    <a:p>
                      <a:r>
                        <a:rPr lang="en-GB" sz="1600" dirty="0"/>
                        <a:t>RWP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3351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3351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3351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3351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3351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3351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3351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73351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73351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366" y="526366"/>
            <a:ext cx="3742432" cy="28083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4441" y="3284879"/>
            <a:ext cx="4273913" cy="352006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>
            <a:off x="6023992" y="2057072"/>
            <a:ext cx="0" cy="1152128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6023992" y="2003055"/>
            <a:ext cx="648072" cy="630081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6023992" y="3346291"/>
            <a:ext cx="36004" cy="3276920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6059996" y="4797152"/>
            <a:ext cx="684076" cy="187599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E3A2B9-B951-4492-9399-E4BD8EECC25C}"/>
              </a:ext>
            </a:extLst>
          </p:cNvPr>
          <p:cNvSpPr txBox="1"/>
          <p:nvPr/>
        </p:nvSpPr>
        <p:spPr>
          <a:xfrm>
            <a:off x="160009" y="2057072"/>
            <a:ext cx="3161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Systematically investigate effects of </a:t>
            </a:r>
            <a:r>
              <a:rPr lang="en-GB" b="1" dirty="0">
                <a:solidFill>
                  <a:schemeClr val="tx2"/>
                </a:solidFill>
                <a:latin typeface="+mn-lt"/>
              </a:rPr>
              <a:t>shear </a:t>
            </a:r>
            <a:r>
              <a:rPr lang="en-GB" dirty="0">
                <a:solidFill>
                  <a:schemeClr val="tx2"/>
                </a:solidFill>
                <a:latin typeface="+mn-lt"/>
              </a:rPr>
              <a:t>(S0/S4) and surface wind (W0/W5)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F31749C-EAB2-48E1-A08D-F8D4E12AE487}"/>
              </a:ext>
            </a:extLst>
          </p:cNvPr>
          <p:cNvSpPr txBox="1"/>
          <p:nvPr/>
        </p:nvSpPr>
        <p:spPr>
          <a:xfrm>
            <a:off x="171194" y="3429000"/>
            <a:ext cx="34940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Representative Wind Profiles (RWPs)</a:t>
            </a:r>
          </a:p>
          <a:p>
            <a:r>
              <a:rPr lang="en-GB" dirty="0"/>
              <a:t>Represent ‘shear parameter space’ in a GCM using clustering; associated with organization of convection in the tropics</a:t>
            </a:r>
          </a:p>
          <a:p>
            <a:r>
              <a:rPr lang="en-GB" dirty="0"/>
              <a:t>(Muetzelfeldt et al., 2019 </a:t>
            </a:r>
            <a:r>
              <a:rPr lang="en-GB" i="1" dirty="0"/>
              <a:t>in prep.</a:t>
            </a:r>
            <a:r>
              <a:rPr lang="en-GB" dirty="0"/>
              <a:t>)</a:t>
            </a:r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D50EFC7-67A8-401F-A7FE-DBD92CF8D7D9}"/>
              </a:ext>
            </a:extLst>
          </p:cNvPr>
          <p:cNvSpPr txBox="1"/>
          <p:nvPr/>
        </p:nvSpPr>
        <p:spPr>
          <a:xfrm>
            <a:off x="9870897" y="1772816"/>
            <a:ext cx="2057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Based on profile used in e.g. Cohen and Craig (2006)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xmlns="" id="{75F66CE2-A7FE-46F0-A14F-0E0E5362CD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5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1520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Model setup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AE513B-B81F-4A52-88F1-8C3BD6711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Idealized UM 11.0 RCE – prescribed cooling of 1.5 K day</a:t>
            </a:r>
            <a:r>
              <a:rPr lang="en-GB" baseline="30000" dirty="0"/>
              <a:t>-1</a:t>
            </a:r>
          </a:p>
          <a:p>
            <a:r>
              <a:rPr lang="en-GB" b="1" dirty="0"/>
              <a:t>Different sheared environments</a:t>
            </a:r>
            <a:r>
              <a:rPr lang="en-GB" dirty="0"/>
              <a:t> imposed by relaxing wind to wind profiles</a:t>
            </a:r>
          </a:p>
          <a:p>
            <a:r>
              <a:rPr lang="en-GB" dirty="0"/>
              <a:t>No Coriolis</a:t>
            </a:r>
          </a:p>
          <a:p>
            <a:r>
              <a:rPr lang="en-GB" dirty="0"/>
              <a:t>Constant SST of 300 K, bulk aerodynamic formulae used to calculate surface fluxes</a:t>
            </a:r>
          </a:p>
          <a:p>
            <a:r>
              <a:rPr lang="en-GB" dirty="0"/>
              <a:t>256x256 km</a:t>
            </a:r>
            <a:r>
              <a:rPr lang="en-GB" baseline="30000" dirty="0"/>
              <a:t>2</a:t>
            </a:r>
            <a:r>
              <a:rPr lang="en-GB" dirty="0"/>
              <a:t> domain, 1km resolution, biperiodic BCs</a:t>
            </a:r>
          </a:p>
          <a:p>
            <a:r>
              <a:rPr lang="en-GB" dirty="0"/>
              <a:t>40 km height, 98 vertical levels (stretched - 63.3 m for lowest level, 1 km by 25 km)</a:t>
            </a:r>
          </a:p>
          <a:p>
            <a:r>
              <a:rPr lang="en-GB" dirty="0"/>
              <a:t>20 days runtime (diagnostics taken from final 10 days)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UM 11.0 (+branch for moisture relaxation)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30 s </a:t>
            </a:r>
            <a:r>
              <a:rPr lang="en-GB" dirty="0" err="1">
                <a:solidFill>
                  <a:schemeClr val="bg1">
                    <a:lumMod val="65000"/>
                  </a:schemeClr>
                </a:solidFill>
              </a:rPr>
              <a:t>timestep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3D </a:t>
            </a:r>
            <a:r>
              <a:rPr lang="en-GB" dirty="0" err="1">
                <a:solidFill>
                  <a:schemeClr val="bg1">
                    <a:lumMod val="65000"/>
                  </a:schemeClr>
                </a:solidFill>
              </a:rPr>
              <a:t>Smagorinsky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 turbulent diffusion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No BL scheme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CASIM Microphysics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Moisture and energy conservation</a:t>
            </a:r>
          </a:p>
          <a:p>
            <a:pPr lvl="1"/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8143AA-6200-4C85-A736-0C852B984C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6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4458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113C33D-937C-4DFD-86E9-2AD5E45E8065}"/>
              </a:ext>
            </a:extLst>
          </p:cNvPr>
          <p:cNvGrpSpPr/>
          <p:nvPr/>
        </p:nvGrpSpPr>
        <p:grpSpPr>
          <a:xfrm>
            <a:off x="7184432" y="3877941"/>
            <a:ext cx="4516591" cy="2697463"/>
            <a:chOff x="6995929" y="3806369"/>
            <a:chExt cx="4516591" cy="26974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45"/>
            <a:stretch/>
          </p:blipFill>
          <p:spPr>
            <a:xfrm>
              <a:off x="6995929" y="3806369"/>
              <a:ext cx="4464496" cy="2697463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 bwMode="auto">
            <a:xfrm>
              <a:off x="9345905" y="4661321"/>
              <a:ext cx="0" cy="864096"/>
            </a:xfrm>
            <a:prstGeom prst="line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H="1">
              <a:off x="8364081" y="4401761"/>
              <a:ext cx="144016" cy="556736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8396417" y="4155767"/>
              <a:ext cx="11521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c</a:t>
              </a:r>
              <a:r>
                <a:rPr lang="en-GB" sz="1200" dirty="0">
                  <a:solidFill>
                    <a:schemeClr val="tx2"/>
                  </a:solidFill>
                  <a:latin typeface="+mn-lt"/>
                </a:rPr>
                <a:t>luster-index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398001" y="4600167"/>
              <a:ext cx="11521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c</a:t>
              </a:r>
              <a:r>
                <a:rPr lang="en-GB" sz="1200" dirty="0">
                  <a:solidFill>
                    <a:schemeClr val="tx2"/>
                  </a:solidFill>
                  <a:latin typeface="+mn-lt"/>
                </a:rPr>
                <a:t>luster-radius</a:t>
              </a:r>
            </a:p>
          </p:txBody>
        </p:sp>
        <p:pic>
          <p:nvPicPr>
            <p:cNvPr id="14" name="Content Placeholder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" t="17308" r="92094" b="17577"/>
            <a:stretch/>
          </p:blipFill>
          <p:spPr bwMode="auto">
            <a:xfrm>
              <a:off x="7100113" y="4243693"/>
              <a:ext cx="394612" cy="2016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143E1AD-876F-47C5-8C01-459BD15CC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42" r="1318" b="15219"/>
            <a:stretch/>
          </p:blipFill>
          <p:spPr>
            <a:xfrm>
              <a:off x="11460425" y="3806369"/>
              <a:ext cx="52095" cy="228692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Cloud field organization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AE513B-B81F-4A52-88F1-8C3BD6711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399" y="1700808"/>
            <a:ext cx="6845177" cy="4473192"/>
          </a:xfrm>
        </p:spPr>
        <p:txBody>
          <a:bodyPr/>
          <a:lstStyle/>
          <a:p>
            <a:r>
              <a:rPr lang="en-GB" dirty="0"/>
              <a:t>Using the </a:t>
            </a:r>
            <a:r>
              <a:rPr lang="en-GB" b="1" dirty="0"/>
              <a:t>Radial Distribution Function (RDF)</a:t>
            </a:r>
          </a:p>
          <a:p>
            <a:pPr lvl="1"/>
            <a:r>
              <a:rPr lang="en-GB" dirty="0"/>
              <a:t>Calculated using an area-weighted histogram of cloud-to-cloud distances, normalized by the total number of clouds in the domain</a:t>
            </a:r>
          </a:p>
          <a:p>
            <a:pPr lvl="1"/>
            <a:r>
              <a:rPr lang="en-GB" dirty="0"/>
              <a:t>Has value of 1 for all spatial scales for a randomly-distributed cloud field</a:t>
            </a:r>
          </a:p>
          <a:p>
            <a:pPr lvl="1"/>
            <a:r>
              <a:rPr lang="en-GB" dirty="0"/>
              <a:t>Values above 1 indicate clustering at that spatial scale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Use to define a </a:t>
            </a:r>
            <a:r>
              <a:rPr lang="en-GB" b="1" dirty="0"/>
              <a:t>cluster-radius</a:t>
            </a:r>
            <a:r>
              <a:rPr lang="en-GB" dirty="0"/>
              <a:t>, and a </a:t>
            </a:r>
            <a:r>
              <a:rPr lang="en-GB" b="1" dirty="0"/>
              <a:t>cluster-index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248138" y="1195383"/>
            <a:ext cx="3677435" cy="2757373"/>
            <a:chOff x="-34734" y="1774683"/>
            <a:chExt cx="4427984" cy="36598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734" y="1774683"/>
              <a:ext cx="4427984" cy="3659858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2195736" y="3645024"/>
              <a:ext cx="1016496" cy="1016496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907704" y="3356992"/>
              <a:ext cx="1528936" cy="160094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3F84B4-DA43-4B50-AA7B-FE8AD3FEFA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7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5168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Cloud field organization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561199"/>
              </p:ext>
            </p:extLst>
          </p:nvPr>
        </p:nvGraphicFramePr>
        <p:xfrm>
          <a:off x="6744072" y="1844824"/>
          <a:ext cx="5099016" cy="110645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105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dirty="0" err="1"/>
                        <a:t>Expt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Cluster-rad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Cluster-</a:t>
                      </a:r>
                      <a:r>
                        <a:rPr lang="en-GB" dirty="0" err="1"/>
                        <a:t>ind</a:t>
                      </a:r>
                      <a:r>
                        <a:rPr lang="en-GB" dirty="0"/>
                        <a:t> (km)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345">
                <a:tc>
                  <a:txBody>
                    <a:bodyPr/>
                    <a:lstStyle/>
                    <a:p>
                      <a:r>
                        <a:rPr lang="en-GB" dirty="0"/>
                        <a:t>no shear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– 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– 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345">
                <a:tc>
                  <a:txBody>
                    <a:bodyPr/>
                    <a:lstStyle/>
                    <a:p>
                      <a:r>
                        <a:rPr lang="en-GB" dirty="0"/>
                        <a:t>shear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– 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– 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23E8A1B-D31F-4AA6-ABD3-630C26565558}"/>
              </a:ext>
            </a:extLst>
          </p:cNvPr>
          <p:cNvGrpSpPr/>
          <p:nvPr/>
        </p:nvGrpSpPr>
        <p:grpSpPr>
          <a:xfrm>
            <a:off x="1523749" y="1584145"/>
            <a:ext cx="4943678" cy="2880320"/>
            <a:chOff x="0" y="2204865"/>
            <a:chExt cx="6179594" cy="3600398"/>
          </a:xfrm>
        </p:grpSpPr>
        <p:pic>
          <p:nvPicPr>
            <p:cNvPr id="8" name="Content Placeholder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2204865"/>
              <a:ext cx="6179594" cy="3600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DDC402E0-847D-4638-BF1F-0FD2555B1586}"/>
                </a:ext>
              </a:extLst>
            </p:cNvPr>
            <p:cNvSpPr/>
            <p:nvPr/>
          </p:nvSpPr>
          <p:spPr>
            <a:xfrm>
              <a:off x="1631504" y="3861048"/>
              <a:ext cx="324036" cy="360040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18D9929F-BA22-4060-80E2-5F03F9EE2D5E}"/>
                </a:ext>
              </a:extLst>
            </p:cNvPr>
            <p:cNvSpPr/>
            <p:nvPr/>
          </p:nvSpPr>
          <p:spPr>
            <a:xfrm>
              <a:off x="1406985" y="4191138"/>
              <a:ext cx="190885" cy="245386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B7C5CD8-7602-44A6-9407-9AE197394ED6}"/>
                </a:ext>
              </a:extLst>
            </p:cNvPr>
            <p:cNvSpPr txBox="1"/>
            <p:nvPr/>
          </p:nvSpPr>
          <p:spPr>
            <a:xfrm>
              <a:off x="2207569" y="3244953"/>
              <a:ext cx="13321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  <a:latin typeface="+mn-lt"/>
                </a:rPr>
                <a:t>shear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D0AB203-EBF8-4F18-A942-680AB03C20A1}"/>
                </a:ext>
              </a:extLst>
            </p:cNvPr>
            <p:cNvSpPr txBox="1"/>
            <p:nvPr/>
          </p:nvSpPr>
          <p:spPr>
            <a:xfrm>
              <a:off x="931796" y="4652962"/>
              <a:ext cx="1749733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n</a:t>
              </a:r>
              <a:r>
                <a:rPr lang="en-GB" dirty="0">
                  <a:solidFill>
                    <a:schemeClr val="tx2"/>
                  </a:solidFill>
                  <a:latin typeface="+mn-lt"/>
                </a:rPr>
                <a:t>o shear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4F16B285-EE83-4028-BD45-FE63AD5AC726}"/>
                </a:ext>
              </a:extLst>
            </p:cNvPr>
            <p:cNvCxnSpPr>
              <a:stCxn id="6" idx="7"/>
            </p:cNvCxnSpPr>
            <p:nvPr/>
          </p:nvCxnSpPr>
          <p:spPr bwMode="auto">
            <a:xfrm flipV="1">
              <a:off x="1908086" y="3570114"/>
              <a:ext cx="345321" cy="34366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2C809A36-9178-4D01-8886-DE283DEBFB46}"/>
                </a:ext>
              </a:extLst>
            </p:cNvPr>
            <p:cNvCxnSpPr>
              <a:endCxn id="9" idx="3"/>
            </p:cNvCxnSpPr>
            <p:nvPr/>
          </p:nvCxnSpPr>
          <p:spPr bwMode="auto">
            <a:xfrm flipV="1">
              <a:off x="1211042" y="4400588"/>
              <a:ext cx="223897" cy="32920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pic>
        <p:nvPicPr>
          <p:cNvPr id="13" name="Content Placeholder 2">
            <a:extLst>
              <a:ext uri="{FF2B5EF4-FFF2-40B4-BE49-F238E27FC236}">
                <a16:creationId xmlns:a16="http://schemas.microsoft.com/office/drawing/2014/main" xmlns="" id="{906304A0-CCEB-476B-A3AC-59A3362D1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807" y="3889694"/>
            <a:ext cx="4941563" cy="2879089"/>
          </a:xfr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A0357ACB-D490-401A-A350-B300485B8F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138601"/>
              </p:ext>
            </p:extLst>
          </p:nvPr>
        </p:nvGraphicFramePr>
        <p:xfrm>
          <a:off x="6744070" y="4140521"/>
          <a:ext cx="5099017" cy="7315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1378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17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094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8836">
                <a:tc>
                  <a:txBody>
                    <a:bodyPr/>
                    <a:lstStyle/>
                    <a:p>
                      <a:r>
                        <a:rPr lang="en-GB" dirty="0" err="1"/>
                        <a:t>Expt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Cluster-rad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Cluster-</a:t>
                      </a:r>
                      <a:r>
                        <a:rPr lang="en-GB" dirty="0" err="1"/>
                        <a:t>ind</a:t>
                      </a:r>
                      <a:r>
                        <a:rPr lang="en-GB" dirty="0"/>
                        <a:t> (km)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8836">
                <a:tc>
                  <a:txBody>
                    <a:bodyPr/>
                    <a:lstStyle/>
                    <a:p>
                      <a:r>
                        <a:rPr lang="en-GB" dirty="0"/>
                        <a:t>C1 – C10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 – 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44 - 153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CFFA175-1C6E-4A6C-81B0-BEA5CBD63E49}"/>
              </a:ext>
            </a:extLst>
          </p:cNvPr>
          <p:cNvSpPr txBox="1"/>
          <p:nvPr/>
        </p:nvSpPr>
        <p:spPr>
          <a:xfrm>
            <a:off x="177841" y="2530070"/>
            <a:ext cx="1520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systematic linear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E016653-4780-4941-8C70-3AA5447FAC22}"/>
              </a:ext>
            </a:extLst>
          </p:cNvPr>
          <p:cNvSpPr txBox="1"/>
          <p:nvPr/>
        </p:nvSpPr>
        <p:spPr>
          <a:xfrm>
            <a:off x="177841" y="4834939"/>
            <a:ext cx="152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RWPs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A70962A-B8D8-4CE8-A073-BCA811359D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8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1850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CD894-B532-4A8F-BAD7-00E41426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RCE CRMs – LLS vs org (hypothesis 1)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2060848"/>
            <a:ext cx="5278280" cy="3960809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37845A-5962-4AEA-A0EA-3C3D618C1B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9</a:t>
            </a:fld>
            <a:r>
              <a:rPr lang="en-GB" altLang="en-US"/>
              <a:t>/14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401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oR-PP-Template-STANDARD-WIDTH-v-25" id="{B9F6B930-8051-4310-8262-DD274C3A7F72}" vid="{D4408CE3-CDB9-456E-B7A5-DC29AAF7E81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6637</TotalTime>
  <Words>1450</Words>
  <Application>Microsoft Office PowerPoint</Application>
  <PresentationFormat>Widescreen</PresentationFormat>
  <Paragraphs>311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Effra Bold</vt:lpstr>
      <vt:lpstr>Arial</vt:lpstr>
      <vt:lpstr>Effra</vt:lpstr>
      <vt:lpstr>Calibri</vt:lpstr>
      <vt:lpstr>AngsanaUPC</vt:lpstr>
      <vt:lpstr>Effra Light</vt:lpstr>
      <vt:lpstr>UoR Theme</vt:lpstr>
      <vt:lpstr>Using a cloud-resolving model to diagnose the effects of different wind shear profiles on deep convective cloud fields</vt:lpstr>
      <vt:lpstr>Motivation – vertical wind shear and tropical MCSs</vt:lpstr>
      <vt:lpstr>Background – RCE CRM Modelling with LLS</vt:lpstr>
      <vt:lpstr>RCE CRMs – Purpose and hypotheses</vt:lpstr>
      <vt:lpstr>RCE CRMs – Wind profiles</vt:lpstr>
      <vt:lpstr>RCE CRMs – Model setup </vt:lpstr>
      <vt:lpstr>RCE CRMs – Cloud field organization</vt:lpstr>
      <vt:lpstr>RCE CRMs – Cloud field organization</vt:lpstr>
      <vt:lpstr>RCE CRMs – LLS vs org (hypothesis 1)</vt:lpstr>
      <vt:lpstr>RCE CRMs – Cloud tracking to find cloud lifetimes</vt:lpstr>
      <vt:lpstr>RCE CRMs – Cloud lifetimes (hypothesis 2)</vt:lpstr>
      <vt:lpstr>Modifications of existing CPSs</vt:lpstr>
      <vt:lpstr>Modifications of existing CPSs</vt:lpstr>
      <vt:lpstr>Conclusions</vt:lpstr>
      <vt:lpstr>Extras</vt:lpstr>
      <vt:lpstr>Background – Low-level shear (LLS) mechanism</vt:lpstr>
      <vt:lpstr>PowerPoint Presentation</vt:lpstr>
      <vt:lpstr>RWPs – Clustering procedure</vt:lpstr>
      <vt:lpstr>Representative Wind Profiles (RWPs)</vt:lpstr>
      <vt:lpstr>PowerPoint Presentation</vt:lpstr>
      <vt:lpstr>PowerPoint Presentation</vt:lpstr>
      <vt:lpstr>RCE CRMs – Precipitation field</vt:lpstr>
      <vt:lpstr>RCE CRMs – Cloud definition and analysis height</vt:lpstr>
      <vt:lpstr>RCE CRMs – thermodynamic profiles</vt:lpstr>
      <vt:lpstr>RCE CRMs – Cloud lifetimes</vt:lpstr>
      <vt:lpstr>RCE CRMs – RWPs precipitation fields</vt:lpstr>
      <vt:lpstr>RCE CRMs – RWPs cloud field organization</vt:lpstr>
      <vt:lpstr>RCE CRMs – Correlation matrix</vt:lpstr>
      <vt:lpstr>Representing shear-induced cloud field organization in a convection parametrization scheme</vt:lpstr>
    </vt:vector>
  </TitlesOfParts>
  <Company>University of Reading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Muetz</dc:creator>
  <cp:lastModifiedBy>Bob Plant</cp:lastModifiedBy>
  <cp:revision>650</cp:revision>
  <cp:lastPrinted>2019-07-11T15:27:29Z</cp:lastPrinted>
  <dcterms:created xsi:type="dcterms:W3CDTF">2016-11-10T13:13:38Z</dcterms:created>
  <dcterms:modified xsi:type="dcterms:W3CDTF">2019-10-24T12:40:57Z</dcterms:modified>
</cp:coreProperties>
</file>