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94" r:id="rId1"/>
  </p:sldMasterIdLst>
  <p:notesMasterIdLst>
    <p:notesMasterId r:id="rId32"/>
  </p:notesMasterIdLst>
  <p:handoutMasterIdLst>
    <p:handoutMasterId r:id="rId33"/>
  </p:handoutMasterIdLst>
  <p:sldIdLst>
    <p:sldId id="265" r:id="rId2"/>
    <p:sldId id="274" r:id="rId3"/>
    <p:sldId id="298" r:id="rId4"/>
    <p:sldId id="299" r:id="rId5"/>
    <p:sldId id="276" r:id="rId6"/>
    <p:sldId id="302" r:id="rId7"/>
    <p:sldId id="303" r:id="rId8"/>
    <p:sldId id="304" r:id="rId9"/>
    <p:sldId id="305" r:id="rId10"/>
    <p:sldId id="277" r:id="rId11"/>
    <p:sldId id="278" r:id="rId12"/>
    <p:sldId id="307" r:id="rId13"/>
    <p:sldId id="285" r:id="rId14"/>
    <p:sldId id="286" r:id="rId15"/>
    <p:sldId id="287" r:id="rId16"/>
    <p:sldId id="288" r:id="rId17"/>
    <p:sldId id="289" r:id="rId18"/>
    <p:sldId id="315" r:id="rId19"/>
    <p:sldId id="314" r:id="rId20"/>
    <p:sldId id="309" r:id="rId21"/>
    <p:sldId id="310" r:id="rId22"/>
    <p:sldId id="317" r:id="rId23"/>
    <p:sldId id="272" r:id="rId24"/>
    <p:sldId id="313" r:id="rId25"/>
    <p:sldId id="316" r:id="rId26"/>
    <p:sldId id="301" r:id="rId27"/>
    <p:sldId id="312" r:id="rId28"/>
    <p:sldId id="293" r:id="rId29"/>
    <p:sldId id="311" r:id="rId30"/>
    <p:sldId id="300" r:id="rId31"/>
  </p:sldIdLst>
  <p:sldSz cx="9144000" cy="6858000" type="screen4x3"/>
  <p:notesSz cx="6718300" cy="9867900"/>
  <p:embeddedFontLst>
    <p:embeddedFont>
      <p:font typeface="Cambria Math" panose="02040503050406030204" pitchFamily="18" charset="0"/>
      <p:regular r:id="rId34"/>
    </p:embeddedFont>
    <p:embeddedFont>
      <p:font typeface="Effra" panose="020B0604020202020204" charset="0"/>
      <p:regular r:id="rId35"/>
      <p:bold r:id="rId36"/>
      <p:italic r:id="rId37"/>
      <p:boldItalic r:id="rId38"/>
    </p:embeddedFont>
    <p:embeddedFont>
      <p:font typeface="Effra Bold" panose="020B0604020202020204" charset="0"/>
      <p:bold r:id="rId39"/>
    </p:embeddedFont>
    <p:embeddedFont>
      <p:font typeface="Effra Light" panose="020B0604020202020204" charset="0"/>
      <p:regular r:id="rId40"/>
      <p:italic r:id="rId41"/>
    </p:embeddedFont>
  </p:embeddedFont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+mn-lt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+mn-lt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+mn-lt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+mn-lt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2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2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2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2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799A1"/>
    <a:srgbClr val="BF0071"/>
    <a:srgbClr val="7EAF35"/>
    <a:srgbClr val="F3F3F3"/>
    <a:srgbClr val="F0F0F0"/>
    <a:srgbClr val="EEEEEE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27" autoAdjust="0"/>
    <p:restoredTop sz="95349" autoAdjust="0"/>
  </p:normalViewPr>
  <p:slideViewPr>
    <p:cSldViewPr showGuides="1">
      <p:cViewPr varScale="1">
        <p:scale>
          <a:sx n="100" d="100"/>
          <a:sy n="100" d="100"/>
        </p:scale>
        <p:origin x="159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113" d="100"/>
          <a:sy n="113" d="100"/>
        </p:scale>
        <p:origin x="-1326" y="-102"/>
      </p:cViewPr>
      <p:guideLst>
        <p:guide orient="horz" pos="3108"/>
        <p:guide pos="21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 altLang="en-US" dirty="0">
              <a:latin typeface="Effra" panose="020B0603020203020204" pitchFamily="34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6825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GB" altLang="en-US" dirty="0">
              <a:latin typeface="Effra" panose="020B0603020203020204" pitchFamily="34" charset="0"/>
            </a:endParaRPr>
          </a:p>
        </p:txBody>
      </p:sp>
      <p:sp>
        <p:nvSpPr>
          <p:cNvPr id="459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4188"/>
            <a:ext cx="29114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 altLang="en-US" dirty="0">
              <a:latin typeface="Effra" panose="020B0603020203020204" pitchFamily="34" charset="0"/>
            </a:endParaRPr>
          </a:p>
        </p:txBody>
      </p:sp>
      <p:sp>
        <p:nvSpPr>
          <p:cNvPr id="459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6825" y="9374188"/>
            <a:ext cx="29114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BDED6D5-33CC-49C8-A14A-4660977D1BEE}" type="slidenum">
              <a:rPr lang="en-GB" altLang="en-US">
                <a:latin typeface="Effra" panose="020B0603020203020204" pitchFamily="34" charset="0"/>
              </a:rPr>
              <a:pPr/>
              <a:t>‹#›</a:t>
            </a:fld>
            <a:endParaRPr lang="en-GB" altLang="en-US" dirty="0">
              <a:latin typeface="Effra" panose="020B06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499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Effra" panose="020B0603020203020204" pitchFamily="34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5238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Effra" panose="020B0603020203020204" pitchFamily="34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3763" y="739775"/>
            <a:ext cx="49339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687888"/>
            <a:ext cx="5375275" cy="444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Effra" panose="020B0603020203020204" pitchFamily="34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5238" y="937260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Effra" panose="020B0603020203020204" pitchFamily="34" charset="0"/>
              </a:defRPr>
            </a:lvl1pPr>
          </a:lstStyle>
          <a:p>
            <a:fld id="{A3ADB805-8BF7-47B5-B5FB-292FECAF2630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8646541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ffra" panose="020B0603020203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ffra" panose="020B0603020203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ffra" panose="020B0603020203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ffra" panose="020B0603020203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ffra" panose="020B0603020203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B805-8BF7-47B5-B5FB-292FECAF2630}" type="slidenum">
              <a:rPr lang="en-GB" altLang="en-US" smtClean="0"/>
              <a:pPr/>
              <a:t>1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97374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B805-8BF7-47B5-B5FB-292FECAF2630}" type="slidenum">
              <a:rPr lang="en-GB" altLang="en-US" smtClean="0"/>
              <a:pPr/>
              <a:t>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9505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B805-8BF7-47B5-B5FB-292FECAF2630}" type="slidenum">
              <a:rPr lang="en-GB" altLang="en-US" smtClean="0"/>
              <a:pPr/>
              <a:t>20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407539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B805-8BF7-47B5-B5FB-292FECAF2630}" type="slidenum">
              <a:rPr lang="en-GB" altLang="en-US" smtClean="0"/>
              <a:pPr/>
              <a:t>25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58587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9A8A42-CDD3-483B-A525-DE73108F9D72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0903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plash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38125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5000" dirty="0">
                <a:solidFill>
                  <a:schemeClr val="tx1"/>
                </a:solidFill>
                <a:latin typeface="+mj-lt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accent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/>
              <a:t>Education is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accent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8380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2282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4663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81706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056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tx1"/>
          </a:solidFill>
          <a:ln w="381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4653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 marL="18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1pPr>
            <a:lvl2pPr marL="54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3656A"/>
              </a:buClr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90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126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&gt;"/>
              <a:tabLst/>
              <a:defRPr>
                <a:solidFill>
                  <a:schemeClr val="tx2"/>
                </a:solidFill>
              </a:defRPr>
            </a:lvl4pPr>
            <a:lvl5pPr marL="162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-"/>
              <a:tabLst/>
              <a:defRPr>
                <a:solidFill>
                  <a:schemeClr val="tx2"/>
                </a:solidFill>
              </a:defRPr>
            </a:lvl5pPr>
          </a:lstStyle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Edit Master text styles</a:t>
            </a:r>
          </a:p>
          <a:p>
            <a:pPr marL="180000" marR="0" lvl="1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80000" marR="0" lvl="2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80000" marR="0" lvl="3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180000" marR="0" lvl="4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Fifth level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1692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3119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1231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123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800" y="764704"/>
            <a:ext cx="8280000" cy="611976"/>
          </a:xfrm>
        </p:spPr>
        <p:txBody>
          <a:bodyPr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800" y="1700808"/>
            <a:ext cx="8280000" cy="4473192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F6A46F-80AB-49F3-8C7E-9717ED945456}" type="slidenum">
              <a:rPr lang="en-GB" altLang="en-US" smtClean="0"/>
              <a:pPr/>
              <a:t>‹#›</a:t>
            </a:fld>
            <a:r>
              <a:rPr lang="en-GB" altLang="en-US" dirty="0"/>
              <a:t>/25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00763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104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Title Slide (Gre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3" name="Rectangle 22"/>
          <p:cNvSpPr/>
          <p:nvPr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title style</a:t>
            </a:r>
            <a:endParaRPr lang="en-GB" altLang="en-US" noProof="0" dirty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8280000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 dirty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endParaRPr lang="en-GB" altLang="en-US" dirty="0"/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chemeClr val="bg1"/>
                </a:solidFill>
                <a:latin typeface="Effra Bold" panose="020B0803020203020204" pitchFamily="34" charset="0"/>
              </a:rPr>
              <a:t>POTENTIAL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Bold" panose="020B0803020203020204" pitchFamily="34" charset="0"/>
              </a:rPr>
              <a:t>OPPORTUNITIES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Bold" panose="020B0803020203020204" pitchFamily="34" charset="0"/>
              </a:rPr>
              <a:t>IMPACT</a:t>
            </a: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endParaRPr lang="en-GB" dirty="0"/>
          </a:p>
        </p:txBody>
      </p:sp>
      <p:pic>
        <p:nvPicPr>
          <p:cNvPr id="32" name="Picture 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Bold" panose="020B0803020203020204" pitchFamily="34" charset="0"/>
              </a:rPr>
              <a:t>OPPORTUNITIES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Bold" panose="020B0803020203020204" pitchFamily="34" charset="0"/>
              </a:rPr>
              <a:t>IMPACT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Unit name here, max 2 line, adjust width of box if required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picture. Visit www.reading.ac.uk/imagebank for more.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Effra"/>
              </a:rPr>
              <a:t>Copyright University of Reading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 (Colour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 userDrawn="1"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7920038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 dirty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sp>
        <p:nvSpPr>
          <p:cNvPr id="28" name="TextBox 2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chemeClr val="bg1"/>
                </a:solidFill>
                <a:latin typeface="Effra Bold" panose="020B0803020203020204" pitchFamily="34" charset="0"/>
              </a:rPr>
              <a:t>POTENTIAL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Bold" panose="020B0803020203020204" pitchFamily="34" charset="0"/>
              </a:rPr>
              <a:t>OPPORTUNITIES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Bold" panose="020B0803020203020204" pitchFamily="34" charset="0"/>
              </a:rPr>
              <a:t>IMPACT</a:t>
            </a:r>
          </a:p>
        </p:txBody>
      </p:sp>
      <p:pic>
        <p:nvPicPr>
          <p:cNvPr id="32" name="Picture 5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Unit name here, max 2 line, adjust width of box if required</a:t>
            </a:r>
            <a:endParaRPr lang="en-GB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237312"/>
            <a:ext cx="2895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Effra"/>
              </a:rPr>
              <a:t>Copyright University of Reading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picture. Visit www.reading.ac.uk/imagebank for more.</a:t>
            </a:r>
          </a:p>
        </p:txBody>
      </p:sp>
    </p:spTree>
    <p:extLst>
      <p:ext uri="{BB962C8B-B14F-4D97-AF65-F5344CB8AC3E}">
        <p14:creationId xmlns:p14="http://schemas.microsoft.com/office/powerpoint/2010/main" val="2691051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F6A46F-80AB-49F3-8C7E-9717ED945456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chemeClr val="bg1"/>
                </a:solidFill>
                <a:latin typeface="Effra Bold" panose="020B0803020203020204" pitchFamily="34" charset="0"/>
              </a:rPr>
              <a:t>POTENTIAL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Bold" panose="020B0803020203020204" pitchFamily="34" charset="0"/>
              </a:rPr>
              <a:t>OPPORTUNITIES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Bold" panose="020B0803020203020204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2498505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9A8A42-CDD3-483B-A525-DE73108F9D72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chemeClr val="bg1"/>
                </a:solidFill>
                <a:latin typeface="Effra Bold" panose="020B0803020203020204" pitchFamily="34" charset="0"/>
              </a:rPr>
              <a:t>POTENTIAL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Bold" panose="020B0803020203020204" pitchFamily="34" charset="0"/>
              </a:rPr>
              <a:t>OPPORTUNITIES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Bold" panose="020B0803020203020204" pitchFamily="34" charset="0"/>
              </a:rPr>
              <a:t>IMPACT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4848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992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9214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ection splash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52536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5000" dirty="0">
                <a:solidFill>
                  <a:schemeClr val="bg1"/>
                </a:solidFill>
                <a:latin typeface="+mj-lt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bg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/>
              <a:t>Education is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bg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9526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Picture 53" descr="Device-black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38150"/>
            <a:ext cx="11842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4800" y="1234800"/>
            <a:ext cx="8280000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4800" y="2214000"/>
            <a:ext cx="8280000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/>
              <a:pPr/>
              <a:t>‹#›</a:t>
            </a:fld>
            <a:r>
              <a:rPr lang="en-GB" altLang="en-US" dirty="0"/>
              <a:t>/25</a:t>
            </a:r>
          </a:p>
        </p:txBody>
      </p:sp>
      <p:pic>
        <p:nvPicPr>
          <p:cNvPr id="1074" name="Picture 50" descr="Device-wine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576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079" name="Picture 55" descr="Device-white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chemeClr val="tx1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chemeClr val="tx1"/>
                </a:solidFill>
                <a:latin typeface="Effra Bold" panose="020B0803020203020204" pitchFamily="34" charset="0"/>
              </a:rPr>
              <a:t>POTENTIAL</a:t>
            </a:r>
            <a:r>
              <a:rPr lang="en-GB" altLang="en-US" sz="1400" dirty="0">
                <a:solidFill>
                  <a:schemeClr val="tx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tx1"/>
                </a:solidFill>
                <a:latin typeface="Effra Bold" panose="020B0803020203020204" pitchFamily="34" charset="0"/>
              </a:rPr>
              <a:t>OPPORTUNITIES</a:t>
            </a:r>
            <a:r>
              <a:rPr lang="en-GB" altLang="en-US" sz="1400" dirty="0">
                <a:solidFill>
                  <a:schemeClr val="tx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tx1"/>
                </a:solidFill>
                <a:latin typeface="Effra Bold" panose="020B0803020203020204" pitchFamily="34" charset="0"/>
              </a:rPr>
              <a:t>IMPACT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97" r:id="rId2"/>
    <p:sldLayoutId id="2147483705" r:id="rId3"/>
    <p:sldLayoutId id="2147483696" r:id="rId4"/>
    <p:sldLayoutId id="2147483698" r:id="rId5"/>
    <p:sldLayoutId id="2147483700" r:id="rId6"/>
    <p:sldLayoutId id="2147483701" r:id="rId7"/>
    <p:sldLayoutId id="2147483702" r:id="rId8"/>
    <p:sldLayoutId id="2147483706" r:id="rId9"/>
    <p:sldLayoutId id="2147483707" r:id="rId10"/>
    <p:sldLayoutId id="2147483708" r:id="rId11"/>
    <p:sldLayoutId id="2147483713" r:id="rId12"/>
    <p:sldLayoutId id="2147483709" r:id="rId13"/>
    <p:sldLayoutId id="2147483710" r:id="rId14"/>
    <p:sldLayoutId id="2147483711" r:id="rId15"/>
    <p:sldLayoutId id="2147483712" r:id="rId16"/>
    <p:sldLayoutId id="2147483714" r:id="rId17"/>
    <p:sldLayoutId id="2147483715" r:id="rId18"/>
    <p:sldLayoutId id="2147483716" r:id="rId19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cap="none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9pPr>
    </p:titleStyle>
    <p:bodyStyle>
      <a:lvl1pPr marL="18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Arial" charset="0"/>
        <a:buChar char="•"/>
        <a:tabLst/>
        <a:defRPr sz="2000" baseline="0">
          <a:solidFill>
            <a:schemeClr val="tx2"/>
          </a:solidFill>
          <a:latin typeface="+mn-lt"/>
          <a:ea typeface="+mn-ea"/>
          <a:cs typeface="+mn-cs"/>
        </a:defRPr>
      </a:lvl1pPr>
      <a:lvl2pPr marL="54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3656A"/>
        </a:buClr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2pPr>
      <a:lvl3pPr marL="90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3pPr>
      <a:lvl4pPr marL="126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&gt;"/>
        <a:tabLst/>
        <a:defRPr sz="2000" baseline="0">
          <a:solidFill>
            <a:schemeClr val="tx2"/>
          </a:solidFill>
          <a:latin typeface="+mn-lt"/>
        </a:defRPr>
      </a:lvl4pPr>
      <a:lvl5pPr marL="162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-"/>
        <a:tabLst/>
        <a:defRPr sz="2000" baseline="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2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8316" y="1036868"/>
            <a:ext cx="8712968" cy="919800"/>
          </a:xfrm>
        </p:spPr>
        <p:txBody>
          <a:bodyPr/>
          <a:lstStyle/>
          <a:p>
            <a:pPr algn="ctr"/>
            <a:r>
              <a:rPr lang="en-GB" sz="3200" dirty="0"/>
              <a:t>A climatology of tropical wind shear produced by clustering wind profiles from a climate model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Mark </a:t>
            </a:r>
            <a:r>
              <a:rPr lang="en-GB" dirty="0" err="1"/>
              <a:t>Muetzelfeldt</a:t>
            </a:r>
            <a:endParaRPr lang="en-GB" dirty="0"/>
          </a:p>
          <a:p>
            <a:r>
              <a:rPr lang="en-GB" dirty="0"/>
              <a:t>Supervisors: Robert Plant, Peter Clark, Steven </a:t>
            </a:r>
            <a:r>
              <a:rPr lang="en-GB" dirty="0" err="1"/>
              <a:t>Woolnough</a:t>
            </a:r>
            <a:r>
              <a:rPr lang="en-GB" dirty="0"/>
              <a:t>, Alison Stirling (Met Office CASE supervisor)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2"/>
            <a:ext cx="9144000" cy="230425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00763"/>
            <a:ext cx="864096" cy="8640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95936" y="4653136"/>
            <a:ext cx="5040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Taken by Oliver </a:t>
            </a:r>
            <a:r>
              <a:rPr lang="en-GB" sz="1200" dirty="0" err="1">
                <a:solidFill>
                  <a:schemeClr val="bg1"/>
                </a:solidFill>
                <a:latin typeface="+mn-lt"/>
              </a:rPr>
              <a:t>Sievers</a:t>
            </a:r>
            <a:r>
              <a:rPr lang="en-GB" sz="1200" dirty="0">
                <a:solidFill>
                  <a:schemeClr val="bg1"/>
                </a:solidFill>
              </a:rPr>
              <a:t> (DWD) over tropical Atlantic on the RV </a:t>
            </a:r>
            <a:r>
              <a:rPr lang="en-GB" sz="1200" dirty="0" err="1">
                <a:solidFill>
                  <a:schemeClr val="bg1"/>
                </a:solidFill>
              </a:rPr>
              <a:t>Polarstern</a:t>
            </a:r>
            <a:r>
              <a:rPr lang="en-GB" sz="1200" dirty="0">
                <a:solidFill>
                  <a:schemeClr val="bg1"/>
                </a:solidFill>
                <a:latin typeface="+mn-lt"/>
              </a:rPr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94167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A738D-1D00-455A-8DB3-C302784A9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Clustering procedure outline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63479" y="3934960"/>
            <a:ext cx="14342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tx2"/>
                </a:solidFill>
                <a:latin typeface="+mn-lt"/>
              </a:rPr>
              <a:t>Reducing the number of profiles to analyse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94959" y="3934960"/>
            <a:ext cx="15168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Decide what differences between profiles are important</a:t>
            </a:r>
            <a:endParaRPr lang="en-GB" sz="18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57651" y="3911372"/>
            <a:ext cx="1516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Reduce dimensions of problem from 40 to 7</a:t>
            </a:r>
            <a:endParaRPr lang="en-GB" sz="18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0" name="TextBox 29"/>
          <p:cNvSpPr txBox="1">
            <a:spLocks noChangeAspect="1"/>
          </p:cNvSpPr>
          <p:nvPr/>
        </p:nvSpPr>
        <p:spPr>
          <a:xfrm>
            <a:off x="6518493" y="3925758"/>
            <a:ext cx="1516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Group like profiles together</a:t>
            </a:r>
            <a:endParaRPr lang="en-GB" sz="18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6" name="Rectangle 25"/>
          <p:cNvSpPr>
            <a:spLocks noChangeAspect="1"/>
          </p:cNvSpPr>
          <p:nvPr/>
        </p:nvSpPr>
        <p:spPr>
          <a:xfrm>
            <a:off x="172879" y="2715111"/>
            <a:ext cx="1596980" cy="14638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2" rIns="91440" bIns="457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192"/>
          </a:p>
        </p:txBody>
      </p:sp>
      <p:sp>
        <p:nvSpPr>
          <p:cNvPr id="27" name="Rounded Rectangle 26"/>
          <p:cNvSpPr>
            <a:spLocks noChangeAspect="1"/>
          </p:cNvSpPr>
          <p:nvPr/>
        </p:nvSpPr>
        <p:spPr>
          <a:xfrm>
            <a:off x="314548" y="2820116"/>
            <a:ext cx="1313645" cy="558153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2" rIns="91440" bIns="457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192"/>
          </a:p>
        </p:txBody>
      </p:sp>
      <p:sp>
        <p:nvSpPr>
          <p:cNvPr id="32" name="Rounded Rectangle 31"/>
          <p:cNvSpPr>
            <a:spLocks noChangeAspect="1"/>
          </p:cNvSpPr>
          <p:nvPr/>
        </p:nvSpPr>
        <p:spPr>
          <a:xfrm>
            <a:off x="314548" y="3502800"/>
            <a:ext cx="1313645" cy="558153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2" rIns="91440" bIns="457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192"/>
          </a:p>
        </p:txBody>
      </p:sp>
      <p:sp>
        <p:nvSpPr>
          <p:cNvPr id="34" name="TextBox 33"/>
          <p:cNvSpPr txBox="1">
            <a:spLocks noChangeAspect="1"/>
          </p:cNvSpPr>
          <p:nvPr/>
        </p:nvSpPr>
        <p:spPr>
          <a:xfrm>
            <a:off x="314547" y="2886537"/>
            <a:ext cx="1313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u, v profiles</a:t>
            </a:r>
          </a:p>
        </p:txBody>
      </p:sp>
      <p:sp>
        <p:nvSpPr>
          <p:cNvPr id="36" name="TextBox 35"/>
          <p:cNvSpPr txBox="1">
            <a:spLocks noChangeAspect="1"/>
          </p:cNvSpPr>
          <p:nvPr/>
        </p:nvSpPr>
        <p:spPr>
          <a:xfrm>
            <a:off x="520609" y="3597210"/>
            <a:ext cx="901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CAPE</a:t>
            </a:r>
          </a:p>
        </p:txBody>
      </p:sp>
      <p:sp>
        <p:nvSpPr>
          <p:cNvPr id="37" name="Rectangle 36"/>
          <p:cNvSpPr>
            <a:spLocks noChangeAspect="1"/>
          </p:cNvSpPr>
          <p:nvPr/>
        </p:nvSpPr>
        <p:spPr>
          <a:xfrm>
            <a:off x="3572957" y="3143749"/>
            <a:ext cx="1360868" cy="46904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2" rIns="91440" bIns="457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192"/>
          </a:p>
        </p:txBody>
      </p:sp>
      <p:sp>
        <p:nvSpPr>
          <p:cNvPr id="38" name="TextBox 37"/>
          <p:cNvSpPr txBox="1">
            <a:spLocks noChangeAspect="1"/>
          </p:cNvSpPr>
          <p:nvPr/>
        </p:nvSpPr>
        <p:spPr>
          <a:xfrm>
            <a:off x="3627150" y="3214238"/>
            <a:ext cx="12524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Normalizing</a:t>
            </a:r>
          </a:p>
        </p:txBody>
      </p:sp>
      <p:sp>
        <p:nvSpPr>
          <p:cNvPr id="39" name="Rectangle 38"/>
          <p:cNvSpPr>
            <a:spLocks noChangeAspect="1"/>
          </p:cNvSpPr>
          <p:nvPr/>
        </p:nvSpPr>
        <p:spPr>
          <a:xfrm>
            <a:off x="2170177" y="3143749"/>
            <a:ext cx="1048823" cy="46904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2" rIns="91440" bIns="457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192"/>
          </a:p>
        </p:txBody>
      </p:sp>
      <p:sp>
        <p:nvSpPr>
          <p:cNvPr id="40" name="TextBox 39"/>
          <p:cNvSpPr txBox="1">
            <a:spLocks noChangeAspect="1"/>
          </p:cNvSpPr>
          <p:nvPr/>
        </p:nvSpPr>
        <p:spPr>
          <a:xfrm>
            <a:off x="2151649" y="3193603"/>
            <a:ext cx="10528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Filtering</a:t>
            </a:r>
          </a:p>
        </p:txBody>
      </p:sp>
      <p:sp>
        <p:nvSpPr>
          <p:cNvPr id="41" name="Rectangle 40"/>
          <p:cNvSpPr>
            <a:spLocks noChangeAspect="1"/>
          </p:cNvSpPr>
          <p:nvPr/>
        </p:nvSpPr>
        <p:spPr>
          <a:xfrm>
            <a:off x="5287782" y="3143749"/>
            <a:ext cx="918200" cy="46904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2" rIns="91440" bIns="457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192"/>
          </a:p>
        </p:txBody>
      </p:sp>
      <p:sp>
        <p:nvSpPr>
          <p:cNvPr id="42" name="TextBox 41"/>
          <p:cNvSpPr txBox="1">
            <a:spLocks noChangeAspect="1"/>
          </p:cNvSpPr>
          <p:nvPr/>
        </p:nvSpPr>
        <p:spPr>
          <a:xfrm>
            <a:off x="5422823" y="3193603"/>
            <a:ext cx="6481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PCA</a:t>
            </a:r>
          </a:p>
        </p:txBody>
      </p:sp>
      <p:sp>
        <p:nvSpPr>
          <p:cNvPr id="43" name="Rectangle 42"/>
          <p:cNvSpPr>
            <a:spLocks noChangeAspect="1"/>
          </p:cNvSpPr>
          <p:nvPr/>
        </p:nvSpPr>
        <p:spPr>
          <a:xfrm>
            <a:off x="6559939" y="3143749"/>
            <a:ext cx="1154325" cy="46904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2" rIns="91440" bIns="457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192"/>
          </a:p>
        </p:txBody>
      </p:sp>
      <p:sp>
        <p:nvSpPr>
          <p:cNvPr id="44" name="TextBox 43"/>
          <p:cNvSpPr txBox="1">
            <a:spLocks noChangeAspect="1"/>
          </p:cNvSpPr>
          <p:nvPr/>
        </p:nvSpPr>
        <p:spPr>
          <a:xfrm>
            <a:off x="6562311" y="3193603"/>
            <a:ext cx="1173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Clustering</a:t>
            </a:r>
          </a:p>
        </p:txBody>
      </p:sp>
      <p:sp>
        <p:nvSpPr>
          <p:cNvPr id="45" name="Rounded Rectangle 44"/>
          <p:cNvSpPr>
            <a:spLocks noChangeAspect="1"/>
          </p:cNvSpPr>
          <p:nvPr/>
        </p:nvSpPr>
        <p:spPr>
          <a:xfrm>
            <a:off x="8068221" y="3099192"/>
            <a:ext cx="812711" cy="558153"/>
          </a:xfrm>
          <a:prstGeom prst="round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2" rIns="91440" bIns="457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192"/>
          </a:p>
        </p:txBody>
      </p:sp>
      <p:sp>
        <p:nvSpPr>
          <p:cNvPr id="46" name="TextBox 45"/>
          <p:cNvSpPr txBox="1">
            <a:spLocks noChangeAspect="1"/>
          </p:cNvSpPr>
          <p:nvPr/>
        </p:nvSpPr>
        <p:spPr>
          <a:xfrm>
            <a:off x="8078148" y="3193603"/>
            <a:ext cx="802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RWPs</a:t>
            </a:r>
          </a:p>
        </p:txBody>
      </p:sp>
      <p:cxnSp>
        <p:nvCxnSpPr>
          <p:cNvPr id="47" name="Elbow Connector 46"/>
          <p:cNvCxnSpPr>
            <a:cxnSpLocks noChangeAspect="1"/>
            <a:stCxn id="27" idx="3"/>
            <a:endCxn id="39" idx="1"/>
          </p:cNvCxnSpPr>
          <p:nvPr/>
        </p:nvCxnSpPr>
        <p:spPr>
          <a:xfrm>
            <a:off x="1628193" y="3099193"/>
            <a:ext cx="541984" cy="279076"/>
          </a:xfrm>
          <a:prstGeom prst="bentConnector3">
            <a:avLst/>
          </a:prstGeom>
          <a:ln w="571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cxnSpLocks noChangeAspect="1"/>
            <a:stCxn id="32" idx="3"/>
          </p:cNvCxnSpPr>
          <p:nvPr/>
        </p:nvCxnSpPr>
        <p:spPr>
          <a:xfrm flipV="1">
            <a:off x="1628192" y="3207470"/>
            <a:ext cx="270992" cy="574407"/>
          </a:xfrm>
          <a:prstGeom prst="bentConnector2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cxnSpLocks noChangeAspect="1"/>
            <a:stCxn id="39" idx="3"/>
            <a:endCxn id="37" idx="1"/>
          </p:cNvCxnSpPr>
          <p:nvPr/>
        </p:nvCxnSpPr>
        <p:spPr>
          <a:xfrm>
            <a:off x="3219000" y="3378269"/>
            <a:ext cx="353957" cy="0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cxnSpLocks noChangeAspect="1"/>
            <a:stCxn id="37" idx="3"/>
            <a:endCxn id="41" idx="1"/>
          </p:cNvCxnSpPr>
          <p:nvPr/>
        </p:nvCxnSpPr>
        <p:spPr>
          <a:xfrm>
            <a:off x="4933825" y="3378269"/>
            <a:ext cx="353957" cy="0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cxnSpLocks noChangeAspect="1"/>
            <a:stCxn id="41" idx="3"/>
            <a:endCxn id="43" idx="1"/>
          </p:cNvCxnSpPr>
          <p:nvPr/>
        </p:nvCxnSpPr>
        <p:spPr>
          <a:xfrm>
            <a:off x="6205982" y="3378269"/>
            <a:ext cx="353957" cy="0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cxnSpLocks noChangeAspect="1"/>
            <a:stCxn id="43" idx="3"/>
            <a:endCxn id="45" idx="1"/>
          </p:cNvCxnSpPr>
          <p:nvPr/>
        </p:nvCxnSpPr>
        <p:spPr>
          <a:xfrm>
            <a:off x="7714264" y="3378269"/>
            <a:ext cx="353957" cy="0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>
            <a:spLocks noChangeAspect="1"/>
          </p:cNvSpPr>
          <p:nvPr/>
        </p:nvSpPr>
        <p:spPr>
          <a:xfrm>
            <a:off x="1763688" y="2636912"/>
            <a:ext cx="1455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GCM output</a:t>
            </a:r>
          </a:p>
        </p:txBody>
      </p:sp>
      <p:sp>
        <p:nvSpPr>
          <p:cNvPr id="66" name="Slide Number Placeholder 6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10</a:t>
            </a:fld>
            <a:r>
              <a:rPr lang="en-GB" altLang="en-US"/>
              <a:t>/25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895455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CD61B-2AF1-42AF-84E1-6C6EEB095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800" y="2636912"/>
            <a:ext cx="8280000" cy="4473192"/>
          </a:xfrm>
        </p:spPr>
        <p:txBody>
          <a:bodyPr/>
          <a:lstStyle/>
          <a:p>
            <a:r>
              <a:rPr lang="en-GB" dirty="0"/>
              <a:t>CAPE &gt; 100 J kg</a:t>
            </a:r>
            <a:r>
              <a:rPr lang="en-GB" baseline="30000" dirty="0"/>
              <a:t>-1</a:t>
            </a:r>
            <a:r>
              <a:rPr lang="en-GB" dirty="0"/>
              <a:t> (i.e. where there is likely to be convection)</a:t>
            </a:r>
          </a:p>
          <a:p>
            <a:pPr lvl="1"/>
            <a:r>
              <a:rPr lang="en-GB" dirty="0"/>
              <a:t>This filters </a:t>
            </a:r>
            <a:r>
              <a:rPr lang="en-GB"/>
              <a:t>out 95% </a:t>
            </a:r>
            <a:r>
              <a:rPr lang="en-GB" dirty="0"/>
              <a:t>of all profiles</a:t>
            </a:r>
            <a:endParaRPr lang="en-GB" baseline="30000" dirty="0"/>
          </a:p>
          <a:p>
            <a:r>
              <a:rPr lang="en-GB" dirty="0"/>
              <a:t>Max shear for the profile in top 25% of profiles</a:t>
            </a:r>
          </a:p>
          <a:p>
            <a:r>
              <a:rPr lang="en-GB" dirty="0"/>
              <a:t>Filters are independent (order unimportant)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310" y="4230977"/>
            <a:ext cx="2292025" cy="171901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881" y="4163279"/>
            <a:ext cx="2472551" cy="185441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724938" y="4288489"/>
            <a:ext cx="875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  <a:latin typeface="+mn-lt"/>
              </a:rPr>
              <a:t>CAPE</a:t>
            </a:r>
          </a:p>
        </p:txBody>
      </p:sp>
      <p:sp>
        <p:nvSpPr>
          <p:cNvPr id="25" name="Right Arrow 24"/>
          <p:cNvSpPr/>
          <p:nvPr/>
        </p:nvSpPr>
        <p:spPr>
          <a:xfrm>
            <a:off x="2848972" y="4688599"/>
            <a:ext cx="649532" cy="45719"/>
          </a:xfrm>
          <a:prstGeom prst="rightArrow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n-GB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55532" y="3717020"/>
            <a:ext cx="1947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CAPE and Max</a:t>
            </a:r>
          </a:p>
          <a:p>
            <a:r>
              <a:rPr lang="en-GB" dirty="0">
                <a:solidFill>
                  <a:schemeClr val="tx2"/>
                </a:solidFill>
                <a:latin typeface="+mn-lt"/>
              </a:rPr>
              <a:t>shear</a:t>
            </a:r>
          </a:p>
        </p:txBody>
      </p:sp>
      <p:sp>
        <p:nvSpPr>
          <p:cNvPr id="27" name="Right Arrow 26"/>
          <p:cNvSpPr/>
          <p:nvPr/>
        </p:nvSpPr>
        <p:spPr>
          <a:xfrm>
            <a:off x="5799436" y="4685551"/>
            <a:ext cx="649532" cy="45719"/>
          </a:xfrm>
          <a:prstGeom prst="rightArrow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n-GB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39" y="4163279"/>
            <a:ext cx="2292294" cy="1719221"/>
          </a:xfrm>
          <a:prstGeom prst="rect">
            <a:avLst/>
          </a:prstGeom>
        </p:spPr>
      </p:pic>
      <p:sp>
        <p:nvSpPr>
          <p:cNvPr id="28" name="Rectangle 27"/>
          <p:cNvSpPr>
            <a:spLocks noChangeAspect="1"/>
          </p:cNvSpPr>
          <p:nvPr/>
        </p:nvSpPr>
        <p:spPr>
          <a:xfrm>
            <a:off x="107504" y="684382"/>
            <a:ext cx="1596980" cy="14638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2" rIns="91440" bIns="457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192"/>
          </a:p>
        </p:txBody>
      </p:sp>
      <p:sp>
        <p:nvSpPr>
          <p:cNvPr id="29" name="Rounded Rectangle 28"/>
          <p:cNvSpPr>
            <a:spLocks noChangeAspect="1"/>
          </p:cNvSpPr>
          <p:nvPr/>
        </p:nvSpPr>
        <p:spPr>
          <a:xfrm>
            <a:off x="249173" y="789387"/>
            <a:ext cx="1313645" cy="558153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2" rIns="91440" bIns="457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192"/>
          </a:p>
        </p:txBody>
      </p:sp>
      <p:sp>
        <p:nvSpPr>
          <p:cNvPr id="30" name="Rounded Rectangle 29"/>
          <p:cNvSpPr>
            <a:spLocks noChangeAspect="1"/>
          </p:cNvSpPr>
          <p:nvPr/>
        </p:nvSpPr>
        <p:spPr>
          <a:xfrm>
            <a:off x="249173" y="1472071"/>
            <a:ext cx="1313645" cy="558153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2" rIns="91440" bIns="457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192"/>
          </a:p>
        </p:txBody>
      </p:sp>
      <p:sp>
        <p:nvSpPr>
          <p:cNvPr id="32" name="TextBox 31"/>
          <p:cNvSpPr txBox="1">
            <a:spLocks noChangeAspect="1"/>
          </p:cNvSpPr>
          <p:nvPr/>
        </p:nvSpPr>
        <p:spPr>
          <a:xfrm>
            <a:off x="249172" y="855808"/>
            <a:ext cx="1313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u, v profiles</a:t>
            </a:r>
          </a:p>
        </p:txBody>
      </p:sp>
      <p:sp>
        <p:nvSpPr>
          <p:cNvPr id="33" name="TextBox 32"/>
          <p:cNvSpPr txBox="1">
            <a:spLocks noChangeAspect="1"/>
          </p:cNvSpPr>
          <p:nvPr/>
        </p:nvSpPr>
        <p:spPr>
          <a:xfrm>
            <a:off x="455234" y="1566481"/>
            <a:ext cx="901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CAPE</a:t>
            </a:r>
          </a:p>
        </p:txBody>
      </p:sp>
      <p:sp>
        <p:nvSpPr>
          <p:cNvPr id="34" name="Rectangle 33"/>
          <p:cNvSpPr>
            <a:spLocks noChangeAspect="1"/>
          </p:cNvSpPr>
          <p:nvPr/>
        </p:nvSpPr>
        <p:spPr>
          <a:xfrm>
            <a:off x="3507582" y="1113020"/>
            <a:ext cx="1360868" cy="46904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2" rIns="91440" bIns="457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192"/>
          </a:p>
        </p:txBody>
      </p:sp>
      <p:sp>
        <p:nvSpPr>
          <p:cNvPr id="35" name="TextBox 34"/>
          <p:cNvSpPr txBox="1">
            <a:spLocks noChangeAspect="1"/>
          </p:cNvSpPr>
          <p:nvPr/>
        </p:nvSpPr>
        <p:spPr>
          <a:xfrm>
            <a:off x="3561775" y="1183509"/>
            <a:ext cx="12524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Normalizing</a:t>
            </a:r>
          </a:p>
        </p:txBody>
      </p:sp>
      <p:sp>
        <p:nvSpPr>
          <p:cNvPr id="36" name="Rectangle 35"/>
          <p:cNvSpPr>
            <a:spLocks noChangeAspect="1"/>
          </p:cNvSpPr>
          <p:nvPr/>
        </p:nvSpPr>
        <p:spPr>
          <a:xfrm>
            <a:off x="2104802" y="1113020"/>
            <a:ext cx="1048823" cy="46904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2" rIns="91440" bIns="457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192"/>
          </a:p>
        </p:txBody>
      </p:sp>
      <p:sp>
        <p:nvSpPr>
          <p:cNvPr id="37" name="TextBox 36"/>
          <p:cNvSpPr txBox="1">
            <a:spLocks noChangeAspect="1"/>
          </p:cNvSpPr>
          <p:nvPr/>
        </p:nvSpPr>
        <p:spPr>
          <a:xfrm>
            <a:off x="2086274" y="1162874"/>
            <a:ext cx="10528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Filtering</a:t>
            </a:r>
          </a:p>
        </p:txBody>
      </p:sp>
      <p:sp>
        <p:nvSpPr>
          <p:cNvPr id="38" name="Rectangle 37"/>
          <p:cNvSpPr>
            <a:spLocks noChangeAspect="1"/>
          </p:cNvSpPr>
          <p:nvPr/>
        </p:nvSpPr>
        <p:spPr>
          <a:xfrm>
            <a:off x="5222407" y="1113020"/>
            <a:ext cx="918200" cy="46904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2" rIns="91440" bIns="457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192"/>
          </a:p>
        </p:txBody>
      </p:sp>
      <p:sp>
        <p:nvSpPr>
          <p:cNvPr id="39" name="TextBox 38"/>
          <p:cNvSpPr txBox="1">
            <a:spLocks noChangeAspect="1"/>
          </p:cNvSpPr>
          <p:nvPr/>
        </p:nvSpPr>
        <p:spPr>
          <a:xfrm>
            <a:off x="5357448" y="1162874"/>
            <a:ext cx="6481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PCA</a:t>
            </a:r>
          </a:p>
        </p:txBody>
      </p:sp>
      <p:sp>
        <p:nvSpPr>
          <p:cNvPr id="40" name="Rectangle 39"/>
          <p:cNvSpPr>
            <a:spLocks noChangeAspect="1"/>
          </p:cNvSpPr>
          <p:nvPr/>
        </p:nvSpPr>
        <p:spPr>
          <a:xfrm>
            <a:off x="6494564" y="1113020"/>
            <a:ext cx="1154325" cy="46904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2" rIns="91440" bIns="457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192"/>
          </a:p>
        </p:txBody>
      </p:sp>
      <p:sp>
        <p:nvSpPr>
          <p:cNvPr id="41" name="TextBox 40"/>
          <p:cNvSpPr txBox="1">
            <a:spLocks noChangeAspect="1"/>
          </p:cNvSpPr>
          <p:nvPr/>
        </p:nvSpPr>
        <p:spPr>
          <a:xfrm>
            <a:off x="6496936" y="1162874"/>
            <a:ext cx="1173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Clustering</a:t>
            </a:r>
          </a:p>
        </p:txBody>
      </p:sp>
      <p:sp>
        <p:nvSpPr>
          <p:cNvPr id="42" name="Rounded Rectangle 41"/>
          <p:cNvSpPr>
            <a:spLocks noChangeAspect="1"/>
          </p:cNvSpPr>
          <p:nvPr/>
        </p:nvSpPr>
        <p:spPr>
          <a:xfrm>
            <a:off x="8002846" y="1068463"/>
            <a:ext cx="812711" cy="558153"/>
          </a:xfrm>
          <a:prstGeom prst="round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2" rIns="91440" bIns="457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192"/>
          </a:p>
        </p:txBody>
      </p:sp>
      <p:sp>
        <p:nvSpPr>
          <p:cNvPr id="43" name="TextBox 42"/>
          <p:cNvSpPr txBox="1">
            <a:spLocks noChangeAspect="1"/>
          </p:cNvSpPr>
          <p:nvPr/>
        </p:nvSpPr>
        <p:spPr>
          <a:xfrm>
            <a:off x="8012773" y="1162874"/>
            <a:ext cx="802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RWPs</a:t>
            </a:r>
          </a:p>
        </p:txBody>
      </p:sp>
      <p:cxnSp>
        <p:nvCxnSpPr>
          <p:cNvPr id="44" name="Elbow Connector 43"/>
          <p:cNvCxnSpPr>
            <a:cxnSpLocks noChangeAspect="1"/>
            <a:stCxn id="29" idx="3"/>
            <a:endCxn id="36" idx="1"/>
          </p:cNvCxnSpPr>
          <p:nvPr/>
        </p:nvCxnSpPr>
        <p:spPr>
          <a:xfrm>
            <a:off x="1562818" y="1068464"/>
            <a:ext cx="541984" cy="279076"/>
          </a:xfrm>
          <a:prstGeom prst="bentConnector3">
            <a:avLst/>
          </a:prstGeom>
          <a:ln w="571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>
            <a:cxnSpLocks noChangeAspect="1"/>
            <a:stCxn id="30" idx="3"/>
          </p:cNvCxnSpPr>
          <p:nvPr/>
        </p:nvCxnSpPr>
        <p:spPr>
          <a:xfrm flipV="1">
            <a:off x="1562817" y="1176741"/>
            <a:ext cx="270992" cy="574407"/>
          </a:xfrm>
          <a:prstGeom prst="bentConnector2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cxnSpLocks noChangeAspect="1"/>
            <a:stCxn id="36" idx="3"/>
            <a:endCxn id="34" idx="1"/>
          </p:cNvCxnSpPr>
          <p:nvPr/>
        </p:nvCxnSpPr>
        <p:spPr>
          <a:xfrm>
            <a:off x="3153625" y="1347540"/>
            <a:ext cx="353957" cy="0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cxnSpLocks noChangeAspect="1"/>
            <a:stCxn id="34" idx="3"/>
            <a:endCxn id="38" idx="1"/>
          </p:cNvCxnSpPr>
          <p:nvPr/>
        </p:nvCxnSpPr>
        <p:spPr>
          <a:xfrm>
            <a:off x="4868450" y="1347540"/>
            <a:ext cx="353957" cy="0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cxnSpLocks noChangeAspect="1"/>
            <a:stCxn id="38" idx="3"/>
            <a:endCxn id="40" idx="1"/>
          </p:cNvCxnSpPr>
          <p:nvPr/>
        </p:nvCxnSpPr>
        <p:spPr>
          <a:xfrm>
            <a:off x="6140607" y="1347540"/>
            <a:ext cx="353957" cy="0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cxnSpLocks noChangeAspect="1"/>
            <a:stCxn id="40" idx="3"/>
            <a:endCxn id="42" idx="1"/>
          </p:cNvCxnSpPr>
          <p:nvPr/>
        </p:nvCxnSpPr>
        <p:spPr>
          <a:xfrm>
            <a:off x="7648889" y="1347540"/>
            <a:ext cx="353957" cy="0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>
            <a:spLocks noChangeAspect="1"/>
          </p:cNvSpPr>
          <p:nvPr/>
        </p:nvSpPr>
        <p:spPr>
          <a:xfrm>
            <a:off x="1698313" y="606183"/>
            <a:ext cx="1455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GCM output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11</a:t>
            </a:fld>
            <a:r>
              <a:rPr lang="en-GB" altLang="en-US"/>
              <a:t>/25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580386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742DC4D7-6DC2-45DA-A337-D244AD8760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7" r="141"/>
          <a:stretch/>
        </p:blipFill>
        <p:spPr>
          <a:xfrm>
            <a:off x="1353604" y="4547643"/>
            <a:ext cx="3085484" cy="842817"/>
          </a:xfrm>
          <a:prstGeom prst="rect">
            <a:avLst/>
          </a:prstGeom>
        </p:spPr>
      </p:pic>
      <p:pic>
        <p:nvPicPr>
          <p:cNvPr id="30" name="Content Placeholder 29">
            <a:extLst>
              <a:ext uri="{FF2B5EF4-FFF2-40B4-BE49-F238E27FC236}">
                <a16:creationId xmlns:a16="http://schemas.microsoft.com/office/drawing/2014/main" id="{8CB0C2FC-0743-4FE8-B581-9EFD4535C5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61" y="2311174"/>
            <a:ext cx="7079593" cy="1988992"/>
          </a:xfr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936C400-6E2F-4035-B5A9-C31BA1CBA7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" r="49829"/>
          <a:stretch/>
        </p:blipFill>
        <p:spPr>
          <a:xfrm>
            <a:off x="4407858" y="4547643"/>
            <a:ext cx="3054254" cy="84281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29A0D04-B786-475B-ACB6-E26158E0BF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024" y="5594909"/>
            <a:ext cx="6400043" cy="428869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865401DB-ADF1-4E29-A0EC-0511340CBF75}"/>
              </a:ext>
            </a:extLst>
          </p:cNvPr>
          <p:cNvSpPr txBox="1"/>
          <p:nvPr/>
        </p:nvSpPr>
        <p:spPr>
          <a:xfrm>
            <a:off x="7648022" y="4532039"/>
            <a:ext cx="11732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tx2"/>
                </a:solidFill>
                <a:latin typeface="+mn-lt"/>
              </a:rPr>
              <a:t>GPCP v2</a:t>
            </a:r>
          </a:p>
          <a:p>
            <a:r>
              <a:rPr lang="en-GB" sz="1600" dirty="0"/>
              <a:t>Adler et al. 2003</a:t>
            </a:r>
            <a:endParaRPr lang="en-GB" sz="16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5" name="Rectangle 24"/>
          <p:cNvSpPr>
            <a:spLocks noChangeAspect="1"/>
          </p:cNvSpPr>
          <p:nvPr/>
        </p:nvSpPr>
        <p:spPr>
          <a:xfrm>
            <a:off x="107504" y="684382"/>
            <a:ext cx="1596980" cy="14638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2" rIns="91440" bIns="457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192"/>
          </a:p>
        </p:txBody>
      </p:sp>
      <p:sp>
        <p:nvSpPr>
          <p:cNvPr id="26" name="Rounded Rectangle 25"/>
          <p:cNvSpPr>
            <a:spLocks noChangeAspect="1"/>
          </p:cNvSpPr>
          <p:nvPr/>
        </p:nvSpPr>
        <p:spPr>
          <a:xfrm>
            <a:off x="249173" y="789387"/>
            <a:ext cx="1313645" cy="558153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2" rIns="91440" bIns="457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192"/>
          </a:p>
        </p:txBody>
      </p:sp>
      <p:sp>
        <p:nvSpPr>
          <p:cNvPr id="27" name="Rounded Rectangle 26"/>
          <p:cNvSpPr>
            <a:spLocks noChangeAspect="1"/>
          </p:cNvSpPr>
          <p:nvPr/>
        </p:nvSpPr>
        <p:spPr>
          <a:xfrm>
            <a:off x="249173" y="1472071"/>
            <a:ext cx="1313645" cy="558153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2" rIns="91440" bIns="457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192"/>
          </a:p>
        </p:txBody>
      </p:sp>
      <p:sp>
        <p:nvSpPr>
          <p:cNvPr id="28" name="TextBox 27"/>
          <p:cNvSpPr txBox="1">
            <a:spLocks noChangeAspect="1"/>
          </p:cNvSpPr>
          <p:nvPr/>
        </p:nvSpPr>
        <p:spPr>
          <a:xfrm>
            <a:off x="249172" y="855808"/>
            <a:ext cx="1313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u, v profiles</a:t>
            </a:r>
          </a:p>
        </p:txBody>
      </p:sp>
      <p:sp>
        <p:nvSpPr>
          <p:cNvPr id="29" name="TextBox 28"/>
          <p:cNvSpPr txBox="1">
            <a:spLocks noChangeAspect="1"/>
          </p:cNvSpPr>
          <p:nvPr/>
        </p:nvSpPr>
        <p:spPr>
          <a:xfrm>
            <a:off x="455234" y="1566481"/>
            <a:ext cx="901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CAPE</a:t>
            </a:r>
          </a:p>
        </p:txBody>
      </p:sp>
      <p:sp>
        <p:nvSpPr>
          <p:cNvPr id="31" name="Rectangle 30"/>
          <p:cNvSpPr>
            <a:spLocks noChangeAspect="1"/>
          </p:cNvSpPr>
          <p:nvPr/>
        </p:nvSpPr>
        <p:spPr>
          <a:xfrm>
            <a:off x="3507582" y="1113020"/>
            <a:ext cx="1360868" cy="46904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2" rIns="91440" bIns="457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192"/>
          </a:p>
        </p:txBody>
      </p:sp>
      <p:sp>
        <p:nvSpPr>
          <p:cNvPr id="34" name="TextBox 33"/>
          <p:cNvSpPr txBox="1">
            <a:spLocks noChangeAspect="1"/>
          </p:cNvSpPr>
          <p:nvPr/>
        </p:nvSpPr>
        <p:spPr>
          <a:xfrm>
            <a:off x="3561775" y="1183509"/>
            <a:ext cx="12524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Normalizing</a:t>
            </a:r>
          </a:p>
        </p:txBody>
      </p:sp>
      <p:sp>
        <p:nvSpPr>
          <p:cNvPr id="37" name="Rectangle 36"/>
          <p:cNvSpPr>
            <a:spLocks noChangeAspect="1"/>
          </p:cNvSpPr>
          <p:nvPr/>
        </p:nvSpPr>
        <p:spPr>
          <a:xfrm>
            <a:off x="2104802" y="1113020"/>
            <a:ext cx="1048823" cy="46904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2" rIns="91440" bIns="457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192"/>
          </a:p>
        </p:txBody>
      </p:sp>
      <p:sp>
        <p:nvSpPr>
          <p:cNvPr id="38" name="TextBox 37"/>
          <p:cNvSpPr txBox="1">
            <a:spLocks noChangeAspect="1"/>
          </p:cNvSpPr>
          <p:nvPr/>
        </p:nvSpPr>
        <p:spPr>
          <a:xfrm>
            <a:off x="2086274" y="1162874"/>
            <a:ext cx="10528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Filtering</a:t>
            </a:r>
          </a:p>
        </p:txBody>
      </p:sp>
      <p:sp>
        <p:nvSpPr>
          <p:cNvPr id="39" name="Rectangle 38"/>
          <p:cNvSpPr>
            <a:spLocks noChangeAspect="1"/>
          </p:cNvSpPr>
          <p:nvPr/>
        </p:nvSpPr>
        <p:spPr>
          <a:xfrm>
            <a:off x="5222407" y="1113020"/>
            <a:ext cx="918200" cy="46904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2" rIns="91440" bIns="457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192"/>
          </a:p>
        </p:txBody>
      </p:sp>
      <p:sp>
        <p:nvSpPr>
          <p:cNvPr id="40" name="TextBox 39"/>
          <p:cNvSpPr txBox="1">
            <a:spLocks noChangeAspect="1"/>
          </p:cNvSpPr>
          <p:nvPr/>
        </p:nvSpPr>
        <p:spPr>
          <a:xfrm>
            <a:off x="5357448" y="1162874"/>
            <a:ext cx="6481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PCA</a:t>
            </a:r>
          </a:p>
        </p:txBody>
      </p:sp>
      <p:sp>
        <p:nvSpPr>
          <p:cNvPr id="41" name="Rectangle 40"/>
          <p:cNvSpPr>
            <a:spLocks noChangeAspect="1"/>
          </p:cNvSpPr>
          <p:nvPr/>
        </p:nvSpPr>
        <p:spPr>
          <a:xfrm>
            <a:off x="6494564" y="1113020"/>
            <a:ext cx="1154325" cy="46904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2" rIns="91440" bIns="457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192"/>
          </a:p>
        </p:txBody>
      </p:sp>
      <p:sp>
        <p:nvSpPr>
          <p:cNvPr id="42" name="TextBox 41"/>
          <p:cNvSpPr txBox="1">
            <a:spLocks noChangeAspect="1"/>
          </p:cNvSpPr>
          <p:nvPr/>
        </p:nvSpPr>
        <p:spPr>
          <a:xfrm>
            <a:off x="6496936" y="1162874"/>
            <a:ext cx="1173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Clustering</a:t>
            </a:r>
          </a:p>
        </p:txBody>
      </p:sp>
      <p:sp>
        <p:nvSpPr>
          <p:cNvPr id="43" name="Rounded Rectangle 42"/>
          <p:cNvSpPr>
            <a:spLocks noChangeAspect="1"/>
          </p:cNvSpPr>
          <p:nvPr/>
        </p:nvSpPr>
        <p:spPr>
          <a:xfrm>
            <a:off x="8002846" y="1068463"/>
            <a:ext cx="812711" cy="558153"/>
          </a:xfrm>
          <a:prstGeom prst="round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2" rIns="91440" bIns="457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192"/>
          </a:p>
        </p:txBody>
      </p:sp>
      <p:sp>
        <p:nvSpPr>
          <p:cNvPr id="44" name="TextBox 43"/>
          <p:cNvSpPr txBox="1">
            <a:spLocks noChangeAspect="1"/>
          </p:cNvSpPr>
          <p:nvPr/>
        </p:nvSpPr>
        <p:spPr>
          <a:xfrm>
            <a:off x="8012773" y="1162874"/>
            <a:ext cx="802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RWPs</a:t>
            </a:r>
          </a:p>
        </p:txBody>
      </p:sp>
      <p:cxnSp>
        <p:nvCxnSpPr>
          <p:cNvPr id="45" name="Elbow Connector 44"/>
          <p:cNvCxnSpPr>
            <a:cxnSpLocks noChangeAspect="1"/>
            <a:stCxn id="26" idx="3"/>
            <a:endCxn id="37" idx="1"/>
          </p:cNvCxnSpPr>
          <p:nvPr/>
        </p:nvCxnSpPr>
        <p:spPr>
          <a:xfrm>
            <a:off x="1562818" y="1068464"/>
            <a:ext cx="541984" cy="279076"/>
          </a:xfrm>
          <a:prstGeom prst="bentConnector3">
            <a:avLst/>
          </a:prstGeom>
          <a:ln w="571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>
            <a:cxnSpLocks noChangeAspect="1"/>
            <a:stCxn id="27" idx="3"/>
          </p:cNvCxnSpPr>
          <p:nvPr/>
        </p:nvCxnSpPr>
        <p:spPr>
          <a:xfrm flipV="1">
            <a:off x="1562817" y="1176741"/>
            <a:ext cx="270992" cy="574407"/>
          </a:xfrm>
          <a:prstGeom prst="bentConnector2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cxnSpLocks noChangeAspect="1"/>
            <a:stCxn id="37" idx="3"/>
            <a:endCxn id="31" idx="1"/>
          </p:cNvCxnSpPr>
          <p:nvPr/>
        </p:nvCxnSpPr>
        <p:spPr>
          <a:xfrm>
            <a:off x="3153625" y="1347540"/>
            <a:ext cx="353957" cy="0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cxnSpLocks noChangeAspect="1"/>
            <a:stCxn id="31" idx="3"/>
            <a:endCxn id="39" idx="1"/>
          </p:cNvCxnSpPr>
          <p:nvPr/>
        </p:nvCxnSpPr>
        <p:spPr>
          <a:xfrm>
            <a:off x="4868450" y="1347540"/>
            <a:ext cx="353957" cy="0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cxnSpLocks noChangeAspect="1"/>
            <a:stCxn id="39" idx="3"/>
            <a:endCxn id="41" idx="1"/>
          </p:cNvCxnSpPr>
          <p:nvPr/>
        </p:nvCxnSpPr>
        <p:spPr>
          <a:xfrm>
            <a:off x="6140607" y="1347540"/>
            <a:ext cx="353957" cy="0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cxnSpLocks noChangeAspect="1"/>
            <a:stCxn id="41" idx="3"/>
            <a:endCxn id="43" idx="1"/>
          </p:cNvCxnSpPr>
          <p:nvPr/>
        </p:nvCxnSpPr>
        <p:spPr>
          <a:xfrm>
            <a:off x="7648889" y="1347540"/>
            <a:ext cx="353957" cy="0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>
            <a:spLocks noChangeAspect="1"/>
          </p:cNvSpPr>
          <p:nvPr/>
        </p:nvSpPr>
        <p:spPr>
          <a:xfrm>
            <a:off x="1698313" y="606183"/>
            <a:ext cx="1455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GCM output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12</a:t>
            </a:fld>
            <a:r>
              <a:rPr lang="en-GB" altLang="en-US"/>
              <a:t>/25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361960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0CD61B-2AF1-42AF-84E1-6C6EEB095A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6993" y="2471417"/>
                <a:ext cx="8280000" cy="4473192"/>
              </a:xfrm>
            </p:spPr>
            <p:txBody>
              <a:bodyPr/>
              <a:lstStyle/>
              <a:p>
                <a:r>
                  <a:rPr lang="en-GB" dirty="0"/>
                  <a:t>Magnitude: maximum magnitude (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) at each height level</a:t>
                </a:r>
              </a:p>
              <a:p>
                <a:r>
                  <a:rPr lang="en-GB" dirty="0"/>
                  <a:t>Magnitude above 500 </a:t>
                </a:r>
                <a:r>
                  <a:rPr lang="en-GB" dirty="0" err="1"/>
                  <a:t>hPa</a:t>
                </a:r>
                <a:r>
                  <a:rPr lang="en-GB" dirty="0"/>
                  <a:t> decreased by factor of 4: favours lower troposphere</a:t>
                </a:r>
              </a:p>
              <a:p>
                <a:r>
                  <a:rPr lang="en-GB" dirty="0"/>
                  <a:t>Rotation: wind vector at 850 </a:t>
                </a:r>
                <a:r>
                  <a:rPr lang="en-GB" dirty="0" err="1"/>
                  <a:t>hPa</a:t>
                </a:r>
                <a:r>
                  <a:rPr lang="en-GB" dirty="0"/>
                  <a:t> are aligned (in u’ direction)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30CD61B-2AF1-42AF-84E1-6C6EEB095A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6993" y="2471417"/>
                <a:ext cx="8280000" cy="4473192"/>
              </a:xfrm>
              <a:blipFill rotWithShape="0">
                <a:blip r:embed="rId2"/>
                <a:stretch>
                  <a:fillRect l="-1767" t="-12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88" y="3873225"/>
            <a:ext cx="2808246" cy="210618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548" y="3872015"/>
            <a:ext cx="2807936" cy="210595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383" y="3872016"/>
            <a:ext cx="2807933" cy="210595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697131" y="4122994"/>
            <a:ext cx="875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  <a:latin typeface="+mn-lt"/>
              </a:rPr>
              <a:t>Mag.</a:t>
            </a:r>
          </a:p>
        </p:txBody>
      </p:sp>
      <p:sp>
        <p:nvSpPr>
          <p:cNvPr id="26" name="Right Arrow 25"/>
          <p:cNvSpPr/>
          <p:nvPr/>
        </p:nvSpPr>
        <p:spPr>
          <a:xfrm>
            <a:off x="2821165" y="4523104"/>
            <a:ext cx="649532" cy="45719"/>
          </a:xfrm>
          <a:prstGeom prst="rightArrow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n-GB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46087" y="4122994"/>
            <a:ext cx="875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  <a:latin typeface="+mn-lt"/>
              </a:rPr>
              <a:t>Rot.</a:t>
            </a:r>
          </a:p>
        </p:txBody>
      </p:sp>
      <p:sp>
        <p:nvSpPr>
          <p:cNvPr id="28" name="Right Arrow 27"/>
          <p:cNvSpPr/>
          <p:nvPr/>
        </p:nvSpPr>
        <p:spPr>
          <a:xfrm>
            <a:off x="5870121" y="4523104"/>
            <a:ext cx="649532" cy="45719"/>
          </a:xfrm>
          <a:prstGeom prst="rightArrow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n-GB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9" name="Rectangle 28"/>
          <p:cNvSpPr>
            <a:spLocks noChangeAspect="1"/>
          </p:cNvSpPr>
          <p:nvPr/>
        </p:nvSpPr>
        <p:spPr>
          <a:xfrm>
            <a:off x="107504" y="684382"/>
            <a:ext cx="1596980" cy="14638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2" rIns="91440" bIns="457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192"/>
          </a:p>
        </p:txBody>
      </p:sp>
      <p:sp>
        <p:nvSpPr>
          <p:cNvPr id="31" name="Rounded Rectangle 30"/>
          <p:cNvSpPr>
            <a:spLocks noChangeAspect="1"/>
          </p:cNvSpPr>
          <p:nvPr/>
        </p:nvSpPr>
        <p:spPr>
          <a:xfrm>
            <a:off x="249173" y="789387"/>
            <a:ext cx="1313645" cy="558153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2" rIns="91440" bIns="457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192"/>
          </a:p>
        </p:txBody>
      </p:sp>
      <p:sp>
        <p:nvSpPr>
          <p:cNvPr id="32" name="Rounded Rectangle 31"/>
          <p:cNvSpPr>
            <a:spLocks noChangeAspect="1"/>
          </p:cNvSpPr>
          <p:nvPr/>
        </p:nvSpPr>
        <p:spPr>
          <a:xfrm>
            <a:off x="249173" y="1472071"/>
            <a:ext cx="1313645" cy="558153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2" rIns="91440" bIns="457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192"/>
          </a:p>
        </p:txBody>
      </p:sp>
      <p:sp>
        <p:nvSpPr>
          <p:cNvPr id="33" name="TextBox 32"/>
          <p:cNvSpPr txBox="1">
            <a:spLocks noChangeAspect="1"/>
          </p:cNvSpPr>
          <p:nvPr/>
        </p:nvSpPr>
        <p:spPr>
          <a:xfrm>
            <a:off x="249172" y="855808"/>
            <a:ext cx="1313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u, v profiles</a:t>
            </a:r>
          </a:p>
        </p:txBody>
      </p:sp>
      <p:sp>
        <p:nvSpPr>
          <p:cNvPr id="34" name="TextBox 33"/>
          <p:cNvSpPr txBox="1">
            <a:spLocks noChangeAspect="1"/>
          </p:cNvSpPr>
          <p:nvPr/>
        </p:nvSpPr>
        <p:spPr>
          <a:xfrm>
            <a:off x="455234" y="1566481"/>
            <a:ext cx="901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CAPE</a:t>
            </a:r>
          </a:p>
        </p:txBody>
      </p:sp>
      <p:sp>
        <p:nvSpPr>
          <p:cNvPr id="35" name="Rectangle 34"/>
          <p:cNvSpPr>
            <a:spLocks noChangeAspect="1"/>
          </p:cNvSpPr>
          <p:nvPr/>
        </p:nvSpPr>
        <p:spPr>
          <a:xfrm>
            <a:off x="3507582" y="1113020"/>
            <a:ext cx="1360868" cy="46904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2" rIns="91440" bIns="457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192"/>
          </a:p>
        </p:txBody>
      </p:sp>
      <p:sp>
        <p:nvSpPr>
          <p:cNvPr id="36" name="TextBox 35"/>
          <p:cNvSpPr txBox="1">
            <a:spLocks noChangeAspect="1"/>
          </p:cNvSpPr>
          <p:nvPr/>
        </p:nvSpPr>
        <p:spPr>
          <a:xfrm>
            <a:off x="3561775" y="1183509"/>
            <a:ext cx="12524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Normalizing</a:t>
            </a:r>
          </a:p>
        </p:txBody>
      </p:sp>
      <p:sp>
        <p:nvSpPr>
          <p:cNvPr id="37" name="Rectangle 36"/>
          <p:cNvSpPr>
            <a:spLocks noChangeAspect="1"/>
          </p:cNvSpPr>
          <p:nvPr/>
        </p:nvSpPr>
        <p:spPr>
          <a:xfrm>
            <a:off x="2104802" y="1113020"/>
            <a:ext cx="1048823" cy="46904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2" rIns="91440" bIns="457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192"/>
          </a:p>
        </p:txBody>
      </p:sp>
      <p:sp>
        <p:nvSpPr>
          <p:cNvPr id="38" name="TextBox 37"/>
          <p:cNvSpPr txBox="1">
            <a:spLocks noChangeAspect="1"/>
          </p:cNvSpPr>
          <p:nvPr/>
        </p:nvSpPr>
        <p:spPr>
          <a:xfrm>
            <a:off x="2086274" y="1162874"/>
            <a:ext cx="10528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Filtering</a:t>
            </a:r>
          </a:p>
        </p:txBody>
      </p:sp>
      <p:sp>
        <p:nvSpPr>
          <p:cNvPr id="39" name="Rectangle 38"/>
          <p:cNvSpPr>
            <a:spLocks noChangeAspect="1"/>
          </p:cNvSpPr>
          <p:nvPr/>
        </p:nvSpPr>
        <p:spPr>
          <a:xfrm>
            <a:off x="5222407" y="1113020"/>
            <a:ext cx="918200" cy="46904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2" rIns="91440" bIns="457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192"/>
          </a:p>
        </p:txBody>
      </p:sp>
      <p:sp>
        <p:nvSpPr>
          <p:cNvPr id="40" name="TextBox 39"/>
          <p:cNvSpPr txBox="1">
            <a:spLocks noChangeAspect="1"/>
          </p:cNvSpPr>
          <p:nvPr/>
        </p:nvSpPr>
        <p:spPr>
          <a:xfrm>
            <a:off x="5357448" y="1162874"/>
            <a:ext cx="6481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PCA</a:t>
            </a:r>
          </a:p>
        </p:txBody>
      </p:sp>
      <p:sp>
        <p:nvSpPr>
          <p:cNvPr id="41" name="Rectangle 40"/>
          <p:cNvSpPr>
            <a:spLocks noChangeAspect="1"/>
          </p:cNvSpPr>
          <p:nvPr/>
        </p:nvSpPr>
        <p:spPr>
          <a:xfrm>
            <a:off x="6494564" y="1113020"/>
            <a:ext cx="1154325" cy="46904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2" rIns="91440" bIns="457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192"/>
          </a:p>
        </p:txBody>
      </p:sp>
      <p:sp>
        <p:nvSpPr>
          <p:cNvPr id="42" name="TextBox 41"/>
          <p:cNvSpPr txBox="1">
            <a:spLocks noChangeAspect="1"/>
          </p:cNvSpPr>
          <p:nvPr/>
        </p:nvSpPr>
        <p:spPr>
          <a:xfrm>
            <a:off x="6496936" y="1162874"/>
            <a:ext cx="1173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Clustering</a:t>
            </a:r>
          </a:p>
        </p:txBody>
      </p:sp>
      <p:sp>
        <p:nvSpPr>
          <p:cNvPr id="43" name="Rounded Rectangle 42"/>
          <p:cNvSpPr>
            <a:spLocks noChangeAspect="1"/>
          </p:cNvSpPr>
          <p:nvPr/>
        </p:nvSpPr>
        <p:spPr>
          <a:xfrm>
            <a:off x="8002846" y="1068463"/>
            <a:ext cx="812711" cy="558153"/>
          </a:xfrm>
          <a:prstGeom prst="round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2" rIns="91440" bIns="457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192"/>
          </a:p>
        </p:txBody>
      </p:sp>
      <p:sp>
        <p:nvSpPr>
          <p:cNvPr id="44" name="TextBox 43"/>
          <p:cNvSpPr txBox="1">
            <a:spLocks noChangeAspect="1"/>
          </p:cNvSpPr>
          <p:nvPr/>
        </p:nvSpPr>
        <p:spPr>
          <a:xfrm>
            <a:off x="8012773" y="1162874"/>
            <a:ext cx="802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RWPs</a:t>
            </a:r>
          </a:p>
        </p:txBody>
      </p:sp>
      <p:cxnSp>
        <p:nvCxnSpPr>
          <p:cNvPr id="45" name="Elbow Connector 44"/>
          <p:cNvCxnSpPr>
            <a:cxnSpLocks noChangeAspect="1"/>
            <a:stCxn id="31" idx="3"/>
            <a:endCxn id="37" idx="1"/>
          </p:cNvCxnSpPr>
          <p:nvPr/>
        </p:nvCxnSpPr>
        <p:spPr>
          <a:xfrm>
            <a:off x="1562818" y="1068464"/>
            <a:ext cx="541984" cy="279076"/>
          </a:xfrm>
          <a:prstGeom prst="bentConnector3">
            <a:avLst/>
          </a:prstGeom>
          <a:ln w="571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>
            <a:cxnSpLocks noChangeAspect="1"/>
            <a:stCxn id="32" idx="3"/>
          </p:cNvCxnSpPr>
          <p:nvPr/>
        </p:nvCxnSpPr>
        <p:spPr>
          <a:xfrm flipV="1">
            <a:off x="1562817" y="1176741"/>
            <a:ext cx="270992" cy="574407"/>
          </a:xfrm>
          <a:prstGeom prst="bentConnector2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cxnSpLocks noChangeAspect="1"/>
            <a:stCxn id="37" idx="3"/>
            <a:endCxn id="35" idx="1"/>
          </p:cNvCxnSpPr>
          <p:nvPr/>
        </p:nvCxnSpPr>
        <p:spPr>
          <a:xfrm>
            <a:off x="3153625" y="1347540"/>
            <a:ext cx="353957" cy="0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cxnSpLocks noChangeAspect="1"/>
            <a:stCxn id="35" idx="3"/>
            <a:endCxn id="39" idx="1"/>
          </p:cNvCxnSpPr>
          <p:nvPr/>
        </p:nvCxnSpPr>
        <p:spPr>
          <a:xfrm>
            <a:off x="4868450" y="1347540"/>
            <a:ext cx="353957" cy="0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cxnSpLocks noChangeAspect="1"/>
            <a:stCxn id="39" idx="3"/>
            <a:endCxn id="41" idx="1"/>
          </p:cNvCxnSpPr>
          <p:nvPr/>
        </p:nvCxnSpPr>
        <p:spPr>
          <a:xfrm>
            <a:off x="6140607" y="1347540"/>
            <a:ext cx="353957" cy="0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cxnSpLocks noChangeAspect="1"/>
            <a:stCxn id="41" idx="3"/>
            <a:endCxn id="43" idx="1"/>
          </p:cNvCxnSpPr>
          <p:nvPr/>
        </p:nvCxnSpPr>
        <p:spPr>
          <a:xfrm>
            <a:off x="7648889" y="1347540"/>
            <a:ext cx="353957" cy="0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>
            <a:spLocks noChangeAspect="1"/>
          </p:cNvSpPr>
          <p:nvPr/>
        </p:nvSpPr>
        <p:spPr>
          <a:xfrm>
            <a:off x="1698313" y="606183"/>
            <a:ext cx="1455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GCM output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13</a:t>
            </a:fld>
            <a:r>
              <a:rPr lang="en-GB" altLang="en-US"/>
              <a:t>/25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364646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CD61B-2AF1-42AF-84E1-6C6EEB095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800" y="2532099"/>
            <a:ext cx="8280000" cy="4473192"/>
          </a:xfrm>
        </p:spPr>
        <p:txBody>
          <a:bodyPr/>
          <a:lstStyle/>
          <a:p>
            <a:r>
              <a:rPr lang="en-GB" dirty="0"/>
              <a:t>Number of components kept explain over 90% of the variance</a:t>
            </a:r>
          </a:p>
          <a:p>
            <a:r>
              <a:rPr lang="en-GB" dirty="0"/>
              <a:t>Note reduction of PCs above 500 </a:t>
            </a:r>
            <a:r>
              <a:rPr lang="en-GB" dirty="0" err="1"/>
              <a:t>hPa</a:t>
            </a:r>
            <a:r>
              <a:rPr lang="en-GB" dirty="0"/>
              <a:t> (pressure above which weighting is decreased)</a:t>
            </a:r>
            <a:endParaRPr lang="en-GB" baseline="300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3" name="Rectangle 22"/>
          <p:cNvSpPr>
            <a:spLocks noChangeAspect="1"/>
          </p:cNvSpPr>
          <p:nvPr/>
        </p:nvSpPr>
        <p:spPr>
          <a:xfrm>
            <a:off x="107504" y="684382"/>
            <a:ext cx="1596980" cy="14638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2" rIns="91440" bIns="457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192"/>
          </a:p>
        </p:txBody>
      </p:sp>
      <p:sp>
        <p:nvSpPr>
          <p:cNvPr id="25" name="Rounded Rectangle 24"/>
          <p:cNvSpPr>
            <a:spLocks noChangeAspect="1"/>
          </p:cNvSpPr>
          <p:nvPr/>
        </p:nvSpPr>
        <p:spPr>
          <a:xfrm>
            <a:off x="249173" y="789387"/>
            <a:ext cx="1313645" cy="558153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2" rIns="91440" bIns="457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192"/>
          </a:p>
        </p:txBody>
      </p:sp>
      <p:sp>
        <p:nvSpPr>
          <p:cNvPr id="26" name="Rounded Rectangle 25"/>
          <p:cNvSpPr>
            <a:spLocks noChangeAspect="1"/>
          </p:cNvSpPr>
          <p:nvPr/>
        </p:nvSpPr>
        <p:spPr>
          <a:xfrm>
            <a:off x="249173" y="1472071"/>
            <a:ext cx="1313645" cy="558153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2" rIns="91440" bIns="457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192"/>
          </a:p>
        </p:txBody>
      </p:sp>
      <p:sp>
        <p:nvSpPr>
          <p:cNvPr id="27" name="TextBox 26"/>
          <p:cNvSpPr txBox="1">
            <a:spLocks noChangeAspect="1"/>
          </p:cNvSpPr>
          <p:nvPr/>
        </p:nvSpPr>
        <p:spPr>
          <a:xfrm>
            <a:off x="249172" y="855808"/>
            <a:ext cx="1313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u, v profiles</a:t>
            </a:r>
          </a:p>
        </p:txBody>
      </p:sp>
      <p:sp>
        <p:nvSpPr>
          <p:cNvPr id="28" name="TextBox 27"/>
          <p:cNvSpPr txBox="1">
            <a:spLocks noChangeAspect="1"/>
          </p:cNvSpPr>
          <p:nvPr/>
        </p:nvSpPr>
        <p:spPr>
          <a:xfrm>
            <a:off x="455234" y="1566481"/>
            <a:ext cx="901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CAPE</a:t>
            </a:r>
          </a:p>
        </p:txBody>
      </p:sp>
      <p:sp>
        <p:nvSpPr>
          <p:cNvPr id="29" name="Rectangle 28"/>
          <p:cNvSpPr>
            <a:spLocks noChangeAspect="1"/>
          </p:cNvSpPr>
          <p:nvPr/>
        </p:nvSpPr>
        <p:spPr>
          <a:xfrm>
            <a:off x="3507582" y="1113020"/>
            <a:ext cx="1360868" cy="46904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2" rIns="91440" bIns="457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192"/>
          </a:p>
        </p:txBody>
      </p:sp>
      <p:sp>
        <p:nvSpPr>
          <p:cNvPr id="30" name="TextBox 29"/>
          <p:cNvSpPr txBox="1">
            <a:spLocks noChangeAspect="1"/>
          </p:cNvSpPr>
          <p:nvPr/>
        </p:nvSpPr>
        <p:spPr>
          <a:xfrm>
            <a:off x="3561775" y="1183509"/>
            <a:ext cx="12524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Normalizing</a:t>
            </a:r>
          </a:p>
        </p:txBody>
      </p:sp>
      <p:sp>
        <p:nvSpPr>
          <p:cNvPr id="31" name="Rectangle 30"/>
          <p:cNvSpPr>
            <a:spLocks noChangeAspect="1"/>
          </p:cNvSpPr>
          <p:nvPr/>
        </p:nvSpPr>
        <p:spPr>
          <a:xfrm>
            <a:off x="2104802" y="1113020"/>
            <a:ext cx="1048823" cy="46904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2" rIns="91440" bIns="457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192"/>
          </a:p>
        </p:txBody>
      </p:sp>
      <p:sp>
        <p:nvSpPr>
          <p:cNvPr id="32" name="TextBox 31"/>
          <p:cNvSpPr txBox="1">
            <a:spLocks noChangeAspect="1"/>
          </p:cNvSpPr>
          <p:nvPr/>
        </p:nvSpPr>
        <p:spPr>
          <a:xfrm>
            <a:off x="2086274" y="1162874"/>
            <a:ext cx="10528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Filtering</a:t>
            </a:r>
          </a:p>
        </p:txBody>
      </p:sp>
      <p:sp>
        <p:nvSpPr>
          <p:cNvPr id="33" name="Rectangle 32"/>
          <p:cNvSpPr>
            <a:spLocks noChangeAspect="1"/>
          </p:cNvSpPr>
          <p:nvPr/>
        </p:nvSpPr>
        <p:spPr>
          <a:xfrm>
            <a:off x="5222407" y="1113020"/>
            <a:ext cx="918200" cy="46904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2" rIns="91440" bIns="457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192"/>
          </a:p>
        </p:txBody>
      </p:sp>
      <p:sp>
        <p:nvSpPr>
          <p:cNvPr id="34" name="TextBox 33"/>
          <p:cNvSpPr txBox="1">
            <a:spLocks noChangeAspect="1"/>
          </p:cNvSpPr>
          <p:nvPr/>
        </p:nvSpPr>
        <p:spPr>
          <a:xfrm>
            <a:off x="5357448" y="1162874"/>
            <a:ext cx="6481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PCA</a:t>
            </a:r>
          </a:p>
        </p:txBody>
      </p:sp>
      <p:sp>
        <p:nvSpPr>
          <p:cNvPr id="35" name="Rectangle 34"/>
          <p:cNvSpPr>
            <a:spLocks noChangeAspect="1"/>
          </p:cNvSpPr>
          <p:nvPr/>
        </p:nvSpPr>
        <p:spPr>
          <a:xfrm>
            <a:off x="6494564" y="1113020"/>
            <a:ext cx="1154325" cy="46904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2" rIns="91440" bIns="457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192"/>
          </a:p>
        </p:txBody>
      </p:sp>
      <p:sp>
        <p:nvSpPr>
          <p:cNvPr id="36" name="TextBox 35"/>
          <p:cNvSpPr txBox="1">
            <a:spLocks noChangeAspect="1"/>
          </p:cNvSpPr>
          <p:nvPr/>
        </p:nvSpPr>
        <p:spPr>
          <a:xfrm>
            <a:off x="6496936" y="1162874"/>
            <a:ext cx="1173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Clustering</a:t>
            </a:r>
          </a:p>
        </p:txBody>
      </p:sp>
      <p:sp>
        <p:nvSpPr>
          <p:cNvPr id="37" name="Rounded Rectangle 36"/>
          <p:cNvSpPr>
            <a:spLocks noChangeAspect="1"/>
          </p:cNvSpPr>
          <p:nvPr/>
        </p:nvSpPr>
        <p:spPr>
          <a:xfrm>
            <a:off x="8002846" y="1068463"/>
            <a:ext cx="812711" cy="558153"/>
          </a:xfrm>
          <a:prstGeom prst="round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2" rIns="91440" bIns="457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192"/>
          </a:p>
        </p:txBody>
      </p:sp>
      <p:sp>
        <p:nvSpPr>
          <p:cNvPr id="38" name="TextBox 37"/>
          <p:cNvSpPr txBox="1">
            <a:spLocks noChangeAspect="1"/>
          </p:cNvSpPr>
          <p:nvPr/>
        </p:nvSpPr>
        <p:spPr>
          <a:xfrm>
            <a:off x="8012773" y="1162874"/>
            <a:ext cx="802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RWPs</a:t>
            </a:r>
          </a:p>
        </p:txBody>
      </p:sp>
      <p:cxnSp>
        <p:nvCxnSpPr>
          <p:cNvPr id="39" name="Elbow Connector 38"/>
          <p:cNvCxnSpPr>
            <a:cxnSpLocks noChangeAspect="1"/>
            <a:stCxn id="25" idx="3"/>
            <a:endCxn id="31" idx="1"/>
          </p:cNvCxnSpPr>
          <p:nvPr/>
        </p:nvCxnSpPr>
        <p:spPr>
          <a:xfrm>
            <a:off x="1562818" y="1068464"/>
            <a:ext cx="541984" cy="279076"/>
          </a:xfrm>
          <a:prstGeom prst="bentConnector3">
            <a:avLst/>
          </a:prstGeom>
          <a:ln w="571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cxnSpLocks noChangeAspect="1"/>
            <a:stCxn id="26" idx="3"/>
          </p:cNvCxnSpPr>
          <p:nvPr/>
        </p:nvCxnSpPr>
        <p:spPr>
          <a:xfrm flipV="1">
            <a:off x="1562817" y="1176741"/>
            <a:ext cx="270992" cy="574407"/>
          </a:xfrm>
          <a:prstGeom prst="bentConnector2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cxnSpLocks noChangeAspect="1"/>
            <a:stCxn id="31" idx="3"/>
            <a:endCxn id="29" idx="1"/>
          </p:cNvCxnSpPr>
          <p:nvPr/>
        </p:nvCxnSpPr>
        <p:spPr>
          <a:xfrm>
            <a:off x="3153625" y="1347540"/>
            <a:ext cx="353957" cy="0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cxnSpLocks noChangeAspect="1"/>
            <a:stCxn id="29" idx="3"/>
            <a:endCxn id="33" idx="1"/>
          </p:cNvCxnSpPr>
          <p:nvPr/>
        </p:nvCxnSpPr>
        <p:spPr>
          <a:xfrm>
            <a:off x="4868450" y="1347540"/>
            <a:ext cx="353957" cy="0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cxnSpLocks noChangeAspect="1"/>
            <a:stCxn id="33" idx="3"/>
            <a:endCxn id="35" idx="1"/>
          </p:cNvCxnSpPr>
          <p:nvPr/>
        </p:nvCxnSpPr>
        <p:spPr>
          <a:xfrm>
            <a:off x="6140607" y="1347540"/>
            <a:ext cx="353957" cy="0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cxnSpLocks noChangeAspect="1"/>
            <a:stCxn id="35" idx="3"/>
            <a:endCxn id="37" idx="1"/>
          </p:cNvCxnSpPr>
          <p:nvPr/>
        </p:nvCxnSpPr>
        <p:spPr>
          <a:xfrm>
            <a:off x="7648889" y="1347540"/>
            <a:ext cx="353957" cy="0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>
            <a:spLocks noChangeAspect="1"/>
          </p:cNvSpPr>
          <p:nvPr/>
        </p:nvSpPr>
        <p:spPr>
          <a:xfrm>
            <a:off x="1698313" y="606183"/>
            <a:ext cx="1455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GCM output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689" y="3573016"/>
            <a:ext cx="6268325" cy="227679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14</a:t>
            </a:fld>
            <a:r>
              <a:rPr lang="en-GB" altLang="en-US"/>
              <a:t>/25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810599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CD61B-2AF1-42AF-84E1-6C6EEB095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53" y="2513378"/>
            <a:ext cx="8280000" cy="4473192"/>
          </a:xfrm>
        </p:spPr>
        <p:txBody>
          <a:bodyPr/>
          <a:lstStyle/>
          <a:p>
            <a:r>
              <a:rPr lang="en-GB" dirty="0"/>
              <a:t>K-means clustering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454" y="3068960"/>
            <a:ext cx="3233198" cy="3145020"/>
          </a:xfrm>
          <a:prstGeom prst="rect">
            <a:avLst/>
          </a:prstGeom>
        </p:spPr>
      </p:pic>
      <p:sp>
        <p:nvSpPr>
          <p:cNvPr id="22" name="Rectangle 21"/>
          <p:cNvSpPr>
            <a:spLocks noChangeAspect="1"/>
          </p:cNvSpPr>
          <p:nvPr/>
        </p:nvSpPr>
        <p:spPr>
          <a:xfrm>
            <a:off x="107504" y="684382"/>
            <a:ext cx="1596980" cy="14638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2" rIns="91440" bIns="457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192"/>
          </a:p>
        </p:txBody>
      </p:sp>
      <p:sp>
        <p:nvSpPr>
          <p:cNvPr id="23" name="Rounded Rectangle 22"/>
          <p:cNvSpPr>
            <a:spLocks noChangeAspect="1"/>
          </p:cNvSpPr>
          <p:nvPr/>
        </p:nvSpPr>
        <p:spPr>
          <a:xfrm>
            <a:off x="249173" y="789387"/>
            <a:ext cx="1313645" cy="558153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2" rIns="91440" bIns="457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192"/>
          </a:p>
        </p:txBody>
      </p:sp>
      <p:sp>
        <p:nvSpPr>
          <p:cNvPr id="25" name="Rounded Rectangle 24"/>
          <p:cNvSpPr>
            <a:spLocks noChangeAspect="1"/>
          </p:cNvSpPr>
          <p:nvPr/>
        </p:nvSpPr>
        <p:spPr>
          <a:xfrm>
            <a:off x="249173" y="1472071"/>
            <a:ext cx="1313645" cy="558153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2" rIns="91440" bIns="457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192"/>
          </a:p>
        </p:txBody>
      </p:sp>
      <p:sp>
        <p:nvSpPr>
          <p:cNvPr id="26" name="TextBox 25"/>
          <p:cNvSpPr txBox="1">
            <a:spLocks noChangeAspect="1"/>
          </p:cNvSpPr>
          <p:nvPr/>
        </p:nvSpPr>
        <p:spPr>
          <a:xfrm>
            <a:off x="249172" y="855808"/>
            <a:ext cx="1313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u, v profiles</a:t>
            </a:r>
          </a:p>
        </p:txBody>
      </p:sp>
      <p:sp>
        <p:nvSpPr>
          <p:cNvPr id="27" name="TextBox 26"/>
          <p:cNvSpPr txBox="1">
            <a:spLocks noChangeAspect="1"/>
          </p:cNvSpPr>
          <p:nvPr/>
        </p:nvSpPr>
        <p:spPr>
          <a:xfrm>
            <a:off x="455234" y="1566481"/>
            <a:ext cx="901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CAPE</a:t>
            </a:r>
          </a:p>
        </p:txBody>
      </p:sp>
      <p:sp>
        <p:nvSpPr>
          <p:cNvPr id="28" name="Rectangle 27"/>
          <p:cNvSpPr>
            <a:spLocks noChangeAspect="1"/>
          </p:cNvSpPr>
          <p:nvPr/>
        </p:nvSpPr>
        <p:spPr>
          <a:xfrm>
            <a:off x="3507582" y="1113020"/>
            <a:ext cx="1360868" cy="46904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2" rIns="91440" bIns="457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192"/>
          </a:p>
        </p:txBody>
      </p:sp>
      <p:sp>
        <p:nvSpPr>
          <p:cNvPr id="29" name="TextBox 28"/>
          <p:cNvSpPr txBox="1">
            <a:spLocks noChangeAspect="1"/>
          </p:cNvSpPr>
          <p:nvPr/>
        </p:nvSpPr>
        <p:spPr>
          <a:xfrm>
            <a:off x="3561775" y="1183509"/>
            <a:ext cx="12524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Normalizing</a:t>
            </a:r>
          </a:p>
        </p:txBody>
      </p:sp>
      <p:sp>
        <p:nvSpPr>
          <p:cNvPr id="30" name="Rectangle 29"/>
          <p:cNvSpPr>
            <a:spLocks noChangeAspect="1"/>
          </p:cNvSpPr>
          <p:nvPr/>
        </p:nvSpPr>
        <p:spPr>
          <a:xfrm>
            <a:off x="2104802" y="1113020"/>
            <a:ext cx="1048823" cy="46904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2" rIns="91440" bIns="457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192"/>
          </a:p>
        </p:txBody>
      </p:sp>
      <p:sp>
        <p:nvSpPr>
          <p:cNvPr id="31" name="TextBox 30"/>
          <p:cNvSpPr txBox="1">
            <a:spLocks noChangeAspect="1"/>
          </p:cNvSpPr>
          <p:nvPr/>
        </p:nvSpPr>
        <p:spPr>
          <a:xfrm>
            <a:off x="2086274" y="1162874"/>
            <a:ext cx="10528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Filtering</a:t>
            </a:r>
          </a:p>
        </p:txBody>
      </p:sp>
      <p:sp>
        <p:nvSpPr>
          <p:cNvPr id="32" name="Rectangle 31"/>
          <p:cNvSpPr>
            <a:spLocks noChangeAspect="1"/>
          </p:cNvSpPr>
          <p:nvPr/>
        </p:nvSpPr>
        <p:spPr>
          <a:xfrm>
            <a:off x="5222407" y="1113020"/>
            <a:ext cx="918200" cy="46904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2" rIns="91440" bIns="457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192"/>
          </a:p>
        </p:txBody>
      </p:sp>
      <p:sp>
        <p:nvSpPr>
          <p:cNvPr id="33" name="TextBox 32"/>
          <p:cNvSpPr txBox="1">
            <a:spLocks noChangeAspect="1"/>
          </p:cNvSpPr>
          <p:nvPr/>
        </p:nvSpPr>
        <p:spPr>
          <a:xfrm>
            <a:off x="5357448" y="1162874"/>
            <a:ext cx="6481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PCA</a:t>
            </a:r>
          </a:p>
        </p:txBody>
      </p:sp>
      <p:sp>
        <p:nvSpPr>
          <p:cNvPr id="34" name="Rectangle 33"/>
          <p:cNvSpPr>
            <a:spLocks noChangeAspect="1"/>
          </p:cNvSpPr>
          <p:nvPr/>
        </p:nvSpPr>
        <p:spPr>
          <a:xfrm>
            <a:off x="6494564" y="1113020"/>
            <a:ext cx="1154325" cy="46904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2" rIns="91440" bIns="457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192"/>
          </a:p>
        </p:txBody>
      </p:sp>
      <p:sp>
        <p:nvSpPr>
          <p:cNvPr id="35" name="TextBox 34"/>
          <p:cNvSpPr txBox="1">
            <a:spLocks noChangeAspect="1"/>
          </p:cNvSpPr>
          <p:nvPr/>
        </p:nvSpPr>
        <p:spPr>
          <a:xfrm>
            <a:off x="6496936" y="1162874"/>
            <a:ext cx="1173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Clustering</a:t>
            </a:r>
          </a:p>
        </p:txBody>
      </p:sp>
      <p:sp>
        <p:nvSpPr>
          <p:cNvPr id="36" name="Rounded Rectangle 35"/>
          <p:cNvSpPr>
            <a:spLocks noChangeAspect="1"/>
          </p:cNvSpPr>
          <p:nvPr/>
        </p:nvSpPr>
        <p:spPr>
          <a:xfrm>
            <a:off x="8002846" y="1068463"/>
            <a:ext cx="812711" cy="558153"/>
          </a:xfrm>
          <a:prstGeom prst="round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2" rIns="91440" bIns="457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192"/>
          </a:p>
        </p:txBody>
      </p:sp>
      <p:sp>
        <p:nvSpPr>
          <p:cNvPr id="37" name="TextBox 36"/>
          <p:cNvSpPr txBox="1">
            <a:spLocks noChangeAspect="1"/>
          </p:cNvSpPr>
          <p:nvPr/>
        </p:nvSpPr>
        <p:spPr>
          <a:xfrm>
            <a:off x="8012773" y="1162874"/>
            <a:ext cx="802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RWPs</a:t>
            </a:r>
          </a:p>
        </p:txBody>
      </p:sp>
      <p:cxnSp>
        <p:nvCxnSpPr>
          <p:cNvPr id="38" name="Elbow Connector 37"/>
          <p:cNvCxnSpPr>
            <a:cxnSpLocks noChangeAspect="1"/>
            <a:stCxn id="23" idx="3"/>
            <a:endCxn id="30" idx="1"/>
          </p:cNvCxnSpPr>
          <p:nvPr/>
        </p:nvCxnSpPr>
        <p:spPr>
          <a:xfrm>
            <a:off x="1562818" y="1068464"/>
            <a:ext cx="541984" cy="279076"/>
          </a:xfrm>
          <a:prstGeom prst="bentConnector3">
            <a:avLst/>
          </a:prstGeom>
          <a:ln w="571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cxnSpLocks noChangeAspect="1"/>
            <a:stCxn id="25" idx="3"/>
          </p:cNvCxnSpPr>
          <p:nvPr/>
        </p:nvCxnSpPr>
        <p:spPr>
          <a:xfrm flipV="1">
            <a:off x="1562817" y="1176741"/>
            <a:ext cx="270992" cy="574407"/>
          </a:xfrm>
          <a:prstGeom prst="bentConnector2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cxnSpLocks noChangeAspect="1"/>
            <a:stCxn id="30" idx="3"/>
            <a:endCxn id="28" idx="1"/>
          </p:cNvCxnSpPr>
          <p:nvPr/>
        </p:nvCxnSpPr>
        <p:spPr>
          <a:xfrm>
            <a:off x="3153625" y="1347540"/>
            <a:ext cx="353957" cy="0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cxnSpLocks noChangeAspect="1"/>
            <a:stCxn id="28" idx="3"/>
            <a:endCxn id="32" idx="1"/>
          </p:cNvCxnSpPr>
          <p:nvPr/>
        </p:nvCxnSpPr>
        <p:spPr>
          <a:xfrm>
            <a:off x="4868450" y="1347540"/>
            <a:ext cx="353957" cy="0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cxnSpLocks noChangeAspect="1"/>
            <a:stCxn id="32" idx="3"/>
            <a:endCxn id="34" idx="1"/>
          </p:cNvCxnSpPr>
          <p:nvPr/>
        </p:nvCxnSpPr>
        <p:spPr>
          <a:xfrm>
            <a:off x="6140607" y="1347540"/>
            <a:ext cx="353957" cy="0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cxnSpLocks noChangeAspect="1"/>
            <a:stCxn id="34" idx="3"/>
            <a:endCxn id="36" idx="1"/>
          </p:cNvCxnSpPr>
          <p:nvPr/>
        </p:nvCxnSpPr>
        <p:spPr>
          <a:xfrm>
            <a:off x="7648889" y="1347540"/>
            <a:ext cx="353957" cy="0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>
            <a:spLocks noChangeAspect="1"/>
          </p:cNvSpPr>
          <p:nvPr/>
        </p:nvSpPr>
        <p:spPr>
          <a:xfrm>
            <a:off x="1698313" y="606183"/>
            <a:ext cx="1455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GCM output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15</a:t>
            </a:fld>
            <a:r>
              <a:rPr lang="en-GB" altLang="en-US"/>
              <a:t>/25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5680647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28184" y="2386623"/>
            <a:ext cx="266429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Normalized w.r.t. rotation but have proper magnitudes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Solid lines show median of each cluster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Dashed show 10</a:t>
            </a:r>
            <a:r>
              <a:rPr lang="en-GB" baseline="30000" dirty="0"/>
              <a:t>th</a:t>
            </a:r>
            <a:r>
              <a:rPr lang="en-GB" dirty="0"/>
              <a:t> and 90</a:t>
            </a:r>
            <a:r>
              <a:rPr lang="en-GB" baseline="30000" dirty="0"/>
              <a:t>th</a:t>
            </a:r>
            <a:r>
              <a:rPr lang="en-GB" dirty="0"/>
              <a:t> percentiles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3" name="Rectangle 22"/>
          <p:cNvSpPr>
            <a:spLocks noChangeAspect="1"/>
          </p:cNvSpPr>
          <p:nvPr/>
        </p:nvSpPr>
        <p:spPr>
          <a:xfrm>
            <a:off x="107504" y="684382"/>
            <a:ext cx="1596980" cy="14638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2" rIns="91440" bIns="457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192"/>
          </a:p>
        </p:txBody>
      </p:sp>
      <p:sp>
        <p:nvSpPr>
          <p:cNvPr id="24" name="Rounded Rectangle 23"/>
          <p:cNvSpPr>
            <a:spLocks noChangeAspect="1"/>
          </p:cNvSpPr>
          <p:nvPr/>
        </p:nvSpPr>
        <p:spPr>
          <a:xfrm>
            <a:off x="249173" y="789387"/>
            <a:ext cx="1313645" cy="558153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2" rIns="91440" bIns="457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192"/>
          </a:p>
        </p:txBody>
      </p:sp>
      <p:sp>
        <p:nvSpPr>
          <p:cNvPr id="26" name="Rounded Rectangle 25"/>
          <p:cNvSpPr>
            <a:spLocks noChangeAspect="1"/>
          </p:cNvSpPr>
          <p:nvPr/>
        </p:nvSpPr>
        <p:spPr>
          <a:xfrm>
            <a:off x="249173" y="1472071"/>
            <a:ext cx="1313645" cy="558153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2" rIns="91440" bIns="457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192"/>
          </a:p>
        </p:txBody>
      </p:sp>
      <p:sp>
        <p:nvSpPr>
          <p:cNvPr id="27" name="TextBox 26"/>
          <p:cNvSpPr txBox="1">
            <a:spLocks noChangeAspect="1"/>
          </p:cNvSpPr>
          <p:nvPr/>
        </p:nvSpPr>
        <p:spPr>
          <a:xfrm>
            <a:off x="249172" y="855808"/>
            <a:ext cx="1313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u, v profiles</a:t>
            </a:r>
          </a:p>
        </p:txBody>
      </p:sp>
      <p:sp>
        <p:nvSpPr>
          <p:cNvPr id="28" name="TextBox 27"/>
          <p:cNvSpPr txBox="1">
            <a:spLocks noChangeAspect="1"/>
          </p:cNvSpPr>
          <p:nvPr/>
        </p:nvSpPr>
        <p:spPr>
          <a:xfrm>
            <a:off x="455234" y="1566481"/>
            <a:ext cx="901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CAPE</a:t>
            </a:r>
          </a:p>
        </p:txBody>
      </p:sp>
      <p:sp>
        <p:nvSpPr>
          <p:cNvPr id="29" name="Rectangle 28"/>
          <p:cNvSpPr>
            <a:spLocks noChangeAspect="1"/>
          </p:cNvSpPr>
          <p:nvPr/>
        </p:nvSpPr>
        <p:spPr>
          <a:xfrm>
            <a:off x="3507582" y="1113020"/>
            <a:ext cx="1360868" cy="46904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2" rIns="91440" bIns="457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192"/>
          </a:p>
        </p:txBody>
      </p:sp>
      <p:sp>
        <p:nvSpPr>
          <p:cNvPr id="30" name="TextBox 29"/>
          <p:cNvSpPr txBox="1">
            <a:spLocks noChangeAspect="1"/>
          </p:cNvSpPr>
          <p:nvPr/>
        </p:nvSpPr>
        <p:spPr>
          <a:xfrm>
            <a:off x="3561775" y="1183509"/>
            <a:ext cx="12524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Normalizing</a:t>
            </a:r>
          </a:p>
        </p:txBody>
      </p:sp>
      <p:sp>
        <p:nvSpPr>
          <p:cNvPr id="31" name="Rectangle 30"/>
          <p:cNvSpPr>
            <a:spLocks noChangeAspect="1"/>
          </p:cNvSpPr>
          <p:nvPr/>
        </p:nvSpPr>
        <p:spPr>
          <a:xfrm>
            <a:off x="2104802" y="1113020"/>
            <a:ext cx="1048823" cy="46904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2" rIns="91440" bIns="457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192"/>
          </a:p>
        </p:txBody>
      </p:sp>
      <p:sp>
        <p:nvSpPr>
          <p:cNvPr id="32" name="TextBox 31"/>
          <p:cNvSpPr txBox="1">
            <a:spLocks noChangeAspect="1"/>
          </p:cNvSpPr>
          <p:nvPr/>
        </p:nvSpPr>
        <p:spPr>
          <a:xfrm>
            <a:off x="2086274" y="1162874"/>
            <a:ext cx="10528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Filtering</a:t>
            </a:r>
          </a:p>
        </p:txBody>
      </p:sp>
      <p:sp>
        <p:nvSpPr>
          <p:cNvPr id="33" name="Rectangle 32"/>
          <p:cNvSpPr>
            <a:spLocks noChangeAspect="1"/>
          </p:cNvSpPr>
          <p:nvPr/>
        </p:nvSpPr>
        <p:spPr>
          <a:xfrm>
            <a:off x="5222407" y="1113020"/>
            <a:ext cx="918200" cy="46904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2" rIns="91440" bIns="457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192"/>
          </a:p>
        </p:txBody>
      </p:sp>
      <p:sp>
        <p:nvSpPr>
          <p:cNvPr id="34" name="TextBox 33"/>
          <p:cNvSpPr txBox="1">
            <a:spLocks noChangeAspect="1"/>
          </p:cNvSpPr>
          <p:nvPr/>
        </p:nvSpPr>
        <p:spPr>
          <a:xfrm>
            <a:off x="5357448" y="1162874"/>
            <a:ext cx="6481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PCA</a:t>
            </a:r>
          </a:p>
        </p:txBody>
      </p:sp>
      <p:sp>
        <p:nvSpPr>
          <p:cNvPr id="35" name="Rectangle 34"/>
          <p:cNvSpPr>
            <a:spLocks noChangeAspect="1"/>
          </p:cNvSpPr>
          <p:nvPr/>
        </p:nvSpPr>
        <p:spPr>
          <a:xfrm>
            <a:off x="6494564" y="1113020"/>
            <a:ext cx="1154325" cy="46904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2" rIns="91440" bIns="457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192"/>
          </a:p>
        </p:txBody>
      </p:sp>
      <p:sp>
        <p:nvSpPr>
          <p:cNvPr id="36" name="TextBox 35"/>
          <p:cNvSpPr txBox="1">
            <a:spLocks noChangeAspect="1"/>
          </p:cNvSpPr>
          <p:nvPr/>
        </p:nvSpPr>
        <p:spPr>
          <a:xfrm>
            <a:off x="6496936" y="1162874"/>
            <a:ext cx="1173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Clustering</a:t>
            </a:r>
          </a:p>
        </p:txBody>
      </p:sp>
      <p:sp>
        <p:nvSpPr>
          <p:cNvPr id="37" name="Rounded Rectangle 36"/>
          <p:cNvSpPr>
            <a:spLocks noChangeAspect="1"/>
          </p:cNvSpPr>
          <p:nvPr/>
        </p:nvSpPr>
        <p:spPr>
          <a:xfrm>
            <a:off x="8002846" y="1068463"/>
            <a:ext cx="812711" cy="558153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2" rIns="91440" bIns="457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192"/>
          </a:p>
        </p:txBody>
      </p:sp>
      <p:sp>
        <p:nvSpPr>
          <p:cNvPr id="38" name="TextBox 37"/>
          <p:cNvSpPr txBox="1">
            <a:spLocks noChangeAspect="1"/>
          </p:cNvSpPr>
          <p:nvPr/>
        </p:nvSpPr>
        <p:spPr>
          <a:xfrm>
            <a:off x="8012773" y="1162874"/>
            <a:ext cx="802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RWPs</a:t>
            </a:r>
          </a:p>
        </p:txBody>
      </p:sp>
      <p:cxnSp>
        <p:nvCxnSpPr>
          <p:cNvPr id="39" name="Elbow Connector 38"/>
          <p:cNvCxnSpPr>
            <a:cxnSpLocks noChangeAspect="1"/>
            <a:stCxn id="24" idx="3"/>
            <a:endCxn id="31" idx="1"/>
          </p:cNvCxnSpPr>
          <p:nvPr/>
        </p:nvCxnSpPr>
        <p:spPr>
          <a:xfrm>
            <a:off x="1562818" y="1068464"/>
            <a:ext cx="541984" cy="279076"/>
          </a:xfrm>
          <a:prstGeom prst="bentConnector3">
            <a:avLst/>
          </a:prstGeom>
          <a:ln w="571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cxnSpLocks noChangeAspect="1"/>
            <a:stCxn id="26" idx="3"/>
          </p:cNvCxnSpPr>
          <p:nvPr/>
        </p:nvCxnSpPr>
        <p:spPr>
          <a:xfrm flipV="1">
            <a:off x="1562817" y="1176741"/>
            <a:ext cx="270992" cy="574407"/>
          </a:xfrm>
          <a:prstGeom prst="bentConnector2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cxnSpLocks noChangeAspect="1"/>
            <a:stCxn id="31" idx="3"/>
            <a:endCxn id="29" idx="1"/>
          </p:cNvCxnSpPr>
          <p:nvPr/>
        </p:nvCxnSpPr>
        <p:spPr>
          <a:xfrm>
            <a:off x="3153625" y="1347540"/>
            <a:ext cx="353957" cy="0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cxnSpLocks noChangeAspect="1"/>
            <a:stCxn id="29" idx="3"/>
            <a:endCxn id="33" idx="1"/>
          </p:cNvCxnSpPr>
          <p:nvPr/>
        </p:nvCxnSpPr>
        <p:spPr>
          <a:xfrm>
            <a:off x="4868450" y="1347540"/>
            <a:ext cx="353957" cy="0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cxnSpLocks noChangeAspect="1"/>
            <a:stCxn id="33" idx="3"/>
            <a:endCxn id="35" idx="1"/>
          </p:cNvCxnSpPr>
          <p:nvPr/>
        </p:nvCxnSpPr>
        <p:spPr>
          <a:xfrm>
            <a:off x="6140607" y="1347540"/>
            <a:ext cx="353957" cy="0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cxnSpLocks noChangeAspect="1"/>
            <a:stCxn id="35" idx="3"/>
            <a:endCxn id="37" idx="1"/>
          </p:cNvCxnSpPr>
          <p:nvPr/>
        </p:nvCxnSpPr>
        <p:spPr>
          <a:xfrm>
            <a:off x="7648889" y="1347540"/>
            <a:ext cx="353957" cy="0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>
            <a:spLocks noChangeAspect="1"/>
          </p:cNvSpPr>
          <p:nvPr/>
        </p:nvSpPr>
        <p:spPr>
          <a:xfrm>
            <a:off x="1698313" y="606183"/>
            <a:ext cx="1455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GCM output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94" y="2271939"/>
            <a:ext cx="5466013" cy="4187852"/>
          </a:xfrm>
          <a:prstGeom prst="rect">
            <a:avLst/>
          </a:prstGeom>
        </p:spPr>
      </p:pic>
      <p:sp>
        <p:nvSpPr>
          <p:cNvPr id="46" name="Slide Number Placeholder 4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16</a:t>
            </a:fld>
            <a:r>
              <a:rPr lang="en-GB" altLang="en-US"/>
              <a:t>/25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114509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B89E5283-4ECB-41D6-B95A-737864131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800" y="260648"/>
            <a:ext cx="8280000" cy="611976"/>
          </a:xfrm>
        </p:spPr>
        <p:txBody>
          <a:bodyPr/>
          <a:lstStyle/>
          <a:p>
            <a:r>
              <a:rPr lang="en-GB" dirty="0"/>
              <a:t>Geographical distribution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F2BCF054-1EFE-4038-BEA1-876F3A402C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20" y="2766818"/>
            <a:ext cx="281964" cy="146316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8BA0E4A-56D0-46B9-AE67-BF242C2FCE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192" y="5725922"/>
            <a:ext cx="4648603" cy="69348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1139519-7789-43DF-AD9B-B961E9075E9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484" b="31280"/>
          <a:stretch/>
        </p:blipFill>
        <p:spPr>
          <a:xfrm>
            <a:off x="2403081" y="5589240"/>
            <a:ext cx="152695" cy="2880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3" y="5544664"/>
            <a:ext cx="6912768" cy="2163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03205"/>
            <a:ext cx="7776864" cy="41418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44DB4E3-F5E7-4362-922D-5C272643A9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97" y="5725922"/>
            <a:ext cx="1325995" cy="41913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111277" y="5400169"/>
            <a:ext cx="292371" cy="144495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GB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09590" y="5400168"/>
            <a:ext cx="292371" cy="144495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GB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41355" y="5383613"/>
            <a:ext cx="334501" cy="16105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GB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17</a:t>
            </a:fld>
            <a:r>
              <a:rPr lang="en-GB" altLang="en-US"/>
              <a:t>/25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3763223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B89E5283-4ECB-41D6-B95A-737864131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800" y="260648"/>
            <a:ext cx="8280000" cy="611976"/>
          </a:xfrm>
        </p:spPr>
        <p:txBody>
          <a:bodyPr/>
          <a:lstStyle/>
          <a:p>
            <a:r>
              <a:rPr lang="en-GB" dirty="0"/>
              <a:t>Geographical distribution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F2BCF054-1EFE-4038-BEA1-876F3A402C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20" y="2766818"/>
            <a:ext cx="281964" cy="146316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44DB4E3-F5E7-4362-922D-5C272643A9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97" y="5725922"/>
            <a:ext cx="1325995" cy="41913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8BA0E4A-56D0-46B9-AE67-BF242C2FCE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192" y="5725922"/>
            <a:ext cx="4648603" cy="69348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1139519-7789-43DF-AD9B-B961E9075E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484" b="31280"/>
          <a:stretch/>
        </p:blipFill>
        <p:spPr>
          <a:xfrm>
            <a:off x="2403081" y="5589240"/>
            <a:ext cx="152695" cy="2880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3" y="5544664"/>
            <a:ext cx="6912768" cy="2163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68" y="1416252"/>
            <a:ext cx="7776864" cy="408129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87624" y="1284683"/>
            <a:ext cx="720080" cy="216024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n-GB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87824" y="1284683"/>
            <a:ext cx="720080" cy="216024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n-GB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7192" y="1329259"/>
            <a:ext cx="340592" cy="171448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GB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18</a:t>
            </a:fld>
            <a:r>
              <a:rPr lang="en-GB" altLang="en-US"/>
              <a:t>/25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1692883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B89E5283-4ECB-41D6-B95A-737864131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800" y="260648"/>
            <a:ext cx="8280000" cy="611976"/>
          </a:xfrm>
        </p:spPr>
        <p:txBody>
          <a:bodyPr/>
          <a:lstStyle/>
          <a:p>
            <a:r>
              <a:rPr lang="en-GB" dirty="0"/>
              <a:t>Geographical distribution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21139519-7789-43DF-AD9B-B961E9075E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484" b="31280"/>
          <a:stretch/>
        </p:blipFill>
        <p:spPr>
          <a:xfrm>
            <a:off x="2403081" y="5589240"/>
            <a:ext cx="152695" cy="288032"/>
          </a:xfrm>
          <a:prstGeom prst="rect">
            <a:avLst/>
          </a:prstGeom>
        </p:spPr>
      </p:pic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401265"/>
              </p:ext>
            </p:extLst>
          </p:nvPr>
        </p:nvGraphicFramePr>
        <p:xfrm>
          <a:off x="425450" y="1700213"/>
          <a:ext cx="8278812" cy="407924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0697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97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97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97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RWP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% 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% Sea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# profiles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9.2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1"/>
                          </a:solidFill>
                        </a:rPr>
                        <a:t>90.8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14356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53.7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46.3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15111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1"/>
                          </a:solidFill>
                        </a:rPr>
                        <a:t>93.6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15844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1"/>
                          </a:solidFill>
                        </a:rPr>
                        <a:t>75.3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24.7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29633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1"/>
                          </a:solidFill>
                        </a:rPr>
                        <a:t>70.4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29.6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11023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14.2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1"/>
                          </a:solidFill>
                        </a:rPr>
                        <a:t>85.8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5579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1"/>
                          </a:solidFill>
                        </a:rPr>
                        <a:t>74.5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25.5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16908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1"/>
                          </a:solidFill>
                        </a:rPr>
                        <a:t>76.2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23.8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11437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1"/>
                          </a:solidFill>
                        </a:rPr>
                        <a:t>75.6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24.4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11982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1"/>
                          </a:solidFill>
                        </a:rPr>
                        <a:t>81.3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18.7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27249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19</a:t>
            </a:fld>
            <a:r>
              <a:rPr lang="en-GB" altLang="en-US"/>
              <a:t>/25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362890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06EE2EC-1132-48FD-8A27-9964E9A1D9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4" t="22560" r="8947" b="21660"/>
          <a:stretch/>
        </p:blipFill>
        <p:spPr>
          <a:xfrm>
            <a:off x="2878874" y="1189801"/>
            <a:ext cx="3060340" cy="16007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521830-EE0E-4D69-83FE-0128A6F5DB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092" y="4276151"/>
            <a:ext cx="2945904" cy="1841190"/>
          </a:xfrm>
          <a:prstGeom prst="rect">
            <a:avLst/>
          </a:prstGeo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3F91702-3E4D-49ED-A37D-E3897DDA24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620" y="2812602"/>
            <a:ext cx="2170113" cy="1768895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775978D-C178-4F3C-BE6B-602D6FB9C042}"/>
              </a:ext>
            </a:extLst>
          </p:cNvPr>
          <p:cNvSpPr txBox="1"/>
          <p:nvPr/>
        </p:nvSpPr>
        <p:spPr>
          <a:xfrm>
            <a:off x="3976996" y="764704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  <a:latin typeface="+mn-lt"/>
              </a:rPr>
              <a:t>GCM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E682DC-F269-40F7-A49B-32E6777BDB32}"/>
              </a:ext>
            </a:extLst>
          </p:cNvPr>
          <p:cNvSpPr txBox="1"/>
          <p:nvPr/>
        </p:nvSpPr>
        <p:spPr>
          <a:xfrm>
            <a:off x="6405009" y="2098902"/>
            <a:ext cx="2476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  <a:latin typeface="+mn-lt"/>
              </a:rPr>
              <a:t>Representative Wind Profiles (RWPs)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B1B34B-7C14-4EDC-8FEA-6FB4125DED82}"/>
              </a:ext>
            </a:extLst>
          </p:cNvPr>
          <p:cNvSpPr txBox="1"/>
          <p:nvPr/>
        </p:nvSpPr>
        <p:spPr>
          <a:xfrm>
            <a:off x="3392847" y="3623380"/>
            <a:ext cx="2859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  <a:latin typeface="+mn-lt"/>
              </a:rPr>
              <a:t>High-resolution simulations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572C8F-0E16-47EE-80DD-56AF0B114424}"/>
              </a:ext>
            </a:extLst>
          </p:cNvPr>
          <p:cNvSpPr txBox="1"/>
          <p:nvPr/>
        </p:nvSpPr>
        <p:spPr>
          <a:xfrm>
            <a:off x="265728" y="2331822"/>
            <a:ext cx="24331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  <a:latin typeface="+mn-lt"/>
              </a:rPr>
              <a:t>Modifications to convective parametrization scheme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Cloud lifetime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  <a:latin typeface="+mn-lt"/>
              </a:rPr>
              <a:t>Entrainment rate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Cloud statistics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387F3E9-4C6B-4473-A27E-C2E8BEC782FA}"/>
              </a:ext>
            </a:extLst>
          </p:cNvPr>
          <p:cNvCxnSpPr>
            <a:cxnSpLocks/>
          </p:cNvCxnSpPr>
          <p:nvPr/>
        </p:nvCxnSpPr>
        <p:spPr bwMode="auto">
          <a:xfrm>
            <a:off x="5979627" y="1523601"/>
            <a:ext cx="1147719" cy="570291"/>
          </a:xfrm>
          <a:prstGeom prst="straightConnector1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DACE84C-4D87-436E-BD3A-F81A73F0165D}"/>
              </a:ext>
            </a:extLst>
          </p:cNvPr>
          <p:cNvCxnSpPr>
            <a:cxnSpLocks/>
          </p:cNvCxnSpPr>
          <p:nvPr/>
        </p:nvCxnSpPr>
        <p:spPr bwMode="auto">
          <a:xfrm flipH="1">
            <a:off x="5881997" y="4811512"/>
            <a:ext cx="1029325" cy="792088"/>
          </a:xfrm>
          <a:prstGeom prst="straightConnector1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1DA489F-E6B0-4C16-8A02-5B61F9C8EEED}"/>
              </a:ext>
            </a:extLst>
          </p:cNvPr>
          <p:cNvSpPr/>
          <p:nvPr/>
        </p:nvSpPr>
        <p:spPr>
          <a:xfrm>
            <a:off x="2838461" y="764704"/>
            <a:ext cx="3141166" cy="2318616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n-GB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63D98A2-69F6-4F57-BFEF-C6F9C59E7E89}"/>
              </a:ext>
            </a:extLst>
          </p:cNvPr>
          <p:cNvSpPr/>
          <p:nvPr/>
        </p:nvSpPr>
        <p:spPr>
          <a:xfrm>
            <a:off x="6212456" y="2098902"/>
            <a:ext cx="2669169" cy="2712610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GB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894C331-564B-43DD-82A9-D0D259B93109}"/>
              </a:ext>
            </a:extLst>
          </p:cNvPr>
          <p:cNvSpPr/>
          <p:nvPr/>
        </p:nvSpPr>
        <p:spPr>
          <a:xfrm>
            <a:off x="3014072" y="3623380"/>
            <a:ext cx="2867924" cy="2493961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n-GB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A79A19AC-EE9E-44EC-A511-FC1EC5F3996C}"/>
              </a:ext>
            </a:extLst>
          </p:cNvPr>
          <p:cNvSpPr/>
          <p:nvPr/>
        </p:nvSpPr>
        <p:spPr>
          <a:xfrm>
            <a:off x="240751" y="2234529"/>
            <a:ext cx="2448736" cy="2395364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n-GB" dirty="0">
              <a:solidFill>
                <a:schemeClr val="tx2"/>
              </a:solidFill>
              <a:latin typeface="+mn-lt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C79EE04-7118-4494-93B5-2BB1084E1EFF}"/>
              </a:ext>
            </a:extLst>
          </p:cNvPr>
          <p:cNvCxnSpPr/>
          <p:nvPr/>
        </p:nvCxnSpPr>
        <p:spPr bwMode="auto">
          <a:xfrm flipH="1" flipV="1">
            <a:off x="1942770" y="4619587"/>
            <a:ext cx="1058907" cy="984013"/>
          </a:xfrm>
          <a:prstGeom prst="straightConnector1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E3E2C08-0476-492F-8C4C-BBC337B423A0}"/>
              </a:ext>
            </a:extLst>
          </p:cNvPr>
          <p:cNvCxnSpPr/>
          <p:nvPr/>
        </p:nvCxnSpPr>
        <p:spPr bwMode="auto">
          <a:xfrm flipV="1">
            <a:off x="1798754" y="1693876"/>
            <a:ext cx="1039707" cy="540653"/>
          </a:xfrm>
          <a:prstGeom prst="straightConnector1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2</a:t>
            </a:fld>
            <a:r>
              <a:rPr lang="en-GB" altLang="en-US"/>
              <a:t>/25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4617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5" grpId="0" animBg="1"/>
      <p:bldP spid="2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B89E5283-4ECB-41D6-B95A-737864131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800" y="260648"/>
            <a:ext cx="8280000" cy="611976"/>
          </a:xfrm>
        </p:spPr>
        <p:txBody>
          <a:bodyPr/>
          <a:lstStyle/>
          <a:p>
            <a:r>
              <a:rPr lang="en-GB" dirty="0"/>
              <a:t>Temporal distribution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21139519-7789-43DF-AD9B-B961E9075E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484" b="31280"/>
          <a:stretch/>
        </p:blipFill>
        <p:spPr>
          <a:xfrm>
            <a:off x="2403081" y="5589240"/>
            <a:ext cx="152695" cy="2880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044088"/>
            <a:ext cx="5335588" cy="544522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20</a:t>
            </a:fld>
            <a:r>
              <a:rPr lang="en-GB" altLang="en-US"/>
              <a:t>/25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907798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B89E5283-4ECB-41D6-B95A-737864131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800" y="260648"/>
            <a:ext cx="8280000" cy="611976"/>
          </a:xfrm>
        </p:spPr>
        <p:txBody>
          <a:bodyPr/>
          <a:lstStyle/>
          <a:p>
            <a:r>
              <a:rPr lang="en-GB" dirty="0"/>
              <a:t>Comparison with sat. obs.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21139519-7789-43DF-AD9B-B961E9075E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484" b="31280"/>
          <a:stretch/>
        </p:blipFill>
        <p:spPr>
          <a:xfrm>
            <a:off x="2403081" y="5589240"/>
            <a:ext cx="152695" cy="2880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2DA4B6F-7111-43F7-9D10-C05824EFCA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0360" y="1133310"/>
            <a:ext cx="2520282" cy="30792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FA03C1-D80B-463B-9435-D09A09BC15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269" y="1772816"/>
            <a:ext cx="4813582" cy="18002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399476-7518-4E89-BDA8-019D91653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588" y="3928695"/>
            <a:ext cx="3223002" cy="12927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F88702-185C-401E-9ED9-68803EBC4B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789" y="5723909"/>
            <a:ext cx="2637294" cy="28803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E14C4FB-5446-482B-B9B5-B4364176958E}"/>
              </a:ext>
            </a:extLst>
          </p:cNvPr>
          <p:cNvSpPr txBox="1"/>
          <p:nvPr/>
        </p:nvSpPr>
        <p:spPr>
          <a:xfrm>
            <a:off x="54548" y="3997222"/>
            <a:ext cx="32230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  <a:latin typeface="+mn-lt"/>
              </a:rPr>
              <a:t>Sunrise pass, July 1993</a:t>
            </a:r>
          </a:p>
          <a:p>
            <a:endParaRPr lang="en-GB" dirty="0">
              <a:solidFill>
                <a:schemeClr val="tx2"/>
              </a:solidFill>
              <a:latin typeface="+mn-lt"/>
            </a:endParaRPr>
          </a:p>
          <a:p>
            <a:r>
              <a:rPr lang="en-GB" dirty="0">
                <a:solidFill>
                  <a:schemeClr val="tx2"/>
                </a:solidFill>
                <a:latin typeface="+mn-lt"/>
              </a:rPr>
              <a:t>Mohr and </a:t>
            </a:r>
            <a:r>
              <a:rPr lang="en-GB" dirty="0" err="1">
                <a:solidFill>
                  <a:schemeClr val="tx2"/>
                </a:solidFill>
                <a:latin typeface="+mn-lt"/>
              </a:rPr>
              <a:t>Zipser</a:t>
            </a:r>
            <a:r>
              <a:rPr lang="en-GB" dirty="0">
                <a:solidFill>
                  <a:schemeClr val="tx2"/>
                </a:solidFill>
                <a:latin typeface="+mn-lt"/>
              </a:rPr>
              <a:t> 1996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62BF493-F870-4275-AD40-06DF638EC4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676" y="4009482"/>
            <a:ext cx="1463533" cy="229983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21</a:t>
            </a:fld>
            <a:r>
              <a:rPr lang="en-GB" altLang="en-US"/>
              <a:t>/25</a:t>
            </a:r>
            <a:endParaRPr lang="en-GB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2221992" y="1916832"/>
            <a:ext cx="693824" cy="576064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GB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73265" y="1916739"/>
            <a:ext cx="693824" cy="576064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GB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128610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B89E5283-4ECB-41D6-B95A-737864131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800" y="260648"/>
            <a:ext cx="8280000" cy="611976"/>
          </a:xfrm>
        </p:spPr>
        <p:txBody>
          <a:bodyPr/>
          <a:lstStyle/>
          <a:p>
            <a:r>
              <a:rPr lang="en-GB" dirty="0"/>
              <a:t>Comparison with obs. profiles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21139519-7789-43DF-AD9B-B961E9075E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484" b="31280"/>
          <a:stretch/>
        </p:blipFill>
        <p:spPr>
          <a:xfrm>
            <a:off x="2403081" y="5589240"/>
            <a:ext cx="152695" cy="288032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24800" y="1700808"/>
            <a:ext cx="8280000" cy="4473192"/>
          </a:xfrm>
        </p:spPr>
        <p:txBody>
          <a:bodyPr/>
          <a:lstStyle/>
          <a:p>
            <a:r>
              <a:rPr lang="en-GB" dirty="0"/>
              <a:t>Cohen et al. 1995, Amazon</a:t>
            </a:r>
          </a:p>
          <a:p>
            <a:r>
              <a:rPr lang="en-GB" dirty="0"/>
              <a:t>5: 800 </a:t>
            </a:r>
            <a:r>
              <a:rPr lang="en-GB" dirty="0" err="1"/>
              <a:t>hPa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0" y="2564904"/>
            <a:ext cx="4698523" cy="23042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243" y="2348880"/>
            <a:ext cx="1619476" cy="307700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719" y="3202279"/>
            <a:ext cx="2520280" cy="102950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22</a:t>
            </a:fld>
            <a:r>
              <a:rPr lang="en-GB" altLang="en-US"/>
              <a:t>/25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0670599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Future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Use RWPs to drive high-resolution experiments</a:t>
            </a:r>
          </a:p>
          <a:p>
            <a:r>
              <a:rPr lang="en-GB" dirty="0"/>
              <a:t>Gather statistics on how cloud field behaves for each RWP</a:t>
            </a:r>
          </a:p>
          <a:p>
            <a:r>
              <a:rPr lang="en-GB" dirty="0"/>
              <a:t>Feed back into parametrization scheme</a:t>
            </a:r>
          </a:p>
          <a:p>
            <a:pPr lvl="1"/>
            <a:r>
              <a:rPr lang="en-GB" dirty="0"/>
              <a:t>Lifetime of cloud </a:t>
            </a:r>
          </a:p>
          <a:p>
            <a:pPr lvl="1"/>
            <a:r>
              <a:rPr lang="en-GB" dirty="0"/>
              <a:t>Entrainment rate</a:t>
            </a:r>
          </a:p>
          <a:p>
            <a:pPr lvl="1"/>
            <a:r>
              <a:rPr lang="en-GB" dirty="0"/>
              <a:t>Q1/Q2 (</a:t>
            </a:r>
            <a:r>
              <a:rPr lang="en-GB" dirty="0" err="1"/>
              <a:t>subgrid</a:t>
            </a:r>
            <a:r>
              <a:rPr lang="en-GB" dirty="0"/>
              <a:t> convective heating/moistening)</a:t>
            </a:r>
          </a:p>
          <a:p>
            <a:r>
              <a:rPr lang="en-GB" dirty="0"/>
              <a:t>(Run GCM with modified parametrization scheme)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Apply technique to higher resolution GCM</a:t>
            </a:r>
          </a:p>
          <a:p>
            <a:pPr lvl="1"/>
            <a:r>
              <a:rPr lang="en-GB" dirty="0"/>
              <a:t>Apply to reanalysis dataset</a:t>
            </a:r>
          </a:p>
          <a:p>
            <a:pPr lvl="1"/>
            <a:r>
              <a:rPr lang="en-GB" dirty="0"/>
              <a:t>Look at diurnal cycle</a:t>
            </a:r>
          </a:p>
          <a:p>
            <a:pPr lvl="1"/>
            <a:r>
              <a:rPr lang="en-GB" dirty="0"/>
              <a:t>Match wind profile to obs. (radiosondes? ADM-Aeolus?)</a:t>
            </a:r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23</a:t>
            </a:fld>
            <a:r>
              <a:rPr lang="en-GB" altLang="en-US"/>
              <a:t>/25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7814644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CD894-B532-4A8F-BAD7-00E414261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AE513B-B81F-4A52-88F1-8C3BD6711F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new procedure for producing a climatology of shear (or any high-dimensional collection of variables) was presented</a:t>
            </a:r>
          </a:p>
          <a:p>
            <a:r>
              <a:rPr lang="en-GB" dirty="0"/>
              <a:t>Applied to 5 year’s worth of data from a UM N96 simulation</a:t>
            </a:r>
          </a:p>
          <a:p>
            <a:r>
              <a:rPr lang="en-GB" dirty="0"/>
              <a:t>Wind profiles pre-processed before applying PCA/K-Means clustering</a:t>
            </a:r>
          </a:p>
          <a:p>
            <a:pPr lvl="1"/>
            <a:r>
              <a:rPr lang="en-GB" b="1" dirty="0"/>
              <a:t>Filter:</a:t>
            </a:r>
            <a:r>
              <a:rPr lang="en-GB" dirty="0"/>
              <a:t> low CAPE/max. shear</a:t>
            </a:r>
          </a:p>
          <a:p>
            <a:pPr lvl="1"/>
            <a:r>
              <a:rPr lang="en-GB" b="1" dirty="0"/>
              <a:t>Normalize:</a:t>
            </a:r>
            <a:r>
              <a:rPr lang="en-GB" dirty="0"/>
              <a:t> w.r.t. magnitude and rotation, favouring lower troposphere</a:t>
            </a:r>
          </a:p>
          <a:p>
            <a:r>
              <a:rPr lang="en-GB" dirty="0"/>
              <a:t>Resulting RWPs are spatially coherent, and patterns seen in temporal distributions</a:t>
            </a:r>
          </a:p>
          <a:p>
            <a:r>
              <a:rPr lang="en-GB" dirty="0"/>
              <a:t>Possible to match up certain features to those seen in </a:t>
            </a:r>
            <a:r>
              <a:rPr lang="en-GB" dirty="0" err="1"/>
              <a:t>climatologies</a:t>
            </a:r>
            <a:r>
              <a:rPr lang="en-GB" dirty="0"/>
              <a:t> of MCSs, and RWPs with observed profiles from case studies of organization of convection</a:t>
            </a:r>
          </a:p>
          <a:p>
            <a:r>
              <a:rPr lang="en-GB" dirty="0"/>
              <a:t>Gives some confidence that model is producing conditions associated with org in the right places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24</a:t>
            </a:fld>
            <a:r>
              <a:rPr lang="en-GB" altLang="en-US"/>
              <a:t>/25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612073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400" dirty="0" err="1"/>
              <a:t>Rotunno</a:t>
            </a:r>
            <a:r>
              <a:rPr lang="en-GB" sz="1400" dirty="0"/>
              <a:t>, R., </a:t>
            </a:r>
            <a:r>
              <a:rPr lang="en-GB" sz="1400" dirty="0" err="1"/>
              <a:t>Klemp</a:t>
            </a:r>
            <a:r>
              <a:rPr lang="en-GB" sz="1400" dirty="0"/>
              <a:t>, J., and Weisman, M.: A theory for strong, long-lived squall lines, Journal of the Atmospheric Sciences, 45, 463–485, 1988.</a:t>
            </a:r>
          </a:p>
          <a:p>
            <a:r>
              <a:rPr lang="en-GB" sz="1400" dirty="0" err="1"/>
              <a:t>Houze</a:t>
            </a:r>
            <a:r>
              <a:rPr lang="en-GB" sz="1400" dirty="0"/>
              <a:t> Jr, R. A.: Mesoscale convective systems, Reviews of Geophysics, 42, 2004.</a:t>
            </a:r>
          </a:p>
          <a:p>
            <a:r>
              <a:rPr lang="en-GB" sz="1400" dirty="0"/>
              <a:t>Donner, L. J.: A cumulus parameterization including mass fluxes, vertical momentum dynamics, and mesoscale effects, Journal of the atmospheric sciences, 50, 889–906, 1993.</a:t>
            </a:r>
          </a:p>
          <a:p>
            <a:r>
              <a:rPr lang="en-GB" sz="1400" dirty="0" err="1"/>
              <a:t>Gray</a:t>
            </a:r>
            <a:r>
              <a:rPr lang="en-GB" sz="1400" dirty="0"/>
              <a:t>, M.: Characteristics of numerically simulated mesoscale convective systems and their application to parameterization, Journal of the atmospheric sciences, 57, 3953–3970, 2000.</a:t>
            </a:r>
          </a:p>
          <a:p>
            <a:r>
              <a:rPr lang="en-GB" sz="1400" dirty="0"/>
              <a:t>Mohr, K. I. and </a:t>
            </a:r>
            <a:r>
              <a:rPr lang="en-GB" sz="1400" dirty="0" err="1"/>
              <a:t>Zipser</a:t>
            </a:r>
            <a:r>
              <a:rPr lang="en-GB" sz="1400" dirty="0"/>
              <a:t>, E. J.: Mesoscale convective systems defined by their 85-GHz ice scattering signature: Size and intensity comparison over tropical oceans and continents, Monthly weather review, 124, 2417–2437, 1996.</a:t>
            </a:r>
          </a:p>
          <a:p>
            <a:r>
              <a:rPr lang="en-GB" sz="1400" dirty="0" err="1"/>
              <a:t>LeMone</a:t>
            </a:r>
            <a:r>
              <a:rPr lang="en-GB" sz="1400" dirty="0"/>
              <a:t>, M. A., </a:t>
            </a:r>
            <a:r>
              <a:rPr lang="en-GB" sz="1400" dirty="0" err="1"/>
              <a:t>Zipser</a:t>
            </a:r>
            <a:r>
              <a:rPr lang="en-GB" sz="1400" dirty="0"/>
              <a:t>, E. 5 J., and Trier, S. B.: The role of environmental shear and thermodynamic conditions in determining the structure and evolution of mesoscale convective systems during TOGA COARE, Journal of the Atmospheric Sciences, 55, 3493–3518, 1998.</a:t>
            </a:r>
          </a:p>
          <a:p>
            <a:r>
              <a:rPr lang="en-GB" sz="1400" dirty="0"/>
              <a:t>Thorpe, A., Miller, M., and Moncrieff, M.: Two-dimensional convection in non-constant shear: A model of mid-latitude squall lines, Quarterly Journal of The Royal Meteorological Society, 108, 739–762, 1982.</a:t>
            </a:r>
          </a:p>
          <a:p>
            <a:r>
              <a:rPr lang="en-GB" sz="1400" dirty="0"/>
              <a:t>Cohen, J. C., Silva Dias, M. A., and </a:t>
            </a:r>
            <a:r>
              <a:rPr lang="en-GB" sz="1400" dirty="0" err="1"/>
              <a:t>Nobre</a:t>
            </a:r>
            <a:r>
              <a:rPr lang="en-GB" sz="1400" dirty="0"/>
              <a:t>, C. A.: Environmental conditions associated with Amazonian squall lines: A case study, Monthly Weather Review, 123, 3163–3174, 1995.</a:t>
            </a:r>
          </a:p>
          <a:p>
            <a:endParaRPr lang="en-GB" sz="1200" dirty="0"/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25</a:t>
            </a:fld>
            <a:r>
              <a:rPr lang="en-GB" altLang="en-US"/>
              <a:t>/25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2243954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721DF-ABBE-4BD5-8B9D-353CE25BD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800" y="908720"/>
            <a:ext cx="8280000" cy="611976"/>
          </a:xfrm>
        </p:spPr>
        <p:txBody>
          <a:bodyPr/>
          <a:lstStyle/>
          <a:p>
            <a:r>
              <a:rPr lang="en-GB" dirty="0"/>
              <a:t>Extra - Previous climatology of shear work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385762-EB9A-4357-A964-FECA07D3E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800" y="1700808"/>
            <a:ext cx="8280000" cy="4473192"/>
          </a:xfrm>
        </p:spPr>
        <p:txBody>
          <a:bodyPr/>
          <a:lstStyle/>
          <a:p>
            <a:r>
              <a:rPr lang="en-GB" dirty="0"/>
              <a:t>E.g. </a:t>
            </a:r>
            <a:r>
              <a:rPr lang="en-GB" b="1" dirty="0" err="1"/>
              <a:t>Aiyyer</a:t>
            </a:r>
            <a:r>
              <a:rPr lang="en-GB" b="1" dirty="0"/>
              <a:t> and </a:t>
            </a:r>
            <a:r>
              <a:rPr lang="en-GB" b="1" dirty="0" err="1"/>
              <a:t>Thorncroft</a:t>
            </a:r>
            <a:r>
              <a:rPr lang="en-GB" b="1" dirty="0"/>
              <a:t> 2006</a:t>
            </a:r>
            <a:r>
              <a:rPr lang="en-GB" dirty="0"/>
              <a:t>: Climatology of vertical wind shear over the tropical Atlantic</a:t>
            </a:r>
          </a:p>
          <a:p>
            <a:pPr lvl="1"/>
            <a:r>
              <a:rPr lang="en-GB" dirty="0"/>
              <a:t>Interested in tropical cyclone formation</a:t>
            </a:r>
          </a:p>
          <a:p>
            <a:pPr lvl="1"/>
            <a:r>
              <a:rPr lang="en-GB" dirty="0"/>
              <a:t>Shear defined as difference in wind speed between 200 and 850 </a:t>
            </a:r>
            <a:r>
              <a:rPr lang="en-GB" dirty="0" err="1"/>
              <a:t>hPa</a:t>
            </a:r>
            <a:endParaRPr lang="en-GB" dirty="0"/>
          </a:p>
          <a:p>
            <a:pPr lvl="1"/>
            <a:r>
              <a:rPr lang="en-GB" dirty="0"/>
              <a:t>Not enough detail to compare against</a:t>
            </a:r>
          </a:p>
          <a:p>
            <a:r>
              <a:rPr lang="en-GB" b="1" dirty="0" err="1"/>
              <a:t>Houchi</a:t>
            </a:r>
            <a:r>
              <a:rPr lang="en-GB" b="1" dirty="0"/>
              <a:t> et al. 2010</a:t>
            </a:r>
            <a:r>
              <a:rPr lang="en-GB" dirty="0"/>
              <a:t>: Comparison of wind and wind shear </a:t>
            </a:r>
            <a:r>
              <a:rPr lang="en-GB" dirty="0" err="1"/>
              <a:t>climatologies</a:t>
            </a:r>
            <a:r>
              <a:rPr lang="en-GB" dirty="0"/>
              <a:t> derived from high-resolution radiosondes and the ECMWF model</a:t>
            </a:r>
          </a:p>
          <a:p>
            <a:pPr lvl="1"/>
            <a:r>
              <a:rPr lang="en-GB" dirty="0"/>
              <a:t>Compare ECMWF </a:t>
            </a:r>
            <a:r>
              <a:rPr lang="en-GB"/>
              <a:t>operational forecasts against </a:t>
            </a:r>
            <a:r>
              <a:rPr lang="en-GB" dirty="0"/>
              <a:t>radiosonde data</a:t>
            </a:r>
          </a:p>
          <a:p>
            <a:pPr lvl="1"/>
            <a:r>
              <a:rPr lang="en-GB" dirty="0"/>
              <a:t>Find shear reduced by 2.5-3 in ECMWF model</a:t>
            </a:r>
          </a:p>
          <a:p>
            <a:pPr lvl="1"/>
            <a:r>
              <a:rPr lang="en-GB" dirty="0"/>
              <a:t>Used to predict what ADM-Aeolus will see when operational (i.e. soon!)</a:t>
            </a:r>
          </a:p>
          <a:p>
            <a:pPr lvl="1"/>
            <a:endParaRPr lang="en-GB" dirty="0"/>
          </a:p>
          <a:p>
            <a:r>
              <a:rPr lang="en-GB" b="1" dirty="0"/>
              <a:t>Harder to find studies linking climatology of shear to MCSs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26</a:t>
            </a:fld>
            <a:r>
              <a:rPr lang="en-GB" altLang="en-US"/>
              <a:t>/25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5388996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Extra - Sensitivity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Favour lower troposphere found to be important:</a:t>
            </a:r>
          </a:p>
          <a:p>
            <a:pPr lvl="1"/>
            <a:r>
              <a:rPr lang="en-GB" dirty="0"/>
              <a:t>Without this, analysis picks up jets at higher </a:t>
            </a:r>
            <a:r>
              <a:rPr lang="en-GB" dirty="0" err="1"/>
              <a:t>lats</a:t>
            </a:r>
            <a:endParaRPr lang="en-GB" dirty="0"/>
          </a:p>
          <a:p>
            <a:r>
              <a:rPr lang="en-GB" dirty="0"/>
              <a:t>Results qualitatively the same under:</a:t>
            </a:r>
          </a:p>
          <a:p>
            <a:pPr lvl="1"/>
            <a:r>
              <a:rPr lang="en-GB" dirty="0"/>
              <a:t>Changing CAPE thresh to 75, 125 J kg-1</a:t>
            </a:r>
          </a:p>
          <a:p>
            <a:pPr lvl="1"/>
            <a:r>
              <a:rPr lang="en-GB" dirty="0"/>
              <a:t>Changing shear percentile to 65, 85 %</a:t>
            </a:r>
          </a:p>
          <a:p>
            <a:pPr lvl="1"/>
            <a:r>
              <a:rPr lang="en-GB" dirty="0"/>
              <a:t>Changing favour factor to 3, 5 (applied to upper troposphere weighting)</a:t>
            </a:r>
          </a:p>
          <a:p>
            <a:r>
              <a:rPr lang="en-GB" dirty="0"/>
              <a:t>Clustering not dependent on initial random seed</a:t>
            </a:r>
          </a:p>
          <a:p>
            <a:pPr lvl="1"/>
            <a:r>
              <a:rPr lang="en-GB" dirty="0"/>
              <a:t>Ran with 5 seeds, same 10 clusters picked out each time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27</a:t>
            </a:fld>
            <a:r>
              <a:rPr lang="en-GB" altLang="en-US"/>
              <a:t>/25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9895921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76D231D-ED8A-44BC-8F99-690CBA66EB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421" y="1700213"/>
            <a:ext cx="6118870" cy="447357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4CD894-B532-4A8F-BAD7-00E414261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Extra – </a:t>
            </a:r>
            <a:r>
              <a:rPr lang="en-GB" dirty="0" err="1"/>
              <a:t>kmeans</a:t>
            </a:r>
            <a:r>
              <a:rPr lang="en-GB" dirty="0"/>
              <a:t> scores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28</a:t>
            </a:fld>
            <a:r>
              <a:rPr lang="en-GB" altLang="en-US"/>
              <a:t>/25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9027489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CD894-B532-4A8F-BAD7-00E414261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Extra – ENSO index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C7D780-A0FD-4CC4-81B0-9E65EE3029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37" y="2257425"/>
            <a:ext cx="6715125" cy="23431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A427AE2-FCF6-4244-8CB8-D314DE529BC6}"/>
              </a:ext>
            </a:extLst>
          </p:cNvPr>
          <p:cNvSpPr/>
          <p:nvPr/>
        </p:nvSpPr>
        <p:spPr>
          <a:xfrm>
            <a:off x="5076056" y="1916832"/>
            <a:ext cx="504056" cy="280831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n-GB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29</a:t>
            </a:fld>
            <a:r>
              <a:rPr lang="en-GB" altLang="en-US"/>
              <a:t>/25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81332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721DF-ABBE-4BD5-8B9D-353CE25BD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800" y="764704"/>
            <a:ext cx="8280000" cy="611976"/>
          </a:xfrm>
        </p:spPr>
        <p:txBody>
          <a:bodyPr/>
          <a:lstStyle/>
          <a:p>
            <a:r>
              <a:rPr lang="en-GB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AD443-2E21-4020-ABE1-20C20C82E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Shear is important factor in the formation of Mesoscale Convective Systems (MCSs) , including squall lines</a:t>
            </a:r>
          </a:p>
          <a:p>
            <a:pPr lvl="1"/>
            <a:r>
              <a:rPr lang="en-GB" dirty="0"/>
              <a:t>(</a:t>
            </a:r>
            <a:r>
              <a:rPr lang="en-GB" dirty="0" err="1"/>
              <a:t>Rotunno</a:t>
            </a:r>
            <a:r>
              <a:rPr lang="en-GB" dirty="0"/>
              <a:t> et al. 1988, </a:t>
            </a:r>
            <a:r>
              <a:rPr lang="en-GB" dirty="0" err="1"/>
              <a:t>Houze</a:t>
            </a:r>
            <a:r>
              <a:rPr lang="en-GB" dirty="0"/>
              <a:t> 2004)</a:t>
            </a:r>
          </a:p>
          <a:p>
            <a:r>
              <a:rPr lang="en-GB" dirty="0"/>
              <a:t>Shear often seen in case studies of squall lines and MCSs</a:t>
            </a:r>
          </a:p>
          <a:p>
            <a:r>
              <a:rPr lang="en-GB" dirty="0"/>
              <a:t>Understanding where shear conditions are prevalent can lead to a better understanding of where organization of convection, through MCSs, is likely</a:t>
            </a:r>
          </a:p>
          <a:p>
            <a:r>
              <a:rPr lang="en-GB" dirty="0"/>
              <a:t>Precipitation from MCSs forms an important part of the total precipitation in many regions</a:t>
            </a:r>
          </a:p>
          <a:p>
            <a:r>
              <a:rPr lang="en-GB" dirty="0"/>
              <a:t>Extremes in precipitation are often due to MCSs</a:t>
            </a:r>
          </a:p>
          <a:p>
            <a:endParaRPr lang="en-GB" dirty="0"/>
          </a:p>
          <a:p>
            <a:r>
              <a:rPr lang="en-GB" b="1" dirty="0"/>
              <a:t>Effects of MCSs not well represented in climate model convection parametrization schemes</a:t>
            </a:r>
          </a:p>
          <a:p>
            <a:pPr lvl="1"/>
            <a:r>
              <a:rPr lang="en-GB" dirty="0"/>
              <a:t>Attempts to do so: Donner 1993, </a:t>
            </a:r>
            <a:r>
              <a:rPr lang="en-GB" dirty="0" err="1"/>
              <a:t>Gray</a:t>
            </a:r>
            <a:r>
              <a:rPr lang="en-GB" dirty="0"/>
              <a:t> 2000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3</a:t>
            </a:fld>
            <a:r>
              <a:rPr lang="en-GB" altLang="en-US"/>
              <a:t>/25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5383997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721DF-ABBE-4BD5-8B9D-353CE25BD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800" y="764704"/>
            <a:ext cx="8280000" cy="611976"/>
          </a:xfrm>
        </p:spPr>
        <p:txBody>
          <a:bodyPr/>
          <a:lstStyle/>
          <a:p>
            <a:r>
              <a:rPr lang="en-GB" dirty="0"/>
              <a:t>Extra - MCS distribution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CE14D8E-9021-4737-A715-2ED61AD615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24712" y="912488"/>
            <a:ext cx="3880896" cy="6480720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CE48C68-B5B3-4DD9-B792-E22F067B74AF}"/>
              </a:ext>
            </a:extLst>
          </p:cNvPr>
          <p:cNvSpPr txBox="1"/>
          <p:nvPr/>
        </p:nvSpPr>
        <p:spPr>
          <a:xfrm>
            <a:off x="3131840" y="1812289"/>
            <a:ext cx="2419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  <a:latin typeface="+mn-lt"/>
              </a:rPr>
              <a:t>Oct 1993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D4C68E-63E7-4C37-98B6-DD19785AD29E}"/>
              </a:ext>
            </a:extLst>
          </p:cNvPr>
          <p:cNvSpPr txBox="1"/>
          <p:nvPr/>
        </p:nvSpPr>
        <p:spPr>
          <a:xfrm>
            <a:off x="6905520" y="2912742"/>
            <a:ext cx="1554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  <a:latin typeface="+mn-lt"/>
              </a:rPr>
              <a:t>Sunrise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0B0301-0AFD-4A63-B43F-D9F958C7C05D}"/>
              </a:ext>
            </a:extLst>
          </p:cNvPr>
          <p:cNvSpPr txBox="1"/>
          <p:nvPr/>
        </p:nvSpPr>
        <p:spPr>
          <a:xfrm>
            <a:off x="6905520" y="4797152"/>
            <a:ext cx="1554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  <a:latin typeface="+mn-lt"/>
              </a:rPr>
              <a:t>Sunset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FD4310-9217-4767-8323-347965C18E29}"/>
              </a:ext>
            </a:extLst>
          </p:cNvPr>
          <p:cNvSpPr txBox="1"/>
          <p:nvPr/>
        </p:nvSpPr>
        <p:spPr>
          <a:xfrm>
            <a:off x="5260678" y="1594484"/>
            <a:ext cx="32896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  <a:latin typeface="+mn-lt"/>
              </a:rPr>
              <a:t>Fig. 7, Mohr and </a:t>
            </a:r>
            <a:r>
              <a:rPr lang="en-GB" dirty="0" err="1">
                <a:solidFill>
                  <a:schemeClr val="tx2"/>
                </a:solidFill>
                <a:latin typeface="+mn-lt"/>
              </a:rPr>
              <a:t>Zipser</a:t>
            </a:r>
            <a:r>
              <a:rPr lang="en-GB" dirty="0">
                <a:solidFill>
                  <a:schemeClr val="tx2"/>
                </a:solidFill>
                <a:latin typeface="+mn-lt"/>
              </a:rPr>
              <a:t> 1996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30</a:t>
            </a:fld>
            <a:r>
              <a:rPr lang="en-GB" altLang="en-US"/>
              <a:t>/25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361650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721DF-ABBE-4BD5-8B9D-353CE25BD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800" y="764704"/>
            <a:ext cx="8280000" cy="611976"/>
          </a:xfrm>
        </p:spPr>
        <p:txBody>
          <a:bodyPr/>
          <a:lstStyle/>
          <a:p>
            <a:r>
              <a:rPr lang="en-GB" dirty="0"/>
              <a:t>MCSs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AD443-2E21-4020-ABE1-20C20C82E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Defined as being a contiguous area of precipitation, with length of 100 km or more in one direction</a:t>
            </a:r>
          </a:p>
          <a:p>
            <a:r>
              <a:rPr lang="en-GB" dirty="0"/>
              <a:t>Occur over the tropics 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(and mid-latitudes)</a:t>
            </a:r>
          </a:p>
          <a:p>
            <a:r>
              <a:rPr lang="en-GB" dirty="0"/>
              <a:t>Occur over both land and sea</a:t>
            </a:r>
          </a:p>
          <a:p>
            <a:r>
              <a:rPr lang="en-GB" dirty="0"/>
              <a:t>More frequent at sunrise over oceans, sunset</a:t>
            </a:r>
            <a:br>
              <a:rPr lang="en-GB" dirty="0"/>
            </a:br>
            <a:r>
              <a:rPr lang="en-GB" dirty="0"/>
              <a:t>over continental land (Mohr and </a:t>
            </a:r>
            <a:r>
              <a:rPr lang="en-GB" dirty="0" err="1"/>
              <a:t>Zipser</a:t>
            </a:r>
            <a:r>
              <a:rPr lang="en-GB" dirty="0"/>
              <a:t> 1996)</a:t>
            </a:r>
          </a:p>
          <a:p>
            <a:r>
              <a:rPr lang="en-GB" dirty="0"/>
              <a:t>Low-level shear important for formation of squall lines</a:t>
            </a:r>
          </a:p>
          <a:p>
            <a:pPr lvl="1"/>
            <a:r>
              <a:rPr lang="en-GB" dirty="0" err="1"/>
              <a:t>LeMone</a:t>
            </a:r>
            <a:r>
              <a:rPr lang="en-GB" dirty="0"/>
              <a:t> et al. 1998</a:t>
            </a:r>
          </a:p>
          <a:p>
            <a:pPr lvl="1"/>
            <a:r>
              <a:rPr lang="en-GB" dirty="0" err="1"/>
              <a:t>Rotunno</a:t>
            </a:r>
            <a:r>
              <a:rPr lang="en-GB" dirty="0"/>
              <a:t> et al. 1988, Thorpe et al. 1982</a:t>
            </a:r>
          </a:p>
          <a:p>
            <a:pPr lvl="1"/>
            <a:r>
              <a:rPr lang="en-GB" dirty="0"/>
              <a:t>E.g. Interaction of LLS and cold pools</a:t>
            </a:r>
          </a:p>
          <a:p>
            <a:r>
              <a:rPr lang="en-GB" dirty="0"/>
              <a:t>Mid-level shear of secondary importance</a:t>
            </a:r>
          </a:p>
          <a:p>
            <a:pPr lvl="1"/>
            <a:r>
              <a:rPr lang="en-GB" dirty="0"/>
              <a:t>Shear-parallel lines (</a:t>
            </a:r>
            <a:r>
              <a:rPr lang="en-GB" dirty="0" err="1"/>
              <a:t>LeMone</a:t>
            </a:r>
            <a:r>
              <a:rPr lang="en-GB" dirty="0"/>
              <a:t> et al. 1998)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4E4F15-132E-4A91-93D6-843B611303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4" t="18673" r="33735" b="43206"/>
          <a:stretch/>
        </p:blipFill>
        <p:spPr>
          <a:xfrm>
            <a:off x="7596336" y="4737179"/>
            <a:ext cx="1368152" cy="15121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EF5DA8-0F34-4735-BBB6-0836A72808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91" y="2240589"/>
            <a:ext cx="2000853" cy="19568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01BE93-C6FE-48B3-B00A-69F391A404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015" y="4724741"/>
            <a:ext cx="1676403" cy="136855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4</a:t>
            </a:fld>
            <a:r>
              <a:rPr lang="en-GB" altLang="en-US"/>
              <a:t>/25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82225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721DF-ABBE-4BD5-8B9D-353CE25BD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800" y="764704"/>
            <a:ext cx="8280000" cy="611976"/>
          </a:xfrm>
        </p:spPr>
        <p:txBody>
          <a:bodyPr/>
          <a:lstStyle/>
          <a:p>
            <a:r>
              <a:rPr lang="en-GB" dirty="0"/>
              <a:t>Model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AD443-2E21-4020-ABE1-20C20C82E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UM 10.9 GA7.0 science configuration</a:t>
            </a:r>
          </a:p>
          <a:p>
            <a:r>
              <a:rPr lang="en-GB" dirty="0"/>
              <a:t>N96 resolution (~200 km at equator E-W)</a:t>
            </a:r>
          </a:p>
          <a:p>
            <a:r>
              <a:rPr lang="en-GB" dirty="0"/>
              <a:t>5 year simulation: Sep 1988 – Aug 1993</a:t>
            </a:r>
          </a:p>
          <a:p>
            <a:r>
              <a:rPr lang="en-GB" dirty="0"/>
              <a:t>u, v, CAPE output every 6 hours</a:t>
            </a:r>
          </a:p>
          <a:p>
            <a:r>
              <a:rPr lang="en-GB" dirty="0"/>
              <a:t>u, v output on 20 pressure levels:</a:t>
            </a:r>
          </a:p>
          <a:p>
            <a:pPr lvl="1"/>
            <a:r>
              <a:rPr lang="en-GB" dirty="0"/>
              <a:t>1000 – 50 </a:t>
            </a:r>
            <a:r>
              <a:rPr lang="en-GB" dirty="0" err="1"/>
              <a:t>hPa</a:t>
            </a:r>
            <a:r>
              <a:rPr lang="en-GB" dirty="0"/>
              <a:t> in steps of 50 </a:t>
            </a:r>
            <a:r>
              <a:rPr lang="en-GB" dirty="0" err="1"/>
              <a:t>hPa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BEAB56-A431-49CD-8F36-50738643F6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4" t="22560" r="8947" b="21660"/>
          <a:stretch/>
        </p:blipFill>
        <p:spPr>
          <a:xfrm>
            <a:off x="5476509" y="2062593"/>
            <a:ext cx="3060340" cy="16007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86ECD3-E868-4D24-B20A-8E7643EB08AD}"/>
              </a:ext>
            </a:extLst>
          </p:cNvPr>
          <p:cNvSpPr txBox="1"/>
          <p:nvPr/>
        </p:nvSpPr>
        <p:spPr>
          <a:xfrm>
            <a:off x="6574631" y="1637496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  <a:latin typeface="+mn-lt"/>
              </a:rPr>
              <a:t>GCM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3148838-0319-405F-AD31-AE1431EAF2A8}"/>
              </a:ext>
            </a:extLst>
          </p:cNvPr>
          <p:cNvSpPr/>
          <p:nvPr/>
        </p:nvSpPr>
        <p:spPr>
          <a:xfrm>
            <a:off x="5436096" y="1637496"/>
            <a:ext cx="3141166" cy="2318616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n-GB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5</a:t>
            </a:fld>
            <a:r>
              <a:rPr lang="en-GB" altLang="en-US"/>
              <a:t>/25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505013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CD61B-2AF1-42AF-84E1-6C6EEB095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852" y="2209471"/>
            <a:ext cx="8280000" cy="4473192"/>
          </a:xfrm>
        </p:spPr>
        <p:txBody>
          <a:bodyPr/>
          <a:lstStyle/>
          <a:p>
            <a:r>
              <a:rPr lang="en-GB" dirty="0"/>
              <a:t>One profile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034" y="2766458"/>
            <a:ext cx="4478957" cy="3359217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D09A65B5-1279-48F7-8418-AAC5B03E0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800" y="764704"/>
            <a:ext cx="8280000" cy="611976"/>
          </a:xfrm>
        </p:spPr>
        <p:txBody>
          <a:bodyPr/>
          <a:lstStyle/>
          <a:p>
            <a:r>
              <a:rPr lang="en-GB" dirty="0"/>
              <a:t>Parameter space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6</a:t>
            </a:fld>
            <a:r>
              <a:rPr lang="en-GB" altLang="en-US"/>
              <a:t>/25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540584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CD61B-2AF1-42AF-84E1-6C6EEB095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852" y="2209471"/>
            <a:ext cx="8280000" cy="4473192"/>
          </a:xfrm>
        </p:spPr>
        <p:txBody>
          <a:bodyPr/>
          <a:lstStyle/>
          <a:p>
            <a:r>
              <a:rPr lang="en-GB" dirty="0"/>
              <a:t>One profile, 5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034" y="2766458"/>
            <a:ext cx="4478956" cy="3359217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8DE5DC1D-AEBA-4FC4-9718-EF43697B6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800" y="764704"/>
            <a:ext cx="8280000" cy="611976"/>
          </a:xfrm>
        </p:spPr>
        <p:txBody>
          <a:bodyPr/>
          <a:lstStyle/>
          <a:p>
            <a:r>
              <a:rPr lang="en-GB" dirty="0"/>
              <a:t>Parameter space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7</a:t>
            </a:fld>
            <a:r>
              <a:rPr lang="en-GB" altLang="en-US"/>
              <a:t>/25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250377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CD61B-2AF1-42AF-84E1-6C6EEB095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852" y="2209471"/>
            <a:ext cx="8280000" cy="4473192"/>
          </a:xfrm>
        </p:spPr>
        <p:txBody>
          <a:bodyPr/>
          <a:lstStyle/>
          <a:p>
            <a:r>
              <a:rPr lang="en-GB" dirty="0"/>
              <a:t>One profile, 5, 54 million (with 1000 shown)</a:t>
            </a:r>
          </a:p>
          <a:p>
            <a:endParaRPr lang="en-GB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034" y="2766458"/>
            <a:ext cx="4478956" cy="3359217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9DE42FF2-0F15-4214-B738-FA9B86C21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800" y="764704"/>
            <a:ext cx="8280000" cy="611976"/>
          </a:xfrm>
        </p:spPr>
        <p:txBody>
          <a:bodyPr/>
          <a:lstStyle/>
          <a:p>
            <a:r>
              <a:rPr lang="en-GB" dirty="0"/>
              <a:t>Parameter space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8</a:t>
            </a:fld>
            <a:r>
              <a:rPr lang="en-GB" altLang="en-US"/>
              <a:t>/25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60173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A738D-1D00-455A-8DB3-C302784A9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Need for pre-processing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AD06E-55F6-4FEA-ABB7-932139E93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987" y="1582986"/>
            <a:ext cx="8640960" cy="1124848"/>
          </a:xfrm>
        </p:spPr>
        <p:txBody>
          <a:bodyPr/>
          <a:lstStyle/>
          <a:p>
            <a:r>
              <a:rPr lang="en-GB" dirty="0"/>
              <a:t>Cannot dive in and cluster the profiles: there are differences between them that are not so important (relative rotation) and features in them which are not of interest (high-level jets at higher </a:t>
            </a:r>
            <a:r>
              <a:rPr lang="en-GB" dirty="0" err="1"/>
              <a:t>lats</a:t>
            </a:r>
            <a:r>
              <a:rPr lang="en-GB" dirty="0"/>
              <a:t>)</a:t>
            </a:r>
          </a:p>
          <a:p>
            <a:endParaRPr lang="en-GB" dirty="0"/>
          </a:p>
          <a:p>
            <a:r>
              <a:rPr lang="en-GB" dirty="0"/>
              <a:t>Vertical resolution reduction (85 levels to 20)</a:t>
            </a:r>
          </a:p>
          <a:p>
            <a:r>
              <a:rPr lang="en-GB" dirty="0"/>
              <a:t>Height restriction (1000 – 50 </a:t>
            </a:r>
            <a:r>
              <a:rPr lang="en-GB" dirty="0" err="1"/>
              <a:t>hPa</a:t>
            </a:r>
            <a:r>
              <a:rPr lang="en-GB" dirty="0"/>
              <a:t>, vertical resolution of 50 </a:t>
            </a:r>
            <a:r>
              <a:rPr lang="en-GB" dirty="0" err="1"/>
              <a:t>hPa</a:t>
            </a:r>
            <a:r>
              <a:rPr lang="en-GB" dirty="0"/>
              <a:t>)</a:t>
            </a:r>
          </a:p>
          <a:p>
            <a:r>
              <a:rPr lang="en-GB" dirty="0"/>
              <a:t>Restriction to tropics (23N – 23S)</a:t>
            </a:r>
          </a:p>
          <a:p>
            <a:r>
              <a:rPr lang="en-GB" dirty="0"/>
              <a:t>Filter based on:</a:t>
            </a:r>
          </a:p>
          <a:p>
            <a:pPr lvl="1"/>
            <a:r>
              <a:rPr lang="en-GB" dirty="0"/>
              <a:t>CAPE: &gt; 100 J kg-1</a:t>
            </a:r>
          </a:p>
          <a:p>
            <a:pPr lvl="1"/>
            <a:r>
              <a:rPr lang="en-GB" dirty="0"/>
              <a:t>Max. Shear: In top 25 % of profiles</a:t>
            </a:r>
          </a:p>
          <a:p>
            <a:r>
              <a:rPr lang="en-GB" dirty="0"/>
              <a:t>Favour the lower troposphere (below 500 </a:t>
            </a:r>
            <a:r>
              <a:rPr lang="en-GB" dirty="0" err="1"/>
              <a:t>hPa</a:t>
            </a:r>
            <a:r>
              <a:rPr lang="en-GB" dirty="0"/>
              <a:t>), as shear more important here</a:t>
            </a:r>
          </a:p>
          <a:p>
            <a:pPr lvl="1"/>
            <a:r>
              <a:rPr lang="en-GB" dirty="0"/>
              <a:t>But keep information from higher</a:t>
            </a:r>
          </a:p>
          <a:p>
            <a:r>
              <a:rPr lang="en-GB" dirty="0"/>
              <a:t> Rotate all profiles so that wind vectors at 850 </a:t>
            </a:r>
            <a:r>
              <a:rPr lang="en-GB" dirty="0" err="1"/>
              <a:t>hPa</a:t>
            </a:r>
            <a:r>
              <a:rPr lang="en-GB" dirty="0"/>
              <a:t> are aligned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2C5771-E832-4BCD-8C3F-5631AD710A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4" t="41330" r="8947" b="44415"/>
          <a:stretch/>
        </p:blipFill>
        <p:spPr>
          <a:xfrm>
            <a:off x="5364088" y="4038989"/>
            <a:ext cx="3060340" cy="40909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9</a:t>
            </a:fld>
            <a:r>
              <a:rPr lang="en-GB" altLang="en-US"/>
              <a:t>/25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718453122"/>
      </p:ext>
    </p:extLst>
  </p:cSld>
  <p:clrMapOvr>
    <a:masterClrMapping/>
  </p:clrMapOvr>
</p:sld>
</file>

<file path=ppt/theme/theme1.xml><?xml version="1.0" encoding="utf-8"?>
<a:theme xmlns:a="http://schemas.openxmlformats.org/drawingml/2006/main" name="UoR Theme">
  <a:themeElements>
    <a:clrScheme name="LIMITLESS - Red">
      <a:dk1>
        <a:srgbClr val="50535A"/>
      </a:dk1>
      <a:lt1>
        <a:srgbClr val="FFFFFF"/>
      </a:lt1>
      <a:dk2>
        <a:srgbClr val="000000"/>
      </a:dk2>
      <a:lt2>
        <a:srgbClr val="E0E0E1"/>
      </a:lt2>
      <a:accent1>
        <a:srgbClr val="D2002E"/>
      </a:accent1>
      <a:accent2>
        <a:srgbClr val="EF7945"/>
      </a:accent2>
      <a:accent3>
        <a:srgbClr val="009A84"/>
      </a:accent3>
      <a:accent4>
        <a:srgbClr val="8ABD24"/>
      </a:accent4>
      <a:accent5>
        <a:srgbClr val="00AEEF"/>
      </a:accent5>
      <a:accent6>
        <a:srgbClr val="79679C"/>
      </a:accent6>
      <a:hlink>
        <a:srgbClr val="D2002E"/>
      </a:hlink>
      <a:folHlink>
        <a:srgbClr val="747478"/>
      </a:folHlink>
    </a:clrScheme>
    <a:fontScheme name="Custom 1">
      <a:majorFont>
        <a:latin typeface="Effra Bold"/>
        <a:ea typeface=""/>
        <a:cs typeface=""/>
      </a:majorFont>
      <a:minorFont>
        <a:latin typeface="Eff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8100">
          <a:solidFill>
            <a:schemeClr val="accent1"/>
          </a:solidFill>
        </a:ln>
      </a:spPr>
      <a:bodyPr wrap="none">
        <a:spAutoFit/>
      </a:bodyPr>
      <a:lstStyle>
        <a:defPPr>
          <a:defRPr dirty="0">
            <a:solidFill>
              <a:schemeClr val="tx2"/>
            </a:solidFill>
            <a:latin typeface="+mn-lt"/>
          </a:defRPr>
        </a:defPPr>
      </a:lstStyle>
    </a:spDef>
    <a:lnDef>
      <a:spPr bwMode="auto">
        <a:noFill/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UoR - Red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D2002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Orang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F7945"/>
        </a:accent1>
        <a:accent2>
          <a:srgbClr val="D2002E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Jad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9A84"/>
        </a:accent1>
        <a:accent2>
          <a:srgbClr val="EF7945"/>
        </a:accent2>
        <a:accent3>
          <a:srgbClr val="D2002E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Gree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8ABD24"/>
        </a:accent1>
        <a:accent2>
          <a:srgbClr val="EF7945"/>
        </a:accent2>
        <a:accent3>
          <a:srgbClr val="009A84"/>
        </a:accent3>
        <a:accent4>
          <a:srgbClr val="D2002E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Cya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AEEF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D2002E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urpl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79679C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ink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6007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oR-PP-Template-STANDARD-WIDTH-v-25" id="{B9F6B930-8051-4310-8262-DD274C3A7F72}" vid="{D4408CE3-CDB9-456E-B7A5-DC29AAF7E81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1777</TotalTime>
  <Words>1562</Words>
  <Application>Microsoft Office PowerPoint</Application>
  <PresentationFormat>On-screen Show (4:3)</PresentationFormat>
  <Paragraphs>287</Paragraphs>
  <Slides>30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Effra Bold</vt:lpstr>
      <vt:lpstr>Cambria Math</vt:lpstr>
      <vt:lpstr>Arial</vt:lpstr>
      <vt:lpstr>Effra</vt:lpstr>
      <vt:lpstr>Effra Light</vt:lpstr>
      <vt:lpstr>UoR Theme</vt:lpstr>
      <vt:lpstr>A climatology of tropical wind shear produced by clustering wind profiles from a climate model</vt:lpstr>
      <vt:lpstr>PowerPoint Presentation</vt:lpstr>
      <vt:lpstr>Motivation</vt:lpstr>
      <vt:lpstr>MCSs</vt:lpstr>
      <vt:lpstr>Model setup</vt:lpstr>
      <vt:lpstr>Parameter space</vt:lpstr>
      <vt:lpstr>Parameter space</vt:lpstr>
      <vt:lpstr>Parameter space</vt:lpstr>
      <vt:lpstr>Need for pre-processing</vt:lpstr>
      <vt:lpstr>Clustering procedure 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Geographical distribution</vt:lpstr>
      <vt:lpstr>Geographical distribution</vt:lpstr>
      <vt:lpstr>Geographical distribution</vt:lpstr>
      <vt:lpstr>Temporal distribution</vt:lpstr>
      <vt:lpstr>Comparison with sat. obs.</vt:lpstr>
      <vt:lpstr>Comparison with obs. profiles</vt:lpstr>
      <vt:lpstr>Future Work</vt:lpstr>
      <vt:lpstr>Conclusions</vt:lpstr>
      <vt:lpstr>References</vt:lpstr>
      <vt:lpstr>Extra - Previous climatology of shear work</vt:lpstr>
      <vt:lpstr>Extra - Sensitivity tests</vt:lpstr>
      <vt:lpstr>Extra – kmeans scores</vt:lpstr>
      <vt:lpstr>Extra – ENSO index</vt:lpstr>
      <vt:lpstr>Extra - MCS distribution</vt:lpstr>
    </vt:vector>
  </TitlesOfParts>
  <Company>University of Reading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Muetz</dc:creator>
  <cp:lastModifiedBy>Bob Plant</cp:lastModifiedBy>
  <cp:revision>250</cp:revision>
  <cp:lastPrinted>2006-09-19T14:59:33Z</cp:lastPrinted>
  <dcterms:created xsi:type="dcterms:W3CDTF">2016-11-10T13:13:38Z</dcterms:created>
  <dcterms:modified xsi:type="dcterms:W3CDTF">2023-12-20T14:17:01Z</dcterms:modified>
</cp:coreProperties>
</file>